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sldIdLst>
    <p:sldId id="270" r:id="rId2"/>
    <p:sldId id="258" r:id="rId3"/>
    <p:sldId id="259" r:id="rId4"/>
    <p:sldId id="257" r:id="rId5"/>
    <p:sldId id="260" r:id="rId6"/>
    <p:sldId id="261"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919A1B35-B22F-44E4-987C-6EA31D8027DB}">
          <p14:sldIdLst>
            <p14:sldId id="270"/>
            <p14:sldId id="258"/>
            <p14:sldId id="259"/>
            <p14:sldId id="257"/>
            <p14:sldId id="260"/>
            <p14:sldId id="261"/>
            <p14:sldId id="264"/>
            <p14:sldId id="265"/>
            <p14:sldId id="266"/>
            <p14:sldId id="267"/>
            <p14:sldId id="268"/>
            <p14:sldId id="269"/>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73" autoAdjust="0"/>
  </p:normalViewPr>
  <p:slideViewPr>
    <p:cSldViewPr snapToGrid="0">
      <p:cViewPr varScale="1">
        <p:scale>
          <a:sx n="105" d="100"/>
          <a:sy n="105" d="100"/>
        </p:scale>
        <p:origin x="1158"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0EA19-D4B4-4127-B3DB-D0778499D35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7B44D00-5FFB-45DE-BC42-8F03CF330ACD}">
      <dgm:prSet/>
      <dgm:spPr/>
      <dgm:t>
        <a:bodyPr/>
        <a:lstStyle/>
        <a:p>
          <a:r>
            <a:rPr lang="tr-TR"/>
            <a:t>Sorunun belirlenmesi</a:t>
          </a:r>
          <a:endParaRPr lang="en-US"/>
        </a:p>
      </dgm:t>
    </dgm:pt>
    <dgm:pt modelId="{033B7DE9-A8F2-42EB-BBFD-4DAE3E022A02}" type="parTrans" cxnId="{D52DAEA3-BFD1-46E7-A1E0-33C997F04F63}">
      <dgm:prSet/>
      <dgm:spPr/>
      <dgm:t>
        <a:bodyPr/>
        <a:lstStyle/>
        <a:p>
          <a:endParaRPr lang="en-US"/>
        </a:p>
      </dgm:t>
    </dgm:pt>
    <dgm:pt modelId="{2839180B-BB41-4BC3-A1D0-0EE72C588AA7}" type="sibTrans" cxnId="{D52DAEA3-BFD1-46E7-A1E0-33C997F04F63}">
      <dgm:prSet/>
      <dgm:spPr/>
      <dgm:t>
        <a:bodyPr/>
        <a:lstStyle/>
        <a:p>
          <a:endParaRPr lang="en-US"/>
        </a:p>
      </dgm:t>
    </dgm:pt>
    <dgm:pt modelId="{F67D4EC6-605C-4F59-9A52-1E5E24D8CF4F}">
      <dgm:prSet/>
      <dgm:spPr/>
      <dgm:t>
        <a:bodyPr/>
        <a:lstStyle/>
        <a:p>
          <a:r>
            <a:rPr lang="tr-TR"/>
            <a:t>Veri ön işleme</a:t>
          </a:r>
          <a:endParaRPr lang="en-US"/>
        </a:p>
      </dgm:t>
    </dgm:pt>
    <dgm:pt modelId="{1BE13CF2-F791-4F01-9264-092AE99C0506}" type="parTrans" cxnId="{E75193A1-6CA8-44D8-B760-B80DB6E80571}">
      <dgm:prSet/>
      <dgm:spPr/>
      <dgm:t>
        <a:bodyPr/>
        <a:lstStyle/>
        <a:p>
          <a:endParaRPr lang="en-US"/>
        </a:p>
      </dgm:t>
    </dgm:pt>
    <dgm:pt modelId="{FBC6CA77-AA2A-4886-B06E-67F667E40BE4}" type="sibTrans" cxnId="{E75193A1-6CA8-44D8-B760-B80DB6E80571}">
      <dgm:prSet/>
      <dgm:spPr/>
      <dgm:t>
        <a:bodyPr/>
        <a:lstStyle/>
        <a:p>
          <a:endParaRPr lang="en-US"/>
        </a:p>
      </dgm:t>
    </dgm:pt>
    <dgm:pt modelId="{631804F7-24C3-4109-9ACF-BA1BEBF00A46}">
      <dgm:prSet/>
      <dgm:spPr/>
      <dgm:t>
        <a:bodyPr/>
        <a:lstStyle/>
        <a:p>
          <a:r>
            <a:rPr lang="tr-TR" dirty="0" err="1"/>
            <a:t>Grafikselleştirme</a:t>
          </a:r>
          <a:endParaRPr lang="en-US" dirty="0"/>
        </a:p>
      </dgm:t>
    </dgm:pt>
    <dgm:pt modelId="{35D11358-6CAE-4335-96DE-300362489BA9}" type="parTrans" cxnId="{DE56C437-77A6-4F19-A5E3-B426FD3F4DB1}">
      <dgm:prSet/>
      <dgm:spPr/>
      <dgm:t>
        <a:bodyPr/>
        <a:lstStyle/>
        <a:p>
          <a:endParaRPr lang="en-US"/>
        </a:p>
      </dgm:t>
    </dgm:pt>
    <dgm:pt modelId="{341BA506-7170-4446-8AE1-95377797508B}" type="sibTrans" cxnId="{DE56C437-77A6-4F19-A5E3-B426FD3F4DB1}">
      <dgm:prSet/>
      <dgm:spPr/>
      <dgm:t>
        <a:bodyPr/>
        <a:lstStyle/>
        <a:p>
          <a:endParaRPr lang="en-US"/>
        </a:p>
      </dgm:t>
    </dgm:pt>
    <dgm:pt modelId="{795C1838-A797-4050-81A7-B749ABCB48EF}">
      <dgm:prSet/>
      <dgm:spPr/>
      <dgm:t>
        <a:bodyPr/>
        <a:lstStyle/>
        <a:p>
          <a:r>
            <a:rPr lang="tr-TR" dirty="0"/>
            <a:t>Kullanılacak sınıfın belirlenmesi</a:t>
          </a:r>
          <a:endParaRPr lang="en-US" dirty="0"/>
        </a:p>
      </dgm:t>
    </dgm:pt>
    <dgm:pt modelId="{7AE1660E-2181-4BF0-BCEA-045DD848DE8D}" type="parTrans" cxnId="{85B49274-8399-4D8B-BCE4-EA6D1A7AD5BB}">
      <dgm:prSet/>
      <dgm:spPr/>
      <dgm:t>
        <a:bodyPr/>
        <a:lstStyle/>
        <a:p>
          <a:endParaRPr lang="en-US"/>
        </a:p>
      </dgm:t>
    </dgm:pt>
    <dgm:pt modelId="{7C62635E-F690-43E5-BB57-AD5AC114B334}" type="sibTrans" cxnId="{85B49274-8399-4D8B-BCE4-EA6D1A7AD5BB}">
      <dgm:prSet/>
      <dgm:spPr/>
      <dgm:t>
        <a:bodyPr/>
        <a:lstStyle/>
        <a:p>
          <a:endParaRPr lang="en-US"/>
        </a:p>
      </dgm:t>
    </dgm:pt>
    <dgm:pt modelId="{74FF736A-7646-485C-BBF7-05E667F7BB11}">
      <dgm:prSet/>
      <dgm:spPr/>
      <dgm:t>
        <a:bodyPr/>
        <a:lstStyle/>
        <a:p>
          <a:r>
            <a:rPr lang="tr-TR" dirty="0"/>
            <a:t>Gerekli kütüphanelerin kullanımı</a:t>
          </a:r>
          <a:endParaRPr lang="en-US" dirty="0"/>
        </a:p>
      </dgm:t>
    </dgm:pt>
    <dgm:pt modelId="{4F57EDDA-57A2-48D8-ABA6-C1E8D841EC15}" type="parTrans" cxnId="{64E02987-1518-49EE-8958-1E007210D00F}">
      <dgm:prSet/>
      <dgm:spPr/>
      <dgm:t>
        <a:bodyPr/>
        <a:lstStyle/>
        <a:p>
          <a:endParaRPr lang="en-US"/>
        </a:p>
      </dgm:t>
    </dgm:pt>
    <dgm:pt modelId="{69B96C16-4151-434B-9E16-39DE9D01F31F}" type="sibTrans" cxnId="{64E02987-1518-49EE-8958-1E007210D00F}">
      <dgm:prSet/>
      <dgm:spPr/>
      <dgm:t>
        <a:bodyPr/>
        <a:lstStyle/>
        <a:p>
          <a:endParaRPr lang="en-US"/>
        </a:p>
      </dgm:t>
    </dgm:pt>
    <dgm:pt modelId="{15263616-55B3-4629-818D-AC4DEEFA699F}">
      <dgm:prSet/>
      <dgm:spPr/>
      <dgm:t>
        <a:bodyPr/>
        <a:lstStyle/>
        <a:p>
          <a:r>
            <a:rPr lang="tr-TR" dirty="0"/>
            <a:t>Algoritmanın belirlenmesi</a:t>
          </a:r>
          <a:endParaRPr lang="en-US" dirty="0"/>
        </a:p>
      </dgm:t>
    </dgm:pt>
    <dgm:pt modelId="{B7AC94E6-9FD7-4D73-8E56-F4E1F0BCEC7C}" type="parTrans" cxnId="{BE664651-2B2B-415B-9F2D-4460638DA386}">
      <dgm:prSet/>
      <dgm:spPr/>
      <dgm:t>
        <a:bodyPr/>
        <a:lstStyle/>
        <a:p>
          <a:endParaRPr lang="en-US"/>
        </a:p>
      </dgm:t>
    </dgm:pt>
    <dgm:pt modelId="{7C0D9AC4-B0A8-4D60-AFAC-7A25AAB9AA59}" type="sibTrans" cxnId="{BE664651-2B2B-415B-9F2D-4460638DA386}">
      <dgm:prSet/>
      <dgm:spPr/>
      <dgm:t>
        <a:bodyPr/>
        <a:lstStyle/>
        <a:p>
          <a:endParaRPr lang="en-US"/>
        </a:p>
      </dgm:t>
    </dgm:pt>
    <dgm:pt modelId="{E3A3B388-91A6-4231-988C-976C206B07BD}">
      <dgm:prSet/>
      <dgm:spPr/>
      <dgm:t>
        <a:bodyPr/>
        <a:lstStyle/>
        <a:p>
          <a:r>
            <a:rPr lang="tr-TR" dirty="0"/>
            <a:t>Modelin kurulması</a:t>
          </a:r>
          <a:endParaRPr lang="en-US" dirty="0"/>
        </a:p>
      </dgm:t>
    </dgm:pt>
    <dgm:pt modelId="{61C32D5C-3381-40A1-B4C9-33B1E802CD1B}" type="parTrans" cxnId="{4C7373C6-3193-4627-869C-75956173576B}">
      <dgm:prSet/>
      <dgm:spPr/>
      <dgm:t>
        <a:bodyPr/>
        <a:lstStyle/>
        <a:p>
          <a:endParaRPr lang="en-US"/>
        </a:p>
      </dgm:t>
    </dgm:pt>
    <dgm:pt modelId="{8B9B09A6-A96A-4670-949E-B175BD80DC60}" type="sibTrans" cxnId="{4C7373C6-3193-4627-869C-75956173576B}">
      <dgm:prSet/>
      <dgm:spPr/>
      <dgm:t>
        <a:bodyPr/>
        <a:lstStyle/>
        <a:p>
          <a:endParaRPr lang="en-US"/>
        </a:p>
      </dgm:t>
    </dgm:pt>
    <dgm:pt modelId="{5FA79387-D56E-4978-B3FA-6708400079F5}" type="pres">
      <dgm:prSet presAssocID="{D360EA19-D4B4-4127-B3DB-D0778499D352}" presName="cycle" presStyleCnt="0">
        <dgm:presLayoutVars>
          <dgm:dir/>
          <dgm:resizeHandles val="exact"/>
        </dgm:presLayoutVars>
      </dgm:prSet>
      <dgm:spPr/>
    </dgm:pt>
    <dgm:pt modelId="{A283CAA2-E097-48C2-87FC-277F41A02E93}" type="pres">
      <dgm:prSet presAssocID="{A7B44D00-5FFB-45DE-BC42-8F03CF330ACD}" presName="dummy" presStyleCnt="0"/>
      <dgm:spPr/>
    </dgm:pt>
    <dgm:pt modelId="{FA76FBEE-920E-43D6-ABB0-88B63CA8B609}" type="pres">
      <dgm:prSet presAssocID="{A7B44D00-5FFB-45DE-BC42-8F03CF330ACD}" presName="node" presStyleLbl="revTx" presStyleIdx="0" presStyleCnt="7">
        <dgm:presLayoutVars>
          <dgm:bulletEnabled val="1"/>
        </dgm:presLayoutVars>
      </dgm:prSet>
      <dgm:spPr/>
    </dgm:pt>
    <dgm:pt modelId="{0B198FBF-E98F-4CF5-B3C3-AB70065D5AEA}" type="pres">
      <dgm:prSet presAssocID="{2839180B-BB41-4BC3-A1D0-0EE72C588AA7}" presName="sibTrans" presStyleLbl="node1" presStyleIdx="0" presStyleCnt="7"/>
      <dgm:spPr/>
    </dgm:pt>
    <dgm:pt modelId="{CA16A27B-85A4-49E9-BDBF-48FD998D6113}" type="pres">
      <dgm:prSet presAssocID="{F67D4EC6-605C-4F59-9A52-1E5E24D8CF4F}" presName="dummy" presStyleCnt="0"/>
      <dgm:spPr/>
    </dgm:pt>
    <dgm:pt modelId="{1C15A804-F630-46C9-BE5D-70653D5C9B56}" type="pres">
      <dgm:prSet presAssocID="{F67D4EC6-605C-4F59-9A52-1E5E24D8CF4F}" presName="node" presStyleLbl="revTx" presStyleIdx="1" presStyleCnt="7">
        <dgm:presLayoutVars>
          <dgm:bulletEnabled val="1"/>
        </dgm:presLayoutVars>
      </dgm:prSet>
      <dgm:spPr/>
    </dgm:pt>
    <dgm:pt modelId="{4F6FCC99-FAFB-417F-A9FC-4CE8B67D225B}" type="pres">
      <dgm:prSet presAssocID="{FBC6CA77-AA2A-4886-B06E-67F667E40BE4}" presName="sibTrans" presStyleLbl="node1" presStyleIdx="1" presStyleCnt="7"/>
      <dgm:spPr/>
    </dgm:pt>
    <dgm:pt modelId="{9B852126-8557-4302-8DE1-FF045BCB926B}" type="pres">
      <dgm:prSet presAssocID="{631804F7-24C3-4109-9ACF-BA1BEBF00A46}" presName="dummy" presStyleCnt="0"/>
      <dgm:spPr/>
    </dgm:pt>
    <dgm:pt modelId="{182C60D1-B31A-4BF7-A2FA-009ED7A0B04B}" type="pres">
      <dgm:prSet presAssocID="{631804F7-24C3-4109-9ACF-BA1BEBF00A46}" presName="node" presStyleLbl="revTx" presStyleIdx="2" presStyleCnt="7">
        <dgm:presLayoutVars>
          <dgm:bulletEnabled val="1"/>
        </dgm:presLayoutVars>
      </dgm:prSet>
      <dgm:spPr/>
    </dgm:pt>
    <dgm:pt modelId="{E08CCF81-813A-4DB3-BDE3-19DDD430FE45}" type="pres">
      <dgm:prSet presAssocID="{341BA506-7170-4446-8AE1-95377797508B}" presName="sibTrans" presStyleLbl="node1" presStyleIdx="2" presStyleCnt="7"/>
      <dgm:spPr/>
    </dgm:pt>
    <dgm:pt modelId="{024052F2-DDAB-40D9-9EC7-BCA6BB081359}" type="pres">
      <dgm:prSet presAssocID="{795C1838-A797-4050-81A7-B749ABCB48EF}" presName="dummy" presStyleCnt="0"/>
      <dgm:spPr/>
    </dgm:pt>
    <dgm:pt modelId="{80E6679C-32B6-4B0F-898C-74CBFF43BA61}" type="pres">
      <dgm:prSet presAssocID="{795C1838-A797-4050-81A7-B749ABCB48EF}" presName="node" presStyleLbl="revTx" presStyleIdx="3" presStyleCnt="7">
        <dgm:presLayoutVars>
          <dgm:bulletEnabled val="1"/>
        </dgm:presLayoutVars>
      </dgm:prSet>
      <dgm:spPr/>
    </dgm:pt>
    <dgm:pt modelId="{FDF371AF-D734-4170-AF8A-A7F4629811EC}" type="pres">
      <dgm:prSet presAssocID="{7C62635E-F690-43E5-BB57-AD5AC114B334}" presName="sibTrans" presStyleLbl="node1" presStyleIdx="3" presStyleCnt="7"/>
      <dgm:spPr/>
    </dgm:pt>
    <dgm:pt modelId="{D41CA832-01EF-4F22-87D9-EE0B2800399A}" type="pres">
      <dgm:prSet presAssocID="{74FF736A-7646-485C-BBF7-05E667F7BB11}" presName="dummy" presStyleCnt="0"/>
      <dgm:spPr/>
    </dgm:pt>
    <dgm:pt modelId="{82FE0F54-C2EB-402F-B587-5CE3B61A92AB}" type="pres">
      <dgm:prSet presAssocID="{74FF736A-7646-485C-BBF7-05E667F7BB11}" presName="node" presStyleLbl="revTx" presStyleIdx="4" presStyleCnt="7">
        <dgm:presLayoutVars>
          <dgm:bulletEnabled val="1"/>
        </dgm:presLayoutVars>
      </dgm:prSet>
      <dgm:spPr/>
    </dgm:pt>
    <dgm:pt modelId="{FE4203BB-88C1-4C11-BE93-8F11CB9A51D8}" type="pres">
      <dgm:prSet presAssocID="{69B96C16-4151-434B-9E16-39DE9D01F31F}" presName="sibTrans" presStyleLbl="node1" presStyleIdx="4" presStyleCnt="7"/>
      <dgm:spPr/>
    </dgm:pt>
    <dgm:pt modelId="{685A3B9C-D6A8-4A00-9266-8F06AB2CE1C2}" type="pres">
      <dgm:prSet presAssocID="{15263616-55B3-4629-818D-AC4DEEFA699F}" presName="dummy" presStyleCnt="0"/>
      <dgm:spPr/>
    </dgm:pt>
    <dgm:pt modelId="{3E6738AE-F217-438A-9216-A92AB1F44D4C}" type="pres">
      <dgm:prSet presAssocID="{15263616-55B3-4629-818D-AC4DEEFA699F}" presName="node" presStyleLbl="revTx" presStyleIdx="5" presStyleCnt="7">
        <dgm:presLayoutVars>
          <dgm:bulletEnabled val="1"/>
        </dgm:presLayoutVars>
      </dgm:prSet>
      <dgm:spPr/>
    </dgm:pt>
    <dgm:pt modelId="{451E286E-3578-4413-A038-E2D44EAF944A}" type="pres">
      <dgm:prSet presAssocID="{7C0D9AC4-B0A8-4D60-AFAC-7A25AAB9AA59}" presName="sibTrans" presStyleLbl="node1" presStyleIdx="5" presStyleCnt="7"/>
      <dgm:spPr/>
    </dgm:pt>
    <dgm:pt modelId="{1DD5FC60-71DB-46FE-881B-E0F5185E3E75}" type="pres">
      <dgm:prSet presAssocID="{E3A3B388-91A6-4231-988C-976C206B07BD}" presName="dummy" presStyleCnt="0"/>
      <dgm:spPr/>
    </dgm:pt>
    <dgm:pt modelId="{CDA26E4B-CCCF-4E41-8C5A-6A2D2939C797}" type="pres">
      <dgm:prSet presAssocID="{E3A3B388-91A6-4231-988C-976C206B07BD}" presName="node" presStyleLbl="revTx" presStyleIdx="6" presStyleCnt="7">
        <dgm:presLayoutVars>
          <dgm:bulletEnabled val="1"/>
        </dgm:presLayoutVars>
      </dgm:prSet>
      <dgm:spPr/>
    </dgm:pt>
    <dgm:pt modelId="{87703D8D-2AC2-4ED8-B696-18F7E30BBD47}" type="pres">
      <dgm:prSet presAssocID="{8B9B09A6-A96A-4670-949E-B175BD80DC60}" presName="sibTrans" presStyleLbl="node1" presStyleIdx="6" presStyleCnt="7"/>
      <dgm:spPr/>
    </dgm:pt>
  </dgm:ptLst>
  <dgm:cxnLst>
    <dgm:cxn modelId="{7E36E003-760E-445A-86A5-48DF38E185CA}" type="presOf" srcId="{74FF736A-7646-485C-BBF7-05E667F7BB11}" destId="{82FE0F54-C2EB-402F-B587-5CE3B61A92AB}" srcOrd="0" destOrd="0" presId="urn:microsoft.com/office/officeart/2005/8/layout/cycle1"/>
    <dgm:cxn modelId="{F0AE7F36-3932-434C-BCB4-2DC3017CD792}" type="presOf" srcId="{D360EA19-D4B4-4127-B3DB-D0778499D352}" destId="{5FA79387-D56E-4978-B3FA-6708400079F5}" srcOrd="0" destOrd="0" presId="urn:microsoft.com/office/officeart/2005/8/layout/cycle1"/>
    <dgm:cxn modelId="{DE56C437-77A6-4F19-A5E3-B426FD3F4DB1}" srcId="{D360EA19-D4B4-4127-B3DB-D0778499D352}" destId="{631804F7-24C3-4109-9ACF-BA1BEBF00A46}" srcOrd="2" destOrd="0" parTransId="{35D11358-6CAE-4335-96DE-300362489BA9}" sibTransId="{341BA506-7170-4446-8AE1-95377797508B}"/>
    <dgm:cxn modelId="{82B71839-5A22-4451-980A-EAF2E383B56C}" type="presOf" srcId="{7C62635E-F690-43E5-BB57-AD5AC114B334}" destId="{FDF371AF-D734-4170-AF8A-A7F4629811EC}" srcOrd="0" destOrd="0" presId="urn:microsoft.com/office/officeart/2005/8/layout/cycle1"/>
    <dgm:cxn modelId="{6E099366-A9A0-4BE7-9589-9510E41F2F89}" type="presOf" srcId="{2839180B-BB41-4BC3-A1D0-0EE72C588AA7}" destId="{0B198FBF-E98F-4CF5-B3C3-AB70065D5AEA}" srcOrd="0" destOrd="0" presId="urn:microsoft.com/office/officeart/2005/8/layout/cycle1"/>
    <dgm:cxn modelId="{BE664651-2B2B-415B-9F2D-4460638DA386}" srcId="{D360EA19-D4B4-4127-B3DB-D0778499D352}" destId="{15263616-55B3-4629-818D-AC4DEEFA699F}" srcOrd="5" destOrd="0" parTransId="{B7AC94E6-9FD7-4D73-8E56-F4E1F0BCEC7C}" sibTransId="{7C0D9AC4-B0A8-4D60-AFAC-7A25AAB9AA59}"/>
    <dgm:cxn modelId="{85B49274-8399-4D8B-BCE4-EA6D1A7AD5BB}" srcId="{D360EA19-D4B4-4127-B3DB-D0778499D352}" destId="{795C1838-A797-4050-81A7-B749ABCB48EF}" srcOrd="3" destOrd="0" parTransId="{7AE1660E-2181-4BF0-BCEA-045DD848DE8D}" sibTransId="{7C62635E-F690-43E5-BB57-AD5AC114B334}"/>
    <dgm:cxn modelId="{D1C75856-A36F-4CC7-BB49-F13897B74290}" type="presOf" srcId="{69B96C16-4151-434B-9E16-39DE9D01F31F}" destId="{FE4203BB-88C1-4C11-BE93-8F11CB9A51D8}" srcOrd="0" destOrd="0" presId="urn:microsoft.com/office/officeart/2005/8/layout/cycle1"/>
    <dgm:cxn modelId="{64E02987-1518-49EE-8958-1E007210D00F}" srcId="{D360EA19-D4B4-4127-B3DB-D0778499D352}" destId="{74FF736A-7646-485C-BBF7-05E667F7BB11}" srcOrd="4" destOrd="0" parTransId="{4F57EDDA-57A2-48D8-ABA6-C1E8D841EC15}" sibTransId="{69B96C16-4151-434B-9E16-39DE9D01F31F}"/>
    <dgm:cxn modelId="{3708248D-69BD-44A8-9E6C-E4C459A4158C}" type="presOf" srcId="{795C1838-A797-4050-81A7-B749ABCB48EF}" destId="{80E6679C-32B6-4B0F-898C-74CBFF43BA61}" srcOrd="0" destOrd="0" presId="urn:microsoft.com/office/officeart/2005/8/layout/cycle1"/>
    <dgm:cxn modelId="{D002A696-1061-438C-B352-F8068612233F}" type="presOf" srcId="{8B9B09A6-A96A-4670-949E-B175BD80DC60}" destId="{87703D8D-2AC2-4ED8-B696-18F7E30BBD47}" srcOrd="0" destOrd="0" presId="urn:microsoft.com/office/officeart/2005/8/layout/cycle1"/>
    <dgm:cxn modelId="{E75193A1-6CA8-44D8-B760-B80DB6E80571}" srcId="{D360EA19-D4B4-4127-B3DB-D0778499D352}" destId="{F67D4EC6-605C-4F59-9A52-1E5E24D8CF4F}" srcOrd="1" destOrd="0" parTransId="{1BE13CF2-F791-4F01-9264-092AE99C0506}" sibTransId="{FBC6CA77-AA2A-4886-B06E-67F667E40BE4}"/>
    <dgm:cxn modelId="{D52DAEA3-BFD1-46E7-A1E0-33C997F04F63}" srcId="{D360EA19-D4B4-4127-B3DB-D0778499D352}" destId="{A7B44D00-5FFB-45DE-BC42-8F03CF330ACD}" srcOrd="0" destOrd="0" parTransId="{033B7DE9-A8F2-42EB-BBFD-4DAE3E022A02}" sibTransId="{2839180B-BB41-4BC3-A1D0-0EE72C588AA7}"/>
    <dgm:cxn modelId="{0A13F8A8-AD29-4BCC-975E-BCB4EB143E8C}" type="presOf" srcId="{E3A3B388-91A6-4231-988C-976C206B07BD}" destId="{CDA26E4B-CCCF-4E41-8C5A-6A2D2939C797}" srcOrd="0" destOrd="0" presId="urn:microsoft.com/office/officeart/2005/8/layout/cycle1"/>
    <dgm:cxn modelId="{6B9814B5-D01E-411F-936C-42C6405411AF}" type="presOf" srcId="{7C0D9AC4-B0A8-4D60-AFAC-7A25AAB9AA59}" destId="{451E286E-3578-4413-A038-E2D44EAF944A}" srcOrd="0" destOrd="0" presId="urn:microsoft.com/office/officeart/2005/8/layout/cycle1"/>
    <dgm:cxn modelId="{1C06FCB6-3B63-4A81-98D5-9E602D0624A3}" type="presOf" srcId="{15263616-55B3-4629-818D-AC4DEEFA699F}" destId="{3E6738AE-F217-438A-9216-A92AB1F44D4C}" srcOrd="0" destOrd="0" presId="urn:microsoft.com/office/officeart/2005/8/layout/cycle1"/>
    <dgm:cxn modelId="{53B3F1C1-63E8-4796-9E45-C3DD13C954AE}" type="presOf" srcId="{341BA506-7170-4446-8AE1-95377797508B}" destId="{E08CCF81-813A-4DB3-BDE3-19DDD430FE45}" srcOrd="0" destOrd="0" presId="urn:microsoft.com/office/officeart/2005/8/layout/cycle1"/>
    <dgm:cxn modelId="{4C7373C6-3193-4627-869C-75956173576B}" srcId="{D360EA19-D4B4-4127-B3DB-D0778499D352}" destId="{E3A3B388-91A6-4231-988C-976C206B07BD}" srcOrd="6" destOrd="0" parTransId="{61C32D5C-3381-40A1-B4C9-33B1E802CD1B}" sibTransId="{8B9B09A6-A96A-4670-949E-B175BD80DC60}"/>
    <dgm:cxn modelId="{14B71FC7-9315-4DA7-B245-DC9C90CEF407}" type="presOf" srcId="{631804F7-24C3-4109-9ACF-BA1BEBF00A46}" destId="{182C60D1-B31A-4BF7-A2FA-009ED7A0B04B}" srcOrd="0" destOrd="0" presId="urn:microsoft.com/office/officeart/2005/8/layout/cycle1"/>
    <dgm:cxn modelId="{3DD408D1-052B-41FA-9593-6B1CD6C3429C}" type="presOf" srcId="{F67D4EC6-605C-4F59-9A52-1E5E24D8CF4F}" destId="{1C15A804-F630-46C9-BE5D-70653D5C9B56}" srcOrd="0" destOrd="0" presId="urn:microsoft.com/office/officeart/2005/8/layout/cycle1"/>
    <dgm:cxn modelId="{3328DED1-7A18-4B25-AF3E-3D728A8A9306}" type="presOf" srcId="{FBC6CA77-AA2A-4886-B06E-67F667E40BE4}" destId="{4F6FCC99-FAFB-417F-A9FC-4CE8B67D225B}" srcOrd="0" destOrd="0" presId="urn:microsoft.com/office/officeart/2005/8/layout/cycle1"/>
    <dgm:cxn modelId="{3F203BFA-FD5C-45B7-B602-C0A26861D7ED}" type="presOf" srcId="{A7B44D00-5FFB-45DE-BC42-8F03CF330ACD}" destId="{FA76FBEE-920E-43D6-ABB0-88B63CA8B609}" srcOrd="0" destOrd="0" presId="urn:microsoft.com/office/officeart/2005/8/layout/cycle1"/>
    <dgm:cxn modelId="{3378EB24-CA52-402C-92E0-DD127B3EFC15}" type="presParOf" srcId="{5FA79387-D56E-4978-B3FA-6708400079F5}" destId="{A283CAA2-E097-48C2-87FC-277F41A02E93}" srcOrd="0" destOrd="0" presId="urn:microsoft.com/office/officeart/2005/8/layout/cycle1"/>
    <dgm:cxn modelId="{0D17B768-502D-4115-A663-DA740974793B}" type="presParOf" srcId="{5FA79387-D56E-4978-B3FA-6708400079F5}" destId="{FA76FBEE-920E-43D6-ABB0-88B63CA8B609}" srcOrd="1" destOrd="0" presId="urn:microsoft.com/office/officeart/2005/8/layout/cycle1"/>
    <dgm:cxn modelId="{7EA5BF39-CD81-43B1-9423-0ACEB8DE9379}" type="presParOf" srcId="{5FA79387-D56E-4978-B3FA-6708400079F5}" destId="{0B198FBF-E98F-4CF5-B3C3-AB70065D5AEA}" srcOrd="2" destOrd="0" presId="urn:microsoft.com/office/officeart/2005/8/layout/cycle1"/>
    <dgm:cxn modelId="{4D10920B-2C86-4A2E-A7B5-371013FC2973}" type="presParOf" srcId="{5FA79387-D56E-4978-B3FA-6708400079F5}" destId="{CA16A27B-85A4-49E9-BDBF-48FD998D6113}" srcOrd="3" destOrd="0" presId="urn:microsoft.com/office/officeart/2005/8/layout/cycle1"/>
    <dgm:cxn modelId="{3F6E4093-0A99-42D5-A837-3133F67821C3}" type="presParOf" srcId="{5FA79387-D56E-4978-B3FA-6708400079F5}" destId="{1C15A804-F630-46C9-BE5D-70653D5C9B56}" srcOrd="4" destOrd="0" presId="urn:microsoft.com/office/officeart/2005/8/layout/cycle1"/>
    <dgm:cxn modelId="{A44206C0-C177-424D-B3F5-6742E84AD835}" type="presParOf" srcId="{5FA79387-D56E-4978-B3FA-6708400079F5}" destId="{4F6FCC99-FAFB-417F-A9FC-4CE8B67D225B}" srcOrd="5" destOrd="0" presId="urn:microsoft.com/office/officeart/2005/8/layout/cycle1"/>
    <dgm:cxn modelId="{42C0CA0D-6F46-44B4-93F4-D12555A86905}" type="presParOf" srcId="{5FA79387-D56E-4978-B3FA-6708400079F5}" destId="{9B852126-8557-4302-8DE1-FF045BCB926B}" srcOrd="6" destOrd="0" presId="urn:microsoft.com/office/officeart/2005/8/layout/cycle1"/>
    <dgm:cxn modelId="{2A5F99F0-E4B4-46FD-AEE8-B155AC713D49}" type="presParOf" srcId="{5FA79387-D56E-4978-B3FA-6708400079F5}" destId="{182C60D1-B31A-4BF7-A2FA-009ED7A0B04B}" srcOrd="7" destOrd="0" presId="urn:microsoft.com/office/officeart/2005/8/layout/cycle1"/>
    <dgm:cxn modelId="{C1DF1AAF-E2F5-4D68-B0F5-8932D56700A7}" type="presParOf" srcId="{5FA79387-D56E-4978-B3FA-6708400079F5}" destId="{E08CCF81-813A-4DB3-BDE3-19DDD430FE45}" srcOrd="8" destOrd="0" presId="urn:microsoft.com/office/officeart/2005/8/layout/cycle1"/>
    <dgm:cxn modelId="{C197B9C8-45B7-4B5F-8B05-A1D74C33A986}" type="presParOf" srcId="{5FA79387-D56E-4978-B3FA-6708400079F5}" destId="{024052F2-DDAB-40D9-9EC7-BCA6BB081359}" srcOrd="9" destOrd="0" presId="urn:microsoft.com/office/officeart/2005/8/layout/cycle1"/>
    <dgm:cxn modelId="{C5B06602-8B10-4755-9E58-6595E94E2990}" type="presParOf" srcId="{5FA79387-D56E-4978-B3FA-6708400079F5}" destId="{80E6679C-32B6-4B0F-898C-74CBFF43BA61}" srcOrd="10" destOrd="0" presId="urn:microsoft.com/office/officeart/2005/8/layout/cycle1"/>
    <dgm:cxn modelId="{EEF99DBB-863F-418A-8B70-A51840D5E0FE}" type="presParOf" srcId="{5FA79387-D56E-4978-B3FA-6708400079F5}" destId="{FDF371AF-D734-4170-AF8A-A7F4629811EC}" srcOrd="11" destOrd="0" presId="urn:microsoft.com/office/officeart/2005/8/layout/cycle1"/>
    <dgm:cxn modelId="{BC70C5C5-EE69-44B6-8A45-627C711F4695}" type="presParOf" srcId="{5FA79387-D56E-4978-B3FA-6708400079F5}" destId="{D41CA832-01EF-4F22-87D9-EE0B2800399A}" srcOrd="12" destOrd="0" presId="urn:microsoft.com/office/officeart/2005/8/layout/cycle1"/>
    <dgm:cxn modelId="{23476C6F-770C-48CA-850C-E08391F86C91}" type="presParOf" srcId="{5FA79387-D56E-4978-B3FA-6708400079F5}" destId="{82FE0F54-C2EB-402F-B587-5CE3B61A92AB}" srcOrd="13" destOrd="0" presId="urn:microsoft.com/office/officeart/2005/8/layout/cycle1"/>
    <dgm:cxn modelId="{FC71CC8C-1B8D-4E63-ACD7-E89AD4E7B2BB}" type="presParOf" srcId="{5FA79387-D56E-4978-B3FA-6708400079F5}" destId="{FE4203BB-88C1-4C11-BE93-8F11CB9A51D8}" srcOrd="14" destOrd="0" presId="urn:microsoft.com/office/officeart/2005/8/layout/cycle1"/>
    <dgm:cxn modelId="{F62EA853-E97B-4AC4-BCD9-E78E0D511D6E}" type="presParOf" srcId="{5FA79387-D56E-4978-B3FA-6708400079F5}" destId="{685A3B9C-D6A8-4A00-9266-8F06AB2CE1C2}" srcOrd="15" destOrd="0" presId="urn:microsoft.com/office/officeart/2005/8/layout/cycle1"/>
    <dgm:cxn modelId="{8E9D559F-E6CB-4D7B-BE42-8F67BB9175E2}" type="presParOf" srcId="{5FA79387-D56E-4978-B3FA-6708400079F5}" destId="{3E6738AE-F217-438A-9216-A92AB1F44D4C}" srcOrd="16" destOrd="0" presId="urn:microsoft.com/office/officeart/2005/8/layout/cycle1"/>
    <dgm:cxn modelId="{43BA1473-C2E1-4F76-91B3-EAF16A6B9335}" type="presParOf" srcId="{5FA79387-D56E-4978-B3FA-6708400079F5}" destId="{451E286E-3578-4413-A038-E2D44EAF944A}" srcOrd="17" destOrd="0" presId="urn:microsoft.com/office/officeart/2005/8/layout/cycle1"/>
    <dgm:cxn modelId="{97E91FC9-523A-4BE2-87AE-3F10BDFE9F3E}" type="presParOf" srcId="{5FA79387-D56E-4978-B3FA-6708400079F5}" destId="{1DD5FC60-71DB-46FE-881B-E0F5185E3E75}" srcOrd="18" destOrd="0" presId="urn:microsoft.com/office/officeart/2005/8/layout/cycle1"/>
    <dgm:cxn modelId="{A4004864-74BA-4472-8B9B-0607B9D6028B}" type="presParOf" srcId="{5FA79387-D56E-4978-B3FA-6708400079F5}" destId="{CDA26E4B-CCCF-4E41-8C5A-6A2D2939C797}" srcOrd="19" destOrd="0" presId="urn:microsoft.com/office/officeart/2005/8/layout/cycle1"/>
    <dgm:cxn modelId="{B1731FB5-E1CB-4C1E-BAB9-FED2E9960BE6}" type="presParOf" srcId="{5FA79387-D56E-4978-B3FA-6708400079F5}" destId="{87703D8D-2AC2-4ED8-B696-18F7E30BBD47}" srcOrd="2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FBEE-920E-43D6-ABB0-88B63CA8B609}">
      <dsp:nvSpPr>
        <dsp:cNvPr id="0" name=""/>
        <dsp:cNvSpPr/>
      </dsp:nvSpPr>
      <dsp:spPr>
        <a:xfrm>
          <a:off x="3079423" y="171908"/>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a:t>Sorunun belirlenmesi</a:t>
          </a:r>
          <a:endParaRPr lang="en-US" sz="900" kern="1200"/>
        </a:p>
      </dsp:txBody>
      <dsp:txXfrm>
        <a:off x="3079423" y="171908"/>
        <a:ext cx="918418" cy="918418"/>
      </dsp:txXfrm>
    </dsp:sp>
    <dsp:sp modelId="{0B198FBF-E98F-4CF5-B3C3-AB70065D5AEA}">
      <dsp:nvSpPr>
        <dsp:cNvPr id="0" name=""/>
        <dsp:cNvSpPr/>
      </dsp:nvSpPr>
      <dsp:spPr>
        <a:xfrm>
          <a:off x="212252" y="220765"/>
          <a:ext cx="4757094" cy="4757094"/>
        </a:xfrm>
        <a:prstGeom prst="circularArrow">
          <a:avLst>
            <a:gd name="adj1" fmla="val 3765"/>
            <a:gd name="adj2" fmla="val 234906"/>
            <a:gd name="adj3" fmla="val 19826636"/>
            <a:gd name="adj4" fmla="val 18605863"/>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5A804-F630-46C9-BE5D-70653D5C9B56}">
      <dsp:nvSpPr>
        <dsp:cNvPr id="0" name=""/>
        <dsp:cNvSpPr/>
      </dsp:nvSpPr>
      <dsp:spPr>
        <a:xfrm>
          <a:off x="4261351" y="1653999"/>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a:t>Veri ön işleme</a:t>
          </a:r>
          <a:endParaRPr lang="en-US" sz="900" kern="1200"/>
        </a:p>
      </dsp:txBody>
      <dsp:txXfrm>
        <a:off x="4261351" y="1653999"/>
        <a:ext cx="918418" cy="918418"/>
      </dsp:txXfrm>
    </dsp:sp>
    <dsp:sp modelId="{4F6FCC99-FAFB-417F-A9FC-4CE8B67D225B}">
      <dsp:nvSpPr>
        <dsp:cNvPr id="0" name=""/>
        <dsp:cNvSpPr/>
      </dsp:nvSpPr>
      <dsp:spPr>
        <a:xfrm>
          <a:off x="212252" y="220765"/>
          <a:ext cx="4757094" cy="4757094"/>
        </a:xfrm>
        <a:prstGeom prst="circularArrow">
          <a:avLst>
            <a:gd name="adj1" fmla="val 3765"/>
            <a:gd name="adj2" fmla="val 234906"/>
            <a:gd name="adj3" fmla="val 1229758"/>
            <a:gd name="adj4" fmla="val 21557675"/>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C60D1-B31A-4BF7-A2FA-009ED7A0B04B}">
      <dsp:nvSpPr>
        <dsp:cNvPr id="0" name=""/>
        <dsp:cNvSpPr/>
      </dsp:nvSpPr>
      <dsp:spPr>
        <a:xfrm>
          <a:off x="3839526" y="3502136"/>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dirty="0" err="1"/>
            <a:t>Grafikselleştirme</a:t>
          </a:r>
          <a:endParaRPr lang="en-US" sz="900" kern="1200" dirty="0"/>
        </a:p>
      </dsp:txBody>
      <dsp:txXfrm>
        <a:off x="3839526" y="3502136"/>
        <a:ext cx="918418" cy="918418"/>
      </dsp:txXfrm>
    </dsp:sp>
    <dsp:sp modelId="{E08CCF81-813A-4DB3-BDE3-19DDD430FE45}">
      <dsp:nvSpPr>
        <dsp:cNvPr id="0" name=""/>
        <dsp:cNvSpPr/>
      </dsp:nvSpPr>
      <dsp:spPr>
        <a:xfrm>
          <a:off x="212252" y="220765"/>
          <a:ext cx="4757094" cy="4757094"/>
        </a:xfrm>
        <a:prstGeom prst="circularArrow">
          <a:avLst>
            <a:gd name="adj1" fmla="val 3765"/>
            <a:gd name="adj2" fmla="val 234906"/>
            <a:gd name="adj3" fmla="val 4437016"/>
            <a:gd name="adj4" fmla="val 3308195"/>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6679C-32B6-4B0F-898C-74CBFF43BA61}">
      <dsp:nvSpPr>
        <dsp:cNvPr id="0" name=""/>
        <dsp:cNvSpPr/>
      </dsp:nvSpPr>
      <dsp:spPr>
        <a:xfrm>
          <a:off x="2131590" y="4324635"/>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dirty="0"/>
            <a:t>Kullanılacak sınıfın belirlenmesi</a:t>
          </a:r>
          <a:endParaRPr lang="en-US" sz="900" kern="1200" dirty="0"/>
        </a:p>
      </dsp:txBody>
      <dsp:txXfrm>
        <a:off x="2131590" y="4324635"/>
        <a:ext cx="918418" cy="918418"/>
      </dsp:txXfrm>
    </dsp:sp>
    <dsp:sp modelId="{FDF371AF-D734-4170-AF8A-A7F4629811EC}">
      <dsp:nvSpPr>
        <dsp:cNvPr id="0" name=""/>
        <dsp:cNvSpPr/>
      </dsp:nvSpPr>
      <dsp:spPr>
        <a:xfrm>
          <a:off x="212252" y="220765"/>
          <a:ext cx="4757094" cy="4757094"/>
        </a:xfrm>
        <a:prstGeom prst="circularArrow">
          <a:avLst>
            <a:gd name="adj1" fmla="val 3765"/>
            <a:gd name="adj2" fmla="val 234906"/>
            <a:gd name="adj3" fmla="val 7256899"/>
            <a:gd name="adj4" fmla="val 6128078"/>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E0F54-C2EB-402F-B587-5CE3B61A92AB}">
      <dsp:nvSpPr>
        <dsp:cNvPr id="0" name=""/>
        <dsp:cNvSpPr/>
      </dsp:nvSpPr>
      <dsp:spPr>
        <a:xfrm>
          <a:off x="423655" y="3502136"/>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dirty="0"/>
            <a:t>Gerekli kütüphanelerin kullanımı</a:t>
          </a:r>
          <a:endParaRPr lang="en-US" sz="900" kern="1200" dirty="0"/>
        </a:p>
      </dsp:txBody>
      <dsp:txXfrm>
        <a:off x="423655" y="3502136"/>
        <a:ext cx="918418" cy="918418"/>
      </dsp:txXfrm>
    </dsp:sp>
    <dsp:sp modelId="{FE4203BB-88C1-4C11-BE93-8F11CB9A51D8}">
      <dsp:nvSpPr>
        <dsp:cNvPr id="0" name=""/>
        <dsp:cNvSpPr/>
      </dsp:nvSpPr>
      <dsp:spPr>
        <a:xfrm>
          <a:off x="212252" y="220765"/>
          <a:ext cx="4757094" cy="4757094"/>
        </a:xfrm>
        <a:prstGeom prst="circularArrow">
          <a:avLst>
            <a:gd name="adj1" fmla="val 3765"/>
            <a:gd name="adj2" fmla="val 234906"/>
            <a:gd name="adj3" fmla="val 10607419"/>
            <a:gd name="adj4" fmla="val 9335336"/>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738AE-F217-438A-9216-A92AB1F44D4C}">
      <dsp:nvSpPr>
        <dsp:cNvPr id="0" name=""/>
        <dsp:cNvSpPr/>
      </dsp:nvSpPr>
      <dsp:spPr>
        <a:xfrm>
          <a:off x="1830" y="1653999"/>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dirty="0"/>
            <a:t>Algoritmanın belirlenmesi</a:t>
          </a:r>
          <a:endParaRPr lang="en-US" sz="900" kern="1200" dirty="0"/>
        </a:p>
      </dsp:txBody>
      <dsp:txXfrm>
        <a:off x="1830" y="1653999"/>
        <a:ext cx="918418" cy="918418"/>
      </dsp:txXfrm>
    </dsp:sp>
    <dsp:sp modelId="{451E286E-3578-4413-A038-E2D44EAF944A}">
      <dsp:nvSpPr>
        <dsp:cNvPr id="0" name=""/>
        <dsp:cNvSpPr/>
      </dsp:nvSpPr>
      <dsp:spPr>
        <a:xfrm>
          <a:off x="212252" y="220765"/>
          <a:ext cx="4757094" cy="4757094"/>
        </a:xfrm>
        <a:prstGeom prst="circularArrow">
          <a:avLst>
            <a:gd name="adj1" fmla="val 3765"/>
            <a:gd name="adj2" fmla="val 234906"/>
            <a:gd name="adj3" fmla="val 13559231"/>
            <a:gd name="adj4" fmla="val 12338458"/>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26E4B-CCCF-4E41-8C5A-6A2D2939C797}">
      <dsp:nvSpPr>
        <dsp:cNvPr id="0" name=""/>
        <dsp:cNvSpPr/>
      </dsp:nvSpPr>
      <dsp:spPr>
        <a:xfrm>
          <a:off x="1183758" y="171908"/>
          <a:ext cx="918418" cy="918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tr-TR" sz="900" kern="1200" dirty="0"/>
            <a:t>Modelin kurulması</a:t>
          </a:r>
          <a:endParaRPr lang="en-US" sz="900" kern="1200" dirty="0"/>
        </a:p>
      </dsp:txBody>
      <dsp:txXfrm>
        <a:off x="1183758" y="171908"/>
        <a:ext cx="918418" cy="918418"/>
      </dsp:txXfrm>
    </dsp:sp>
    <dsp:sp modelId="{87703D8D-2AC2-4ED8-B696-18F7E30BBD47}">
      <dsp:nvSpPr>
        <dsp:cNvPr id="0" name=""/>
        <dsp:cNvSpPr/>
      </dsp:nvSpPr>
      <dsp:spPr>
        <a:xfrm>
          <a:off x="212252" y="220765"/>
          <a:ext cx="4757094" cy="4757094"/>
        </a:xfrm>
        <a:prstGeom prst="circularArrow">
          <a:avLst>
            <a:gd name="adj1" fmla="val 3765"/>
            <a:gd name="adj2" fmla="val 234906"/>
            <a:gd name="adj3" fmla="val 16740590"/>
            <a:gd name="adj4" fmla="val 15424504"/>
            <a:gd name="adj5" fmla="val 4392"/>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102390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320997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5D850-968C-4D78-BE75-453D85480A1A}"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906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36073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5D850-968C-4D78-BE75-453D85480A1A}"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757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367122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68308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261504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86886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251494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013EB73-CA53-4674-9F01-AFE1399FED5F}" type="datetimeFigureOut">
              <a:rPr lang="tr-TR" smtClean="0"/>
              <a:t>6.01.2023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328269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156621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013EB73-CA53-4674-9F01-AFE1399FED5F}" type="datetimeFigureOut">
              <a:rPr lang="tr-TR" smtClean="0"/>
              <a:t>6.01.2023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300995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013EB73-CA53-4674-9F01-AFE1399FED5F}" type="datetimeFigureOut">
              <a:rPr lang="tr-TR" smtClean="0"/>
              <a:t>6.01.2023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153725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3EB73-CA53-4674-9F01-AFE1399FED5F}" type="datetimeFigureOut">
              <a:rPr lang="tr-TR" smtClean="0"/>
              <a:t>6.01.2023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261555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15097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13EB73-CA53-4674-9F01-AFE1399FED5F}" type="datetimeFigureOut">
              <a:rPr lang="tr-TR" smtClean="0"/>
              <a:t>6.01.2023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5D850-968C-4D78-BE75-453D85480A1A}" type="slidenum">
              <a:rPr lang="tr-TR" smtClean="0"/>
              <a:t>‹#›</a:t>
            </a:fld>
            <a:endParaRPr lang="tr-TR"/>
          </a:p>
        </p:txBody>
      </p:sp>
    </p:spTree>
    <p:extLst>
      <p:ext uri="{BB962C8B-B14F-4D97-AF65-F5344CB8AC3E}">
        <p14:creationId xmlns:p14="http://schemas.microsoft.com/office/powerpoint/2010/main" val="83093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13EB73-CA53-4674-9F01-AFE1399FED5F}" type="datetimeFigureOut">
              <a:rPr lang="tr-TR" smtClean="0"/>
              <a:t>6.01.2023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E5D850-968C-4D78-BE75-453D85480A1A}" type="slidenum">
              <a:rPr lang="tr-TR" smtClean="0"/>
              <a:t>‹#›</a:t>
            </a:fld>
            <a:endParaRPr lang="tr-TR"/>
          </a:p>
        </p:txBody>
      </p:sp>
    </p:spTree>
    <p:extLst>
      <p:ext uri="{BB962C8B-B14F-4D97-AF65-F5344CB8AC3E}">
        <p14:creationId xmlns:p14="http://schemas.microsoft.com/office/powerpoint/2010/main" val="588113943"/>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0" name="Rectangle 39">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43"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8B0E9F43-845E-74AE-DF59-8602A608AD9C}"/>
              </a:ext>
            </a:extLst>
          </p:cNvPr>
          <p:cNvSpPr>
            <a:spLocks noGrp="1"/>
          </p:cNvSpPr>
          <p:nvPr>
            <p:ph type="ctrTitle"/>
          </p:nvPr>
        </p:nvSpPr>
        <p:spPr>
          <a:xfrm>
            <a:off x="7839756" y="1159566"/>
            <a:ext cx="3662939" cy="4568264"/>
          </a:xfrm>
        </p:spPr>
        <p:txBody>
          <a:bodyPr vert="horz" lIns="91440" tIns="45720" rIns="91440" bIns="45720" rtlCol="0" anchor="ctr">
            <a:normAutofit/>
          </a:bodyPr>
          <a:lstStyle/>
          <a:p>
            <a:r>
              <a:rPr lang="en-US" sz="3600">
                <a:solidFill>
                  <a:schemeClr val="bg1">
                    <a:lumMod val="95000"/>
                    <a:lumOff val="5000"/>
                  </a:schemeClr>
                </a:solidFill>
              </a:rPr>
              <a:t>Makine Öğrenmesinde Kullanılan Adımlar</a:t>
            </a:r>
          </a:p>
        </p:txBody>
      </p:sp>
      <p:sp>
        <p:nvSpPr>
          <p:cNvPr id="56"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Alt Başlık 2">
            <a:extLst>
              <a:ext uri="{FF2B5EF4-FFF2-40B4-BE49-F238E27FC236}">
                <a16:creationId xmlns:a16="http://schemas.microsoft.com/office/drawing/2014/main" id="{B22DF4A8-AC6F-A693-02A5-BCEF81A2B7D7}"/>
              </a:ext>
            </a:extLst>
          </p:cNvPr>
          <p:cNvSpPr>
            <a:spLocks noGrp="1"/>
          </p:cNvSpPr>
          <p:nvPr>
            <p:ph type="subTitle" idx="1"/>
          </p:nvPr>
        </p:nvSpPr>
        <p:spPr>
          <a:xfrm>
            <a:off x="637310" y="1286934"/>
            <a:ext cx="5292436" cy="4284134"/>
          </a:xfrm>
        </p:spPr>
        <p:txBody>
          <a:bodyPr vert="horz" lIns="91440" tIns="45720" rIns="91440" bIns="45720" rtlCol="0" anchor="ctr">
            <a:normAutofit/>
          </a:bodyPr>
          <a:lstStyle/>
          <a:p>
            <a:pPr>
              <a:buFont typeface="Wingdings 3" charset="2"/>
              <a:buChar char=""/>
            </a:pPr>
            <a:r>
              <a:rPr lang="en-US">
                <a:solidFill>
                  <a:srgbClr val="FFFFFF"/>
                </a:solidFill>
              </a:rPr>
              <a:t>Hazırlayanlar :</a:t>
            </a:r>
          </a:p>
          <a:p>
            <a:pPr>
              <a:buFont typeface="Wingdings 3" charset="2"/>
              <a:buChar char=""/>
            </a:pPr>
            <a:r>
              <a:rPr lang="en-US">
                <a:solidFill>
                  <a:srgbClr val="FFFFFF"/>
                </a:solidFill>
              </a:rPr>
              <a:t>Oğuzhan ARAÇLI </a:t>
            </a:r>
          </a:p>
          <a:p>
            <a:pPr>
              <a:buFont typeface="Wingdings 3" charset="2"/>
              <a:buChar char=""/>
            </a:pPr>
            <a:r>
              <a:rPr lang="en-US">
                <a:solidFill>
                  <a:srgbClr val="FFFFFF"/>
                </a:solidFill>
              </a:rPr>
              <a:t>Yüksel Eren YILMAZ</a:t>
            </a:r>
          </a:p>
          <a:p>
            <a:pPr>
              <a:buFont typeface="Wingdings 3" charset="2"/>
              <a:buChar char=""/>
            </a:pPr>
            <a:r>
              <a:rPr lang="en-US">
                <a:solidFill>
                  <a:srgbClr val="FFFFFF"/>
                </a:solidFill>
              </a:rPr>
              <a:t>Necati Caner SOĞAN</a:t>
            </a:r>
          </a:p>
        </p:txBody>
      </p:sp>
    </p:spTree>
    <p:extLst>
      <p:ext uri="{BB962C8B-B14F-4D97-AF65-F5344CB8AC3E}">
        <p14:creationId xmlns:p14="http://schemas.microsoft.com/office/powerpoint/2010/main" val="2963270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9" name="Group 1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0" name="Group 3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1" name="Rectangle 4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B8B6467-FAFF-7B37-0405-8B1CDB093A39}"/>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0" i="0"/>
              <a:t>One-Hot Encoding</a:t>
            </a:r>
          </a:p>
        </p:txBody>
      </p:sp>
      <p:sp>
        <p:nvSpPr>
          <p:cNvPr id="51" name="Rectangle 50">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5CA6BC9A-6FA6-B05B-CE68-04EA1FA03750}"/>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a:t>Kısaca one-hot encoding bize str ifadelerle matematiksel  örn(ortalama) gibi işlemler yapmakta yardımcı olur diğer türlü label encodingte sayılar sırayla arttığı için yapılacak işlemler yanlış olacaktır</a:t>
            </a:r>
          </a:p>
        </p:txBody>
      </p:sp>
      <p:pic>
        <p:nvPicPr>
          <p:cNvPr id="12" name="Resim Yer Tutucusu 11">
            <a:extLst>
              <a:ext uri="{FF2B5EF4-FFF2-40B4-BE49-F238E27FC236}">
                <a16:creationId xmlns:a16="http://schemas.microsoft.com/office/drawing/2014/main" id="{D984DA08-C025-1FA7-468D-D153B90FB4C6}"/>
              </a:ext>
            </a:extLst>
          </p:cNvPr>
          <p:cNvPicPr>
            <a:picLocks noGrp="1" noChangeAspect="1"/>
          </p:cNvPicPr>
          <p:nvPr>
            <p:ph type="pic" idx="1"/>
          </p:nvPr>
        </p:nvPicPr>
        <p:blipFill rotWithShape="1">
          <a:blip r:embed="rId2"/>
          <a:srcRect l="1836" r="18406" b="1"/>
          <a:stretch/>
        </p:blipFill>
        <p:spPr>
          <a:xfrm>
            <a:off x="4619543" y="640080"/>
            <a:ext cx="6953577" cy="5252773"/>
          </a:xfrm>
          <a:prstGeom prst="rect">
            <a:avLst/>
          </a:prstGeom>
        </p:spPr>
      </p:pic>
      <p:sp>
        <p:nvSpPr>
          <p:cNvPr id="53"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57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2">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69CF75-8C1F-575E-B1DC-64B525AB74A5}"/>
              </a:ext>
            </a:extLst>
          </p:cNvPr>
          <p:cNvSpPr>
            <a:spLocks noGrp="1"/>
          </p:cNvSpPr>
          <p:nvPr>
            <p:ph type="title"/>
          </p:nvPr>
        </p:nvSpPr>
        <p:spPr>
          <a:xfrm>
            <a:off x="649224" y="645106"/>
            <a:ext cx="5122652" cy="1259894"/>
          </a:xfrm>
        </p:spPr>
        <p:txBody>
          <a:bodyPr vert="horz" lIns="91440" tIns="45720" rIns="91440" bIns="45720" rtlCol="0" anchor="t">
            <a:normAutofit/>
          </a:bodyPr>
          <a:lstStyle/>
          <a:p>
            <a:endParaRPr lang="en-US" sz="3600"/>
          </a:p>
        </p:txBody>
      </p:sp>
      <p:sp>
        <p:nvSpPr>
          <p:cNvPr id="54" name="Rectangle 44">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41D5E3BE-FB20-8A19-B20D-410C73A4F15D}"/>
              </a:ext>
            </a:extLst>
          </p:cNvPr>
          <p:cNvSpPr>
            <a:spLocks noGrp="1"/>
          </p:cNvSpPr>
          <p:nvPr>
            <p:ph type="body" sz="half" idx="2"/>
          </p:nvPr>
        </p:nvSpPr>
        <p:spPr>
          <a:xfrm>
            <a:off x="649225" y="2133600"/>
            <a:ext cx="5122652" cy="3759253"/>
          </a:xfrm>
        </p:spPr>
        <p:txBody>
          <a:bodyPr vert="horz" lIns="91440" tIns="45720" rIns="91440" bIns="45720" rtlCol="0">
            <a:normAutofit/>
          </a:bodyPr>
          <a:lstStyle/>
          <a:p>
            <a:pPr>
              <a:buFont typeface="Wingdings 3" charset="2"/>
              <a:buChar char=""/>
            </a:pPr>
            <a:r>
              <a:rPr lang="en-US"/>
              <a:t>Öncelikle  sklearn kütüphanesinden OneHotEncoder ‘ import ediyoruz ardından yeni bir değer oluşturup bu değeri ocean_proximity değerinre eşitledikten sonra fit transform yöntemi ile yeniden boyutlandırıyoruz bu sayede nitel değişkenlere sıralı bir şekilde değil bulundukları sütuna göre sınıfllandırma işlemi yapıyoruz.</a:t>
            </a:r>
          </a:p>
        </p:txBody>
      </p:sp>
      <p:pic>
        <p:nvPicPr>
          <p:cNvPr id="6" name="Resim Yer Tutucusu 5">
            <a:extLst>
              <a:ext uri="{FF2B5EF4-FFF2-40B4-BE49-F238E27FC236}">
                <a16:creationId xmlns:a16="http://schemas.microsoft.com/office/drawing/2014/main" id="{D3444C37-0307-8FE2-83A3-3D577ACC41B0}"/>
              </a:ext>
            </a:extLst>
          </p:cNvPr>
          <p:cNvPicPr>
            <a:picLocks noGrp="1" noChangeAspect="1"/>
          </p:cNvPicPr>
          <p:nvPr>
            <p:ph type="pic" idx="1"/>
          </p:nvPr>
        </p:nvPicPr>
        <p:blipFill rotWithShape="1">
          <a:blip r:embed="rId2"/>
          <a:srcRect r="16891" b="-1"/>
          <a:stretch/>
        </p:blipFill>
        <p:spPr>
          <a:xfrm>
            <a:off x="6091916" y="645106"/>
            <a:ext cx="5451627" cy="5247747"/>
          </a:xfrm>
          <a:prstGeom prst="rect">
            <a:avLst/>
          </a:prstGeom>
        </p:spPr>
      </p:pic>
      <p:sp>
        <p:nvSpPr>
          <p:cNvPr id="55"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83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9" name="Group 2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3" name="Rectangle 4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7" name="Rectangle 46">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5C459E-50BB-5D30-7E78-D8660517EA62}"/>
              </a:ext>
            </a:extLst>
          </p:cNvPr>
          <p:cNvSpPr>
            <a:spLocks noGrp="1"/>
          </p:cNvSpPr>
          <p:nvPr>
            <p:ph type="title"/>
          </p:nvPr>
        </p:nvSpPr>
        <p:spPr>
          <a:xfrm>
            <a:off x="649224" y="645106"/>
            <a:ext cx="3650279" cy="1259894"/>
          </a:xfrm>
        </p:spPr>
        <p:txBody>
          <a:bodyPr vert="horz" lIns="91440" tIns="45720" rIns="91440" bIns="45720" rtlCol="0" anchor="t">
            <a:normAutofit fontScale="90000"/>
          </a:bodyPr>
          <a:lstStyle/>
          <a:p>
            <a:r>
              <a:rPr lang="tr-TR" sz="2800" b="1" i="0" dirty="0">
                <a:solidFill>
                  <a:srgbClr val="000000"/>
                </a:solidFill>
                <a:effectLst/>
                <a:latin typeface="Helvetica Neue"/>
              </a:rPr>
              <a:t>Standardizasyon - Ölçeklendirme (</a:t>
            </a:r>
            <a:r>
              <a:rPr lang="tr-TR" sz="2800" b="1" i="0" dirty="0" err="1">
                <a:solidFill>
                  <a:srgbClr val="000000"/>
                </a:solidFill>
                <a:effectLst/>
                <a:latin typeface="Helvetica Neue"/>
              </a:rPr>
              <a:t>Scaler</a:t>
            </a:r>
            <a:r>
              <a:rPr lang="tr-TR" sz="2800" b="1" i="0" dirty="0">
                <a:solidFill>
                  <a:srgbClr val="000000"/>
                </a:solidFill>
                <a:effectLst/>
                <a:latin typeface="Helvetica Neue"/>
              </a:rPr>
              <a:t>)</a:t>
            </a:r>
            <a:br>
              <a:rPr lang="tr-TR" sz="2800" b="1" i="0" dirty="0">
                <a:solidFill>
                  <a:srgbClr val="000000"/>
                </a:solidFill>
                <a:effectLst/>
                <a:latin typeface="Helvetica Neue"/>
              </a:rPr>
            </a:br>
            <a:endParaRPr lang="en-US" sz="3600" dirty="0"/>
          </a:p>
        </p:txBody>
      </p:sp>
      <p:sp>
        <p:nvSpPr>
          <p:cNvPr id="49" name="Rectangle 48">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İçerik Yer Tutucusu 9">
            <a:extLst>
              <a:ext uri="{FF2B5EF4-FFF2-40B4-BE49-F238E27FC236}">
                <a16:creationId xmlns:a16="http://schemas.microsoft.com/office/drawing/2014/main" id="{5D2FCDCB-CB80-4F39-97D6-C180951EA2E7}"/>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err="1"/>
              <a:t>Standartlaştırma</a:t>
            </a:r>
            <a:r>
              <a:rPr lang="en-US" dirty="0"/>
              <a:t> </a:t>
            </a:r>
            <a:r>
              <a:rPr lang="en-US" dirty="0" err="1"/>
              <a:t>yapmamız</a:t>
            </a:r>
            <a:r>
              <a:rPr lang="en-US" dirty="0"/>
              <a:t> </a:t>
            </a:r>
            <a:r>
              <a:rPr lang="en-US" dirty="0" err="1"/>
              <a:t>gereken</a:t>
            </a:r>
            <a:r>
              <a:rPr lang="en-US" dirty="0"/>
              <a:t> </a:t>
            </a:r>
            <a:r>
              <a:rPr lang="en-US" dirty="0" err="1"/>
              <a:t>önemli</a:t>
            </a:r>
            <a:r>
              <a:rPr lang="en-US" dirty="0"/>
              <a:t> </a:t>
            </a:r>
            <a:r>
              <a:rPr lang="en-US" dirty="0" err="1"/>
              <a:t>özelliklerden</a:t>
            </a:r>
            <a:r>
              <a:rPr lang="en-US" dirty="0"/>
              <a:t> </a:t>
            </a:r>
            <a:r>
              <a:rPr lang="en-US" dirty="0" err="1"/>
              <a:t>birisi</a:t>
            </a:r>
            <a:r>
              <a:rPr lang="en-US" dirty="0"/>
              <a:t> </a:t>
            </a:r>
            <a:r>
              <a:rPr lang="en-US" dirty="0" err="1"/>
              <a:t>çünkü</a:t>
            </a:r>
            <a:r>
              <a:rPr lang="en-US" dirty="0"/>
              <a:t> </a:t>
            </a:r>
            <a:r>
              <a:rPr lang="en-US" dirty="0" err="1"/>
              <a:t>verimizin</a:t>
            </a:r>
            <a:r>
              <a:rPr lang="en-US" dirty="0"/>
              <a:t> </a:t>
            </a:r>
            <a:r>
              <a:rPr lang="en-US" dirty="0" err="1"/>
              <a:t>içinde</a:t>
            </a:r>
            <a:r>
              <a:rPr lang="en-US" dirty="0"/>
              <a:t> </a:t>
            </a:r>
            <a:r>
              <a:rPr lang="en-US" dirty="0" err="1"/>
              <a:t>aykırı</a:t>
            </a:r>
            <a:r>
              <a:rPr lang="en-US" dirty="0"/>
              <a:t> </a:t>
            </a:r>
            <a:r>
              <a:rPr lang="en-US" dirty="0" err="1"/>
              <a:t>değerler</a:t>
            </a:r>
            <a:r>
              <a:rPr lang="en-US" dirty="0"/>
              <a:t> </a:t>
            </a:r>
            <a:r>
              <a:rPr lang="en-US" dirty="0" err="1"/>
              <a:t>olması</a:t>
            </a:r>
            <a:r>
              <a:rPr lang="en-US" dirty="0"/>
              <a:t> </a:t>
            </a:r>
            <a:r>
              <a:rPr lang="en-US" dirty="0" err="1"/>
              <a:t>modelin</a:t>
            </a:r>
            <a:r>
              <a:rPr lang="en-US" dirty="0"/>
              <a:t> </a:t>
            </a:r>
            <a:r>
              <a:rPr lang="en-US" dirty="0" err="1"/>
              <a:t>yanlış</a:t>
            </a:r>
            <a:r>
              <a:rPr lang="en-US" dirty="0"/>
              <a:t> </a:t>
            </a:r>
            <a:r>
              <a:rPr lang="en-US" dirty="0" err="1"/>
              <a:t>sonuçlar</a:t>
            </a:r>
            <a:r>
              <a:rPr lang="en-US" dirty="0"/>
              <a:t> </a:t>
            </a:r>
            <a:r>
              <a:rPr lang="en-US" dirty="0" err="1"/>
              <a:t>çıkartmasına</a:t>
            </a:r>
            <a:r>
              <a:rPr lang="en-US" dirty="0"/>
              <a:t> </a:t>
            </a:r>
            <a:r>
              <a:rPr lang="en-US" dirty="0" err="1"/>
              <a:t>sebep</a:t>
            </a:r>
            <a:r>
              <a:rPr lang="en-US" dirty="0"/>
              <a:t> </a:t>
            </a:r>
            <a:r>
              <a:rPr lang="en-US" dirty="0" err="1"/>
              <a:t>olabilir</a:t>
            </a:r>
            <a:r>
              <a:rPr lang="en-US" dirty="0"/>
              <a:t> </a:t>
            </a:r>
            <a:r>
              <a:rPr lang="en-US" dirty="0" err="1"/>
              <a:t>bunun</a:t>
            </a:r>
            <a:r>
              <a:rPr lang="en-US" dirty="0"/>
              <a:t> </a:t>
            </a:r>
            <a:r>
              <a:rPr lang="en-US" dirty="0" err="1"/>
              <a:t>olmaması</a:t>
            </a:r>
            <a:r>
              <a:rPr lang="en-US" dirty="0"/>
              <a:t> </a:t>
            </a:r>
            <a:r>
              <a:rPr lang="en-US" dirty="0" err="1"/>
              <a:t>için</a:t>
            </a:r>
            <a:r>
              <a:rPr lang="en-US" dirty="0"/>
              <a:t> </a:t>
            </a:r>
            <a:r>
              <a:rPr lang="en-US" dirty="0" err="1"/>
              <a:t>ortalamayı</a:t>
            </a:r>
            <a:r>
              <a:rPr lang="en-US" dirty="0"/>
              <a:t> </a:t>
            </a:r>
            <a:r>
              <a:rPr lang="en-US" dirty="0" err="1"/>
              <a:t>ve</a:t>
            </a:r>
            <a:r>
              <a:rPr lang="en-US" dirty="0"/>
              <a:t> </a:t>
            </a:r>
            <a:r>
              <a:rPr lang="en-US" dirty="0" err="1"/>
              <a:t>veryansı</a:t>
            </a:r>
            <a:r>
              <a:rPr lang="en-US" dirty="0"/>
              <a:t> normal </a:t>
            </a:r>
            <a:r>
              <a:rPr lang="en-US" dirty="0" err="1"/>
              <a:t>dağılıma</a:t>
            </a:r>
            <a:r>
              <a:rPr lang="en-US" dirty="0"/>
              <a:t> </a:t>
            </a:r>
            <a:r>
              <a:rPr lang="en-US" dirty="0" err="1"/>
              <a:t>yakınsatmay</a:t>
            </a:r>
            <a:r>
              <a:rPr lang="tr-TR" dirty="0"/>
              <a:t>a </a:t>
            </a:r>
            <a:r>
              <a:rPr lang="en-US" dirty="0"/>
              <a:t>(mean=0,st</a:t>
            </a:r>
            <a:r>
              <a:rPr lang="tr-TR" dirty="0"/>
              <a:t>d</a:t>
            </a:r>
            <a:r>
              <a:rPr lang="en-US" dirty="0"/>
              <a:t>=1) </a:t>
            </a:r>
            <a:r>
              <a:rPr lang="en-US" dirty="0" err="1"/>
              <a:t>çalışırız</a:t>
            </a:r>
            <a:r>
              <a:rPr lang="tr-TR" dirty="0"/>
              <a:t>.</a:t>
            </a:r>
          </a:p>
          <a:p>
            <a:pPr>
              <a:buFont typeface="Wingdings 3" charset="2"/>
              <a:buChar char=""/>
            </a:pPr>
            <a:r>
              <a:rPr lang="tr-TR" dirty="0"/>
              <a:t>Bunu yaparken </a:t>
            </a:r>
            <a:r>
              <a:rPr lang="tr-TR" dirty="0" err="1"/>
              <a:t>sklearn</a:t>
            </a:r>
            <a:r>
              <a:rPr lang="tr-TR" dirty="0"/>
              <a:t> kütüphanesinde </a:t>
            </a:r>
            <a:r>
              <a:rPr lang="tr-TR" dirty="0" err="1"/>
              <a:t>preprocessingi</a:t>
            </a:r>
            <a:r>
              <a:rPr lang="tr-TR" dirty="0"/>
              <a:t> </a:t>
            </a:r>
            <a:r>
              <a:rPr lang="tr-TR" dirty="0" err="1"/>
              <a:t>import</a:t>
            </a:r>
            <a:r>
              <a:rPr lang="tr-TR" dirty="0"/>
              <a:t> ediyoruz ve </a:t>
            </a:r>
            <a:r>
              <a:rPr lang="tr-TR" dirty="0" err="1"/>
              <a:t>numpy</a:t>
            </a:r>
            <a:r>
              <a:rPr lang="tr-TR" dirty="0"/>
              <a:t> kütüphanesini çağırıyoruz bir matris oluşturup oluşturduğumuz matrisi </a:t>
            </a:r>
            <a:r>
              <a:rPr lang="tr-TR" dirty="0" err="1"/>
              <a:t>trainleyip</a:t>
            </a:r>
            <a:r>
              <a:rPr lang="tr-TR" dirty="0"/>
              <a:t> fit ediyoruz ortalaması 0 ve </a:t>
            </a:r>
            <a:r>
              <a:rPr lang="tr-TR" dirty="0" err="1"/>
              <a:t>stdsinin</a:t>
            </a:r>
            <a:r>
              <a:rPr lang="tr-TR" dirty="0"/>
              <a:t> 1 olmasını istiyoruz ya da bir diğer yöntem olarak </a:t>
            </a:r>
            <a:r>
              <a:rPr lang="tr-TR" dirty="0" err="1"/>
              <a:t>minumum</a:t>
            </a:r>
            <a:r>
              <a:rPr lang="tr-TR" dirty="0"/>
              <a:t> ve maksimum değerler arasında ölçeklendirme yaparız.</a:t>
            </a:r>
          </a:p>
        </p:txBody>
      </p:sp>
      <p:pic>
        <p:nvPicPr>
          <p:cNvPr id="6" name="Resim Yer Tutucusu 5">
            <a:extLst>
              <a:ext uri="{FF2B5EF4-FFF2-40B4-BE49-F238E27FC236}">
                <a16:creationId xmlns:a16="http://schemas.microsoft.com/office/drawing/2014/main" id="{1E6B6146-F100-BA7F-09A9-37A15AF94038}"/>
              </a:ext>
            </a:extLst>
          </p:cNvPr>
          <p:cNvPicPr>
            <a:picLocks noGrp="1" noChangeAspect="1"/>
          </p:cNvPicPr>
          <p:nvPr>
            <p:ph type="pic" idx="1"/>
          </p:nvPr>
        </p:nvPicPr>
        <p:blipFill rotWithShape="1">
          <a:blip r:embed="rId2"/>
          <a:srcRect t="1836" b="3144"/>
          <a:stretch/>
        </p:blipFill>
        <p:spPr>
          <a:xfrm>
            <a:off x="4619543" y="640080"/>
            <a:ext cx="6953577" cy="5252773"/>
          </a:xfrm>
          <a:prstGeom prst="rect">
            <a:avLst/>
          </a:prstGeom>
        </p:spPr>
      </p:pic>
      <p:sp>
        <p:nvSpPr>
          <p:cNvPr id="51"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70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EFB1521-B724-4E9D-B424-850742EE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81"/>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DC4CD812-44BD-4CB5-BE63-81401F83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20221C9-9035-4A88-8973-CFB57BC38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Başlık 4">
            <a:extLst>
              <a:ext uri="{FF2B5EF4-FFF2-40B4-BE49-F238E27FC236}">
                <a16:creationId xmlns:a16="http://schemas.microsoft.com/office/drawing/2014/main" id="{7FD5371F-453C-6D9C-AC8C-60FD4C41B33A}"/>
              </a:ext>
            </a:extLst>
          </p:cNvPr>
          <p:cNvSpPr>
            <a:spLocks noGrp="1"/>
          </p:cNvSpPr>
          <p:nvPr>
            <p:ph type="ctrTitle"/>
          </p:nvPr>
        </p:nvSpPr>
        <p:spPr>
          <a:xfrm>
            <a:off x="540278" y="967417"/>
            <a:ext cx="6675215" cy="3943250"/>
          </a:xfrm>
        </p:spPr>
        <p:txBody>
          <a:bodyPr>
            <a:normAutofit/>
          </a:bodyPr>
          <a:lstStyle/>
          <a:p>
            <a:r>
              <a:rPr lang="tr-TR" sz="4000">
                <a:solidFill>
                  <a:srgbClr val="FEFFFF"/>
                </a:solidFill>
              </a:rPr>
              <a:t>Regresyon ile Tahminleme İşlemi</a:t>
            </a:r>
          </a:p>
        </p:txBody>
      </p:sp>
      <p:sp>
        <p:nvSpPr>
          <p:cNvPr id="1037" name="Freeform 23">
            <a:extLst>
              <a:ext uri="{FF2B5EF4-FFF2-40B4-BE49-F238E27FC236}">
                <a16:creationId xmlns:a16="http://schemas.microsoft.com/office/drawing/2014/main" id="{D194CE73-DAD8-4221-9CA7-6BF6E37DB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6" name="Alt Başlık 25">
            <a:extLst>
              <a:ext uri="{FF2B5EF4-FFF2-40B4-BE49-F238E27FC236}">
                <a16:creationId xmlns:a16="http://schemas.microsoft.com/office/drawing/2014/main" id="{052476D5-CD37-0F10-97E6-1CC1005A5782}"/>
              </a:ext>
            </a:extLst>
          </p:cNvPr>
          <p:cNvSpPr>
            <a:spLocks noGrp="1"/>
          </p:cNvSpPr>
          <p:nvPr>
            <p:ph type="subTitle" idx="1"/>
          </p:nvPr>
        </p:nvSpPr>
        <p:spPr>
          <a:xfrm>
            <a:off x="540278" y="5189400"/>
            <a:ext cx="6692953" cy="544260"/>
          </a:xfrm>
        </p:spPr>
        <p:txBody>
          <a:bodyPr anchor="ctr">
            <a:normAutofit/>
          </a:bodyPr>
          <a:lstStyle/>
          <a:p>
            <a:endParaRPr lang="tr-TR" sz="1600">
              <a:solidFill>
                <a:srgbClr val="FEFFFF"/>
              </a:solidFill>
            </a:endParaRPr>
          </a:p>
        </p:txBody>
      </p:sp>
      <p:pic>
        <p:nvPicPr>
          <p:cNvPr id="1026" name="Picture 2" descr="2 Basit Doğrusal Regresyon | Doğrusal (Lineer) Regresyon">
            <a:extLst>
              <a:ext uri="{FF2B5EF4-FFF2-40B4-BE49-F238E27FC236}">
                <a16:creationId xmlns:a16="http://schemas.microsoft.com/office/drawing/2014/main" id="{E266EDB9-69E8-521D-1F7B-F5D454BAD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04253" y="2550830"/>
            <a:ext cx="2724242" cy="175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40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Başlık 3">
            <a:extLst>
              <a:ext uri="{FF2B5EF4-FFF2-40B4-BE49-F238E27FC236}">
                <a16:creationId xmlns:a16="http://schemas.microsoft.com/office/drawing/2014/main" id="{96ECEDF6-21CF-4BF9-F9DF-AEB9945AF55D}"/>
              </a:ext>
            </a:extLst>
          </p:cNvPr>
          <p:cNvSpPr>
            <a:spLocks noGrp="1"/>
          </p:cNvSpPr>
          <p:nvPr>
            <p:ph type="title"/>
          </p:nvPr>
        </p:nvSpPr>
        <p:spPr>
          <a:xfrm>
            <a:off x="1687669" y="624110"/>
            <a:ext cx="4137059" cy="1280890"/>
          </a:xfrm>
        </p:spPr>
        <p:txBody>
          <a:bodyPr vert="horz" lIns="91440" tIns="45720" rIns="91440" bIns="45720" rtlCol="0" anchor="t">
            <a:normAutofit/>
          </a:bodyPr>
          <a:lstStyle/>
          <a:p>
            <a:r>
              <a:rPr lang="en-US" sz="3200" dirty="0"/>
              <a:t>VERİYİ TANITMAK</a:t>
            </a:r>
          </a:p>
        </p:txBody>
      </p:sp>
      <p:sp>
        <p:nvSpPr>
          <p:cNvPr id="6" name="Metin Yer Tutucusu 5">
            <a:extLst>
              <a:ext uri="{FF2B5EF4-FFF2-40B4-BE49-F238E27FC236}">
                <a16:creationId xmlns:a16="http://schemas.microsoft.com/office/drawing/2014/main" id="{BFD69EB3-EF09-D6D5-C324-2D15152A5B88}"/>
              </a:ext>
            </a:extLst>
          </p:cNvPr>
          <p:cNvSpPr>
            <a:spLocks noGrp="1"/>
          </p:cNvSpPr>
          <p:nvPr>
            <p:ph type="body" sz="half" idx="2"/>
          </p:nvPr>
        </p:nvSpPr>
        <p:spPr>
          <a:xfrm>
            <a:off x="1683956" y="2133600"/>
            <a:ext cx="4140772" cy="3777622"/>
          </a:xfrm>
        </p:spPr>
        <p:txBody>
          <a:bodyPr vert="horz" lIns="91440" tIns="45720" rIns="91440" bIns="45720" rtlCol="0">
            <a:normAutofit/>
          </a:bodyPr>
          <a:lstStyle/>
          <a:p>
            <a:pPr>
              <a:buFont typeface="Wingdings 3" charset="2"/>
              <a:buChar char=""/>
            </a:pPr>
            <a:r>
              <a:rPr lang="en-US" dirty="0" err="1">
                <a:solidFill>
                  <a:srgbClr val="000000"/>
                </a:solidFill>
              </a:rPr>
              <a:t>Burada</a:t>
            </a:r>
            <a:r>
              <a:rPr lang="en-US" dirty="0">
                <a:solidFill>
                  <a:srgbClr val="000000"/>
                </a:solidFill>
              </a:rPr>
              <a:t> </a:t>
            </a:r>
            <a:r>
              <a:rPr lang="en-US" dirty="0" err="1">
                <a:solidFill>
                  <a:srgbClr val="000000"/>
                </a:solidFill>
              </a:rPr>
              <a:t>denetimli</a:t>
            </a:r>
            <a:r>
              <a:rPr lang="en-US" dirty="0">
                <a:solidFill>
                  <a:srgbClr val="000000"/>
                </a:solidFill>
              </a:rPr>
              <a:t> </a:t>
            </a:r>
            <a:r>
              <a:rPr lang="en-US" dirty="0" err="1">
                <a:solidFill>
                  <a:srgbClr val="000000"/>
                </a:solidFill>
              </a:rPr>
              <a:t>öğrenmenin</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kolu</a:t>
            </a:r>
            <a:r>
              <a:rPr lang="en-US" dirty="0">
                <a:solidFill>
                  <a:srgbClr val="000000"/>
                </a:solidFill>
              </a:rPr>
              <a:t> </a:t>
            </a:r>
            <a:r>
              <a:rPr lang="en-US" dirty="0" err="1">
                <a:solidFill>
                  <a:srgbClr val="000000"/>
                </a:solidFill>
              </a:rPr>
              <a:t>olan</a:t>
            </a:r>
            <a:r>
              <a:rPr lang="en-US" dirty="0">
                <a:solidFill>
                  <a:srgbClr val="000000"/>
                </a:solidFill>
              </a:rPr>
              <a:t> </a:t>
            </a:r>
            <a:r>
              <a:rPr lang="en-US" dirty="0" err="1">
                <a:solidFill>
                  <a:srgbClr val="000000"/>
                </a:solidFill>
              </a:rPr>
              <a:t>basit</a:t>
            </a:r>
            <a:r>
              <a:rPr lang="en-US" dirty="0">
                <a:solidFill>
                  <a:srgbClr val="000000"/>
                </a:solidFill>
              </a:rPr>
              <a:t> </a:t>
            </a:r>
            <a:r>
              <a:rPr lang="en-US" dirty="0" err="1">
                <a:solidFill>
                  <a:srgbClr val="000000"/>
                </a:solidFill>
              </a:rPr>
              <a:t>doğrusal</a:t>
            </a:r>
            <a:r>
              <a:rPr lang="en-US" dirty="0">
                <a:solidFill>
                  <a:srgbClr val="000000"/>
                </a:solidFill>
              </a:rPr>
              <a:t> </a:t>
            </a:r>
            <a:r>
              <a:rPr lang="en-US" dirty="0" err="1">
                <a:solidFill>
                  <a:srgbClr val="000000"/>
                </a:solidFill>
              </a:rPr>
              <a:t>regresyon</a:t>
            </a:r>
            <a:r>
              <a:rPr lang="en-US" dirty="0">
                <a:solidFill>
                  <a:srgbClr val="000000"/>
                </a:solidFill>
              </a:rPr>
              <a:t> </a:t>
            </a:r>
            <a:r>
              <a:rPr lang="en-US" dirty="0" err="1">
                <a:solidFill>
                  <a:srgbClr val="000000"/>
                </a:solidFill>
              </a:rPr>
              <a:t>örneği</a:t>
            </a:r>
            <a:r>
              <a:rPr lang="en-US" dirty="0">
                <a:solidFill>
                  <a:srgbClr val="000000"/>
                </a:solidFill>
              </a:rPr>
              <a:t> </a:t>
            </a:r>
            <a:r>
              <a:rPr lang="en-US" dirty="0" err="1">
                <a:solidFill>
                  <a:srgbClr val="000000"/>
                </a:solidFill>
              </a:rPr>
              <a:t>yapacağız</a:t>
            </a:r>
            <a:r>
              <a:rPr lang="en-US" dirty="0">
                <a:solidFill>
                  <a:srgbClr val="000000"/>
                </a:solidFill>
              </a:rPr>
              <a:t> </a:t>
            </a:r>
            <a:r>
              <a:rPr lang="en-US" dirty="0" err="1">
                <a:solidFill>
                  <a:srgbClr val="000000"/>
                </a:solidFill>
              </a:rPr>
              <a:t>kısaca</a:t>
            </a:r>
            <a:r>
              <a:rPr lang="en-US" dirty="0">
                <a:solidFill>
                  <a:srgbClr val="000000"/>
                </a:solidFill>
              </a:rPr>
              <a:t> ana </a:t>
            </a:r>
            <a:r>
              <a:rPr lang="en-US" dirty="0" err="1">
                <a:solidFill>
                  <a:srgbClr val="000000"/>
                </a:solidFill>
              </a:rPr>
              <a:t>fikir</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bağımlı</a:t>
            </a:r>
            <a:r>
              <a:rPr lang="en-US" dirty="0">
                <a:solidFill>
                  <a:srgbClr val="000000"/>
                </a:solidFill>
              </a:rPr>
              <a:t> </a:t>
            </a:r>
            <a:r>
              <a:rPr lang="en-US" dirty="0" err="1">
                <a:solidFill>
                  <a:srgbClr val="000000"/>
                </a:solidFill>
              </a:rPr>
              <a:t>ve</a:t>
            </a:r>
            <a:r>
              <a:rPr lang="en-US" dirty="0">
                <a:solidFill>
                  <a:srgbClr val="000000"/>
                </a:solidFill>
              </a:rPr>
              <a:t> </a:t>
            </a:r>
            <a:r>
              <a:rPr lang="en-US" dirty="0" err="1">
                <a:solidFill>
                  <a:srgbClr val="000000"/>
                </a:solidFill>
              </a:rPr>
              <a:t>birden</a:t>
            </a:r>
            <a:r>
              <a:rPr lang="en-US" dirty="0">
                <a:solidFill>
                  <a:srgbClr val="000000"/>
                </a:solidFill>
              </a:rPr>
              <a:t> </a:t>
            </a:r>
            <a:r>
              <a:rPr lang="en-US" dirty="0" err="1">
                <a:solidFill>
                  <a:srgbClr val="000000"/>
                </a:solidFill>
              </a:rPr>
              <a:t>fazla</a:t>
            </a:r>
            <a:r>
              <a:rPr lang="en-US" dirty="0">
                <a:solidFill>
                  <a:srgbClr val="000000"/>
                </a:solidFill>
              </a:rPr>
              <a:t> </a:t>
            </a:r>
            <a:r>
              <a:rPr lang="en-US" dirty="0" err="1">
                <a:solidFill>
                  <a:srgbClr val="000000"/>
                </a:solidFill>
              </a:rPr>
              <a:t>bağımsız</a:t>
            </a:r>
            <a:r>
              <a:rPr lang="en-US" dirty="0">
                <a:solidFill>
                  <a:srgbClr val="000000"/>
                </a:solidFill>
              </a:rPr>
              <a:t> </a:t>
            </a:r>
            <a:r>
              <a:rPr lang="en-US" dirty="0" err="1">
                <a:solidFill>
                  <a:srgbClr val="000000"/>
                </a:solidFill>
              </a:rPr>
              <a:t>değişkenin</a:t>
            </a:r>
            <a:r>
              <a:rPr lang="en-US" dirty="0">
                <a:solidFill>
                  <a:srgbClr val="000000"/>
                </a:solidFill>
              </a:rPr>
              <a:t> </a:t>
            </a:r>
            <a:r>
              <a:rPr lang="en-US" dirty="0" err="1">
                <a:solidFill>
                  <a:srgbClr val="000000"/>
                </a:solidFill>
              </a:rPr>
              <a:t>olduğu</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veride</a:t>
            </a:r>
            <a:r>
              <a:rPr lang="en-US" dirty="0">
                <a:solidFill>
                  <a:srgbClr val="000000"/>
                </a:solidFill>
              </a:rPr>
              <a:t> </a:t>
            </a:r>
            <a:r>
              <a:rPr lang="en-US" dirty="0" err="1">
                <a:solidFill>
                  <a:srgbClr val="000000"/>
                </a:solidFill>
              </a:rPr>
              <a:t>bağımlı</a:t>
            </a:r>
            <a:r>
              <a:rPr lang="en-US" dirty="0">
                <a:solidFill>
                  <a:srgbClr val="000000"/>
                </a:solidFill>
              </a:rPr>
              <a:t> </a:t>
            </a:r>
            <a:r>
              <a:rPr lang="en-US" dirty="0" err="1">
                <a:solidFill>
                  <a:srgbClr val="000000"/>
                </a:solidFill>
              </a:rPr>
              <a:t>değişkeni</a:t>
            </a:r>
            <a:r>
              <a:rPr lang="en-US" dirty="0">
                <a:solidFill>
                  <a:srgbClr val="000000"/>
                </a:solidFill>
              </a:rPr>
              <a:t> </a:t>
            </a:r>
            <a:r>
              <a:rPr lang="en-US" dirty="0" err="1">
                <a:solidFill>
                  <a:srgbClr val="000000"/>
                </a:solidFill>
              </a:rPr>
              <a:t>bağımsız</a:t>
            </a:r>
            <a:r>
              <a:rPr lang="en-US" dirty="0">
                <a:solidFill>
                  <a:srgbClr val="000000"/>
                </a:solidFill>
              </a:rPr>
              <a:t> </a:t>
            </a:r>
            <a:r>
              <a:rPr lang="en-US" dirty="0" err="1">
                <a:solidFill>
                  <a:srgbClr val="000000"/>
                </a:solidFill>
              </a:rPr>
              <a:t>değişkenlerce</a:t>
            </a:r>
            <a:r>
              <a:rPr lang="en-US" dirty="0">
                <a:solidFill>
                  <a:srgbClr val="000000"/>
                </a:solidFill>
              </a:rPr>
              <a:t> </a:t>
            </a:r>
            <a:r>
              <a:rPr lang="en-US" dirty="0" err="1">
                <a:solidFill>
                  <a:srgbClr val="000000"/>
                </a:solidFill>
              </a:rPr>
              <a:t>tahmin</a:t>
            </a:r>
            <a:r>
              <a:rPr lang="en-US" dirty="0">
                <a:solidFill>
                  <a:srgbClr val="000000"/>
                </a:solidFill>
              </a:rPr>
              <a:t> </a:t>
            </a:r>
            <a:r>
              <a:rPr lang="en-US" dirty="0" err="1">
                <a:solidFill>
                  <a:srgbClr val="000000"/>
                </a:solidFill>
              </a:rPr>
              <a:t>etmek</a:t>
            </a:r>
            <a:r>
              <a:rPr lang="en-US" dirty="0">
                <a:solidFill>
                  <a:srgbClr val="000000"/>
                </a:solidFill>
              </a:rPr>
              <a:t> </a:t>
            </a:r>
            <a:r>
              <a:rPr lang="en-US" dirty="0" err="1">
                <a:solidFill>
                  <a:srgbClr val="000000"/>
                </a:solidFill>
              </a:rPr>
              <a:t>ve</a:t>
            </a:r>
            <a:r>
              <a:rPr lang="en-US" dirty="0">
                <a:solidFill>
                  <a:srgbClr val="000000"/>
                </a:solidFill>
              </a:rPr>
              <a:t> </a:t>
            </a:r>
            <a:r>
              <a:rPr lang="en-US" dirty="0" err="1">
                <a:solidFill>
                  <a:srgbClr val="000000"/>
                </a:solidFill>
              </a:rPr>
              <a:t>doğru</a:t>
            </a:r>
            <a:r>
              <a:rPr lang="en-US" dirty="0">
                <a:solidFill>
                  <a:srgbClr val="000000"/>
                </a:solidFill>
              </a:rPr>
              <a:t> </a:t>
            </a:r>
            <a:r>
              <a:rPr lang="en-US" dirty="0" err="1">
                <a:solidFill>
                  <a:srgbClr val="000000"/>
                </a:solidFill>
              </a:rPr>
              <a:t>modeli</a:t>
            </a:r>
            <a:r>
              <a:rPr lang="en-US" dirty="0">
                <a:solidFill>
                  <a:srgbClr val="000000"/>
                </a:solidFill>
              </a:rPr>
              <a:t> </a:t>
            </a:r>
            <a:r>
              <a:rPr lang="en-US" dirty="0" err="1">
                <a:solidFill>
                  <a:srgbClr val="000000"/>
                </a:solidFill>
              </a:rPr>
              <a:t>kurmak</a:t>
            </a:r>
            <a:endParaRPr lang="en-US" dirty="0">
              <a:solidFill>
                <a:srgbClr val="000000"/>
              </a:solidFill>
            </a:endParaRPr>
          </a:p>
          <a:p>
            <a:pPr>
              <a:buFont typeface="Wingdings 3" charset="2"/>
              <a:buChar char=""/>
            </a:pPr>
            <a:endParaRPr lang="en-US" dirty="0">
              <a:solidFill>
                <a:srgbClr val="000000"/>
              </a:solidFill>
            </a:endParaRPr>
          </a:p>
        </p:txBody>
      </p:sp>
      <p:pic>
        <p:nvPicPr>
          <p:cNvPr id="8" name="İçerik Yer Tutucusu 7">
            <a:extLst>
              <a:ext uri="{FF2B5EF4-FFF2-40B4-BE49-F238E27FC236}">
                <a16:creationId xmlns:a16="http://schemas.microsoft.com/office/drawing/2014/main" id="{851641A2-A11B-C4E3-6AA6-B9EC4F0CA9A7}"/>
              </a:ext>
            </a:extLst>
          </p:cNvPr>
          <p:cNvPicPr>
            <a:picLocks noGrp="1" noChangeAspect="1"/>
          </p:cNvPicPr>
          <p:nvPr>
            <p:ph idx="1"/>
          </p:nvPr>
        </p:nvPicPr>
        <p:blipFill>
          <a:blip r:embed="rId2"/>
          <a:stretch>
            <a:fillRect/>
          </a:stretch>
        </p:blipFill>
        <p:spPr>
          <a:xfrm>
            <a:off x="6091916" y="2212727"/>
            <a:ext cx="5451627" cy="2112505"/>
          </a:xfrm>
          <a:prstGeom prst="rect">
            <a:avLst/>
          </a:prstGeom>
        </p:spPr>
      </p:pic>
    </p:spTree>
    <p:extLst>
      <p:ext uri="{BB962C8B-B14F-4D97-AF65-F5344CB8AC3E}">
        <p14:creationId xmlns:p14="http://schemas.microsoft.com/office/powerpoint/2010/main" val="390748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0"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2" name="Rectangle 4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95818E-1419-DB9F-CF2C-79B380F0C5BB}"/>
              </a:ext>
            </a:extLst>
          </p:cNvPr>
          <p:cNvSpPr>
            <a:spLocks noGrp="1"/>
          </p:cNvSpPr>
          <p:nvPr>
            <p:ph type="title"/>
          </p:nvPr>
        </p:nvSpPr>
        <p:spPr>
          <a:xfrm>
            <a:off x="649224" y="645106"/>
            <a:ext cx="5122652" cy="1259894"/>
          </a:xfrm>
        </p:spPr>
        <p:txBody>
          <a:bodyPr vert="horz" lIns="91440" tIns="45720" rIns="91440" bIns="45720" rtlCol="0" anchor="t">
            <a:normAutofit/>
          </a:bodyPr>
          <a:lstStyle/>
          <a:p>
            <a:r>
              <a:rPr lang="en-US" sz="3600"/>
              <a:t>KORELASYON</a:t>
            </a:r>
          </a:p>
        </p:txBody>
      </p:sp>
      <p:sp>
        <p:nvSpPr>
          <p:cNvPr id="53" name="Rectangle 4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Metin Yer Tutucusu 3">
            <a:extLst>
              <a:ext uri="{FF2B5EF4-FFF2-40B4-BE49-F238E27FC236}">
                <a16:creationId xmlns:a16="http://schemas.microsoft.com/office/drawing/2014/main" id="{F8C9768B-F417-EBEF-81FC-D02D47752956}"/>
              </a:ext>
            </a:extLst>
          </p:cNvPr>
          <p:cNvSpPr>
            <a:spLocks noGrp="1"/>
          </p:cNvSpPr>
          <p:nvPr>
            <p:ph type="body" sz="half" idx="2"/>
          </p:nvPr>
        </p:nvSpPr>
        <p:spPr>
          <a:xfrm>
            <a:off x="649225" y="2133600"/>
            <a:ext cx="5122652" cy="3759253"/>
          </a:xfrm>
        </p:spPr>
        <p:txBody>
          <a:bodyPr vert="horz" lIns="91440" tIns="45720" rIns="91440" bIns="45720" rtlCol="0">
            <a:normAutofit/>
          </a:bodyPr>
          <a:lstStyle/>
          <a:p>
            <a:pPr algn="just">
              <a:buFont typeface="Wingdings 3" charset="2"/>
              <a:buChar char=""/>
            </a:pPr>
            <a:r>
              <a:rPr lang="en-US" dirty="0" err="1"/>
              <a:t>Regresyon</a:t>
            </a:r>
            <a:r>
              <a:rPr lang="en-US" dirty="0"/>
              <a:t> </a:t>
            </a:r>
            <a:r>
              <a:rPr lang="en-US" dirty="0" err="1"/>
              <a:t>modeli</a:t>
            </a:r>
            <a:r>
              <a:rPr lang="en-US" dirty="0"/>
              <a:t> </a:t>
            </a:r>
            <a:r>
              <a:rPr lang="en-US" dirty="0" err="1"/>
              <a:t>kurarken</a:t>
            </a:r>
            <a:r>
              <a:rPr lang="en-US" dirty="0"/>
              <a:t> </a:t>
            </a:r>
            <a:r>
              <a:rPr lang="en-US" dirty="0" err="1"/>
              <a:t>asla</a:t>
            </a:r>
            <a:r>
              <a:rPr lang="en-US" dirty="0"/>
              <a:t> </a:t>
            </a:r>
            <a:r>
              <a:rPr lang="en-US" dirty="0" err="1"/>
              <a:t>atlamamız</a:t>
            </a:r>
            <a:r>
              <a:rPr lang="en-US" dirty="0"/>
              <a:t> </a:t>
            </a:r>
            <a:r>
              <a:rPr lang="en-US" dirty="0" err="1"/>
              <a:t>gereken</a:t>
            </a:r>
            <a:r>
              <a:rPr lang="en-US" dirty="0"/>
              <a:t> </a:t>
            </a:r>
            <a:r>
              <a:rPr lang="en-US" dirty="0" err="1"/>
              <a:t>kısımlardan</a:t>
            </a:r>
            <a:r>
              <a:rPr lang="en-US" dirty="0"/>
              <a:t> </a:t>
            </a:r>
            <a:r>
              <a:rPr lang="en-US" dirty="0" err="1"/>
              <a:t>biriside</a:t>
            </a:r>
            <a:r>
              <a:rPr lang="en-US" dirty="0"/>
              <a:t> </a:t>
            </a:r>
            <a:r>
              <a:rPr lang="en-US" dirty="0" err="1"/>
              <a:t>korelasyondur</a:t>
            </a:r>
            <a:r>
              <a:rPr lang="en-US" dirty="0"/>
              <a:t>. </a:t>
            </a:r>
            <a:r>
              <a:rPr lang="en-US" dirty="0" err="1"/>
              <a:t>Çünkü</a:t>
            </a:r>
            <a:r>
              <a:rPr lang="en-US" dirty="0"/>
              <a:t> </a:t>
            </a:r>
            <a:r>
              <a:rPr lang="en-US" dirty="0" err="1"/>
              <a:t>korelasyon</a:t>
            </a:r>
            <a:r>
              <a:rPr lang="en-US" dirty="0"/>
              <a:t> </a:t>
            </a:r>
            <a:r>
              <a:rPr lang="en-US" dirty="0" err="1"/>
              <a:t>haritası</a:t>
            </a:r>
            <a:r>
              <a:rPr lang="en-US" dirty="0"/>
              <a:t> bize </a:t>
            </a:r>
            <a:r>
              <a:rPr lang="en-US" dirty="0" err="1"/>
              <a:t>değişkenlerin</a:t>
            </a:r>
            <a:r>
              <a:rPr lang="en-US" dirty="0"/>
              <a:t> </a:t>
            </a:r>
            <a:r>
              <a:rPr lang="en-US" dirty="0" err="1"/>
              <a:t>birbirleriyle</a:t>
            </a:r>
            <a:r>
              <a:rPr lang="en-US" dirty="0"/>
              <a:t> ne </a:t>
            </a:r>
            <a:r>
              <a:rPr lang="en-US" dirty="0" err="1"/>
              <a:t>derece</a:t>
            </a:r>
            <a:r>
              <a:rPr lang="en-US" dirty="0"/>
              <a:t> </a:t>
            </a:r>
            <a:r>
              <a:rPr lang="en-US" dirty="0" err="1"/>
              <a:t>ilgili</a:t>
            </a:r>
            <a:r>
              <a:rPr lang="en-US" dirty="0"/>
              <a:t> </a:t>
            </a:r>
            <a:r>
              <a:rPr lang="en-US" dirty="0" err="1"/>
              <a:t>olduklarını</a:t>
            </a:r>
            <a:r>
              <a:rPr lang="en-US" dirty="0"/>
              <a:t> </a:t>
            </a:r>
            <a:r>
              <a:rPr lang="en-US" dirty="0" err="1"/>
              <a:t>söyler</a:t>
            </a:r>
            <a:r>
              <a:rPr lang="en-US" dirty="0"/>
              <a:t> </a:t>
            </a:r>
            <a:r>
              <a:rPr lang="en-US" dirty="0" err="1"/>
              <a:t>regresyon</a:t>
            </a:r>
            <a:r>
              <a:rPr lang="en-US" dirty="0"/>
              <a:t> </a:t>
            </a:r>
            <a:r>
              <a:rPr lang="en-US" dirty="0" err="1"/>
              <a:t>açısından</a:t>
            </a:r>
            <a:r>
              <a:rPr lang="en-US" dirty="0"/>
              <a:t> </a:t>
            </a:r>
            <a:r>
              <a:rPr lang="en-US" dirty="0" err="1"/>
              <a:t>çok</a:t>
            </a:r>
            <a:r>
              <a:rPr lang="en-US" dirty="0"/>
              <a:t> </a:t>
            </a:r>
            <a:r>
              <a:rPr lang="en-US" dirty="0" err="1"/>
              <a:t>önemlidir</a:t>
            </a:r>
            <a:r>
              <a:rPr lang="en-US" dirty="0"/>
              <a:t> </a:t>
            </a:r>
            <a:r>
              <a:rPr lang="en-US" dirty="0" err="1"/>
              <a:t>çünkü</a:t>
            </a:r>
            <a:r>
              <a:rPr lang="en-US" dirty="0"/>
              <a:t> </a:t>
            </a:r>
            <a:r>
              <a:rPr lang="en-US" dirty="0" err="1"/>
              <a:t>çoklu</a:t>
            </a:r>
            <a:r>
              <a:rPr lang="en-US" dirty="0"/>
              <a:t> </a:t>
            </a:r>
            <a:r>
              <a:rPr lang="en-US" dirty="0" err="1"/>
              <a:t>bağıntı</a:t>
            </a:r>
            <a:r>
              <a:rPr lang="en-US" dirty="0"/>
              <a:t> </a:t>
            </a:r>
            <a:r>
              <a:rPr lang="en-US" dirty="0" err="1"/>
              <a:t>dediğimiz</a:t>
            </a:r>
            <a:r>
              <a:rPr lang="en-US" dirty="0"/>
              <a:t> </a:t>
            </a:r>
            <a:r>
              <a:rPr lang="en-US" dirty="0" err="1"/>
              <a:t>bağımsız</a:t>
            </a:r>
            <a:r>
              <a:rPr lang="en-US" dirty="0"/>
              <a:t> </a:t>
            </a:r>
            <a:r>
              <a:rPr lang="en-US" dirty="0" err="1"/>
              <a:t>değişkenlerin</a:t>
            </a:r>
            <a:r>
              <a:rPr lang="en-US" dirty="0"/>
              <a:t> </a:t>
            </a:r>
            <a:r>
              <a:rPr lang="en-US" dirty="0" err="1"/>
              <a:t>birbirlerini</a:t>
            </a:r>
            <a:r>
              <a:rPr lang="en-US" dirty="0"/>
              <a:t> </a:t>
            </a:r>
            <a:r>
              <a:rPr lang="en-US" dirty="0" err="1"/>
              <a:t>etik</a:t>
            </a:r>
            <a:r>
              <a:rPr lang="tr-TR" dirty="0" err="1"/>
              <a:t>ilemesidir</a:t>
            </a:r>
            <a:r>
              <a:rPr lang="tr-TR" dirty="0"/>
              <a:t> ve bu modeli kurarken istemeyeceğimiz bir durumdur 1 e yakın olması ilişki gücünün yüksek olması anlamına gelir</a:t>
            </a:r>
            <a:r>
              <a:rPr lang="en-US" dirty="0"/>
              <a:t> </a:t>
            </a:r>
          </a:p>
        </p:txBody>
      </p:sp>
      <p:pic>
        <p:nvPicPr>
          <p:cNvPr id="6" name="İçerik Yer Tutucusu 5">
            <a:extLst>
              <a:ext uri="{FF2B5EF4-FFF2-40B4-BE49-F238E27FC236}">
                <a16:creationId xmlns:a16="http://schemas.microsoft.com/office/drawing/2014/main" id="{52977820-9896-2F8B-BFED-4282C20BD1EB}"/>
              </a:ext>
            </a:extLst>
          </p:cNvPr>
          <p:cNvPicPr>
            <a:picLocks noGrp="1" noChangeAspect="1"/>
          </p:cNvPicPr>
          <p:nvPr>
            <p:ph idx="1"/>
          </p:nvPr>
        </p:nvPicPr>
        <p:blipFill>
          <a:blip r:embed="rId2"/>
          <a:stretch>
            <a:fillRect/>
          </a:stretch>
        </p:blipFill>
        <p:spPr>
          <a:xfrm>
            <a:off x="6091916" y="1088329"/>
            <a:ext cx="5451627" cy="4361300"/>
          </a:xfrm>
          <a:prstGeom prst="rect">
            <a:avLst/>
          </a:prstGeom>
        </p:spPr>
      </p:pic>
      <p:sp>
        <p:nvSpPr>
          <p:cNvPr id="4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69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6">
            <a:extLst>
              <a:ext uri="{FF2B5EF4-FFF2-40B4-BE49-F238E27FC236}">
                <a16:creationId xmlns:a16="http://schemas.microsoft.com/office/drawing/2014/main" id="{A1B029DB-EEA1-2AF9-C667-7FAE008B8E91}"/>
              </a:ext>
            </a:extLst>
          </p:cNvPr>
          <p:cNvSpPr>
            <a:spLocks noGrp="1"/>
          </p:cNvSpPr>
          <p:nvPr>
            <p:ph type="title"/>
          </p:nvPr>
        </p:nvSpPr>
        <p:spPr>
          <a:xfrm>
            <a:off x="2592925" y="3979877"/>
            <a:ext cx="8911687" cy="778589"/>
          </a:xfrm>
        </p:spPr>
        <p:txBody>
          <a:bodyPr vert="horz" lIns="91440" tIns="45720" rIns="91440" bIns="45720" rtlCol="0" anchor="b">
            <a:normAutofit/>
          </a:bodyPr>
          <a:lstStyle/>
          <a:p>
            <a:r>
              <a:rPr lang="tr-TR" sz="2800" dirty="0"/>
              <a:t>MODELİN EĞİTİMİ</a:t>
            </a:r>
            <a:endParaRPr lang="en-US" sz="2800" dirty="0"/>
          </a:p>
        </p:txBody>
      </p:sp>
      <p:sp>
        <p:nvSpPr>
          <p:cNvPr id="47" name="Rectangle 46">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613857"/>
          </a:solidFill>
          <a:ln>
            <a:noFill/>
          </a:ln>
          <a:effectLst/>
        </p:spPr>
        <p:style>
          <a:lnRef idx="1">
            <a:schemeClr val="accent1"/>
          </a:lnRef>
          <a:fillRef idx="3">
            <a:schemeClr val="accent1"/>
          </a:fillRef>
          <a:effectRef idx="2">
            <a:schemeClr val="accent1"/>
          </a:effectRef>
          <a:fontRef idx="minor">
            <a:schemeClr val="lt1"/>
          </a:fontRef>
        </p:style>
      </p:sp>
      <p:pic>
        <p:nvPicPr>
          <p:cNvPr id="6" name="İçerik Yer Tutucusu 5">
            <a:extLst>
              <a:ext uri="{FF2B5EF4-FFF2-40B4-BE49-F238E27FC236}">
                <a16:creationId xmlns:a16="http://schemas.microsoft.com/office/drawing/2014/main" id="{4573EE3A-3DFF-1D12-0940-0C36C86670B3}"/>
              </a:ext>
            </a:extLst>
          </p:cNvPr>
          <p:cNvPicPr>
            <a:picLocks noGrp="1" noChangeAspect="1"/>
          </p:cNvPicPr>
          <p:nvPr>
            <p:ph idx="1"/>
          </p:nvPr>
        </p:nvPicPr>
        <p:blipFill>
          <a:blip r:embed="rId2"/>
          <a:stretch>
            <a:fillRect/>
          </a:stretch>
        </p:blipFill>
        <p:spPr>
          <a:xfrm>
            <a:off x="2580799" y="615880"/>
            <a:ext cx="8875400" cy="3217333"/>
          </a:xfrm>
          <a:prstGeom prst="rect">
            <a:avLst/>
          </a:prstGeom>
        </p:spPr>
      </p:pic>
      <p:sp>
        <p:nvSpPr>
          <p:cNvPr id="49"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 name="Metin Yer Tutucusu 7">
            <a:extLst>
              <a:ext uri="{FF2B5EF4-FFF2-40B4-BE49-F238E27FC236}">
                <a16:creationId xmlns:a16="http://schemas.microsoft.com/office/drawing/2014/main" id="{541ED607-02F2-4CD1-E212-BA6ED00FB203}"/>
              </a:ext>
            </a:extLst>
          </p:cNvPr>
          <p:cNvSpPr>
            <a:spLocks noGrp="1"/>
          </p:cNvSpPr>
          <p:nvPr>
            <p:ph type="body" sz="half" idx="2"/>
          </p:nvPr>
        </p:nvSpPr>
        <p:spPr>
          <a:xfrm>
            <a:off x="2589212" y="4845585"/>
            <a:ext cx="8915400" cy="1280890"/>
          </a:xfrm>
        </p:spPr>
        <p:txBody>
          <a:bodyPr vert="horz" lIns="91440" tIns="45720" rIns="91440" bIns="45720" rtlCol="0">
            <a:normAutofit/>
          </a:bodyPr>
          <a:lstStyle/>
          <a:p>
            <a:pPr>
              <a:buFont typeface="Wingdings 3" charset="2"/>
              <a:buChar char=""/>
            </a:pPr>
            <a:r>
              <a:rPr lang="tr-TR" dirty="0"/>
              <a:t>Burada ortalama gelir verisi 5000 veriden oluşurken </a:t>
            </a:r>
            <a:r>
              <a:rPr lang="tr-TR" dirty="0" err="1"/>
              <a:t>reshape</a:t>
            </a:r>
            <a:r>
              <a:rPr lang="tr-TR" dirty="0"/>
              <a:t> ile 5000,1  bir vektör haline getirmekle başlıyoruz</a:t>
            </a:r>
            <a:endParaRPr lang="en-US" dirty="0"/>
          </a:p>
        </p:txBody>
      </p:sp>
    </p:spTree>
    <p:extLst>
      <p:ext uri="{BB962C8B-B14F-4D97-AF65-F5344CB8AC3E}">
        <p14:creationId xmlns:p14="http://schemas.microsoft.com/office/powerpoint/2010/main" val="259099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Başlık 75">
            <a:extLst>
              <a:ext uri="{FF2B5EF4-FFF2-40B4-BE49-F238E27FC236}">
                <a16:creationId xmlns:a16="http://schemas.microsoft.com/office/drawing/2014/main" id="{BD7D57C9-5511-CA57-888B-050388027F65}"/>
              </a:ext>
            </a:extLst>
          </p:cNvPr>
          <p:cNvSpPr>
            <a:spLocks noGrp="1"/>
          </p:cNvSpPr>
          <p:nvPr>
            <p:ph type="title"/>
          </p:nvPr>
        </p:nvSpPr>
        <p:spPr>
          <a:xfrm>
            <a:off x="2592925" y="3979877"/>
            <a:ext cx="8911687" cy="778589"/>
          </a:xfrm>
        </p:spPr>
        <p:txBody>
          <a:bodyPr anchor="b">
            <a:normAutofit/>
          </a:bodyPr>
          <a:lstStyle/>
          <a:p>
            <a:r>
              <a:rPr lang="tr-TR" sz="2800" dirty="0"/>
              <a:t>Eğitim Test Verisi Ayrımı</a:t>
            </a:r>
          </a:p>
        </p:txBody>
      </p:sp>
      <p:sp>
        <p:nvSpPr>
          <p:cNvPr id="84" name="Rectangle 83">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3543F"/>
          </a:solidFill>
          <a:ln>
            <a:noFill/>
          </a:ln>
          <a:effectLst/>
        </p:spPr>
        <p:style>
          <a:lnRef idx="1">
            <a:schemeClr val="accent1"/>
          </a:lnRef>
          <a:fillRef idx="3">
            <a:schemeClr val="accent1"/>
          </a:fillRef>
          <a:effectRef idx="2">
            <a:schemeClr val="accent1"/>
          </a:effectRef>
          <a:fontRef idx="minor">
            <a:schemeClr val="lt1"/>
          </a:fontRef>
        </p:style>
      </p:sp>
      <p:pic>
        <p:nvPicPr>
          <p:cNvPr id="71" name="Resim 70">
            <a:extLst>
              <a:ext uri="{FF2B5EF4-FFF2-40B4-BE49-F238E27FC236}">
                <a16:creationId xmlns:a16="http://schemas.microsoft.com/office/drawing/2014/main" id="{84E85E23-71B5-67DF-CABD-5618859D553D}"/>
              </a:ext>
            </a:extLst>
          </p:cNvPr>
          <p:cNvPicPr>
            <a:picLocks noChangeAspect="1"/>
          </p:cNvPicPr>
          <p:nvPr/>
        </p:nvPicPr>
        <p:blipFill>
          <a:blip r:embed="rId2"/>
          <a:stretch>
            <a:fillRect/>
          </a:stretch>
        </p:blipFill>
        <p:spPr>
          <a:xfrm>
            <a:off x="2580799" y="1298701"/>
            <a:ext cx="8923813" cy="1851690"/>
          </a:xfrm>
          <a:prstGeom prst="rect">
            <a:avLst/>
          </a:prstGeom>
        </p:spPr>
      </p:pic>
      <p:sp>
        <p:nvSpPr>
          <p:cNvPr id="86"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77" name="İçerik Yer Tutucusu 76">
            <a:extLst>
              <a:ext uri="{FF2B5EF4-FFF2-40B4-BE49-F238E27FC236}">
                <a16:creationId xmlns:a16="http://schemas.microsoft.com/office/drawing/2014/main" id="{260FFB1F-A22F-BB66-0A22-C2327C70123F}"/>
              </a:ext>
            </a:extLst>
          </p:cNvPr>
          <p:cNvSpPr>
            <a:spLocks noGrp="1"/>
          </p:cNvSpPr>
          <p:nvPr>
            <p:ph idx="1"/>
          </p:nvPr>
        </p:nvSpPr>
        <p:spPr>
          <a:xfrm>
            <a:off x="2589212" y="4845585"/>
            <a:ext cx="8915400" cy="1280890"/>
          </a:xfrm>
        </p:spPr>
        <p:txBody>
          <a:bodyPr>
            <a:normAutofit fontScale="70000" lnSpcReduction="20000"/>
          </a:bodyPr>
          <a:lstStyle/>
          <a:p>
            <a:r>
              <a:rPr lang="tr-TR" dirty="0"/>
              <a:t>Oluşturduğumuz x ve y vektörlerini </a:t>
            </a:r>
            <a:r>
              <a:rPr lang="tr-TR" dirty="0" err="1"/>
              <a:t>train</a:t>
            </a:r>
            <a:r>
              <a:rPr lang="tr-TR" dirty="0"/>
              <a:t> ve test olmak üzere ikiye ayırırız bu denetimli öğrenmenin yapı taşı olan yöntemdir öncelikle makineye elimizde olan verilerle bir öğreti sunarız bunun regresyonunu kuran makine daha sonra görmediği verileri kurduğu model ile tahmin etmeye çalışır burada </a:t>
            </a:r>
            <a:r>
              <a:rPr lang="tr-TR" dirty="0" err="1"/>
              <a:t>sklearn</a:t>
            </a:r>
            <a:r>
              <a:rPr lang="tr-TR" dirty="0"/>
              <a:t> kütüphanesinden </a:t>
            </a:r>
            <a:r>
              <a:rPr lang="tr-TR" dirty="0" err="1"/>
              <a:t>train_test_sipliti</a:t>
            </a:r>
            <a:r>
              <a:rPr lang="tr-TR" dirty="0"/>
              <a:t> </a:t>
            </a:r>
            <a:r>
              <a:rPr lang="tr-TR" dirty="0" err="1"/>
              <a:t>import</a:t>
            </a:r>
            <a:r>
              <a:rPr lang="tr-TR" dirty="0"/>
              <a:t> ederiz bu bir eğitim yöntemidir verinin belli bir yüzdesini </a:t>
            </a:r>
            <a:r>
              <a:rPr lang="tr-TR" dirty="0" err="1"/>
              <a:t>train</a:t>
            </a:r>
            <a:r>
              <a:rPr lang="tr-TR" dirty="0"/>
              <a:t> kısmına (daha büyük kısmını) kalan kısmını da test kısmına almamıza </a:t>
            </a:r>
            <a:r>
              <a:rPr lang="tr-TR" dirty="0" err="1"/>
              <a:t>yarar.Bu</a:t>
            </a:r>
            <a:r>
              <a:rPr lang="tr-TR" dirty="0"/>
              <a:t> örnekte test verimizin yüzde kırkından </a:t>
            </a:r>
            <a:r>
              <a:rPr lang="tr-TR" dirty="0" err="1"/>
              <a:t>oluşuyor.Burada</a:t>
            </a:r>
            <a:r>
              <a:rPr lang="tr-TR" dirty="0"/>
              <a:t> bu dengeyi güzel tutturmamız lazım çünkü fazla öğrenme olursa </a:t>
            </a:r>
            <a:r>
              <a:rPr lang="tr-TR" dirty="0" err="1"/>
              <a:t>overfiting</a:t>
            </a:r>
            <a:r>
              <a:rPr lang="tr-TR" dirty="0"/>
              <a:t> olma olasılığı var yani aşırı öğrenme.</a:t>
            </a:r>
          </a:p>
        </p:txBody>
      </p:sp>
    </p:spTree>
    <p:extLst>
      <p:ext uri="{BB962C8B-B14F-4D97-AF65-F5344CB8AC3E}">
        <p14:creationId xmlns:p14="http://schemas.microsoft.com/office/powerpoint/2010/main" val="243665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50244-D40A-FF11-712D-19B08C496042}"/>
              </a:ext>
            </a:extLst>
          </p:cNvPr>
          <p:cNvSpPr>
            <a:spLocks noGrp="1"/>
          </p:cNvSpPr>
          <p:nvPr>
            <p:ph type="title"/>
          </p:nvPr>
        </p:nvSpPr>
        <p:spPr/>
        <p:txBody>
          <a:bodyPr/>
          <a:lstStyle/>
          <a:p>
            <a:r>
              <a:rPr lang="tr-TR" dirty="0"/>
              <a:t>Modeli Oluşturma ve Eğitme</a:t>
            </a:r>
          </a:p>
        </p:txBody>
      </p:sp>
      <p:pic>
        <p:nvPicPr>
          <p:cNvPr id="5" name="İçerik Yer Tutucusu 4">
            <a:extLst>
              <a:ext uri="{FF2B5EF4-FFF2-40B4-BE49-F238E27FC236}">
                <a16:creationId xmlns:a16="http://schemas.microsoft.com/office/drawing/2014/main" id="{BEB5A8CD-7B44-4CDB-D255-1F72E2F2579E}"/>
              </a:ext>
            </a:extLst>
          </p:cNvPr>
          <p:cNvPicPr>
            <a:picLocks noGrp="1" noChangeAspect="1"/>
          </p:cNvPicPr>
          <p:nvPr>
            <p:ph idx="1"/>
          </p:nvPr>
        </p:nvPicPr>
        <p:blipFill>
          <a:blip r:embed="rId2"/>
          <a:stretch>
            <a:fillRect/>
          </a:stretch>
        </p:blipFill>
        <p:spPr>
          <a:xfrm>
            <a:off x="2589213" y="3265179"/>
            <a:ext cx="8915400" cy="1515092"/>
          </a:xfrm>
        </p:spPr>
      </p:pic>
    </p:spTree>
    <p:extLst>
      <p:ext uri="{BB962C8B-B14F-4D97-AF65-F5344CB8AC3E}">
        <p14:creationId xmlns:p14="http://schemas.microsoft.com/office/powerpoint/2010/main" val="13536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Başlık 5">
            <a:extLst>
              <a:ext uri="{FF2B5EF4-FFF2-40B4-BE49-F238E27FC236}">
                <a16:creationId xmlns:a16="http://schemas.microsoft.com/office/drawing/2014/main" id="{FE61CD3D-CC19-64E6-6BF8-6E0232D9E760}"/>
              </a:ext>
            </a:extLst>
          </p:cNvPr>
          <p:cNvSpPr>
            <a:spLocks noGrp="1"/>
          </p:cNvSpPr>
          <p:nvPr>
            <p:ph type="title"/>
          </p:nvPr>
        </p:nvSpPr>
        <p:spPr>
          <a:xfrm>
            <a:off x="1687669" y="624110"/>
            <a:ext cx="4137059" cy="1280890"/>
          </a:xfrm>
        </p:spPr>
        <p:txBody>
          <a:bodyPr vert="horz" lIns="91440" tIns="45720" rIns="91440" bIns="45720" rtlCol="0" anchor="t">
            <a:normAutofit/>
          </a:bodyPr>
          <a:lstStyle/>
          <a:p>
            <a:r>
              <a:rPr lang="tr-TR" sz="3200" dirty="0"/>
              <a:t>Tahmin modeli</a:t>
            </a:r>
            <a:endParaRPr lang="en-US" sz="3200" dirty="0"/>
          </a:p>
        </p:txBody>
      </p:sp>
      <p:sp>
        <p:nvSpPr>
          <p:cNvPr id="7" name="Metin Yer Tutucusu 6">
            <a:extLst>
              <a:ext uri="{FF2B5EF4-FFF2-40B4-BE49-F238E27FC236}">
                <a16:creationId xmlns:a16="http://schemas.microsoft.com/office/drawing/2014/main" id="{4F56FDF8-C972-866F-F685-34385B46155E}"/>
              </a:ext>
            </a:extLst>
          </p:cNvPr>
          <p:cNvSpPr>
            <a:spLocks noGrp="1"/>
          </p:cNvSpPr>
          <p:nvPr>
            <p:ph type="body" idx="1"/>
          </p:nvPr>
        </p:nvSpPr>
        <p:spPr>
          <a:xfrm>
            <a:off x="1683956" y="2133600"/>
            <a:ext cx="4140772" cy="3777622"/>
          </a:xfrm>
        </p:spPr>
        <p:txBody>
          <a:bodyPr vert="horz" lIns="91440" tIns="45720" rIns="91440" bIns="45720" rtlCol="0">
            <a:normAutofit/>
          </a:bodyPr>
          <a:lstStyle/>
          <a:p>
            <a:pPr>
              <a:buFont typeface="Wingdings 3" charset="2"/>
              <a:buChar char=""/>
            </a:pPr>
            <a:r>
              <a:rPr lang="tr-TR" dirty="0">
                <a:solidFill>
                  <a:srgbClr val="000000"/>
                </a:solidFill>
              </a:rPr>
              <a:t>Bir önceki slaytta verimizi </a:t>
            </a:r>
            <a:r>
              <a:rPr lang="tr-TR" dirty="0" err="1">
                <a:solidFill>
                  <a:srgbClr val="000000"/>
                </a:solidFill>
              </a:rPr>
              <a:t>trainledikten</a:t>
            </a:r>
            <a:r>
              <a:rPr lang="tr-TR" dirty="0">
                <a:solidFill>
                  <a:srgbClr val="000000"/>
                </a:solidFill>
              </a:rPr>
              <a:t> sonra artık test verimizin ne kadar başarılı olduğuna bakalım </a:t>
            </a:r>
            <a:r>
              <a:rPr lang="tr-TR" dirty="0" err="1">
                <a:solidFill>
                  <a:srgbClr val="000000"/>
                </a:solidFill>
              </a:rPr>
              <a:t>lm.predict</a:t>
            </a:r>
            <a:r>
              <a:rPr lang="tr-TR" dirty="0">
                <a:solidFill>
                  <a:srgbClr val="000000"/>
                </a:solidFill>
              </a:rPr>
              <a:t> komutu bize test verimizin tahmin yapmasına yardımcı olurken verimizin pekte güvenilir bir tahmin edici olmadığını görüyoruz</a:t>
            </a:r>
            <a:endParaRPr lang="en-US" dirty="0">
              <a:solidFill>
                <a:srgbClr val="000000"/>
              </a:solidFill>
            </a:endParaRPr>
          </a:p>
        </p:txBody>
      </p:sp>
      <p:pic>
        <p:nvPicPr>
          <p:cNvPr id="5" name="İçerik Yer Tutucusu 4">
            <a:extLst>
              <a:ext uri="{FF2B5EF4-FFF2-40B4-BE49-F238E27FC236}">
                <a16:creationId xmlns:a16="http://schemas.microsoft.com/office/drawing/2014/main" id="{7C3726BF-B59C-4E58-BE3F-C6EA1444D060}"/>
              </a:ext>
            </a:extLst>
          </p:cNvPr>
          <p:cNvPicPr>
            <a:picLocks noGrp="1" noChangeAspect="1"/>
          </p:cNvPicPr>
          <p:nvPr>
            <p:ph idx="4294967295"/>
          </p:nvPr>
        </p:nvPicPr>
        <p:blipFill>
          <a:blip r:embed="rId2"/>
          <a:stretch>
            <a:fillRect/>
          </a:stretch>
        </p:blipFill>
        <p:spPr>
          <a:xfrm>
            <a:off x="6091916" y="1647121"/>
            <a:ext cx="5451627" cy="3243717"/>
          </a:xfrm>
          <a:prstGeom prst="rect">
            <a:avLst/>
          </a:prstGeom>
        </p:spPr>
      </p:pic>
    </p:spTree>
    <p:extLst>
      <p:ext uri="{BB962C8B-B14F-4D97-AF65-F5344CB8AC3E}">
        <p14:creationId xmlns:p14="http://schemas.microsoft.com/office/powerpoint/2010/main" val="82796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3115E3-8FF1-15A1-D5E8-FECC9E54E1B3}"/>
              </a:ext>
            </a:extLst>
          </p:cNvPr>
          <p:cNvSpPr>
            <a:spLocks noGrp="1"/>
          </p:cNvSpPr>
          <p:nvPr>
            <p:ph type="title"/>
          </p:nvPr>
        </p:nvSpPr>
        <p:spPr/>
        <p:txBody>
          <a:bodyPr/>
          <a:lstStyle/>
          <a:p>
            <a:r>
              <a:rPr lang="tr-TR" dirty="0"/>
              <a:t>Yapılacaklar</a:t>
            </a:r>
          </a:p>
        </p:txBody>
      </p:sp>
      <p:graphicFrame>
        <p:nvGraphicFramePr>
          <p:cNvPr id="6" name="İçerik Yer Tutucusu 2">
            <a:extLst>
              <a:ext uri="{FF2B5EF4-FFF2-40B4-BE49-F238E27FC236}">
                <a16:creationId xmlns:a16="http://schemas.microsoft.com/office/drawing/2014/main" id="{E0DA9E98-4CCC-19B5-9CAE-5D932C4707C5}"/>
              </a:ext>
            </a:extLst>
          </p:cNvPr>
          <p:cNvGraphicFramePr>
            <a:graphicFrameLocks noGrp="1"/>
          </p:cNvGraphicFramePr>
          <p:nvPr>
            <p:ph idx="1"/>
            <p:extLst>
              <p:ext uri="{D42A27DB-BD31-4B8C-83A1-F6EECF244321}">
                <p14:modId xmlns:p14="http://schemas.microsoft.com/office/powerpoint/2010/main" val="891065746"/>
              </p:ext>
            </p:extLst>
          </p:nvPr>
        </p:nvGraphicFramePr>
        <p:xfrm>
          <a:off x="6323013" y="446088"/>
          <a:ext cx="5181600"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etin Yer Tutucusu 3">
            <a:extLst>
              <a:ext uri="{FF2B5EF4-FFF2-40B4-BE49-F238E27FC236}">
                <a16:creationId xmlns:a16="http://schemas.microsoft.com/office/drawing/2014/main" id="{67C295D8-FEC8-FE6D-0ED8-C1D5C70A5059}"/>
              </a:ext>
            </a:extLst>
          </p:cNvPr>
          <p:cNvSpPr>
            <a:spLocks noGrp="1"/>
          </p:cNvSpPr>
          <p:nvPr>
            <p:ph type="body" sz="half" idx="2"/>
          </p:nvPr>
        </p:nvSpPr>
        <p:spPr/>
        <p:txBody>
          <a:bodyPr/>
          <a:lstStyle/>
          <a:p>
            <a:r>
              <a:rPr lang="tr-TR" dirty="0"/>
              <a:t>Bir makine öğrenmesinde sıklıkla yapılan olaylar örgüsü basitçe anlatılacak resimlerle görselleştirilecektir</a:t>
            </a:r>
          </a:p>
        </p:txBody>
      </p:sp>
    </p:spTree>
    <p:extLst>
      <p:ext uri="{BB962C8B-B14F-4D97-AF65-F5344CB8AC3E}">
        <p14:creationId xmlns:p14="http://schemas.microsoft.com/office/powerpoint/2010/main" val="27624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737ABBDD-4359-A51B-E3DC-A66227698374}"/>
              </a:ext>
            </a:extLst>
          </p:cNvPr>
          <p:cNvSpPr>
            <a:spLocks noGrp="1"/>
          </p:cNvSpPr>
          <p:nvPr>
            <p:ph type="title"/>
          </p:nvPr>
        </p:nvSpPr>
        <p:spPr/>
        <p:txBody>
          <a:bodyPr/>
          <a:lstStyle/>
          <a:p>
            <a:r>
              <a:rPr lang="tr-TR" dirty="0"/>
              <a:t>Veri ön işleme</a:t>
            </a:r>
          </a:p>
        </p:txBody>
      </p:sp>
      <p:sp>
        <p:nvSpPr>
          <p:cNvPr id="8" name="İçerik Yer Tutucusu 7">
            <a:extLst>
              <a:ext uri="{FF2B5EF4-FFF2-40B4-BE49-F238E27FC236}">
                <a16:creationId xmlns:a16="http://schemas.microsoft.com/office/drawing/2014/main" id="{6FE7005E-04CB-55BC-9B9D-E6DABBE29C24}"/>
              </a:ext>
            </a:extLst>
          </p:cNvPr>
          <p:cNvSpPr>
            <a:spLocks noGrp="1"/>
          </p:cNvSpPr>
          <p:nvPr>
            <p:ph sz="half" idx="1"/>
          </p:nvPr>
        </p:nvSpPr>
        <p:spPr/>
        <p:txBody>
          <a:bodyPr/>
          <a:lstStyle/>
          <a:p>
            <a:r>
              <a:rPr lang="tr-TR" b="1" i="0" dirty="0">
                <a:solidFill>
                  <a:srgbClr val="000000"/>
                </a:solidFill>
                <a:effectLst/>
                <a:latin typeface="Helvetica Neue"/>
              </a:rPr>
              <a:t>Kayıp / Eksik Verilerin Giderilmesi</a:t>
            </a:r>
          </a:p>
          <a:p>
            <a:r>
              <a:rPr lang="tr-TR" b="1" i="0" dirty="0">
                <a:solidFill>
                  <a:srgbClr val="000000"/>
                </a:solidFill>
                <a:effectLst/>
                <a:latin typeface="Helvetica Neue"/>
              </a:rPr>
              <a:t>Kategorik Verilerin Dönüşümü</a:t>
            </a:r>
          </a:p>
          <a:p>
            <a:r>
              <a:rPr lang="tr-TR" b="1" i="0" dirty="0">
                <a:solidFill>
                  <a:srgbClr val="000000"/>
                </a:solidFill>
                <a:effectLst/>
                <a:latin typeface="Helvetica Neue"/>
              </a:rPr>
              <a:t>Standardizasyon - Ölçeklendirme (</a:t>
            </a:r>
            <a:r>
              <a:rPr lang="tr-TR" b="1" i="0" dirty="0" err="1">
                <a:solidFill>
                  <a:srgbClr val="000000"/>
                </a:solidFill>
                <a:effectLst/>
                <a:latin typeface="Helvetica Neue"/>
              </a:rPr>
              <a:t>Scaler</a:t>
            </a:r>
            <a:r>
              <a:rPr lang="tr-TR" b="1" i="0" dirty="0">
                <a:solidFill>
                  <a:srgbClr val="000000"/>
                </a:solidFill>
                <a:effectLst/>
                <a:latin typeface="Helvetica Neue"/>
              </a:rPr>
              <a:t>)</a:t>
            </a:r>
          </a:p>
          <a:p>
            <a:endParaRPr lang="tr-TR" dirty="0"/>
          </a:p>
        </p:txBody>
      </p:sp>
      <p:sp>
        <p:nvSpPr>
          <p:cNvPr id="9" name="İçerik Yer Tutucusu 8">
            <a:extLst>
              <a:ext uri="{FF2B5EF4-FFF2-40B4-BE49-F238E27FC236}">
                <a16:creationId xmlns:a16="http://schemas.microsoft.com/office/drawing/2014/main" id="{904E0736-6F41-C76E-73EB-AF6FBF8F09CB}"/>
              </a:ext>
            </a:extLst>
          </p:cNvPr>
          <p:cNvSpPr>
            <a:spLocks noGrp="1"/>
          </p:cNvSpPr>
          <p:nvPr>
            <p:ph sz="half" idx="2"/>
          </p:nvPr>
        </p:nvSpPr>
        <p:spPr/>
        <p:txBody>
          <a:bodyPr/>
          <a:lstStyle/>
          <a:p>
            <a:r>
              <a:rPr lang="tr-TR" b="1" i="0" dirty="0">
                <a:solidFill>
                  <a:srgbClr val="000000"/>
                </a:solidFill>
                <a:effectLst/>
                <a:latin typeface="Helvetica Neue"/>
              </a:rPr>
              <a:t>Kategorik Verilerin Dönüşümü</a:t>
            </a:r>
          </a:p>
          <a:p>
            <a:endParaRPr lang="tr-TR" b="1" i="0" dirty="0">
              <a:solidFill>
                <a:srgbClr val="000000"/>
              </a:solidFill>
              <a:effectLst/>
              <a:latin typeface="Helvetica Neue"/>
            </a:endParaRPr>
          </a:p>
          <a:p>
            <a:endParaRPr lang="tr-TR" b="1" dirty="0">
              <a:solidFill>
                <a:srgbClr val="000000"/>
              </a:solidFill>
              <a:latin typeface="Helvetica Neue"/>
            </a:endParaRPr>
          </a:p>
          <a:p>
            <a:r>
              <a:rPr lang="tr-TR" b="1" i="0" dirty="0" err="1">
                <a:solidFill>
                  <a:srgbClr val="000000"/>
                </a:solidFill>
                <a:effectLst/>
                <a:latin typeface="Helvetica Neue"/>
              </a:rPr>
              <a:t>Label</a:t>
            </a:r>
            <a:r>
              <a:rPr lang="tr-TR" b="1" i="0" dirty="0">
                <a:solidFill>
                  <a:srgbClr val="000000"/>
                </a:solidFill>
                <a:effectLst/>
                <a:latin typeface="Helvetica Neue"/>
              </a:rPr>
              <a:t> </a:t>
            </a:r>
            <a:r>
              <a:rPr lang="tr-TR" b="1" i="0" dirty="0" err="1">
                <a:solidFill>
                  <a:srgbClr val="000000"/>
                </a:solidFill>
                <a:effectLst/>
                <a:latin typeface="Helvetica Neue"/>
              </a:rPr>
              <a:t>Encoding</a:t>
            </a:r>
            <a:endParaRPr lang="tr-TR" b="1" i="0" dirty="0">
              <a:solidFill>
                <a:srgbClr val="000000"/>
              </a:solidFill>
              <a:effectLst/>
              <a:latin typeface="Helvetica Neue"/>
            </a:endParaRPr>
          </a:p>
          <a:p>
            <a:r>
              <a:rPr lang="tr-TR" b="1" i="0" dirty="0" err="1">
                <a:solidFill>
                  <a:srgbClr val="000000"/>
                </a:solidFill>
                <a:effectLst/>
                <a:latin typeface="Helvetica Neue"/>
              </a:rPr>
              <a:t>One</a:t>
            </a:r>
            <a:r>
              <a:rPr lang="tr-TR" b="1" i="0" dirty="0">
                <a:solidFill>
                  <a:srgbClr val="000000"/>
                </a:solidFill>
                <a:effectLst/>
                <a:latin typeface="Helvetica Neue"/>
              </a:rPr>
              <a:t>-Hot </a:t>
            </a:r>
            <a:r>
              <a:rPr lang="tr-TR" b="1" i="0" dirty="0" err="1">
                <a:solidFill>
                  <a:srgbClr val="000000"/>
                </a:solidFill>
                <a:effectLst/>
                <a:latin typeface="Helvetica Neue"/>
              </a:rPr>
              <a:t>Encoding</a:t>
            </a:r>
            <a:endParaRPr lang="tr-TR" b="1" i="0" dirty="0">
              <a:solidFill>
                <a:srgbClr val="000000"/>
              </a:solidFill>
              <a:effectLst/>
              <a:latin typeface="Helvetica Neue"/>
            </a:endParaRPr>
          </a:p>
          <a:p>
            <a:endParaRPr lang="tr-TR" dirty="0"/>
          </a:p>
        </p:txBody>
      </p:sp>
    </p:spTree>
    <p:extLst>
      <p:ext uri="{BB962C8B-B14F-4D97-AF65-F5344CB8AC3E}">
        <p14:creationId xmlns:p14="http://schemas.microsoft.com/office/powerpoint/2010/main" val="90221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23D7E2-033D-66AC-0F36-081C65ADB1AD}"/>
              </a:ext>
            </a:extLst>
          </p:cNvPr>
          <p:cNvSpPr>
            <a:spLocks noGrp="1"/>
          </p:cNvSpPr>
          <p:nvPr>
            <p:ph type="title"/>
          </p:nvPr>
        </p:nvSpPr>
        <p:spPr>
          <a:xfrm>
            <a:off x="5894962" y="479493"/>
            <a:ext cx="5458838" cy="1325563"/>
          </a:xfrm>
        </p:spPr>
        <p:txBody>
          <a:bodyPr vert="horz" lIns="91440" tIns="45720" rIns="91440" bIns="45720" rtlCol="0" anchor="ctr">
            <a:normAutofit fontScale="90000"/>
          </a:bodyPr>
          <a:lstStyle/>
          <a:p>
            <a:r>
              <a:rPr lang="en-US" sz="3700" b="0" i="0" kern="1200">
                <a:solidFill>
                  <a:schemeClr val="tx1"/>
                </a:solidFill>
                <a:effectLst/>
                <a:latin typeface="+mj-lt"/>
                <a:ea typeface="+mj-ea"/>
                <a:cs typeface="+mj-cs"/>
              </a:rPr>
              <a:t>Kullanılabilir Kütüphaneler</a:t>
            </a: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3" name="İçerik Yer Tutucusu 2">
            <a:extLst>
              <a:ext uri="{FF2B5EF4-FFF2-40B4-BE49-F238E27FC236}">
                <a16:creationId xmlns:a16="http://schemas.microsoft.com/office/drawing/2014/main" id="{FAEAD812-DCF7-D49A-3B9E-190087C334A3}"/>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sz="800" i="0">
                <a:effectLst/>
              </a:rPr>
              <a:t>NumPy: NumPy, bilimsel/matematiksel/mantıksal/istatistiksel hesaplama için oluşturulmuş bir python kütüphanesidir. NumPy kullanılarak istatistik işlemleri ve simülasyonlarda yapılabilir.</a:t>
            </a:r>
          </a:p>
          <a:p>
            <a:r>
              <a:rPr lang="en-US" sz="800" i="0">
                <a:effectLst/>
              </a:rPr>
              <a:t>SciPy: Sık kullanılan matematiksel ve fiziksel problemlerinin bilgisayar ortamında ifade edilmesine yönelik fonksiyonları barındırmaktadır.</a:t>
            </a:r>
          </a:p>
          <a:p>
            <a:r>
              <a:rPr lang="en-US" sz="800" i="0">
                <a:effectLst/>
              </a:rPr>
              <a:t>Pandas: “etiketli” ve “ilişkisel” verilerle çalışmak üzere tasarlanmış, yapısal olmayan verinizi yapısal veritabanlarındaki gibi çalıştırmanızı sağlayan kütüphanedir. Pandas, hızlı ve kolay veri işleme, toplama ve görselleştirme için tasarlanmıştır. İki temel veri yapısına sahiptir;</a:t>
            </a:r>
          </a:p>
          <a:p>
            <a:r>
              <a:rPr lang="en-US" sz="800" i="0">
                <a:effectLst/>
              </a:rPr>
              <a:t>Matplotlib: Grafik çizimi için kullanılır. Bilimsel programlamanın en önemli araçlarından birisidir. Verilerin etkileşimini görselleştirebilir ve görsel raporlar oluşturulabilinir. İki boyutlu ya da üç boyutlu grafikler üretilebilir. Grafik çeşitleri aşağıdaki gibidir. Line plots, Scatter plots, Bar charts and Histograms, Pie charts, Stem plots, Contour plots, Quiver plots, Spectrograms</a:t>
            </a:r>
          </a:p>
          <a:p>
            <a:r>
              <a:rPr lang="en-US" sz="800" i="0">
                <a:effectLst/>
              </a:rPr>
              <a:t>Seaborn: Daha çok istatistiksel modellerin görselleştirilmesine odaklanmıştır; Bu tür görselleştirmeler, ısı haritalarını, verileri özetleyen ama yine de genel dağılımları tasvir eden grafikler için kullanılır. Seaborn, temelinde Matplotlib’e bağımlıdır.</a:t>
            </a:r>
          </a:p>
          <a:p>
            <a:r>
              <a:rPr lang="en-US" sz="800" i="0">
                <a:effectLst/>
              </a:rPr>
              <a:t>Scikit-Learn: Scikits, görüntü işleme ve makine öğrenimi kolaylaştırma gibi belirli işlevler için tasarlanmış bir Python kütüphanesidir. Doğrusal regresyon, lojistik regresyon, karar ağaçları, rastgele orman gibi birçok temel yöntemi içerir.</a:t>
            </a:r>
          </a:p>
          <a:p>
            <a:r>
              <a:rPr lang="en-US" sz="800" i="0">
                <a:effectLst/>
              </a:rPr>
              <a:t>TensorFlow: Google’ın çıkarttığı bir makine öğrenmesi kütüphanesidir. Açık kaynak kodludur. Python ile geliştirilebilinir. Derin öğrenme için kullanılan bir kütüphanedir.</a:t>
            </a:r>
          </a:p>
          <a:p>
            <a:r>
              <a:rPr lang="en-US" sz="800" i="0">
                <a:effectLst/>
              </a:rPr>
              <a:t>Keras: Modellerı tanımlamayı ve eğitmeyi kolaylaştırmayı sağlayan, Theano veya Tensorflow’u backend olarak kullanan ve python dilini kullanan bir wrapper.</a:t>
            </a:r>
          </a:p>
          <a:p>
            <a:r>
              <a:rPr lang="en-US" sz="800" i="0">
                <a:effectLst/>
              </a:rPr>
              <a:t>NLTK (Natural Language Toolkit): Doğal Dil İşleme için kullanılır. NLTK, dilbilim, bilişsel bilim, yapay zeka, vb. gibi konuların öğretimini ve araştırmasını kolaylaştırmayı amaçlamıştır ve bugün bu konuya odaklanarak kullanılmaktadır.</a:t>
            </a:r>
          </a:p>
          <a:p>
            <a:endParaRPr lang="en-US" sz="800"/>
          </a:p>
        </p:txBody>
      </p:sp>
      <p:pic>
        <p:nvPicPr>
          <p:cNvPr id="1034" name="Picture 10" descr="ML School at IITK">
            <a:extLst>
              <a:ext uri="{FF2B5EF4-FFF2-40B4-BE49-F238E27FC236}">
                <a16:creationId xmlns:a16="http://schemas.microsoft.com/office/drawing/2014/main" id="{EF62C481-5E0F-AD3E-119D-BA5FFC9033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982575"/>
            <a:ext cx="4777381" cy="27231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88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64F577-C0A6-55EA-F79C-00D08D317F77}"/>
              </a:ext>
            </a:extLst>
          </p:cNvPr>
          <p:cNvSpPr>
            <a:spLocks noGrp="1"/>
          </p:cNvSpPr>
          <p:nvPr>
            <p:ph type="title"/>
          </p:nvPr>
        </p:nvSpPr>
        <p:spPr>
          <a:xfrm>
            <a:off x="1154954" y="973669"/>
            <a:ext cx="8825659" cy="706964"/>
          </a:xfrm>
        </p:spPr>
        <p:txBody>
          <a:bodyPr>
            <a:normAutofit/>
          </a:bodyPr>
          <a:lstStyle/>
          <a:p>
            <a:pPr>
              <a:lnSpc>
                <a:spcPct val="90000"/>
              </a:lnSpc>
            </a:pPr>
            <a:r>
              <a:rPr lang="tr-TR" sz="2000"/>
              <a:t>Boş satırların doldurulması</a:t>
            </a:r>
            <a:br>
              <a:rPr lang="tr-TR" sz="2000"/>
            </a:br>
            <a:endParaRPr lang="tr-TR" sz="2000"/>
          </a:p>
        </p:txBody>
      </p:sp>
      <p:sp>
        <p:nvSpPr>
          <p:cNvPr id="9" name="Content Placeholder 8">
            <a:extLst>
              <a:ext uri="{FF2B5EF4-FFF2-40B4-BE49-F238E27FC236}">
                <a16:creationId xmlns:a16="http://schemas.microsoft.com/office/drawing/2014/main" id="{21D6D67B-6A0A-0885-3191-D7A45EC2C0BE}"/>
              </a:ext>
            </a:extLst>
          </p:cNvPr>
          <p:cNvSpPr>
            <a:spLocks noGrp="1"/>
          </p:cNvSpPr>
          <p:nvPr>
            <p:ph idx="1"/>
          </p:nvPr>
        </p:nvSpPr>
        <p:spPr>
          <a:xfrm>
            <a:off x="1154955" y="2603500"/>
            <a:ext cx="3481054" cy="3416300"/>
          </a:xfrm>
        </p:spPr>
        <p:txBody>
          <a:bodyPr anchor="ctr">
            <a:normAutofit/>
          </a:bodyPr>
          <a:lstStyle/>
          <a:p>
            <a:r>
              <a:rPr lang="tr-TR" sz="1600" dirty="0"/>
              <a:t>Veri setleri her zaman düzenli bir şekilde gelmez öncelikle bu veriler düzeltilmeli ve kullanılabilir hale getirilebilmelidir verimizde </a:t>
            </a:r>
            <a:endParaRPr lang="en-US" sz="1600" dirty="0"/>
          </a:p>
        </p:txBody>
      </p:sp>
      <p:pic>
        <p:nvPicPr>
          <p:cNvPr id="5" name="İçerik Yer Tutucusu 4">
            <a:extLst>
              <a:ext uri="{FF2B5EF4-FFF2-40B4-BE49-F238E27FC236}">
                <a16:creationId xmlns:a16="http://schemas.microsoft.com/office/drawing/2014/main" id="{6109D916-D542-C69B-9C3A-B49BB34C02B2}"/>
              </a:ext>
            </a:extLst>
          </p:cNvPr>
          <p:cNvPicPr>
            <a:picLocks noChangeAspect="1"/>
          </p:cNvPicPr>
          <p:nvPr/>
        </p:nvPicPr>
        <p:blipFill>
          <a:blip r:embed="rId2"/>
          <a:stretch>
            <a:fillRect/>
          </a:stretch>
        </p:blipFill>
        <p:spPr>
          <a:xfrm>
            <a:off x="4984956" y="3046978"/>
            <a:ext cx="6158802" cy="25251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9137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52379B5-26F6-A7E7-EC37-AF7C254FA952}"/>
              </a:ext>
            </a:extLst>
          </p:cNvPr>
          <p:cNvSpPr>
            <a:spLocks noGrp="1"/>
          </p:cNvSpPr>
          <p:nvPr>
            <p:ph type="title"/>
          </p:nvPr>
        </p:nvSpPr>
        <p:spPr>
          <a:xfrm>
            <a:off x="636916" y="4542503"/>
            <a:ext cx="9184606" cy="1179870"/>
          </a:xfrm>
        </p:spPr>
        <p:txBody>
          <a:bodyPr vert="horz" lIns="91440" tIns="45720" rIns="91440" bIns="45720" rtlCol="0" anchor="b">
            <a:normAutofit/>
          </a:bodyPr>
          <a:lstStyle/>
          <a:p>
            <a:pPr>
              <a:lnSpc>
                <a:spcPct val="90000"/>
              </a:lnSpc>
            </a:pPr>
            <a:r>
              <a:rPr lang="en-US" sz="2900"/>
              <a:t>Burada sklearn kütüphanesini kullanıp ortalamaya göre boşluk doldurma işleminde bulunduk</a:t>
            </a:r>
          </a:p>
        </p:txBody>
      </p:sp>
      <p:pic>
        <p:nvPicPr>
          <p:cNvPr id="8" name="Resim 7">
            <a:extLst>
              <a:ext uri="{FF2B5EF4-FFF2-40B4-BE49-F238E27FC236}">
                <a16:creationId xmlns:a16="http://schemas.microsoft.com/office/drawing/2014/main" id="{881CC4B6-68DE-EAE4-C522-D45D3F3F9A22}"/>
              </a:ext>
            </a:extLst>
          </p:cNvPr>
          <p:cNvPicPr>
            <a:picLocks noChangeAspect="1"/>
          </p:cNvPicPr>
          <p:nvPr/>
        </p:nvPicPr>
        <p:blipFill rotWithShape="1">
          <a:blip r:embed="rId2"/>
          <a:srcRect r="11396"/>
          <a:stretch/>
        </p:blipFill>
        <p:spPr>
          <a:xfrm>
            <a:off x="635458" y="640080"/>
            <a:ext cx="9186063"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751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Başlık 1">
            <a:extLst>
              <a:ext uri="{FF2B5EF4-FFF2-40B4-BE49-F238E27FC236}">
                <a16:creationId xmlns:a16="http://schemas.microsoft.com/office/drawing/2014/main" id="{25F8D1AD-5369-DAB6-3460-58AA7EC99F4F}"/>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sz="2400" b="0" i="0"/>
              <a:t>Ya da bir diğer NaN değer doldurma işlemi olan k-en yakın komşu yaklaşımını kullanarak eksik değerleri doldururuz</a:t>
            </a:r>
          </a:p>
        </p:txBody>
      </p:sp>
      <p:pic>
        <p:nvPicPr>
          <p:cNvPr id="4" name="Resim 3">
            <a:extLst>
              <a:ext uri="{FF2B5EF4-FFF2-40B4-BE49-F238E27FC236}">
                <a16:creationId xmlns:a16="http://schemas.microsoft.com/office/drawing/2014/main" id="{3FF6037D-09D6-7FF9-1D36-9275B827A3A4}"/>
              </a:ext>
            </a:extLst>
          </p:cNvPr>
          <p:cNvPicPr>
            <a:picLocks noChangeAspect="1"/>
          </p:cNvPicPr>
          <p:nvPr/>
        </p:nvPicPr>
        <p:blipFill rotWithShape="1">
          <a:blip r:embed="rId2"/>
          <a:srcRect r="5757" b="-1"/>
          <a:stretch/>
        </p:blipFill>
        <p:spPr>
          <a:xfrm>
            <a:off x="2589212" y="634963"/>
            <a:ext cx="8915400" cy="3854971"/>
          </a:xfrm>
          <a:prstGeom prst="rect">
            <a:avLst/>
          </a:prstGeom>
        </p:spPr>
      </p:pic>
    </p:spTree>
    <p:extLst>
      <p:ext uri="{BB962C8B-B14F-4D97-AF65-F5344CB8AC3E}">
        <p14:creationId xmlns:p14="http://schemas.microsoft.com/office/powerpoint/2010/main" val="276498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19DD9F9-F5C4-4212-9AF4-FA9113A5C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D426F6C-F417-4549-8850-F25566CD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260195"/>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2B22F6CF-7A4F-3478-D071-97A15CD45666}"/>
              </a:ext>
            </a:extLst>
          </p:cNvPr>
          <p:cNvPicPr>
            <a:picLocks noChangeAspect="1"/>
          </p:cNvPicPr>
          <p:nvPr/>
        </p:nvPicPr>
        <p:blipFill>
          <a:blip r:embed="rId2"/>
          <a:stretch>
            <a:fillRect/>
          </a:stretch>
        </p:blipFill>
        <p:spPr>
          <a:xfrm>
            <a:off x="965200" y="2008106"/>
            <a:ext cx="10261600" cy="2565400"/>
          </a:xfrm>
          <a:prstGeom prst="rect">
            <a:avLst/>
          </a:prstGeom>
        </p:spPr>
      </p:pic>
      <p:sp>
        <p:nvSpPr>
          <p:cNvPr id="13" name="Freeform 11">
            <a:extLst>
              <a:ext uri="{FF2B5EF4-FFF2-40B4-BE49-F238E27FC236}">
                <a16:creationId xmlns:a16="http://schemas.microsoft.com/office/drawing/2014/main" id="{A62F81ED-B4A6-4AE5-80BE-E6269859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17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 name="Group 2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4" name="Rectangle 4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8" name="Rectangle 4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6">
            <a:extLst>
              <a:ext uri="{FF2B5EF4-FFF2-40B4-BE49-F238E27FC236}">
                <a16:creationId xmlns:a16="http://schemas.microsoft.com/office/drawing/2014/main" id="{276B62E0-588B-8EFB-AC61-F7816CECFAFF}"/>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Label Encoding</a:t>
            </a:r>
          </a:p>
        </p:txBody>
      </p:sp>
      <p:sp>
        <p:nvSpPr>
          <p:cNvPr id="50" name="Rectangle 4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Metin Yer Tutucusu 8">
            <a:extLst>
              <a:ext uri="{FF2B5EF4-FFF2-40B4-BE49-F238E27FC236}">
                <a16:creationId xmlns:a16="http://schemas.microsoft.com/office/drawing/2014/main" id="{91D30FB0-7AC7-9ACC-D9BF-C0D72477A60D}"/>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a:t>Burada okyanusa yakınlık kolunu string(nitel) değişken olduğu için bunu int(nicel) bir değişken haline getirmek için encoding yapıyoruz </a:t>
            </a:r>
          </a:p>
          <a:p>
            <a:pPr>
              <a:buFont typeface="Wingdings 3" charset="2"/>
              <a:buChar char=""/>
            </a:pPr>
            <a:r>
              <a:rPr lang="en-US"/>
              <a:t>Bu kolonda nitel değişkenlerimize 0 1 2 3 4 diyerekten onları sayısal bir hale getiriyoruz bu sayede bu verileri modelimizde işeyebilir hale getireceğiz</a:t>
            </a:r>
          </a:p>
        </p:txBody>
      </p:sp>
      <p:pic>
        <p:nvPicPr>
          <p:cNvPr id="11" name="Resim Yer Tutucusu 10">
            <a:extLst>
              <a:ext uri="{FF2B5EF4-FFF2-40B4-BE49-F238E27FC236}">
                <a16:creationId xmlns:a16="http://schemas.microsoft.com/office/drawing/2014/main" id="{F8899755-CEBC-2B59-765C-F4E6FE69CF54}"/>
              </a:ext>
            </a:extLst>
          </p:cNvPr>
          <p:cNvPicPr>
            <a:picLocks noGrp="1" noChangeAspect="1"/>
          </p:cNvPicPr>
          <p:nvPr>
            <p:ph type="pic" idx="1"/>
          </p:nvPr>
        </p:nvPicPr>
        <p:blipFill rotWithShape="1">
          <a:blip r:embed="rId2"/>
          <a:srcRect r="2238" b="1"/>
          <a:stretch/>
        </p:blipFill>
        <p:spPr>
          <a:xfrm>
            <a:off x="4684193" y="640080"/>
            <a:ext cx="6824276" cy="5252773"/>
          </a:xfrm>
          <a:prstGeom prst="rect">
            <a:avLst/>
          </a:prstGeom>
        </p:spPr>
      </p:pic>
      <p:sp>
        <p:nvSpPr>
          <p:cNvPr id="5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702997"/>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430</TotalTime>
  <Words>876</Words>
  <Application>Microsoft Office PowerPoint</Application>
  <PresentationFormat>Geniş ekran</PresentationFormat>
  <Paragraphs>58</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Century Gothic</vt:lpstr>
      <vt:lpstr>Helvetica Neue</vt:lpstr>
      <vt:lpstr>Wingdings 3</vt:lpstr>
      <vt:lpstr>Duman</vt:lpstr>
      <vt:lpstr>Makine Öğrenmesinde Kullanılan Adımlar</vt:lpstr>
      <vt:lpstr>Yapılacaklar</vt:lpstr>
      <vt:lpstr>Veri ön işleme</vt:lpstr>
      <vt:lpstr>Kullanılabilir Kütüphaneler </vt:lpstr>
      <vt:lpstr>Boş satırların doldurulması </vt:lpstr>
      <vt:lpstr>Burada sklearn kütüphanesini kullanıp ortalamaya göre boşluk doldurma işleminde bulunduk</vt:lpstr>
      <vt:lpstr>Ya da bir diğer NaN değer doldurma işlemi olan k-en yakın komşu yaklaşımını kullanarak eksik değerleri doldururuz</vt:lpstr>
      <vt:lpstr>PowerPoint Sunusu</vt:lpstr>
      <vt:lpstr>Label Encoding</vt:lpstr>
      <vt:lpstr>One-Hot Encoding</vt:lpstr>
      <vt:lpstr>PowerPoint Sunusu</vt:lpstr>
      <vt:lpstr>Standardizasyon - Ölçeklendirme (Scaler) </vt:lpstr>
      <vt:lpstr>Regresyon ile Tahminleme İşlemi</vt:lpstr>
      <vt:lpstr>VERİYİ TANITMAK</vt:lpstr>
      <vt:lpstr>KORELASYON</vt:lpstr>
      <vt:lpstr>MODELİN EĞİTİMİ</vt:lpstr>
      <vt:lpstr>Eğitim Test Verisi Ayrımı</vt:lpstr>
      <vt:lpstr>Modeli Oluşturma ve Eğitme</vt:lpstr>
      <vt:lpstr>Tahmin modeli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 İşleyişi </dc:title>
  <dc:creator>Oğuzhan ARAÇLI</dc:creator>
  <cp:lastModifiedBy>Oğuzhan ARAÇLI</cp:lastModifiedBy>
  <cp:revision>4</cp:revision>
  <dcterms:created xsi:type="dcterms:W3CDTF">2023-01-01T07:38:48Z</dcterms:created>
  <dcterms:modified xsi:type="dcterms:W3CDTF">2023-01-06T07:45:07Z</dcterms:modified>
</cp:coreProperties>
</file>