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8" r:id="rId4"/>
    <p:sldId id="259" r:id="rId5"/>
    <p:sldId id="262" r:id="rId6"/>
    <p:sldId id="263" r:id="rId7"/>
    <p:sldId id="265" r:id="rId8"/>
    <p:sldId id="266" r:id="rId9"/>
    <p:sldId id="267" r:id="rId10"/>
    <p:sldId id="268" r:id="rId11"/>
    <p:sldId id="269" r:id="rId12"/>
    <p:sldId id="270" r:id="rId13"/>
    <p:sldId id="271" r:id="rId14"/>
    <p:sldId id="272"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4/24/2023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ABDD-0158-7240-EF89-91401F90448A}"/>
              </a:ext>
            </a:extLst>
          </p:cNvPr>
          <p:cNvSpPr>
            <a:spLocks noGrp="1"/>
          </p:cNvSpPr>
          <p:nvPr>
            <p:ph type="ctrTitle"/>
          </p:nvPr>
        </p:nvSpPr>
        <p:spPr/>
        <p:txBody>
          <a:bodyPr/>
          <a:lstStyle/>
          <a:p>
            <a:r>
              <a:rPr lang="en-IN" b="1" dirty="0"/>
              <a:t>AI CHATBOT</a:t>
            </a:r>
          </a:p>
        </p:txBody>
      </p:sp>
      <p:sp>
        <p:nvSpPr>
          <p:cNvPr id="3" name="Subtitle 2">
            <a:extLst>
              <a:ext uri="{FF2B5EF4-FFF2-40B4-BE49-F238E27FC236}">
                <a16:creationId xmlns:a16="http://schemas.microsoft.com/office/drawing/2014/main" id="{3231BF6A-D961-DD94-8A5B-8E8EC73B3966}"/>
              </a:ext>
            </a:extLst>
          </p:cNvPr>
          <p:cNvSpPr>
            <a:spLocks noGrp="1"/>
          </p:cNvSpPr>
          <p:nvPr>
            <p:ph type="subTitle" idx="1"/>
          </p:nvPr>
        </p:nvSpPr>
        <p:spPr>
          <a:xfrm>
            <a:off x="2449902" y="3657597"/>
            <a:ext cx="7349706" cy="1320802"/>
          </a:xfrm>
        </p:spPr>
        <p:txBody>
          <a:bodyPr>
            <a:normAutofit/>
          </a:bodyPr>
          <a:lstStyle/>
          <a:p>
            <a:r>
              <a:rPr lang="en-IN" sz="1600" dirty="0">
                <a:latin typeface="Arial Black" panose="020B0A04020102020204" pitchFamily="34" charset="0"/>
              </a:rPr>
              <a:t>                                                                            SUBMITTED BY:</a:t>
            </a:r>
          </a:p>
          <a:p>
            <a:r>
              <a:rPr lang="en-IN" sz="1600" dirty="0">
                <a:latin typeface="Arial Black" panose="020B0A04020102020204" pitchFamily="34" charset="0"/>
              </a:rPr>
              <a:t>                                              SRISHTI SINGH(RA2011003010122)</a:t>
            </a:r>
          </a:p>
          <a:p>
            <a:r>
              <a:rPr lang="en-IN" sz="1600" dirty="0">
                <a:latin typeface="Arial Black" panose="020B0A04020102020204" pitchFamily="34" charset="0"/>
              </a:rPr>
              <a:t>                                              YUKTA KASINA(RA2011003010118)</a:t>
            </a:r>
          </a:p>
          <a:p>
            <a:endParaRPr lang="en-IN" dirty="0"/>
          </a:p>
        </p:txBody>
      </p:sp>
    </p:spTree>
    <p:extLst>
      <p:ext uri="{BB962C8B-B14F-4D97-AF65-F5344CB8AC3E}">
        <p14:creationId xmlns:p14="http://schemas.microsoft.com/office/powerpoint/2010/main" val="3363060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DEC744C-6F63-A639-4FED-97DFDD2C6843}"/>
              </a:ext>
            </a:extLst>
          </p:cNvPr>
          <p:cNvPicPr>
            <a:picLocks noGrp="1" noChangeAspect="1"/>
          </p:cNvPicPr>
          <p:nvPr>
            <p:ph idx="1"/>
          </p:nvPr>
        </p:nvPicPr>
        <p:blipFill rotWithShape="1">
          <a:blip r:embed="rId2"/>
          <a:srcRect l="11665" t="7867" r="11494" b="4903"/>
          <a:stretch/>
        </p:blipFill>
        <p:spPr>
          <a:xfrm>
            <a:off x="2047783" y="1162974"/>
            <a:ext cx="8096434" cy="4676819"/>
          </a:xfrm>
        </p:spPr>
      </p:pic>
    </p:spTree>
    <p:extLst>
      <p:ext uri="{BB962C8B-B14F-4D97-AF65-F5344CB8AC3E}">
        <p14:creationId xmlns:p14="http://schemas.microsoft.com/office/powerpoint/2010/main" val="1755498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44B6CE4-3209-0540-E0A0-5F88E144E5A9}"/>
              </a:ext>
            </a:extLst>
          </p:cNvPr>
          <p:cNvPicPr>
            <a:picLocks noGrp="1" noChangeAspect="1"/>
          </p:cNvPicPr>
          <p:nvPr>
            <p:ph idx="1"/>
          </p:nvPr>
        </p:nvPicPr>
        <p:blipFill rotWithShape="1">
          <a:blip r:embed="rId2"/>
          <a:srcRect l="10662" t="17883" r="11422" b="13780"/>
          <a:stretch/>
        </p:blipFill>
        <p:spPr>
          <a:xfrm>
            <a:off x="1937089" y="1214021"/>
            <a:ext cx="8457474" cy="4429958"/>
          </a:xfrm>
        </p:spPr>
      </p:pic>
    </p:spTree>
    <p:extLst>
      <p:ext uri="{BB962C8B-B14F-4D97-AF65-F5344CB8AC3E}">
        <p14:creationId xmlns:p14="http://schemas.microsoft.com/office/powerpoint/2010/main" val="1185181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2CDBA55-D699-0158-FF03-8426F092B583}"/>
              </a:ext>
            </a:extLst>
          </p:cNvPr>
          <p:cNvPicPr>
            <a:picLocks noGrp="1" noChangeAspect="1"/>
          </p:cNvPicPr>
          <p:nvPr>
            <p:ph idx="1"/>
          </p:nvPr>
        </p:nvPicPr>
        <p:blipFill rotWithShape="1">
          <a:blip r:embed="rId2"/>
          <a:srcRect l="10766" t="11436" r="11526" b="7518"/>
          <a:stretch/>
        </p:blipFill>
        <p:spPr>
          <a:xfrm>
            <a:off x="2177653" y="932156"/>
            <a:ext cx="8005036" cy="4785063"/>
          </a:xfrm>
        </p:spPr>
      </p:pic>
    </p:spTree>
    <p:extLst>
      <p:ext uri="{BB962C8B-B14F-4D97-AF65-F5344CB8AC3E}">
        <p14:creationId xmlns:p14="http://schemas.microsoft.com/office/powerpoint/2010/main" val="3424394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E785118-128A-437F-8107-F3BF23572A2E}"/>
              </a:ext>
            </a:extLst>
          </p:cNvPr>
          <p:cNvPicPr>
            <a:picLocks noGrp="1" noChangeAspect="1"/>
          </p:cNvPicPr>
          <p:nvPr>
            <p:ph idx="1"/>
          </p:nvPr>
        </p:nvPicPr>
        <p:blipFill rotWithShape="1">
          <a:blip r:embed="rId2"/>
          <a:srcRect l="10474" t="24874" r="11716" b="21083"/>
          <a:stretch/>
        </p:blipFill>
        <p:spPr>
          <a:xfrm>
            <a:off x="1676317" y="1349406"/>
            <a:ext cx="8839365" cy="3835153"/>
          </a:xfrm>
        </p:spPr>
      </p:pic>
    </p:spTree>
    <p:extLst>
      <p:ext uri="{BB962C8B-B14F-4D97-AF65-F5344CB8AC3E}">
        <p14:creationId xmlns:p14="http://schemas.microsoft.com/office/powerpoint/2010/main" val="215085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6BC7D43-20F9-0078-7FE9-8475383FB5A1}"/>
              </a:ext>
            </a:extLst>
          </p:cNvPr>
          <p:cNvPicPr>
            <a:picLocks noGrp="1" noChangeAspect="1"/>
          </p:cNvPicPr>
          <p:nvPr>
            <p:ph idx="1"/>
          </p:nvPr>
        </p:nvPicPr>
        <p:blipFill rotWithShape="1">
          <a:blip r:embed="rId2"/>
          <a:srcRect l="10765" t="8053" r="11109" b="5279"/>
          <a:stretch/>
        </p:blipFill>
        <p:spPr>
          <a:xfrm>
            <a:off x="2459115" y="1118587"/>
            <a:ext cx="7466120" cy="4474346"/>
          </a:xfrm>
        </p:spPr>
      </p:pic>
    </p:spTree>
    <p:extLst>
      <p:ext uri="{BB962C8B-B14F-4D97-AF65-F5344CB8AC3E}">
        <p14:creationId xmlns:p14="http://schemas.microsoft.com/office/powerpoint/2010/main" val="3676612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BB41D-78E3-011B-FA9D-31BC45E32CFC}"/>
              </a:ext>
            </a:extLst>
          </p:cNvPr>
          <p:cNvSpPr>
            <a:spLocks noGrp="1"/>
          </p:cNvSpPr>
          <p:nvPr>
            <p:ph type="title"/>
          </p:nvPr>
        </p:nvSpPr>
        <p:spPr>
          <a:xfrm>
            <a:off x="1295401" y="982132"/>
            <a:ext cx="9766175" cy="4779476"/>
          </a:xfrm>
        </p:spPr>
        <p:txBody>
          <a:bodyPr/>
          <a:lstStyle/>
          <a:p>
            <a:r>
              <a:rPr lang="en-US" dirty="0"/>
              <a:t>THANK YOU!</a:t>
            </a:r>
          </a:p>
        </p:txBody>
      </p:sp>
    </p:spTree>
    <p:extLst>
      <p:ext uri="{BB962C8B-B14F-4D97-AF65-F5344CB8AC3E}">
        <p14:creationId xmlns:p14="http://schemas.microsoft.com/office/powerpoint/2010/main" val="1571437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3C6A2-E05B-09FF-AF7E-98876B04B6C2}"/>
              </a:ext>
            </a:extLst>
          </p:cNvPr>
          <p:cNvSpPr>
            <a:spLocks noGrp="1"/>
          </p:cNvSpPr>
          <p:nvPr>
            <p:ph type="title"/>
          </p:nvPr>
        </p:nvSpPr>
        <p:spPr/>
        <p:txBody>
          <a:bodyPr/>
          <a:lstStyle/>
          <a:p>
            <a:r>
              <a:rPr lang="en-IN" b="1" dirty="0"/>
              <a:t>ABSTRACT</a:t>
            </a:r>
          </a:p>
        </p:txBody>
      </p:sp>
      <p:sp>
        <p:nvSpPr>
          <p:cNvPr id="3" name="Content Placeholder 2">
            <a:extLst>
              <a:ext uri="{FF2B5EF4-FFF2-40B4-BE49-F238E27FC236}">
                <a16:creationId xmlns:a16="http://schemas.microsoft.com/office/drawing/2014/main" id="{16CE576A-7E69-F5E9-F777-43D815858759}"/>
              </a:ext>
            </a:extLst>
          </p:cNvPr>
          <p:cNvSpPr>
            <a:spLocks noGrp="1"/>
          </p:cNvSpPr>
          <p:nvPr>
            <p:ph idx="1"/>
          </p:nvPr>
        </p:nvSpPr>
        <p:spPr>
          <a:xfrm>
            <a:off x="1295402" y="2912534"/>
            <a:ext cx="9601196" cy="3318936"/>
          </a:xfrm>
        </p:spPr>
        <p:txBody>
          <a:bodyPr/>
          <a:lstStyle/>
          <a:p>
            <a:pPr marL="0" indent="0">
              <a:buNone/>
            </a:pPr>
            <a:r>
              <a:rPr lang="en-IN" dirty="0">
                <a:effectLst/>
                <a:latin typeface="+mj-lt"/>
                <a:ea typeface="Calibri" panose="020F0502020204030204" pitchFamily="34" charset="0"/>
                <a:cs typeface="Times New Roman" panose="02020603050405020304" pitchFamily="18" charset="0"/>
              </a:rPr>
              <a:t>The main aim and objective of this project is to build a AI Chatbot for Cyber Security Industry. We can see chatbots are being encouraged and adopted by many of the industries and universities like “Make my Trip”, “Lovely Professional University”, etc. In project we tried to build a chatbot focused for Cyber Security industry and trained it in such a way that other than the company Information it can also entertain some of the basic security quires.</a:t>
            </a:r>
          </a:p>
          <a:p>
            <a:pPr marL="0" indent="0">
              <a:buNone/>
            </a:pPr>
            <a:endParaRPr lang="en-IN" dirty="0"/>
          </a:p>
        </p:txBody>
      </p:sp>
    </p:spTree>
    <p:extLst>
      <p:ext uri="{BB962C8B-B14F-4D97-AF65-F5344CB8AC3E}">
        <p14:creationId xmlns:p14="http://schemas.microsoft.com/office/powerpoint/2010/main" val="2896556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16485-E50D-CE02-E5DA-E89DD2E17A90}"/>
              </a:ext>
            </a:extLst>
          </p:cNvPr>
          <p:cNvSpPr>
            <a:spLocks noGrp="1"/>
          </p:cNvSpPr>
          <p:nvPr>
            <p:ph type="title"/>
          </p:nvPr>
        </p:nvSpPr>
        <p:spPr/>
        <p:txBody>
          <a:bodyPr/>
          <a:lstStyle/>
          <a:p>
            <a:r>
              <a:rPr lang="en-IN" sz="4400" b="1" dirty="0"/>
              <a:t>INTRODUCTION</a:t>
            </a:r>
            <a:endParaRPr lang="en-IN" b="1" dirty="0"/>
          </a:p>
        </p:txBody>
      </p:sp>
      <p:sp>
        <p:nvSpPr>
          <p:cNvPr id="3" name="Content Placeholder 2">
            <a:extLst>
              <a:ext uri="{FF2B5EF4-FFF2-40B4-BE49-F238E27FC236}">
                <a16:creationId xmlns:a16="http://schemas.microsoft.com/office/drawing/2014/main" id="{0E6FC5C1-B358-10F5-EDA7-80F6D2801DE1}"/>
              </a:ext>
            </a:extLst>
          </p:cNvPr>
          <p:cNvSpPr>
            <a:spLocks noGrp="1"/>
          </p:cNvSpPr>
          <p:nvPr>
            <p:ph idx="1"/>
          </p:nvPr>
        </p:nvSpPr>
        <p:spPr/>
        <p:txBody>
          <a:bodyPr/>
          <a:lstStyle/>
          <a:p>
            <a:pPr>
              <a:lnSpc>
                <a:spcPct val="107000"/>
              </a:lnSpc>
              <a:spcAft>
                <a:spcPts val="800"/>
              </a:spcAft>
            </a:pPr>
            <a:r>
              <a:rPr lang="en-IN" dirty="0">
                <a:effectLst/>
                <a:ea typeface="Calibri" panose="020F0502020204030204" pitchFamily="34" charset="0"/>
                <a:cs typeface="Times New Roman" panose="02020603050405020304" pitchFamily="18" charset="0"/>
              </a:rPr>
              <a:t>Chatbots are basically AI intelligence bots which can interact with the user or customers depends upon the usage. It is an application of Artificial Intelligence and Machine Learning­. Now-a-days technology is increasing rapidly. In this technological world every industry is trying to automate things to provide better services. One of the great application of automation would be chatbot. </a:t>
            </a:r>
          </a:p>
          <a:p>
            <a:pPr>
              <a:lnSpc>
                <a:spcPct val="107000"/>
              </a:lnSpc>
              <a:spcAft>
                <a:spcPts val="800"/>
              </a:spcAft>
            </a:pPr>
            <a:r>
              <a:rPr lang="en-IN" dirty="0">
                <a:effectLst/>
                <a:ea typeface="Calibri" panose="020F0502020204030204" pitchFamily="34" charset="0"/>
                <a:cs typeface="Times New Roman" panose="02020603050405020304" pitchFamily="18" charset="0"/>
              </a:rPr>
              <a:t>There are basically two types of Chatbots :</a:t>
            </a:r>
          </a:p>
          <a:p>
            <a:endParaRPr lang="en-IN" dirty="0"/>
          </a:p>
        </p:txBody>
      </p:sp>
    </p:spTree>
    <p:extLst>
      <p:ext uri="{BB962C8B-B14F-4D97-AF65-F5344CB8AC3E}">
        <p14:creationId xmlns:p14="http://schemas.microsoft.com/office/powerpoint/2010/main" val="222416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32D7FE-61D8-08D4-ABB6-182B8AAE5B8C}"/>
              </a:ext>
            </a:extLst>
          </p:cNvPr>
          <p:cNvSpPr txBox="1"/>
          <p:nvPr/>
        </p:nvSpPr>
        <p:spPr>
          <a:xfrm>
            <a:off x="966159" y="741872"/>
            <a:ext cx="10532852" cy="5715924"/>
          </a:xfrm>
          <a:prstGeom prst="rect">
            <a:avLst/>
          </a:prstGeom>
          <a:noFill/>
        </p:spPr>
        <p:txBody>
          <a:bodyPr wrap="square" rtlCol="0">
            <a:spAutoFit/>
          </a:bodyPr>
          <a:lstStyle/>
          <a:p>
            <a:pPr marL="285750" indent="-285750" algn="just">
              <a:lnSpc>
                <a:spcPct val="107000"/>
              </a:lnSpc>
              <a:spcAft>
                <a:spcPts val="800"/>
              </a:spcAft>
              <a:buFont typeface="Arial" panose="020B0604020202020204" pitchFamily="34" charset="0"/>
              <a:buChar char="•"/>
            </a:pPr>
            <a:r>
              <a:rPr lang="en-IN" sz="2400" b="1" spc="-5" dirty="0">
                <a:effectLst/>
                <a:ea typeface="Calibri" panose="020F0502020204030204" pitchFamily="34" charset="0"/>
                <a:cs typeface="Times New Roman" panose="02020603050405020304" pitchFamily="18" charset="0"/>
              </a:rPr>
              <a:t>Command based</a:t>
            </a:r>
            <a:r>
              <a:rPr lang="en-IN" sz="2400" spc="-5" dirty="0">
                <a:effectLst/>
                <a:ea typeface="Calibri" panose="020F0502020204030204" pitchFamily="34" charset="0"/>
                <a:cs typeface="Times New Roman" panose="02020603050405020304" pitchFamily="18" charset="0"/>
              </a:rPr>
              <a:t>: Chatbots that function on predefined rules and can answer to only limited queries or questions. Users need to select an option to determine their next step.</a:t>
            </a:r>
            <a:endParaRPr lang="en-IN" sz="2400" dirty="0">
              <a:effectLst/>
              <a:ea typeface="Calibri" panose="020F0502020204030204" pitchFamily="34" charset="0"/>
              <a:cs typeface="Times New Roman" panose="02020603050405020304" pitchFamily="18" charset="0"/>
            </a:endParaRPr>
          </a:p>
          <a:p>
            <a:pPr marL="285750" indent="-285750" algn="just">
              <a:spcBef>
                <a:spcPts val="2400"/>
              </a:spcBef>
              <a:buFont typeface="Arial" panose="020B0604020202020204" pitchFamily="34" charset="0"/>
              <a:buChar char="•"/>
            </a:pPr>
            <a:r>
              <a:rPr lang="en-IN" sz="2400" b="1" spc="-5" dirty="0">
                <a:solidFill>
                  <a:srgbClr val="000000"/>
                </a:solidFill>
                <a:effectLst/>
                <a:ea typeface="Times New Roman" panose="02020603050405020304" pitchFamily="18" charset="0"/>
              </a:rPr>
              <a:t> Intelligent/AI Chatbots</a:t>
            </a:r>
            <a:r>
              <a:rPr lang="en-IN" sz="2400" spc="-5" dirty="0">
                <a:solidFill>
                  <a:srgbClr val="000000"/>
                </a:solidFill>
                <a:effectLst/>
                <a:ea typeface="Times New Roman" panose="02020603050405020304" pitchFamily="18" charset="0"/>
              </a:rPr>
              <a:t>: Chatbots that leverage Machine Learning and Natural Language Understanding to understand the user’s language and are intelligent enough to learn from conversations with their users. You can converse via text, speech or even interact with a chatbot using graphical interfaces.</a:t>
            </a:r>
            <a:endParaRPr lang="en-IN" sz="2400" dirty="0">
              <a:effectLst/>
              <a:ea typeface="Times New Roman" panose="02020603050405020304" pitchFamily="18" charset="0"/>
            </a:endParaRPr>
          </a:p>
          <a:p>
            <a:pPr algn="just">
              <a:lnSpc>
                <a:spcPct val="107000"/>
              </a:lnSpc>
              <a:spcAft>
                <a:spcPts val="800"/>
              </a:spcAft>
            </a:pPr>
            <a:r>
              <a:rPr lang="en-IN" sz="2400" dirty="0">
                <a:effectLst/>
                <a:ea typeface="Calibri" panose="020F0502020204030204" pitchFamily="34" charset="0"/>
                <a:cs typeface="Times New Roman" panose="02020603050405020304" pitchFamily="18" charset="0"/>
              </a:rPr>
              <a:t> </a:t>
            </a:r>
          </a:p>
          <a:p>
            <a:pPr algn="just">
              <a:lnSpc>
                <a:spcPct val="107000"/>
              </a:lnSpc>
              <a:spcAft>
                <a:spcPts val="800"/>
              </a:spcAft>
            </a:pPr>
            <a:r>
              <a:rPr lang="en-IN" sz="2400" dirty="0">
                <a:effectLst/>
                <a:ea typeface="Calibri" panose="020F0502020204030204" pitchFamily="34" charset="0"/>
                <a:cs typeface="Times New Roman" panose="02020603050405020304" pitchFamily="18" charset="0"/>
              </a:rPr>
              <a:t>      Here in this project we created an AI Chatbot which is focused for Cyber Security Industry and trying to solve of the use cases of industry by training it in such a way that it can answer some of the basics queries of cyber security as well other than just the customer services.</a:t>
            </a:r>
          </a:p>
          <a:p>
            <a:pPr algn="just"/>
            <a:endParaRPr lang="en-IN" sz="2400" dirty="0"/>
          </a:p>
        </p:txBody>
      </p:sp>
    </p:spTree>
    <p:extLst>
      <p:ext uri="{BB962C8B-B14F-4D97-AF65-F5344CB8AC3E}">
        <p14:creationId xmlns:p14="http://schemas.microsoft.com/office/powerpoint/2010/main" val="3282211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2FB0D-5655-4D99-0E67-63D5A6F96AAA}"/>
              </a:ext>
            </a:extLst>
          </p:cNvPr>
          <p:cNvSpPr>
            <a:spLocks noGrp="1"/>
          </p:cNvSpPr>
          <p:nvPr>
            <p:ph type="title"/>
          </p:nvPr>
        </p:nvSpPr>
        <p:spPr/>
        <p:txBody>
          <a:bodyPr/>
          <a:lstStyle/>
          <a:p>
            <a:r>
              <a:rPr lang="en-IN" sz="4400" b="1" dirty="0">
                <a:effectLst/>
                <a:ea typeface="Calibri" panose="020F0502020204030204" pitchFamily="34" charset="0"/>
                <a:cs typeface="Times New Roman" panose="02020603050405020304" pitchFamily="18" charset="0"/>
              </a:rPr>
              <a:t>METHODOLOGY</a:t>
            </a:r>
            <a:endParaRPr lang="en-IN" dirty="0"/>
          </a:p>
        </p:txBody>
      </p:sp>
      <p:sp>
        <p:nvSpPr>
          <p:cNvPr id="3" name="Content Placeholder 2">
            <a:extLst>
              <a:ext uri="{FF2B5EF4-FFF2-40B4-BE49-F238E27FC236}">
                <a16:creationId xmlns:a16="http://schemas.microsoft.com/office/drawing/2014/main" id="{97597287-AB72-D3D9-A63C-4D66F2AC373B}"/>
              </a:ext>
            </a:extLst>
          </p:cNvPr>
          <p:cNvSpPr>
            <a:spLocks noGrp="1"/>
          </p:cNvSpPr>
          <p:nvPr>
            <p:ph idx="1"/>
          </p:nvPr>
        </p:nvSpPr>
        <p:spPr>
          <a:xfrm>
            <a:off x="836762" y="2556932"/>
            <a:ext cx="10670875" cy="3318936"/>
          </a:xfrm>
        </p:spPr>
        <p:txBody>
          <a:bodyPr>
            <a:normAutofit fontScale="92500" lnSpcReduction="20000"/>
          </a:bodyPr>
          <a:lstStyle/>
          <a:p>
            <a:pPr algn="just"/>
            <a:r>
              <a:rPr lang="en-IN" dirty="0">
                <a:effectLst/>
                <a:ea typeface="Calibri" panose="020F0502020204030204" pitchFamily="34" charset="0"/>
                <a:cs typeface="Times New Roman" panose="02020603050405020304" pitchFamily="18" charset="0"/>
              </a:rPr>
              <a:t>The methodology that we used for this application is very simple. We used the concept of Natural Language Processing and building our own Neural network by using </a:t>
            </a:r>
            <a:r>
              <a:rPr lang="en-IN" dirty="0" err="1">
                <a:effectLst/>
                <a:ea typeface="Calibri" panose="020F0502020204030204" pitchFamily="34" charset="0"/>
                <a:cs typeface="Times New Roman" panose="02020603050405020304" pitchFamily="18" charset="0"/>
              </a:rPr>
              <a:t>tflearn</a:t>
            </a:r>
            <a:r>
              <a:rPr lang="en-IN" dirty="0">
                <a:effectLst/>
                <a:ea typeface="Calibri" panose="020F0502020204030204" pitchFamily="34" charset="0"/>
                <a:cs typeface="Times New Roman" panose="02020603050405020304" pitchFamily="18" charset="0"/>
              </a:rPr>
              <a:t>. We have used a </a:t>
            </a:r>
            <a:r>
              <a:rPr lang="en-IN" dirty="0" err="1">
                <a:effectLst/>
                <a:ea typeface="Calibri" panose="020F0502020204030204" pitchFamily="34" charset="0"/>
                <a:cs typeface="Times New Roman" panose="02020603050405020304" pitchFamily="18" charset="0"/>
              </a:rPr>
              <a:t>json</a:t>
            </a:r>
            <a:r>
              <a:rPr lang="en-IN" dirty="0">
                <a:effectLst/>
                <a:ea typeface="Calibri" panose="020F0502020204030204" pitchFamily="34" charset="0"/>
                <a:cs typeface="Times New Roman" panose="02020603050405020304" pitchFamily="18" charset="0"/>
              </a:rPr>
              <a:t> file “</a:t>
            </a:r>
            <a:r>
              <a:rPr lang="en-IN" dirty="0" err="1">
                <a:effectLst/>
                <a:ea typeface="Calibri" panose="020F0502020204030204" pitchFamily="34" charset="0"/>
                <a:cs typeface="Times New Roman" panose="02020603050405020304" pitchFamily="18" charset="0"/>
              </a:rPr>
              <a:t>intents.json</a:t>
            </a:r>
            <a:r>
              <a:rPr lang="en-IN" dirty="0">
                <a:effectLst/>
                <a:ea typeface="Calibri" panose="020F0502020204030204" pitchFamily="34" charset="0"/>
                <a:cs typeface="Times New Roman" panose="02020603050405020304" pitchFamily="18" charset="0"/>
              </a:rPr>
              <a:t>” for training our model. The </a:t>
            </a:r>
            <a:r>
              <a:rPr lang="en-IN" dirty="0" err="1">
                <a:effectLst/>
                <a:ea typeface="Calibri" panose="020F0502020204030204" pitchFamily="34" charset="0"/>
                <a:cs typeface="Times New Roman" panose="02020603050405020304" pitchFamily="18" charset="0"/>
              </a:rPr>
              <a:t>intents.json</a:t>
            </a:r>
            <a:r>
              <a:rPr lang="en-IN" dirty="0">
                <a:effectLst/>
                <a:ea typeface="Calibri" panose="020F0502020204030204" pitchFamily="34" charset="0"/>
                <a:cs typeface="Times New Roman" panose="02020603050405020304" pitchFamily="18" charset="0"/>
              </a:rPr>
              <a:t> is the file which consists of some sample chats and each chat block under a “tag”. </a:t>
            </a:r>
          </a:p>
          <a:p>
            <a:pPr algn="just"/>
            <a:r>
              <a:rPr lang="en-IN" dirty="0">
                <a:effectLst/>
                <a:ea typeface="Calibri" panose="020F0502020204030204" pitchFamily="34" charset="0"/>
                <a:cs typeface="Times New Roman" panose="02020603050405020304" pitchFamily="18" charset="0"/>
              </a:rPr>
              <a:t>This intents file is being created by our team. We have provided some basic chats regarding the Cyber Industry and some basics terminologies and some basic queries related to Cyber Security.</a:t>
            </a:r>
          </a:p>
          <a:p>
            <a:pPr algn="just"/>
            <a:r>
              <a:rPr lang="en-IN" dirty="0">
                <a:effectLst/>
                <a:ea typeface="Calibri" panose="020F0502020204030204" pitchFamily="34" charset="0"/>
                <a:cs typeface="Times New Roman" panose="02020603050405020304" pitchFamily="18" charset="0"/>
              </a:rPr>
              <a:t>We used this file for training the model and the model is being trained by using fit() method of </a:t>
            </a:r>
            <a:r>
              <a:rPr lang="en-IN" dirty="0" err="1">
                <a:effectLst/>
                <a:ea typeface="Calibri" panose="020F0502020204030204" pitchFamily="34" charset="0"/>
                <a:cs typeface="Times New Roman" panose="02020603050405020304" pitchFamily="18" charset="0"/>
              </a:rPr>
              <a:t>tflearn</a:t>
            </a:r>
            <a:r>
              <a:rPr lang="en-IN" dirty="0">
                <a:effectLst/>
                <a:ea typeface="Calibri" panose="020F0502020204030204" pitchFamily="34" charset="0"/>
                <a:cs typeface="Times New Roman" panose="02020603050405020304" pitchFamily="18" charset="0"/>
              </a:rPr>
              <a:t> and saved the model as “</a:t>
            </a:r>
            <a:r>
              <a:rPr lang="en-IN" dirty="0" err="1">
                <a:effectLst/>
                <a:ea typeface="Calibri" panose="020F0502020204030204" pitchFamily="34" charset="0"/>
                <a:cs typeface="Times New Roman" panose="02020603050405020304" pitchFamily="18" charset="0"/>
              </a:rPr>
              <a:t>model.tflearn</a:t>
            </a:r>
            <a:r>
              <a:rPr lang="en-IN" dirty="0">
                <a:effectLst/>
                <a:ea typeface="Calibri" panose="020F0502020204030204" pitchFamily="34" charset="0"/>
                <a:cs typeface="Times New Roman" panose="02020603050405020304" pitchFamily="18" charset="0"/>
              </a:rPr>
              <a:t>”. All the trained data is being stored in a file named “</a:t>
            </a:r>
            <a:r>
              <a:rPr lang="en-IN" dirty="0" err="1">
                <a:effectLst/>
                <a:ea typeface="Calibri" panose="020F0502020204030204" pitchFamily="34" charset="0"/>
                <a:cs typeface="Times New Roman" panose="02020603050405020304" pitchFamily="18" charset="0"/>
              </a:rPr>
              <a:t>training_data</a:t>
            </a:r>
            <a:r>
              <a:rPr lang="en-IN" dirty="0">
                <a:effectLst/>
                <a:ea typeface="Calibri" panose="020F0502020204030204" pitchFamily="34" charset="0"/>
                <a:cs typeface="Times New Roman" panose="02020603050405020304" pitchFamily="18" charset="0"/>
              </a:rPr>
              <a:t>” and further this file is used for giving response.</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77796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71E5B-7B95-DA47-89B0-9853E3A1DB78}"/>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C23B6146-9A8F-0421-CC10-E85913DEE511}"/>
              </a:ext>
            </a:extLst>
          </p:cNvPr>
          <p:cNvSpPr>
            <a:spLocks noGrp="1"/>
          </p:cNvSpPr>
          <p:nvPr>
            <p:ph idx="1"/>
          </p:nvPr>
        </p:nvSpPr>
        <p:spPr>
          <a:xfrm>
            <a:off x="816746" y="2681220"/>
            <a:ext cx="10653204" cy="3568660"/>
          </a:xfrm>
        </p:spPr>
        <p:txBody>
          <a:bodyPr>
            <a:normAutofit/>
          </a:bodyPr>
          <a:lstStyle/>
          <a:p>
            <a:pPr algn="just"/>
            <a:r>
              <a:rPr lang="en-GB" sz="2000" b="1" i="0" dirty="0">
                <a:solidFill>
                  <a:schemeClr val="tx1"/>
                </a:solidFill>
                <a:effectLst/>
              </a:rPr>
              <a:t>Step 1. Install the Chatterbot and </a:t>
            </a:r>
            <a:r>
              <a:rPr lang="en-GB" sz="2000" b="1" i="0" dirty="0" err="1">
                <a:solidFill>
                  <a:schemeClr val="tx1"/>
                </a:solidFill>
                <a:effectLst/>
              </a:rPr>
              <a:t>chatterbot_corpus</a:t>
            </a:r>
            <a:r>
              <a:rPr lang="en-GB" sz="2000" b="1" i="0" dirty="0">
                <a:solidFill>
                  <a:schemeClr val="tx1"/>
                </a:solidFill>
                <a:effectLst/>
              </a:rPr>
              <a:t> module :</a:t>
            </a:r>
          </a:p>
          <a:p>
            <a:pPr marL="0" indent="0" algn="just">
              <a:buNone/>
            </a:pPr>
            <a:r>
              <a:rPr lang="en-GB" b="0" i="0" dirty="0">
                <a:solidFill>
                  <a:schemeClr val="tx1"/>
                </a:solidFill>
                <a:effectLst/>
              </a:rPr>
              <a:t>     </a:t>
            </a:r>
            <a:r>
              <a:rPr lang="en-GB" sz="1800" b="0" i="0" dirty="0">
                <a:solidFill>
                  <a:schemeClr val="tx1"/>
                </a:solidFill>
                <a:effectLst/>
              </a:rPr>
              <a:t>Run the following pip commands on the terminal for installation:</a:t>
            </a:r>
          </a:p>
          <a:p>
            <a:pPr marL="0" indent="0" algn="just">
              <a:buNone/>
            </a:pPr>
            <a:r>
              <a:rPr lang="en-GB" dirty="0">
                <a:solidFill>
                  <a:schemeClr val="tx1"/>
                </a:solidFill>
                <a:latin typeface="urw-din"/>
              </a:rPr>
              <a:t>       </a:t>
            </a:r>
          </a:p>
          <a:p>
            <a:pPr marL="0" indent="0" algn="just">
              <a:buNone/>
            </a:pPr>
            <a:endParaRPr lang="en-GB" dirty="0">
              <a:solidFill>
                <a:schemeClr val="tx1"/>
              </a:solidFill>
              <a:latin typeface="urw-din"/>
            </a:endParaRPr>
          </a:p>
          <a:p>
            <a:pPr algn="just"/>
            <a:r>
              <a:rPr lang="en-GB" sz="2000" b="1" i="0" dirty="0">
                <a:solidFill>
                  <a:schemeClr val="tx1"/>
                </a:solidFill>
                <a:effectLst/>
                <a:latin typeface="urw-din"/>
              </a:rPr>
              <a:t>Step 2. Import the modules</a:t>
            </a:r>
            <a:endParaRPr lang="en-GB" sz="2000" dirty="0">
              <a:solidFill>
                <a:schemeClr val="tx1"/>
              </a:solidFill>
              <a:latin typeface="urw-din"/>
            </a:endParaRPr>
          </a:p>
          <a:p>
            <a:pPr marL="0" indent="0" algn="just">
              <a:buNone/>
            </a:pPr>
            <a:r>
              <a:rPr lang="en-GB" sz="2000" dirty="0">
                <a:solidFill>
                  <a:schemeClr val="tx1"/>
                </a:solidFill>
                <a:latin typeface="urw-din"/>
              </a:rPr>
              <a:t>       </a:t>
            </a:r>
            <a:r>
              <a:rPr lang="en-GB" sz="1800" dirty="0">
                <a:solidFill>
                  <a:schemeClr val="tx1"/>
                </a:solidFill>
              </a:rPr>
              <a:t>W</a:t>
            </a:r>
            <a:r>
              <a:rPr lang="en-GB" sz="1800" b="0" i="0" dirty="0">
                <a:solidFill>
                  <a:schemeClr val="tx1"/>
                </a:solidFill>
                <a:effectLst/>
              </a:rPr>
              <a:t>e have to import two classes: </a:t>
            </a:r>
            <a:r>
              <a:rPr lang="en-GB" sz="1800" b="0" i="0" dirty="0" err="1">
                <a:solidFill>
                  <a:schemeClr val="tx1"/>
                </a:solidFill>
                <a:effectLst/>
              </a:rPr>
              <a:t>ChatBot</a:t>
            </a:r>
            <a:r>
              <a:rPr lang="en-GB" sz="1800" b="0" i="0" dirty="0">
                <a:solidFill>
                  <a:schemeClr val="tx1"/>
                </a:solidFill>
                <a:effectLst/>
              </a:rPr>
              <a:t> from chatterbot and </a:t>
            </a:r>
            <a:r>
              <a:rPr lang="en-GB" sz="1800" b="0" i="0" dirty="0" err="1">
                <a:solidFill>
                  <a:schemeClr val="tx1"/>
                </a:solidFill>
                <a:effectLst/>
              </a:rPr>
              <a:t>ListTrainer</a:t>
            </a:r>
            <a:r>
              <a:rPr lang="en-GB" sz="1800" b="0" i="0" dirty="0">
                <a:solidFill>
                  <a:schemeClr val="tx1"/>
                </a:solidFill>
                <a:effectLst/>
              </a:rPr>
              <a:t> from </a:t>
            </a:r>
            <a:r>
              <a:rPr lang="en-GB" sz="1800" b="0" i="0" dirty="0" err="1">
                <a:solidFill>
                  <a:schemeClr val="tx1"/>
                </a:solidFill>
                <a:effectLst/>
              </a:rPr>
              <a:t>chatterbot.trainers</a:t>
            </a:r>
            <a:endParaRPr lang="en-GB" sz="1800" b="0" i="0" dirty="0">
              <a:solidFill>
                <a:schemeClr val="tx1"/>
              </a:solidFill>
              <a:effectLst/>
            </a:endParaRPr>
          </a:p>
          <a:p>
            <a:pPr marL="0" indent="0" algn="just" fontAlgn="base">
              <a:buNone/>
            </a:pPr>
            <a:r>
              <a:rPr lang="en-GB" sz="1800" b="0" i="0" dirty="0">
                <a:solidFill>
                  <a:schemeClr val="tx1"/>
                </a:solidFill>
                <a:effectLst/>
                <a:latin typeface="Consolas" panose="020B0609020204030204" pitchFamily="49" charset="0"/>
              </a:rPr>
              <a:t>   </a:t>
            </a:r>
            <a:endParaRPr lang="en-GB" b="0" i="0" dirty="0">
              <a:solidFill>
                <a:schemeClr val="tx1"/>
              </a:solidFill>
              <a:effectLst/>
              <a:latin typeface="urw-din"/>
            </a:endParaRPr>
          </a:p>
          <a:p>
            <a:pPr algn="just"/>
            <a:endParaRPr lang="en-IN" dirty="0">
              <a:solidFill>
                <a:schemeClr val="tx1"/>
              </a:solidFill>
            </a:endParaRPr>
          </a:p>
        </p:txBody>
      </p:sp>
      <p:sp>
        <p:nvSpPr>
          <p:cNvPr id="8" name="Rectangle 7">
            <a:extLst>
              <a:ext uri="{FF2B5EF4-FFF2-40B4-BE49-F238E27FC236}">
                <a16:creationId xmlns:a16="http://schemas.microsoft.com/office/drawing/2014/main" id="{E209D257-3066-15B0-7744-08E0DBC30C1A}"/>
              </a:ext>
            </a:extLst>
          </p:cNvPr>
          <p:cNvSpPr/>
          <p:nvPr/>
        </p:nvSpPr>
        <p:spPr>
          <a:xfrm>
            <a:off x="1295402" y="3554083"/>
            <a:ext cx="3940832" cy="6987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Consolas" panose="020B0609020204030204" pitchFamily="49" charset="0"/>
              </a:rPr>
              <a:t>pip install chatterbot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Consolas" panose="020B0609020204030204" pitchFamily="49" charset="0"/>
              </a:rPr>
              <a:t>pip install </a:t>
            </a:r>
            <a:r>
              <a:rPr kumimoji="0" lang="en-US" altLang="en-US" sz="1600" b="0" i="0" u="none" strike="noStrike" cap="none" normalizeH="0" baseline="0" dirty="0" err="1">
                <a:ln>
                  <a:noFill/>
                </a:ln>
                <a:effectLst/>
                <a:latin typeface="Consolas" panose="020B0609020204030204" pitchFamily="49" charset="0"/>
              </a:rPr>
              <a:t>chatterbot_corpus</a:t>
            </a:r>
            <a:r>
              <a:rPr kumimoji="0" lang="en-US" altLang="en-US" sz="1600" b="0" i="0" u="none" strike="noStrike" cap="none" normalizeH="0" baseline="0" dirty="0">
                <a:ln>
                  <a:noFill/>
                </a:ln>
                <a:effectLst/>
                <a:latin typeface="Consolas" panose="020B0609020204030204" pitchFamily="49" charset="0"/>
              </a:rPr>
              <a:t> </a:t>
            </a:r>
          </a:p>
        </p:txBody>
      </p:sp>
      <p:sp>
        <p:nvSpPr>
          <p:cNvPr id="9" name="Rectangle 8">
            <a:extLst>
              <a:ext uri="{FF2B5EF4-FFF2-40B4-BE49-F238E27FC236}">
                <a16:creationId xmlns:a16="http://schemas.microsoft.com/office/drawing/2014/main" id="{F15B858E-B5C7-70B3-E349-4F773AC545D8}"/>
              </a:ext>
            </a:extLst>
          </p:cNvPr>
          <p:cNvSpPr/>
          <p:nvPr/>
        </p:nvSpPr>
        <p:spPr>
          <a:xfrm>
            <a:off x="1295402" y="5448860"/>
            <a:ext cx="5193102" cy="6987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indent="0" algn="just" fontAlgn="base">
              <a:buNone/>
            </a:pPr>
            <a:r>
              <a:rPr lang="en-GB" sz="1600" b="0" i="0" dirty="0">
                <a:solidFill>
                  <a:schemeClr val="bg1"/>
                </a:solidFill>
                <a:effectLst/>
                <a:latin typeface="Consolas" panose="020B0609020204030204" pitchFamily="49" charset="0"/>
              </a:rPr>
              <a:t>from chatterbot import </a:t>
            </a:r>
            <a:r>
              <a:rPr lang="en-GB" sz="1600" b="0" i="0" dirty="0" err="1">
                <a:solidFill>
                  <a:schemeClr val="bg1"/>
                </a:solidFill>
                <a:effectLst/>
                <a:latin typeface="Consolas" panose="020B0609020204030204" pitchFamily="49" charset="0"/>
              </a:rPr>
              <a:t>ChatBot</a:t>
            </a:r>
            <a:endParaRPr lang="en-GB" sz="1600" b="0" i="0" dirty="0">
              <a:solidFill>
                <a:schemeClr val="bg1"/>
              </a:solidFill>
              <a:effectLst/>
              <a:latin typeface="Consolas" panose="020B0609020204030204" pitchFamily="49" charset="0"/>
            </a:endParaRPr>
          </a:p>
          <a:p>
            <a:pPr marL="0" indent="0" algn="just" fontAlgn="base">
              <a:buNone/>
            </a:pPr>
            <a:r>
              <a:rPr lang="en-GB" sz="1600" b="0" i="0" dirty="0">
                <a:solidFill>
                  <a:schemeClr val="bg1"/>
                </a:solidFill>
                <a:effectLst/>
                <a:latin typeface="Consolas" panose="020B0609020204030204" pitchFamily="49" charset="0"/>
              </a:rPr>
              <a:t>from </a:t>
            </a:r>
            <a:r>
              <a:rPr lang="en-GB" sz="1600" b="0" i="0" dirty="0" err="1">
                <a:solidFill>
                  <a:schemeClr val="bg1"/>
                </a:solidFill>
                <a:effectLst/>
                <a:latin typeface="Consolas" panose="020B0609020204030204" pitchFamily="49" charset="0"/>
              </a:rPr>
              <a:t>chatterbot.trainers</a:t>
            </a:r>
            <a:r>
              <a:rPr lang="en-GB" sz="1600" b="0" i="0" dirty="0">
                <a:solidFill>
                  <a:schemeClr val="bg1"/>
                </a:solidFill>
                <a:effectLst/>
                <a:latin typeface="Consolas" panose="020B0609020204030204" pitchFamily="49" charset="0"/>
              </a:rPr>
              <a:t> import </a:t>
            </a:r>
            <a:r>
              <a:rPr lang="en-GB" sz="1600" b="0" i="0" dirty="0" err="1">
                <a:solidFill>
                  <a:schemeClr val="bg1"/>
                </a:solidFill>
                <a:effectLst/>
                <a:latin typeface="Consolas" panose="020B0609020204030204" pitchFamily="49" charset="0"/>
              </a:rPr>
              <a:t>ListTrainer</a:t>
            </a:r>
            <a:endParaRPr lang="en-GB" sz="1600" b="0" i="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4261146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9EC83C-2364-32E1-E72A-DFC8D0266A1D}"/>
              </a:ext>
            </a:extLst>
          </p:cNvPr>
          <p:cNvSpPr txBox="1"/>
          <p:nvPr/>
        </p:nvSpPr>
        <p:spPr>
          <a:xfrm>
            <a:off x="769188" y="1089898"/>
            <a:ext cx="10653623" cy="5416868"/>
          </a:xfrm>
          <a:prstGeom prst="rect">
            <a:avLst/>
          </a:prstGeom>
          <a:noFill/>
        </p:spPr>
        <p:txBody>
          <a:bodyPr wrap="square" rtlCol="0">
            <a:spAutoFit/>
          </a:bodyPr>
          <a:lstStyle/>
          <a:p>
            <a:pPr marL="285750" indent="-285750" algn="just" fontAlgn="base">
              <a:buFont typeface="Arial" panose="020B0604020202020204" pitchFamily="34" charset="0"/>
              <a:buChar char="•"/>
            </a:pPr>
            <a:r>
              <a:rPr lang="en-GB" sz="2000" b="1" i="0" dirty="0">
                <a:effectLst/>
                <a:latin typeface="urw-din"/>
              </a:rPr>
              <a:t>Step 3. Name our Chatbot:</a:t>
            </a:r>
            <a:endParaRPr lang="en-GB" sz="2000" b="0" i="0" dirty="0">
              <a:effectLst/>
              <a:latin typeface="urw-din"/>
            </a:endParaRPr>
          </a:p>
          <a:p>
            <a:pPr algn="just" fontAlgn="base"/>
            <a:r>
              <a:rPr lang="en-GB" b="0" i="0" dirty="0">
                <a:effectLst/>
              </a:rPr>
              <a:t>     Now, we will give any name to the chatbot of our choice. Just create a Chatbot object. Here the chatbot is maned  as “Bot” just to make it understandable.</a:t>
            </a:r>
          </a:p>
          <a:p>
            <a:pPr algn="just" fontAlgn="base"/>
            <a:r>
              <a:rPr lang="en-GB" sz="1400" b="0" i="0" dirty="0">
                <a:effectLst/>
                <a:latin typeface="Consolas" panose="020B0609020204030204" pitchFamily="49" charset="0"/>
              </a:rPr>
              <a:t>    </a:t>
            </a:r>
          </a:p>
          <a:p>
            <a:pPr algn="just" fontAlgn="base"/>
            <a:endParaRPr lang="en-GB" sz="1400" dirty="0">
              <a:latin typeface="Consolas" panose="020B0609020204030204" pitchFamily="49" charset="0"/>
            </a:endParaRPr>
          </a:p>
          <a:p>
            <a:pPr algn="just" fontAlgn="base"/>
            <a:endParaRPr lang="en-GB" sz="2000" b="1" i="0" dirty="0">
              <a:effectLst/>
            </a:endParaRPr>
          </a:p>
          <a:p>
            <a:pPr marL="285750" indent="-285750" algn="just" fontAlgn="base">
              <a:buFont typeface="Arial" panose="020B0604020202020204" pitchFamily="34" charset="0"/>
              <a:buChar char="•"/>
            </a:pPr>
            <a:r>
              <a:rPr lang="en-GB" sz="2000" b="1" i="0" dirty="0">
                <a:effectLst/>
              </a:rPr>
              <a:t>Step 4. Use of Logic Adapter:</a:t>
            </a:r>
          </a:p>
          <a:p>
            <a:pPr algn="just" fontAlgn="base"/>
            <a:r>
              <a:rPr lang="en-GB" b="1" dirty="0">
                <a:latin typeface="urw-din"/>
              </a:rPr>
              <a:t> </a:t>
            </a:r>
            <a:r>
              <a:rPr lang="en-GB" b="0" i="0" dirty="0">
                <a:effectLst/>
                <a:latin typeface="urw-din"/>
              </a:rPr>
              <a:t>   </a:t>
            </a:r>
            <a:r>
              <a:rPr lang="en-GB" b="0" i="0" dirty="0">
                <a:effectLst/>
              </a:rPr>
              <a:t>The Logical Adapter regulates the logic behind the chatterbot that is, it picks responses for any input provided to it. </a:t>
            </a:r>
          </a:p>
          <a:p>
            <a:pPr algn="just" fontAlgn="base"/>
            <a:r>
              <a:rPr lang="en-GB" sz="1400" dirty="0">
                <a:latin typeface="Consolas" panose="020B0609020204030204" pitchFamily="49" charset="0"/>
              </a:rPr>
              <a:t> </a:t>
            </a:r>
          </a:p>
          <a:p>
            <a:pPr algn="just" fontAlgn="base"/>
            <a:endParaRPr lang="en-GB" sz="1400" b="1" i="0" dirty="0">
              <a:effectLst/>
              <a:latin typeface="Consolas" panose="020B0609020204030204" pitchFamily="49" charset="0"/>
            </a:endParaRPr>
          </a:p>
          <a:p>
            <a:pPr algn="just" fontAlgn="base"/>
            <a:endParaRPr lang="en-GB" sz="1400" b="1" dirty="0">
              <a:latin typeface="Consolas" panose="020B0609020204030204" pitchFamily="49" charset="0"/>
            </a:endParaRPr>
          </a:p>
          <a:p>
            <a:pPr algn="just" fontAlgn="base"/>
            <a:endParaRPr lang="en-GB" sz="1400" b="1" i="0" dirty="0">
              <a:effectLst/>
              <a:latin typeface="Consolas" panose="020B0609020204030204" pitchFamily="49" charset="0"/>
            </a:endParaRPr>
          </a:p>
          <a:p>
            <a:pPr algn="just" fontAlgn="base"/>
            <a:endParaRPr lang="en-GB" sz="1400" b="1" dirty="0">
              <a:latin typeface="Consolas" panose="020B0609020204030204" pitchFamily="49" charset="0"/>
            </a:endParaRPr>
          </a:p>
          <a:p>
            <a:pPr algn="just" fontAlgn="base"/>
            <a:endParaRPr lang="en-GB" sz="1400" b="1" i="0" dirty="0">
              <a:effectLst/>
              <a:latin typeface="Consolas" panose="020B0609020204030204" pitchFamily="49" charset="0"/>
            </a:endParaRPr>
          </a:p>
          <a:p>
            <a:pPr algn="just" fontAlgn="base"/>
            <a:endParaRPr lang="en-GB" sz="1400" b="1" dirty="0">
              <a:latin typeface="Consolas" panose="020B0609020204030204" pitchFamily="49" charset="0"/>
            </a:endParaRPr>
          </a:p>
          <a:p>
            <a:pPr algn="just" fontAlgn="base"/>
            <a:endParaRPr lang="en-GB" sz="1400" b="1" i="0" dirty="0">
              <a:effectLst/>
              <a:latin typeface="Consolas" panose="020B0609020204030204" pitchFamily="49" charset="0"/>
            </a:endParaRPr>
          </a:p>
          <a:p>
            <a:pPr marL="342900" indent="-342900" algn="just" fontAlgn="base">
              <a:buFont typeface="Arial" panose="020B0604020202020204" pitchFamily="34" charset="0"/>
              <a:buChar char="•"/>
            </a:pPr>
            <a:r>
              <a:rPr lang="en-GB" sz="2000" b="1" dirty="0"/>
              <a:t> </a:t>
            </a:r>
            <a:r>
              <a:rPr lang="en-GB" sz="2000" b="1" i="0" dirty="0">
                <a:effectLst/>
              </a:rPr>
              <a:t>Step 5. Training, Communication</a:t>
            </a:r>
            <a:r>
              <a:rPr lang="en-GB" sz="2000" b="0" i="0" dirty="0">
                <a:effectLst/>
              </a:rPr>
              <a:t>,</a:t>
            </a:r>
            <a:r>
              <a:rPr lang="en-GB" sz="2000" b="1" i="0" dirty="0">
                <a:effectLst/>
              </a:rPr>
              <a:t> and Testing :</a:t>
            </a:r>
          </a:p>
          <a:p>
            <a:pPr algn="just" fontAlgn="base"/>
            <a:r>
              <a:rPr lang="en-GB" b="1" dirty="0">
                <a:latin typeface="urw-din"/>
              </a:rPr>
              <a:t>      </a:t>
            </a:r>
            <a:r>
              <a:rPr lang="en-GB" b="0" i="0" dirty="0">
                <a:effectLst/>
              </a:rPr>
              <a:t>You have to execute the following commands now:</a:t>
            </a:r>
          </a:p>
          <a:p>
            <a:pPr algn="just" fontAlgn="base"/>
            <a:endParaRPr lang="en-GB" dirty="0">
              <a:latin typeface="urw-din"/>
            </a:endParaRPr>
          </a:p>
          <a:p>
            <a:pPr algn="just" fontAlgn="base"/>
            <a:endParaRPr lang="en-GB" b="0" i="0" dirty="0">
              <a:effectLst/>
              <a:latin typeface="urw-din"/>
            </a:endParaRPr>
          </a:p>
        </p:txBody>
      </p:sp>
      <p:sp>
        <p:nvSpPr>
          <p:cNvPr id="3" name="Rectangle 2">
            <a:extLst>
              <a:ext uri="{FF2B5EF4-FFF2-40B4-BE49-F238E27FC236}">
                <a16:creationId xmlns:a16="http://schemas.microsoft.com/office/drawing/2014/main" id="{86261F13-1C8C-A0E1-2F7B-C657393AE664}"/>
              </a:ext>
            </a:extLst>
          </p:cNvPr>
          <p:cNvSpPr/>
          <p:nvPr/>
        </p:nvSpPr>
        <p:spPr>
          <a:xfrm>
            <a:off x="1147313" y="3622284"/>
            <a:ext cx="5253487" cy="15484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just" fontAlgn="base"/>
            <a:r>
              <a:rPr lang="en-GB" sz="1600" dirty="0">
                <a:latin typeface="Consolas" panose="020B0609020204030204" pitchFamily="49" charset="0"/>
              </a:rPr>
              <a:t>chatbot = </a:t>
            </a:r>
            <a:r>
              <a:rPr lang="en-GB" sz="1600" dirty="0" err="1">
                <a:latin typeface="Consolas" panose="020B0609020204030204" pitchFamily="49" charset="0"/>
              </a:rPr>
              <a:t>ChatBot</a:t>
            </a:r>
            <a:r>
              <a:rPr lang="en-GB" sz="1600" dirty="0">
                <a:latin typeface="Consolas" panose="020B0609020204030204" pitchFamily="49" charset="0"/>
              </a:rPr>
              <a:t>(</a:t>
            </a:r>
          </a:p>
          <a:p>
            <a:pPr algn="just" fontAlgn="base"/>
            <a:r>
              <a:rPr lang="en-GB" sz="1600" dirty="0">
                <a:latin typeface="Consolas" panose="020B0609020204030204" pitchFamily="49" charset="0"/>
              </a:rPr>
              <a:t>	'JARVIS',</a:t>
            </a:r>
          </a:p>
          <a:p>
            <a:pPr algn="just" fontAlgn="base"/>
            <a:r>
              <a:rPr lang="en-GB" sz="1600" dirty="0">
                <a:latin typeface="Consolas" panose="020B0609020204030204" pitchFamily="49" charset="0"/>
              </a:rPr>
              <a:t>	</a:t>
            </a:r>
            <a:r>
              <a:rPr lang="en-GB" sz="1600" dirty="0" err="1">
                <a:latin typeface="Consolas" panose="020B0609020204030204" pitchFamily="49" charset="0"/>
              </a:rPr>
              <a:t>logic_adapters</a:t>
            </a:r>
            <a:r>
              <a:rPr lang="en-GB" sz="1600" dirty="0">
                <a:latin typeface="Consolas" panose="020B0609020204030204" pitchFamily="49" charset="0"/>
              </a:rPr>
              <a:t>=[</a:t>
            </a:r>
          </a:p>
          <a:p>
            <a:pPr algn="just" fontAlgn="base"/>
            <a:r>
              <a:rPr lang="en-GB" sz="1600" dirty="0">
                <a:latin typeface="Consolas" panose="020B0609020204030204" pitchFamily="49" charset="0"/>
              </a:rPr>
              <a:t>		'</a:t>
            </a:r>
            <a:r>
              <a:rPr lang="en-GB" sz="1600" dirty="0" err="1">
                <a:latin typeface="Consolas" panose="020B0609020204030204" pitchFamily="49" charset="0"/>
              </a:rPr>
              <a:t>chatterbot.logic.BestMatch</a:t>
            </a:r>
            <a:r>
              <a:rPr lang="en-GB" sz="1600" dirty="0">
                <a:latin typeface="Consolas" panose="020B0609020204030204" pitchFamily="49" charset="0"/>
              </a:rPr>
              <a:t>',</a:t>
            </a:r>
          </a:p>
          <a:p>
            <a:pPr algn="just" fontAlgn="base"/>
            <a:r>
              <a:rPr lang="en-GB" sz="1600" dirty="0">
                <a:latin typeface="Consolas" panose="020B0609020204030204" pitchFamily="49" charset="0"/>
              </a:rPr>
              <a:t>		'</a:t>
            </a:r>
            <a:r>
              <a:rPr lang="en-GB" sz="1600" dirty="0" err="1">
                <a:latin typeface="Consolas" panose="020B0609020204030204" pitchFamily="49" charset="0"/>
              </a:rPr>
              <a:t>chatterbot.logic.TimeLogicAdapter</a:t>
            </a:r>
            <a:r>
              <a:rPr lang="en-GB" sz="1600" dirty="0">
                <a:latin typeface="Consolas" panose="020B0609020204030204" pitchFamily="49" charset="0"/>
              </a:rPr>
              <a:t>'],</a:t>
            </a:r>
          </a:p>
          <a:p>
            <a:pPr algn="just" fontAlgn="base"/>
            <a:r>
              <a:rPr lang="en-GB" sz="1600" dirty="0">
                <a:latin typeface="Consolas" panose="020B0609020204030204" pitchFamily="49" charset="0"/>
              </a:rPr>
              <a:t>)</a:t>
            </a:r>
          </a:p>
        </p:txBody>
      </p:sp>
      <p:sp>
        <p:nvSpPr>
          <p:cNvPr id="4" name="Rectangle 3">
            <a:extLst>
              <a:ext uri="{FF2B5EF4-FFF2-40B4-BE49-F238E27FC236}">
                <a16:creationId xmlns:a16="http://schemas.microsoft.com/office/drawing/2014/main" id="{93A15164-8271-E97A-35A0-8C519A2EAF16}"/>
              </a:ext>
            </a:extLst>
          </p:cNvPr>
          <p:cNvSpPr/>
          <p:nvPr/>
        </p:nvSpPr>
        <p:spPr>
          <a:xfrm>
            <a:off x="1147313" y="2132883"/>
            <a:ext cx="2820837" cy="4464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800" b="0" i="0" dirty="0">
                <a:effectLst/>
                <a:latin typeface="Consolas" panose="020B0609020204030204" pitchFamily="49" charset="0"/>
              </a:rPr>
              <a:t>bot = </a:t>
            </a:r>
            <a:r>
              <a:rPr lang="en-GB" sz="1800" b="0" i="0" dirty="0" err="1">
                <a:effectLst/>
                <a:latin typeface="Consolas" panose="020B0609020204030204" pitchFamily="49" charset="0"/>
              </a:rPr>
              <a:t>ChatBot</a:t>
            </a:r>
            <a:r>
              <a:rPr lang="en-GB" sz="1800" b="0" i="0" dirty="0">
                <a:effectLst/>
                <a:latin typeface="Consolas" panose="020B0609020204030204" pitchFamily="49" charset="0"/>
              </a:rPr>
              <a:t>('Bot’)</a:t>
            </a:r>
          </a:p>
        </p:txBody>
      </p:sp>
    </p:spTree>
    <p:extLst>
      <p:ext uri="{BB962C8B-B14F-4D97-AF65-F5344CB8AC3E}">
        <p14:creationId xmlns:p14="http://schemas.microsoft.com/office/powerpoint/2010/main" val="23963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9D9EF1-2052-C218-148B-7A0D243E78D1}"/>
              </a:ext>
            </a:extLst>
          </p:cNvPr>
          <p:cNvSpPr txBox="1"/>
          <p:nvPr/>
        </p:nvSpPr>
        <p:spPr>
          <a:xfrm>
            <a:off x="836762" y="1182231"/>
            <a:ext cx="10739887" cy="4370427"/>
          </a:xfrm>
          <a:prstGeom prst="rect">
            <a:avLst/>
          </a:prstGeom>
          <a:noFill/>
        </p:spPr>
        <p:txBody>
          <a:bodyPr wrap="square" rtlCol="0">
            <a:spAutoFit/>
          </a:bodyPr>
          <a:lstStyle/>
          <a:p>
            <a:endParaRPr lang="en-IN" sz="2000" dirty="0">
              <a:latin typeface="+mj-lt"/>
            </a:endParaRPr>
          </a:p>
          <a:p>
            <a:endParaRPr lang="en-GB" sz="2000" b="1" i="0" dirty="0">
              <a:effectLst/>
              <a:latin typeface="+mj-lt"/>
            </a:endParaRPr>
          </a:p>
          <a:p>
            <a:endParaRPr lang="en-GB" sz="2000" b="1" dirty="0">
              <a:latin typeface="+mj-lt"/>
            </a:endParaRPr>
          </a:p>
          <a:p>
            <a:endParaRPr lang="en-GB" sz="2000" b="1" i="0" dirty="0">
              <a:effectLst/>
              <a:latin typeface="+mj-lt"/>
            </a:endParaRPr>
          </a:p>
          <a:p>
            <a:endParaRPr lang="en-GB" sz="2000" b="1" dirty="0">
              <a:latin typeface="+mj-lt"/>
            </a:endParaRPr>
          </a:p>
          <a:p>
            <a:endParaRPr lang="en-GB" sz="2000" b="1" i="0" dirty="0">
              <a:effectLst/>
              <a:latin typeface="+mj-lt"/>
            </a:endParaRPr>
          </a:p>
          <a:p>
            <a:endParaRPr lang="en-GB" sz="2000" b="1" dirty="0">
              <a:latin typeface="+mj-lt"/>
            </a:endParaRPr>
          </a:p>
          <a:p>
            <a:endParaRPr lang="en-GB" sz="2000" b="1" i="0" dirty="0">
              <a:effectLst/>
              <a:latin typeface="+mj-lt"/>
            </a:endParaRPr>
          </a:p>
          <a:p>
            <a:endParaRPr lang="en-GB" sz="2000" b="1" dirty="0">
              <a:latin typeface="+mj-lt"/>
            </a:endParaRPr>
          </a:p>
          <a:p>
            <a:endParaRPr lang="en-GB" sz="2000" b="1" i="0" dirty="0">
              <a:effectLst/>
              <a:latin typeface="+mj-lt"/>
            </a:endParaRPr>
          </a:p>
          <a:p>
            <a:endParaRPr lang="en-GB" sz="2000" b="1" dirty="0">
              <a:latin typeface="+mj-lt"/>
            </a:endParaRPr>
          </a:p>
          <a:p>
            <a:endParaRPr lang="en-GB" sz="2000" b="1" i="0" dirty="0">
              <a:effectLst/>
              <a:latin typeface="+mj-lt"/>
            </a:endParaRPr>
          </a:p>
          <a:p>
            <a:r>
              <a:rPr lang="en-GB" sz="2000" b="1" i="0" dirty="0">
                <a:effectLst/>
                <a:latin typeface="+mj-lt"/>
              </a:rPr>
              <a:t>Now let, test the chatbot:</a:t>
            </a:r>
            <a:endParaRPr lang="en-IN" sz="2000" b="1" i="0" dirty="0">
              <a:effectLst/>
              <a:latin typeface="+mj-lt"/>
            </a:endParaRPr>
          </a:p>
          <a:p>
            <a:endParaRPr lang="en-IN" dirty="0"/>
          </a:p>
        </p:txBody>
      </p:sp>
      <p:sp>
        <p:nvSpPr>
          <p:cNvPr id="4" name="Rectangle 3">
            <a:extLst>
              <a:ext uri="{FF2B5EF4-FFF2-40B4-BE49-F238E27FC236}">
                <a16:creationId xmlns:a16="http://schemas.microsoft.com/office/drawing/2014/main" id="{E43EB216-D437-492A-4870-51597872395C}"/>
              </a:ext>
            </a:extLst>
          </p:cNvPr>
          <p:cNvSpPr/>
          <p:nvPr/>
        </p:nvSpPr>
        <p:spPr>
          <a:xfrm>
            <a:off x="836761" y="836762"/>
            <a:ext cx="7755147" cy="39854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just" fontAlgn="base"/>
            <a:r>
              <a:rPr lang="en-GB" sz="1600" dirty="0">
                <a:latin typeface="Consolas" panose="020B0609020204030204" pitchFamily="49" charset="0"/>
              </a:rPr>
              <a:t>from </a:t>
            </a:r>
            <a:r>
              <a:rPr lang="en-GB" sz="1600" dirty="0" err="1">
                <a:latin typeface="Consolas" panose="020B0609020204030204" pitchFamily="49" charset="0"/>
              </a:rPr>
              <a:t>chatterbot.trainers</a:t>
            </a:r>
            <a:r>
              <a:rPr lang="en-GB" sz="1600" dirty="0">
                <a:latin typeface="Consolas" panose="020B0609020204030204" pitchFamily="49" charset="0"/>
              </a:rPr>
              <a:t> import </a:t>
            </a:r>
            <a:r>
              <a:rPr lang="en-GB" sz="1600" dirty="0" err="1">
                <a:latin typeface="Consolas" panose="020B0609020204030204" pitchFamily="49" charset="0"/>
              </a:rPr>
              <a:t>ListTrainer</a:t>
            </a:r>
            <a:endParaRPr lang="en-GB" sz="1600" dirty="0">
              <a:latin typeface="Consolas" panose="020B0609020204030204" pitchFamily="49" charset="0"/>
            </a:endParaRPr>
          </a:p>
          <a:p>
            <a:pPr algn="just" fontAlgn="base"/>
            <a:r>
              <a:rPr lang="en-GB" sz="1600" dirty="0">
                <a:latin typeface="Consolas" panose="020B0609020204030204" pitchFamily="49" charset="0"/>
              </a:rPr>
              <a:t>trainer = </a:t>
            </a:r>
            <a:r>
              <a:rPr lang="en-GB" sz="1600" dirty="0" err="1">
                <a:latin typeface="Consolas" panose="020B0609020204030204" pitchFamily="49" charset="0"/>
              </a:rPr>
              <a:t>ListTrainer</a:t>
            </a:r>
            <a:r>
              <a:rPr lang="en-GB" sz="1600" dirty="0">
                <a:latin typeface="Consolas" panose="020B0609020204030204" pitchFamily="49" charset="0"/>
              </a:rPr>
              <a:t>(bot)</a:t>
            </a:r>
          </a:p>
          <a:p>
            <a:pPr algn="just" fontAlgn="base"/>
            <a:r>
              <a:rPr lang="en-GB" sz="1600" dirty="0" err="1">
                <a:latin typeface="Consolas" panose="020B0609020204030204" pitchFamily="49" charset="0"/>
              </a:rPr>
              <a:t>trainer.train</a:t>
            </a:r>
            <a:r>
              <a:rPr lang="en-GB" sz="1600" dirty="0">
                <a:latin typeface="Consolas" panose="020B0609020204030204" pitchFamily="49" charset="0"/>
              </a:rPr>
              <a:t>([</a:t>
            </a:r>
          </a:p>
          <a:p>
            <a:pPr algn="just" fontAlgn="base"/>
            <a:r>
              <a:rPr lang="en-GB" sz="1600" dirty="0">
                <a:latin typeface="Consolas" panose="020B0609020204030204" pitchFamily="49" charset="0"/>
              </a:rPr>
              <a:t>	'Hi',</a:t>
            </a:r>
          </a:p>
          <a:p>
            <a:pPr algn="just" fontAlgn="base"/>
            <a:r>
              <a:rPr lang="en-GB" sz="1600" dirty="0">
                <a:latin typeface="Consolas" panose="020B0609020204030204" pitchFamily="49" charset="0"/>
              </a:rPr>
              <a:t>	'Hello',</a:t>
            </a:r>
          </a:p>
          <a:p>
            <a:pPr algn="just" fontAlgn="base"/>
            <a:r>
              <a:rPr lang="en-GB" sz="1600" dirty="0">
                <a:latin typeface="Consolas" panose="020B0609020204030204" pitchFamily="49" charset="0"/>
              </a:rPr>
              <a:t>	'I need roadmap for Competitive Programming',</a:t>
            </a:r>
          </a:p>
          <a:p>
            <a:pPr algn="just" fontAlgn="base"/>
            <a:r>
              <a:rPr lang="en-GB" sz="1600" dirty="0">
                <a:latin typeface="Consolas" panose="020B0609020204030204" pitchFamily="49" charset="0"/>
              </a:rPr>
              <a:t>	'Just create an account on GFG and start',</a:t>
            </a:r>
          </a:p>
          <a:p>
            <a:pPr algn="just" fontAlgn="base"/>
            <a:r>
              <a:rPr lang="en-GB" sz="1600" dirty="0">
                <a:latin typeface="Consolas" panose="020B0609020204030204" pitchFamily="49" charset="0"/>
              </a:rPr>
              <a:t>	'I have a query.',</a:t>
            </a:r>
          </a:p>
          <a:p>
            <a:pPr algn="just" fontAlgn="base"/>
            <a:r>
              <a:rPr lang="en-GB" sz="1600" dirty="0">
                <a:latin typeface="Consolas" panose="020B0609020204030204" pitchFamily="49" charset="0"/>
              </a:rPr>
              <a:t>	'Please elaborate, your </a:t>
            </a:r>
          </a:p>
          <a:p>
            <a:pPr algn="just" fontAlgn="base"/>
            <a:r>
              <a:rPr lang="en-GB" sz="1600" dirty="0">
                <a:latin typeface="Consolas" panose="020B0609020204030204" pitchFamily="49" charset="0"/>
              </a:rPr>
              <a:t>concern',</a:t>
            </a:r>
          </a:p>
          <a:p>
            <a:pPr algn="just" fontAlgn="base"/>
            <a:r>
              <a:rPr lang="en-GB" sz="1600" dirty="0">
                <a:latin typeface="Consolas" panose="020B0609020204030204" pitchFamily="49" charset="0"/>
              </a:rPr>
              <a:t>	'How long it will take to become expert in Coding ?',</a:t>
            </a:r>
          </a:p>
          <a:p>
            <a:pPr algn="just" fontAlgn="base"/>
            <a:r>
              <a:rPr lang="en-GB" sz="1600" dirty="0">
                <a:latin typeface="Consolas" panose="020B0609020204030204" pitchFamily="49" charset="0"/>
              </a:rPr>
              <a:t>	'It usually depends on the amount of practice.',</a:t>
            </a:r>
          </a:p>
          <a:p>
            <a:pPr algn="just" fontAlgn="base"/>
            <a:r>
              <a:rPr lang="en-GB" sz="1600" dirty="0">
                <a:latin typeface="Consolas" panose="020B0609020204030204" pitchFamily="49" charset="0"/>
              </a:rPr>
              <a:t>	'Ok Thanks',</a:t>
            </a:r>
          </a:p>
          <a:p>
            <a:pPr algn="just" fontAlgn="base"/>
            <a:r>
              <a:rPr lang="en-GB" sz="1600" dirty="0">
                <a:latin typeface="Consolas" panose="020B0609020204030204" pitchFamily="49" charset="0"/>
              </a:rPr>
              <a:t>	'No Problem! Have a Good Day!'</a:t>
            </a:r>
          </a:p>
          <a:p>
            <a:pPr algn="just" fontAlgn="base"/>
            <a:r>
              <a:rPr lang="en-GB" sz="1600" dirty="0">
                <a:latin typeface="Consolas" panose="020B0609020204030204" pitchFamily="49" charset="0"/>
              </a:rPr>
              <a:t>])</a:t>
            </a:r>
          </a:p>
          <a:p>
            <a:pPr algn="ctr"/>
            <a:endParaRPr lang="en-IN" dirty="0"/>
          </a:p>
        </p:txBody>
      </p:sp>
      <p:sp>
        <p:nvSpPr>
          <p:cNvPr id="5" name="Rectangle 4">
            <a:extLst>
              <a:ext uri="{FF2B5EF4-FFF2-40B4-BE49-F238E27FC236}">
                <a16:creationId xmlns:a16="http://schemas.microsoft.com/office/drawing/2014/main" id="{B1EBF00A-6FD9-F4FD-AF49-49F033B42586}"/>
              </a:ext>
            </a:extLst>
          </p:cNvPr>
          <p:cNvSpPr/>
          <p:nvPr/>
        </p:nvSpPr>
        <p:spPr>
          <a:xfrm>
            <a:off x="836761" y="5201523"/>
            <a:ext cx="5259239" cy="62130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GB" sz="1600" dirty="0">
                <a:latin typeface="Consolas" panose="020B0609020204030204" pitchFamily="49" charset="0"/>
              </a:rPr>
              <a:t>response = </a:t>
            </a:r>
            <a:r>
              <a:rPr lang="en-GB" sz="1600" dirty="0" err="1">
                <a:latin typeface="Consolas" panose="020B0609020204030204" pitchFamily="49" charset="0"/>
              </a:rPr>
              <a:t>bot.get_response</a:t>
            </a:r>
            <a:r>
              <a:rPr lang="en-GB" sz="1600" dirty="0">
                <a:latin typeface="Consolas" panose="020B0609020204030204" pitchFamily="49" charset="0"/>
              </a:rPr>
              <a:t>("Good morning!")</a:t>
            </a:r>
          </a:p>
          <a:p>
            <a:r>
              <a:rPr lang="en-GB" sz="1600" dirty="0">
                <a:latin typeface="Consolas" panose="020B0609020204030204" pitchFamily="49" charset="0"/>
              </a:rPr>
              <a:t>print(response)</a:t>
            </a:r>
          </a:p>
        </p:txBody>
      </p:sp>
    </p:spTree>
    <p:extLst>
      <p:ext uri="{BB962C8B-B14F-4D97-AF65-F5344CB8AC3E}">
        <p14:creationId xmlns:p14="http://schemas.microsoft.com/office/powerpoint/2010/main" val="1817576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A08E-B3DD-AE76-E018-1FC8CDD53A55}"/>
              </a:ext>
            </a:extLst>
          </p:cNvPr>
          <p:cNvSpPr>
            <a:spLocks noGrp="1"/>
          </p:cNvSpPr>
          <p:nvPr>
            <p:ph type="title"/>
          </p:nvPr>
        </p:nvSpPr>
        <p:spPr/>
        <p:txBody>
          <a:bodyPr/>
          <a:lstStyle/>
          <a:p>
            <a:r>
              <a:rPr lang="en-US" dirty="0"/>
              <a:t>CODE</a:t>
            </a:r>
          </a:p>
        </p:txBody>
      </p:sp>
      <p:pic>
        <p:nvPicPr>
          <p:cNvPr id="5" name="Content Placeholder 4">
            <a:extLst>
              <a:ext uri="{FF2B5EF4-FFF2-40B4-BE49-F238E27FC236}">
                <a16:creationId xmlns:a16="http://schemas.microsoft.com/office/drawing/2014/main" id="{4898D286-CFE4-6ADB-4C12-D86D99D8DBD1}"/>
              </a:ext>
            </a:extLst>
          </p:cNvPr>
          <p:cNvPicPr>
            <a:picLocks noGrp="1" noChangeAspect="1"/>
          </p:cNvPicPr>
          <p:nvPr>
            <p:ph idx="1"/>
          </p:nvPr>
        </p:nvPicPr>
        <p:blipFill rotWithShape="1">
          <a:blip r:embed="rId2"/>
          <a:srcRect l="11370" t="8366" r="11420" b="53232"/>
          <a:stretch/>
        </p:blipFill>
        <p:spPr>
          <a:xfrm>
            <a:off x="1864311" y="2867486"/>
            <a:ext cx="8504807" cy="2663301"/>
          </a:xfrm>
        </p:spPr>
      </p:pic>
    </p:spTree>
    <p:extLst>
      <p:ext uri="{BB962C8B-B14F-4D97-AF65-F5344CB8AC3E}">
        <p14:creationId xmlns:p14="http://schemas.microsoft.com/office/powerpoint/2010/main" val="19105788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91</TotalTime>
  <Words>786</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Calibri</vt:lpstr>
      <vt:lpstr>Consolas</vt:lpstr>
      <vt:lpstr>Garamond</vt:lpstr>
      <vt:lpstr>urw-din</vt:lpstr>
      <vt:lpstr>Organic</vt:lpstr>
      <vt:lpstr>AI CHATBOT</vt:lpstr>
      <vt:lpstr>ABSTRACT</vt:lpstr>
      <vt:lpstr>INTRODUCTION</vt:lpstr>
      <vt:lpstr>PowerPoint Presentation</vt:lpstr>
      <vt:lpstr>METHODOLOGY</vt:lpstr>
      <vt:lpstr>ALGORITHM</vt:lpstr>
      <vt:lpstr>PowerPoint Presentation</vt:lpstr>
      <vt:lpstr>PowerPoint Presentation</vt:lpstr>
      <vt:lpstr>CODE</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CHATBOT</dc:title>
  <dc:creator>Bhuvi Singh</dc:creator>
  <cp:lastModifiedBy>KASINA YUKTA</cp:lastModifiedBy>
  <cp:revision>3</cp:revision>
  <dcterms:created xsi:type="dcterms:W3CDTF">2023-04-06T18:55:24Z</dcterms:created>
  <dcterms:modified xsi:type="dcterms:W3CDTF">2023-04-24T18:18:24Z</dcterms:modified>
</cp:coreProperties>
</file>