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314" r:id="rId5"/>
    <p:sldId id="317" r:id="rId6"/>
    <p:sldId id="319" r:id="rId7"/>
    <p:sldId id="318" r:id="rId8"/>
    <p:sldId id="320" r:id="rId9"/>
    <p:sldId id="321" r:id="rId10"/>
    <p:sldId id="309" r:id="rId11"/>
    <p:sldId id="32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51951-EE64-BC09-9AF8-8497F2A15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A704A9-FF94-DABA-F089-C666E4BD33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429B4E-6830-48E6-6E81-5EA70A7C43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04809-99EE-44A1-F00B-B12E43465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91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5B669-4C03-55A5-1F89-AEB02A945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D6817A-FCBF-462E-C167-64F2379555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A823D2-4805-FF0A-56EC-3C41EFE2F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6F04C-6151-6074-7953-F7AB5121E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5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744389-A240-4AF3-F31B-2B8BF98BCDFD}"/>
              </a:ext>
            </a:extLst>
          </p:cNvPr>
          <p:cNvSpPr txBox="1"/>
          <p:nvPr/>
        </p:nvSpPr>
        <p:spPr>
          <a:xfrm>
            <a:off x="6051480" y="4076272"/>
            <a:ext cx="54487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u="sng" dirty="0">
                <a:solidFill>
                  <a:schemeClr val="bg1"/>
                </a:solidFill>
              </a:rPr>
              <a:t>DATA ANALYSIS</a:t>
            </a:r>
            <a:endParaRPr lang="en-IN" sz="6000" b="1" u="sng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25558-F83B-9DF0-4365-7C4FE4F1474B}"/>
              </a:ext>
            </a:extLst>
          </p:cNvPr>
          <p:cNvSpPr txBox="1"/>
          <p:nvPr/>
        </p:nvSpPr>
        <p:spPr>
          <a:xfrm>
            <a:off x="7808359" y="5380672"/>
            <a:ext cx="4758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BY-YUKTA VIVEK NAIK</a:t>
            </a:r>
          </a:p>
          <a:p>
            <a:r>
              <a:rPr lang="en-US" dirty="0">
                <a:solidFill>
                  <a:schemeClr val="bg1"/>
                </a:solidFill>
              </a:rPr>
              <a:t>TOOL USED- POWER BI </a:t>
            </a:r>
          </a:p>
          <a:p>
            <a:r>
              <a:rPr lang="en-US" dirty="0">
                <a:solidFill>
                  <a:schemeClr val="bg1"/>
                </a:solidFill>
              </a:rPr>
              <a:t>DATASET- SUPERSTORE ORDERS…(from </a:t>
            </a:r>
            <a:r>
              <a:rPr lang="en-US" dirty="0" err="1">
                <a:solidFill>
                  <a:schemeClr val="bg1"/>
                </a:solidFill>
              </a:rPr>
              <a:t>kaggel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508E5-4DE0-1912-5412-037BE3928938}"/>
              </a:ext>
            </a:extLst>
          </p:cNvPr>
          <p:cNvSpPr txBox="1"/>
          <p:nvPr/>
        </p:nvSpPr>
        <p:spPr>
          <a:xfrm>
            <a:off x="8013843" y="1325366"/>
            <a:ext cx="33082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u="sng" dirty="0">
                <a:solidFill>
                  <a:schemeClr val="bg1"/>
                </a:solidFill>
              </a:rPr>
              <a:t>TASK 3 </a:t>
            </a:r>
            <a:endParaRPr lang="en-IN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461B5E7-8F70-E9D2-CD0B-FFD8268C4ECE}"/>
              </a:ext>
            </a:extLst>
          </p:cNvPr>
          <p:cNvSpPr txBox="1"/>
          <p:nvPr/>
        </p:nvSpPr>
        <p:spPr>
          <a:xfrm>
            <a:off x="1387011" y="626724"/>
            <a:ext cx="9565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>
                <a:latin typeface="Algerian" panose="04020705040A02060702" pitchFamily="82" charset="0"/>
              </a:rPr>
              <a:t>DATASET OVERVIEW</a:t>
            </a:r>
            <a:endParaRPr lang="en-IN" sz="6000" u="sng" dirty="0">
              <a:latin typeface="Algerian" panose="04020705040A020607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3DD7C-483B-7AFA-5891-580A5584F2BB}"/>
              </a:ext>
            </a:extLst>
          </p:cNvPr>
          <p:cNvSpPr txBox="1"/>
          <p:nvPr/>
        </p:nvSpPr>
        <p:spPr>
          <a:xfrm>
            <a:off x="462338" y="2630184"/>
            <a:ext cx="907208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SOURCE</a:t>
            </a:r>
            <a:r>
              <a:rPr lang="en-US" sz="2800" dirty="0"/>
              <a:t>: </a:t>
            </a:r>
            <a:r>
              <a:rPr lang="en-US" sz="2400" dirty="0"/>
              <a:t>Kaggle</a:t>
            </a:r>
          </a:p>
          <a:p>
            <a:r>
              <a:rPr lang="en-IN" sz="2400" b="1" dirty="0"/>
              <a:t>MAIN COLUMS: </a:t>
            </a:r>
            <a:r>
              <a:rPr lang="en-IN" sz="2400" dirty="0"/>
              <a:t>Order ID, ORDER Date, Shipping Date, Region, Country, Product, Segment, Category, Sub-category, Profit, Sales, Quantity ETC</a:t>
            </a:r>
          </a:p>
          <a:p>
            <a:r>
              <a:rPr lang="en-IN" sz="2800" b="1" dirty="0"/>
              <a:t>Steps to export dataset: </a:t>
            </a:r>
            <a:r>
              <a:rPr lang="en-IN" sz="2400" dirty="0"/>
              <a:t>EXPORT TO POWERBI -&gt; CHOOSE CVC/TEXT -&gt; TRANSFORM</a:t>
            </a:r>
          </a:p>
          <a:p>
            <a:endParaRPr lang="en-IN" sz="2400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63FC5F-D654-1EFA-DA81-03D1FF13CCEC}"/>
              </a:ext>
            </a:extLst>
          </p:cNvPr>
          <p:cNvSpPr txBox="1"/>
          <p:nvPr/>
        </p:nvSpPr>
        <p:spPr>
          <a:xfrm>
            <a:off x="786831" y="71692"/>
            <a:ext cx="106183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>
                <a:solidFill>
                  <a:schemeClr val="bg1"/>
                </a:solidFill>
                <a:latin typeface="Algerian" panose="04020705040A02060702" pitchFamily="82" charset="0"/>
              </a:rPr>
              <a:t>STEPS FOR VISUALISATION</a:t>
            </a:r>
            <a:endParaRPr lang="en-IN" sz="6000" u="sng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B6BC8-C6BC-1F33-FB59-84630EC70824}"/>
              </a:ext>
            </a:extLst>
          </p:cNvPr>
          <p:cNvSpPr txBox="1"/>
          <p:nvPr/>
        </p:nvSpPr>
        <p:spPr>
          <a:xfrm>
            <a:off x="92467" y="1515438"/>
            <a:ext cx="75823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EXPORT DATA-&gt; TRANSFORM(remove duplicate n blank </a:t>
            </a:r>
            <a:r>
              <a:rPr lang="en-US" sz="2000" dirty="0" err="1">
                <a:solidFill>
                  <a:schemeClr val="bg1"/>
                </a:solidFill>
              </a:rPr>
              <a:t>coloum</a:t>
            </a:r>
            <a:r>
              <a:rPr lang="en-US" sz="2000" dirty="0">
                <a:solidFill>
                  <a:schemeClr val="bg1"/>
                </a:solidFill>
              </a:rPr>
              <a:t> and check data type) -&gt; CLICK CLOSE AND APPLE-&gt; LOAD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VISUALISATION BAR-&gt; CHOOSE TYPE OF VISUAL -&gt; CHOOSE APPROPRAITE FIELDS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FOR TIME SERIES  LINE CHART-&gt; X-AXIS(</a:t>
            </a:r>
            <a:r>
              <a:rPr lang="en-US" sz="2000" dirty="0" err="1">
                <a:solidFill>
                  <a:schemeClr val="bg1"/>
                </a:solidFill>
              </a:rPr>
              <a:t>oder</a:t>
            </a:r>
            <a:r>
              <a:rPr lang="en-US" sz="2000" dirty="0">
                <a:solidFill>
                  <a:schemeClr val="bg1"/>
                </a:solidFill>
              </a:rPr>
              <a:t> date) Y-axis(Sum of profit and  sales) THEN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CHOOSE SLICER-&gt; FIELDS (DATE,REGION CATEGORY)-&gt; APPLE AS NEEDED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CC2939B-85FD-590F-F0CB-7872B60EF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908" y="1317403"/>
            <a:ext cx="4363091" cy="49507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E2312E6-C06E-68FE-1CF4-869B75357838}"/>
              </a:ext>
            </a:extLst>
          </p:cNvPr>
          <p:cNvSpPr txBox="1"/>
          <p:nvPr/>
        </p:nvSpPr>
        <p:spPr>
          <a:xfrm>
            <a:off x="8308367" y="6303310"/>
            <a:ext cx="3883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-PICTURE OF VISUALIZATION BOX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46555"/>
          </a:xfrm>
        </p:spPr>
        <p:txBody>
          <a:bodyPr>
            <a:noAutofit/>
          </a:bodyPr>
          <a:lstStyle/>
          <a:p>
            <a:r>
              <a:rPr lang="en-US" sz="6000" u="sng" dirty="0">
                <a:latin typeface="Algerian" panose="04020705040A02060702" pitchFamily="82" charset="0"/>
              </a:rPr>
              <a:t>Visuals on dashboards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cap="none" dirty="0">
                <a:cs typeface="Calibri"/>
              </a:rPr>
              <a:t>KPIs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cap="none" dirty="0">
                <a:cs typeface="Calibri"/>
              </a:rPr>
              <a:t>SALES TRENDS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Calibri"/>
              </a:rPr>
              <a:t>TIMESERIES ANALYSIS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cap="none" dirty="0">
                <a:cs typeface="Calibri"/>
              </a:rPr>
              <a:t>SLICES/FILTERS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 cap="none" dirty="0">
                <a:cs typeface="Calibri"/>
              </a:rPr>
              <a:t>PIE CHARTS </a:t>
            </a:r>
            <a:endParaRPr lang="en-US" dirty="0">
              <a:cs typeface="Calibri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cs typeface="Calibri"/>
              </a:rPr>
              <a:t>BAR CHART</a:t>
            </a:r>
            <a:endParaRPr lang="en-US" sz="2000" cap="none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868698-6785-9F72-412B-DC7DCC416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702" y="1952089"/>
            <a:ext cx="5832297" cy="47261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500439-8D63-B15B-B729-D2207161F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52089"/>
            <a:ext cx="6359703" cy="4726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55E4E1-8911-9B17-CC83-5675E17071D0}"/>
              </a:ext>
            </a:extLst>
          </p:cNvPr>
          <p:cNvSpPr txBox="1"/>
          <p:nvPr/>
        </p:nvSpPr>
        <p:spPr>
          <a:xfrm>
            <a:off x="678090" y="472612"/>
            <a:ext cx="103666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latin typeface="Algerian" panose="04020705040A02060702" pitchFamily="82" charset="0"/>
              </a:rPr>
              <a:t>PICTURE OF DASHBOARD OF POWER BI</a:t>
            </a:r>
            <a:endParaRPr lang="en-IN" sz="4400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7933A-4879-A6BF-5EA9-52622BE3D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65D2-7D28-FE51-EA64-D8C09DD8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46555"/>
          </a:xfrm>
        </p:spPr>
        <p:txBody>
          <a:bodyPr>
            <a:noAutofit/>
          </a:bodyPr>
          <a:lstStyle/>
          <a:p>
            <a:r>
              <a:rPr lang="en-US" sz="6000" u="sng" dirty="0">
                <a:latin typeface="Algerian" panose="04020705040A02060702" pitchFamily="82" charset="0"/>
              </a:rPr>
              <a:t>PICTURE OF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B903E-6AF5-043D-1C26-0F028416A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8348B-1DF4-513A-6877-50347BAB1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0" y="1705510"/>
            <a:ext cx="10798139" cy="393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7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714" y="359594"/>
            <a:ext cx="4994301" cy="803811"/>
          </a:xfrm>
        </p:spPr>
        <p:txBody>
          <a:bodyPr>
            <a:noAutofit/>
          </a:bodyPr>
          <a:lstStyle/>
          <a:p>
            <a:r>
              <a:rPr lang="en-US" sz="6000" u="sng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5A48A-3C7E-4CAA-AC53-4EE20BF7B814}"/>
              </a:ext>
            </a:extLst>
          </p:cNvPr>
          <p:cNvSpPr txBox="1"/>
          <p:nvPr/>
        </p:nvSpPr>
        <p:spPr>
          <a:xfrm>
            <a:off x="5486400" y="1397285"/>
            <a:ext cx="651830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store achieved a </a:t>
            </a:r>
            <a:r>
              <a:rPr lang="en-US" sz="2000" b="1" dirty="0">
                <a:solidFill>
                  <a:schemeClr val="bg1"/>
                </a:solidFill>
              </a:rPr>
              <a:t>total sales revenue of $7.83 million</a:t>
            </a:r>
            <a:r>
              <a:rPr lang="en-US" sz="2000" dirty="0">
                <a:solidFill>
                  <a:schemeClr val="bg1"/>
                </a:solidFill>
              </a:rPr>
              <a:t> with a </a:t>
            </a:r>
            <a:r>
              <a:rPr lang="en-US" sz="2000" b="1" dirty="0">
                <a:solidFill>
                  <a:schemeClr val="bg1"/>
                </a:solidFill>
              </a:rPr>
              <a:t>net profit of approximately $1.47 million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Office Supplies</a:t>
            </a:r>
            <a:r>
              <a:rPr lang="en-US" sz="2000" dirty="0">
                <a:solidFill>
                  <a:schemeClr val="bg1"/>
                </a:solidFill>
              </a:rPr>
              <a:t> generated the </a:t>
            </a:r>
            <a:r>
              <a:rPr lang="en-US" sz="2000" b="1" dirty="0">
                <a:solidFill>
                  <a:schemeClr val="bg1"/>
                </a:solidFill>
              </a:rPr>
              <a:t>highest sales volume</a:t>
            </a:r>
            <a:r>
              <a:rPr lang="en-US" sz="2000" dirty="0">
                <a:solidFill>
                  <a:schemeClr val="bg1"/>
                </a:solidFill>
              </a:rPr>
              <a:t>, while </a:t>
            </a:r>
            <a:r>
              <a:rPr lang="en-US" sz="2000" b="1" dirty="0">
                <a:solidFill>
                  <a:schemeClr val="bg1"/>
                </a:solidFill>
              </a:rPr>
              <a:t>Technology</a:t>
            </a:r>
            <a:r>
              <a:rPr lang="en-US" sz="2000" dirty="0">
                <a:solidFill>
                  <a:schemeClr val="bg1"/>
                </a:solidFill>
              </a:rPr>
              <a:t> delivered the </a:t>
            </a:r>
            <a:r>
              <a:rPr lang="en-US" sz="2000" b="1" dirty="0">
                <a:solidFill>
                  <a:schemeClr val="bg1"/>
                </a:solidFill>
              </a:rPr>
              <a:t>highest profit margin</a:t>
            </a:r>
            <a:r>
              <a:rPr lang="en-US" sz="2000" dirty="0">
                <a:solidFill>
                  <a:schemeClr val="bg1"/>
                </a:solidFill>
              </a:rPr>
              <a:t>, indicating strong demand and profitability in tech-related products.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dirty="0">
                <a:solidFill>
                  <a:schemeClr val="bg1"/>
                </a:solidFill>
              </a:rPr>
              <a:t>Central region</a:t>
            </a:r>
            <a:r>
              <a:rPr lang="en-US" sz="2000" dirty="0">
                <a:solidFill>
                  <a:schemeClr val="bg1"/>
                </a:solidFill>
              </a:rPr>
              <a:t> emerged as the </a:t>
            </a:r>
            <a:r>
              <a:rPr lang="en-US" sz="2000" b="1" dirty="0">
                <a:solidFill>
                  <a:schemeClr val="bg1"/>
                </a:solidFill>
              </a:rPr>
              <a:t>top-performing area</a:t>
            </a:r>
            <a:r>
              <a:rPr lang="en-US" sz="2000" dirty="0">
                <a:solidFill>
                  <a:schemeClr val="bg1"/>
                </a:solidFill>
              </a:rPr>
              <a:t> in terms of profit contribution,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The </a:t>
            </a:r>
            <a:r>
              <a:rPr lang="en-US" sz="2000" b="1" dirty="0">
                <a:solidFill>
                  <a:schemeClr val="bg1"/>
                </a:solidFill>
              </a:rPr>
              <a:t>average shipping cost</a:t>
            </a:r>
            <a:r>
              <a:rPr lang="en-US" sz="2000" dirty="0">
                <a:solidFill>
                  <a:schemeClr val="bg1"/>
                </a:solidFill>
              </a:rPr>
              <a:t> is </a:t>
            </a:r>
            <a:r>
              <a:rPr lang="en-US" sz="2000" b="1" dirty="0">
                <a:solidFill>
                  <a:schemeClr val="bg1"/>
                </a:solidFill>
              </a:rPr>
              <a:t>$26.38 per order</a:t>
            </a:r>
            <a:r>
              <a:rPr lang="en-US" sz="2000" dirty="0">
                <a:solidFill>
                  <a:schemeClr val="bg1"/>
                </a:solidFill>
              </a:rPr>
              <a:t>, indicating manageable distribution expenses that likely support overall profitability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DBFF87-F4BD-1CEF-ECA4-899E03E70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076FAD2-2351-B4CF-8B20-F480E11E6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5F710F0-A0C3-1F2A-A73E-A1D96721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123344"/>
            <a:ext cx="5057104" cy="87573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6862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41</TotalTime>
  <Words>265</Words>
  <Application>Microsoft Office PowerPoint</Application>
  <PresentationFormat>Widescreen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Tenorite</vt:lpstr>
      <vt:lpstr>Custom</vt:lpstr>
      <vt:lpstr>PowerPoint Presentation</vt:lpstr>
      <vt:lpstr>PowerPoint Presentation</vt:lpstr>
      <vt:lpstr>PowerPoint Presentation</vt:lpstr>
      <vt:lpstr>Visuals on dashboards </vt:lpstr>
      <vt:lpstr>PowerPoint Presentation</vt:lpstr>
      <vt:lpstr>PICTURE OF DATASET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YUKTA NAIK</dc:creator>
  <cp:lastModifiedBy>YUKTA NAIK</cp:lastModifiedBy>
  <cp:revision>1</cp:revision>
  <dcterms:created xsi:type="dcterms:W3CDTF">2025-10-24T12:18:47Z</dcterms:created>
  <dcterms:modified xsi:type="dcterms:W3CDTF">2025-10-24T13:00:21Z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