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1D8415-875B-4EDB-9020-6C7D6EC0AD3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120078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D8415-875B-4EDB-9020-6C7D6EC0AD3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288154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D8415-875B-4EDB-9020-6C7D6EC0AD3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3830062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D8415-875B-4EDB-9020-6C7D6EC0AD3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7F5C78C-C033-43A4-972A-47965F367EB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1855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D8415-875B-4EDB-9020-6C7D6EC0AD3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2399220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1D8415-875B-4EDB-9020-6C7D6EC0AD3C}"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923805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1D8415-875B-4EDB-9020-6C7D6EC0AD3C}"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842336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D8415-875B-4EDB-9020-6C7D6EC0AD3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217493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C1D8415-875B-4EDB-9020-6C7D6EC0AD3C}" type="datetimeFigureOut">
              <a:rPr lang="en-IN" smtClean="0"/>
              <a:t>22-07-2024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7F5C78C-C033-43A4-972A-47965F367EBF}" type="slidenum">
              <a:rPr lang="en-IN" smtClean="0"/>
              <a:t>‹#›</a:t>
            </a:fld>
            <a:endParaRPr lang="en-IN"/>
          </a:p>
        </p:txBody>
      </p:sp>
    </p:spTree>
    <p:extLst>
      <p:ext uri="{BB962C8B-B14F-4D97-AF65-F5344CB8AC3E}">
        <p14:creationId xmlns:p14="http://schemas.microsoft.com/office/powerpoint/2010/main" val="39002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D8415-875B-4EDB-9020-6C7D6EC0AD3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228757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1D8415-875B-4EDB-9020-6C7D6EC0AD3C}"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285594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1D8415-875B-4EDB-9020-6C7D6EC0AD3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69549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1D8415-875B-4EDB-9020-6C7D6EC0AD3C}"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78411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1D8415-875B-4EDB-9020-6C7D6EC0AD3C}"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182405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1D8415-875B-4EDB-9020-6C7D6EC0AD3C}"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268118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D8415-875B-4EDB-9020-6C7D6EC0AD3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74049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1D8415-875B-4EDB-9020-6C7D6EC0AD3C}"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F5C78C-C033-43A4-972A-47965F367EBF}" type="slidenum">
              <a:rPr lang="en-IN" smtClean="0"/>
              <a:t>‹#›</a:t>
            </a:fld>
            <a:endParaRPr lang="en-IN"/>
          </a:p>
        </p:txBody>
      </p:sp>
    </p:spTree>
    <p:extLst>
      <p:ext uri="{BB962C8B-B14F-4D97-AF65-F5344CB8AC3E}">
        <p14:creationId xmlns:p14="http://schemas.microsoft.com/office/powerpoint/2010/main" val="39814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1D8415-875B-4EDB-9020-6C7D6EC0AD3C}" type="datetimeFigureOut">
              <a:rPr lang="en-IN" smtClean="0"/>
              <a:t>22-07-2024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7F5C78C-C033-43A4-972A-47965F367EBF}" type="slidenum">
              <a:rPr lang="en-IN" smtClean="0"/>
              <a:t>‹#›</a:t>
            </a:fld>
            <a:endParaRPr lang="en-IN"/>
          </a:p>
        </p:txBody>
      </p:sp>
    </p:spTree>
    <p:extLst>
      <p:ext uri="{BB962C8B-B14F-4D97-AF65-F5344CB8AC3E}">
        <p14:creationId xmlns:p14="http://schemas.microsoft.com/office/powerpoint/2010/main" val="18650248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941608"/>
            <a:ext cx="8144134" cy="811488"/>
          </a:xfrm>
        </p:spPr>
        <p:txBody>
          <a:bodyPr/>
          <a:lstStyle/>
          <a:p>
            <a:r>
              <a:rPr lang="en-IN" sz="4000" b="1" dirty="0">
                <a:latin typeface="Times New Roman" panose="02020603050405020304" pitchFamily="18" charset="0"/>
                <a:cs typeface="Times New Roman" panose="02020603050405020304" pitchFamily="18" charset="0"/>
              </a:rPr>
              <a:t>Advanced Phishing Techniques</a:t>
            </a:r>
          </a:p>
        </p:txBody>
      </p:sp>
      <p:sp>
        <p:nvSpPr>
          <p:cNvPr id="3" name="Subtitle 2"/>
          <p:cNvSpPr>
            <a:spLocks noGrp="1"/>
          </p:cNvSpPr>
          <p:nvPr>
            <p:ph type="subTitle" idx="1"/>
          </p:nvPr>
        </p:nvSpPr>
        <p:spPr>
          <a:xfrm>
            <a:off x="8980260" y="3004855"/>
            <a:ext cx="3320178" cy="1117687"/>
          </a:xfrm>
        </p:spPr>
        <p:txBody>
          <a:bodyPr>
            <a:normAutofit/>
          </a:bodyPr>
          <a:lstStyle/>
          <a:p>
            <a:pPr algn="ctr"/>
            <a:r>
              <a:rPr lang="en-IN" b="1" dirty="0">
                <a:latin typeface="Times New Roman" panose="02020603050405020304" pitchFamily="18" charset="0"/>
                <a:cs typeface="Times New Roman" panose="02020603050405020304" pitchFamily="18" charset="0"/>
              </a:rPr>
              <a:t>Name: R Yuktha</a:t>
            </a:r>
          </a:p>
          <a:p>
            <a:pPr algn="ctr"/>
            <a:r>
              <a:rPr lang="en-IN" b="1" dirty="0">
                <a:latin typeface="Times New Roman" panose="02020603050405020304" pitchFamily="18" charset="0"/>
                <a:cs typeface="Times New Roman" panose="02020603050405020304" pitchFamily="18" charset="0"/>
              </a:rPr>
              <a:t>Domain : Cyber Security</a:t>
            </a:r>
          </a:p>
        </p:txBody>
      </p:sp>
    </p:spTree>
    <p:extLst>
      <p:ext uri="{BB962C8B-B14F-4D97-AF65-F5344CB8AC3E}">
        <p14:creationId xmlns:p14="http://schemas.microsoft.com/office/powerpoint/2010/main" val="346252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Disadvantages of Phishing</a:t>
            </a:r>
          </a:p>
        </p:txBody>
      </p:sp>
      <p:sp>
        <p:nvSpPr>
          <p:cNvPr id="3" name="Content Placeholder 2"/>
          <p:cNvSpPr>
            <a:spLocks noGrp="1"/>
          </p:cNvSpPr>
          <p:nvPr>
            <p:ph idx="1"/>
          </p:nvPr>
        </p:nvSpPr>
        <p:spPr/>
        <p:txBody>
          <a:bodyPr>
            <a:normAutofit/>
          </a:bodyPr>
          <a:lstStyle/>
          <a:p>
            <a:pPr algn="just"/>
            <a:r>
              <a:rPr lang="en-IN" sz="2000" b="1" dirty="0">
                <a:latin typeface="Times New Roman" panose="02020603050405020304" pitchFamily="18" charset="0"/>
                <a:cs typeface="Times New Roman" panose="02020603050405020304" pitchFamily="18" charset="0"/>
              </a:rPr>
              <a:t>Financial Losses: </a:t>
            </a:r>
            <a:r>
              <a:rPr lang="en-IN" sz="2000" dirty="0">
                <a:latin typeface="Times New Roman" panose="02020603050405020304" pitchFamily="18" charset="0"/>
                <a:cs typeface="Times New Roman" panose="02020603050405020304" pitchFamily="18" charset="0"/>
              </a:rPr>
              <a:t>Phishing attacks result in billions of dollars in financial losses annually through fraud, unauthorized transactions, and remediation costs for affected organizations.</a:t>
            </a:r>
          </a:p>
          <a:p>
            <a:pPr algn="just"/>
            <a:r>
              <a:rPr lang="en-IN" sz="2000" b="1" dirty="0">
                <a:latin typeface="Times New Roman" panose="02020603050405020304" pitchFamily="18" charset="0"/>
                <a:cs typeface="Times New Roman" panose="02020603050405020304" pitchFamily="18" charset="0"/>
              </a:rPr>
              <a:t>Legal and Compliance Issues: </a:t>
            </a:r>
            <a:r>
              <a:rPr lang="en-IN" sz="2000" dirty="0">
                <a:latin typeface="Times New Roman" panose="02020603050405020304" pitchFamily="18" charset="0"/>
                <a:cs typeface="Times New Roman" panose="02020603050405020304" pitchFamily="18" charset="0"/>
              </a:rPr>
              <a:t>Organizations may face legal repercussions for failing to protect customer data or complying with data protection regulations following a phishing incident.</a:t>
            </a:r>
          </a:p>
          <a:p>
            <a:pPr algn="just"/>
            <a:r>
              <a:rPr lang="en-IN" sz="2000" b="1" dirty="0">
                <a:latin typeface="Times New Roman" panose="02020603050405020304" pitchFamily="18" charset="0"/>
                <a:cs typeface="Times New Roman" panose="02020603050405020304" pitchFamily="18" charset="0"/>
              </a:rPr>
              <a:t>Reputational Damage: </a:t>
            </a:r>
            <a:r>
              <a:rPr lang="en-IN" sz="2000" dirty="0">
                <a:latin typeface="Times New Roman" panose="02020603050405020304" pitchFamily="18" charset="0"/>
                <a:cs typeface="Times New Roman" panose="02020603050405020304" pitchFamily="18" charset="0"/>
              </a:rPr>
              <a:t>Phishing incidents can damage an organization's reputation by undermining customer trust, leading to decreased customer loyalty and potential loss of business.</a:t>
            </a:r>
          </a:p>
        </p:txBody>
      </p:sp>
    </p:spTree>
    <p:extLst>
      <p:ext uri="{BB962C8B-B14F-4D97-AF65-F5344CB8AC3E}">
        <p14:creationId xmlns:p14="http://schemas.microsoft.com/office/powerpoint/2010/main" val="323841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Impact of Phishing Attacks</a:t>
            </a:r>
          </a:p>
        </p:txBody>
      </p:sp>
      <p:sp>
        <p:nvSpPr>
          <p:cNvPr id="3" name="Content Placeholder 2"/>
          <p:cNvSpPr>
            <a:spLocks noGrp="1"/>
          </p:cNvSpPr>
          <p:nvPr>
            <p:ph idx="1"/>
          </p:nvPr>
        </p:nvSpPr>
        <p:spPr>
          <a:xfrm>
            <a:off x="680321" y="2155718"/>
            <a:ext cx="10775558" cy="4564260"/>
          </a:xfrm>
        </p:spPr>
        <p:txBody>
          <a:bodyPr>
            <a:normAutofit/>
          </a:bodyPr>
          <a:lstStyle/>
          <a:p>
            <a:pPr algn="just"/>
            <a:r>
              <a:rPr lang="en-IN" sz="2000" b="1" dirty="0">
                <a:latin typeface="Times New Roman" panose="02020603050405020304" pitchFamily="18" charset="0"/>
                <a:cs typeface="Times New Roman" panose="02020603050405020304" pitchFamily="18" charset="0"/>
              </a:rPr>
              <a:t>Financial Impact: </a:t>
            </a:r>
            <a:r>
              <a:rPr lang="en-IN" sz="2000" dirty="0">
                <a:latin typeface="Times New Roman" panose="02020603050405020304" pitchFamily="18" charset="0"/>
                <a:cs typeface="Times New Roman" panose="02020603050405020304" pitchFamily="18" charset="0"/>
              </a:rPr>
              <a:t>Phishing leads to direct financial losses, response costs, and regulatory fines.</a:t>
            </a:r>
          </a:p>
          <a:p>
            <a:pPr algn="just"/>
            <a:r>
              <a:rPr lang="en-IN" sz="2000" b="1" dirty="0">
                <a:latin typeface="Times New Roman" panose="02020603050405020304" pitchFamily="18" charset="0"/>
                <a:cs typeface="Times New Roman" panose="02020603050405020304" pitchFamily="18" charset="0"/>
              </a:rPr>
              <a:t>Trust Impact: </a:t>
            </a:r>
            <a:r>
              <a:rPr lang="en-IN" sz="2000" dirty="0">
                <a:latin typeface="Times New Roman" panose="02020603050405020304" pitchFamily="18" charset="0"/>
                <a:cs typeface="Times New Roman" panose="02020603050405020304" pitchFamily="18" charset="0"/>
              </a:rPr>
              <a:t>It undermines consumer trust, leading to decreased confidence and potential customer loss.</a:t>
            </a:r>
          </a:p>
          <a:p>
            <a:pPr algn="just"/>
            <a:r>
              <a:rPr lang="en-IN" sz="2000" b="1" dirty="0">
                <a:latin typeface="Times New Roman" panose="02020603050405020304" pitchFamily="18" charset="0"/>
                <a:cs typeface="Times New Roman" panose="02020603050405020304" pitchFamily="18" charset="0"/>
              </a:rPr>
              <a:t>Legal Consequences: </a:t>
            </a:r>
            <a:r>
              <a:rPr lang="en-IN" sz="2000" dirty="0">
                <a:latin typeface="Times New Roman" panose="02020603050405020304" pitchFamily="18" charset="0"/>
                <a:cs typeface="Times New Roman" panose="02020603050405020304" pitchFamily="18" charset="0"/>
              </a:rPr>
              <a:t>Organizations face fines, legal fees, and lawsuits due to data breach implications.</a:t>
            </a:r>
          </a:p>
          <a:p>
            <a:pPr algn="just"/>
            <a:r>
              <a:rPr lang="en-IN" sz="2000" b="1" dirty="0">
                <a:latin typeface="Times New Roman" panose="02020603050405020304" pitchFamily="18" charset="0"/>
                <a:cs typeface="Times New Roman" panose="02020603050405020304" pitchFamily="18" charset="0"/>
              </a:rPr>
              <a:t>High-Profile Cases: </a:t>
            </a:r>
            <a:r>
              <a:rPr lang="en-IN" sz="2000" dirty="0">
                <a:latin typeface="Times New Roman" panose="02020603050405020304" pitchFamily="18" charset="0"/>
                <a:cs typeface="Times New Roman" panose="02020603050405020304" pitchFamily="18" charset="0"/>
              </a:rPr>
              <a:t>Examples like Equifax and Yahoo highlight widespread impact and damage.</a:t>
            </a:r>
          </a:p>
          <a:p>
            <a:pPr algn="just"/>
            <a:r>
              <a:rPr lang="en-IN" sz="2000" b="1" dirty="0">
                <a:latin typeface="Times New Roman" panose="02020603050405020304" pitchFamily="18" charset="0"/>
                <a:cs typeface="Times New Roman" panose="02020603050405020304" pitchFamily="18" charset="0"/>
              </a:rPr>
              <a:t>Lessons Learned:</a:t>
            </a:r>
            <a:r>
              <a:rPr lang="en-IN" sz="2000" dirty="0">
                <a:latin typeface="Times New Roman" panose="02020603050405020304" pitchFamily="18" charset="0"/>
                <a:cs typeface="Times New Roman" panose="02020603050405020304" pitchFamily="18" charset="0"/>
              </a:rPr>
              <a:t> Emphasizes the need for proactive cybersecurity and transparent communication.</a:t>
            </a:r>
          </a:p>
          <a:p>
            <a:pPr algn="just"/>
            <a:r>
              <a:rPr lang="en-IN" sz="2000" b="1" dirty="0">
                <a:latin typeface="Times New Roman" panose="02020603050405020304" pitchFamily="18" charset="0"/>
                <a:cs typeface="Times New Roman" panose="02020603050405020304" pitchFamily="18" charset="0"/>
              </a:rPr>
              <a:t>Economic Impact: </a:t>
            </a:r>
            <a:r>
              <a:rPr lang="en-IN" sz="2000" dirty="0">
                <a:latin typeface="Times New Roman" panose="02020603050405020304" pitchFamily="18" charset="0"/>
                <a:cs typeface="Times New Roman" panose="02020603050405020304" pitchFamily="18" charset="0"/>
              </a:rPr>
              <a:t>Phishing lowers consumer spending, boosts cybersecurity investments, and raises regulatory costs.</a:t>
            </a:r>
          </a:p>
        </p:txBody>
      </p:sp>
    </p:spTree>
    <p:extLst>
      <p:ext uri="{BB962C8B-B14F-4D97-AF65-F5344CB8AC3E}">
        <p14:creationId xmlns:p14="http://schemas.microsoft.com/office/powerpoint/2010/main" val="108177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How to Prevent Phishing Attacks</a:t>
            </a:r>
          </a:p>
        </p:txBody>
      </p:sp>
      <p:sp>
        <p:nvSpPr>
          <p:cNvPr id="3" name="Content Placeholder 2"/>
          <p:cNvSpPr>
            <a:spLocks noGrp="1"/>
          </p:cNvSpPr>
          <p:nvPr>
            <p:ph idx="1"/>
          </p:nvPr>
        </p:nvSpPr>
        <p:spPr>
          <a:xfrm>
            <a:off x="378395" y="1983189"/>
            <a:ext cx="11511679" cy="3184034"/>
          </a:xfrm>
        </p:spPr>
        <p:txBody>
          <a:bodyPr>
            <a:normAutofit/>
          </a:bodyPr>
          <a:lstStyle/>
          <a:p>
            <a:r>
              <a:rPr lang="en-IN" sz="2000" b="1" dirty="0">
                <a:latin typeface="Times New Roman" panose="02020603050405020304" pitchFamily="18" charset="0"/>
                <a:cs typeface="Times New Roman" panose="02020603050405020304" pitchFamily="18" charset="0"/>
              </a:rPr>
              <a:t>Security Training: </a:t>
            </a:r>
            <a:r>
              <a:rPr lang="en-IN" sz="2000" dirty="0">
                <a:latin typeface="Times New Roman" panose="02020603050405020304" pitchFamily="18" charset="0"/>
                <a:cs typeface="Times New Roman" panose="02020603050405020304" pitchFamily="18" charset="0"/>
              </a:rPr>
              <a:t>Educate employees to spot phishing and report suspicious activities.</a:t>
            </a:r>
          </a:p>
          <a:p>
            <a:r>
              <a:rPr lang="en-IN" sz="2000" b="1" dirty="0">
                <a:latin typeface="Times New Roman" panose="02020603050405020304" pitchFamily="18" charset="0"/>
                <a:cs typeface="Times New Roman" panose="02020603050405020304" pitchFamily="18" charset="0"/>
              </a:rPr>
              <a:t>Multi-Factor Authentication (MFA): </a:t>
            </a:r>
            <a:r>
              <a:rPr lang="en-IN" sz="2000" dirty="0">
                <a:latin typeface="Times New Roman" panose="02020603050405020304" pitchFamily="18" charset="0"/>
                <a:cs typeface="Times New Roman" panose="02020603050405020304" pitchFamily="18" charset="0"/>
              </a:rPr>
              <a:t>Add extra security layers for accessing sensitive information.</a:t>
            </a:r>
          </a:p>
          <a:p>
            <a:r>
              <a:rPr lang="en-IN" sz="2000" b="1" dirty="0">
                <a:latin typeface="Times New Roman" panose="02020603050405020304" pitchFamily="18" charset="0"/>
                <a:cs typeface="Times New Roman" panose="02020603050405020304" pitchFamily="18" charset="0"/>
              </a:rPr>
              <a:t>Email Filters and Anti-Phishing Software: </a:t>
            </a:r>
            <a:r>
              <a:rPr lang="en-IN" sz="2000" dirty="0">
                <a:latin typeface="Times New Roman" panose="02020603050405020304" pitchFamily="18" charset="0"/>
                <a:cs typeface="Times New Roman" panose="02020603050405020304" pitchFamily="18" charset="0"/>
              </a:rPr>
              <a:t>Block suspicious emails before they reach employees.</a:t>
            </a:r>
          </a:p>
          <a:p>
            <a:r>
              <a:rPr lang="en-IN" sz="2000" b="1" dirty="0">
                <a:latin typeface="Times New Roman" panose="02020603050405020304" pitchFamily="18" charset="0"/>
                <a:cs typeface="Times New Roman" panose="02020603050405020304" pitchFamily="18" charset="0"/>
              </a:rPr>
              <a:t>Regular Security Audits:</a:t>
            </a:r>
            <a:r>
              <a:rPr lang="en-IN" sz="2000" dirty="0">
                <a:latin typeface="Times New Roman" panose="02020603050405020304" pitchFamily="18" charset="0"/>
                <a:cs typeface="Times New Roman" panose="02020603050405020304" pitchFamily="18" charset="0"/>
              </a:rPr>
              <a:t> Identify and fix security gaps before they're exploited.</a:t>
            </a:r>
          </a:p>
          <a:p>
            <a:r>
              <a:rPr lang="en-IN" sz="2000" b="1" dirty="0">
                <a:latin typeface="Times New Roman" panose="02020603050405020304" pitchFamily="18" charset="0"/>
                <a:cs typeface="Times New Roman" panose="02020603050405020304" pitchFamily="18" charset="0"/>
              </a:rPr>
              <a:t>Employee Education: </a:t>
            </a:r>
            <a:r>
              <a:rPr lang="en-IN" sz="2000" dirty="0">
                <a:latin typeface="Times New Roman" panose="02020603050405020304" pitchFamily="18" charset="0"/>
                <a:cs typeface="Times New Roman" panose="02020603050405020304" pitchFamily="18" charset="0"/>
              </a:rPr>
              <a:t>Keep teaching employees about new phishing tactics and why security policies matter.</a:t>
            </a:r>
          </a:p>
          <a:p>
            <a:r>
              <a:rPr lang="en-IN" sz="2000" b="1" dirty="0">
                <a:latin typeface="Times New Roman" panose="02020603050405020304" pitchFamily="18" charset="0"/>
                <a:cs typeface="Times New Roman" panose="02020603050405020304" pitchFamily="18" charset="0"/>
              </a:rPr>
              <a:t>Incident Response Plan: </a:t>
            </a:r>
            <a:r>
              <a:rPr lang="en-IN" sz="2000" dirty="0">
                <a:latin typeface="Times New Roman" panose="02020603050405020304" pitchFamily="18" charset="0"/>
                <a:cs typeface="Times New Roman" panose="02020603050405020304" pitchFamily="18" charset="0"/>
              </a:rPr>
              <a:t>Plan and practice how to react to phishing incidents.</a:t>
            </a:r>
          </a:p>
          <a:p>
            <a:r>
              <a:rPr lang="en-IN" sz="2000" b="1" dirty="0">
                <a:latin typeface="Times New Roman" panose="02020603050405020304" pitchFamily="18" charset="0"/>
                <a:cs typeface="Times New Roman" panose="02020603050405020304" pitchFamily="18" charset="0"/>
              </a:rPr>
              <a:t>Partnering for Security: </a:t>
            </a:r>
            <a:r>
              <a:rPr lang="en-IN" sz="2000" dirty="0">
                <a:latin typeface="Times New Roman" panose="02020603050405020304" pitchFamily="18" charset="0"/>
                <a:cs typeface="Times New Roman" panose="02020603050405020304" pitchFamily="18" charset="0"/>
              </a:rPr>
              <a:t>Work with experts for better threat detection and response.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51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Technology for Phishing Prevention</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0913" y="2199736"/>
            <a:ext cx="4960365" cy="2790206"/>
          </a:xfrm>
        </p:spPr>
      </p:pic>
      <p:sp>
        <p:nvSpPr>
          <p:cNvPr id="7" name="TextBox 6"/>
          <p:cNvSpPr txBox="1"/>
          <p:nvPr/>
        </p:nvSpPr>
        <p:spPr>
          <a:xfrm>
            <a:off x="102350" y="2199736"/>
            <a:ext cx="6626253" cy="2831544"/>
          </a:xfrm>
          <a:prstGeom prst="rect">
            <a:avLst/>
          </a:prstGeom>
          <a:noFill/>
        </p:spPr>
        <p:txBody>
          <a:bodyPr wrap="square" rtlCol="0">
            <a:spAutoFit/>
          </a:bodyPr>
          <a:lstStyle/>
          <a:p>
            <a:pPr marL="342900" lvl="0" indent="-342900" algn="just"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Advanced Threat Detection:</a:t>
            </a:r>
            <a:r>
              <a:rPr lang="en-US" altLang="en-US" sz="2000" dirty="0">
                <a:latin typeface="Times New Roman" panose="02020603050405020304" pitchFamily="18" charset="0"/>
                <a:cs typeface="Times New Roman" panose="02020603050405020304" pitchFamily="18" charset="0"/>
              </a:rPr>
              <a:t> Use AI and analytics to catch phishing emails in real-time.</a:t>
            </a:r>
          </a:p>
          <a:p>
            <a:pPr marL="342900" lvl="0" indent="-342900" algn="just" eaLnBrk="0" fontAlgn="base" hangingPunct="0">
              <a:spcBef>
                <a:spcPct val="0"/>
              </a:spcBef>
              <a:spcAft>
                <a:spcPct val="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Phishing Simulations:</a:t>
            </a:r>
            <a:r>
              <a:rPr lang="en-US" altLang="en-US" sz="2000" dirty="0">
                <a:latin typeface="Times New Roman" panose="02020603050405020304" pitchFamily="18" charset="0"/>
                <a:cs typeface="Times New Roman" panose="02020603050405020304" pitchFamily="18" charset="0"/>
              </a:rPr>
              <a:t> Test how employees handle fake phishing attempts to improve their response.</a:t>
            </a:r>
          </a:p>
          <a:p>
            <a:pPr marL="342900" lvl="0" indent="-342900" algn="just" eaLnBrk="0" fontAlgn="base" hangingPunct="0">
              <a:spcBef>
                <a:spcPct val="0"/>
              </a:spcBef>
              <a:spcAft>
                <a:spcPct val="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AI in Detection:</a:t>
            </a:r>
            <a:r>
              <a:rPr lang="en-US" altLang="en-US" sz="2000" dirty="0">
                <a:latin typeface="Times New Roman" panose="02020603050405020304" pitchFamily="18" charset="0"/>
                <a:cs typeface="Times New Roman" panose="02020603050405020304" pitchFamily="18" charset="0"/>
              </a:rPr>
              <a:t> AI and machine learning make spotting and stopping phishing faster and more accurate. </a:t>
            </a:r>
          </a:p>
          <a:p>
            <a:endParaRPr lang="en-IN" dirty="0"/>
          </a:p>
        </p:txBody>
      </p:sp>
    </p:spTree>
    <p:extLst>
      <p:ext uri="{BB962C8B-B14F-4D97-AF65-F5344CB8AC3E}">
        <p14:creationId xmlns:p14="http://schemas.microsoft.com/office/powerpoint/2010/main" val="26288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Legal Compliance and Phishing</a:t>
            </a:r>
          </a:p>
        </p:txBody>
      </p:sp>
      <p:sp>
        <p:nvSpPr>
          <p:cNvPr id="3" name="Content Placeholder 2"/>
          <p:cNvSpPr>
            <a:spLocks noGrp="1"/>
          </p:cNvSpPr>
          <p:nvPr>
            <p:ph idx="1"/>
          </p:nvPr>
        </p:nvSpPr>
        <p:spPr>
          <a:xfrm>
            <a:off x="680321" y="2336873"/>
            <a:ext cx="6591747" cy="3175406"/>
          </a:xfrm>
        </p:spPr>
        <p:txBody>
          <a:bodyPr>
            <a:normAutofit/>
          </a:bodyPr>
          <a:lstStyle/>
          <a:p>
            <a:pPr algn="just"/>
            <a:r>
              <a:rPr lang="en-IN" sz="2000" b="1" dirty="0">
                <a:latin typeface="Times New Roman" panose="02020603050405020304" pitchFamily="18" charset="0"/>
                <a:cs typeface="Times New Roman" panose="02020603050405020304" pitchFamily="18" charset="0"/>
              </a:rPr>
              <a:t>GDPR and Your Data: </a:t>
            </a:r>
            <a:r>
              <a:rPr lang="en-IN" sz="2000" dirty="0">
                <a:latin typeface="Times New Roman" panose="02020603050405020304" pitchFamily="18" charset="0"/>
                <a:cs typeface="Times New Roman" panose="02020603050405020304" pitchFamily="18" charset="0"/>
              </a:rPr>
              <a:t>Protect personal data from phishing attacks or face fines.</a:t>
            </a:r>
          </a:p>
          <a:p>
            <a:pPr algn="just"/>
            <a:r>
              <a:rPr lang="en-IN" sz="2000" b="1" dirty="0">
                <a:latin typeface="Times New Roman" panose="02020603050405020304" pitchFamily="18" charset="0"/>
                <a:cs typeface="Times New Roman" panose="02020603050405020304" pitchFamily="18" charset="0"/>
              </a:rPr>
              <a:t>Data Protection Laws: </a:t>
            </a:r>
            <a:r>
              <a:rPr lang="en-IN" sz="2000" dirty="0">
                <a:latin typeface="Times New Roman" panose="02020603050405020304" pitchFamily="18" charset="0"/>
                <a:cs typeface="Times New Roman" panose="02020603050405020304" pitchFamily="18" charset="0"/>
              </a:rPr>
              <a:t>Use encryption and controls to keep customer data safe.</a:t>
            </a:r>
          </a:p>
          <a:p>
            <a:pPr algn="just"/>
            <a:r>
              <a:rPr lang="en-IN" sz="2000" b="1" dirty="0">
                <a:latin typeface="Times New Roman" panose="02020603050405020304" pitchFamily="18" charset="0"/>
                <a:cs typeface="Times New Roman" panose="02020603050405020304" pitchFamily="18" charset="0"/>
              </a:rPr>
              <a:t>Consequences of Non-Compliance: </a:t>
            </a:r>
            <a:r>
              <a:rPr lang="en-IN" sz="2000" dirty="0">
                <a:latin typeface="Times New Roman" panose="02020603050405020304" pitchFamily="18" charset="0"/>
                <a:cs typeface="Times New Roman" panose="02020603050405020304" pitchFamily="18" charset="0"/>
              </a:rPr>
              <a:t>Fines, lost trust, and damage to your reputation.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5366" y="4468483"/>
            <a:ext cx="4293976" cy="223673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5366" y="2170596"/>
            <a:ext cx="4233555" cy="2215560"/>
          </a:xfrm>
          <a:prstGeom prst="rect">
            <a:avLst/>
          </a:prstGeom>
        </p:spPr>
      </p:pic>
    </p:spTree>
    <p:extLst>
      <p:ext uri="{BB962C8B-B14F-4D97-AF65-F5344CB8AC3E}">
        <p14:creationId xmlns:p14="http://schemas.microsoft.com/office/powerpoint/2010/main" val="32285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542298" y="2026322"/>
            <a:ext cx="10965339" cy="2468040"/>
          </a:xfrm>
        </p:spPr>
        <p:txBody>
          <a:bodyPr>
            <a:normAutofit/>
          </a:bodyPr>
          <a:lstStyle/>
          <a:p>
            <a:pPr algn="just"/>
            <a:r>
              <a:rPr lang="en-IN" sz="2000" b="1" dirty="0">
                <a:latin typeface="Times New Roman" panose="02020603050405020304" pitchFamily="18" charset="0"/>
                <a:cs typeface="Times New Roman" panose="02020603050405020304" pitchFamily="18" charset="0"/>
              </a:rPr>
              <a:t>Importance of Proactive Phishing Defense Strategies: </a:t>
            </a:r>
            <a:r>
              <a:rPr lang="en-IN" sz="2000" dirty="0">
                <a:latin typeface="Times New Roman" panose="02020603050405020304" pitchFamily="18" charset="0"/>
                <a:cs typeface="Times New Roman" panose="02020603050405020304" pitchFamily="18" charset="0"/>
              </a:rPr>
              <a:t>Stress the importance of adopting proactive strategies, including education, technology, and compliance, to defend against evolving phishing threats effectively. </a:t>
            </a:r>
          </a:p>
          <a:p>
            <a:pPr algn="just"/>
            <a:r>
              <a:rPr lang="en-IN" sz="2000" b="1" dirty="0">
                <a:latin typeface="Times New Roman" panose="02020603050405020304" pitchFamily="18" charset="0"/>
                <a:cs typeface="Times New Roman" panose="02020603050405020304" pitchFamily="18" charset="0"/>
              </a:rPr>
              <a:t>Call to Action: </a:t>
            </a:r>
            <a:r>
              <a:rPr lang="en-IN" sz="2000" dirty="0">
                <a:latin typeface="Times New Roman" panose="02020603050405020304" pitchFamily="18" charset="0"/>
                <a:cs typeface="Times New Roman" panose="02020603050405020304" pitchFamily="18" charset="0"/>
              </a:rPr>
              <a:t>Encourage organizations to strengthen their cybersecurity posture by implementing robust prevention, detection, and response measures to mitigate the risk of phishing attacks. short simple and humanise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9763" y="3631588"/>
            <a:ext cx="4770407" cy="3117913"/>
          </a:xfrm>
          <a:prstGeom prst="rect">
            <a:avLst/>
          </a:prstGeom>
        </p:spPr>
      </p:pic>
    </p:spTree>
    <p:extLst>
      <p:ext uri="{BB962C8B-B14F-4D97-AF65-F5344CB8AC3E}">
        <p14:creationId xmlns:p14="http://schemas.microsoft.com/office/powerpoint/2010/main" val="220238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0461" y="3475558"/>
            <a:ext cx="2846717" cy="906659"/>
          </a:xfrm>
        </p:spPr>
        <p:txBody>
          <a:bodyPr>
            <a:normAutofit/>
          </a:bodyPr>
          <a:lstStyle/>
          <a:p>
            <a:pPr marL="0" indent="0" algn="ctr">
              <a:buNone/>
            </a:pPr>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2380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 to Phishing</a:t>
            </a:r>
          </a:p>
        </p:txBody>
      </p:sp>
      <p:sp>
        <p:nvSpPr>
          <p:cNvPr id="3" name="Content Placeholder 2"/>
          <p:cNvSpPr>
            <a:spLocks noGrp="1"/>
          </p:cNvSpPr>
          <p:nvPr>
            <p:ph idx="1"/>
          </p:nvPr>
        </p:nvSpPr>
        <p:spPr>
          <a:xfrm>
            <a:off x="680321" y="2078081"/>
            <a:ext cx="11275890" cy="2864856"/>
          </a:xfrm>
        </p:spPr>
        <p:txBody>
          <a:bodyPr>
            <a:noAutofit/>
          </a:bodyPr>
          <a:lstStyle/>
          <a:p>
            <a:pPr algn="just"/>
            <a:r>
              <a:rPr lang="en-IN" sz="2000" b="1" dirty="0">
                <a:latin typeface="Times New Roman" panose="02020603050405020304" pitchFamily="18" charset="0"/>
                <a:cs typeface="Times New Roman" panose="02020603050405020304" pitchFamily="18" charset="0"/>
              </a:rPr>
              <a:t>Definition:</a:t>
            </a:r>
            <a:r>
              <a:rPr lang="en-IN" sz="2000" dirty="0">
                <a:latin typeface="Times New Roman" panose="02020603050405020304" pitchFamily="18" charset="0"/>
                <a:cs typeface="Times New Roman" panose="02020603050405020304" pitchFamily="18" charset="0"/>
              </a:rPr>
              <a:t> Phishing is a type of cyberattack where malicious actors impersonate a legitimate entity or use deceptive tactics to trick individuals into divulging sensitive information such as usernames, passwords, credit card numbers, or other personal data. The goal of phishing is typically to gain unauthorized access to systems, steal personal information, or commit financial fraud.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6296" y="3687318"/>
            <a:ext cx="4923469" cy="2999067"/>
          </a:xfrm>
          <a:prstGeom prst="rect">
            <a:avLst/>
          </a:prstGeom>
        </p:spPr>
      </p:pic>
    </p:spTree>
    <p:extLst>
      <p:ext uri="{BB962C8B-B14F-4D97-AF65-F5344CB8AC3E}">
        <p14:creationId xmlns:p14="http://schemas.microsoft.com/office/powerpoint/2010/main" val="132451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 to Phishing</a:t>
            </a:r>
          </a:p>
        </p:txBody>
      </p:sp>
      <p:sp>
        <p:nvSpPr>
          <p:cNvPr id="4" name="TextBox 3"/>
          <p:cNvSpPr txBox="1"/>
          <p:nvPr/>
        </p:nvSpPr>
        <p:spPr>
          <a:xfrm>
            <a:off x="680321" y="2208363"/>
            <a:ext cx="10818690" cy="4093428"/>
          </a:xfrm>
          <a:prstGeom prst="rect">
            <a:avLst/>
          </a:prstGeom>
          <a:noFill/>
        </p:spPr>
        <p:txBody>
          <a:bodyPr wrap="square" rtlCol="0">
            <a:spAutoFit/>
          </a:bodyPr>
          <a:lstStyle/>
          <a:p>
            <a:pPr lvl="0"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Purpose of Phishing Attacks: </a:t>
            </a:r>
            <a:r>
              <a:rPr lang="en-US" altLang="en-US" sz="2000" dirty="0">
                <a:latin typeface="Times New Roman" panose="02020603050405020304" pitchFamily="18" charset="0"/>
                <a:cs typeface="Times New Roman" panose="02020603050405020304" pitchFamily="18" charset="0"/>
              </a:rPr>
              <a:t>The primary purpose of phishing attacks is to steal sensitive information, gain unauthorized access to systems, or install malware on a victim's device.</a:t>
            </a:r>
          </a:p>
          <a:p>
            <a:pPr lvl="0" algn="just"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Statistics on Phishing Incidents: </a:t>
            </a:r>
            <a:r>
              <a:rPr lang="en-US" altLang="en-US" sz="2000" dirty="0">
                <a:latin typeface="Times New Roman" panose="02020603050405020304" pitchFamily="18" charset="0"/>
                <a:cs typeface="Times New Roman" panose="02020603050405020304" pitchFamily="18" charset="0"/>
              </a:rPr>
              <a:t>Provide statistics on the prevalence and impact of phishing attacks globally. </a:t>
            </a:r>
          </a:p>
          <a:p>
            <a:pPr lvl="0" algn="just"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For example:</a:t>
            </a:r>
          </a:p>
          <a:p>
            <a:pPr lvl="0" algn="just"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According to the Anti-Phishing Working Group (APWG), there were over 241,000 unique phishing attacks reported in 2021.</a:t>
            </a:r>
          </a:p>
          <a:p>
            <a:pPr lvl="0" algn="just"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Phishing attacks are responsible for billions of dollars in financial losses annually across industries.</a:t>
            </a:r>
          </a:p>
          <a:p>
            <a:pPr lvl="0" algn="just"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Industries like finance, healthcare, and government are frequent targets due to the valuable data they possess.</a:t>
            </a:r>
          </a:p>
          <a:p>
            <a:pPr lvl="0" algn="just"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55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Process of Phishing Attack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193" y="2285042"/>
            <a:ext cx="7796116" cy="4291612"/>
          </a:xfrm>
          <a:prstGeom prst="rect">
            <a:avLst/>
          </a:prstGeom>
        </p:spPr>
      </p:pic>
    </p:spTree>
    <p:extLst>
      <p:ext uri="{BB962C8B-B14F-4D97-AF65-F5344CB8AC3E}">
        <p14:creationId xmlns:p14="http://schemas.microsoft.com/office/powerpoint/2010/main" val="414035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Types of Phishing Techniques</a:t>
            </a:r>
          </a:p>
        </p:txBody>
      </p:sp>
      <p:sp>
        <p:nvSpPr>
          <p:cNvPr id="3" name="Content Placeholder 2"/>
          <p:cNvSpPr>
            <a:spLocks noGrp="1"/>
          </p:cNvSpPr>
          <p:nvPr>
            <p:ph idx="1"/>
          </p:nvPr>
        </p:nvSpPr>
        <p:spPr>
          <a:xfrm>
            <a:off x="680322" y="2336873"/>
            <a:ext cx="4279868" cy="1691663"/>
          </a:xfrm>
        </p:spPr>
        <p:txBody>
          <a:bodyPr>
            <a:normAutofit/>
          </a:bodyPr>
          <a:lstStyle/>
          <a:p>
            <a:r>
              <a:rPr lang="en-IN" sz="2000" b="1" dirty="0">
                <a:latin typeface="Times New Roman" panose="02020603050405020304" pitchFamily="18" charset="0"/>
                <a:cs typeface="Times New Roman" panose="02020603050405020304" pitchFamily="18" charset="0"/>
              </a:rPr>
              <a:t>Spear Phishing</a:t>
            </a:r>
          </a:p>
          <a:p>
            <a:r>
              <a:rPr lang="en-IN" sz="2000" b="1" dirty="0">
                <a:latin typeface="Times New Roman" panose="02020603050405020304" pitchFamily="18" charset="0"/>
                <a:cs typeface="Times New Roman" panose="02020603050405020304" pitchFamily="18" charset="0"/>
              </a:rPr>
              <a:t>Whaling (CEO Fraud)</a:t>
            </a:r>
          </a:p>
          <a:p>
            <a:r>
              <a:rPr lang="en-IN" sz="2000" b="1" dirty="0">
                <a:latin typeface="Times New Roman" panose="02020603050405020304" pitchFamily="18" charset="0"/>
                <a:cs typeface="Times New Roman" panose="02020603050405020304" pitchFamily="18" charset="0"/>
              </a:rPr>
              <a:t>Clone Phishing</a:t>
            </a:r>
          </a:p>
          <a:p>
            <a:r>
              <a:rPr lang="en-IN" sz="2000" b="1" dirty="0">
                <a:latin typeface="Times New Roman" panose="02020603050405020304" pitchFamily="18" charset="0"/>
                <a:cs typeface="Times New Roman" panose="02020603050405020304" pitchFamily="18" charset="0"/>
              </a:rPr>
              <a:t>Pharming</a:t>
            </a:r>
          </a:p>
        </p:txBody>
      </p:sp>
    </p:spTree>
    <p:extLst>
      <p:ext uri="{BB962C8B-B14F-4D97-AF65-F5344CB8AC3E}">
        <p14:creationId xmlns:p14="http://schemas.microsoft.com/office/powerpoint/2010/main" val="187629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Spear Phishing</a:t>
            </a:r>
          </a:p>
        </p:txBody>
      </p:sp>
      <p:sp>
        <p:nvSpPr>
          <p:cNvPr id="3" name="Content Placeholder 2"/>
          <p:cNvSpPr>
            <a:spLocks noGrp="1"/>
          </p:cNvSpPr>
          <p:nvPr>
            <p:ph idx="1"/>
          </p:nvPr>
        </p:nvSpPr>
        <p:spPr>
          <a:xfrm>
            <a:off x="257627" y="2250609"/>
            <a:ext cx="11405287" cy="4201950"/>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Definition and Characteristics: </a:t>
            </a:r>
            <a:r>
              <a:rPr lang="en-IN" sz="2000" dirty="0">
                <a:latin typeface="Times New Roman" panose="02020603050405020304" pitchFamily="18" charset="0"/>
                <a:cs typeface="Times New Roman" panose="02020603050405020304" pitchFamily="18" charset="0"/>
              </a:rPr>
              <a:t>Spear phishing is a targeted form of phishing where attackers customize their messages to specific individuals or organizations. Unlike regular phishing, spear phishing is more personalized and often appears to come from a trusted source.</a:t>
            </a: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Examples of Recent Attacks: </a:t>
            </a:r>
          </a:p>
          <a:p>
            <a:pPr algn="just"/>
            <a:r>
              <a:rPr lang="en-IN" sz="2000" dirty="0">
                <a:latin typeface="Times New Roman" panose="02020603050405020304" pitchFamily="18" charset="0"/>
                <a:cs typeface="Times New Roman" panose="02020603050405020304" pitchFamily="18" charset="0"/>
              </a:rPr>
              <a:t>The SolarWinds attack, where malicious actors sent spear phishing emails to specific employees to gain access to the SolarWinds software build system.</a:t>
            </a:r>
          </a:p>
          <a:p>
            <a:pPr algn="just"/>
            <a:r>
              <a:rPr lang="en-IN" sz="2000" dirty="0">
                <a:latin typeface="Times New Roman" panose="02020603050405020304" pitchFamily="18" charset="0"/>
                <a:cs typeface="Times New Roman" panose="02020603050405020304" pitchFamily="18" charset="0"/>
              </a:rPr>
              <a:t>Business email compromise (BEC) attacks targeting financial executives with requests for fund transfers.</a:t>
            </a:r>
          </a:p>
          <a:p>
            <a:pPr algn="just"/>
            <a:r>
              <a:rPr lang="en-IN" sz="2000" dirty="0">
                <a:latin typeface="Times New Roman" panose="02020603050405020304" pitchFamily="18" charset="0"/>
                <a:cs typeface="Times New Roman" panose="02020603050405020304" pitchFamily="18" charset="0"/>
              </a:rPr>
              <a:t>Tactics Used by Attackers: Tactics include researching targets on social media to personalize emails, using spoofed email addresses that appear legitimate, and crafting urgent or compelling messages to prompt quick action.</a:t>
            </a:r>
          </a:p>
        </p:txBody>
      </p:sp>
    </p:spTree>
    <p:extLst>
      <p:ext uri="{BB962C8B-B14F-4D97-AF65-F5344CB8AC3E}">
        <p14:creationId xmlns:p14="http://schemas.microsoft.com/office/powerpoint/2010/main" val="126485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Whaling (CEO Fraud)</a:t>
            </a:r>
          </a:p>
        </p:txBody>
      </p:sp>
      <p:sp>
        <p:nvSpPr>
          <p:cNvPr id="3" name="Content Placeholder 2"/>
          <p:cNvSpPr>
            <a:spLocks noGrp="1"/>
          </p:cNvSpPr>
          <p:nvPr>
            <p:ph idx="1"/>
          </p:nvPr>
        </p:nvSpPr>
        <p:spPr>
          <a:xfrm>
            <a:off x="430155" y="2112585"/>
            <a:ext cx="11310396" cy="4262336"/>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Definition and Target Audience: </a:t>
            </a:r>
            <a:r>
              <a:rPr lang="en-IN" sz="2000" dirty="0">
                <a:latin typeface="Times New Roman" panose="02020603050405020304" pitchFamily="18" charset="0"/>
                <a:cs typeface="Times New Roman" panose="02020603050405020304" pitchFamily="18" charset="0"/>
              </a:rPr>
              <a:t>Whaling, also known as CEO fraud, targets high-level executives or individuals in positions of authority within organizations. Attackers impersonate executives to trick employees into transferring funds or revealing sensitive information.</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Case Studies: Notable examples of CEO fraud include:</a:t>
            </a:r>
          </a:p>
          <a:p>
            <a:pPr algn="just"/>
            <a:r>
              <a:rPr lang="en-IN" sz="2000" dirty="0">
                <a:latin typeface="Times New Roman" panose="02020603050405020304" pitchFamily="18" charset="0"/>
                <a:cs typeface="Times New Roman" panose="02020603050405020304" pitchFamily="18" charset="0"/>
              </a:rPr>
              <a:t>The Ubiquiti Networks incident, where attackers used CEO fraud to steal $46 million through unauthorized wire transfers.</a:t>
            </a:r>
          </a:p>
          <a:p>
            <a:pPr algn="just"/>
            <a:r>
              <a:rPr lang="en-IN" sz="2000" dirty="0">
                <a:latin typeface="Times New Roman" panose="02020603050405020304" pitchFamily="18" charset="0"/>
                <a:cs typeface="Times New Roman" panose="02020603050405020304" pitchFamily="18" charset="0"/>
              </a:rPr>
              <a:t>The Snapchat incident, where an employee unknowingly sent payroll information to attackers posing as the CEO.</a:t>
            </a:r>
          </a:p>
          <a:p>
            <a:pPr marL="0" indent="0" algn="just">
              <a:buNone/>
            </a:pPr>
            <a:r>
              <a:rPr lang="en-IN" sz="2000" b="1" dirty="0">
                <a:latin typeface="Times New Roman" panose="02020603050405020304" pitchFamily="18" charset="0"/>
                <a:cs typeface="Times New Roman" panose="02020603050405020304" pitchFamily="18" charset="0"/>
              </a:rPr>
              <a:t>Common Tactics: </a:t>
            </a:r>
            <a:r>
              <a:rPr lang="en-IN" sz="2000" dirty="0">
                <a:latin typeface="Times New Roman" panose="02020603050405020304" pitchFamily="18" charset="0"/>
                <a:cs typeface="Times New Roman" panose="02020603050405020304" pitchFamily="18" charset="0"/>
              </a:rPr>
              <a:t>Tactics include spoofing email addresses of executives, creating a sense of urgency, and exploiting the authority and trust associated with executive positions.</a:t>
            </a:r>
          </a:p>
        </p:txBody>
      </p:sp>
    </p:spTree>
    <p:extLst>
      <p:ext uri="{BB962C8B-B14F-4D97-AF65-F5344CB8AC3E}">
        <p14:creationId xmlns:p14="http://schemas.microsoft.com/office/powerpoint/2010/main" val="211364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Clone Phishing</a:t>
            </a:r>
          </a:p>
        </p:txBody>
      </p:sp>
      <p:sp>
        <p:nvSpPr>
          <p:cNvPr id="3" name="Content Placeholder 2"/>
          <p:cNvSpPr>
            <a:spLocks noGrp="1"/>
          </p:cNvSpPr>
          <p:nvPr>
            <p:ph idx="1"/>
          </p:nvPr>
        </p:nvSpPr>
        <p:spPr>
          <a:xfrm>
            <a:off x="507794" y="2121213"/>
            <a:ext cx="11025724" cy="4253708"/>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Explanation and Methodology: </a:t>
            </a:r>
            <a:r>
              <a:rPr lang="en-IN" sz="2000" dirty="0">
                <a:latin typeface="Times New Roman" panose="02020603050405020304" pitchFamily="18" charset="0"/>
                <a:cs typeface="Times New Roman" panose="02020603050405020304" pitchFamily="18" charset="0"/>
              </a:rPr>
              <a:t>Clone phishing involves creating a replica of a legitimate email or website to deceive recipients. Attackers clone a previously sent email (often from a known contact or organization) and replace links or attachments with malicious ones.</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Real-life Examples: Examples include:</a:t>
            </a:r>
          </a:p>
          <a:p>
            <a:pPr algn="just"/>
            <a:r>
              <a:rPr lang="en-IN" sz="2000" dirty="0">
                <a:latin typeface="Times New Roman" panose="02020603050405020304" pitchFamily="18" charset="0"/>
                <a:cs typeface="Times New Roman" panose="02020603050405020304" pitchFamily="18" charset="0"/>
              </a:rPr>
              <a:t>Attackers cloning emails from banking institutions, requesting users to update their login credentials through a malicious link.</a:t>
            </a:r>
          </a:p>
          <a:p>
            <a:pPr algn="just"/>
            <a:r>
              <a:rPr lang="en-IN" sz="2000" dirty="0">
                <a:latin typeface="Times New Roman" panose="02020603050405020304" pitchFamily="18" charset="0"/>
                <a:cs typeface="Times New Roman" panose="02020603050405020304" pitchFamily="18" charset="0"/>
              </a:rPr>
              <a:t>Cloning emails from ecommerce platforms, asking recipients to review an order status with a link leading to a phishing site.</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Exploitation Methods: </a:t>
            </a:r>
            <a:r>
              <a:rPr lang="en-IN" sz="2000" dirty="0">
                <a:latin typeface="Times New Roman" panose="02020603050405020304" pitchFamily="18" charset="0"/>
                <a:cs typeface="Times New Roman" panose="02020603050405020304" pitchFamily="18" charset="0"/>
              </a:rPr>
              <a:t>Attackers exploit trust in known entities or contacts to deceive recipients into disclosing sensitive information or downloading malware.</a:t>
            </a:r>
          </a:p>
        </p:txBody>
      </p:sp>
    </p:spTree>
    <p:extLst>
      <p:ext uri="{BB962C8B-B14F-4D97-AF65-F5344CB8AC3E}">
        <p14:creationId xmlns:p14="http://schemas.microsoft.com/office/powerpoint/2010/main" val="25682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Pharming</a:t>
            </a:r>
          </a:p>
        </p:txBody>
      </p:sp>
      <p:sp>
        <p:nvSpPr>
          <p:cNvPr id="3" name="Content Placeholder 2"/>
          <p:cNvSpPr>
            <a:spLocks noGrp="1"/>
          </p:cNvSpPr>
          <p:nvPr>
            <p:ph idx="1"/>
          </p:nvPr>
        </p:nvSpPr>
        <p:spPr>
          <a:xfrm>
            <a:off x="404276" y="2060828"/>
            <a:ext cx="6358834" cy="4564259"/>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Overview and Differences: </a:t>
            </a:r>
            <a:r>
              <a:rPr lang="en-IN" sz="2000" dirty="0">
                <a:latin typeface="Times New Roman" panose="02020603050405020304" pitchFamily="18" charset="0"/>
                <a:cs typeface="Times New Roman" panose="02020603050405020304" pitchFamily="18" charset="0"/>
              </a:rPr>
              <a:t>Pharming redirects users from legitimate websites to fraudulent ones without their knowledge or consent. Unlike phishing, which relies on deceptive emails or links, pharming alters DNS settings or uses malware to redirect users.</a:t>
            </a:r>
          </a:p>
          <a:p>
            <a:pPr marL="0" indent="0" algn="just">
              <a:buNone/>
            </a:pPr>
            <a:r>
              <a:rPr lang="en-IN" sz="2000" b="1" dirty="0">
                <a:latin typeface="Times New Roman" panose="02020603050405020304" pitchFamily="18" charset="0"/>
                <a:cs typeface="Times New Roman" panose="02020603050405020304" pitchFamily="18" charset="0"/>
              </a:rPr>
              <a:t>Techniques: </a:t>
            </a:r>
            <a:r>
              <a:rPr lang="en-IN" sz="2000" dirty="0">
                <a:latin typeface="Times New Roman" panose="02020603050405020304" pitchFamily="18" charset="0"/>
                <a:cs typeface="Times New Roman" panose="02020603050405020304" pitchFamily="18" charset="0"/>
              </a:rPr>
              <a:t>Techniques include DNS cache poisoning, where attackers manipulate DNS servers to redirect users to malicious sites, and malware infections that modify local host files to achieve the same.</a:t>
            </a:r>
          </a:p>
          <a:p>
            <a:pPr marL="0" indent="0" algn="just">
              <a:buNone/>
            </a:pPr>
            <a:r>
              <a:rPr lang="en-IN" sz="2000" b="1" dirty="0">
                <a:latin typeface="Times New Roman" panose="02020603050405020304" pitchFamily="18" charset="0"/>
                <a:cs typeface="Times New Roman" panose="02020603050405020304" pitchFamily="18" charset="0"/>
              </a:rPr>
              <a:t>Impact:</a:t>
            </a:r>
            <a:r>
              <a:rPr lang="en-IN" sz="2000" dirty="0">
                <a:latin typeface="Times New Roman" panose="02020603050405020304" pitchFamily="18" charset="0"/>
                <a:cs typeface="Times New Roman" panose="02020603050405020304" pitchFamily="18" charset="0"/>
              </a:rPr>
              <a:t> Pharming can lead to financial losses through unauthorized transactions, compromise user credentials, and damage organizational reputations by associating them with fraudulent activities.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375" y="2060828"/>
            <a:ext cx="5342626" cy="3795623"/>
          </a:xfrm>
          <a:prstGeom prst="rect">
            <a:avLst/>
          </a:prstGeom>
        </p:spPr>
      </p:pic>
    </p:spTree>
    <p:extLst>
      <p:ext uri="{BB962C8B-B14F-4D97-AF65-F5344CB8AC3E}">
        <p14:creationId xmlns:p14="http://schemas.microsoft.com/office/powerpoint/2010/main" val="3336720142"/>
      </p:ext>
    </p:extLst>
  </p:cSld>
  <p:clrMapOvr>
    <a:masterClrMapping/>
  </p:clrMapOvr>
</p:sld>
</file>

<file path=ppt/theme/theme1.xml><?xml version="1.0" encoding="utf-8"?>
<a:theme xmlns:a="http://schemas.openxmlformats.org/drawingml/2006/main" name="Berli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Berlin</Template>
  <TotalTime>232</TotalTime>
  <Words>1117</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Trebuchet MS</vt:lpstr>
      <vt:lpstr>Berlin</vt:lpstr>
      <vt:lpstr>Advanced Phishing Techniques</vt:lpstr>
      <vt:lpstr>Introduction to Phishing</vt:lpstr>
      <vt:lpstr>Introduction to Phishing</vt:lpstr>
      <vt:lpstr>Process of Phishing Attack</vt:lpstr>
      <vt:lpstr>Types of Phishing Techniques</vt:lpstr>
      <vt:lpstr>Spear Phishing</vt:lpstr>
      <vt:lpstr>Whaling (CEO Fraud)</vt:lpstr>
      <vt:lpstr>Clone Phishing</vt:lpstr>
      <vt:lpstr>Pharming</vt:lpstr>
      <vt:lpstr>Disadvantages of Phishing</vt:lpstr>
      <vt:lpstr>Impact of Phishing Attacks</vt:lpstr>
      <vt:lpstr>How to Prevent Phishing Attacks</vt:lpstr>
      <vt:lpstr>Technology for Phishing Prevention</vt:lpstr>
      <vt:lpstr>Legal Compliance and Phishing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yuktha ravikumar</cp:lastModifiedBy>
  <cp:revision>22</cp:revision>
  <dcterms:created xsi:type="dcterms:W3CDTF">2024-06-25T14:16:28Z</dcterms:created>
  <dcterms:modified xsi:type="dcterms:W3CDTF">2024-07-22T16:23:58Z</dcterms:modified>
</cp:coreProperties>
</file>