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Gill Sans"/>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GillSans-regular.fntdata"/><Relationship Id="rId25" Type="http://schemas.openxmlformats.org/officeDocument/2006/relationships/font" Target="fonts/Roboto-boldItalic.fntdata"/><Relationship Id="rId28" Type="http://schemas.openxmlformats.org/officeDocument/2006/relationships/font" Target="fonts/OpenSans-regular.fntdata"/><Relationship Id="rId27"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85fad32d_0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ec85fad32d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c85fad32d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c85fad32d_3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ec85fad32d_3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c85fad32d_3_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ec85fad32d_3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c85fad32d_3_1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ec85fad32d_3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c85fad32d_3_2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ec85fad32d_3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c85fad32d_3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1ec85fad32d_3_3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Georgia"/>
              <a:buNone/>
            </a:pPr>
            <a:r>
              <a:rPr lang="en-GB" sz="1800">
                <a:latin typeface="Georgia"/>
                <a:ea typeface="Georgia"/>
                <a:cs typeface="Georgia"/>
                <a:sym typeface="Georgia"/>
              </a:rPr>
              <a:t>Summary of how well you achieved your prediction and inference goals.</a:t>
            </a:r>
            <a:r>
              <a:rPr b="1" lang="en-GB" sz="1800">
                <a:latin typeface="Georgia"/>
                <a:ea typeface="Georgia"/>
                <a:cs typeface="Georgia"/>
                <a:sym typeface="Georgia"/>
              </a:rPr>
              <a:t> </a:t>
            </a:r>
            <a:r>
              <a:rPr lang="en-GB" sz="1800">
                <a:latin typeface="Georgia"/>
                <a:ea typeface="Georgia"/>
                <a:cs typeface="Georgia"/>
                <a:sym typeface="Georgia"/>
              </a:rPr>
              <a:t>It is expected that you have not completed the project yet and this is an interim summary.</a:t>
            </a:r>
            <a:endParaRPr sz="1800">
              <a:latin typeface="Calibri"/>
              <a:ea typeface="Calibri"/>
              <a:cs typeface="Calibri"/>
              <a:sym typeface="Calibri"/>
            </a:endParaRPr>
          </a:p>
          <a:p>
            <a:pPr indent="0" lvl="0" marL="0" rtl="0" algn="l">
              <a:spcBef>
                <a:spcPts val="0"/>
              </a:spcBef>
              <a:spcAft>
                <a:spcPts val="0"/>
              </a:spcAft>
              <a:buNone/>
            </a:pPr>
            <a:r>
              <a:t/>
            </a:r>
            <a:endParaRPr/>
          </a:p>
        </p:txBody>
      </p:sp>
      <p:sp>
        <p:nvSpPr>
          <p:cNvPr id="229" name="Google Shape;229;g1ec85fad32d_3_3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c85fad32d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c85fad32d_0_2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ec85fad32d_0_27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c85fad32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c85fad32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c85fad32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c85fad32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c85fad32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c85fad32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c85fad32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c85fad32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c85fad32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c85fad32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c85fad32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c85fad32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c85fad32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c85fad32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c85fad32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c85fad32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Gill Sans"/>
              <a:buNone/>
              <a:defRPr b="1" i="0" sz="45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62" name="Google Shape;62;p14"/>
          <p:cNvCxnSpPr/>
          <p:nvPr/>
        </p:nvCxnSpPr>
        <p:spPr>
          <a:xfrm>
            <a:off x="536918" y="835538"/>
            <a:ext cx="0" cy="43017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69" name="Google Shape;69;p15"/>
          <p:cNvCxnSpPr/>
          <p:nvPr/>
        </p:nvCxnSpPr>
        <p:spPr>
          <a:xfrm>
            <a:off x="536918" y="267609"/>
            <a:ext cx="0" cy="48696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Gill Sans"/>
              <a:buNone/>
              <a:defRPr b="1" i="0" sz="45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76" name="Google Shape;76;p16"/>
          <p:cNvCxnSpPr/>
          <p:nvPr/>
        </p:nvCxnSpPr>
        <p:spPr>
          <a:xfrm>
            <a:off x="536918" y="1276069"/>
            <a:ext cx="0" cy="38613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84" name="Google Shape;84;p17"/>
          <p:cNvCxnSpPr/>
          <p:nvPr/>
        </p:nvCxnSpPr>
        <p:spPr>
          <a:xfrm>
            <a:off x="536918" y="267609"/>
            <a:ext cx="0" cy="48696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94" name="Google Shape;94;p18"/>
          <p:cNvCxnSpPr/>
          <p:nvPr/>
        </p:nvCxnSpPr>
        <p:spPr>
          <a:xfrm>
            <a:off x="536918" y="267609"/>
            <a:ext cx="0" cy="48696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7" name="Google Shape;97;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00" name="Google Shape;100;p19"/>
          <p:cNvCxnSpPr/>
          <p:nvPr/>
        </p:nvCxnSpPr>
        <p:spPr>
          <a:xfrm>
            <a:off x="536918" y="267609"/>
            <a:ext cx="0" cy="48696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05" name="Google Shape;105;p20"/>
          <p:cNvCxnSpPr/>
          <p:nvPr/>
        </p:nvCxnSpPr>
        <p:spPr>
          <a:xfrm>
            <a:off x="536918" y="267609"/>
            <a:ext cx="0" cy="48696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Gill San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9" name="Google Shape;109;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13" name="Google Shape;113;p21"/>
          <p:cNvCxnSpPr/>
          <p:nvPr/>
        </p:nvCxnSpPr>
        <p:spPr>
          <a:xfrm>
            <a:off x="536918" y="267609"/>
            <a:ext cx="0" cy="48696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Gill San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6" name="Google Shape;116;p22"/>
          <p:cNvSpPr/>
          <p:nvPr>
            <p:ph idx="2" type="pic"/>
          </p:nvPr>
        </p:nvSpPr>
        <p:spPr>
          <a:xfrm>
            <a:off x="3887391" y="740569"/>
            <a:ext cx="4629300" cy="3655200"/>
          </a:xfrm>
          <a:prstGeom prst="rect">
            <a:avLst/>
          </a:prstGeom>
          <a:noFill/>
          <a:ln>
            <a:noFill/>
          </a:ln>
        </p:spPr>
      </p:sp>
      <p:sp>
        <p:nvSpPr>
          <p:cNvPr id="117" name="Google Shape;11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8" name="Google Shape;118;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21" name="Google Shape;121;p22"/>
          <p:cNvCxnSpPr/>
          <p:nvPr/>
        </p:nvCxnSpPr>
        <p:spPr>
          <a:xfrm>
            <a:off x="536918" y="267609"/>
            <a:ext cx="0" cy="48696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5" name="Google Shape;125;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28" name="Google Shape;128;p23"/>
          <p:cNvCxnSpPr/>
          <p:nvPr/>
        </p:nvCxnSpPr>
        <p:spPr>
          <a:xfrm>
            <a:off x="536918" y="267609"/>
            <a:ext cx="0" cy="48696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2" name="Google Shape;13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35" name="Google Shape;135;p24"/>
          <p:cNvCxnSpPr/>
          <p:nvPr/>
        </p:nvCxnSpPr>
        <p:spPr>
          <a:xfrm>
            <a:off x="6235" y="196400"/>
            <a:ext cx="8515500" cy="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600"/>
              <a:buFont typeface="Gill Sans"/>
              <a:buNone/>
              <a:defRPr b="0" i="0" sz="3600" u="none" cap="none" strike="noStrike">
                <a:solidFill>
                  <a:schemeClr val="dk1"/>
                </a:solidFill>
                <a:latin typeface="Gill Sans"/>
                <a:ea typeface="Gill Sans"/>
                <a:cs typeface="Gill Sans"/>
                <a:sym typeface="Gill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Gill Sans"/>
                <a:ea typeface="Gill Sans"/>
                <a:cs typeface="Gill Sans"/>
                <a:sym typeface="Gill Sans"/>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Gill Sans"/>
                <a:ea typeface="Gill Sans"/>
                <a:cs typeface="Gill Sans"/>
                <a:sym typeface="Gill Sans"/>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9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1" i="0" sz="9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888888"/>
                </a:solidFill>
                <a:latin typeface="Gill Sans"/>
                <a:ea typeface="Gill Sans"/>
                <a:cs typeface="Gill Sans"/>
                <a:sym typeface="Gill Sans"/>
              </a:defRPr>
            </a:lvl1pPr>
            <a:lvl2pPr indent="0" lvl="1" marL="0" marR="0" rtl="0" algn="r">
              <a:spcBef>
                <a:spcPts val="0"/>
              </a:spcBef>
              <a:buNone/>
              <a:defRPr b="1" i="0" sz="900" u="none" cap="none" strike="noStrike">
                <a:solidFill>
                  <a:srgbClr val="888888"/>
                </a:solidFill>
                <a:latin typeface="Gill Sans"/>
                <a:ea typeface="Gill Sans"/>
                <a:cs typeface="Gill Sans"/>
                <a:sym typeface="Gill Sans"/>
              </a:defRPr>
            </a:lvl2pPr>
            <a:lvl3pPr indent="0" lvl="2" marL="0" marR="0" rtl="0" algn="r">
              <a:spcBef>
                <a:spcPts val="0"/>
              </a:spcBef>
              <a:buNone/>
              <a:defRPr b="1" i="0" sz="900" u="none" cap="none" strike="noStrike">
                <a:solidFill>
                  <a:srgbClr val="888888"/>
                </a:solidFill>
                <a:latin typeface="Gill Sans"/>
                <a:ea typeface="Gill Sans"/>
                <a:cs typeface="Gill Sans"/>
                <a:sym typeface="Gill Sans"/>
              </a:defRPr>
            </a:lvl3pPr>
            <a:lvl4pPr indent="0" lvl="3" marL="0" marR="0" rtl="0" algn="r">
              <a:spcBef>
                <a:spcPts val="0"/>
              </a:spcBef>
              <a:buNone/>
              <a:defRPr b="1" i="0" sz="900" u="none" cap="none" strike="noStrike">
                <a:solidFill>
                  <a:srgbClr val="888888"/>
                </a:solidFill>
                <a:latin typeface="Gill Sans"/>
                <a:ea typeface="Gill Sans"/>
                <a:cs typeface="Gill Sans"/>
                <a:sym typeface="Gill Sans"/>
              </a:defRPr>
            </a:lvl4pPr>
            <a:lvl5pPr indent="0" lvl="4" marL="0" marR="0" rtl="0" algn="r">
              <a:spcBef>
                <a:spcPts val="0"/>
              </a:spcBef>
              <a:buNone/>
              <a:defRPr b="1" i="0" sz="900" u="none" cap="none" strike="noStrike">
                <a:solidFill>
                  <a:srgbClr val="888888"/>
                </a:solidFill>
                <a:latin typeface="Gill Sans"/>
                <a:ea typeface="Gill Sans"/>
                <a:cs typeface="Gill Sans"/>
                <a:sym typeface="Gill Sans"/>
              </a:defRPr>
            </a:lvl5pPr>
            <a:lvl6pPr indent="0" lvl="5" marL="0" marR="0" rtl="0" algn="r">
              <a:spcBef>
                <a:spcPts val="0"/>
              </a:spcBef>
              <a:buNone/>
              <a:defRPr b="1" i="0" sz="900" u="none" cap="none" strike="noStrike">
                <a:solidFill>
                  <a:srgbClr val="888888"/>
                </a:solidFill>
                <a:latin typeface="Gill Sans"/>
                <a:ea typeface="Gill Sans"/>
                <a:cs typeface="Gill Sans"/>
                <a:sym typeface="Gill Sans"/>
              </a:defRPr>
            </a:lvl6pPr>
            <a:lvl7pPr indent="0" lvl="6" marL="0" marR="0" rtl="0" algn="r">
              <a:spcBef>
                <a:spcPts val="0"/>
              </a:spcBef>
              <a:buNone/>
              <a:defRPr b="1" i="0" sz="900" u="none" cap="none" strike="noStrike">
                <a:solidFill>
                  <a:srgbClr val="888888"/>
                </a:solidFill>
                <a:latin typeface="Gill Sans"/>
                <a:ea typeface="Gill Sans"/>
                <a:cs typeface="Gill Sans"/>
                <a:sym typeface="Gill Sans"/>
              </a:defRPr>
            </a:lvl7pPr>
            <a:lvl8pPr indent="0" lvl="7" marL="0" marR="0" rtl="0" algn="r">
              <a:spcBef>
                <a:spcPts val="0"/>
              </a:spcBef>
              <a:buNone/>
              <a:defRPr b="1" i="0" sz="900" u="none" cap="none" strike="noStrike">
                <a:solidFill>
                  <a:srgbClr val="888888"/>
                </a:solidFill>
                <a:latin typeface="Gill Sans"/>
                <a:ea typeface="Gill Sans"/>
                <a:cs typeface="Gill Sans"/>
                <a:sym typeface="Gill Sans"/>
              </a:defRPr>
            </a:lvl8pPr>
            <a:lvl9pPr indent="0" lvl="8" marL="0" marR="0" rtl="0" algn="r">
              <a:spcBef>
                <a:spcPts val="0"/>
              </a:spcBef>
              <a:buNone/>
              <a:defRPr b="1" i="0" sz="9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5"/>
          <p:cNvSpPr/>
          <p:nvPr/>
        </p:nvSpPr>
        <p:spPr>
          <a:xfrm>
            <a:off x="-125962" y="6649"/>
            <a:ext cx="9270000" cy="5136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41" name="Google Shape;141;p25"/>
          <p:cNvSpPr/>
          <p:nvPr/>
        </p:nvSpPr>
        <p:spPr>
          <a:xfrm>
            <a:off x="-125962" y="6649"/>
            <a:ext cx="9270000" cy="5136900"/>
          </a:xfrm>
          <a:prstGeom prst="rect">
            <a:avLst/>
          </a:prstGeom>
          <a:gradFill>
            <a:gsLst>
              <a:gs pos="0">
                <a:schemeClr val="accent2"/>
              </a:gs>
              <a:gs pos="100000">
                <a:schemeClr val="accent4"/>
              </a:gs>
            </a:gsLst>
            <a:lin ang="8100019"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Gill Sans"/>
              <a:buNone/>
            </a:pPr>
            <a:r>
              <a:t/>
            </a:r>
            <a:endParaRPr b="0" i="0" sz="1400" u="none" cap="none" strike="noStrike">
              <a:solidFill>
                <a:srgbClr val="FFFFFF"/>
              </a:solidFill>
              <a:latin typeface="Open Sans"/>
              <a:ea typeface="Open Sans"/>
              <a:cs typeface="Open Sans"/>
              <a:sym typeface="Open Sans"/>
            </a:endParaRPr>
          </a:p>
        </p:txBody>
      </p:sp>
      <p:pic>
        <p:nvPicPr>
          <p:cNvPr descr="Paint in motion from the bottom of the view" id="142" name="Google Shape;142;p25"/>
          <p:cNvPicPr preferRelativeResize="0"/>
          <p:nvPr/>
        </p:nvPicPr>
        <p:blipFill rotWithShape="1">
          <a:blip r:embed="rId3">
            <a:alphaModFix amt="35000"/>
          </a:blip>
          <a:srcRect b="0" l="0" r="0" t="12793"/>
          <a:stretch/>
        </p:blipFill>
        <p:spPr>
          <a:xfrm>
            <a:off x="-126000" y="-18"/>
            <a:ext cx="9270001" cy="5136863"/>
          </a:xfrm>
          <a:prstGeom prst="rect">
            <a:avLst/>
          </a:prstGeom>
          <a:noFill/>
          <a:ln>
            <a:noFill/>
          </a:ln>
        </p:spPr>
      </p:pic>
      <p:sp>
        <p:nvSpPr>
          <p:cNvPr id="143" name="Google Shape;143;p25"/>
          <p:cNvSpPr txBox="1"/>
          <p:nvPr>
            <p:ph type="ctrTitle"/>
          </p:nvPr>
        </p:nvSpPr>
        <p:spPr>
          <a:xfrm>
            <a:off x="937859" y="443592"/>
            <a:ext cx="7396500" cy="1774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FFFF"/>
              </a:buClr>
              <a:buSzPts val="5400"/>
              <a:buFont typeface="Gill Sans"/>
              <a:buNone/>
            </a:pPr>
            <a:r>
              <a:rPr lang="en-GB" sz="5400">
                <a:solidFill>
                  <a:srgbClr val="FFFFFF"/>
                </a:solidFill>
              </a:rPr>
              <a:t>BITCOIN TREND ANALYSIS</a:t>
            </a:r>
            <a:endParaRPr/>
          </a:p>
        </p:txBody>
      </p:sp>
      <p:sp>
        <p:nvSpPr>
          <p:cNvPr id="144" name="Google Shape;144;p25"/>
          <p:cNvSpPr txBox="1"/>
          <p:nvPr>
            <p:ph idx="1" type="subTitle"/>
          </p:nvPr>
        </p:nvSpPr>
        <p:spPr>
          <a:xfrm>
            <a:off x="792691" y="3083536"/>
            <a:ext cx="6522600" cy="10491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rgbClr val="FFFFFF"/>
              </a:buClr>
              <a:buSzPts val="1500"/>
              <a:buNone/>
            </a:pPr>
            <a:r>
              <a:rPr lang="en-GB" sz="1500">
                <a:solidFill>
                  <a:srgbClr val="FFFFFF"/>
                </a:solidFill>
              </a:rPr>
              <a:t>GROUP 8:</a:t>
            </a:r>
            <a:endParaRPr/>
          </a:p>
          <a:p>
            <a:pPr indent="0" lvl="0" marL="0" rtl="0" algn="l">
              <a:lnSpc>
                <a:spcPct val="90000"/>
              </a:lnSpc>
              <a:spcBef>
                <a:spcPts val="800"/>
              </a:spcBef>
              <a:spcAft>
                <a:spcPts val="0"/>
              </a:spcAft>
              <a:buClr>
                <a:srgbClr val="FFFFFF"/>
              </a:buClr>
              <a:buSzPts val="1500"/>
              <a:buNone/>
            </a:pPr>
            <a:r>
              <a:rPr lang="en-GB" sz="1500">
                <a:solidFill>
                  <a:srgbClr val="FFFFFF"/>
                </a:solidFill>
              </a:rPr>
              <a:t>Prakyath Davanam Praveen</a:t>
            </a:r>
            <a:endParaRPr/>
          </a:p>
          <a:p>
            <a:pPr indent="0" lvl="0" marL="0" rtl="0" algn="l">
              <a:lnSpc>
                <a:spcPct val="90000"/>
              </a:lnSpc>
              <a:spcBef>
                <a:spcPts val="800"/>
              </a:spcBef>
              <a:spcAft>
                <a:spcPts val="0"/>
              </a:spcAft>
              <a:buClr>
                <a:srgbClr val="FFFFFF"/>
              </a:buClr>
              <a:buSzPts val="1500"/>
              <a:buNone/>
            </a:pPr>
            <a:r>
              <a:rPr lang="en-GB" sz="1500">
                <a:solidFill>
                  <a:srgbClr val="FFFFFF"/>
                </a:solidFill>
              </a:rPr>
              <a:t>Rujuta Mirajkar</a:t>
            </a:r>
            <a:endParaRPr/>
          </a:p>
          <a:p>
            <a:pPr indent="0" lvl="0" marL="0" rtl="0" algn="l">
              <a:lnSpc>
                <a:spcPct val="90000"/>
              </a:lnSpc>
              <a:spcBef>
                <a:spcPts val="800"/>
              </a:spcBef>
              <a:spcAft>
                <a:spcPts val="0"/>
              </a:spcAft>
              <a:buClr>
                <a:srgbClr val="FFFFFF"/>
              </a:buClr>
              <a:buSzPts val="1500"/>
              <a:buNone/>
            </a:pPr>
            <a:r>
              <a:rPr lang="en-GB" sz="1500">
                <a:solidFill>
                  <a:srgbClr val="FFFFFF"/>
                </a:solidFill>
              </a:rPr>
              <a:t>Yuktha Lakshmi A B</a:t>
            </a:r>
            <a:endParaRPr/>
          </a:p>
        </p:txBody>
      </p:sp>
      <p:sp>
        <p:nvSpPr>
          <p:cNvPr id="145" name="Google Shape;145;p25"/>
          <p:cNvSpPr/>
          <p:nvPr/>
        </p:nvSpPr>
        <p:spPr>
          <a:xfrm>
            <a:off x="2788494" y="615341"/>
            <a:ext cx="69493" cy="68126"/>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rgbClr val="000000"/>
              </a:solidFill>
              <a:latin typeface="Open Sans"/>
              <a:ea typeface="Open Sans"/>
              <a:cs typeface="Open Sans"/>
              <a:sym typeface="Open Sans"/>
            </a:endParaRPr>
          </a:p>
        </p:txBody>
      </p:sp>
      <p:cxnSp>
        <p:nvCxnSpPr>
          <p:cNvPr id="146" name="Google Shape;146;p25"/>
          <p:cNvCxnSpPr/>
          <p:nvPr/>
        </p:nvCxnSpPr>
        <p:spPr>
          <a:xfrm>
            <a:off x="524968" y="2630527"/>
            <a:ext cx="0" cy="250620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628650" y="285750"/>
            <a:ext cx="8040900" cy="10458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GB"/>
              <a:t>FEEDBACK FROM LAST PRESENTATION</a:t>
            </a:r>
            <a:endParaRPr/>
          </a:p>
        </p:txBody>
      </p:sp>
      <p:sp>
        <p:nvSpPr>
          <p:cNvPr id="206" name="Google Shape;206;p34"/>
          <p:cNvSpPr txBox="1"/>
          <p:nvPr>
            <p:ph idx="1" type="body"/>
          </p:nvPr>
        </p:nvSpPr>
        <p:spPr>
          <a:xfrm>
            <a:off x="628650" y="1739775"/>
            <a:ext cx="7886700" cy="2892900"/>
          </a:xfrm>
          <a:prstGeom prst="rect">
            <a:avLst/>
          </a:prstGeom>
        </p:spPr>
        <p:txBody>
          <a:bodyPr anchorCtr="0" anchor="t" bIns="34275" lIns="68575" spcFirstLastPara="1" rIns="68575" wrap="square" tIns="34275">
            <a:normAutofit/>
          </a:bodyPr>
          <a:lstStyle/>
          <a:p>
            <a:pPr indent="-273050" lvl="0" marL="342900" rtl="0" algn="l">
              <a:spcBef>
                <a:spcPts val="800"/>
              </a:spcBef>
              <a:spcAft>
                <a:spcPts val="0"/>
              </a:spcAft>
              <a:buSzPts val="1700"/>
              <a:buFont typeface="Gill Sans"/>
              <a:buChar char="•"/>
            </a:pPr>
            <a:r>
              <a:rPr lang="en-GB" sz="1700"/>
              <a:t>Aggregating min-min interval to day-to-day interval of bitcoin data extraction from Bitstamp</a:t>
            </a:r>
            <a:endParaRPr sz="1700"/>
          </a:p>
          <a:p>
            <a:pPr indent="-273050" lvl="0" marL="342900" rtl="0" algn="l">
              <a:spcBef>
                <a:spcPts val="800"/>
              </a:spcBef>
              <a:spcAft>
                <a:spcPts val="0"/>
              </a:spcAft>
              <a:buSzPts val="1700"/>
              <a:buFont typeface="Gill Sans"/>
              <a:buChar char="•"/>
            </a:pPr>
            <a:r>
              <a:rPr lang="en-GB" sz="1700"/>
              <a:t>Predicting the close price sequentially for next 10 days.</a:t>
            </a:r>
            <a:endParaRPr sz="1700"/>
          </a:p>
          <a:p>
            <a:pPr indent="-273050" lvl="0" marL="342900" rtl="0" algn="l">
              <a:spcBef>
                <a:spcPts val="800"/>
              </a:spcBef>
              <a:spcAft>
                <a:spcPts val="0"/>
              </a:spcAft>
              <a:buSzPts val="1700"/>
              <a:buFont typeface="Gill Sans"/>
              <a:buChar char="•"/>
            </a:pPr>
            <a:r>
              <a:rPr lang="en-GB" sz="1700"/>
              <a:t>Implementing time series analysis on bitcoin price trends</a:t>
            </a:r>
            <a:r>
              <a:rPr lang="en-GB"/>
              <a:t>.</a:t>
            </a:r>
            <a:endParaRPr/>
          </a:p>
          <a:p>
            <a:pPr indent="0" lvl="0" marL="34290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628650" y="84750"/>
            <a:ext cx="7886700" cy="484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Gill Sans"/>
              <a:buNone/>
            </a:pPr>
            <a:r>
              <a:rPr lang="en-GB"/>
              <a:t>METHODS USED</a:t>
            </a:r>
            <a:endParaRPr/>
          </a:p>
        </p:txBody>
      </p:sp>
      <p:sp>
        <p:nvSpPr>
          <p:cNvPr id="212" name="Google Shape;212;p35"/>
          <p:cNvSpPr txBox="1"/>
          <p:nvPr>
            <p:ph idx="1" type="body"/>
          </p:nvPr>
        </p:nvSpPr>
        <p:spPr>
          <a:xfrm>
            <a:off x="628650" y="762806"/>
            <a:ext cx="8232900" cy="4085700"/>
          </a:xfrm>
          <a:prstGeom prst="rect">
            <a:avLst/>
          </a:prstGeom>
          <a:noFill/>
          <a:ln>
            <a:noFill/>
          </a:ln>
        </p:spPr>
        <p:txBody>
          <a:bodyPr anchorCtr="0" anchor="t" bIns="34275" lIns="68575" spcFirstLastPara="1" rIns="68575" wrap="square" tIns="34275">
            <a:normAutofit fontScale="47500" lnSpcReduction="20000"/>
          </a:bodyPr>
          <a:lstStyle/>
          <a:p>
            <a:pPr indent="-89999" lvl="0" marL="179999" rtl="0" algn="l">
              <a:spcBef>
                <a:spcPts val="0"/>
              </a:spcBef>
              <a:spcAft>
                <a:spcPts val="0"/>
              </a:spcAft>
              <a:buClr>
                <a:schemeClr val="dk1"/>
              </a:buClr>
              <a:buSzPct val="100000"/>
              <a:buFont typeface="Arial"/>
              <a:buNone/>
            </a:pPr>
            <a:r>
              <a:rPr b="1" lang="en-GB"/>
              <a:t>ARIMA METHOD:</a:t>
            </a:r>
            <a:endParaRPr b="1"/>
          </a:p>
          <a:p>
            <a:pPr indent="-89999" lvl="0" marL="179999" rtl="0" algn="l">
              <a:spcBef>
                <a:spcPts val="0"/>
              </a:spcBef>
              <a:spcAft>
                <a:spcPts val="0"/>
              </a:spcAft>
              <a:buClr>
                <a:schemeClr val="dk1"/>
              </a:buClr>
              <a:buSzPct val="100000"/>
              <a:buFont typeface="Arial"/>
              <a:buNone/>
            </a:pPr>
            <a:r>
              <a:t/>
            </a:r>
            <a:endParaRPr/>
          </a:p>
          <a:p>
            <a:pPr indent="-300990" lvl="0" marL="457200" rtl="0" algn="l">
              <a:lnSpc>
                <a:spcPct val="115000"/>
              </a:lnSpc>
              <a:spcBef>
                <a:spcPts val="0"/>
              </a:spcBef>
              <a:spcAft>
                <a:spcPts val="0"/>
              </a:spcAft>
              <a:buSzPct val="100000"/>
              <a:buChar char="•"/>
            </a:pPr>
            <a:r>
              <a:rPr lang="en-GB"/>
              <a:t>ARIMA is a time series forecasting model that combines autoregression (AR), differencing (I), and moving averages (MA). It is used to predict future points in a time series based on its past values and trends.</a:t>
            </a:r>
            <a:endParaRPr/>
          </a:p>
          <a:p>
            <a:pPr indent="89999" lvl="0" marL="0" rtl="0" algn="l">
              <a:lnSpc>
                <a:spcPct val="115000"/>
              </a:lnSpc>
              <a:spcBef>
                <a:spcPts val="0"/>
              </a:spcBef>
              <a:spcAft>
                <a:spcPts val="0"/>
              </a:spcAft>
              <a:buClr>
                <a:schemeClr val="dk1"/>
              </a:buClr>
              <a:buSzPct val="45833"/>
              <a:buFont typeface="Arial"/>
              <a:buNone/>
            </a:pPr>
            <a:r>
              <a:t/>
            </a:r>
            <a:endParaRPr b="1"/>
          </a:p>
          <a:p>
            <a:pPr indent="-89999" lvl="0" marL="179999" rtl="0" algn="l">
              <a:lnSpc>
                <a:spcPct val="115000"/>
              </a:lnSpc>
              <a:spcBef>
                <a:spcPts val="0"/>
              </a:spcBef>
              <a:spcAft>
                <a:spcPts val="0"/>
              </a:spcAft>
              <a:buNone/>
            </a:pPr>
            <a:r>
              <a:rPr b="1" lang="en-GB"/>
              <a:t>SARIMA Model (Seasonal AutoRegressive Integrated Moving Average):</a:t>
            </a:r>
            <a:endParaRPr b="1"/>
          </a:p>
          <a:p>
            <a:pPr indent="-89999" lvl="0" marL="179999" rtl="0" algn="l">
              <a:lnSpc>
                <a:spcPct val="115000"/>
              </a:lnSpc>
              <a:spcBef>
                <a:spcPts val="0"/>
              </a:spcBef>
              <a:spcAft>
                <a:spcPts val="0"/>
              </a:spcAft>
              <a:buClr>
                <a:schemeClr val="dk1"/>
              </a:buClr>
              <a:buSzPct val="45833"/>
              <a:buFont typeface="Arial"/>
              <a:buNone/>
            </a:pPr>
            <a:r>
              <a:t/>
            </a:r>
            <a:endParaRPr/>
          </a:p>
          <a:p>
            <a:pPr indent="-300990" lvl="0" marL="457200" rtl="0" algn="l">
              <a:lnSpc>
                <a:spcPct val="115000"/>
              </a:lnSpc>
              <a:spcBef>
                <a:spcPts val="0"/>
              </a:spcBef>
              <a:spcAft>
                <a:spcPts val="0"/>
              </a:spcAft>
              <a:buSzPct val="100000"/>
              <a:buChar char="•"/>
            </a:pPr>
            <a:r>
              <a:rPr lang="en-GB"/>
              <a:t>SARIMA extends ARIMA by incorporating seasonality into the model. It is particularly useful for time series data with clear seasonal patterns.</a:t>
            </a:r>
            <a:endParaRPr/>
          </a:p>
          <a:p>
            <a:pPr indent="89999" lvl="0" marL="0" rtl="0" algn="l">
              <a:lnSpc>
                <a:spcPct val="115000"/>
              </a:lnSpc>
              <a:spcBef>
                <a:spcPts val="0"/>
              </a:spcBef>
              <a:spcAft>
                <a:spcPts val="0"/>
              </a:spcAft>
              <a:buClr>
                <a:schemeClr val="dk1"/>
              </a:buClr>
              <a:buSzPct val="45833"/>
              <a:buFont typeface="Arial"/>
              <a:buNone/>
            </a:pPr>
            <a:r>
              <a:t/>
            </a:r>
            <a:endParaRPr/>
          </a:p>
          <a:p>
            <a:pPr indent="89999" lvl="0" marL="0" rtl="0" algn="l">
              <a:lnSpc>
                <a:spcPct val="115000"/>
              </a:lnSpc>
              <a:spcBef>
                <a:spcPts val="0"/>
              </a:spcBef>
              <a:spcAft>
                <a:spcPts val="0"/>
              </a:spcAft>
              <a:buNone/>
            </a:pPr>
            <a:r>
              <a:rPr b="1" lang="en-GB"/>
              <a:t>LSTM MOdel(Long Short-Term Memory):</a:t>
            </a:r>
            <a:endParaRPr b="1"/>
          </a:p>
          <a:p>
            <a:pPr indent="89999" lvl="0" marL="0" rtl="0" algn="l">
              <a:lnSpc>
                <a:spcPct val="115000"/>
              </a:lnSpc>
              <a:spcBef>
                <a:spcPts val="0"/>
              </a:spcBef>
              <a:spcAft>
                <a:spcPts val="0"/>
              </a:spcAft>
              <a:buClr>
                <a:schemeClr val="dk1"/>
              </a:buClr>
              <a:buSzPct val="45833"/>
              <a:buFont typeface="Arial"/>
              <a:buNone/>
            </a:pPr>
            <a:r>
              <a:t/>
            </a:r>
            <a:endParaRPr/>
          </a:p>
          <a:p>
            <a:pPr indent="-259590" lvl="0" marL="457200" rtl="0" algn="l">
              <a:lnSpc>
                <a:spcPct val="115000"/>
              </a:lnSpc>
              <a:spcBef>
                <a:spcPts val="0"/>
              </a:spcBef>
              <a:spcAft>
                <a:spcPts val="0"/>
              </a:spcAft>
              <a:buSzPct val="100000"/>
              <a:buFont typeface="Gill Sans"/>
              <a:buChar char="•"/>
            </a:pPr>
            <a:r>
              <a:rPr lang="en-GB"/>
              <a:t>LSTM is a type of recurrent neural network (RNN) designed for learning long-term dependencies in data sequences. It is often used in time series forecasting, natural language processing, and other sequential data tasks.</a:t>
            </a:r>
            <a:endParaRPr/>
          </a:p>
          <a:p>
            <a:pPr indent="-367200" lvl="0" marL="457200" rtl="0" algn="l">
              <a:lnSpc>
                <a:spcPct val="115000"/>
              </a:lnSpc>
              <a:spcBef>
                <a:spcPts val="0"/>
              </a:spcBef>
              <a:spcAft>
                <a:spcPts val="0"/>
              </a:spcAft>
              <a:buClr>
                <a:schemeClr val="dk1"/>
              </a:buClr>
              <a:buSzPct val="45833"/>
              <a:buFont typeface="Arial"/>
              <a:buNone/>
            </a:pPr>
            <a:r>
              <a:t/>
            </a:r>
            <a:endParaRPr/>
          </a:p>
          <a:p>
            <a:pPr indent="-367200" lvl="0" marL="457200" rtl="0" algn="l">
              <a:lnSpc>
                <a:spcPct val="115000"/>
              </a:lnSpc>
              <a:spcBef>
                <a:spcPts val="0"/>
              </a:spcBef>
              <a:spcAft>
                <a:spcPts val="0"/>
              </a:spcAft>
              <a:buClr>
                <a:schemeClr val="dk1"/>
              </a:buClr>
              <a:buSzPct val="45833"/>
              <a:buFont typeface="Arial"/>
              <a:buNone/>
            </a:pPr>
            <a:r>
              <a:t/>
            </a:r>
            <a:endParaRPr b="1"/>
          </a:p>
          <a:p>
            <a:pPr indent="89999" lvl="0" marL="0" rtl="0" algn="l">
              <a:lnSpc>
                <a:spcPct val="115000"/>
              </a:lnSpc>
              <a:spcBef>
                <a:spcPts val="0"/>
              </a:spcBef>
              <a:spcAft>
                <a:spcPts val="0"/>
              </a:spcAft>
              <a:buNone/>
            </a:pPr>
            <a:r>
              <a:rPr b="1" lang="en-GB"/>
              <a:t>GRADIENT BOOSTING REGRESSOR MODEL:</a:t>
            </a:r>
            <a:endParaRPr b="1"/>
          </a:p>
          <a:p>
            <a:pPr indent="89999" lvl="0" marL="0" rtl="0" algn="l">
              <a:lnSpc>
                <a:spcPct val="115000"/>
              </a:lnSpc>
              <a:spcBef>
                <a:spcPts val="0"/>
              </a:spcBef>
              <a:spcAft>
                <a:spcPts val="0"/>
              </a:spcAft>
              <a:buNone/>
            </a:pPr>
            <a:r>
              <a:t/>
            </a:r>
            <a:endParaRPr/>
          </a:p>
          <a:p>
            <a:pPr indent="-300990" lvl="0" marL="457200" rtl="0" algn="l">
              <a:lnSpc>
                <a:spcPct val="115000"/>
              </a:lnSpc>
              <a:spcBef>
                <a:spcPts val="0"/>
              </a:spcBef>
              <a:spcAft>
                <a:spcPts val="0"/>
              </a:spcAft>
              <a:buSzPct val="100000"/>
              <a:buChar char="•"/>
            </a:pPr>
            <a:r>
              <a:rPr lang="en-GB"/>
              <a:t>Gradient Boosting is an ensemble learning technique where multiple weak models (typically decision trees) are combined to create a stronger predictive model.</a:t>
            </a:r>
            <a:br>
              <a:rPr lang="en-GB"/>
            </a:br>
            <a:endParaRPr/>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300"/>
          </a:p>
          <a:p>
            <a:pPr indent="0" lvl="0" marL="179999"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GB" sz="1300"/>
              <a:t>	</a:t>
            </a:r>
            <a:endParaRPr sz="1300"/>
          </a:p>
          <a:p>
            <a:pPr indent="-554399" lvl="0" marL="914400" rtl="0" algn="l">
              <a:lnSpc>
                <a:spcPct val="90000"/>
              </a:lnSpc>
              <a:spcBef>
                <a:spcPts val="0"/>
              </a:spcBef>
              <a:spcAft>
                <a:spcPts val="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628650" y="165425"/>
            <a:ext cx="7886700" cy="691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Gill Sans"/>
              <a:buNone/>
            </a:pPr>
            <a:r>
              <a:rPr lang="en-GB"/>
              <a:t>RESULTS </a:t>
            </a:r>
            <a:endParaRPr/>
          </a:p>
        </p:txBody>
      </p:sp>
      <p:sp>
        <p:nvSpPr>
          <p:cNvPr id="218" name="Google Shape;218;p36"/>
          <p:cNvSpPr txBox="1"/>
          <p:nvPr>
            <p:ph idx="1" type="body"/>
          </p:nvPr>
        </p:nvSpPr>
        <p:spPr>
          <a:xfrm>
            <a:off x="628650" y="857249"/>
            <a:ext cx="7886700" cy="3775500"/>
          </a:xfrm>
          <a:prstGeom prst="rect">
            <a:avLst/>
          </a:prstGeom>
          <a:noFill/>
          <a:ln>
            <a:noFill/>
          </a:ln>
        </p:spPr>
        <p:txBody>
          <a:bodyPr anchorCtr="0" anchor="t" bIns="34275" lIns="68575" spcFirstLastPara="1" rIns="68575" wrap="square" tIns="34275">
            <a:normAutofit/>
          </a:bodyPr>
          <a:lstStyle/>
          <a:p>
            <a:pPr indent="-273050" lvl="0" marL="342900" rtl="0" algn="l">
              <a:lnSpc>
                <a:spcPct val="90000"/>
              </a:lnSpc>
              <a:spcBef>
                <a:spcPts val="0"/>
              </a:spcBef>
              <a:spcAft>
                <a:spcPts val="0"/>
              </a:spcAft>
              <a:buClr>
                <a:srgbClr val="343541"/>
              </a:buClr>
              <a:buSzPts val="1700"/>
              <a:buChar char="•"/>
            </a:pPr>
            <a:r>
              <a:rPr lang="en-GB" sz="1700">
                <a:solidFill>
                  <a:srgbClr val="343541"/>
                </a:solidFill>
              </a:rPr>
              <a:t>Our time series model is predicting Bitcoin closing prices for the 10-day period following April 13, 2020. The model utilized the last 15 days of available historical data to generate these forecasts.</a:t>
            </a:r>
            <a:endParaRPr sz="1700">
              <a:solidFill>
                <a:srgbClr val="343541"/>
              </a:solidFill>
            </a:endParaRPr>
          </a:p>
          <a:p>
            <a:pPr indent="0" lvl="0" marL="342900" rtl="0" algn="l">
              <a:lnSpc>
                <a:spcPct val="90000"/>
              </a:lnSpc>
              <a:spcBef>
                <a:spcPts val="0"/>
              </a:spcBef>
              <a:spcAft>
                <a:spcPts val="0"/>
              </a:spcAft>
              <a:buNone/>
            </a:pPr>
            <a:r>
              <a:t/>
            </a:r>
            <a:endParaRPr sz="1700">
              <a:solidFill>
                <a:srgbClr val="343541"/>
              </a:solidFill>
            </a:endParaRPr>
          </a:p>
          <a:p>
            <a:pPr indent="-273050" lvl="0" marL="342900" rtl="0" algn="l">
              <a:lnSpc>
                <a:spcPct val="90000"/>
              </a:lnSpc>
              <a:spcBef>
                <a:spcPts val="0"/>
              </a:spcBef>
              <a:spcAft>
                <a:spcPts val="0"/>
              </a:spcAft>
              <a:buClr>
                <a:srgbClr val="343541"/>
              </a:buClr>
              <a:buSzPts val="1700"/>
              <a:buChar char="•"/>
            </a:pPr>
            <a:r>
              <a:rPr lang="en-GB" sz="1700">
                <a:solidFill>
                  <a:srgbClr val="343541"/>
                </a:solidFill>
              </a:rPr>
              <a:t>Implemented sequential Analysis by taking past 15 days data to predict the price of future next 10 days. </a:t>
            </a:r>
            <a:endParaRPr sz="1700">
              <a:solidFill>
                <a:srgbClr val="343541"/>
              </a:solidFill>
            </a:endParaRPr>
          </a:p>
          <a:p>
            <a:pPr indent="0" lvl="0" marL="342900" rtl="0" algn="l">
              <a:lnSpc>
                <a:spcPct val="90000"/>
              </a:lnSpc>
              <a:spcBef>
                <a:spcPts val="0"/>
              </a:spcBef>
              <a:spcAft>
                <a:spcPts val="0"/>
              </a:spcAft>
              <a:buNone/>
            </a:pPr>
            <a:r>
              <a:t/>
            </a:r>
            <a:endParaRPr sz="1400">
              <a:solidFill>
                <a:srgbClr val="343541"/>
              </a:solidFill>
            </a:endParaRPr>
          </a:p>
        </p:txBody>
      </p:sp>
      <p:pic>
        <p:nvPicPr>
          <p:cNvPr id="219" name="Google Shape;219;p36"/>
          <p:cNvPicPr preferRelativeResize="0"/>
          <p:nvPr/>
        </p:nvPicPr>
        <p:blipFill>
          <a:blip r:embed="rId3">
            <a:alphaModFix/>
          </a:blip>
          <a:stretch>
            <a:fillRect/>
          </a:stretch>
        </p:blipFill>
        <p:spPr>
          <a:xfrm>
            <a:off x="1020525" y="2481525"/>
            <a:ext cx="7104876" cy="2533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628650" y="60544"/>
            <a:ext cx="7886700" cy="472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Gill Sans"/>
              <a:buNone/>
            </a:pPr>
            <a:r>
              <a:rPr lang="en-GB"/>
              <a:t>PROBLEMS ENCOUNTERED</a:t>
            </a:r>
            <a:endParaRPr/>
          </a:p>
        </p:txBody>
      </p:sp>
      <p:sp>
        <p:nvSpPr>
          <p:cNvPr id="225" name="Google Shape;225;p37"/>
          <p:cNvSpPr txBox="1"/>
          <p:nvPr>
            <p:ph idx="1" type="body"/>
          </p:nvPr>
        </p:nvSpPr>
        <p:spPr>
          <a:xfrm>
            <a:off x="628650" y="641719"/>
            <a:ext cx="7886700" cy="3990900"/>
          </a:xfrm>
          <a:prstGeom prst="rect">
            <a:avLst/>
          </a:prstGeom>
          <a:noFill/>
          <a:ln>
            <a:noFill/>
          </a:ln>
        </p:spPr>
        <p:txBody>
          <a:bodyPr anchorCtr="0" anchor="t" bIns="34275" lIns="68575" spcFirstLastPara="1" rIns="68575" wrap="square" tIns="34275">
            <a:normAutofit/>
          </a:bodyPr>
          <a:lstStyle/>
          <a:p>
            <a:pPr indent="0" lvl="0" marL="88900" rtl="0" algn="l">
              <a:spcBef>
                <a:spcPts val="800"/>
              </a:spcBef>
              <a:spcAft>
                <a:spcPts val="0"/>
              </a:spcAft>
              <a:buClr>
                <a:schemeClr val="dk1"/>
              </a:buClr>
              <a:buSzPts val="800"/>
              <a:buNone/>
            </a:pPr>
            <a:r>
              <a:rPr b="1" lang="en-GB" sz="1900"/>
              <a:t>Missing Data:</a:t>
            </a:r>
            <a:endParaRPr b="1" sz="1900"/>
          </a:p>
          <a:p>
            <a:pPr indent="0" lvl="0" marL="88900" rtl="0" algn="l">
              <a:spcBef>
                <a:spcPts val="800"/>
              </a:spcBef>
              <a:spcAft>
                <a:spcPts val="0"/>
              </a:spcAft>
              <a:buClr>
                <a:schemeClr val="dk1"/>
              </a:buClr>
              <a:buSzPts val="800"/>
              <a:buNone/>
            </a:pPr>
            <a:r>
              <a:t/>
            </a:r>
            <a:endParaRPr b="1" sz="2300"/>
          </a:p>
          <a:p>
            <a:pPr indent="-247650" lvl="0" marL="342900" rtl="0" algn="l">
              <a:spcBef>
                <a:spcPts val="0"/>
              </a:spcBef>
              <a:spcAft>
                <a:spcPts val="0"/>
              </a:spcAft>
              <a:buSzPts val="1300"/>
              <a:buChar char="•"/>
            </a:pPr>
            <a:r>
              <a:rPr lang="en-GB" sz="1300"/>
              <a:t>Initial data exploration revealed missing values in 'Volume_(BTC),' 'Volume_(Currency),' and 'Weighted_Price.'</a:t>
            </a:r>
            <a:endParaRPr sz="1300"/>
          </a:p>
          <a:p>
            <a:pPr indent="-247650" lvl="0" marL="342900" rtl="0" algn="l">
              <a:spcBef>
                <a:spcPts val="0"/>
              </a:spcBef>
              <a:spcAft>
                <a:spcPts val="0"/>
              </a:spcAft>
              <a:buSzPts val="1300"/>
              <a:buChar char="•"/>
            </a:pPr>
            <a:r>
              <a:rPr lang="en-GB" sz="1300"/>
              <a:t>Strategies such as zero-fill and forward-fill were applied</a:t>
            </a:r>
            <a:endParaRPr sz="1300"/>
          </a:p>
          <a:p>
            <a:pPr indent="0" lvl="0" marL="12700" rtl="0" algn="l">
              <a:spcBef>
                <a:spcPts val="0"/>
              </a:spcBef>
              <a:spcAft>
                <a:spcPts val="0"/>
              </a:spcAft>
              <a:buClr>
                <a:schemeClr val="dk1"/>
              </a:buClr>
              <a:buSzPts val="800"/>
              <a:buNone/>
            </a:pPr>
            <a:r>
              <a:t/>
            </a:r>
            <a:endParaRPr>
              <a:latin typeface="Arial"/>
              <a:ea typeface="Arial"/>
              <a:cs typeface="Arial"/>
              <a:sym typeface="Arial"/>
            </a:endParaRPr>
          </a:p>
          <a:p>
            <a:pPr indent="0" lvl="0" marL="88900" rtl="0" algn="l">
              <a:spcBef>
                <a:spcPts val="0"/>
              </a:spcBef>
              <a:spcAft>
                <a:spcPts val="0"/>
              </a:spcAft>
              <a:buClr>
                <a:schemeClr val="dk1"/>
              </a:buClr>
              <a:buSzPts val="800"/>
              <a:buNone/>
            </a:pPr>
            <a:r>
              <a:rPr b="1" lang="en-GB" sz="1900"/>
              <a:t>Model Evaluation Challenges:</a:t>
            </a:r>
            <a:endParaRPr b="1" sz="1900"/>
          </a:p>
          <a:p>
            <a:pPr indent="0" lvl="0" marL="88900" rtl="0" algn="l">
              <a:spcBef>
                <a:spcPts val="0"/>
              </a:spcBef>
              <a:spcAft>
                <a:spcPts val="0"/>
              </a:spcAft>
              <a:buClr>
                <a:schemeClr val="dk1"/>
              </a:buClr>
              <a:buSzPts val="800"/>
              <a:buNone/>
            </a:pPr>
            <a:r>
              <a:t/>
            </a:r>
            <a:endParaRPr b="1" sz="1800"/>
          </a:p>
          <a:p>
            <a:pPr indent="-247650" lvl="0" marL="342900" rtl="0" algn="l">
              <a:spcBef>
                <a:spcPts val="0"/>
              </a:spcBef>
              <a:spcAft>
                <a:spcPts val="0"/>
              </a:spcAft>
              <a:buSzPts val="1300"/>
              <a:buChar char="•"/>
            </a:pPr>
            <a:r>
              <a:rPr lang="en-GB" sz="1300"/>
              <a:t>Comparing model performance across different time frames and assessing the significance of predictions posed challenges.</a:t>
            </a:r>
            <a:endParaRPr sz="1300"/>
          </a:p>
          <a:p>
            <a:pPr indent="-25400" lvl="0" marL="177800" rtl="0" algn="l">
              <a:lnSpc>
                <a:spcPct val="90000"/>
              </a:lnSpc>
              <a:spcBef>
                <a:spcPts val="0"/>
              </a:spcBef>
              <a:spcAft>
                <a:spcPts val="0"/>
              </a:spcAft>
              <a:buClr>
                <a:schemeClr val="dk1"/>
              </a:buClr>
              <a:buSzPts val="2400"/>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Gill Sans"/>
              <a:buNone/>
            </a:pPr>
            <a:r>
              <a:rPr lang="en-GB"/>
              <a:t>PREDICTION FOR FUTURE</a:t>
            </a:r>
            <a:endParaRPr/>
          </a:p>
        </p:txBody>
      </p:sp>
      <p:sp>
        <p:nvSpPr>
          <p:cNvPr id="232" name="Google Shape;232;p38"/>
          <p:cNvSpPr txBox="1"/>
          <p:nvPr>
            <p:ph idx="1" type="body"/>
          </p:nvPr>
        </p:nvSpPr>
        <p:spPr>
          <a:xfrm>
            <a:off x="628650" y="1364606"/>
            <a:ext cx="7886700" cy="3705600"/>
          </a:xfrm>
          <a:prstGeom prst="rect">
            <a:avLst/>
          </a:prstGeom>
          <a:noFill/>
          <a:ln>
            <a:noFill/>
          </a:ln>
        </p:spPr>
        <p:txBody>
          <a:bodyPr anchorCtr="0" anchor="t" bIns="34275" lIns="68575" spcFirstLastPara="1" rIns="68575" wrap="square" tIns="34275">
            <a:normAutofit lnSpcReduction="10000"/>
          </a:bodyPr>
          <a:lstStyle/>
          <a:p>
            <a:pPr indent="0" lvl="0" marL="88900" rtl="0" algn="l">
              <a:spcBef>
                <a:spcPts val="800"/>
              </a:spcBef>
              <a:spcAft>
                <a:spcPts val="0"/>
              </a:spcAft>
              <a:buClr>
                <a:schemeClr val="dk1"/>
              </a:buClr>
              <a:buSzPts val="800"/>
              <a:buNone/>
            </a:pPr>
            <a:r>
              <a:rPr b="1" lang="en-GB" sz="1700"/>
              <a:t>Market Trends:</a:t>
            </a:r>
            <a:endParaRPr b="1" sz="1700"/>
          </a:p>
          <a:p>
            <a:pPr indent="-254000" lvl="0" marL="342900" rtl="0" algn="l">
              <a:lnSpc>
                <a:spcPct val="115000"/>
              </a:lnSpc>
              <a:spcBef>
                <a:spcPts val="0"/>
              </a:spcBef>
              <a:spcAft>
                <a:spcPts val="0"/>
              </a:spcAft>
              <a:buSzPts val="1400"/>
              <a:buChar char="•"/>
            </a:pPr>
            <a:r>
              <a:rPr lang="en-GB" sz="1400"/>
              <a:t>Analyze historical market trends. Understanding past patterns and trends can help identify potential future movements, although past performance does not guarantee future results.</a:t>
            </a:r>
            <a:endParaRPr sz="1400"/>
          </a:p>
          <a:p>
            <a:pPr indent="0" lvl="0" marL="12700" rtl="0" algn="l">
              <a:lnSpc>
                <a:spcPct val="115000"/>
              </a:lnSpc>
              <a:spcBef>
                <a:spcPts val="0"/>
              </a:spcBef>
              <a:spcAft>
                <a:spcPts val="0"/>
              </a:spcAft>
              <a:buClr>
                <a:schemeClr val="dk1"/>
              </a:buClr>
              <a:buSzPts val="800"/>
              <a:buFont typeface="Arial"/>
              <a:buNone/>
            </a:pPr>
            <a:r>
              <a:t/>
            </a:r>
            <a:endParaRPr sz="1400"/>
          </a:p>
          <a:p>
            <a:pPr indent="0" lvl="0" marL="88900" rtl="0" algn="l">
              <a:spcBef>
                <a:spcPts val="800"/>
              </a:spcBef>
              <a:spcAft>
                <a:spcPts val="0"/>
              </a:spcAft>
              <a:buClr>
                <a:schemeClr val="dk1"/>
              </a:buClr>
              <a:buSzPts val="800"/>
              <a:buNone/>
            </a:pPr>
            <a:r>
              <a:rPr b="1" lang="en-GB" sz="1700"/>
              <a:t>Macroeconomic Factors:</a:t>
            </a:r>
            <a:endParaRPr b="1" sz="1700"/>
          </a:p>
          <a:p>
            <a:pPr indent="-254000" lvl="0" marL="342900" rtl="0" algn="l">
              <a:lnSpc>
                <a:spcPct val="115000"/>
              </a:lnSpc>
              <a:spcBef>
                <a:spcPts val="0"/>
              </a:spcBef>
              <a:spcAft>
                <a:spcPts val="0"/>
              </a:spcAft>
              <a:buSzPts val="1400"/>
              <a:buChar char="•"/>
            </a:pPr>
            <a:r>
              <a:rPr lang="en-GB" sz="1400"/>
              <a:t>Keep an eye on broader economic trends. Cryptocurrencies can be influenced by global economic conditions, inflation, and government policies. Understanding these factors can enhance prediction accuracy.</a:t>
            </a:r>
            <a:endParaRPr sz="1400"/>
          </a:p>
          <a:p>
            <a:pPr indent="0" lvl="0" marL="12700" rtl="0" algn="l">
              <a:lnSpc>
                <a:spcPct val="115000"/>
              </a:lnSpc>
              <a:spcBef>
                <a:spcPts val="0"/>
              </a:spcBef>
              <a:spcAft>
                <a:spcPts val="0"/>
              </a:spcAft>
              <a:buClr>
                <a:schemeClr val="dk1"/>
              </a:buClr>
              <a:buSzPts val="800"/>
              <a:buFont typeface="Arial"/>
              <a:buNone/>
            </a:pPr>
            <a:r>
              <a:t/>
            </a:r>
            <a:endParaRPr sz="1400"/>
          </a:p>
          <a:p>
            <a:pPr indent="0" lvl="0" marL="12700" rtl="0" algn="l">
              <a:lnSpc>
                <a:spcPct val="115000"/>
              </a:lnSpc>
              <a:spcBef>
                <a:spcPts val="0"/>
              </a:spcBef>
              <a:spcAft>
                <a:spcPts val="0"/>
              </a:spcAft>
              <a:buClr>
                <a:schemeClr val="dk1"/>
              </a:buClr>
              <a:buSzPts val="800"/>
              <a:buFont typeface="Arial"/>
              <a:buNone/>
            </a:pPr>
            <a:r>
              <a:rPr b="1" lang="en-GB" sz="1700"/>
              <a:t> Forecasting Horizon:</a:t>
            </a:r>
            <a:endParaRPr b="1" sz="1700"/>
          </a:p>
          <a:p>
            <a:pPr indent="-254000" lvl="0" marL="342900" rtl="0" algn="l">
              <a:lnSpc>
                <a:spcPct val="115000"/>
              </a:lnSpc>
              <a:spcBef>
                <a:spcPts val="0"/>
              </a:spcBef>
              <a:spcAft>
                <a:spcPts val="0"/>
              </a:spcAft>
              <a:buSzPts val="1400"/>
              <a:buFont typeface="Gill Sans"/>
              <a:buChar char="•"/>
            </a:pPr>
            <a:r>
              <a:rPr lang="en-GB" sz="1400"/>
              <a:t>Analyze the impact of changing the time horizon for Bitcoin price predictions. Consider short-term vs. long-term predictions and their respective accuracies.</a:t>
            </a:r>
            <a:endParaRPr sz="1400"/>
          </a:p>
          <a:p>
            <a:pPr indent="0" lvl="0" marL="342900" rtl="0" algn="l">
              <a:lnSpc>
                <a:spcPct val="115000"/>
              </a:lnSpc>
              <a:spcBef>
                <a:spcPts val="0"/>
              </a:spcBef>
              <a:spcAft>
                <a:spcPts val="0"/>
              </a:spcAft>
              <a:buNone/>
            </a:pPr>
            <a:r>
              <a:t/>
            </a:r>
            <a:endParaRPr sz="1700"/>
          </a:p>
          <a:p>
            <a:pPr indent="-25400" lvl="0" marL="17780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ctrTitle"/>
          </p:nvPr>
        </p:nvSpPr>
        <p:spPr>
          <a:xfrm>
            <a:off x="857250" y="631329"/>
            <a:ext cx="5143500" cy="1343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THANK YOU </a:t>
            </a:r>
            <a:endParaRPr/>
          </a:p>
        </p:txBody>
      </p:sp>
      <p:sp>
        <p:nvSpPr>
          <p:cNvPr id="239" name="Google Shape;239;p39"/>
          <p:cNvSpPr txBox="1"/>
          <p:nvPr>
            <p:ph idx="1" type="subTitle"/>
          </p:nvPr>
        </p:nvSpPr>
        <p:spPr>
          <a:xfrm>
            <a:off x="857250" y="2026146"/>
            <a:ext cx="5143500" cy="931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240" name="Google Shape;240;p39"/>
          <p:cNvSpPr/>
          <p:nvPr/>
        </p:nvSpPr>
        <p:spPr>
          <a:xfrm>
            <a:off x="-125962" y="6649"/>
            <a:ext cx="9270000" cy="5136900"/>
          </a:xfrm>
          <a:prstGeom prst="rect">
            <a:avLst/>
          </a:prstGeom>
          <a:gradFill>
            <a:gsLst>
              <a:gs pos="0">
                <a:schemeClr val="accent2"/>
              </a:gs>
              <a:gs pos="100000">
                <a:schemeClr val="accent4"/>
              </a:gs>
            </a:gsLst>
            <a:lin ang="8100019"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Gill Sans"/>
              <a:buNone/>
            </a:pPr>
            <a:r>
              <a:t/>
            </a:r>
            <a:endParaRPr b="0" i="0" sz="1400" u="none" cap="none" strike="noStrike">
              <a:solidFill>
                <a:srgbClr val="FFFFFF"/>
              </a:solidFill>
              <a:latin typeface="Open Sans"/>
              <a:ea typeface="Open Sans"/>
              <a:cs typeface="Open Sans"/>
              <a:sym typeface="Open Sans"/>
            </a:endParaRPr>
          </a:p>
        </p:txBody>
      </p:sp>
      <p:pic>
        <p:nvPicPr>
          <p:cNvPr descr="Paint in motion from the bottom of the view" id="241" name="Google Shape;241;p39"/>
          <p:cNvPicPr preferRelativeResize="0"/>
          <p:nvPr/>
        </p:nvPicPr>
        <p:blipFill rotWithShape="1">
          <a:blip r:embed="rId3">
            <a:alphaModFix amt="35000"/>
          </a:blip>
          <a:srcRect b="0" l="0" r="0" t="12793"/>
          <a:stretch/>
        </p:blipFill>
        <p:spPr>
          <a:xfrm>
            <a:off x="-126000" y="-18"/>
            <a:ext cx="9270001" cy="5136863"/>
          </a:xfrm>
          <a:prstGeom prst="rect">
            <a:avLst/>
          </a:prstGeom>
          <a:noFill/>
          <a:ln>
            <a:noFill/>
          </a:ln>
        </p:spPr>
      </p:pic>
      <p:cxnSp>
        <p:nvCxnSpPr>
          <p:cNvPr id="242" name="Google Shape;242;p39"/>
          <p:cNvCxnSpPr/>
          <p:nvPr/>
        </p:nvCxnSpPr>
        <p:spPr>
          <a:xfrm>
            <a:off x="524968" y="2630527"/>
            <a:ext cx="0" cy="2506200"/>
          </a:xfrm>
          <a:prstGeom prst="straightConnector1">
            <a:avLst/>
          </a:prstGeom>
          <a:noFill/>
          <a:ln cap="sq" cmpd="sng" w="25400">
            <a:solidFill>
              <a:schemeClr val="lt1"/>
            </a:solidFill>
            <a:prstDash val="solid"/>
            <a:bevel/>
            <a:headEnd len="sm" w="sm" type="none"/>
            <a:tailEnd len="sm" w="sm" type="none"/>
          </a:ln>
        </p:spPr>
      </p:cxnSp>
      <p:sp>
        <p:nvSpPr>
          <p:cNvPr id="243" name="Google Shape;243;p39"/>
          <p:cNvSpPr txBox="1"/>
          <p:nvPr/>
        </p:nvSpPr>
        <p:spPr>
          <a:xfrm>
            <a:off x="871238" y="1448569"/>
            <a:ext cx="7641600" cy="886500"/>
          </a:xfrm>
          <a:prstGeom prst="rect">
            <a:avLst/>
          </a:prstGeom>
          <a:noFill/>
          <a:ln>
            <a:noFill/>
          </a:ln>
        </p:spPr>
        <p:txBody>
          <a:bodyPr anchorCtr="0" anchor="t" bIns="68575" lIns="68575" spcFirstLastPara="1" rIns="68575" wrap="square" tIns="68575">
            <a:spAutoFit/>
          </a:bodyPr>
          <a:lstStyle/>
          <a:p>
            <a:pPr indent="0" lvl="0" marL="0" rtl="0" algn="ctr">
              <a:lnSpc>
                <a:spcPct val="90000"/>
              </a:lnSpc>
              <a:spcBef>
                <a:spcPts val="0"/>
              </a:spcBef>
              <a:spcAft>
                <a:spcPts val="0"/>
              </a:spcAft>
              <a:buClr>
                <a:schemeClr val="lt1"/>
              </a:buClr>
              <a:buSzPts val="5400"/>
              <a:buFont typeface="Gill Sans"/>
              <a:buNone/>
            </a:pPr>
            <a:r>
              <a:rPr b="1" lang="en-GB" sz="5400">
                <a:solidFill>
                  <a:schemeClr val="lt1"/>
                </a:solidFill>
                <a:latin typeface="Gill Sans"/>
                <a:ea typeface="Gill Sans"/>
                <a:cs typeface="Gill Sans"/>
                <a:sym typeface="Gill Sans"/>
              </a:rPr>
              <a:t>THANK YOU</a:t>
            </a:r>
            <a:endParaRPr b="1" sz="45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628650" y="-2"/>
            <a:ext cx="7886700" cy="718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PROJECT OVERVIEW</a:t>
            </a:r>
            <a:endParaRPr/>
          </a:p>
        </p:txBody>
      </p:sp>
      <p:sp>
        <p:nvSpPr>
          <p:cNvPr id="152" name="Google Shape;152;p26"/>
          <p:cNvSpPr txBox="1"/>
          <p:nvPr>
            <p:ph idx="1" type="body"/>
          </p:nvPr>
        </p:nvSpPr>
        <p:spPr>
          <a:xfrm>
            <a:off x="628650" y="718800"/>
            <a:ext cx="8364900" cy="4424700"/>
          </a:xfrm>
          <a:prstGeom prst="rect">
            <a:avLst/>
          </a:prstGeom>
        </p:spPr>
        <p:txBody>
          <a:bodyPr anchorCtr="0" anchor="t" bIns="34275" lIns="68575" spcFirstLastPara="1" rIns="68575" wrap="square" tIns="34275">
            <a:noAutofit/>
          </a:bodyPr>
          <a:lstStyle/>
          <a:p>
            <a:pPr indent="-25400" lvl="0" marL="228600" rtl="0" algn="l">
              <a:lnSpc>
                <a:spcPct val="90000"/>
              </a:lnSpc>
              <a:spcBef>
                <a:spcPts val="0"/>
              </a:spcBef>
              <a:spcAft>
                <a:spcPts val="0"/>
              </a:spcAft>
              <a:buClr>
                <a:schemeClr val="dk1"/>
              </a:buClr>
              <a:buSzPts val="1280"/>
              <a:buFont typeface="Arial"/>
              <a:buNone/>
            </a:pPr>
            <a:r>
              <a:rPr lang="en-GB" sz="1420"/>
              <a:t>The primary aim of this project is to conduct a thorough trend analysis of Bitcoin's price and trading activity on the Bitstamp exchange from </a:t>
            </a:r>
            <a:r>
              <a:rPr b="1" lang="en-GB" sz="1420"/>
              <a:t>2012 to 2020</a:t>
            </a:r>
            <a:r>
              <a:rPr lang="en-GB" sz="1420"/>
              <a:t>, utilizing historical data collected at one-day intervals. This analysis seeks to answer key questions about Bitcoin's historical performance and understand the factors influencing its trends over time.</a:t>
            </a:r>
            <a:endParaRPr sz="1420"/>
          </a:p>
          <a:p>
            <a:pPr indent="0" lvl="0" marL="0" rtl="0" algn="l">
              <a:lnSpc>
                <a:spcPct val="90000"/>
              </a:lnSpc>
              <a:spcBef>
                <a:spcPts val="1500"/>
              </a:spcBef>
              <a:spcAft>
                <a:spcPts val="0"/>
              </a:spcAft>
              <a:buClr>
                <a:schemeClr val="dk1"/>
              </a:buClr>
              <a:buSzPts val="440"/>
              <a:buFont typeface="Arial"/>
              <a:buNone/>
            </a:pPr>
            <a:r>
              <a:rPr b="1" lang="en-GB" sz="1420"/>
              <a:t>Methodology</a:t>
            </a:r>
            <a:r>
              <a:rPr lang="en-GB" sz="1420"/>
              <a:t>:</a:t>
            </a:r>
            <a:endParaRPr sz="1420"/>
          </a:p>
          <a:p>
            <a:pPr indent="-318770" lvl="0" marL="457200" rtl="0" algn="l">
              <a:lnSpc>
                <a:spcPct val="90000"/>
              </a:lnSpc>
              <a:spcBef>
                <a:spcPts val="1500"/>
              </a:spcBef>
              <a:spcAft>
                <a:spcPts val="0"/>
              </a:spcAft>
              <a:buClr>
                <a:schemeClr val="dk1"/>
              </a:buClr>
              <a:buSzPts val="1420"/>
              <a:buFont typeface="Gill Sans"/>
              <a:buChar char="●"/>
            </a:pPr>
            <a:r>
              <a:rPr lang="en-GB" sz="1420"/>
              <a:t>The project will involve the extraction and analysis of historical Bitcoin data from </a:t>
            </a:r>
            <a:r>
              <a:rPr b="1" lang="en-GB" sz="1420"/>
              <a:t>Bitstamp exchange</a:t>
            </a:r>
            <a:r>
              <a:rPr lang="en-GB" sz="1420"/>
              <a:t>, with a focus on implementing big data analytics techniques.</a:t>
            </a:r>
            <a:endParaRPr sz="1420"/>
          </a:p>
          <a:p>
            <a:pPr indent="0" lvl="0" marL="0" rtl="0" algn="l">
              <a:lnSpc>
                <a:spcPct val="90000"/>
              </a:lnSpc>
              <a:spcBef>
                <a:spcPts val="1500"/>
              </a:spcBef>
              <a:spcAft>
                <a:spcPts val="0"/>
              </a:spcAft>
              <a:buClr>
                <a:schemeClr val="dk1"/>
              </a:buClr>
              <a:buSzPts val="440"/>
              <a:buFont typeface="Arial"/>
              <a:buNone/>
            </a:pPr>
            <a:r>
              <a:rPr b="1" lang="en-GB" sz="1420"/>
              <a:t>Significance</a:t>
            </a:r>
            <a:r>
              <a:rPr lang="en-GB" sz="1420"/>
              <a:t>:</a:t>
            </a:r>
            <a:endParaRPr sz="1420"/>
          </a:p>
          <a:p>
            <a:pPr indent="-318770" lvl="0" marL="457200" rtl="0" algn="l">
              <a:lnSpc>
                <a:spcPct val="90000"/>
              </a:lnSpc>
              <a:spcBef>
                <a:spcPts val="1500"/>
              </a:spcBef>
              <a:spcAft>
                <a:spcPts val="0"/>
              </a:spcAft>
              <a:buClr>
                <a:schemeClr val="dk1"/>
              </a:buClr>
              <a:buSzPts val="1420"/>
              <a:buFont typeface="Gill Sans"/>
              <a:buChar char="●"/>
            </a:pPr>
            <a:r>
              <a:rPr lang="en-GB" sz="1420"/>
              <a:t>Informs investment decisions and contributes to cryptocurrency market understanding. </a:t>
            </a:r>
            <a:r>
              <a:rPr lang="en-GB" sz="1420">
                <a:highlight>
                  <a:schemeClr val="lt1"/>
                </a:highlight>
              </a:rPr>
              <a:t>Analyze Bitcoin trading volume in BTC to see how trading activity changed over time. Analyze any significant changes in trading activity and liquidity to determine whether they may have an impact on price patterns</a:t>
            </a:r>
            <a:endParaRPr sz="1420"/>
          </a:p>
          <a:p>
            <a:pPr indent="0" lvl="0" marL="0" rtl="0" algn="l">
              <a:lnSpc>
                <a:spcPct val="90000"/>
              </a:lnSpc>
              <a:spcBef>
                <a:spcPts val="1500"/>
              </a:spcBef>
              <a:spcAft>
                <a:spcPts val="0"/>
              </a:spcAft>
              <a:buClr>
                <a:schemeClr val="dk1"/>
              </a:buClr>
              <a:buSzPts val="440"/>
              <a:buFont typeface="Arial"/>
              <a:buNone/>
            </a:pPr>
            <a:r>
              <a:rPr b="1" lang="en-GB" sz="1420"/>
              <a:t>Timeline</a:t>
            </a:r>
            <a:r>
              <a:rPr lang="en-GB" sz="1420"/>
              <a:t>:</a:t>
            </a:r>
            <a:endParaRPr sz="1420"/>
          </a:p>
          <a:p>
            <a:pPr indent="-318770" lvl="0" marL="457200" rtl="0" algn="l">
              <a:lnSpc>
                <a:spcPct val="90000"/>
              </a:lnSpc>
              <a:spcBef>
                <a:spcPts val="1500"/>
              </a:spcBef>
              <a:spcAft>
                <a:spcPts val="0"/>
              </a:spcAft>
              <a:buSzPts val="1420"/>
              <a:buFont typeface="Gill Sans"/>
              <a:buChar char="●"/>
            </a:pPr>
            <a:r>
              <a:rPr lang="en-GB" sz="1420"/>
              <a:t>The project is expected to span data from 2012 to 2020, with key milestones including data extraction, analysis, and visualization stages. Converting Unix timestamps to human readable form and note significant turning points</a:t>
            </a:r>
            <a:endParaRPr sz="1420"/>
          </a:p>
          <a:p>
            <a:pPr indent="0" lvl="0" marL="0" rtl="0" algn="l">
              <a:lnSpc>
                <a:spcPct val="80000"/>
              </a:lnSpc>
              <a:spcBef>
                <a:spcPts val="800"/>
              </a:spcBef>
              <a:spcAft>
                <a:spcPts val="0"/>
              </a:spcAft>
              <a:buSzPts val="440"/>
              <a:buNone/>
            </a:pPr>
            <a:r>
              <a:t/>
            </a:r>
            <a:endParaRPr sz="7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100000"/>
              <a:buFont typeface="Gill Sans"/>
              <a:buNone/>
            </a:pPr>
            <a:r>
              <a:rPr lang="en-GB" sz="4800"/>
              <a:t>PREDICTION, INFERENCE AND OTHER GOALS</a:t>
            </a:r>
            <a:endParaRPr/>
          </a:p>
        </p:txBody>
      </p:sp>
      <p:sp>
        <p:nvSpPr>
          <p:cNvPr id="158" name="Google Shape;158;p2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25000"/>
          </a:bodyPr>
          <a:lstStyle/>
          <a:p>
            <a:pPr indent="0" lvl="0" marL="0" rtl="0" algn="l">
              <a:lnSpc>
                <a:spcPct val="115000"/>
              </a:lnSpc>
              <a:spcBef>
                <a:spcPts val="0"/>
              </a:spcBef>
              <a:spcAft>
                <a:spcPts val="0"/>
              </a:spcAft>
              <a:buClr>
                <a:schemeClr val="dk1"/>
              </a:buClr>
              <a:buSzPts val="275"/>
              <a:buFont typeface="Arial"/>
              <a:buNone/>
            </a:pPr>
            <a:r>
              <a:rPr b="1" lang="en-GB" sz="4800"/>
              <a:t>Prediction Goals:</a:t>
            </a:r>
            <a:endParaRPr b="1" sz="4800"/>
          </a:p>
          <a:p>
            <a:pPr indent="-228600" lvl="0" marL="457200" rtl="0" algn="l">
              <a:lnSpc>
                <a:spcPct val="115000"/>
              </a:lnSpc>
              <a:spcBef>
                <a:spcPts val="1500"/>
              </a:spcBef>
              <a:spcAft>
                <a:spcPts val="0"/>
              </a:spcAft>
              <a:buClr>
                <a:schemeClr val="dk1"/>
              </a:buClr>
              <a:buSzPct val="100000"/>
              <a:buFont typeface="Gill Sans"/>
              <a:buNone/>
            </a:pPr>
            <a:r>
              <a:rPr lang="en-GB" sz="4800"/>
              <a:t>Price Prediction:</a:t>
            </a:r>
            <a:endParaRPr sz="4800"/>
          </a:p>
          <a:p>
            <a:pPr indent="-304800" lvl="1" marL="914400" rtl="0" algn="l">
              <a:lnSpc>
                <a:spcPct val="115000"/>
              </a:lnSpc>
              <a:spcBef>
                <a:spcPts val="0"/>
              </a:spcBef>
              <a:spcAft>
                <a:spcPts val="0"/>
              </a:spcAft>
              <a:buClr>
                <a:schemeClr val="dk1"/>
              </a:buClr>
              <a:buSzPct val="100000"/>
              <a:buFont typeface="Gill Sans"/>
              <a:buChar char="●"/>
            </a:pPr>
            <a:r>
              <a:rPr i="1" lang="en-GB" sz="4800"/>
              <a:t>Objective:</a:t>
            </a:r>
            <a:r>
              <a:rPr lang="en-GB" sz="4800"/>
              <a:t> Forecast future Bitcoin 'Close' prices.</a:t>
            </a:r>
            <a:endParaRPr sz="4800"/>
          </a:p>
          <a:p>
            <a:pPr indent="-304800" lvl="1" marL="914400" rtl="0" algn="l">
              <a:lnSpc>
                <a:spcPct val="115000"/>
              </a:lnSpc>
              <a:spcBef>
                <a:spcPts val="0"/>
              </a:spcBef>
              <a:spcAft>
                <a:spcPts val="0"/>
              </a:spcAft>
              <a:buClr>
                <a:schemeClr val="dk1"/>
              </a:buClr>
              <a:buSzPct val="100000"/>
              <a:buFont typeface="Gill Sans"/>
              <a:buChar char="●"/>
            </a:pPr>
            <a:r>
              <a:rPr i="1" lang="en-GB" sz="4800"/>
              <a:t>Outcome:</a:t>
            </a:r>
            <a:r>
              <a:rPr lang="en-GB" sz="4800"/>
              <a:t> Insights for informed investment decisions.</a:t>
            </a:r>
            <a:endParaRPr sz="4800">
              <a:latin typeface="Roboto"/>
              <a:ea typeface="Roboto"/>
              <a:cs typeface="Roboto"/>
              <a:sym typeface="Roboto"/>
            </a:endParaRPr>
          </a:p>
          <a:p>
            <a:pPr indent="0" lvl="0" marL="0" rtl="0" algn="l">
              <a:lnSpc>
                <a:spcPct val="115000"/>
              </a:lnSpc>
              <a:spcBef>
                <a:spcPts val="1500"/>
              </a:spcBef>
              <a:spcAft>
                <a:spcPts val="0"/>
              </a:spcAft>
              <a:buClr>
                <a:schemeClr val="dk1"/>
              </a:buClr>
              <a:buSzPts val="275"/>
              <a:buFont typeface="Arial"/>
              <a:buNone/>
            </a:pPr>
            <a:r>
              <a:rPr b="1" lang="en-GB" sz="4800"/>
              <a:t>Inference Goals:</a:t>
            </a:r>
            <a:endParaRPr b="1" sz="4800"/>
          </a:p>
          <a:p>
            <a:pPr indent="-228600" lvl="0" marL="457200" rtl="0" algn="l">
              <a:lnSpc>
                <a:spcPct val="115000"/>
              </a:lnSpc>
              <a:spcBef>
                <a:spcPts val="1500"/>
              </a:spcBef>
              <a:spcAft>
                <a:spcPts val="0"/>
              </a:spcAft>
              <a:buClr>
                <a:schemeClr val="dk1"/>
              </a:buClr>
              <a:buSzPct val="100000"/>
              <a:buFont typeface="Gill Sans"/>
              <a:buNone/>
            </a:pPr>
            <a:r>
              <a:rPr lang="en-GB" sz="4800"/>
              <a:t>Market Dynamics Understanding:</a:t>
            </a:r>
            <a:endParaRPr sz="4800"/>
          </a:p>
          <a:p>
            <a:pPr indent="-304800" lvl="1" marL="914400" rtl="0" algn="l">
              <a:lnSpc>
                <a:spcPct val="115000"/>
              </a:lnSpc>
              <a:spcBef>
                <a:spcPts val="0"/>
              </a:spcBef>
              <a:spcAft>
                <a:spcPts val="0"/>
              </a:spcAft>
              <a:buClr>
                <a:schemeClr val="dk1"/>
              </a:buClr>
              <a:buSzPct val="100000"/>
              <a:buFont typeface="Gill Sans"/>
              <a:buChar char="●"/>
            </a:pPr>
            <a:r>
              <a:rPr i="1" lang="en-GB" sz="4800"/>
              <a:t>Objective:</a:t>
            </a:r>
            <a:r>
              <a:rPr lang="en-GB" sz="4800"/>
              <a:t> Extract insights from historical data.</a:t>
            </a:r>
            <a:endParaRPr sz="4800"/>
          </a:p>
          <a:p>
            <a:pPr indent="-304800" lvl="1" marL="914400" rtl="0" algn="l">
              <a:lnSpc>
                <a:spcPct val="115000"/>
              </a:lnSpc>
              <a:spcBef>
                <a:spcPts val="0"/>
              </a:spcBef>
              <a:spcAft>
                <a:spcPts val="0"/>
              </a:spcAft>
              <a:buClr>
                <a:schemeClr val="dk1"/>
              </a:buClr>
              <a:buSzPct val="100000"/>
              <a:buFont typeface="Gill Sans"/>
              <a:buChar char="●"/>
            </a:pPr>
            <a:r>
              <a:rPr i="1" lang="en-GB" sz="4800"/>
              <a:t>Expected:</a:t>
            </a:r>
            <a:r>
              <a:rPr lang="en-GB" sz="4800"/>
              <a:t> Holistic understanding of market influences.</a:t>
            </a:r>
            <a:endParaRPr sz="4800"/>
          </a:p>
          <a:p>
            <a:pPr indent="-228600" lvl="0" marL="457200" rtl="0" algn="l">
              <a:lnSpc>
                <a:spcPct val="115000"/>
              </a:lnSpc>
              <a:spcBef>
                <a:spcPts val="0"/>
              </a:spcBef>
              <a:spcAft>
                <a:spcPts val="0"/>
              </a:spcAft>
              <a:buClr>
                <a:schemeClr val="dk1"/>
              </a:buClr>
              <a:buSzPct val="100000"/>
              <a:buFont typeface="Gill Sans"/>
              <a:buNone/>
            </a:pPr>
            <a:r>
              <a:rPr lang="en-GB" sz="4800"/>
              <a:t>Risk Mitigation Guidance:</a:t>
            </a:r>
            <a:endParaRPr sz="4800"/>
          </a:p>
          <a:p>
            <a:pPr indent="-304800" lvl="1" marL="914400" rtl="0" algn="l">
              <a:lnSpc>
                <a:spcPct val="115000"/>
              </a:lnSpc>
              <a:spcBef>
                <a:spcPts val="0"/>
              </a:spcBef>
              <a:spcAft>
                <a:spcPts val="0"/>
              </a:spcAft>
              <a:buClr>
                <a:schemeClr val="dk1"/>
              </a:buClr>
              <a:buSzPct val="100000"/>
              <a:buFont typeface="Gill Sans"/>
              <a:buChar char="●"/>
            </a:pPr>
            <a:r>
              <a:rPr i="1" lang="en-GB" sz="4800"/>
              <a:t>Objective:</a:t>
            </a:r>
            <a:r>
              <a:rPr lang="en-GB" sz="4800"/>
              <a:t> Guide risk-aware investment decisions.</a:t>
            </a:r>
            <a:endParaRPr sz="4800"/>
          </a:p>
          <a:p>
            <a:pPr indent="-304800" lvl="1" marL="914400" rtl="0" algn="l">
              <a:lnSpc>
                <a:spcPct val="115000"/>
              </a:lnSpc>
              <a:spcBef>
                <a:spcPts val="0"/>
              </a:spcBef>
              <a:spcAft>
                <a:spcPts val="0"/>
              </a:spcAft>
              <a:buClr>
                <a:schemeClr val="dk1"/>
              </a:buClr>
              <a:buSzPct val="100000"/>
              <a:buFont typeface="Gill Sans"/>
              <a:buChar char="●"/>
            </a:pPr>
            <a:r>
              <a:rPr i="1" lang="en-GB" sz="4800"/>
              <a:t>Expected:</a:t>
            </a:r>
            <a:r>
              <a:rPr lang="en-GB" sz="4800"/>
              <a:t> Identify potential risks for mitigation.</a:t>
            </a:r>
            <a:endParaRPr sz="4800"/>
          </a:p>
          <a:p>
            <a:pPr indent="0" lvl="0" marL="0" rtl="0" algn="l">
              <a:spcBef>
                <a:spcPts val="1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DATA EXPLORATION</a:t>
            </a:r>
            <a:endParaRPr/>
          </a:p>
        </p:txBody>
      </p:sp>
      <p:sp>
        <p:nvSpPr>
          <p:cNvPr id="164" name="Google Shape;164;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5400" lvl="0" marL="228600" rtl="0" algn="l">
              <a:spcBef>
                <a:spcPts val="0"/>
              </a:spcBef>
              <a:spcAft>
                <a:spcPts val="0"/>
              </a:spcAft>
              <a:buClr>
                <a:schemeClr val="dk1"/>
              </a:buClr>
              <a:buSzPts val="3200"/>
              <a:buFont typeface="Arial"/>
              <a:buNone/>
            </a:pPr>
            <a:r>
              <a:rPr lang="en-GB" sz="1200"/>
              <a:t>In order to begin data exploration, we looked at the relationships between the various kinds of data. A visual representation of correlation from 1 to -1 is shown in the heat map below. A positive 1 indicates that the two variables are positively coordinated. Inverse coordination of the variables is indicated by a negative -1.</a:t>
            </a:r>
            <a:endParaRPr sz="1200"/>
          </a:p>
          <a:p>
            <a:pPr indent="-25400" lvl="0" marL="228600" rtl="0" algn="l">
              <a:spcBef>
                <a:spcPts val="0"/>
              </a:spcBef>
              <a:spcAft>
                <a:spcPts val="0"/>
              </a:spcAft>
              <a:buClr>
                <a:schemeClr val="dk1"/>
              </a:buClr>
              <a:buSzPts val="3200"/>
              <a:buFont typeface="Arial"/>
              <a:buNone/>
            </a:pPr>
            <a:r>
              <a:t/>
            </a:r>
            <a:endParaRPr sz="1200"/>
          </a:p>
          <a:p>
            <a:pPr indent="-304800" lvl="0" marL="457200" rtl="0" algn="l">
              <a:spcBef>
                <a:spcPts val="0"/>
              </a:spcBef>
              <a:spcAft>
                <a:spcPts val="0"/>
              </a:spcAft>
              <a:buSzPts val="1200"/>
              <a:buChar char="•"/>
            </a:pPr>
            <a:r>
              <a:rPr lang="en-GB" sz="1200"/>
              <a:t>Data Transformation step included with converting Unix time stamp to </a:t>
            </a:r>
            <a:endParaRPr sz="1200"/>
          </a:p>
          <a:p>
            <a:pPr indent="0" lvl="0" marL="457200" rtl="0" algn="l">
              <a:spcBef>
                <a:spcPts val="0"/>
              </a:spcBef>
              <a:spcAft>
                <a:spcPts val="0"/>
              </a:spcAft>
              <a:buClr>
                <a:schemeClr val="dk1"/>
              </a:buClr>
              <a:buSzPts val="1100"/>
              <a:buFont typeface="Arial"/>
              <a:buNone/>
            </a:pPr>
            <a:r>
              <a:rPr lang="en-GB" sz="1200"/>
              <a:t>Date and time timestamp using spark SQL</a:t>
            </a:r>
            <a:endParaRPr sz="1200"/>
          </a:p>
          <a:p>
            <a:pPr indent="0" lvl="0" marL="457200" rtl="0" algn="l">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lang="en-GB" sz="1200"/>
              <a:t>Splitting the data frame with required columns for prediction( Vol_BTC, </a:t>
            </a:r>
            <a:endParaRPr sz="1200"/>
          </a:p>
          <a:p>
            <a:pPr indent="0" lvl="0" marL="457200" rtl="0" algn="l">
              <a:spcBef>
                <a:spcPts val="0"/>
              </a:spcBef>
              <a:spcAft>
                <a:spcPts val="0"/>
              </a:spcAft>
              <a:buClr>
                <a:schemeClr val="dk1"/>
              </a:buClr>
              <a:buSzPts val="1100"/>
              <a:buFont typeface="Arial"/>
              <a:buNone/>
            </a:pPr>
            <a:r>
              <a:rPr lang="en-GB" sz="1200"/>
              <a:t>Vol_Currency, Open, Close, High, Low, Date, Day_of_week, year)</a:t>
            </a:r>
            <a:endParaRPr sz="1200"/>
          </a:p>
          <a:p>
            <a:pPr indent="0" lvl="0" marL="457200" rtl="0" algn="l">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lang="en-GB" sz="1200"/>
              <a:t>Converting the spark dataframe to pandas data frame to know the </a:t>
            </a:r>
            <a:endParaRPr sz="1200"/>
          </a:p>
          <a:p>
            <a:pPr indent="0" lvl="0" marL="0" rtl="0" algn="l">
              <a:spcBef>
                <a:spcPts val="0"/>
              </a:spcBef>
              <a:spcAft>
                <a:spcPts val="0"/>
              </a:spcAft>
              <a:buClr>
                <a:schemeClr val="dk1"/>
              </a:buClr>
              <a:buSzPts val="1100"/>
              <a:buFont typeface="Arial"/>
              <a:buNone/>
            </a:pPr>
            <a:r>
              <a:rPr lang="en-GB" sz="1200"/>
              <a:t>	correlation between the variables and performing Data visualizations</a:t>
            </a:r>
            <a:endParaRPr sz="1200"/>
          </a:p>
        </p:txBody>
      </p:sp>
      <p:pic>
        <p:nvPicPr>
          <p:cNvPr id="165" name="Google Shape;165;p28"/>
          <p:cNvPicPr preferRelativeResize="0"/>
          <p:nvPr/>
        </p:nvPicPr>
        <p:blipFill>
          <a:blip r:embed="rId3">
            <a:alphaModFix/>
          </a:blip>
          <a:stretch>
            <a:fillRect/>
          </a:stretch>
        </p:blipFill>
        <p:spPr>
          <a:xfrm>
            <a:off x="5682750" y="2253377"/>
            <a:ext cx="3406074" cy="28395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DATA EXPLORATION</a:t>
            </a:r>
            <a:endParaRPr/>
          </a:p>
        </p:txBody>
      </p:sp>
      <p:sp>
        <p:nvSpPr>
          <p:cNvPr id="171" name="Google Shape;171;p29"/>
          <p:cNvSpPr txBox="1"/>
          <p:nvPr>
            <p:ph idx="1" type="body"/>
          </p:nvPr>
        </p:nvSpPr>
        <p:spPr>
          <a:xfrm>
            <a:off x="628650" y="1195475"/>
            <a:ext cx="7886700" cy="3437100"/>
          </a:xfrm>
          <a:prstGeom prst="rect">
            <a:avLst/>
          </a:prstGeom>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Font typeface="Arial"/>
              <a:buNone/>
            </a:pPr>
            <a:r>
              <a:rPr lang="en-GB" sz="1200">
                <a:highlight>
                  <a:schemeClr val="lt1"/>
                </a:highlight>
              </a:rPr>
              <a:t>Analysis of price trends:</a:t>
            </a:r>
            <a:endParaRPr sz="1200">
              <a:highlight>
                <a:schemeClr val="lt1"/>
              </a:highlight>
            </a:endParaRPr>
          </a:p>
          <a:p>
            <a:pPr indent="-304800" lvl="0" marL="457200" rtl="0" algn="l">
              <a:lnSpc>
                <a:spcPct val="100000"/>
              </a:lnSpc>
              <a:spcBef>
                <a:spcPts val="0"/>
              </a:spcBef>
              <a:spcAft>
                <a:spcPts val="0"/>
              </a:spcAft>
              <a:buSzPts val="1200"/>
              <a:buFont typeface="Gill Sans"/>
              <a:buChar char="•"/>
            </a:pPr>
            <a:r>
              <a:rPr lang="en-GB" sz="1200">
                <a:highlight>
                  <a:schemeClr val="lt1"/>
                </a:highlight>
              </a:rPr>
              <a:t>The bitcoin </a:t>
            </a:r>
            <a:r>
              <a:rPr lang="en-GB" sz="1200">
                <a:highlight>
                  <a:schemeClr val="lt1"/>
                </a:highlight>
              </a:rPr>
              <a:t>weighted</a:t>
            </a:r>
            <a:r>
              <a:rPr lang="en-GB" sz="1200">
                <a:highlight>
                  <a:schemeClr val="lt1"/>
                </a:highlight>
              </a:rPr>
              <a:t> price reached its peak at 2017 and there was an abrupt decline in the price the following year 2018.</a:t>
            </a:r>
            <a:endParaRPr sz="1200">
              <a:highlight>
                <a:schemeClr val="lt1"/>
              </a:highlight>
            </a:endParaRPr>
          </a:p>
          <a:p>
            <a:pPr indent="-304800" lvl="0" marL="457200" rtl="0" algn="l">
              <a:lnSpc>
                <a:spcPct val="100000"/>
              </a:lnSpc>
              <a:spcBef>
                <a:spcPts val="0"/>
              </a:spcBef>
              <a:spcAft>
                <a:spcPts val="0"/>
              </a:spcAft>
              <a:buSzPts val="1200"/>
              <a:buChar char="•"/>
            </a:pPr>
            <a:r>
              <a:rPr lang="en-GB" sz="1200">
                <a:highlight>
                  <a:schemeClr val="lt1"/>
                </a:highlight>
              </a:rPr>
              <a:t>Starting from a relatively low value in 2012, there is a general upward trend, especially notable from around 2017</a:t>
            </a:r>
            <a:endParaRPr sz="1200">
              <a:highlight>
                <a:schemeClr val="lt1"/>
              </a:highlight>
            </a:endParaRPr>
          </a:p>
          <a:p>
            <a:pPr indent="-304800" lvl="0" marL="457200" rtl="0" algn="l">
              <a:lnSpc>
                <a:spcPct val="100000"/>
              </a:lnSpc>
              <a:spcBef>
                <a:spcPts val="0"/>
              </a:spcBef>
              <a:spcAft>
                <a:spcPts val="0"/>
              </a:spcAft>
              <a:buSzPts val="1200"/>
              <a:buChar char="•"/>
            </a:pPr>
            <a:r>
              <a:rPr lang="en-GB" sz="1200">
                <a:highlight>
                  <a:schemeClr val="lt1"/>
                </a:highlight>
              </a:rPr>
              <a:t>There are prominent peaks visible in the graph, particularly one around the end of 2017 and early 2018, which corresponds to a well-known cryptocurrency boom where Bitcoin reached its (at the time) all-time high.</a:t>
            </a:r>
            <a:endParaRPr sz="1200">
              <a:highlight>
                <a:schemeClr val="lt1"/>
              </a:highlight>
            </a:endParaRPr>
          </a:p>
          <a:p>
            <a:pPr indent="0" lvl="0" marL="457200" rtl="0" algn="l">
              <a:lnSpc>
                <a:spcPct val="100000"/>
              </a:lnSpc>
              <a:spcBef>
                <a:spcPts val="0"/>
              </a:spcBef>
              <a:spcAft>
                <a:spcPts val="0"/>
              </a:spcAft>
              <a:buNone/>
            </a:pPr>
            <a:r>
              <a:t/>
            </a:r>
            <a:endParaRPr sz="1200">
              <a:highlight>
                <a:schemeClr val="lt1"/>
              </a:highlight>
            </a:endParaRPr>
          </a:p>
        </p:txBody>
      </p:sp>
      <p:pic>
        <p:nvPicPr>
          <p:cNvPr id="172" name="Google Shape;172;p29"/>
          <p:cNvPicPr preferRelativeResize="0"/>
          <p:nvPr/>
        </p:nvPicPr>
        <p:blipFill>
          <a:blip r:embed="rId3">
            <a:alphaModFix/>
          </a:blip>
          <a:stretch>
            <a:fillRect/>
          </a:stretch>
        </p:blipFill>
        <p:spPr>
          <a:xfrm>
            <a:off x="1951975" y="2420150"/>
            <a:ext cx="5240051" cy="2645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DATA EXPLORATION</a:t>
            </a:r>
            <a:endParaRPr/>
          </a:p>
        </p:txBody>
      </p:sp>
      <p:sp>
        <p:nvSpPr>
          <p:cNvPr id="178" name="Google Shape;178;p30"/>
          <p:cNvSpPr txBox="1"/>
          <p:nvPr>
            <p:ph idx="1" type="body"/>
          </p:nvPr>
        </p:nvSpPr>
        <p:spPr>
          <a:xfrm>
            <a:off x="628650" y="1137175"/>
            <a:ext cx="7886700" cy="3495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GB" sz="1200"/>
              <a:t>Scattered plot:</a:t>
            </a:r>
            <a:endParaRPr sz="1200"/>
          </a:p>
          <a:p>
            <a:pPr indent="-304800" lvl="0" marL="457200" rtl="0" algn="l">
              <a:spcBef>
                <a:spcPts val="800"/>
              </a:spcBef>
              <a:spcAft>
                <a:spcPts val="0"/>
              </a:spcAft>
              <a:buSzPts val="1200"/>
              <a:buChar char="•"/>
            </a:pPr>
            <a:r>
              <a:rPr lang="en-GB" sz="1200"/>
              <a:t>Bitcoin Closing Prices Vs Volumn and the volume is considered in terms of BTC.</a:t>
            </a:r>
            <a:endParaRPr sz="1200"/>
          </a:p>
          <a:p>
            <a:pPr indent="-304800" lvl="0" marL="457200" rtl="0" algn="l">
              <a:spcBef>
                <a:spcPts val="0"/>
              </a:spcBef>
              <a:spcAft>
                <a:spcPts val="0"/>
              </a:spcAft>
              <a:buSzPts val="1200"/>
              <a:buChar char="•"/>
            </a:pPr>
            <a:r>
              <a:rPr lang="en-GB" sz="1200"/>
              <a:t>Higher volume trades are less common.</a:t>
            </a:r>
            <a:endParaRPr sz="1200"/>
          </a:p>
          <a:p>
            <a:pPr indent="-304800" lvl="0" marL="457200" rtl="0" algn="l">
              <a:spcBef>
                <a:spcPts val="0"/>
              </a:spcBef>
              <a:spcAft>
                <a:spcPts val="0"/>
              </a:spcAft>
              <a:buSzPts val="1200"/>
              <a:buChar char="•"/>
            </a:pPr>
            <a:r>
              <a:rPr lang="en-GB" sz="1200"/>
              <a:t>The </a:t>
            </a:r>
            <a:r>
              <a:rPr lang="en-GB" sz="1200"/>
              <a:t>widespread</a:t>
            </a:r>
            <a:r>
              <a:rPr lang="en-GB" sz="1200"/>
              <a:t> of volume across different price points might suggest varying degrees of market volatility over time</a:t>
            </a:r>
            <a:endParaRPr sz="1200"/>
          </a:p>
        </p:txBody>
      </p:sp>
      <p:pic>
        <p:nvPicPr>
          <p:cNvPr id="179" name="Google Shape;179;p30"/>
          <p:cNvPicPr preferRelativeResize="0"/>
          <p:nvPr/>
        </p:nvPicPr>
        <p:blipFill>
          <a:blip r:embed="rId3">
            <a:alphaModFix/>
          </a:blip>
          <a:stretch>
            <a:fillRect/>
          </a:stretch>
        </p:blipFill>
        <p:spPr>
          <a:xfrm>
            <a:off x="1546450" y="2245175"/>
            <a:ext cx="6431225" cy="273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628650" y="145800"/>
            <a:ext cx="7886700" cy="903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DATA EXPLORATION</a:t>
            </a:r>
            <a:endParaRPr/>
          </a:p>
        </p:txBody>
      </p:sp>
      <p:sp>
        <p:nvSpPr>
          <p:cNvPr id="185" name="Google Shape;185;p31"/>
          <p:cNvSpPr txBox="1"/>
          <p:nvPr>
            <p:ph idx="1" type="body"/>
          </p:nvPr>
        </p:nvSpPr>
        <p:spPr>
          <a:xfrm>
            <a:off x="628650" y="816425"/>
            <a:ext cx="7886700" cy="4014300"/>
          </a:xfrm>
          <a:prstGeom prst="rect">
            <a:avLst/>
          </a:prstGeom>
        </p:spPr>
        <p:txBody>
          <a:bodyPr anchorCtr="0" anchor="t" bIns="34275" lIns="68575" spcFirstLastPara="1" rIns="68575" wrap="square" tIns="34275">
            <a:normAutofit/>
          </a:bodyPr>
          <a:lstStyle/>
          <a:p>
            <a:pPr indent="-311150" lvl="0" marL="457200" rtl="0" algn="l">
              <a:spcBef>
                <a:spcPts val="800"/>
              </a:spcBef>
              <a:spcAft>
                <a:spcPts val="0"/>
              </a:spcAft>
              <a:buSzPts val="1300"/>
              <a:buChar char="•"/>
            </a:pPr>
            <a:r>
              <a:rPr lang="en-GB" sz="1300"/>
              <a:t>The trend represents the long-term progression of the series. In essence, it captures the underlying growth or decline in the dataset over time, ignoring the short-term fluctuations.</a:t>
            </a:r>
            <a:endParaRPr sz="1300"/>
          </a:p>
          <a:p>
            <a:pPr indent="-311150" lvl="0" marL="457200" rtl="0" algn="l">
              <a:spcBef>
                <a:spcPts val="0"/>
              </a:spcBef>
              <a:spcAft>
                <a:spcPts val="0"/>
              </a:spcAft>
              <a:buSzPts val="1300"/>
              <a:buChar char="•"/>
            </a:pPr>
            <a:r>
              <a:rPr lang="en-GB" sz="1300"/>
              <a:t>Seasonality are the predictable and recurring patterns observed within a particular time frame, such as days, weeks, months, or quarters. The pattern appears to be highly regular and very frequent, suggesting a short seasonality period.</a:t>
            </a:r>
            <a:endParaRPr sz="1300"/>
          </a:p>
          <a:p>
            <a:pPr indent="-311150" lvl="0" marL="457200" rtl="0" algn="l">
              <a:spcBef>
                <a:spcPts val="0"/>
              </a:spcBef>
              <a:spcAft>
                <a:spcPts val="0"/>
              </a:spcAft>
              <a:buSzPts val="1300"/>
              <a:buChar char="•"/>
            </a:pPr>
            <a:r>
              <a:rPr lang="en-GB" sz="1300"/>
              <a:t>The residual component contains all the random fluctuations, noise, and unexplained variability in the data. These are the factors that are not accounted for by the identified trend and seasonality. Residuals can be thought of as the "unpredictable" part of the data.</a:t>
            </a:r>
            <a:endParaRPr sz="1300"/>
          </a:p>
        </p:txBody>
      </p:sp>
      <p:pic>
        <p:nvPicPr>
          <p:cNvPr id="186" name="Google Shape;186;p31"/>
          <p:cNvPicPr preferRelativeResize="0"/>
          <p:nvPr/>
        </p:nvPicPr>
        <p:blipFill>
          <a:blip r:embed="rId3">
            <a:alphaModFix/>
          </a:blip>
          <a:stretch>
            <a:fillRect/>
          </a:stretch>
        </p:blipFill>
        <p:spPr>
          <a:xfrm>
            <a:off x="971950" y="2459000"/>
            <a:ext cx="7367275" cy="2527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INTERESTING RESULTS</a:t>
            </a:r>
            <a:endParaRPr/>
          </a:p>
        </p:txBody>
      </p:sp>
      <p:sp>
        <p:nvSpPr>
          <p:cNvPr id="192" name="Google Shape;192;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1150" lvl="0" marL="457200" rtl="0" algn="l">
              <a:lnSpc>
                <a:spcPct val="115000"/>
              </a:lnSpc>
              <a:spcBef>
                <a:spcPts val="0"/>
              </a:spcBef>
              <a:spcAft>
                <a:spcPts val="0"/>
              </a:spcAft>
              <a:buSzPts val="1300"/>
              <a:buChar char="•"/>
            </a:pPr>
            <a:r>
              <a:rPr b="1" lang="en-GB" sz="1300">
                <a:latin typeface="Arial"/>
                <a:ea typeface="Arial"/>
                <a:cs typeface="Arial"/>
                <a:sym typeface="Arial"/>
              </a:rPr>
              <a:t>ARIMA Model: </a:t>
            </a:r>
            <a:endParaRPr b="1" sz="1300">
              <a:latin typeface="Arial"/>
              <a:ea typeface="Arial"/>
              <a:cs typeface="Arial"/>
              <a:sym typeface="Arial"/>
            </a:endParaRPr>
          </a:p>
          <a:p>
            <a:pPr indent="0" lvl="0" marL="457200" rtl="0" algn="l">
              <a:lnSpc>
                <a:spcPct val="115000"/>
              </a:lnSpc>
              <a:spcBef>
                <a:spcPts val="0"/>
              </a:spcBef>
              <a:spcAft>
                <a:spcPts val="0"/>
              </a:spcAft>
              <a:buNone/>
            </a:pPr>
            <a:r>
              <a:rPr lang="en-GB" sz="1000">
                <a:latin typeface="Arial"/>
                <a:ea typeface="Arial"/>
                <a:cs typeface="Arial"/>
                <a:sym typeface="Arial"/>
              </a:rPr>
              <a:t>The ARIMA model has an RMSE of 2641.96. This indicates that, on average, the predictions of the ARIMA model deviate from the actual values by approximately 2461.96 units.</a:t>
            </a:r>
            <a:endParaRPr sz="1000">
              <a:latin typeface="Arial"/>
              <a:ea typeface="Arial"/>
              <a:cs typeface="Arial"/>
              <a:sym typeface="Arial"/>
            </a:endParaRPr>
          </a:p>
          <a:p>
            <a:pPr indent="0" lvl="0" marL="457200" rtl="0" algn="l">
              <a:lnSpc>
                <a:spcPct val="115000"/>
              </a:lnSpc>
              <a:spcBef>
                <a:spcPts val="0"/>
              </a:spcBef>
              <a:spcAft>
                <a:spcPts val="0"/>
              </a:spcAft>
              <a:buNone/>
            </a:pPr>
            <a:r>
              <a:t/>
            </a:r>
            <a:endParaRPr sz="1000">
              <a:latin typeface="Arial"/>
              <a:ea typeface="Arial"/>
              <a:cs typeface="Arial"/>
              <a:sym typeface="Arial"/>
            </a:endParaRPr>
          </a:p>
          <a:p>
            <a:pPr indent="-311150" lvl="0" marL="457200" rtl="0" algn="l">
              <a:lnSpc>
                <a:spcPct val="115000"/>
              </a:lnSpc>
              <a:spcBef>
                <a:spcPts val="0"/>
              </a:spcBef>
              <a:spcAft>
                <a:spcPts val="0"/>
              </a:spcAft>
              <a:buSzPts val="1300"/>
              <a:buChar char="•"/>
            </a:pPr>
            <a:r>
              <a:rPr b="1" lang="en-GB" sz="1300">
                <a:latin typeface="Arial"/>
                <a:ea typeface="Arial"/>
                <a:cs typeface="Arial"/>
                <a:sym typeface="Arial"/>
              </a:rPr>
              <a:t>SARIMA Model: </a:t>
            </a:r>
            <a:endParaRPr b="1" sz="1300">
              <a:latin typeface="Arial"/>
              <a:ea typeface="Arial"/>
              <a:cs typeface="Arial"/>
              <a:sym typeface="Arial"/>
            </a:endParaRPr>
          </a:p>
          <a:p>
            <a:pPr indent="0" lvl="0" marL="457200" rtl="0" algn="l">
              <a:lnSpc>
                <a:spcPct val="115000"/>
              </a:lnSpc>
              <a:spcBef>
                <a:spcPts val="0"/>
              </a:spcBef>
              <a:spcAft>
                <a:spcPts val="0"/>
              </a:spcAft>
              <a:buNone/>
            </a:pPr>
            <a:r>
              <a:rPr lang="en-GB" sz="1000">
                <a:latin typeface="Arial"/>
                <a:ea typeface="Arial"/>
                <a:cs typeface="Arial"/>
                <a:sym typeface="Arial"/>
              </a:rPr>
              <a:t>The SARIMA model has an RMSE of 2157.77. This indicates that it performs slightly better than the ARIMA model, with lower prediction errors.</a:t>
            </a:r>
            <a:endParaRPr sz="1000">
              <a:latin typeface="Arial"/>
              <a:ea typeface="Arial"/>
              <a:cs typeface="Arial"/>
              <a:sym typeface="Arial"/>
            </a:endParaRPr>
          </a:p>
          <a:p>
            <a:pPr indent="0" lvl="0" marL="457200" rtl="0" algn="l">
              <a:lnSpc>
                <a:spcPct val="115000"/>
              </a:lnSpc>
              <a:spcBef>
                <a:spcPts val="0"/>
              </a:spcBef>
              <a:spcAft>
                <a:spcPts val="0"/>
              </a:spcAft>
              <a:buNone/>
            </a:pPr>
            <a:r>
              <a:t/>
            </a:r>
            <a:endParaRPr sz="1000">
              <a:latin typeface="Arial"/>
              <a:ea typeface="Arial"/>
              <a:cs typeface="Arial"/>
              <a:sym typeface="Arial"/>
            </a:endParaRPr>
          </a:p>
          <a:p>
            <a:pPr indent="-311150" lvl="0" marL="457200" rtl="0" algn="l">
              <a:lnSpc>
                <a:spcPct val="115000"/>
              </a:lnSpc>
              <a:spcBef>
                <a:spcPts val="0"/>
              </a:spcBef>
              <a:spcAft>
                <a:spcPts val="0"/>
              </a:spcAft>
              <a:buSzPts val="1300"/>
              <a:buChar char="•"/>
            </a:pPr>
            <a:r>
              <a:rPr b="1" lang="en-GB" sz="1300">
                <a:latin typeface="Arial"/>
                <a:ea typeface="Arial"/>
                <a:cs typeface="Arial"/>
                <a:sym typeface="Arial"/>
              </a:rPr>
              <a:t>LSTM Model:</a:t>
            </a:r>
            <a:r>
              <a:rPr lang="en-GB" sz="1000">
                <a:latin typeface="Arial"/>
                <a:ea typeface="Arial"/>
                <a:cs typeface="Arial"/>
                <a:sym typeface="Arial"/>
              </a:rPr>
              <a:t> </a:t>
            </a:r>
            <a:endParaRPr sz="1000">
              <a:latin typeface="Arial"/>
              <a:ea typeface="Arial"/>
              <a:cs typeface="Arial"/>
              <a:sym typeface="Arial"/>
            </a:endParaRPr>
          </a:p>
          <a:p>
            <a:pPr indent="0" lvl="0" marL="457200" rtl="0" algn="l">
              <a:lnSpc>
                <a:spcPct val="115000"/>
              </a:lnSpc>
              <a:spcBef>
                <a:spcPts val="0"/>
              </a:spcBef>
              <a:spcAft>
                <a:spcPts val="0"/>
              </a:spcAft>
              <a:buNone/>
            </a:pPr>
            <a:r>
              <a:rPr lang="en-GB" sz="1000">
                <a:latin typeface="Arial"/>
                <a:ea typeface="Arial"/>
                <a:cs typeface="Arial"/>
                <a:sym typeface="Arial"/>
              </a:rPr>
              <a:t>The LSTM model has an RMSE of 7480.22. It appears to have higher prediction errors compared to the ARIMA and SARIMA models.</a:t>
            </a:r>
            <a:endParaRPr sz="1000">
              <a:latin typeface="Arial"/>
              <a:ea typeface="Arial"/>
              <a:cs typeface="Arial"/>
              <a:sym typeface="Arial"/>
            </a:endParaRPr>
          </a:p>
          <a:p>
            <a:pPr indent="0" lvl="0" marL="457200" rtl="0" algn="l">
              <a:lnSpc>
                <a:spcPct val="115000"/>
              </a:lnSpc>
              <a:spcBef>
                <a:spcPts val="0"/>
              </a:spcBef>
              <a:spcAft>
                <a:spcPts val="0"/>
              </a:spcAft>
              <a:buNone/>
            </a:pPr>
            <a:r>
              <a:t/>
            </a:r>
            <a:endParaRPr sz="10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GB" sz="1300">
                <a:latin typeface="Arial"/>
                <a:ea typeface="Arial"/>
                <a:cs typeface="Arial"/>
                <a:sym typeface="Arial"/>
              </a:rPr>
              <a:t>Gradient Boosting Regressor Model:</a:t>
            </a:r>
            <a:r>
              <a:rPr lang="en-GB" sz="1300">
                <a:latin typeface="Arial"/>
                <a:ea typeface="Arial"/>
                <a:cs typeface="Arial"/>
                <a:sym typeface="Arial"/>
              </a:rPr>
              <a:t> </a:t>
            </a:r>
            <a:endParaRPr sz="1300">
              <a:latin typeface="Arial"/>
              <a:ea typeface="Arial"/>
              <a:cs typeface="Arial"/>
              <a:sym typeface="Arial"/>
            </a:endParaRPr>
          </a:p>
          <a:p>
            <a:pPr indent="0" lvl="0" marL="457200" rtl="0" algn="l">
              <a:lnSpc>
                <a:spcPct val="115000"/>
              </a:lnSpc>
              <a:spcBef>
                <a:spcPts val="0"/>
              </a:spcBef>
              <a:spcAft>
                <a:spcPts val="0"/>
              </a:spcAft>
              <a:buNone/>
            </a:pPr>
            <a:r>
              <a:rPr lang="en-GB" sz="1000">
                <a:latin typeface="Arial"/>
                <a:ea typeface="Arial"/>
                <a:cs typeface="Arial"/>
                <a:sym typeface="Arial"/>
              </a:rPr>
              <a:t>The Gradient Boosting Regressor model has an RMSE of 2436.63. It performs similarly to the ARIMA model in terms of prediction errors.</a:t>
            </a:r>
            <a:endParaRPr sz="1000">
              <a:latin typeface="Arial"/>
              <a:ea typeface="Arial"/>
              <a:cs typeface="Arial"/>
              <a:sym typeface="Arial"/>
            </a:endParaRPr>
          </a:p>
          <a:p>
            <a:pPr indent="0" lvl="0" marL="457200" rtl="0" algn="l">
              <a:spcBef>
                <a:spcPts val="800"/>
              </a:spcBef>
              <a:spcAft>
                <a:spcPts val="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INTERESTING RESULTS</a:t>
            </a:r>
            <a:endParaRPr/>
          </a:p>
        </p:txBody>
      </p:sp>
      <p:sp>
        <p:nvSpPr>
          <p:cNvPr id="198" name="Google Shape;198;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99" name="Google Shape;199;p33"/>
          <p:cNvPicPr preferRelativeResize="0"/>
          <p:nvPr/>
        </p:nvPicPr>
        <p:blipFill>
          <a:blip r:embed="rId3">
            <a:alphaModFix/>
          </a:blip>
          <a:stretch>
            <a:fillRect/>
          </a:stretch>
        </p:blipFill>
        <p:spPr>
          <a:xfrm>
            <a:off x="1593950" y="1256550"/>
            <a:ext cx="5238774" cy="401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