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4"/>
  </p:sldMasterIdLst>
  <p:notesMasterIdLst>
    <p:notesMasterId r:id="rId17"/>
  </p:notesMasterIdLst>
  <p:sldIdLst>
    <p:sldId id="306" r:id="rId5"/>
    <p:sldId id="307" r:id="rId6"/>
    <p:sldId id="315" r:id="rId7"/>
    <p:sldId id="317" r:id="rId8"/>
    <p:sldId id="324" r:id="rId9"/>
    <p:sldId id="325" r:id="rId10"/>
    <p:sldId id="318" r:id="rId11"/>
    <p:sldId id="342" r:id="rId12"/>
    <p:sldId id="343" r:id="rId13"/>
    <p:sldId id="344" r:id="rId14"/>
    <p:sldId id="346" r:id="rId15"/>
    <p:sldId id="3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F98E04-4268-4C6C-969C-C8270A1BFEBC}">
          <p14:sldIdLst>
            <p14:sldId id="306"/>
            <p14:sldId id="307"/>
            <p14:sldId id="315"/>
            <p14:sldId id="317"/>
            <p14:sldId id="324"/>
            <p14:sldId id="325"/>
            <p14:sldId id="318"/>
            <p14:sldId id="342"/>
            <p14:sldId id="343"/>
            <p14:sldId id="344"/>
            <p14:sldId id="346"/>
            <p14:sldId id="347"/>
          </p14:sldIdLst>
        </p14:section>
        <p14:section name="Backup" id="{0A7F226F-FAE5-44E4-9C3E-EAF489945A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29BE0-4501-45B6-BEA5-C1331612A505}" v="1" dt="2022-12-19T03:56:46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57922"/>
  </p:normalViewPr>
  <p:slideViewPr>
    <p:cSldViewPr snapToGrid="0">
      <p:cViewPr varScale="1">
        <p:scale>
          <a:sx n="64" d="100"/>
          <a:sy n="64" d="100"/>
        </p:scale>
        <p:origin x="2496" y="168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Within range , sedan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39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8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6762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61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008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00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097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650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96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D3BFA2B2-C338-60AD-EA10-F487FFB562A3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E84CBBA5-44FA-C749-4D09-B8BCBF9AD5BB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777BBCBE-5CA8-BC96-FC9C-B1AE4E0913C0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8047870B-B887-7F77-847D-D38D234CB73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21">
            <a:extLst>
              <a:ext uri="{FF2B5EF4-FFF2-40B4-BE49-F238E27FC236}">
                <a16:creationId xmlns:a16="http://schemas.microsoft.com/office/drawing/2014/main" id="{FF8DD86D-BC99-6E12-D8AB-1946A4411B11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04E5A603-6641-D610-9FF4-6037C25498FB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9BD30A84-16A4-B013-7B7A-45BE4BC3D72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8B6061C9-E53C-CCC7-A1DB-AA9E069E8A08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10A71D56-BF6A-CAAC-9B99-92A29B79AA7E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EBE77345-8259-79EB-037E-2CEA2F93F225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16">
            <a:extLst>
              <a:ext uri="{FF2B5EF4-FFF2-40B4-BE49-F238E27FC236}">
                <a16:creationId xmlns:a16="http://schemas.microsoft.com/office/drawing/2014/main" id="{9B8A6B87-433D-FC9D-BF15-13C997BD0E82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0A80E846-82F2-0230-B883-40F74040A5F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  <p:sldLayoutId id="2147483710" r:id="rId20"/>
    <p:sldLayoutId id="2147483715" r:id="rId2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5"/>
            <a:ext cx="4635100" cy="278553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3400" b="1" spc="400"/>
              <a:t>Car Dealership database Management System</a:t>
            </a:r>
            <a:endParaRPr lang="en-US" sz="3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187232" cy="250564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Yuktha Lakshmi Arcot Badrinath</a:t>
            </a:r>
          </a:p>
          <a:p>
            <a:pPr algn="r"/>
            <a:endParaRPr lang="en-US" dirty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38F108AE-B08C-FE0E-F892-17FDBA6E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876" y="-102095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C3EF8F-FA62-ADD9-AE1B-4AFB8AE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7" y="485193"/>
            <a:ext cx="8862527" cy="744894"/>
          </a:xfrm>
        </p:spPr>
        <p:txBody>
          <a:bodyPr/>
          <a:lstStyle/>
          <a:p>
            <a:pPr algn="l"/>
            <a:r>
              <a:rPr lang="en-IN"/>
              <a:t>Use Case 2: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CB997-286F-046C-9ADD-0CAEAF8F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566" y="1346565"/>
            <a:ext cx="2402747" cy="3732245"/>
          </a:xfrm>
          <a:prstGeom prst="rect">
            <a:avLst/>
          </a:prstGeom>
        </p:spPr>
      </p:pic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65A46488-1877-37B8-4D08-45740D9A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CC898-90FF-1C89-C073-9A5BB365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88" y="1486278"/>
            <a:ext cx="5425615" cy="15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C3EF8F-FA62-ADD9-AE1B-4AFB8AE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7" y="485193"/>
            <a:ext cx="8862527" cy="744894"/>
          </a:xfrm>
        </p:spPr>
        <p:txBody>
          <a:bodyPr/>
          <a:lstStyle/>
          <a:p>
            <a:pPr algn="l"/>
            <a:r>
              <a:rPr lang="en-IN"/>
              <a:t>Use Case 3: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DC05D-F192-98AE-339D-5D8505CD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7" y="1651518"/>
            <a:ext cx="2612569" cy="4036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C75B0-DB35-8450-5B8F-34C782BE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438" y="857639"/>
            <a:ext cx="2456749" cy="39382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D1AACA-CAD8-FB2F-93DE-8A4CE7F7F4FE}"/>
              </a:ext>
            </a:extLst>
          </p:cNvPr>
          <p:cNvCxnSpPr/>
          <p:nvPr/>
        </p:nvCxnSpPr>
        <p:spPr>
          <a:xfrm flipV="1">
            <a:off x="5290456" y="2230016"/>
            <a:ext cx="3038982" cy="224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EAAE8093-3A20-A3BE-60D7-11506B57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24381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EAAE8093-3A20-A3BE-60D7-11506B57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AF44E3-ED17-443C-8BD0-1146EDAF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59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1" y="1441450"/>
            <a:ext cx="5979695" cy="7202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200">
                <a:solidFill>
                  <a:schemeClr val="tx1"/>
                </a:solidFill>
              </a:rPr>
              <a:t>Project</a:t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4343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In this project, we are building a database management system for a car dealership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Through our system, a car dealership will be able to</a:t>
            </a:r>
          </a:p>
          <a:p>
            <a:pPr lvl="1" algn="just"/>
            <a:r>
              <a:rPr lang="en-US" sz="1800">
                <a:solidFill>
                  <a:schemeClr val="tx1"/>
                </a:solidFill>
              </a:rPr>
              <a:t>Manage records of cars available for selling</a:t>
            </a:r>
          </a:p>
          <a:p>
            <a:pPr lvl="1" algn="just"/>
            <a:r>
              <a:rPr lang="en-US" sz="1800"/>
              <a:t>Manage records of </a:t>
            </a:r>
            <a:r>
              <a:rPr lang="en-US" sz="1800">
                <a:solidFill>
                  <a:schemeClr val="tx1"/>
                </a:solidFill>
              </a:rPr>
              <a:t>users who are buying and selling </a:t>
            </a:r>
            <a:r>
              <a:rPr lang="en-US" sz="1800"/>
              <a:t>cars through the dealership</a:t>
            </a:r>
          </a:p>
          <a:p>
            <a:pPr lvl="1" algn="just"/>
            <a:r>
              <a:rPr lang="en-US" sz="1800">
                <a:solidFill>
                  <a:schemeClr val="tx1"/>
                </a:solidFill>
              </a:rPr>
              <a:t>Help buyers find cars matching their </a:t>
            </a:r>
            <a:r>
              <a:rPr lang="en-US" sz="1800"/>
              <a:t>preferences</a:t>
            </a:r>
            <a:endParaRPr lang="en-US" sz="1800">
              <a:solidFill>
                <a:schemeClr val="tx1"/>
              </a:solidFill>
            </a:endParaRPr>
          </a:p>
          <a:p>
            <a:pPr lvl="1" algn="just"/>
            <a:r>
              <a:rPr lang="en-US" sz="1800">
                <a:solidFill>
                  <a:schemeClr val="tx1"/>
                </a:solidFill>
              </a:rPr>
              <a:t>Buyers will be able to place bids on cars that they are interested in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5D220-16E7-4B6A-9EEF-F633A858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436"/>
          <a:stretch/>
        </p:blipFill>
        <p:spPr>
          <a:xfrm>
            <a:off x="5319912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3419-5497-EF3E-DA3A-3CF396A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41" y="871476"/>
            <a:ext cx="8610600" cy="12930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/>
              <a:t>COMING UP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6334-6706-4886-B878-A99E98F3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Entity relationship data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Conceptual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Logical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SQL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USE CASES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 </a:t>
            </a:r>
            <a:endParaRPr lang="LID4096"/>
          </a:p>
        </p:txBody>
      </p:sp>
      <p:pic>
        <p:nvPicPr>
          <p:cNvPr id="6" name="Graphic 5" descr="USB">
            <a:extLst>
              <a:ext uri="{FF2B5EF4-FFF2-40B4-BE49-F238E27FC236}">
                <a16:creationId xmlns:a16="http://schemas.microsoft.com/office/drawing/2014/main" id="{7CB73142-8E72-E62A-1C7F-B46C5E7B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4179" y="871476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462D3-C168-90BB-E18D-6DC32411E3D3}"/>
              </a:ext>
            </a:extLst>
          </p:cNvPr>
          <p:cNvSpPr txBox="1"/>
          <p:nvPr/>
        </p:nvSpPr>
        <p:spPr>
          <a:xfrm>
            <a:off x="0" y="1271770"/>
            <a:ext cx="4724400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Entity relationship data requirements </a:t>
            </a:r>
          </a:p>
        </p:txBody>
      </p:sp>
      <p:pic>
        <p:nvPicPr>
          <p:cNvPr id="11" name="Picture 10" descr="Table">
            <a:extLst>
              <a:ext uri="{FF2B5EF4-FFF2-40B4-BE49-F238E27FC236}">
                <a16:creationId xmlns:a16="http://schemas.microsoft.com/office/drawing/2014/main" id="{8C998700-90EF-F1C0-B4B5-FC8481A2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878338"/>
            <a:ext cx="6772275" cy="45720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7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462D3-C168-90BB-E18D-6DC32411E3D3}"/>
              </a:ext>
            </a:extLst>
          </p:cNvPr>
          <p:cNvSpPr txBox="1"/>
          <p:nvPr/>
        </p:nvSpPr>
        <p:spPr>
          <a:xfrm>
            <a:off x="636696" y="643464"/>
            <a:ext cx="4407494" cy="395851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Conceptual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FC8E3D5-09F3-6977-70E1-2714044FC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348" y="709554"/>
            <a:ext cx="5485306" cy="5115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462D3-C168-90BB-E18D-6DC32411E3D3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800" b="0" i="0" u="none" strike="noStrike" cap="all" spc="0" normalizeH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Logical Model</a:t>
            </a:r>
            <a:endParaRPr lang="en-US" sz="4800" cap="all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6FF4AF6C-BC20-E353-8107-857BEA7FD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365" y="941122"/>
            <a:ext cx="5982512" cy="5115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654" y="6351325"/>
            <a:ext cx="798641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8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B1D0-D0B3-6287-BF1C-DFA04652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SQL Code</a:t>
            </a:r>
          </a:p>
        </p:txBody>
      </p:sp>
      <p:pic>
        <p:nvPicPr>
          <p:cNvPr id="1026" name="Picture 2" descr="Database free icon">
            <a:extLst>
              <a:ext uri="{FF2B5EF4-FFF2-40B4-BE49-F238E27FC236}">
                <a16:creationId xmlns:a16="http://schemas.microsoft.com/office/drawing/2014/main" id="{43BDFA47-7968-4C1A-A234-A166401753D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2" b="2"/>
          <a:stretch/>
        </p:blipFill>
        <p:spPr bwMode="auto">
          <a:xfrm>
            <a:off x="5957454" y="877909"/>
            <a:ext cx="5430982" cy="54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5252-0B3D-4D57-899A-B2FFAB58B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674" y="2364573"/>
            <a:ext cx="5133473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Design Choices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Assumptions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2C7CD68C-70D5-8DAF-642D-C61867E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5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5252-0B3D-4D57-899A-B2FFAB58B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674" y="2364573"/>
            <a:ext cx="5133473" cy="38541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E4CD411-0AA6-D447-9780-5EEAA539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671" y="1427585"/>
            <a:ext cx="3367361" cy="452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Aft>
                <a:spcPts val="0"/>
              </a:spcAft>
            </a:pPr>
            <a:r>
              <a:rPr lang="en-US" sz="1700" b="0" i="0">
                <a:solidFill>
                  <a:schemeClr val="tx1"/>
                </a:solidFill>
                <a:effectLst/>
              </a:rPr>
              <a:t>User screens</a:t>
            </a:r>
          </a:p>
          <a:p>
            <a:pPr marL="285750" lvl="1" indent="-28575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1"/>
                </a:solidFill>
                <a:effectLst/>
              </a:rPr>
              <a:t>List all available cars</a:t>
            </a:r>
          </a:p>
          <a:p>
            <a:pPr marL="285750" lvl="1" indent="-28575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1"/>
                </a:solidFill>
                <a:effectLst/>
              </a:rPr>
              <a:t>List all the bids on a particular available car</a:t>
            </a:r>
          </a:p>
          <a:p>
            <a:pPr marL="285750" lvl="1" indent="-28575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1"/>
                </a:solidFill>
                <a:effectLst/>
              </a:rPr>
              <a:t>List all the cars matching search criteria</a:t>
            </a:r>
          </a:p>
          <a:p>
            <a:pPr marR="0">
              <a:spcAft>
                <a:spcPts val="0"/>
              </a:spcAft>
            </a:pPr>
            <a:endParaRPr lang="en-US" sz="1700">
              <a:solidFill>
                <a:schemeClr val="tx1"/>
              </a:solidFill>
              <a:effectLst/>
            </a:endParaRPr>
          </a:p>
          <a:p>
            <a:pPr fontAlgn="ctr">
              <a:spcAft>
                <a:spcPts val="0"/>
              </a:spcAft>
            </a:pPr>
            <a:r>
              <a:rPr lang="en-US" sz="1700" b="0" i="0">
                <a:solidFill>
                  <a:schemeClr val="tx1"/>
                </a:solidFill>
                <a:effectLst/>
              </a:rPr>
              <a:t>Admin</a:t>
            </a:r>
          </a:p>
          <a:p>
            <a:pPr marL="285750" lvl="1" indent="-28575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1"/>
                </a:solidFill>
                <a:effectLst/>
              </a:rPr>
              <a:t>Filter users by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chemeClr val="tx1"/>
                </a:solidFill>
                <a:effectLst/>
              </a:rPr>
              <a:t>List all the user preference for p</a:t>
            </a:r>
            <a:r>
              <a:rPr lang="en-US" sz="1700"/>
              <a:t>articular user </a:t>
            </a:r>
            <a:endParaRPr lang="en-US" sz="1700" b="0" i="0">
              <a:solidFill>
                <a:schemeClr val="tx1"/>
              </a:solidFill>
              <a:effectLst/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879CE4-F094-7270-0E80-A3C93CEE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Use cases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2124F1-F056-831A-8556-9497DCD1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6115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C3EF8F-FA62-ADD9-AE1B-4AFB8AE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7" y="485193"/>
            <a:ext cx="8862527" cy="744894"/>
          </a:xfrm>
        </p:spPr>
        <p:txBody>
          <a:bodyPr/>
          <a:lstStyle/>
          <a:p>
            <a:pPr algn="l"/>
            <a:r>
              <a:rPr lang="en-IN"/>
              <a:t>Use Case 1: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A3232-6865-82E8-DF99-A3279599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9" y="2239348"/>
            <a:ext cx="2120076" cy="3489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E82CB-CDA9-7966-8153-7DA5528F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470" y="1684176"/>
            <a:ext cx="1841595" cy="3489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5FCA8A-1873-9D5E-CC52-99A3191A6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434" y="988269"/>
            <a:ext cx="1803493" cy="348964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D2DCA-37AB-6616-6DC2-3B9D382B83B8}"/>
              </a:ext>
            </a:extLst>
          </p:cNvPr>
          <p:cNvCxnSpPr>
            <a:stCxn id="11" idx="3"/>
          </p:cNvCxnSpPr>
          <p:nvPr/>
        </p:nvCxnSpPr>
        <p:spPr>
          <a:xfrm flipV="1">
            <a:off x="7471065" y="1568560"/>
            <a:ext cx="1649822" cy="18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AA32BC-5905-ACB7-238A-F26983262AB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92755" y="3429000"/>
            <a:ext cx="1436715" cy="1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8">
            <a:extLst>
              <a:ext uri="{FF2B5EF4-FFF2-40B4-BE49-F238E27FC236}">
                <a16:creationId xmlns:a16="http://schemas.microsoft.com/office/drawing/2014/main" id="{979BDBC6-5FDD-1512-7C93-CA91C53D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540" y="6351325"/>
            <a:ext cx="6400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Car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5119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www.w3.org/XML/1998/namespace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220</Words>
  <Application>Microsoft Macintosh PowerPoint</Application>
  <PresentationFormat>Widescreen</PresentationFormat>
  <Paragraphs>62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Car Dealership database Management System</vt:lpstr>
      <vt:lpstr>Project Overview</vt:lpstr>
      <vt:lpstr>COMING UP</vt:lpstr>
      <vt:lpstr>PowerPoint Presentation</vt:lpstr>
      <vt:lpstr>PowerPoint Presentation</vt:lpstr>
      <vt:lpstr>PowerPoint Presentation</vt:lpstr>
      <vt:lpstr>SQL Code</vt:lpstr>
      <vt:lpstr>Use cases</vt:lpstr>
      <vt:lpstr>Use Case 1:</vt:lpstr>
      <vt:lpstr>Use Case 2:</vt:lpstr>
      <vt:lpstr>Use Case 3: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Database Management System</dc:title>
  <dc:creator>Mahima Jayanth</dc:creator>
  <cp:lastModifiedBy>Yuktha Lakshmi Arcot Badarinath</cp:lastModifiedBy>
  <cp:revision>3</cp:revision>
  <dcterms:created xsi:type="dcterms:W3CDTF">2022-11-27T19:00:49Z</dcterms:created>
  <dcterms:modified xsi:type="dcterms:W3CDTF">2023-08-07T18:43:21Z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