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77" r:id="rId11"/>
    <p:sldId id="268" r:id="rId12"/>
    <p:sldId id="269" r:id="rId13"/>
    <p:sldId id="270" r:id="rId14"/>
    <p:sldId id="271" r:id="rId15"/>
    <p:sldId id="275" r:id="rId16"/>
    <p:sldId id="273" r:id="rId17"/>
    <p:sldId id="272" r:id="rId18"/>
    <p:sldId id="276" r:id="rId19"/>
    <p:sldId id="278" r:id="rId20"/>
    <p:sldId id="283" r:id="rId21"/>
    <p:sldId id="284" r:id="rId22"/>
    <p:sldId id="285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8"/>
    <p:restoredTop sz="90284"/>
  </p:normalViewPr>
  <p:slideViewPr>
    <p:cSldViewPr snapToGrid="0">
      <p:cViewPr varScale="1">
        <p:scale>
          <a:sx n="104" d="100"/>
          <a:sy n="104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ADD4C-1F6E-B846-A436-7CB03BE6B53A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C3B57-6234-9249-BC07-5BFC3556D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EUNBI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3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6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9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1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3B57-6234-9249-BC07-5BFC3556D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F3E5-1901-03B9-92A1-2AF948D3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C046A-99C4-69F7-6ACB-4BA078BC6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1C8-4A4B-5CAD-107E-A01BD89C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822F-1711-F383-250D-8F759D0D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2D37-D080-578A-5096-E4E9E6B8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492F-128A-BD98-6970-1A83CB5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46E05-6C2A-9FE9-347C-83E31680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7E3A-12AC-0DC5-B156-6F815481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A1DF-7488-FAC0-5CD0-7F78D9C8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3B9A-290D-4555-1647-AA2B36BE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EDC63-7EB5-EC1C-17CA-84E110715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31EF-579C-8765-6172-5BCCA964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42E2-DD8D-05E5-ED29-C22BCDB9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A2E5-C1D8-D4A4-DA3F-7D82054F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A980-4D94-4D7A-F084-B5313D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823C-B63C-B4A5-872E-1F847207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CCEE-BE96-F9F9-823B-7E5D3507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741A-82F4-8269-739D-3C2A8253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9DAE-C025-061E-A629-F4535C4C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7862-8247-1E34-039A-0810FC25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3101-5C78-7C90-C29E-B4C89DB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E235-9504-918A-F0AE-637F6255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C172-AB93-72F9-2F4B-51456E8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F7F8-6C6D-98C6-2FBD-47B83953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89F9-F7FF-07B4-0BDD-B250685F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F6B-009B-9B6E-47DC-7D2BCF02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112D-71FB-87D3-B49C-DB0E34B48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1984F-3701-3F48-CA0A-B0C054D2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C55B-BECD-C79B-6B88-58BC28CB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4835B-F540-D211-C7F7-803EEA3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896D1-FBDE-CDE5-5DDA-A2E14055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5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66FB-7606-0D87-6637-E77ABD0A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E5DFC-A114-36FB-9F4C-0713DCE8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D6D9-A1F7-0E63-83B2-E6D808A9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F0D08-F3B7-9982-2B86-0609633B8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D784-C40B-4EDE-0FA3-48358E061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B0CB3-AE51-6ED2-DA4F-04CDCF3E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002BB-D003-DCF0-7EF2-1EF30F2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90495-6C50-E9FD-BCE8-11326887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0E87-872D-594A-D421-94A7DA70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EADE2-0AC4-092E-1140-310ADB7A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6E5CA-96D5-409D-154C-E7DA4DCD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6AF3D-7BE9-378D-DD2E-0BE4626D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6577B-FF58-29B1-9D1F-DB6E9DFC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08864-84E7-7F87-0A46-F2EA839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166A8-0CF9-1B48-B2ED-AB78CDFC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6607-0B1A-3DED-8E97-DC17D4C8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5CF4-CA56-F56E-4484-0C41C2ED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A7CE-8E4C-655C-120A-9675C34F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D1EB-D60A-BCEF-0242-491A81DD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EA31-EBA7-FEFD-7273-D6ACAEE5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BCC49-2751-60B1-120D-E9D9E09B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A9EA-2847-4A07-DB93-6F242CDE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0DDA7-8052-6F2B-F7C2-03B53084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3FBE2-BDA9-9131-85B5-0CE7A8F5B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742C-FF4B-CC36-934C-7EBA038C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37C0D-E06F-AAB7-F194-03A0751C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1A10-B17D-AB90-5127-4D911A29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CE42E-03BC-CED4-4BCC-27875F50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4B6DA-1840-23BA-FF0F-F4EF5379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534A-27B8-3048-8194-113B6B00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4D7D-4DF9-DE46-8486-C520788C7D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C631-4394-A66A-6B35-6149DC78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F838-F936-0445-7DDA-3032DF93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7D27-CC75-9A46-BB9B-E28039B3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4917-E8E1-D988-3A19-80540B123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  <a:effectLst/>
                <a:latin typeface="Exo2"/>
              </a:rPr>
              <a:t>MUSIC RECOMMENDATION SYSTEM </a:t>
            </a:r>
            <a:endParaRPr lang="en-US" sz="4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C7F0C-D0C6-40CE-A7A6-1E53211C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Exo2"/>
              </a:rPr>
              <a:t>YUKTHA LAKSHMI </a:t>
            </a:r>
          </a:p>
        </p:txBody>
      </p:sp>
    </p:spTree>
    <p:extLst>
      <p:ext uri="{BB962C8B-B14F-4D97-AF65-F5344CB8AC3E}">
        <p14:creationId xmlns:p14="http://schemas.microsoft.com/office/powerpoint/2010/main" val="389575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41727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ASSOCIATION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WHAT IS ASSOCATION RULES?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Discretize the audio features, using bins (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high, medium, low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) to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reduce the number of unique values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and make them manageable for AR model to handle.</a:t>
            </a:r>
            <a:endParaRPr lang="en-US" sz="1800" dirty="0">
              <a:solidFill>
                <a:srgbClr val="FFFFFF"/>
              </a:solidFill>
              <a:effectLst/>
              <a:latin typeface="Open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E4B1-5915-98A9-DB1A-55DE5AF7D748}"/>
              </a:ext>
            </a:extLst>
          </p:cNvPr>
          <p:cNvSpPr txBox="1"/>
          <p:nvPr/>
        </p:nvSpPr>
        <p:spPr>
          <a:xfrm>
            <a:off x="475452" y="3309582"/>
            <a:ext cx="10954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IS ASSOCIATION RULE USED IN MUSIC RECOMMENDATION SYSTEMS?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0C5EA-C684-82E3-73C7-D7E86DF471E0}"/>
              </a:ext>
            </a:extLst>
          </p:cNvPr>
          <p:cNvSpPr txBox="1"/>
          <p:nvPr/>
        </p:nvSpPr>
        <p:spPr>
          <a:xfrm>
            <a:off x="475453" y="3701020"/>
            <a:ext cx="11389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OpenSans"/>
              </a:rPr>
              <a:t>Generally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, it usually analyze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the listening patterns of users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and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find associations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between different songs or artists that are frequently listened to together. </a:t>
            </a:r>
          </a:p>
          <a:p>
            <a:r>
              <a:rPr lang="en-US" b="1" dirty="0">
                <a:solidFill>
                  <a:srgbClr val="FFFFFF"/>
                </a:solidFill>
                <a:latin typeface="OpenSans"/>
              </a:rPr>
              <a:t>&gt;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Using the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audio features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, it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will find patterns or associations between different songs based on the preprocessed features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.</a:t>
            </a:r>
            <a:endParaRPr lang="en-US" sz="1800" dirty="0">
              <a:solidFill>
                <a:srgbClr val="FFFFFF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40404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4820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DISCRETIZATION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Discretize the audio features, using bins (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high, medium, low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) to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reduce the number of unique values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and make them manageable for AR model to handle.</a:t>
            </a:r>
            <a:endParaRPr lang="en-US" sz="1800" dirty="0">
              <a:solidFill>
                <a:srgbClr val="FFFFFF"/>
              </a:solidFill>
              <a:effectLst/>
              <a:latin typeface="Open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1D3B1E-3D0B-C6B3-E028-DA7ABB1AFE8D}"/>
              </a:ext>
            </a:extLst>
          </p:cNvPr>
          <p:cNvGrpSpPr/>
          <p:nvPr/>
        </p:nvGrpSpPr>
        <p:grpSpPr>
          <a:xfrm>
            <a:off x="1442518" y="4325760"/>
            <a:ext cx="9455843" cy="652834"/>
            <a:chOff x="1077686" y="4112946"/>
            <a:chExt cx="9455843" cy="65283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6F72D7-6B6A-2209-48D3-B383B83DB519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86" y="4484914"/>
              <a:ext cx="945584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0D66984-1974-DD2C-BDCC-7223A83FBDE1}"/>
                </a:ext>
              </a:extLst>
            </p:cNvPr>
            <p:cNvSpPr/>
            <p:nvPr/>
          </p:nvSpPr>
          <p:spPr>
            <a:xfrm>
              <a:off x="1077686" y="4119487"/>
              <a:ext cx="3127721" cy="646293"/>
            </a:xfrm>
            <a:prstGeom prst="arc">
              <a:avLst>
                <a:gd name="adj1" fmla="val 10814567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B07A4A1-0F16-38E5-3D02-ABFDA4D43AD7}"/>
                </a:ext>
              </a:extLst>
            </p:cNvPr>
            <p:cNvSpPr/>
            <p:nvPr/>
          </p:nvSpPr>
          <p:spPr>
            <a:xfrm>
              <a:off x="4205407" y="4112946"/>
              <a:ext cx="3127721" cy="646293"/>
            </a:xfrm>
            <a:prstGeom prst="arc">
              <a:avLst>
                <a:gd name="adj1" fmla="val 10814567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3363423-AE66-5F13-C9C1-FD8D30A5F028}"/>
                </a:ext>
              </a:extLst>
            </p:cNvPr>
            <p:cNvSpPr/>
            <p:nvPr/>
          </p:nvSpPr>
          <p:spPr>
            <a:xfrm>
              <a:off x="7384037" y="4112946"/>
              <a:ext cx="3127721" cy="646293"/>
            </a:xfrm>
            <a:prstGeom prst="arc">
              <a:avLst>
                <a:gd name="adj1" fmla="val 10814567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160D31D-3BF1-C060-F8C3-EBD2963B72E1}"/>
              </a:ext>
            </a:extLst>
          </p:cNvPr>
          <p:cNvSpPr txBox="1"/>
          <p:nvPr/>
        </p:nvSpPr>
        <p:spPr>
          <a:xfrm>
            <a:off x="8756857" y="3860229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2D39B9-B549-CE8E-1ED5-C8906C38B52A}"/>
              </a:ext>
            </a:extLst>
          </p:cNvPr>
          <p:cNvSpPr txBox="1"/>
          <p:nvPr/>
        </p:nvSpPr>
        <p:spPr>
          <a:xfrm>
            <a:off x="2323400" y="3860229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DAB45-0344-4214-DD5D-343D132EC539}"/>
              </a:ext>
            </a:extLst>
          </p:cNvPr>
          <p:cNvSpPr txBox="1"/>
          <p:nvPr/>
        </p:nvSpPr>
        <p:spPr>
          <a:xfrm>
            <a:off x="5614567" y="3860229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C0329A-A701-26CF-78F7-B14B2A78AFD4}"/>
              </a:ext>
            </a:extLst>
          </p:cNvPr>
          <p:cNvSpPr txBox="1"/>
          <p:nvPr/>
        </p:nvSpPr>
        <p:spPr>
          <a:xfrm>
            <a:off x="864875" y="4846251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9B10A-D84C-15FD-2567-5A7CFEC6CF9E}"/>
              </a:ext>
            </a:extLst>
          </p:cNvPr>
          <p:cNvSpPr txBox="1"/>
          <p:nvPr/>
        </p:nvSpPr>
        <p:spPr>
          <a:xfrm>
            <a:off x="3992596" y="4931090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62DE48-CC18-8D01-A8C7-6680BE0E5E7D}"/>
              </a:ext>
            </a:extLst>
          </p:cNvPr>
          <p:cNvSpPr txBox="1"/>
          <p:nvPr/>
        </p:nvSpPr>
        <p:spPr>
          <a:xfrm>
            <a:off x="7120317" y="4931090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FAE4EB-3B21-52BB-92FE-163881374C9E}"/>
              </a:ext>
            </a:extLst>
          </p:cNvPr>
          <p:cNvSpPr txBox="1"/>
          <p:nvPr/>
        </p:nvSpPr>
        <p:spPr>
          <a:xfrm>
            <a:off x="10331604" y="4931090"/>
            <a:ext cx="11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0ECDF-BB47-4690-23AD-D499EC738EFB}"/>
              </a:ext>
            </a:extLst>
          </p:cNvPr>
          <p:cNvSpPr txBox="1"/>
          <p:nvPr/>
        </p:nvSpPr>
        <p:spPr>
          <a:xfrm>
            <a:off x="152395" y="4846251"/>
            <a:ext cx="111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Percentile</a:t>
            </a:r>
          </a:p>
        </p:txBody>
      </p:sp>
    </p:spTree>
    <p:extLst>
      <p:ext uri="{BB962C8B-B14F-4D97-AF65-F5344CB8AC3E}">
        <p14:creationId xmlns:p14="http://schemas.microsoft.com/office/powerpoint/2010/main" val="105613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ONE-HOT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Convert the discretized data into a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OpenSans"/>
              </a:rPr>
              <a:t>binary format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that is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OpenSans"/>
              </a:rPr>
              <a:t>compatible with the AR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82744-71BE-0B06-4D81-975D2E9E3B85}"/>
              </a:ext>
            </a:extLst>
          </p:cNvPr>
          <p:cNvGrpSpPr/>
          <p:nvPr/>
        </p:nvGrpSpPr>
        <p:grpSpPr>
          <a:xfrm>
            <a:off x="2946165" y="3512981"/>
            <a:ext cx="1116307" cy="2303523"/>
            <a:chOff x="2946165" y="3512981"/>
            <a:chExt cx="1116307" cy="23035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60D31D-3BF1-C060-F8C3-EBD2963B72E1}"/>
                </a:ext>
              </a:extLst>
            </p:cNvPr>
            <p:cNvSpPr txBox="1"/>
            <p:nvPr/>
          </p:nvSpPr>
          <p:spPr>
            <a:xfrm>
              <a:off x="2946165" y="3512981"/>
              <a:ext cx="111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High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2D39B9-B549-CE8E-1ED5-C8906C38B52A}"/>
                </a:ext>
              </a:extLst>
            </p:cNvPr>
            <p:cNvSpPr txBox="1"/>
            <p:nvPr/>
          </p:nvSpPr>
          <p:spPr>
            <a:xfrm>
              <a:off x="2950729" y="5447172"/>
              <a:ext cx="111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Low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DAB45-0344-4214-DD5D-343D132EC539}"/>
                </a:ext>
              </a:extLst>
            </p:cNvPr>
            <p:cNvSpPr txBox="1"/>
            <p:nvPr/>
          </p:nvSpPr>
          <p:spPr>
            <a:xfrm>
              <a:off x="2946166" y="4466612"/>
              <a:ext cx="111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Medium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68494C-F366-8AEA-3686-75160DC4849E}"/>
              </a:ext>
            </a:extLst>
          </p:cNvPr>
          <p:cNvGrpSpPr/>
          <p:nvPr/>
        </p:nvGrpSpPr>
        <p:grpSpPr>
          <a:xfrm>
            <a:off x="7571376" y="3512981"/>
            <a:ext cx="1116307" cy="2303523"/>
            <a:chOff x="2946165" y="3512981"/>
            <a:chExt cx="1116307" cy="23035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4CF08-0C92-F428-2AF3-3A4EC0111342}"/>
                </a:ext>
              </a:extLst>
            </p:cNvPr>
            <p:cNvSpPr txBox="1"/>
            <p:nvPr/>
          </p:nvSpPr>
          <p:spPr>
            <a:xfrm>
              <a:off x="2946165" y="3512981"/>
              <a:ext cx="111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54AEC"/>
                  </a:solidFill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5E77DE-CB3B-FBBB-8636-C5A0C48B0370}"/>
                </a:ext>
              </a:extLst>
            </p:cNvPr>
            <p:cNvSpPr txBox="1"/>
            <p:nvPr/>
          </p:nvSpPr>
          <p:spPr>
            <a:xfrm>
              <a:off x="2950729" y="5447172"/>
              <a:ext cx="111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54AEC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DC24E9-81C3-2071-7DED-532180CECFB9}"/>
                </a:ext>
              </a:extLst>
            </p:cNvPr>
            <p:cNvSpPr txBox="1"/>
            <p:nvPr/>
          </p:nvSpPr>
          <p:spPr>
            <a:xfrm>
              <a:off x="2946166" y="4466612"/>
              <a:ext cx="1111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54AEC"/>
                  </a:solidFill>
                </a:rPr>
                <a:t>1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3AAB0-8FB4-5FED-21AD-BBFA5EDBFB14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>
            <a:off x="4057908" y="3697647"/>
            <a:ext cx="3513468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B35D93-032D-A475-39A8-93EC2D395660}"/>
              </a:ext>
            </a:extLst>
          </p:cNvPr>
          <p:cNvCxnSpPr/>
          <p:nvPr/>
        </p:nvCxnSpPr>
        <p:spPr>
          <a:xfrm>
            <a:off x="4057908" y="4651278"/>
            <a:ext cx="3513468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019E4-E756-3B37-0C6B-5CBDA9889524}"/>
              </a:ext>
            </a:extLst>
          </p:cNvPr>
          <p:cNvCxnSpPr/>
          <p:nvPr/>
        </p:nvCxnSpPr>
        <p:spPr>
          <a:xfrm>
            <a:off x="4057908" y="5631838"/>
            <a:ext cx="3513468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97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MODELING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THE APRIORI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Run the </a:t>
            </a:r>
            <a:r>
              <a:rPr lang="en-US" sz="1800" b="1" dirty="0" err="1">
                <a:solidFill>
                  <a:srgbClr val="92D050"/>
                </a:solidFill>
                <a:effectLst/>
                <a:latin typeface="OpenSans"/>
              </a:rPr>
              <a:t>apriori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 and </a:t>
            </a:r>
            <a:r>
              <a:rPr lang="en-US" sz="1800" b="1" dirty="0" err="1">
                <a:solidFill>
                  <a:srgbClr val="92D050"/>
                </a:solidFill>
                <a:effectLst/>
                <a:latin typeface="OpenSans"/>
              </a:rPr>
              <a:t>association_rule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functions with the pre-processed audio features to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find the baseline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00D4A-8062-97A8-6F08-68079C9D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1" y="4235638"/>
            <a:ext cx="8899177" cy="1926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4A8922-6772-5165-49C2-A21D3786A2C0}"/>
              </a:ext>
            </a:extLst>
          </p:cNvPr>
          <p:cNvSpPr txBox="1"/>
          <p:nvPr/>
        </p:nvSpPr>
        <p:spPr>
          <a:xfrm>
            <a:off x="3053443" y="3255219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The first five rules with the ‘support’ metric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A6912-9541-C654-02DE-FB75C43A5422}"/>
              </a:ext>
            </a:extLst>
          </p:cNvPr>
          <p:cNvSpPr txBox="1"/>
          <p:nvPr/>
        </p:nvSpPr>
        <p:spPr>
          <a:xfrm>
            <a:off x="475453" y="3712543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OpenSans"/>
              </a:rPr>
              <a:t>min_support</a:t>
            </a:r>
            <a:r>
              <a:rPr lang="en-US" dirty="0">
                <a:solidFill>
                  <a:srgbClr val="FFFFFF"/>
                </a:solidFill>
                <a:latin typeface="OpenSans"/>
              </a:rPr>
              <a:t> = 0.05, </a:t>
            </a:r>
            <a:r>
              <a:rPr lang="en-US" dirty="0" err="1">
                <a:solidFill>
                  <a:srgbClr val="FFFFFF"/>
                </a:solidFill>
                <a:latin typeface="OpenSans"/>
              </a:rPr>
              <a:t>min_threshold</a:t>
            </a:r>
            <a:r>
              <a:rPr lang="en-US" dirty="0">
                <a:solidFill>
                  <a:srgbClr val="FFFFFF"/>
                </a:solidFill>
                <a:latin typeface="OpenSans"/>
              </a:rPr>
              <a:t> = 0.5</a:t>
            </a:r>
            <a:endParaRPr lang="en-US" sz="1800" dirty="0">
              <a:solidFill>
                <a:srgbClr val="FFFFFF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0015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THE OPTIMIZED MEASURES AND BEST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The goal is to identify strong association between features that appear frequently. (Tan, Steinbach, and Kumar (2006))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F001B2-E94F-79E2-562A-60AC6253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8" y="3944243"/>
            <a:ext cx="6591300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A7C253-BA7A-5D6C-57DE-36CB5AAD4192}"/>
              </a:ext>
            </a:extLst>
          </p:cNvPr>
          <p:cNvSpPr txBox="1"/>
          <p:nvPr/>
        </p:nvSpPr>
        <p:spPr>
          <a:xfrm>
            <a:off x="2112790" y="3255219"/>
            <a:ext cx="811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The best five rules sorting </a:t>
            </a:r>
            <a:r>
              <a:rPr lang="en-US" sz="2400" b="1" dirty="0">
                <a:solidFill>
                  <a:srgbClr val="92D050"/>
                </a:solidFill>
                <a:effectLst/>
              </a:rPr>
              <a:t>confidence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values by descending</a:t>
            </a:r>
          </a:p>
        </p:txBody>
      </p:sp>
    </p:spTree>
    <p:extLst>
      <p:ext uri="{BB962C8B-B14F-4D97-AF65-F5344CB8AC3E}">
        <p14:creationId xmlns:p14="http://schemas.microsoft.com/office/powerpoint/2010/main" val="241809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THE OPTIMIZED MEASURES AND BEST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The goal is to identify strong association between features that appear frequently. (Tan, Steinbach, and Kumar (2006))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7C253-BA7A-5D6C-57DE-36CB5AAD4192}"/>
              </a:ext>
            </a:extLst>
          </p:cNvPr>
          <p:cNvSpPr txBox="1"/>
          <p:nvPr/>
        </p:nvSpPr>
        <p:spPr>
          <a:xfrm>
            <a:off x="2112790" y="3255219"/>
            <a:ext cx="811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The best five rules sorting </a:t>
            </a:r>
            <a:r>
              <a:rPr lang="en-US" sz="2400" b="1" dirty="0">
                <a:solidFill>
                  <a:srgbClr val="92D050"/>
                </a:solidFill>
                <a:effectLst/>
              </a:rPr>
              <a:t>support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values by descending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F6DC0-D92A-EB9D-5946-17B8BF8B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72" y="3926219"/>
            <a:ext cx="5130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THE OPTIMIZED MEASURES AND BEST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The goal is to identify strong association between features that appear frequently. (Tan, Steinbach, and Kumar (2006))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7C253-BA7A-5D6C-57DE-36CB5AAD4192}"/>
              </a:ext>
            </a:extLst>
          </p:cNvPr>
          <p:cNvSpPr txBox="1"/>
          <p:nvPr/>
        </p:nvSpPr>
        <p:spPr>
          <a:xfrm>
            <a:off x="2112790" y="3255219"/>
            <a:ext cx="811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The best five rules sorting </a:t>
            </a:r>
            <a:r>
              <a:rPr lang="en-US" sz="2400" b="1" dirty="0">
                <a:solidFill>
                  <a:srgbClr val="92D050"/>
                </a:solidFill>
                <a:effectLst/>
              </a:rPr>
              <a:t>lift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values by descending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325AA-0402-0A64-506F-DF569B0A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40" y="3944243"/>
            <a:ext cx="7772400" cy="20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THE OPTIMIZED MEASURES AND BEST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Based on our goal, sort the rules with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the three measures (confidence, lift, and support) by descending order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and print the best five rules.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DA345-F479-79AC-0F9D-3CF9813D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03" y="3806273"/>
            <a:ext cx="6578600" cy="218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227382-7C08-3E4B-834B-6839776C856A}"/>
              </a:ext>
            </a:extLst>
          </p:cNvPr>
          <p:cNvSpPr txBox="1"/>
          <p:nvPr/>
        </p:nvSpPr>
        <p:spPr>
          <a:xfrm>
            <a:off x="517597" y="3126457"/>
            <a:ext cx="4032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FFFFFF"/>
              </a:solidFill>
              <a:effectLst/>
              <a:latin typeface="OpenSans"/>
            </a:endParaRPr>
          </a:p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The sequence of measures is important in the above code.</a:t>
            </a:r>
          </a:p>
          <a:p>
            <a:endParaRPr lang="en-US" sz="1800" b="1" dirty="0">
              <a:solidFill>
                <a:srgbClr val="FFFFFF"/>
              </a:solidFill>
              <a:effectLst/>
              <a:latin typeface="OpenSans"/>
            </a:endParaRPr>
          </a:p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1.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Confidence and lift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indicate which item sets have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the strongest association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.</a:t>
            </a:r>
          </a:p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2.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Support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 describes which item sets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appear frequently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in the data set.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D893F-C6B5-B7A6-ABA7-68E829BDF69F}"/>
              </a:ext>
            </a:extLst>
          </p:cNvPr>
          <p:cNvSpPr/>
          <p:nvPr/>
        </p:nvSpPr>
        <p:spPr>
          <a:xfrm>
            <a:off x="539369" y="5525613"/>
            <a:ext cx="4053004" cy="923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OpenSans"/>
              </a:rPr>
              <a:t>F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ind the strongest rules (association) and then select the rules which appear frequently in the set.</a:t>
            </a:r>
          </a:p>
        </p:txBody>
      </p:sp>
    </p:spTree>
    <p:extLst>
      <p:ext uri="{BB962C8B-B14F-4D97-AF65-F5344CB8AC3E}">
        <p14:creationId xmlns:p14="http://schemas.microsoft.com/office/powerpoint/2010/main" val="155690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ASSOCIATION RULES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THE OPTIMIZED MEASURES AND BEST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Based on our goal, sort the rules with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the three measures (confidence, lift, and support) by descending order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and print the best five rules.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DA345-F479-79AC-0F9D-3CF9813D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03" y="3806273"/>
            <a:ext cx="6578600" cy="218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227382-7C08-3E4B-834B-6839776C856A}"/>
              </a:ext>
            </a:extLst>
          </p:cNvPr>
          <p:cNvSpPr txBox="1"/>
          <p:nvPr/>
        </p:nvSpPr>
        <p:spPr>
          <a:xfrm>
            <a:off x="475453" y="4535352"/>
            <a:ext cx="4032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Most audio features which indicate 'activity' are related to loudness.</a:t>
            </a:r>
          </a:p>
          <a:p>
            <a:endParaRPr lang="en-US" b="1" dirty="0">
              <a:solidFill>
                <a:srgbClr val="FFFFFF"/>
              </a:solidFill>
              <a:latin typeface="OpenSans"/>
            </a:endParaRPr>
          </a:p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(The results are different from the outputs in the poster, because we revised the parameters when we run the code.)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DD893F-C6B5-B7A6-ABA7-68E829BDF69F}"/>
              </a:ext>
            </a:extLst>
          </p:cNvPr>
          <p:cNvSpPr/>
          <p:nvPr/>
        </p:nvSpPr>
        <p:spPr>
          <a:xfrm>
            <a:off x="475453" y="3358010"/>
            <a:ext cx="4053004" cy="923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OpenSans"/>
              </a:rPr>
              <a:t>How can you interpret based on the following best rules?</a:t>
            </a:r>
            <a:endParaRPr lang="en-US" sz="1800" b="1" dirty="0">
              <a:solidFill>
                <a:srgbClr val="FFFFFF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7413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CLUSTERING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APPROACHES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2285203" y="5793251"/>
            <a:ext cx="4963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6553196" y="5799206"/>
            <a:ext cx="5363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CLUSTERING WITH CONTENT-BASED FILTERING</a:t>
            </a:r>
            <a:endParaRPr lang="en-US" sz="20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6728" y="2938246"/>
            <a:ext cx="5363372" cy="284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data preprocessing and feature selection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a clustering algorithm to group the songs into clusters based on the similarity of their feature vectors.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cluster of the user's preferred songs.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content-based filtering within the cluster to recommend songs that have similar genre or tempo to the user's preferred songs.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5824" y="3233375"/>
            <a:ext cx="5544347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data preprocessing and feature selection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a clustering algorithm to group the songs into clusters based on the similarity of their feature vectors.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cluster of the user's preferred songs.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Once the songs are clustered, we will recommend songs to the user based on the most representative songs in each cluster that is the most popular song.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7998" y="2463389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data preprocessing and feature selection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a clustering algorithm to group the songs into clusters based on the similarity of their feature vectors.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cluster of the user's preferred songs.</a:t>
            </a: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2857500" y="3741175"/>
            <a:ext cx="3238498" cy="6802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6095998" y="3741175"/>
            <a:ext cx="3138884" cy="6751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7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8037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Contents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7D29E-E793-3668-EF16-ED3C8C963FEC}"/>
              </a:ext>
            </a:extLst>
          </p:cNvPr>
          <p:cNvSpPr txBox="1"/>
          <p:nvPr/>
        </p:nvSpPr>
        <p:spPr>
          <a:xfrm>
            <a:off x="475454" y="2231417"/>
            <a:ext cx="27249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2D335"/>
                </a:solidFill>
                <a:effectLst/>
                <a:latin typeface="OpenSans"/>
              </a:rPr>
              <a:t>PROJECT DESCRIPTION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BACKGROUND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OBJECTIVES &amp; QUESTIONS</a:t>
            </a:r>
          </a:p>
          <a:p>
            <a:r>
              <a:rPr lang="en-US" sz="1400" b="1" dirty="0">
                <a:solidFill>
                  <a:srgbClr val="82D335"/>
                </a:solidFill>
                <a:effectLst/>
                <a:latin typeface="OpenSans"/>
              </a:rPr>
              <a:t>DATA DESCRIPTION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DATA STRUCTURE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DATA EXPLORATION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FBDA8-8A82-0E74-1B3A-79C4C6CC5649}"/>
              </a:ext>
            </a:extLst>
          </p:cNvPr>
          <p:cNvSpPr txBox="1"/>
          <p:nvPr/>
        </p:nvSpPr>
        <p:spPr>
          <a:xfrm>
            <a:off x="3200400" y="2140037"/>
            <a:ext cx="272494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2D335"/>
                </a:solidFill>
                <a:effectLst/>
                <a:latin typeface="OpenSans"/>
              </a:rPr>
              <a:t>ASSOCIATION RULES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DATA PREPROCESSING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DISCRETIZATION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ONE-HOT ENCODING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DATA MODELING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THE APRIORI ALGORITHM</a:t>
            </a:r>
            <a:endParaRPr lang="en-US" sz="1400" b="1" dirty="0">
              <a:solidFill>
                <a:schemeClr val="bg1"/>
              </a:solidFill>
              <a:effectLst/>
              <a:latin typeface="OpenSans"/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EVALUATION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THE OPTIMIZED MEASURES AND BEST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2E341-CE3A-12E7-C8F9-906D936926EB}"/>
              </a:ext>
            </a:extLst>
          </p:cNvPr>
          <p:cNvSpPr txBox="1"/>
          <p:nvPr/>
        </p:nvSpPr>
        <p:spPr>
          <a:xfrm>
            <a:off x="8663624" y="2231417"/>
            <a:ext cx="30529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2D335"/>
                </a:solidFill>
                <a:effectLst/>
                <a:latin typeface="OpenSans"/>
              </a:rPr>
              <a:t>PRELIMINARY ANALYSIS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FINDINGS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AS</a:t>
            </a:r>
            <a:r>
              <a:rPr lang="en-US" sz="1400" b="1" dirty="0">
                <a:solidFill>
                  <a:schemeClr val="bg1"/>
                </a:solidFill>
                <a:latin typeface="OpenSans"/>
              </a:rPr>
              <a:t>SOCIATION RULE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CLUSTERING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FURTHER STUDIES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OpenSans"/>
            </a:endParaRP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IMPROVEMENTS (SUGGESTIONS FOR FURTHER STUDIES)</a:t>
            </a:r>
            <a:endParaRPr lang="en-US" sz="1400" b="1" dirty="0">
              <a:solidFill>
                <a:schemeClr val="bg1"/>
              </a:solidFill>
              <a:latin typeface="Open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7014F-9529-9A91-F132-0C99C0912EBA}"/>
              </a:ext>
            </a:extLst>
          </p:cNvPr>
          <p:cNvSpPr txBox="1"/>
          <p:nvPr/>
        </p:nvSpPr>
        <p:spPr>
          <a:xfrm>
            <a:off x="3200400" y="1634795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20BB6-345C-2835-3FB7-93349AA7CFF2}"/>
              </a:ext>
            </a:extLst>
          </p:cNvPr>
          <p:cNvSpPr txBox="1"/>
          <p:nvPr/>
        </p:nvSpPr>
        <p:spPr>
          <a:xfrm>
            <a:off x="8663624" y="1642346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B5F84-68B5-5661-B2E4-AFB9E4D3180F}"/>
              </a:ext>
            </a:extLst>
          </p:cNvPr>
          <p:cNvSpPr txBox="1"/>
          <p:nvPr/>
        </p:nvSpPr>
        <p:spPr>
          <a:xfrm>
            <a:off x="6095998" y="2140002"/>
            <a:ext cx="2724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2D335"/>
                </a:solidFill>
                <a:latin typeface="OpenSans"/>
              </a:rPr>
              <a:t>CLUSTERING &amp; COSINE SIMILARITY</a:t>
            </a:r>
            <a:endParaRPr lang="en-US" sz="1400" b="1" dirty="0">
              <a:solidFill>
                <a:srgbClr val="82D335"/>
              </a:solidFill>
              <a:effectLst/>
              <a:latin typeface="OpenSans"/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DATA PREPROCESSING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NORMALIZATION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DIMENSIONALITY REDUCTION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DATA MODELING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ELBOW &amp; SILHOUETTE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K-MEAN 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DBSCAN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HIERARCHICAL AGGLOMERATIVE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SPECTRAL</a:t>
            </a:r>
            <a:endParaRPr lang="en-US" sz="1400" b="1" dirty="0">
              <a:solidFill>
                <a:schemeClr val="bg1"/>
              </a:solidFill>
              <a:effectLst/>
              <a:latin typeface="OpenSans"/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EVALUATION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effectLst/>
                <a:latin typeface="OpenSans"/>
              </a:rPr>
              <a:t>AVG. SILHOUETTE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  <a:latin typeface="OpenSans"/>
              </a:rPr>
              <a:t>CALINSKI-HARABASZ</a:t>
            </a:r>
            <a:endParaRPr lang="en-US" sz="1400" b="1" dirty="0">
              <a:solidFill>
                <a:schemeClr val="bg1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77721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CLUSTERING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3" y="1642417"/>
            <a:ext cx="8211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latin typeface="OpenSans"/>
              </a:rPr>
              <a:t>DATA PREPROCESSING AND FEATURE SELECTION</a:t>
            </a:r>
            <a:endParaRPr lang="en-US" sz="2400" b="1" dirty="0">
              <a:solidFill>
                <a:srgbClr val="82D335"/>
              </a:solidFill>
              <a:effectLst/>
              <a:latin typeface="OpenSans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75453" y="2214500"/>
            <a:ext cx="5833016" cy="2137526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7683273" y="2691615"/>
            <a:ext cx="3705225" cy="115392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638925" y="3268577"/>
            <a:ext cx="86337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/>
          <p:nvPr/>
        </p:nvPicPr>
        <p:blipFill>
          <a:blip r:embed="rId5"/>
          <a:stretch>
            <a:fillRect/>
          </a:stretch>
        </p:blipFill>
        <p:spPr>
          <a:xfrm>
            <a:off x="475453" y="4544336"/>
            <a:ext cx="5833016" cy="1963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910" y="4352026"/>
            <a:ext cx="5284965" cy="2155887"/>
          </a:xfrm>
          <a:prstGeom prst="rect">
            <a:avLst/>
          </a:prstGeom>
        </p:spPr>
      </p:pic>
      <p:pic>
        <p:nvPicPr>
          <p:cNvPr id="1026" name="Picture 3">
            <a:extLst>
              <a:ext uri="{FF2B5EF4-FFF2-40B4-BE49-F238E27FC236}">
                <a16:creationId xmlns:a16="http://schemas.microsoft.com/office/drawing/2014/main" id="{F20C8258-BCDC-2508-144A-88ADD361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1463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>
            <a:extLst>
              <a:ext uri="{FF2B5EF4-FFF2-40B4-BE49-F238E27FC236}">
                <a16:creationId xmlns:a16="http://schemas.microsoft.com/office/drawing/2014/main" id="{73E3EA22-E26F-2760-B995-0D8309EAB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022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8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CLUSTERING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3" y="1642417"/>
            <a:ext cx="8211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latin typeface="OpenSans"/>
              </a:rPr>
              <a:t>MODEL TRAINING</a:t>
            </a:r>
            <a:endParaRPr lang="en-US" sz="2400" b="1" dirty="0">
              <a:solidFill>
                <a:srgbClr val="82D335"/>
              </a:solidFill>
              <a:effectLst/>
              <a:latin typeface="Open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69" y="2242195"/>
            <a:ext cx="4976673" cy="2037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63" y="4450223"/>
            <a:ext cx="4972580" cy="2092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11" y="2086604"/>
            <a:ext cx="4958006" cy="2225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10" y="4450223"/>
            <a:ext cx="4972580" cy="2092682"/>
          </a:xfrm>
          <a:prstGeom prst="rect">
            <a:avLst/>
          </a:prstGeom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9FAFFB9E-2835-0CC5-A96E-345D4AB7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1463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>
            <a:extLst>
              <a:ext uri="{FF2B5EF4-FFF2-40B4-BE49-F238E27FC236}">
                <a16:creationId xmlns:a16="http://schemas.microsoft.com/office/drawing/2014/main" id="{AEFF175D-0D05-41D9-E0B7-67D117BE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022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13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MODELING – CLUSTERING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3" y="1642417"/>
            <a:ext cx="8211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latin typeface="OpenSans"/>
              </a:rPr>
              <a:t>EVALUATION</a:t>
            </a:r>
            <a:endParaRPr lang="en-US" sz="2400" b="1" dirty="0">
              <a:solidFill>
                <a:srgbClr val="82D335"/>
              </a:solidFill>
              <a:effectLst/>
              <a:latin typeface="OpenSan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00372"/>
              </p:ext>
            </p:extLst>
          </p:nvPr>
        </p:nvGraphicFramePr>
        <p:xfrm>
          <a:off x="2447288" y="4606782"/>
          <a:ext cx="7297420" cy="1139608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2690201">
                  <a:extLst>
                    <a:ext uri="{9D8B030D-6E8A-4147-A177-3AD203B41FA5}">
                      <a16:colId xmlns:a16="http://schemas.microsoft.com/office/drawing/2014/main" val="2527150564"/>
                    </a:ext>
                  </a:extLst>
                </a:gridCol>
                <a:gridCol w="1737671">
                  <a:extLst>
                    <a:ext uri="{9D8B030D-6E8A-4147-A177-3AD203B41FA5}">
                      <a16:colId xmlns:a16="http://schemas.microsoft.com/office/drawing/2014/main" val="3421477203"/>
                    </a:ext>
                  </a:extLst>
                </a:gridCol>
                <a:gridCol w="2869548">
                  <a:extLst>
                    <a:ext uri="{9D8B030D-6E8A-4147-A177-3AD203B41FA5}">
                      <a16:colId xmlns:a16="http://schemas.microsoft.com/office/drawing/2014/main" val="1299568437"/>
                    </a:ext>
                  </a:extLst>
                </a:gridCol>
              </a:tblGrid>
              <a:tr h="284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Silhouette Score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Calinski-Harabasz Score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extLst>
                  <a:ext uri="{0D108BD9-81ED-4DB2-BD59-A6C34878D82A}">
                    <a16:rowId xmlns:a16="http://schemas.microsoft.com/office/drawing/2014/main" val="1136110604"/>
                  </a:ext>
                </a:extLst>
              </a:tr>
              <a:tr h="284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K-means clustering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0.378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55065.03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extLst>
                  <a:ext uri="{0D108BD9-81ED-4DB2-BD59-A6C34878D82A}">
                    <a16:rowId xmlns:a16="http://schemas.microsoft.com/office/drawing/2014/main" val="767884519"/>
                  </a:ext>
                </a:extLst>
              </a:tr>
              <a:tr h="284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Agglomerative clustering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0.327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47258.22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extLst>
                  <a:ext uri="{0D108BD9-81ED-4DB2-BD59-A6C34878D82A}">
                    <a16:rowId xmlns:a16="http://schemas.microsoft.com/office/drawing/2014/main" val="3593649690"/>
                  </a:ext>
                </a:extLst>
              </a:tr>
              <a:tr h="2849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Spectral clustering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-0.345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1020.81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07" marR="107607" marT="0" marB="0" anchor="ctr"/>
                </a:tc>
                <a:extLst>
                  <a:ext uri="{0D108BD9-81ED-4DB2-BD59-A6C34878D82A}">
                    <a16:rowId xmlns:a16="http://schemas.microsoft.com/office/drawing/2014/main" val="347329551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0137" y="2217738"/>
            <a:ext cx="11211722" cy="207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 measures how well each data point fits into its assigned cluster, and how distinct it is from the other clusters. </a:t>
            </a:r>
          </a:p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score ranges from [-1 to 1], where a score closer to 1 indicates that the data point is well-clustered and a score closer to -1 indicates that the data point may be assigned to the wrong cluster.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Calinski-Harabasz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measures the ratio of between-cluster variance to within-cluster variance. A higher score indicates that the clusters are well-separated and distinct from each other.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3">
            <a:extLst>
              <a:ext uri="{FF2B5EF4-FFF2-40B4-BE49-F238E27FC236}">
                <a16:creationId xmlns:a16="http://schemas.microsoft.com/office/drawing/2014/main" id="{DCAA0D14-BF07-699E-B535-750B51E6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1463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4">
            <a:extLst>
              <a:ext uri="{FF2B5EF4-FFF2-40B4-BE49-F238E27FC236}">
                <a16:creationId xmlns:a16="http://schemas.microsoft.com/office/drawing/2014/main" id="{19751FEA-5571-3108-E1EA-DBAA51CD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022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8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EVALUATION - PRELIMINARY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ASSOCIATION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DAEFE-4521-CD4A-406C-A3929F7E2C43}"/>
              </a:ext>
            </a:extLst>
          </p:cNvPr>
          <p:cNvSpPr txBox="1"/>
          <p:nvPr/>
        </p:nvSpPr>
        <p:spPr>
          <a:xfrm>
            <a:off x="475453" y="2510650"/>
            <a:ext cx="11389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1. Baseline Metric = Support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(Min = 0.05, Threshold = 0.5)</a:t>
            </a:r>
          </a:p>
          <a:p>
            <a:r>
              <a:rPr lang="en-US" b="1" dirty="0">
                <a:solidFill>
                  <a:schemeClr val="bg1"/>
                </a:solidFill>
                <a:latin typeface="OpenSans"/>
              </a:rPr>
              <a:t>2. </a:t>
            </a:r>
            <a:r>
              <a:rPr lang="en-US" b="1" dirty="0">
                <a:solidFill>
                  <a:schemeClr val="accent4"/>
                </a:solidFill>
                <a:latin typeface="OpenSans"/>
              </a:rPr>
              <a:t>Final Metrics </a:t>
            </a:r>
            <a:r>
              <a:rPr lang="en-US" dirty="0">
                <a:solidFill>
                  <a:schemeClr val="accent4"/>
                </a:solidFill>
                <a:latin typeface="OpenSans"/>
              </a:rPr>
              <a:t>=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Support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(Min = 0.05, Threshold = 0.5) &gt;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Sorting the rules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 with the sequence of metrics (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confidence, lift, and support by descendin</a:t>
            </a:r>
            <a:r>
              <a:rPr lang="en-US" sz="1800" dirty="0">
                <a:solidFill>
                  <a:schemeClr val="accent4"/>
                </a:solidFill>
                <a:effectLst/>
                <a:latin typeface="OpenSans"/>
              </a:rPr>
              <a:t>g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).</a:t>
            </a:r>
            <a:br>
              <a:rPr lang="en-US" sz="1800" dirty="0">
                <a:solidFill>
                  <a:srgbClr val="FFFFFF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3. </a:t>
            </a:r>
            <a:r>
              <a:rPr lang="en-US" sz="1800" dirty="0">
                <a:solidFill>
                  <a:srgbClr val="92D050"/>
                </a:solidFill>
                <a:effectLst/>
                <a:latin typeface="OpenSans"/>
              </a:rPr>
              <a:t>Most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active* digital songs contains instrumental-based features </a:t>
            </a:r>
            <a:r>
              <a:rPr lang="en-US" sz="1800" dirty="0">
                <a:solidFill>
                  <a:srgbClr val="92D050"/>
                </a:solidFill>
                <a:effectLst/>
                <a:latin typeface="OpenSans"/>
              </a:rPr>
              <a:t>in the frequent item sets. </a:t>
            </a:r>
            <a:endParaRPr lang="en-US" dirty="0">
              <a:solidFill>
                <a:srgbClr val="92D05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1E4B1-5915-98A9-DB1A-55DE5AF7D748}"/>
              </a:ext>
            </a:extLst>
          </p:cNvPr>
          <p:cNvSpPr txBox="1"/>
          <p:nvPr/>
        </p:nvSpPr>
        <p:spPr>
          <a:xfrm>
            <a:off x="475452" y="4028039"/>
            <a:ext cx="10954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CLUSTERING &amp; COSINE SIMILARITY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0C5EA-C684-82E3-73C7-D7E86DF471E0}"/>
              </a:ext>
            </a:extLst>
          </p:cNvPr>
          <p:cNvSpPr txBox="1"/>
          <p:nvPr/>
        </p:nvSpPr>
        <p:spPr>
          <a:xfrm>
            <a:off x="475453" y="4419477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1. Best Model: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K-Means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Clustering</a:t>
            </a:r>
            <a:br>
              <a:rPr lang="en-US" sz="1800" dirty="0">
                <a:solidFill>
                  <a:srgbClr val="FFFFFF"/>
                </a:solidFill>
                <a:effectLst/>
                <a:latin typeface="OpenSans"/>
              </a:rPr>
            </a:b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2. It shows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the highest performance of matching data points in the own clusters and better clustering results 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4ACE4-5725-510B-1148-8D42DF910376}"/>
              </a:ext>
            </a:extLst>
          </p:cNvPr>
          <p:cNvSpPr txBox="1"/>
          <p:nvPr/>
        </p:nvSpPr>
        <p:spPr>
          <a:xfrm>
            <a:off x="475452" y="5304695"/>
            <a:ext cx="11389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Sans"/>
              </a:rPr>
              <a:t>* ACTIVE: DANCEABILITY, ENERGY, VALENCE,** LOUDNESS</a:t>
            </a:r>
          </a:p>
          <a:p>
            <a:r>
              <a:rPr lang="en-US" dirty="0">
                <a:solidFill>
                  <a:schemeClr val="bg1"/>
                </a:solidFill>
                <a:latin typeface="OpenSans"/>
              </a:rPr>
              <a:t>** VALENCE: IT SHOWS THE SENTIMENT VIBE OF A SONG. THE HIGH VALENCE MEANS THE SONG SOUNDS MORE POSITIVE. (SANTOS, 2017)</a:t>
            </a:r>
            <a:endParaRPr lang="en-US" sz="1800" dirty="0">
              <a:solidFill>
                <a:schemeClr val="bg1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37850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EVALUATION - PRELIMINARY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0C5EA-C684-82E3-73C7-D7E86DF471E0}"/>
              </a:ext>
            </a:extLst>
          </p:cNvPr>
          <p:cNvSpPr txBox="1"/>
          <p:nvPr/>
        </p:nvSpPr>
        <p:spPr>
          <a:xfrm>
            <a:off x="401010" y="2519322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OpenSans"/>
              </a:rPr>
              <a:t>Define </a:t>
            </a:r>
            <a:r>
              <a:rPr lang="en-US" b="1" dirty="0">
                <a:solidFill>
                  <a:srgbClr val="FFFFFF"/>
                </a:solidFill>
                <a:latin typeface="OpenSans"/>
              </a:rPr>
              <a:t>the function to recommend songs based on the association rule model with the input parameter. 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94B28-392C-0F6F-4DBB-967DF08BA3D7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latin typeface="OpenSans"/>
              </a:rPr>
              <a:t>FURTHER STUDIES</a:t>
            </a:r>
            <a:endParaRPr lang="en-US" sz="2400" b="1" dirty="0">
              <a:solidFill>
                <a:srgbClr val="82D335"/>
              </a:solidFill>
              <a:effectLst/>
              <a:latin typeface="Open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19868E-1108-3931-337F-E196E099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3" y="2962974"/>
            <a:ext cx="5620547" cy="3469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7807B0-4DD5-77E5-7A3C-3D5AFC9E1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414" y="2962974"/>
            <a:ext cx="2862943" cy="34726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FA6CA-93C9-ACA5-02DC-8403A76FD15A}"/>
              </a:ext>
            </a:extLst>
          </p:cNvPr>
          <p:cNvCxnSpPr>
            <a:cxnSpLocks/>
          </p:cNvCxnSpPr>
          <p:nvPr/>
        </p:nvCxnSpPr>
        <p:spPr>
          <a:xfrm>
            <a:off x="6582337" y="4655590"/>
            <a:ext cx="1148805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91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EVALUATION - PRELIMINARY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0C5EA-C684-82E3-73C7-D7E86DF471E0}"/>
              </a:ext>
            </a:extLst>
          </p:cNvPr>
          <p:cNvSpPr txBox="1"/>
          <p:nvPr/>
        </p:nvSpPr>
        <p:spPr>
          <a:xfrm>
            <a:off x="401010" y="2519322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OpenSans"/>
              </a:rPr>
              <a:t>Define </a:t>
            </a:r>
            <a:r>
              <a:rPr lang="en-US" b="1" dirty="0">
                <a:solidFill>
                  <a:srgbClr val="FFFFFF"/>
                </a:solidFill>
                <a:latin typeface="OpenSans"/>
              </a:rPr>
              <a:t>the function to recommend songs based on the clustering &amp; cosine similarity with the input parameter. 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94B28-392C-0F6F-4DBB-967DF08BA3D7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latin typeface="OpenSans"/>
              </a:rPr>
              <a:t>FURTHER STUDIES</a:t>
            </a:r>
            <a:endParaRPr lang="en-US" sz="2400" b="1" dirty="0">
              <a:solidFill>
                <a:srgbClr val="82D335"/>
              </a:solidFill>
              <a:effectLst/>
              <a:latin typeface="Open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FA6CA-93C9-ACA5-02DC-8403A76FD15A}"/>
              </a:ext>
            </a:extLst>
          </p:cNvPr>
          <p:cNvCxnSpPr>
            <a:cxnSpLocks/>
          </p:cNvCxnSpPr>
          <p:nvPr/>
        </p:nvCxnSpPr>
        <p:spPr>
          <a:xfrm>
            <a:off x="6582337" y="4655590"/>
            <a:ext cx="1148805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OpenSans"/>
              </a:rPr>
              <a:t>EVALUATION - PRELIMINARY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F2AE-E93F-0EA9-8141-42B5CDAFD63D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FURTHER STUDIES FOR IMPROVEMENTS </a:t>
            </a:r>
            <a:endParaRPr lang="en-US" sz="20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4BF45-5C4C-40D6-322D-445484FBA03B}"/>
              </a:ext>
            </a:extLst>
          </p:cNvPr>
          <p:cNvSpPr txBox="1"/>
          <p:nvPr/>
        </p:nvSpPr>
        <p:spPr>
          <a:xfrm>
            <a:off x="3042554" y="2889060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WHAT ELSE CAN WE DO FOR IMPROVEMENT?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2EA11-587E-EDD1-DEA5-82D1032E3501}"/>
              </a:ext>
            </a:extLst>
          </p:cNvPr>
          <p:cNvSpPr txBox="1"/>
          <p:nvPr/>
        </p:nvSpPr>
        <p:spPr>
          <a:xfrm>
            <a:off x="401009" y="3720463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To evaluate and improve the music recommendation system, we also need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OpenSans"/>
              </a:rPr>
              <a:t>user data sets (personal information or listening history)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to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conduct the reinforcement learning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for ranking the recommended songs and presenting the best.</a:t>
            </a:r>
            <a:endParaRPr lang="en-US" dirty="0"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03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PROJECT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0E43-DCAE-7A72-A06B-535E1AB99B0A}"/>
              </a:ext>
            </a:extLst>
          </p:cNvPr>
          <p:cNvSpPr txBox="1"/>
          <p:nvPr/>
        </p:nvSpPr>
        <p:spPr>
          <a:xfrm>
            <a:off x="475453" y="2184084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Giant Companies in the music streaming industry (Spotify, Apple Music) </a:t>
            </a:r>
            <a:r>
              <a:rPr lang="en-US" dirty="0">
                <a:solidFill>
                  <a:schemeClr val="bg1"/>
                </a:solidFill>
                <a:effectLst/>
              </a:rPr>
              <a:t>have already developed their owns innovative </a:t>
            </a:r>
            <a:r>
              <a:rPr lang="en-US" b="1" dirty="0">
                <a:solidFill>
                  <a:srgbClr val="92D050"/>
                </a:solidFill>
                <a:effectLst/>
              </a:rPr>
              <a:t>ML-based techniques </a:t>
            </a:r>
            <a:r>
              <a:rPr lang="en-US" dirty="0">
                <a:solidFill>
                  <a:schemeClr val="bg1"/>
                </a:solidFill>
                <a:effectLst/>
              </a:rPr>
              <a:t>such as AI solution of </a:t>
            </a:r>
            <a:r>
              <a:rPr lang="en-US" b="1" dirty="0">
                <a:solidFill>
                  <a:srgbClr val="92D050"/>
                </a:solidFill>
                <a:effectLst/>
              </a:rPr>
              <a:t>recommend songs to users</a:t>
            </a:r>
            <a:r>
              <a:rPr lang="en-US" dirty="0">
                <a:solidFill>
                  <a:schemeClr val="bg1"/>
                </a:solidFill>
                <a:effectLst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CBBFD-803F-A97D-6CA2-71E485AD4104}"/>
              </a:ext>
            </a:extLst>
          </p:cNvPr>
          <p:cNvSpPr txBox="1"/>
          <p:nvPr/>
        </p:nvSpPr>
        <p:spPr>
          <a:xfrm>
            <a:off x="3053443" y="3255219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Expected Benefits from the AI solutions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7CAC0B-0B87-5CA7-0F25-6662B29AA7F7}"/>
              </a:ext>
            </a:extLst>
          </p:cNvPr>
          <p:cNvSpPr/>
          <p:nvPr/>
        </p:nvSpPr>
        <p:spPr>
          <a:xfrm>
            <a:off x="1195396" y="4121019"/>
            <a:ext cx="1996042" cy="161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Increase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user satisfaction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6150D-A37A-AFCD-F43E-98BC5D882BF7}"/>
              </a:ext>
            </a:extLst>
          </p:cNvPr>
          <p:cNvSpPr/>
          <p:nvPr/>
        </p:nvSpPr>
        <p:spPr>
          <a:xfrm>
            <a:off x="5097977" y="4121019"/>
            <a:ext cx="1996042" cy="161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Increase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user engagement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in the service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3C4046-EFFE-BDAA-8ED6-5B192CEAEA66}"/>
              </a:ext>
            </a:extLst>
          </p:cNvPr>
          <p:cNvSpPr/>
          <p:nvPr/>
        </p:nvSpPr>
        <p:spPr>
          <a:xfrm>
            <a:off x="9000558" y="4090314"/>
            <a:ext cx="1996042" cy="161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</a:rPr>
              <a:t>Enormous profits </a:t>
            </a:r>
            <a:r>
              <a:rPr lang="en-US" b="1" dirty="0">
                <a:solidFill>
                  <a:schemeClr val="bg1"/>
                </a:solidFill>
              </a:rPr>
              <a:t>against competitors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(The result of 1 and 2)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11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PROJECT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0E43-DCAE-7A72-A06B-535E1AB99B0A}"/>
              </a:ext>
            </a:extLst>
          </p:cNvPr>
          <p:cNvSpPr txBox="1"/>
          <p:nvPr/>
        </p:nvSpPr>
        <p:spPr>
          <a:xfrm>
            <a:off x="475453" y="2184084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We will understand what the music recommendation system is,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explore all possible machine learning models 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for building the system and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solve the following business and technical questions</a:t>
            </a:r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. </a:t>
            </a:r>
            <a:endParaRPr lang="en-US" b="1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CBBFD-803F-A97D-6CA2-71E485AD4104}"/>
              </a:ext>
            </a:extLst>
          </p:cNvPr>
          <p:cNvSpPr txBox="1"/>
          <p:nvPr/>
        </p:nvSpPr>
        <p:spPr>
          <a:xfrm>
            <a:off x="3053443" y="3255219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Business and Technical Questions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7CAC0B-0B87-5CA7-0F25-6662B29AA7F7}"/>
              </a:ext>
            </a:extLst>
          </p:cNvPr>
          <p:cNvSpPr/>
          <p:nvPr/>
        </p:nvSpPr>
        <p:spPr>
          <a:xfrm>
            <a:off x="1382870" y="4024724"/>
            <a:ext cx="4291004" cy="161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bg1"/>
                </a:solidFill>
                <a:effectLst/>
                <a:latin typeface="OpenSans"/>
              </a:rPr>
              <a:t>Which model can be applied to create the music recommendation system?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1D810-899C-1D5A-2A17-793D1F153B40}"/>
              </a:ext>
            </a:extLst>
          </p:cNvPr>
          <p:cNvSpPr/>
          <p:nvPr/>
        </p:nvSpPr>
        <p:spPr>
          <a:xfrm>
            <a:off x="6518128" y="4024724"/>
            <a:ext cx="4291004" cy="1611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bg1"/>
                </a:solidFill>
                <a:effectLst/>
                <a:latin typeface="OpenSans"/>
              </a:rPr>
              <a:t>How do the models recommend songs </a:t>
            </a:r>
          </a:p>
          <a:p>
            <a:pPr algn="ctr"/>
            <a:r>
              <a:rPr lang="en-US" sz="1800" b="1" i="1" dirty="0">
                <a:solidFill>
                  <a:schemeClr val="bg1"/>
                </a:solidFill>
                <a:effectLst/>
                <a:latin typeface="OpenSans"/>
              </a:rPr>
              <a:t>to users?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DATA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STRUCTURE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0E43-DCAE-7A72-A06B-535E1AB99B0A}"/>
              </a:ext>
            </a:extLst>
          </p:cNvPr>
          <p:cNvSpPr txBox="1"/>
          <p:nvPr/>
        </p:nvSpPr>
        <p:spPr>
          <a:xfrm>
            <a:off x="475453" y="2184084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The data set used in the project consists of song information (artist, title, released year) and 14 audio features* of a digital song from </a:t>
            </a:r>
            <a:r>
              <a:rPr lang="en-US" sz="1800" b="1" dirty="0">
                <a:solidFill>
                  <a:srgbClr val="82D335"/>
                </a:solidFill>
                <a:effectLst/>
                <a:latin typeface="OpenSans"/>
              </a:rPr>
              <a:t>Spotify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. All audio features are numeric values. </a:t>
            </a:r>
            <a:endParaRPr lang="en-US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CBBFD-803F-A97D-6CA2-71E485AD4104}"/>
              </a:ext>
            </a:extLst>
          </p:cNvPr>
          <p:cNvSpPr txBox="1"/>
          <p:nvPr/>
        </p:nvSpPr>
        <p:spPr>
          <a:xfrm>
            <a:off x="3053443" y="3494703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</a:rPr>
              <a:t>What </a:t>
            </a:r>
            <a:r>
              <a:rPr lang="en-US" sz="2400" b="1" dirty="0">
                <a:solidFill>
                  <a:schemeClr val="bg1"/>
                </a:solidFill>
              </a:rPr>
              <a:t>are the audio features?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7AA6F-6360-EE90-28FF-A41F0F7E6909}"/>
              </a:ext>
            </a:extLst>
          </p:cNvPr>
          <p:cNvSpPr txBox="1"/>
          <p:nvPr/>
        </p:nvSpPr>
        <p:spPr>
          <a:xfrm>
            <a:off x="401010" y="4219794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abstract characteristic that </a:t>
            </a:r>
            <a:r>
              <a:rPr lang="en-US" b="1" dirty="0">
                <a:solidFill>
                  <a:srgbClr val="92D050"/>
                </a:solidFill>
              </a:rPr>
              <a:t>represents digital music</a:t>
            </a:r>
            <a:r>
              <a:rPr lang="en-US" dirty="0">
                <a:solidFill>
                  <a:schemeClr val="bg1"/>
                </a:solidFill>
              </a:rPr>
              <a:t>. (It means </a:t>
            </a:r>
            <a:r>
              <a:rPr lang="en-US" b="1" dirty="0">
                <a:solidFill>
                  <a:srgbClr val="92D050"/>
                </a:solidFill>
              </a:rPr>
              <a:t>how the song sounds like</a:t>
            </a:r>
            <a:r>
              <a:rPr lang="en-US" dirty="0">
                <a:solidFill>
                  <a:schemeClr val="bg1"/>
                </a:solidFill>
              </a:rPr>
              <a:t>.)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is calculated from the audio signal. (IGI Global., n.d.)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071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DATA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305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AUDIO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27AA8-A065-D186-E7A7-65E25FB6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4" y="2104082"/>
            <a:ext cx="1832317" cy="4179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808D1-50FD-618F-A7B1-4B2752D9251E}"/>
              </a:ext>
            </a:extLst>
          </p:cNvPr>
          <p:cNvSpPr txBox="1"/>
          <p:nvPr/>
        </p:nvSpPr>
        <p:spPr>
          <a:xfrm>
            <a:off x="2525486" y="2226019"/>
            <a:ext cx="8904514" cy="359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1. </a:t>
            </a:r>
            <a:r>
              <a:rPr lang="en-US" sz="1800" b="1" dirty="0" err="1">
                <a:solidFill>
                  <a:srgbClr val="92D050"/>
                </a:solidFill>
                <a:effectLst/>
                <a:latin typeface="OpenSans"/>
              </a:rPr>
              <a:t>Acousticness</a:t>
            </a:r>
            <a:r>
              <a:rPr lang="en-US" sz="1800" dirty="0">
                <a:solidFill>
                  <a:schemeClr val="bg1"/>
                </a:solidFill>
                <a:effectLst/>
                <a:latin typeface="OpenSans"/>
              </a:rPr>
              <a:t>: It describes how a song is acoustic in a numeric form. (Santos, 2017)  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dirty="0">
                <a:solidFill>
                  <a:schemeClr val="bg1"/>
                </a:solidFill>
                <a:latin typeface="OpenSans"/>
              </a:rPr>
              <a:t>2. </a:t>
            </a:r>
            <a:r>
              <a:rPr lang="en-US" b="1" dirty="0">
                <a:solidFill>
                  <a:srgbClr val="92D050"/>
                </a:solidFill>
                <a:latin typeface="OpenSans"/>
              </a:rPr>
              <a:t>Danceability</a:t>
            </a:r>
            <a:r>
              <a:rPr lang="en-US" dirty="0">
                <a:solidFill>
                  <a:schemeClr val="bg1"/>
                </a:solidFill>
                <a:latin typeface="OpenSans"/>
              </a:rPr>
              <a:t>: It shows how much a track is danceable based on musical elements such as tempo, rhythm stability, beat strength, and overall regularity. (Santos, 2017)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3. </a:t>
            </a:r>
            <a:r>
              <a:rPr lang="en-US" b="1" dirty="0">
                <a:solidFill>
                  <a:srgbClr val="92D050"/>
                </a:solidFill>
                <a:effectLst/>
              </a:rPr>
              <a:t>Energy</a:t>
            </a:r>
            <a:r>
              <a:rPr lang="en-US" dirty="0">
                <a:solidFill>
                  <a:schemeClr val="bg1"/>
                </a:solidFill>
                <a:effectLst/>
              </a:rPr>
              <a:t>: It indicates how intense and active a song is. Its musical elements are fast, loud, and noisy. (Santos, 2017)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4. </a:t>
            </a:r>
            <a:r>
              <a:rPr lang="en-US" b="1" dirty="0" err="1">
                <a:solidFill>
                  <a:srgbClr val="92D050"/>
                </a:solidFill>
                <a:effectLst/>
              </a:rPr>
              <a:t>Instrumentalness</a:t>
            </a:r>
            <a:r>
              <a:rPr lang="en-US" dirty="0">
                <a:solidFill>
                  <a:schemeClr val="bg1"/>
                </a:solidFill>
                <a:effectLst/>
              </a:rPr>
              <a:t>: It describes the number of vocals in a song. (Santos, 2017)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5. Liveness: It represents the possibility that a song was recorded in a live environment. (Santos, 2017)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dirty="0">
                <a:solidFill>
                  <a:schemeClr val="bg1"/>
                </a:solidFill>
                <a:effectLst/>
              </a:rPr>
              <a:t>6. </a:t>
            </a:r>
            <a:r>
              <a:rPr lang="en-US" b="1" dirty="0" err="1">
                <a:solidFill>
                  <a:srgbClr val="92D050"/>
                </a:solidFill>
                <a:effectLst/>
              </a:rPr>
              <a:t>Speechiness</a:t>
            </a:r>
            <a:r>
              <a:rPr lang="en-US" dirty="0">
                <a:solidFill>
                  <a:schemeClr val="bg1"/>
                </a:solidFill>
                <a:effectLst/>
              </a:rPr>
              <a:t>: It is a degree of how many words are spoken words in a song. (Santos, 2017)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b="1" dirty="0">
                <a:solidFill>
                  <a:srgbClr val="92D050"/>
                </a:solidFill>
              </a:rPr>
              <a:t>Valence</a:t>
            </a:r>
            <a:r>
              <a:rPr lang="en-US" dirty="0">
                <a:solidFill>
                  <a:schemeClr val="bg1"/>
                </a:solidFill>
              </a:rPr>
              <a:t>: It shows the sentiment vibe of a song. The high valence means the song sounds more positive. (Santos, 2017)</a:t>
            </a:r>
          </a:p>
          <a:p>
            <a:pPr>
              <a:spcBef>
                <a:spcPts val="60"/>
              </a:spcBef>
              <a:spcAft>
                <a:spcPts val="60"/>
              </a:spcAft>
            </a:pP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54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DATA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3" y="1642417"/>
            <a:ext cx="4658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EXPLORATION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0E43-DCAE-7A72-A06B-535E1AB99B0A}"/>
              </a:ext>
            </a:extLst>
          </p:cNvPr>
          <p:cNvSpPr txBox="1"/>
          <p:nvPr/>
        </p:nvSpPr>
        <p:spPr>
          <a:xfrm>
            <a:off x="475453" y="2184084"/>
            <a:ext cx="1138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There are 170,653 songs in</a:t>
            </a:r>
            <a:r>
              <a:rPr lang="en-US" dirty="0">
                <a:solidFill>
                  <a:srgbClr val="FFFFFF"/>
                </a:solidFill>
                <a:latin typeface="OpenSans"/>
              </a:rPr>
              <a:t> the data set, and most songs were released between 1950s and 2010s.</a:t>
            </a:r>
            <a:endParaRPr lang="en-US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817B5-00D1-7DED-7B57-CF5112A1CA01}"/>
              </a:ext>
            </a:extLst>
          </p:cNvPr>
          <p:cNvSpPr txBox="1"/>
          <p:nvPr/>
        </p:nvSpPr>
        <p:spPr>
          <a:xfrm>
            <a:off x="475453" y="277235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CA302-8422-36DB-FAC0-A982C69B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3" y="3564186"/>
            <a:ext cx="11389975" cy="12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1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DATA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3" y="1642417"/>
            <a:ext cx="4639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EXPLORATION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3E42E-DE7E-8439-9D3D-77B10F09B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33" y="3428096"/>
            <a:ext cx="8319529" cy="1358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B3FCE-92DB-21BA-AE4A-F4BC52B50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398" y="4905430"/>
            <a:ext cx="5889171" cy="166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75801-DF36-BE0F-0E98-9229E33EFA57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HANDLE OUTLIERS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59DDB-5346-DAB1-5E09-1598B740508B}"/>
              </a:ext>
            </a:extLst>
          </p:cNvPr>
          <p:cNvSpPr txBox="1"/>
          <p:nvPr/>
        </p:nvSpPr>
        <p:spPr>
          <a:xfrm>
            <a:off x="475453" y="2510650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The outliers may interfere with making a good performance of building an algorithm. </a:t>
            </a:r>
          </a:p>
          <a:p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The numeric values in audio features are not on the same scale. (Deploy Normalization later)</a:t>
            </a:r>
          </a:p>
        </p:txBody>
      </p:sp>
    </p:spTree>
    <p:extLst>
      <p:ext uri="{BB962C8B-B14F-4D97-AF65-F5344CB8AC3E}">
        <p14:creationId xmlns:p14="http://schemas.microsoft.com/office/powerpoint/2010/main" val="344889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1EFC51-B122-76C0-9940-58E6D602835F}"/>
              </a:ext>
            </a:extLst>
          </p:cNvPr>
          <p:cNvSpPr/>
          <p:nvPr/>
        </p:nvSpPr>
        <p:spPr>
          <a:xfrm>
            <a:off x="-1" y="0"/>
            <a:ext cx="12192001" cy="12831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A9886-60D7-74D6-062F-076A2A6759EE}"/>
              </a:ext>
            </a:extLst>
          </p:cNvPr>
          <p:cNvSpPr/>
          <p:nvPr/>
        </p:nvSpPr>
        <p:spPr>
          <a:xfrm>
            <a:off x="-2" y="6681018"/>
            <a:ext cx="12192001" cy="1769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D1790-2DD9-4ABD-8E24-ACE1A6B420B3}"/>
              </a:ext>
            </a:extLst>
          </p:cNvPr>
          <p:cNvSpPr txBox="1"/>
          <p:nvPr/>
        </p:nvSpPr>
        <p:spPr>
          <a:xfrm>
            <a:off x="235973" y="272223"/>
            <a:ext cx="9299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Exo2"/>
              </a:rPr>
              <a:t>INTRODUCTION – DATA DESCRIPTION</a:t>
            </a:r>
            <a:endParaRPr lang="en-US" sz="4000" b="1" dirty="0">
              <a:solidFill>
                <a:schemeClr val="bg1"/>
              </a:solidFill>
              <a:effectLst/>
              <a:latin typeface="Exo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4BF36-76D1-C073-57C9-C6D22377C734}"/>
              </a:ext>
            </a:extLst>
          </p:cNvPr>
          <p:cNvSpPr txBox="1"/>
          <p:nvPr/>
        </p:nvSpPr>
        <p:spPr>
          <a:xfrm>
            <a:off x="475454" y="1642417"/>
            <a:ext cx="4706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D335"/>
                </a:solidFill>
                <a:effectLst/>
                <a:latin typeface="OpenSans"/>
              </a:rPr>
              <a:t>DATA EXPLORATION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75801-DF36-BE0F-0E98-9229E33EFA57}"/>
              </a:ext>
            </a:extLst>
          </p:cNvPr>
          <p:cNvSpPr txBox="1"/>
          <p:nvPr/>
        </p:nvSpPr>
        <p:spPr>
          <a:xfrm>
            <a:off x="475453" y="2119212"/>
            <a:ext cx="6106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effectLst/>
              </a:rPr>
              <a:t>UNDERSTAND THE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59DDB-5346-DAB1-5E09-1598B740508B}"/>
              </a:ext>
            </a:extLst>
          </p:cNvPr>
          <p:cNvSpPr txBox="1"/>
          <p:nvPr/>
        </p:nvSpPr>
        <p:spPr>
          <a:xfrm>
            <a:off x="475453" y="2510650"/>
            <a:ext cx="1138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1) How many artists are in the data set?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There are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34,088 (unique)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artists in the data set.</a:t>
            </a:r>
          </a:p>
          <a:p>
            <a:r>
              <a:rPr lang="en-US" sz="1800" b="1" dirty="0">
                <a:solidFill>
                  <a:srgbClr val="FFFFFF"/>
                </a:solidFill>
                <a:effectLst/>
                <a:latin typeface="OpenSans"/>
              </a:rPr>
              <a:t>2) When were the songs released?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Basically, the songs </a:t>
            </a:r>
            <a:r>
              <a:rPr lang="en-US" dirty="0">
                <a:solidFill>
                  <a:srgbClr val="FFFFFF"/>
                </a:solidFill>
                <a:latin typeface="OpenSans"/>
              </a:rPr>
              <a:t>were released 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between </a:t>
            </a:r>
            <a:r>
              <a:rPr lang="en-US" sz="1800" b="1" dirty="0">
                <a:solidFill>
                  <a:srgbClr val="92D050"/>
                </a:solidFill>
                <a:effectLst/>
                <a:latin typeface="OpenSans"/>
              </a:rPr>
              <a:t>1921 to 2020</a:t>
            </a:r>
            <a:r>
              <a:rPr lang="en-US" sz="1800" dirty="0">
                <a:solidFill>
                  <a:srgbClr val="FFFFFF"/>
                </a:solidFill>
                <a:effectLst/>
                <a:latin typeface="OpenSans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28EFD-1EE4-298B-C7E1-C61D43EE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29" y="3139320"/>
            <a:ext cx="4649957" cy="3431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6CC07-1D04-39E0-C6A4-57AF23F31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607" y="3178752"/>
            <a:ext cx="1460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3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1684</Words>
  <Application>Microsoft Macintosh PowerPoint</Application>
  <PresentationFormat>Widescreen</PresentationFormat>
  <Paragraphs>242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Exo2</vt:lpstr>
      <vt:lpstr>OpenSans</vt:lpstr>
      <vt:lpstr>Office Theme</vt:lpstr>
      <vt:lpstr>MUSIC RECOMMENDATION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</dc:title>
  <dc:creator>Kim Eunbi</dc:creator>
  <cp:lastModifiedBy>Yuktha Lakshmi Arcot Badarinath</cp:lastModifiedBy>
  <cp:revision>9</cp:revision>
  <dcterms:created xsi:type="dcterms:W3CDTF">2023-04-21T21:20:41Z</dcterms:created>
  <dcterms:modified xsi:type="dcterms:W3CDTF">2023-09-16T21:24:33Z</dcterms:modified>
</cp:coreProperties>
</file>