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7e2d491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7e2d491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7e2d491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7e2d491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7e2d491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7e2d491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a0b3904d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a0b3904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a0b3904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a0b3904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a0b3904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a0b3904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ctrTitle"/>
          </p:nvPr>
        </p:nvSpPr>
        <p:spPr>
          <a:xfrm>
            <a:off x="1788275" y="801500"/>
            <a:ext cx="6783000" cy="1260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21212"/>
              <a:buNone/>
            </a:pPr>
            <a:r>
              <a:rPr lang="en-GB" sz="3300">
                <a:latin typeface="Times New Roman"/>
                <a:ea typeface="Times New Roman"/>
                <a:cs typeface="Times New Roman"/>
                <a:sym typeface="Times New Roman"/>
              </a:rPr>
              <a:t>Rust System </a:t>
            </a:r>
            <a:r>
              <a:rPr lang="en-GB" sz="3300">
                <a:latin typeface="Times New Roman"/>
                <a:ea typeface="Times New Roman"/>
                <a:cs typeface="Times New Roman"/>
                <a:sym typeface="Times New Roman"/>
              </a:rPr>
              <a:t>Programming</a:t>
            </a:r>
            <a:r>
              <a:rPr lang="en-GB" sz="3300">
                <a:latin typeface="Times New Roman"/>
                <a:ea typeface="Times New Roman"/>
                <a:cs typeface="Times New Roman"/>
                <a:sym typeface="Times New Roman"/>
              </a:rPr>
              <a:t> vulnerabilities using ML and Static analysis tools</a:t>
            </a:r>
            <a:endParaRPr sz="3300">
              <a:latin typeface="Times New Roman"/>
              <a:ea typeface="Times New Roman"/>
              <a:cs typeface="Times New Roman"/>
              <a:sym typeface="Times New Roman"/>
            </a:endParaRPr>
          </a:p>
        </p:txBody>
      </p:sp>
      <p:sp>
        <p:nvSpPr>
          <p:cNvPr id="62" name="Google Shape;62;p12"/>
          <p:cNvSpPr txBox="1"/>
          <p:nvPr>
            <p:ph idx="1" type="subTitle"/>
          </p:nvPr>
        </p:nvSpPr>
        <p:spPr>
          <a:xfrm>
            <a:off x="559825" y="3049450"/>
            <a:ext cx="6903900" cy="9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GB" sz="24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91650" y="1656800"/>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1400"/>
              </a:spcBef>
              <a:spcAft>
                <a:spcPts val="400"/>
              </a:spcAft>
              <a:buNone/>
            </a:pPr>
            <a:r>
              <a:rPr b="1" lang="en-GB" sz="3500">
                <a:latin typeface="Times New Roman"/>
                <a:ea typeface="Times New Roman"/>
                <a:cs typeface="Times New Roman"/>
                <a:sym typeface="Times New Roman"/>
              </a:rPr>
              <a:t>Questions ?</a:t>
            </a:r>
            <a:endParaRPr sz="3500">
              <a:latin typeface="Times New Roman"/>
              <a:ea typeface="Times New Roman"/>
              <a:cs typeface="Times New Roman"/>
              <a:sym typeface="Times New Roman"/>
            </a:endParaRPr>
          </a:p>
        </p:txBody>
      </p:sp>
      <p:sp>
        <p:nvSpPr>
          <p:cNvPr id="118" name="Google Shape;118;p21"/>
          <p:cNvSpPr txBox="1"/>
          <p:nvPr>
            <p:ph idx="1" type="body"/>
          </p:nvPr>
        </p:nvSpPr>
        <p:spPr>
          <a:xfrm>
            <a:off x="387900" y="1144125"/>
            <a:ext cx="8368200" cy="3663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2520">
              <a:latin typeface="Times New Roman"/>
              <a:ea typeface="Times New Roman"/>
              <a:cs typeface="Times New Roman"/>
              <a:sym typeface="Times New Roman"/>
            </a:endParaRPr>
          </a:p>
          <a:p>
            <a:pPr indent="0" lvl="0" marL="457200" rtl="0" algn="l">
              <a:spcBef>
                <a:spcPts val="1200"/>
              </a:spcBef>
              <a:spcAft>
                <a:spcPts val="1200"/>
              </a:spcAft>
              <a:buNone/>
            </a:pPr>
            <a:r>
              <a:t/>
            </a:r>
            <a:endParaRPr sz="252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1400"/>
              </a:spcBef>
              <a:spcAft>
                <a:spcPts val="400"/>
              </a:spcAft>
              <a:buSzPts val="1222"/>
              <a:buNone/>
            </a:pPr>
            <a:r>
              <a:rPr b="1" lang="en-GB" sz="2600">
                <a:latin typeface="Times New Roman"/>
                <a:ea typeface="Times New Roman"/>
                <a:cs typeface="Times New Roman"/>
                <a:sym typeface="Times New Roman"/>
              </a:rPr>
              <a:t>Motivating Example: Securing Critical Rust Systems</a:t>
            </a:r>
            <a:endParaRPr sz="2600">
              <a:latin typeface="Times New Roman"/>
              <a:ea typeface="Times New Roman"/>
              <a:cs typeface="Times New Roman"/>
              <a:sym typeface="Times New Roman"/>
            </a:endParaRPr>
          </a:p>
        </p:txBody>
      </p:sp>
      <p:sp>
        <p:nvSpPr>
          <p:cNvPr id="68" name="Google Shape;68;p13"/>
          <p:cNvSpPr txBox="1"/>
          <p:nvPr>
            <p:ph idx="1" type="body"/>
          </p:nvPr>
        </p:nvSpPr>
        <p:spPr>
          <a:xfrm>
            <a:off x="387900" y="1382550"/>
            <a:ext cx="8368200" cy="31863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Font typeface="Times New Roman"/>
              <a:buChar char="●"/>
            </a:pPr>
            <a:r>
              <a:rPr lang="en-GB">
                <a:latin typeface="Times New Roman"/>
                <a:ea typeface="Times New Roman"/>
                <a:cs typeface="Times New Roman"/>
                <a:sym typeface="Times New Roman"/>
              </a:rPr>
              <a:t>Rust's growing adoption in system programming (OS, embedded, networking).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Real-world risks of vulnerabilities in these critical systems.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need for advanced tools beyond Rust's inherent safety.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Example : A notable example is the early discovery of memory safety related bugs within the firefox browser, after some of its components were rewritten in Rust. While Rust helped to mitigate many common issues, it did not eliminate them all, highlighting that even in rust code, memory safety issues can still arise. These issues caused some crashes, until they were patched.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This shows us that even with rust, we need to have tools that find these issues, before they make it into production.</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3896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GB" sz="2620">
                <a:latin typeface="Times New Roman"/>
                <a:ea typeface="Times New Roman"/>
                <a:cs typeface="Times New Roman"/>
                <a:sym typeface="Times New Roman"/>
              </a:rPr>
              <a:t>Research Questions: Enhancing Rust Security Analysis</a:t>
            </a:r>
            <a:endParaRPr b="1" sz="2620">
              <a:latin typeface="Times New Roman"/>
              <a:ea typeface="Times New Roman"/>
              <a:cs typeface="Times New Roman"/>
              <a:sym typeface="Times New Roman"/>
            </a:endParaRPr>
          </a:p>
        </p:txBody>
      </p:sp>
      <p:sp>
        <p:nvSpPr>
          <p:cNvPr id="74" name="Google Shape;74;p14"/>
          <p:cNvSpPr txBox="1"/>
          <p:nvPr>
            <p:ph idx="1" type="body"/>
          </p:nvPr>
        </p:nvSpPr>
        <p:spPr>
          <a:xfrm>
            <a:off x="439225" y="1160600"/>
            <a:ext cx="79521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SzPts val="1800"/>
              <a:buFont typeface="Arial"/>
              <a:buChar char="●"/>
            </a:pPr>
            <a:r>
              <a:rPr lang="en-GB">
                <a:latin typeface="Times New Roman"/>
                <a:ea typeface="Times New Roman"/>
                <a:cs typeface="Times New Roman"/>
                <a:sym typeface="Times New Roman"/>
              </a:rPr>
              <a:t>Can ML identify vulnerability patterns in Rust code effectively?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How can static analysis validate and refine ML-driven results?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Can a hybrid approach reduce false positives and improve accuracy?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How to improve the automation of finding vulnerabilities.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5435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Proposed Approach</a:t>
            </a:r>
            <a:endParaRPr b="1">
              <a:latin typeface="Times New Roman"/>
              <a:ea typeface="Times New Roman"/>
              <a:cs typeface="Times New Roman"/>
              <a:sym typeface="Times New Roman"/>
            </a:endParaRPr>
          </a:p>
        </p:txBody>
      </p:sp>
      <p:sp>
        <p:nvSpPr>
          <p:cNvPr id="80" name="Google Shape;80;p15"/>
          <p:cNvSpPr txBox="1"/>
          <p:nvPr>
            <p:ph idx="1" type="body"/>
          </p:nvPr>
        </p:nvSpPr>
        <p:spPr>
          <a:xfrm>
            <a:off x="387900" y="1267425"/>
            <a:ext cx="82770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342900" lvl="0" marL="457200" rtl="0" algn="l">
              <a:spcBef>
                <a:spcPts val="1200"/>
              </a:spcBef>
              <a:spcAft>
                <a:spcPts val="0"/>
              </a:spcAft>
              <a:buSzPts val="1800"/>
              <a:buFont typeface="Arial"/>
              <a:buChar char="●"/>
            </a:pPr>
            <a:r>
              <a:rPr lang="en-GB">
                <a:latin typeface="Times New Roman"/>
                <a:ea typeface="Times New Roman"/>
                <a:cs typeface="Times New Roman"/>
                <a:sym typeface="Times New Roman"/>
              </a:rPr>
              <a:t>Feature extraction from Rust code.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lang="en-GB">
                <a:latin typeface="Times New Roman"/>
                <a:ea typeface="Times New Roman"/>
                <a:cs typeface="Times New Roman"/>
                <a:sym typeface="Times New Roman"/>
              </a:rPr>
              <a:t>Training ML models for vulnerability classification.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lang="en-GB">
                <a:latin typeface="Times New Roman"/>
                <a:ea typeface="Times New Roman"/>
                <a:cs typeface="Times New Roman"/>
                <a:sym typeface="Times New Roman"/>
              </a:rPr>
              <a:t>Integrating static analysis tools (Clippy, Miri) for validation.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lang="en-GB">
                <a:latin typeface="Times New Roman"/>
                <a:ea typeface="Times New Roman"/>
                <a:cs typeface="Times New Roman"/>
                <a:sym typeface="Times New Roman"/>
              </a:rPr>
              <a:t>Generating a comprehensive vulnerability report.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Tools used: Rust language, linfa crate, ndarray crate, csv crate.</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b="1" lang="en-GB" sz="2600">
                <a:latin typeface="Times New Roman"/>
                <a:ea typeface="Times New Roman"/>
                <a:cs typeface="Times New Roman"/>
                <a:sym typeface="Times New Roman"/>
              </a:rPr>
              <a:t>Experimental Method &amp; Current Progress</a:t>
            </a:r>
            <a:endParaRPr sz="2600">
              <a:latin typeface="Times New Roman"/>
              <a:ea typeface="Times New Roman"/>
              <a:cs typeface="Times New Roman"/>
              <a:sym typeface="Times New Roman"/>
            </a:endParaRPr>
          </a:p>
        </p:txBody>
      </p:sp>
      <p:sp>
        <p:nvSpPr>
          <p:cNvPr id="86" name="Google Shape;86;p16"/>
          <p:cNvSpPr txBox="1"/>
          <p:nvPr>
            <p:ph idx="1" type="body"/>
          </p:nvPr>
        </p:nvSpPr>
        <p:spPr>
          <a:xfrm>
            <a:off x="387900" y="1489825"/>
            <a:ext cx="7704000" cy="3078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Implemented data reading from CSV using the csv crate.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Trained and executed ML models (Decision Tree, Logistic Regression, K-Means, Linear Regression) using the linfa crate.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Generated a vulnerability report based on ML predictions.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Basic model evaluation implemented.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Used a limited synthetic CSV dataset for initial testing.</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92" name="Google Shape;92;p17" title="Screenshot 2025-04-09 at 12.47.42 PM.png"/>
          <p:cNvPicPr preferRelativeResize="0"/>
          <p:nvPr/>
        </p:nvPicPr>
        <p:blipFill rotWithShape="1">
          <a:blip r:embed="rId3">
            <a:alphaModFix/>
          </a:blip>
          <a:srcRect b="0" l="0" r="15067" t="31815"/>
          <a:stretch/>
        </p:blipFill>
        <p:spPr>
          <a:xfrm>
            <a:off x="0" y="0"/>
            <a:ext cx="9144003"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9" name="Google Shape;99;p18" title="Screenshot 2025-04-09 at 12.47.20 PM.png"/>
          <p:cNvPicPr preferRelativeResize="0"/>
          <p:nvPr/>
        </p:nvPicPr>
        <p:blipFill rotWithShape="1">
          <a:blip r:embed="rId3">
            <a:alphaModFix/>
          </a:blip>
          <a:srcRect b="0" l="0" r="14646" t="20413"/>
          <a:stretch/>
        </p:blipFill>
        <p:spPr>
          <a:xfrm>
            <a:off x="0" y="0"/>
            <a:ext cx="9144003"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87900" y="5228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Clippy helps identify code style and potential issues.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Miri helps detect undefined behavior, but has isolation restrictions.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05" name="Google Shape;105;p19" title="Screenshot 2025-04-09 at 2.00.40 PM.png"/>
          <p:cNvPicPr preferRelativeResize="0"/>
          <p:nvPr/>
        </p:nvPicPr>
        <p:blipFill rotWithShape="1">
          <a:blip r:embed="rId3">
            <a:alphaModFix/>
          </a:blip>
          <a:srcRect b="-4471" l="0" r="65044" t="35353"/>
          <a:stretch/>
        </p:blipFill>
        <p:spPr>
          <a:xfrm>
            <a:off x="5101400" y="1421050"/>
            <a:ext cx="3858852" cy="3531574"/>
          </a:xfrm>
          <a:prstGeom prst="rect">
            <a:avLst/>
          </a:prstGeom>
          <a:noFill/>
          <a:ln>
            <a:noFill/>
          </a:ln>
        </p:spPr>
      </p:pic>
      <p:pic>
        <p:nvPicPr>
          <p:cNvPr id="106" name="Google Shape;106;p19" title="Screenshot 2025-04-09 at 2.01.19 PM.png"/>
          <p:cNvPicPr preferRelativeResize="0"/>
          <p:nvPr/>
        </p:nvPicPr>
        <p:blipFill rotWithShape="1">
          <a:blip r:embed="rId4">
            <a:alphaModFix/>
          </a:blip>
          <a:srcRect b="7441" l="0" r="44311" t="30388"/>
          <a:stretch/>
        </p:blipFill>
        <p:spPr>
          <a:xfrm>
            <a:off x="273450" y="1421050"/>
            <a:ext cx="4582927" cy="3197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2600">
                <a:latin typeface="Times New Roman"/>
                <a:ea typeface="Times New Roman"/>
                <a:cs typeface="Times New Roman"/>
                <a:sym typeface="Times New Roman"/>
              </a:rPr>
              <a:t>Expected Outcomes</a:t>
            </a:r>
            <a:endParaRPr sz="2600">
              <a:latin typeface="Times New Roman"/>
              <a:ea typeface="Times New Roman"/>
              <a:cs typeface="Times New Roman"/>
              <a:sym typeface="Times New Roman"/>
            </a:endParaRPr>
          </a:p>
        </p:txBody>
      </p:sp>
      <p:sp>
        <p:nvSpPr>
          <p:cNvPr id="112" name="Google Shape;112;p20"/>
          <p:cNvSpPr txBox="1"/>
          <p:nvPr>
            <p:ph idx="1" type="body"/>
          </p:nvPr>
        </p:nvSpPr>
        <p:spPr>
          <a:xfrm>
            <a:off x="387900" y="1233200"/>
            <a:ext cx="7695300" cy="30789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64331" lvl="0" marL="457200" rtl="0" algn="l">
              <a:spcBef>
                <a:spcPts val="1200"/>
              </a:spcBef>
              <a:spcAft>
                <a:spcPts val="0"/>
              </a:spcAft>
              <a:buClr>
                <a:schemeClr val="dk1"/>
              </a:buClr>
              <a:buSzPct val="100000"/>
              <a:buFont typeface="Arial"/>
              <a:buChar char="●"/>
            </a:pPr>
            <a:r>
              <a:rPr lang="en-GB" sz="4500">
                <a:latin typeface="Times New Roman"/>
                <a:ea typeface="Times New Roman"/>
                <a:cs typeface="Times New Roman"/>
                <a:sym typeface="Times New Roman"/>
              </a:rPr>
              <a:t>Improved vulnerability detection accuracy.</a:t>
            </a:r>
            <a:endParaRPr sz="4500">
              <a:latin typeface="Times New Roman"/>
              <a:ea typeface="Times New Roman"/>
              <a:cs typeface="Times New Roman"/>
              <a:sym typeface="Times New Roman"/>
            </a:endParaRPr>
          </a:p>
          <a:p>
            <a:pPr indent="-364331" lvl="0" marL="457200" rtl="0" algn="l">
              <a:spcBef>
                <a:spcPts val="0"/>
              </a:spcBef>
              <a:spcAft>
                <a:spcPts val="0"/>
              </a:spcAft>
              <a:buClr>
                <a:schemeClr val="dk1"/>
              </a:buClr>
              <a:buSzPct val="100000"/>
              <a:buFont typeface="Arial"/>
              <a:buChar char="●"/>
            </a:pPr>
            <a:r>
              <a:rPr lang="en-GB" sz="4500">
                <a:latin typeface="Times New Roman"/>
                <a:ea typeface="Times New Roman"/>
                <a:cs typeface="Times New Roman"/>
                <a:sym typeface="Times New Roman"/>
              </a:rPr>
              <a:t>Reduced false positives compared to static analysis alone.</a:t>
            </a:r>
            <a:endParaRPr sz="4500">
              <a:latin typeface="Times New Roman"/>
              <a:ea typeface="Times New Roman"/>
              <a:cs typeface="Times New Roman"/>
              <a:sym typeface="Times New Roman"/>
            </a:endParaRPr>
          </a:p>
          <a:p>
            <a:pPr indent="-364331" lvl="0" marL="457200" rtl="0" algn="l">
              <a:spcBef>
                <a:spcPts val="0"/>
              </a:spcBef>
              <a:spcAft>
                <a:spcPts val="0"/>
              </a:spcAft>
              <a:buClr>
                <a:schemeClr val="dk1"/>
              </a:buClr>
              <a:buSzPct val="100000"/>
              <a:buFont typeface="Arial"/>
              <a:buChar char="●"/>
            </a:pPr>
            <a:r>
              <a:rPr lang="en-GB" sz="4500">
                <a:latin typeface="Times New Roman"/>
                <a:ea typeface="Times New Roman"/>
                <a:cs typeface="Times New Roman"/>
                <a:sym typeface="Times New Roman"/>
              </a:rPr>
              <a:t>Faster identification of potential security risks.</a:t>
            </a:r>
            <a:endParaRPr sz="4500">
              <a:latin typeface="Times New Roman"/>
              <a:ea typeface="Times New Roman"/>
              <a:cs typeface="Times New Roman"/>
              <a:sym typeface="Times New Roman"/>
            </a:endParaRPr>
          </a:p>
          <a:p>
            <a:pPr indent="-364331" lvl="0" marL="457200" rtl="0" algn="l">
              <a:spcBef>
                <a:spcPts val="0"/>
              </a:spcBef>
              <a:spcAft>
                <a:spcPts val="0"/>
              </a:spcAft>
              <a:buClr>
                <a:schemeClr val="dk1"/>
              </a:buClr>
              <a:buSzPct val="100000"/>
              <a:buFont typeface="Arial"/>
              <a:buChar char="●"/>
            </a:pPr>
            <a:r>
              <a:rPr lang="en-GB" sz="4500">
                <a:latin typeface="Times New Roman"/>
                <a:ea typeface="Times New Roman"/>
                <a:cs typeface="Times New Roman"/>
                <a:sym typeface="Times New Roman"/>
              </a:rPr>
              <a:t>Future work: integration of static analysis tools, larger datasets, more advanced ML models.</a:t>
            </a:r>
            <a:endParaRPr sz="4500">
              <a:latin typeface="Times New Roman"/>
              <a:ea typeface="Times New Roman"/>
              <a:cs typeface="Times New Roman"/>
              <a:sym typeface="Times New Roman"/>
            </a:endParaRPr>
          </a:p>
          <a:p>
            <a:pPr indent="0" lvl="0" marL="457200" rtl="0" algn="l">
              <a:spcBef>
                <a:spcPts val="1200"/>
              </a:spcBef>
              <a:spcAft>
                <a:spcPts val="0"/>
              </a:spcAft>
              <a:buNone/>
            </a:pPr>
            <a:r>
              <a:t/>
            </a:r>
            <a:endParaRPr b="1" sz="7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36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