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79" r:id="rId2"/>
    <p:sldId id="366" r:id="rId3"/>
    <p:sldId id="258" r:id="rId4"/>
    <p:sldId id="367" r:id="rId5"/>
    <p:sldId id="259" r:id="rId6"/>
    <p:sldId id="378" r:id="rId7"/>
    <p:sldId id="359" r:id="rId8"/>
    <p:sldId id="360" r:id="rId9"/>
    <p:sldId id="368" r:id="rId10"/>
    <p:sldId id="371" r:id="rId11"/>
    <p:sldId id="375" r:id="rId12"/>
    <p:sldId id="379" r:id="rId13"/>
    <p:sldId id="380" r:id="rId14"/>
    <p:sldId id="381" r:id="rId15"/>
    <p:sldId id="382" r:id="rId16"/>
    <p:sldId id="362" r:id="rId17"/>
    <p:sldId id="363" r:id="rId18"/>
    <p:sldId id="336" r:id="rId19"/>
    <p:sldId id="337" r:id="rId20"/>
    <p:sldId id="383" r:id="rId21"/>
    <p:sldId id="384" r:id="rId22"/>
    <p:sldId id="385" r:id="rId23"/>
    <p:sldId id="386" r:id="rId24"/>
    <p:sldId id="387" r:id="rId25"/>
    <p:sldId id="388" r:id="rId26"/>
    <p:sldId id="389" r:id="rId27"/>
    <p:sldId id="269" r:id="rId28"/>
    <p:sldId id="275" r:id="rId29"/>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twik pothini" userId="26a56d96abf85e16" providerId="LiveId" clId="{4A33BA0E-3351-447C-A85C-C76CB52E6A84}"/>
    <pc:docChg chg="undo redo custSel modSld">
      <pc:chgData name="saatwik pothini" userId="26a56d96abf85e16" providerId="LiveId" clId="{4A33BA0E-3351-447C-A85C-C76CB52E6A84}" dt="2021-04-07T10:32:29.186" v="37" actId="20577"/>
      <pc:docMkLst>
        <pc:docMk/>
      </pc:docMkLst>
      <pc:sldChg chg="modSp mod">
        <pc:chgData name="saatwik pothini" userId="26a56d96abf85e16" providerId="LiveId" clId="{4A33BA0E-3351-447C-A85C-C76CB52E6A84}" dt="2021-04-07T10:32:29.186" v="37" actId="20577"/>
        <pc:sldMkLst>
          <pc:docMk/>
          <pc:sldMk cId="3839759139" sldId="367"/>
        </pc:sldMkLst>
        <pc:spChg chg="mod">
          <ac:chgData name="saatwik pothini" userId="26a56d96abf85e16" providerId="LiveId" clId="{4A33BA0E-3351-447C-A85C-C76CB52E6A84}" dt="2021-04-07T10:32:29.186" v="37" actId="20577"/>
          <ac:spMkLst>
            <pc:docMk/>
            <pc:sldMk cId="3839759139" sldId="36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95EF5BF-1455-4694-B2FA-2D0AE43C2EAC}" type="datetimeFigureOut">
              <a:rPr lang="en-US" smtClean="0"/>
              <a:t>4/7/2021</a:t>
            </a:fld>
            <a:endParaRPr lang="en-IN"/>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B8320FA-02B3-4F5C-ADF1-BD2D1FF1EF01}" type="slidenum">
              <a:rPr lang="en-IN" smtClean="0"/>
              <a:t>‹#›</a:t>
            </a:fld>
            <a:endParaRPr lang="en-IN"/>
          </a:p>
        </p:txBody>
      </p:sp>
    </p:spTree>
    <p:extLst>
      <p:ext uri="{BB962C8B-B14F-4D97-AF65-F5344CB8AC3E}">
        <p14:creationId xmlns:p14="http://schemas.microsoft.com/office/powerpoint/2010/main" val="293400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0F01E118-8CDD-4521-89B1-95512AA13378}" type="datetimeFigureOut">
              <a:rPr lang="en-US" smtClean="0"/>
              <a:t>4/7/2021</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1C1CCD2D-850C-4B66-A8B6-AB1AED506814}" type="slidenum">
              <a:rPr lang="en-US" smtClean="0"/>
              <a:t>‹#›</a:t>
            </a:fld>
            <a:endParaRPr lang="en-US"/>
          </a:p>
        </p:txBody>
      </p:sp>
    </p:spTree>
    <p:extLst>
      <p:ext uri="{BB962C8B-B14F-4D97-AF65-F5344CB8AC3E}">
        <p14:creationId xmlns:p14="http://schemas.microsoft.com/office/powerpoint/2010/main" val="3413287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D9B7F5-4305-48C3-BAC3-435486EDAB50}" type="datetime1">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245026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01CC06-9837-4D58-8995-532B3F9DB46A}" type="datetime1">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105967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0CDF967-EC64-454A-A159-D8736BC5AD93}" type="datetime1">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234461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D10DFA-0A37-4DDF-B3D1-5A2DB3489FA3}" type="datetime1">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236565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3CEC6-6D49-41C1-9BD0-E16CFAB25D1D}" type="datetime1">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416610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158D8F5-96E2-42E0-8B88-C9B555D7EA25}" type="datetime1">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53937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19DADBB-B97D-4F21-B7DD-E8B29BBC3FDE}" type="datetime1">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21487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3E6F59-D13F-4836-ACB1-EED2D1BBA9AA}" type="datetime1">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191427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63634-5F95-4842-B286-A08D62E7C88C}" type="datetime1">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370365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07FAFC-FFC7-45DB-826E-EF15963564AD}" type="datetime1">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123707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609E9B-8751-431C-B824-7AFBF58E2339}" type="datetime1">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371905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E9352-89EE-45D8-8759-036065B2CE61}" type="datetime1">
              <a:rPr lang="en-IN" smtClean="0"/>
              <a:t>07-04-2021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5E9EF-9995-46C3-A752-B3A2D9286500}" type="slidenum">
              <a:rPr lang="en-IN" smtClean="0"/>
              <a:pPr/>
              <a:t>‹#›</a:t>
            </a:fld>
            <a:endParaRPr lang="en-IN"/>
          </a:p>
        </p:txBody>
      </p:sp>
    </p:spTree>
    <p:extLst>
      <p:ext uri="{BB962C8B-B14F-4D97-AF65-F5344CB8AC3E}">
        <p14:creationId xmlns:p14="http://schemas.microsoft.com/office/powerpoint/2010/main" val="1490401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C5E9EF-9995-46C3-A752-B3A2D9286500}" type="slidenum">
              <a:rPr lang="en-IN" smtClean="0"/>
              <a:pPr/>
              <a:t>1</a:t>
            </a:fld>
            <a:endParaRPr lang="en-IN"/>
          </a:p>
        </p:txBody>
      </p:sp>
      <p:sp>
        <p:nvSpPr>
          <p:cNvPr id="8" name="TextBox 7">
            <a:extLst>
              <a:ext uri="{FF2B5EF4-FFF2-40B4-BE49-F238E27FC236}">
                <a16:creationId xmlns:a16="http://schemas.microsoft.com/office/drawing/2014/main" id="{6BF4A89A-098C-4D65-B2F4-8CF5FF43E7EF}"/>
              </a:ext>
            </a:extLst>
          </p:cNvPr>
          <p:cNvSpPr txBox="1"/>
          <p:nvPr/>
        </p:nvSpPr>
        <p:spPr>
          <a:xfrm>
            <a:off x="2026283" y="2598003"/>
            <a:ext cx="10190480"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THE STOCK PREDICTOR</a:t>
            </a:r>
            <a:endParaRPr lang="en-IN" sz="4800" b="1" dirty="0"/>
          </a:p>
        </p:txBody>
      </p:sp>
      <p:sp>
        <p:nvSpPr>
          <p:cNvPr id="6" name="TextBox 5">
            <a:extLst>
              <a:ext uri="{FF2B5EF4-FFF2-40B4-BE49-F238E27FC236}">
                <a16:creationId xmlns:a16="http://schemas.microsoft.com/office/drawing/2014/main" id="{4D91C3E9-01B5-40D2-8E59-059575C79E82}"/>
              </a:ext>
            </a:extLst>
          </p:cNvPr>
          <p:cNvSpPr txBox="1"/>
          <p:nvPr/>
        </p:nvSpPr>
        <p:spPr>
          <a:xfrm>
            <a:off x="707390" y="4135076"/>
            <a:ext cx="6096000" cy="1330814"/>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2766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GUIDED BY </a:t>
            </a:r>
          </a:p>
          <a:p>
            <a:pPr>
              <a:lnSpc>
                <a:spcPct val="107000"/>
              </a:lnSpc>
              <a:spcAft>
                <a:spcPts val="800"/>
              </a:spcAft>
              <a:tabLst>
                <a:tab pos="3276600" algn="l"/>
              </a:tabLs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Mrs. SWARNA LATHA. P </a:t>
            </a:r>
            <a:endParaRPr lang="en-IN" sz="2800" b="1" dirty="0"/>
          </a:p>
        </p:txBody>
      </p:sp>
      <p:sp>
        <p:nvSpPr>
          <p:cNvPr id="9" name="TextBox 8">
            <a:extLst>
              <a:ext uri="{FF2B5EF4-FFF2-40B4-BE49-F238E27FC236}">
                <a16:creationId xmlns:a16="http://schemas.microsoft.com/office/drawing/2014/main" id="{D493C0C4-9F36-4A1B-B6A7-5E78DA368277}"/>
              </a:ext>
            </a:extLst>
          </p:cNvPr>
          <p:cNvSpPr txBox="1"/>
          <p:nvPr/>
        </p:nvSpPr>
        <p:spPr>
          <a:xfrm>
            <a:off x="7449185" y="4433371"/>
            <a:ext cx="6096000" cy="1877437"/>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PRESENTED BY</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dirty="0">
                <a:latin typeface="Calibri" panose="020F0502020204030204" pitchFamily="34" charset="0"/>
                <a:cs typeface="Times New Roman" panose="02020603050405020304" pitchFamily="18" charset="0"/>
              </a:rPr>
              <a:t>TRISHA SOWMIKA. A (03)</a:t>
            </a:r>
          </a:p>
          <a:p>
            <a:r>
              <a:rPr lang="en-IN" sz="2000" b="1" dirty="0">
                <a:latin typeface="Calibri" panose="020F0502020204030204" pitchFamily="34" charset="0"/>
                <a:cs typeface="Times New Roman" panose="02020603050405020304" pitchFamily="18" charset="0"/>
              </a:rPr>
              <a:t>RAKSHITHA RAO. N (39)</a:t>
            </a:r>
          </a:p>
          <a:p>
            <a:r>
              <a:rPr lang="en-IN" sz="2000" b="1" dirty="0">
                <a:latin typeface="Calibri" panose="020F0502020204030204" pitchFamily="34" charset="0"/>
                <a:cs typeface="Times New Roman" panose="02020603050405020304" pitchFamily="18" charset="0"/>
              </a:rPr>
              <a:t>SAI VINAY. P (47)</a:t>
            </a:r>
          </a:p>
          <a:p>
            <a:r>
              <a:rPr lang="en-IN" sz="2000" b="1" dirty="0">
                <a:latin typeface="Calibri" panose="020F0502020204030204" pitchFamily="34" charset="0"/>
                <a:cs typeface="Times New Roman" panose="02020603050405020304" pitchFamily="18" charset="0"/>
              </a:rPr>
              <a:t>SANTANU SUDHANSU SEKHAR (50)</a:t>
            </a:r>
          </a:p>
        </p:txBody>
      </p:sp>
      <p:pic>
        <p:nvPicPr>
          <p:cNvPr id="1026" name="Picture 2" descr="Gandhi Institute of Technology and Management - Wikipedia">
            <a:extLst>
              <a:ext uri="{FF2B5EF4-FFF2-40B4-BE49-F238E27FC236}">
                <a16:creationId xmlns:a16="http://schemas.microsoft.com/office/drawing/2014/main" id="{C97C9677-1E2D-48C4-AF66-FA96FBFEB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78" y="236625"/>
            <a:ext cx="2802811" cy="1977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15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47C7-C49E-4C8C-8CE6-E9F4B02B28B1}"/>
              </a:ext>
            </a:extLst>
          </p:cNvPr>
          <p:cNvSpPr>
            <a:spLocks noGrp="1"/>
          </p:cNvSpPr>
          <p:nvPr>
            <p:ph type="title"/>
          </p:nvPr>
        </p:nvSpPr>
        <p:spPr>
          <a:xfrm>
            <a:off x="-1600201" y="500062"/>
            <a:ext cx="8410575" cy="1325563"/>
          </a:xfrm>
        </p:spPr>
        <p:txBody>
          <a:bodyPr/>
          <a:lstStyle/>
          <a:p>
            <a:r>
              <a:rPr lang="en-US" dirty="0">
                <a:latin typeface="Times New Roman" panose="02020603050405020304" pitchFamily="18" charset="0"/>
                <a:cs typeface="Times New Roman" panose="02020603050405020304" pitchFamily="18" charset="0"/>
              </a:rPr>
              <a:t>                 LINEAR REGRESSION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85B7F3-17AF-4CAA-B566-E87209DF7E78}"/>
              </a:ext>
            </a:extLst>
          </p:cNvPr>
          <p:cNvSpPr>
            <a:spLocks noGrp="1"/>
          </p:cNvSpPr>
          <p:nvPr>
            <p:ph idx="1"/>
          </p:nvPr>
        </p:nvSpPr>
        <p:spPr>
          <a:xfrm>
            <a:off x="771525" y="1883410"/>
            <a:ext cx="5507990" cy="4351338"/>
          </a:xfrm>
        </p:spPr>
        <p:txBody>
          <a:bodyPr/>
          <a:lstStyle/>
          <a:p>
            <a:pPr marL="0" indent="0">
              <a:buNone/>
            </a:pPr>
            <a:r>
              <a:rPr lang="en-IN" dirty="0">
                <a:latin typeface="Times New Roman" panose="02020603050405020304" pitchFamily="18" charset="0"/>
                <a:cs typeface="Times New Roman" panose="02020603050405020304" pitchFamily="18" charset="0"/>
              </a:rPr>
              <a:t>Linear regression is a statistical Technique use to predict the relationship between the dependent and independent variable and is represented as V=Y+WX where V is the dependent variable and X is the independent variable, Y is a constant and W is the slope of the regression line. </a:t>
            </a:r>
          </a:p>
        </p:txBody>
      </p:sp>
      <p:sp>
        <p:nvSpPr>
          <p:cNvPr id="4" name="Slide Number Placeholder 3">
            <a:extLst>
              <a:ext uri="{FF2B5EF4-FFF2-40B4-BE49-F238E27FC236}">
                <a16:creationId xmlns:a16="http://schemas.microsoft.com/office/drawing/2014/main" id="{886B36FA-92CC-48D3-A43C-8F56CA01FCC6}"/>
              </a:ext>
            </a:extLst>
          </p:cNvPr>
          <p:cNvSpPr>
            <a:spLocks noGrp="1"/>
          </p:cNvSpPr>
          <p:nvPr>
            <p:ph type="sldNum" sz="quarter" idx="12"/>
          </p:nvPr>
        </p:nvSpPr>
        <p:spPr/>
        <p:txBody>
          <a:bodyPr/>
          <a:lstStyle/>
          <a:p>
            <a:fld id="{4CC5E9EF-9995-46C3-A752-B3A2D9286500}" type="slidenum">
              <a:rPr lang="en-IN" smtClean="0"/>
              <a:pPr/>
              <a:t>10</a:t>
            </a:fld>
            <a:endParaRPr lang="en-IN"/>
          </a:p>
        </p:txBody>
      </p:sp>
      <p:pic>
        <p:nvPicPr>
          <p:cNvPr id="2050" name="Picture 2" descr="Stock price prediction using Neural Net">
            <a:extLst>
              <a:ext uri="{FF2B5EF4-FFF2-40B4-BE49-F238E27FC236}">
                <a16:creationId xmlns:a16="http://schemas.microsoft.com/office/drawing/2014/main" id="{36874745-0AA3-411B-987B-7381BE83C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199" y="1825625"/>
            <a:ext cx="544131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77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63B3-4370-40DF-BE98-FE2DF9196307}"/>
              </a:ext>
            </a:extLst>
          </p:cNvPr>
          <p:cNvSpPr>
            <a:spLocks noGrp="1"/>
          </p:cNvSpPr>
          <p:nvPr>
            <p:ph type="title"/>
          </p:nvPr>
        </p:nvSpPr>
        <p:spPr>
          <a:xfrm>
            <a:off x="-1948392" y="515937"/>
            <a:ext cx="8496300" cy="1347789"/>
          </a:xfrm>
        </p:spPr>
        <p:txBody>
          <a:bodyPr/>
          <a:lstStyle/>
          <a:p>
            <a:r>
              <a:rPr lang="en-US" dirty="0">
                <a:latin typeface="Times New Roman" panose="02020603050405020304" pitchFamily="18" charset="0"/>
                <a:cs typeface="Times New Roman" panose="02020603050405020304" pitchFamily="18" charset="0"/>
              </a:rPr>
              <a:t>                    RANDOM FOREST</a:t>
            </a:r>
            <a:endParaRPr lang="en-IN" dirty="0"/>
          </a:p>
        </p:txBody>
      </p:sp>
      <p:sp>
        <p:nvSpPr>
          <p:cNvPr id="3" name="Content Placeholder 2">
            <a:extLst>
              <a:ext uri="{FF2B5EF4-FFF2-40B4-BE49-F238E27FC236}">
                <a16:creationId xmlns:a16="http://schemas.microsoft.com/office/drawing/2014/main" id="{2C44DC0F-8C98-4512-A434-2AFDC125C71E}"/>
              </a:ext>
            </a:extLst>
          </p:cNvPr>
          <p:cNvSpPr>
            <a:spLocks noGrp="1"/>
          </p:cNvSpPr>
          <p:nvPr>
            <p:ph idx="1"/>
          </p:nvPr>
        </p:nvSpPr>
        <p:spPr>
          <a:xfrm>
            <a:off x="823384" y="1975645"/>
            <a:ext cx="5486399" cy="3289300"/>
          </a:xfrm>
        </p:spPr>
        <p:txBody>
          <a:bodyPr>
            <a:noAutofit/>
          </a:bodyPr>
          <a:lstStyle/>
          <a:p>
            <a:pPr marL="0" indent="0">
              <a:buNone/>
            </a:pPr>
            <a:r>
              <a:rPr lang="en-IN" sz="3600" b="0" i="0" dirty="0">
                <a:effectLst/>
                <a:latin typeface="Times New Roman" panose="02020603050405020304" pitchFamily="18" charset="0"/>
                <a:cs typeface="Times New Roman" panose="02020603050405020304" pitchFamily="18" charset="0"/>
              </a:rPr>
              <a:t>The accuracy of ensemble models is better than the accuracy of individual models due to the fact that it compiles the results from the individual models and provides a final outcome</a:t>
            </a:r>
            <a:r>
              <a:rPr lang="en-IN" sz="3600" b="0" i="0" dirty="0">
                <a:solidFill>
                  <a:srgbClr val="494949"/>
                </a:solidFill>
                <a:effectLst/>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CEA308-D063-4B64-BDA7-CFC2CE08C85F}"/>
              </a:ext>
            </a:extLst>
          </p:cNvPr>
          <p:cNvSpPr>
            <a:spLocks noGrp="1"/>
          </p:cNvSpPr>
          <p:nvPr>
            <p:ph type="sldNum" sz="quarter" idx="12"/>
          </p:nvPr>
        </p:nvSpPr>
        <p:spPr/>
        <p:txBody>
          <a:bodyPr/>
          <a:lstStyle/>
          <a:p>
            <a:fld id="{4CC5E9EF-9995-46C3-A752-B3A2D9286500}" type="slidenum">
              <a:rPr lang="en-IN" smtClean="0"/>
              <a:pPr/>
              <a:t>11</a:t>
            </a:fld>
            <a:endParaRPr lang="en-IN"/>
          </a:p>
        </p:txBody>
      </p:sp>
      <p:pic>
        <p:nvPicPr>
          <p:cNvPr id="1026" name="Picture 2" descr="Random Forest Algorithm">
            <a:extLst>
              <a:ext uri="{FF2B5EF4-FFF2-40B4-BE49-F238E27FC236}">
                <a16:creationId xmlns:a16="http://schemas.microsoft.com/office/drawing/2014/main" id="{ED23429C-B949-43FE-B596-AA113BAF8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491" y="2060907"/>
            <a:ext cx="4429125" cy="343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0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7B5A-7129-4618-917C-955EF45E9D31}"/>
              </a:ext>
            </a:extLst>
          </p:cNvPr>
          <p:cNvSpPr>
            <a:spLocks noGrp="1"/>
          </p:cNvSpPr>
          <p:nvPr>
            <p:ph type="title"/>
          </p:nvPr>
        </p:nvSpPr>
        <p:spPr/>
        <p:txBody>
          <a:bodyPr/>
          <a:lstStyle/>
          <a:p>
            <a:r>
              <a:rPr lang="en-US" dirty="0">
                <a:latin typeface="Times New Roman" pitchFamily="18" charset="0"/>
                <a:cs typeface="Times New Roman" pitchFamily="18" charset="0"/>
              </a:rPr>
              <a:t>Decision Tree Regressor</a:t>
            </a:r>
            <a:endParaRPr lang="en-IN" dirty="0"/>
          </a:p>
        </p:txBody>
      </p:sp>
      <p:sp>
        <p:nvSpPr>
          <p:cNvPr id="9" name="Content Placeholder 8">
            <a:extLst>
              <a:ext uri="{FF2B5EF4-FFF2-40B4-BE49-F238E27FC236}">
                <a16:creationId xmlns:a16="http://schemas.microsoft.com/office/drawing/2014/main" id="{BA51CC31-9C43-40F0-A490-1E6F13268817}"/>
              </a:ext>
            </a:extLst>
          </p:cNvPr>
          <p:cNvSpPr>
            <a:spLocks noGrp="1"/>
          </p:cNvSpPr>
          <p:nvPr>
            <p:ph sz="half" idx="1"/>
          </p:nvPr>
        </p:nvSpPr>
        <p:spPr/>
        <p:txBody>
          <a:bodyPr>
            <a:normAutofit/>
          </a:bodyPr>
          <a:lstStyle/>
          <a:p>
            <a:r>
              <a:rPr lang="en-US" dirty="0"/>
              <a:t>A decision tree is a flowchart-like structure in which each internal node represents a test on a feature, each leaf node represents a class label and branches represent conjunctions of features that lead to those class labels. The paths from root to leaf represent classification rules. </a:t>
            </a:r>
            <a:endParaRPr lang="en-IN" dirty="0"/>
          </a:p>
        </p:txBody>
      </p:sp>
      <p:sp>
        <p:nvSpPr>
          <p:cNvPr id="4" name="Slide Number Placeholder 3">
            <a:extLst>
              <a:ext uri="{FF2B5EF4-FFF2-40B4-BE49-F238E27FC236}">
                <a16:creationId xmlns:a16="http://schemas.microsoft.com/office/drawing/2014/main" id="{6CD5E6EB-0E77-480C-9050-8D5354FBED3A}"/>
              </a:ext>
            </a:extLst>
          </p:cNvPr>
          <p:cNvSpPr>
            <a:spLocks noGrp="1"/>
          </p:cNvSpPr>
          <p:nvPr>
            <p:ph type="sldNum" sz="quarter" idx="12"/>
          </p:nvPr>
        </p:nvSpPr>
        <p:spPr/>
        <p:txBody>
          <a:bodyPr/>
          <a:lstStyle/>
          <a:p>
            <a:fld id="{4CC5E9EF-9995-46C3-A752-B3A2D9286500}" type="slidenum">
              <a:rPr lang="en-IN" smtClean="0"/>
              <a:pPr/>
              <a:t>12</a:t>
            </a:fld>
            <a:endParaRPr lang="en-IN"/>
          </a:p>
        </p:txBody>
      </p:sp>
      <p:pic>
        <p:nvPicPr>
          <p:cNvPr id="1027" name="Picture 3">
            <a:extLst>
              <a:ext uri="{FF2B5EF4-FFF2-40B4-BE49-F238E27FC236}">
                <a16:creationId xmlns:a16="http://schemas.microsoft.com/office/drawing/2014/main" id="{51814F8C-CC9D-45AD-B385-6D6BFE03D12B}"/>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221790" y="2052742"/>
            <a:ext cx="4513010" cy="275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50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C4C0-01EE-495A-9613-41AE3F8B9045}"/>
              </a:ext>
            </a:extLst>
          </p:cNvPr>
          <p:cNvSpPr>
            <a:spLocks noGrp="1"/>
          </p:cNvSpPr>
          <p:nvPr>
            <p:ph type="title"/>
          </p:nvPr>
        </p:nvSpPr>
        <p:spPr/>
        <p:txBody>
          <a:bodyPr/>
          <a:lstStyle/>
          <a:p>
            <a:r>
              <a:rPr lang="en-US" dirty="0">
                <a:latin typeface="Times New Roman" pitchFamily="18" charset="0"/>
                <a:cs typeface="Times New Roman" pitchFamily="18" charset="0"/>
              </a:rPr>
              <a:t>SVR</a:t>
            </a:r>
            <a:endParaRPr lang="en-IN" dirty="0"/>
          </a:p>
        </p:txBody>
      </p:sp>
      <p:sp>
        <p:nvSpPr>
          <p:cNvPr id="5" name="Content Placeholder 4">
            <a:extLst>
              <a:ext uri="{FF2B5EF4-FFF2-40B4-BE49-F238E27FC236}">
                <a16:creationId xmlns:a16="http://schemas.microsoft.com/office/drawing/2014/main" id="{5304BFDB-A748-49C2-A80E-88702B53FB99}"/>
              </a:ext>
            </a:extLst>
          </p:cNvPr>
          <p:cNvSpPr>
            <a:spLocks noGrp="1"/>
          </p:cNvSpPr>
          <p:nvPr>
            <p:ph sz="half" idx="1"/>
          </p:nvPr>
        </p:nvSpPr>
        <p:spPr/>
        <p:txBody>
          <a:bodyPr/>
          <a:lstStyle/>
          <a:p>
            <a:r>
              <a:rPr lang="en-US" dirty="0"/>
              <a:t>As in classification, support vector regression (SVR) is characterized by the use of kernels, sparse solution, and VC control of the margin and the number of support vectors. Although less popular than SVM, SVR has been proven to be an effective tool in real-value function estimation.</a:t>
            </a:r>
            <a:endParaRPr lang="en-IN" dirty="0"/>
          </a:p>
        </p:txBody>
      </p:sp>
      <p:sp>
        <p:nvSpPr>
          <p:cNvPr id="4" name="Slide Number Placeholder 3">
            <a:extLst>
              <a:ext uri="{FF2B5EF4-FFF2-40B4-BE49-F238E27FC236}">
                <a16:creationId xmlns:a16="http://schemas.microsoft.com/office/drawing/2014/main" id="{FBB13C0E-B785-4978-BCF6-93CCED9B1BF9}"/>
              </a:ext>
            </a:extLst>
          </p:cNvPr>
          <p:cNvSpPr>
            <a:spLocks noGrp="1"/>
          </p:cNvSpPr>
          <p:nvPr>
            <p:ph type="sldNum" sz="quarter" idx="12"/>
          </p:nvPr>
        </p:nvSpPr>
        <p:spPr/>
        <p:txBody>
          <a:bodyPr/>
          <a:lstStyle/>
          <a:p>
            <a:fld id="{4CC5E9EF-9995-46C3-A752-B3A2D9286500}" type="slidenum">
              <a:rPr lang="en-IN" smtClean="0"/>
              <a:pPr/>
              <a:t>13</a:t>
            </a:fld>
            <a:endParaRPr lang="en-IN"/>
          </a:p>
        </p:txBody>
      </p:sp>
      <p:pic>
        <p:nvPicPr>
          <p:cNvPr id="2050" name="Picture 2" descr="Support Vector Machine parameters">
            <a:extLst>
              <a:ext uri="{FF2B5EF4-FFF2-40B4-BE49-F238E27FC236}">
                <a16:creationId xmlns:a16="http://schemas.microsoft.com/office/drawing/2014/main" id="{8C3D0BBD-E183-440B-981C-E0302A8BB60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29739" y="2571751"/>
            <a:ext cx="4528811" cy="238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87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60E0-FFDB-48B9-985D-696BED9DF856}"/>
              </a:ext>
            </a:extLst>
          </p:cNvPr>
          <p:cNvSpPr>
            <a:spLocks noGrp="1"/>
          </p:cNvSpPr>
          <p:nvPr>
            <p:ph type="title"/>
          </p:nvPr>
        </p:nvSpPr>
        <p:spPr/>
        <p:txBody>
          <a:bodyPr/>
          <a:lstStyle/>
          <a:p>
            <a:r>
              <a:rPr lang="en-US" dirty="0">
                <a:latin typeface="Times New Roman" pitchFamily="18" charset="0"/>
                <a:cs typeface="Times New Roman" pitchFamily="18" charset="0"/>
              </a:rPr>
              <a:t>Lasso Regression</a:t>
            </a:r>
            <a:endParaRPr lang="en-IN" dirty="0"/>
          </a:p>
        </p:txBody>
      </p:sp>
      <p:sp>
        <p:nvSpPr>
          <p:cNvPr id="5" name="Content Placeholder 4">
            <a:extLst>
              <a:ext uri="{FF2B5EF4-FFF2-40B4-BE49-F238E27FC236}">
                <a16:creationId xmlns:a16="http://schemas.microsoft.com/office/drawing/2014/main" id="{A59BF656-AD2A-4554-9D3B-19565DEA906C}"/>
              </a:ext>
            </a:extLst>
          </p:cNvPr>
          <p:cNvSpPr>
            <a:spLocks noGrp="1"/>
          </p:cNvSpPr>
          <p:nvPr>
            <p:ph sz="half" idx="1"/>
          </p:nvPr>
        </p:nvSpPr>
        <p:spPr/>
        <p:txBody>
          <a:bodyPr/>
          <a:lstStyle/>
          <a:p>
            <a:r>
              <a:rPr lang="en-US" dirty="0"/>
              <a:t>Lasso regression is a type of linear regression that uses shrinkage. Shrinkage is where data values are shrunk towards a central point, like the mean. The lasso procedure encourages simple, sparse models </a:t>
            </a:r>
            <a:endParaRPr lang="en-IN" dirty="0"/>
          </a:p>
        </p:txBody>
      </p:sp>
      <p:sp>
        <p:nvSpPr>
          <p:cNvPr id="4" name="Slide Number Placeholder 3">
            <a:extLst>
              <a:ext uri="{FF2B5EF4-FFF2-40B4-BE49-F238E27FC236}">
                <a16:creationId xmlns:a16="http://schemas.microsoft.com/office/drawing/2014/main" id="{E5AB6C80-8CAE-4191-A67B-651B3842582A}"/>
              </a:ext>
            </a:extLst>
          </p:cNvPr>
          <p:cNvSpPr>
            <a:spLocks noGrp="1"/>
          </p:cNvSpPr>
          <p:nvPr>
            <p:ph type="sldNum" sz="quarter" idx="12"/>
          </p:nvPr>
        </p:nvSpPr>
        <p:spPr/>
        <p:txBody>
          <a:bodyPr/>
          <a:lstStyle/>
          <a:p>
            <a:fld id="{4CC5E9EF-9995-46C3-A752-B3A2D9286500}" type="slidenum">
              <a:rPr lang="en-IN" smtClean="0"/>
              <a:pPr/>
              <a:t>14</a:t>
            </a:fld>
            <a:endParaRPr lang="en-IN"/>
          </a:p>
        </p:txBody>
      </p:sp>
      <p:pic>
        <p:nvPicPr>
          <p:cNvPr id="3074" name="Picture 2" descr="Lasso regression makes a mistake by a constant - Stack Overflow">
            <a:extLst>
              <a:ext uri="{FF2B5EF4-FFF2-40B4-BE49-F238E27FC236}">
                <a16:creationId xmlns:a16="http://schemas.microsoft.com/office/drawing/2014/main" id="{8EABE208-1292-4DD6-B965-24720578018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77000" y="1592532"/>
            <a:ext cx="5181600" cy="3198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3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C90C-AD3B-4EF6-8264-B8B856B24BFE}"/>
              </a:ext>
            </a:extLst>
          </p:cNvPr>
          <p:cNvSpPr>
            <a:spLocks noGrp="1"/>
          </p:cNvSpPr>
          <p:nvPr>
            <p:ph type="title"/>
          </p:nvPr>
        </p:nvSpPr>
        <p:spPr/>
        <p:txBody>
          <a:bodyPr/>
          <a:lstStyle/>
          <a:p>
            <a:r>
              <a:rPr lang="en-US" dirty="0">
                <a:latin typeface="Times New Roman" pitchFamily="18" charset="0"/>
                <a:cs typeface="Times New Roman" pitchFamily="18" charset="0"/>
              </a:rPr>
              <a:t>Ridge Regressor</a:t>
            </a:r>
            <a:br>
              <a:rPr lang="en-US" dirty="0">
                <a:latin typeface="Times New Roman" pitchFamily="18" charset="0"/>
                <a:cs typeface="Times New Roman" pitchFamily="18" charset="0"/>
              </a:rPr>
            </a:br>
            <a:endParaRPr lang="en-IN" dirty="0"/>
          </a:p>
        </p:txBody>
      </p:sp>
      <p:sp>
        <p:nvSpPr>
          <p:cNvPr id="5" name="Content Placeholder 4">
            <a:extLst>
              <a:ext uri="{FF2B5EF4-FFF2-40B4-BE49-F238E27FC236}">
                <a16:creationId xmlns:a16="http://schemas.microsoft.com/office/drawing/2014/main" id="{1F567AC8-601D-4757-BFC2-BD0EBAB25E86}"/>
              </a:ext>
            </a:extLst>
          </p:cNvPr>
          <p:cNvSpPr>
            <a:spLocks noGrp="1"/>
          </p:cNvSpPr>
          <p:nvPr>
            <p:ph sz="half" idx="1"/>
          </p:nvPr>
        </p:nvSpPr>
        <p:spPr/>
        <p:txBody>
          <a:bodyPr/>
          <a:lstStyle/>
          <a:p>
            <a:r>
              <a:rPr lang="en-US" dirty="0"/>
              <a:t>Ridge regression is a way to create a parsimonious model when the number of predictor variables in a set exceeds the number of observations, or when a data set has multicollinearity</a:t>
            </a:r>
            <a:endParaRPr lang="en-IN" dirty="0"/>
          </a:p>
        </p:txBody>
      </p:sp>
      <p:sp>
        <p:nvSpPr>
          <p:cNvPr id="4" name="Slide Number Placeholder 3">
            <a:extLst>
              <a:ext uri="{FF2B5EF4-FFF2-40B4-BE49-F238E27FC236}">
                <a16:creationId xmlns:a16="http://schemas.microsoft.com/office/drawing/2014/main" id="{F6183C07-E199-4A4E-AD31-4D0B6BF4F071}"/>
              </a:ext>
            </a:extLst>
          </p:cNvPr>
          <p:cNvSpPr>
            <a:spLocks noGrp="1"/>
          </p:cNvSpPr>
          <p:nvPr>
            <p:ph type="sldNum" sz="quarter" idx="12"/>
          </p:nvPr>
        </p:nvSpPr>
        <p:spPr/>
        <p:txBody>
          <a:bodyPr/>
          <a:lstStyle/>
          <a:p>
            <a:fld id="{4CC5E9EF-9995-46C3-A752-B3A2D9286500}" type="slidenum">
              <a:rPr lang="en-IN" smtClean="0"/>
              <a:pPr/>
              <a:t>15</a:t>
            </a:fld>
            <a:endParaRPr lang="en-IN"/>
          </a:p>
        </p:txBody>
      </p:sp>
      <p:pic>
        <p:nvPicPr>
          <p:cNvPr id="4098" name="Picture 2">
            <a:extLst>
              <a:ext uri="{FF2B5EF4-FFF2-40B4-BE49-F238E27FC236}">
                <a16:creationId xmlns:a16="http://schemas.microsoft.com/office/drawing/2014/main" id="{D3FA3213-F095-4F0D-9DBE-C4065D60751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24624" y="2003930"/>
            <a:ext cx="4829175" cy="3723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89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4640" y="2227118"/>
            <a:ext cx="9570720" cy="3592022"/>
          </a:xfrm>
        </p:spPr>
        <p:txBody>
          <a:bodyPr>
            <a:normAutofit fontScale="92500" lnSpcReduction="10000"/>
          </a:bodyPr>
          <a:lstStyle/>
          <a:p>
            <a:pPr lvl="0" algn="just">
              <a:lnSpc>
                <a:spcPct val="150000"/>
              </a:lnSpc>
            </a:pPr>
            <a:r>
              <a:rPr lang="en-US" sz="4000" dirty="0">
                <a:solidFill>
                  <a:schemeClr val="tx1"/>
                </a:solidFill>
                <a:latin typeface="Times New Roman" pitchFamily="18" charset="0"/>
                <a:cs typeface="Times New Roman" pitchFamily="18" charset="0"/>
              </a:rPr>
              <a:t>Operating system 	 : 	Windows 7,8,10.</a:t>
            </a:r>
          </a:p>
          <a:p>
            <a:pPr lvl="0" algn="just">
              <a:lnSpc>
                <a:spcPct val="150000"/>
              </a:lnSpc>
            </a:pPr>
            <a:r>
              <a:rPr lang="en-US" sz="4000" dirty="0">
                <a:solidFill>
                  <a:schemeClr val="tx1"/>
                </a:solidFill>
                <a:latin typeface="Times New Roman" pitchFamily="18" charset="0"/>
                <a:cs typeface="Times New Roman" pitchFamily="18" charset="0"/>
              </a:rPr>
              <a:t>Coding Language 	 : 	python</a:t>
            </a:r>
          </a:p>
          <a:p>
            <a:pPr lvl="0" algn="just">
              <a:lnSpc>
                <a:spcPct val="150000"/>
              </a:lnSpc>
            </a:pPr>
            <a:r>
              <a:rPr lang="en-US" sz="4000" dirty="0">
                <a:latin typeface="Times New Roman" pitchFamily="18" charset="0"/>
                <a:cs typeface="Times New Roman" pitchFamily="18" charset="0"/>
              </a:rPr>
              <a:t>IDE navigator         :      anaconda navigator</a:t>
            </a:r>
          </a:p>
          <a:p>
            <a:pPr lvl="0" algn="just">
              <a:lnSpc>
                <a:spcPct val="150000"/>
              </a:lnSpc>
            </a:pPr>
            <a:r>
              <a:rPr lang="en-US" sz="4000" dirty="0">
                <a:solidFill>
                  <a:schemeClr val="tx1"/>
                </a:solidFill>
                <a:latin typeface="Times New Roman" pitchFamily="18" charset="0"/>
                <a:cs typeface="Times New Roman" pitchFamily="18" charset="0"/>
              </a:rPr>
              <a:t>Browser                  :      google chrome</a:t>
            </a:r>
          </a:p>
        </p:txBody>
      </p:sp>
      <p:sp>
        <p:nvSpPr>
          <p:cNvPr id="4" name="Title 3"/>
          <p:cNvSpPr>
            <a:spLocks noGrp="1"/>
          </p:cNvSpPr>
          <p:nvPr>
            <p:ph type="ctrTitle"/>
          </p:nvPr>
        </p:nvSpPr>
        <p:spPr>
          <a:xfrm>
            <a:off x="772160" y="683260"/>
            <a:ext cx="10363200" cy="1066800"/>
          </a:xfrm>
        </p:spPr>
        <p:txBody>
          <a:bodyPr>
            <a:noAutofit/>
          </a:bodyPr>
          <a:lstStyle/>
          <a:p>
            <a:r>
              <a:rPr lang="en-US" sz="3600" b="1" dirty="0">
                <a:latin typeface="Times New Roman" pitchFamily="18" charset="0"/>
                <a:cs typeface="Times New Roman" pitchFamily="18" charset="0"/>
              </a:rPr>
              <a:t>SOFTWARE REQUIREMENTS</a:t>
            </a:r>
          </a:p>
        </p:txBody>
      </p:sp>
    </p:spTree>
    <p:extLst>
      <p:ext uri="{BB962C8B-B14F-4D97-AF65-F5344CB8AC3E}">
        <p14:creationId xmlns:p14="http://schemas.microsoft.com/office/powerpoint/2010/main" val="374033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9404" y="965200"/>
            <a:ext cx="8566472" cy="944880"/>
          </a:xfrm>
        </p:spPr>
        <p:txBody>
          <a:bodyPr>
            <a:normAutofit/>
          </a:bodyPr>
          <a:lstStyle/>
          <a:p>
            <a:r>
              <a:rPr lang="en-US" sz="3600" b="1" dirty="0">
                <a:latin typeface="Times New Roman" pitchFamily="18" charset="0"/>
                <a:cs typeface="Times New Roman" pitchFamily="18" charset="0"/>
              </a:rPr>
              <a:t>HARDWARE REQUIREMENTS</a:t>
            </a:r>
          </a:p>
        </p:txBody>
      </p:sp>
      <p:sp>
        <p:nvSpPr>
          <p:cNvPr id="3" name="Subtitle 2"/>
          <p:cNvSpPr>
            <a:spLocks noGrp="1"/>
          </p:cNvSpPr>
          <p:nvPr>
            <p:ph type="subTitle" idx="1"/>
          </p:nvPr>
        </p:nvSpPr>
        <p:spPr>
          <a:xfrm>
            <a:off x="1442720" y="2468881"/>
            <a:ext cx="10843905" cy="5181600"/>
          </a:xfrm>
        </p:spPr>
        <p:txBody>
          <a:bodyPr>
            <a:normAutofit/>
          </a:bodyPr>
          <a:lstStyle/>
          <a:p>
            <a:pPr lvl="0" algn="just">
              <a:lnSpc>
                <a:spcPct val="150000"/>
              </a:lnSpc>
            </a:pPr>
            <a:r>
              <a:rPr lang="en-GB" sz="3200" dirty="0">
                <a:solidFill>
                  <a:schemeClr val="tx1"/>
                </a:solidFill>
                <a:latin typeface="Times New Roman" pitchFamily="18" charset="0"/>
                <a:cs typeface="Times New Roman" pitchFamily="18" charset="0"/>
              </a:rPr>
              <a:t>System		 	: 	Pentium IV 2.4 GHz Or above.</a:t>
            </a:r>
            <a:endParaRPr lang="en-US" sz="3200" dirty="0">
              <a:solidFill>
                <a:schemeClr val="tx1"/>
              </a:solidFill>
              <a:latin typeface="Times New Roman" pitchFamily="18" charset="0"/>
              <a:cs typeface="Times New Roman" pitchFamily="18" charset="0"/>
            </a:endParaRPr>
          </a:p>
          <a:p>
            <a:pPr lvl="0" algn="just">
              <a:lnSpc>
                <a:spcPct val="150000"/>
              </a:lnSpc>
            </a:pPr>
            <a:r>
              <a:rPr lang="en-GB" sz="3200" dirty="0">
                <a:solidFill>
                  <a:schemeClr val="tx1"/>
                </a:solidFill>
                <a:latin typeface="Times New Roman" pitchFamily="18" charset="0"/>
                <a:cs typeface="Times New Roman" pitchFamily="18" charset="0"/>
              </a:rPr>
              <a:t>Hard Disk           	: 	</a:t>
            </a:r>
            <a:r>
              <a:rPr lang="en-GB" sz="3200" dirty="0">
                <a:latin typeface="Times New Roman" pitchFamily="18" charset="0"/>
                <a:cs typeface="Times New Roman" pitchFamily="18" charset="0"/>
              </a:rPr>
              <a:t>500</a:t>
            </a:r>
            <a:r>
              <a:rPr lang="en-GB" sz="3200" dirty="0">
                <a:solidFill>
                  <a:schemeClr val="tx1"/>
                </a:solidFill>
                <a:latin typeface="Times New Roman" pitchFamily="18" charset="0"/>
                <a:cs typeface="Times New Roman" pitchFamily="18" charset="0"/>
              </a:rPr>
              <a:t> GB.</a:t>
            </a:r>
            <a:endParaRPr lang="en-US" sz="3200" dirty="0">
              <a:solidFill>
                <a:schemeClr val="tx1"/>
              </a:solidFill>
              <a:latin typeface="Times New Roman" pitchFamily="18" charset="0"/>
              <a:cs typeface="Times New Roman" pitchFamily="18" charset="0"/>
            </a:endParaRPr>
          </a:p>
          <a:p>
            <a:pPr lvl="0" algn="just">
              <a:lnSpc>
                <a:spcPct val="150000"/>
              </a:lnSpc>
            </a:pPr>
            <a:r>
              <a:rPr lang="en-GB" sz="3200" dirty="0">
                <a:solidFill>
                  <a:schemeClr val="tx1"/>
                </a:solidFill>
                <a:latin typeface="Times New Roman" pitchFamily="18" charset="0"/>
                <a:cs typeface="Times New Roman" pitchFamily="18" charset="0"/>
              </a:rPr>
              <a:t>Ram				: 	2 GB.</a:t>
            </a:r>
            <a:endParaRPr lang="en-US" sz="3200" dirty="0">
              <a:solidFill>
                <a:schemeClr val="tx1"/>
              </a:solidFill>
              <a:latin typeface="Times New Roman" pitchFamily="18" charset="0"/>
              <a:cs typeface="Times New Roman" pitchFamily="18" charset="0"/>
            </a:endParaRPr>
          </a:p>
          <a:p>
            <a:pPr algn="just">
              <a:lnSpc>
                <a:spcPct val="150000"/>
              </a:lnSpc>
            </a:pPr>
            <a:r>
              <a:rPr lang="en-GB" sz="3200" dirty="0">
                <a:solidFill>
                  <a:schemeClr val="tx1"/>
                </a:solidFill>
                <a:latin typeface="Times New Roman" pitchFamily="18" charset="0"/>
                <a:cs typeface="Times New Roman" pitchFamily="18" charset="0"/>
              </a:rPr>
              <a:t> </a:t>
            </a:r>
            <a:endParaRPr lang="en-US" sz="3200" dirty="0">
              <a:solidFill>
                <a:schemeClr val="tx1"/>
              </a:solidFill>
              <a:latin typeface="Times New Roman" pitchFamily="18" charset="0"/>
              <a:cs typeface="Times New Roman" pitchFamily="18" charset="0"/>
            </a:endParaRPr>
          </a:p>
          <a:p>
            <a:pPr algn="just">
              <a:lnSpc>
                <a:spcPct val="150000"/>
              </a:lnSpc>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6439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805" y="2637366"/>
            <a:ext cx="5760720" cy="1331913"/>
          </a:xfrm>
        </p:spPr>
        <p:txBody>
          <a:bodyPr>
            <a:normAutofit/>
          </a:bodyPr>
          <a:lstStyle/>
          <a:p>
            <a:pPr algn="ctr"/>
            <a:r>
              <a:rPr lang="en-US" b="1" dirty="0">
                <a:latin typeface="Times New Roman" panose="02020603050405020304" pitchFamily="18" charset="0"/>
                <a:cs typeface="Times New Roman" panose="02020603050405020304" pitchFamily="18" charset="0"/>
              </a:rPr>
              <a:t>  UML DIAGRAM</a:t>
            </a:r>
          </a:p>
        </p:txBody>
      </p:sp>
      <p:sp>
        <p:nvSpPr>
          <p:cNvPr id="4" name="Slide Number Placeholder 3"/>
          <p:cNvSpPr>
            <a:spLocks noGrp="1"/>
          </p:cNvSpPr>
          <p:nvPr>
            <p:ph type="sldNum" sz="quarter" idx="12"/>
          </p:nvPr>
        </p:nvSpPr>
        <p:spPr/>
        <p:txBody>
          <a:bodyPr/>
          <a:lstStyle/>
          <a:p>
            <a:fld id="{4CC5E9EF-9995-46C3-A752-B3A2D9286500}" type="slidenum">
              <a:rPr lang="en-IN" smtClean="0"/>
              <a:pPr/>
              <a:t>18</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112" y="1183746"/>
            <a:ext cx="3990975" cy="4448175"/>
          </a:xfrm>
          <a:prstGeom prst="rect">
            <a:avLst/>
          </a:prstGeom>
        </p:spPr>
      </p:pic>
    </p:spTree>
    <p:extLst>
      <p:ext uri="{BB962C8B-B14F-4D97-AF65-F5344CB8AC3E}">
        <p14:creationId xmlns:p14="http://schemas.microsoft.com/office/powerpoint/2010/main" val="361505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State chart Diagram</a:t>
            </a:r>
          </a:p>
        </p:txBody>
      </p:sp>
      <p:sp>
        <p:nvSpPr>
          <p:cNvPr id="4" name="Slide Number Placeholder 3"/>
          <p:cNvSpPr>
            <a:spLocks noGrp="1"/>
          </p:cNvSpPr>
          <p:nvPr>
            <p:ph type="sldNum" sz="quarter" idx="12"/>
          </p:nvPr>
        </p:nvSpPr>
        <p:spPr/>
        <p:txBody>
          <a:bodyPr/>
          <a:lstStyle/>
          <a:p>
            <a:fld id="{4CC5E9EF-9995-46C3-A752-B3A2D9286500}" type="slidenum">
              <a:rPr lang="en-IN" smtClean="0"/>
              <a:pPr/>
              <a:t>19</a:t>
            </a:fld>
            <a:endParaRPr lang="en-IN"/>
          </a:p>
        </p:txBody>
      </p:sp>
      <p:pic>
        <p:nvPicPr>
          <p:cNvPr id="8" name="Content Placeholder 7">
            <a:extLst>
              <a:ext uri="{FF2B5EF4-FFF2-40B4-BE49-F238E27FC236}">
                <a16:creationId xmlns:a16="http://schemas.microsoft.com/office/drawing/2014/main" id="{C6C1E41B-AAE1-4BC5-A709-2C6340E661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326" y="1825625"/>
            <a:ext cx="9115424" cy="4667250"/>
          </a:xfrm>
        </p:spPr>
      </p:pic>
    </p:spTree>
    <p:extLst>
      <p:ext uri="{BB962C8B-B14F-4D97-AF65-F5344CB8AC3E}">
        <p14:creationId xmlns:p14="http://schemas.microsoft.com/office/powerpoint/2010/main" val="24067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C5E9EF-9995-46C3-A752-B3A2D9286500}" type="slidenum">
              <a:rPr lang="en-IN" smtClean="0"/>
              <a:pPr/>
              <a:t>2</a:t>
            </a:fld>
            <a:endParaRPr lang="en-IN"/>
          </a:p>
        </p:txBody>
      </p:sp>
      <p:sp>
        <p:nvSpPr>
          <p:cNvPr id="17" name="TextBox 16">
            <a:extLst>
              <a:ext uri="{FF2B5EF4-FFF2-40B4-BE49-F238E27FC236}">
                <a16:creationId xmlns:a16="http://schemas.microsoft.com/office/drawing/2014/main" id="{52C13DDB-4837-45B7-9658-3A02F9963925}"/>
              </a:ext>
            </a:extLst>
          </p:cNvPr>
          <p:cNvSpPr txBox="1"/>
          <p:nvPr/>
        </p:nvSpPr>
        <p:spPr>
          <a:xfrm>
            <a:off x="1595437" y="1761684"/>
            <a:ext cx="9001125" cy="3334631"/>
          </a:xfrm>
          <a:prstGeom prst="rect">
            <a:avLst/>
          </a:prstGeom>
          <a:noFill/>
        </p:spPr>
        <p:txBody>
          <a:bodyPr wrap="square">
            <a:spAutoFit/>
          </a:bodyPr>
          <a:lstStyle/>
          <a:p>
            <a:pPr>
              <a:lnSpc>
                <a:spcPct val="107000"/>
              </a:lnSpc>
              <a:spcAft>
                <a:spcPts val="800"/>
              </a:spcAft>
            </a:pPr>
            <a:r>
              <a:rPr lang="en-IN" sz="5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DOMAIN</a:t>
            </a:r>
          </a:p>
          <a:p>
            <a:pPr>
              <a:lnSpc>
                <a:spcPct val="107000"/>
              </a:lnSpc>
              <a:spcAft>
                <a:spcPts val="800"/>
              </a:spcAft>
            </a:pPr>
            <a:endParaRPr lang="en-IN" sz="5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0" b="1"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MACHINE LEARNING</a:t>
            </a:r>
          </a:p>
        </p:txBody>
      </p:sp>
    </p:spTree>
    <p:extLst>
      <p:ext uri="{BB962C8B-B14F-4D97-AF65-F5344CB8AC3E}">
        <p14:creationId xmlns:p14="http://schemas.microsoft.com/office/powerpoint/2010/main" val="3404407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EA0A-2408-4AE4-9611-8C4282A7B1E7}"/>
              </a:ext>
            </a:extLst>
          </p:cNvPr>
          <p:cNvSpPr>
            <a:spLocks noGrp="1"/>
          </p:cNvSpPr>
          <p:nvPr>
            <p:ph type="title"/>
          </p:nvPr>
        </p:nvSpPr>
        <p:spPr>
          <a:xfrm>
            <a:off x="506615" y="136526"/>
            <a:ext cx="10847186" cy="1235808"/>
          </a:xfrm>
        </p:spPr>
        <p:txBody>
          <a:bodyPr/>
          <a:lstStyle/>
          <a:p>
            <a:r>
              <a:rPr lang="en-IN" dirty="0"/>
              <a:t>Code snippets:</a:t>
            </a:r>
          </a:p>
        </p:txBody>
      </p:sp>
      <p:pic>
        <p:nvPicPr>
          <p:cNvPr id="6" name="Content Placeholder 5">
            <a:extLst>
              <a:ext uri="{FF2B5EF4-FFF2-40B4-BE49-F238E27FC236}">
                <a16:creationId xmlns:a16="http://schemas.microsoft.com/office/drawing/2014/main" id="{586D4378-0CD6-4576-988C-A4854F3C4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4183" y="4282961"/>
            <a:ext cx="2946551" cy="1987652"/>
          </a:xfrm>
        </p:spPr>
      </p:pic>
      <p:sp>
        <p:nvSpPr>
          <p:cNvPr id="4" name="Slide Number Placeholder 3">
            <a:extLst>
              <a:ext uri="{FF2B5EF4-FFF2-40B4-BE49-F238E27FC236}">
                <a16:creationId xmlns:a16="http://schemas.microsoft.com/office/drawing/2014/main" id="{21C9F9DC-2D99-4992-B7A6-099CC749E8FF}"/>
              </a:ext>
            </a:extLst>
          </p:cNvPr>
          <p:cNvSpPr>
            <a:spLocks noGrp="1"/>
          </p:cNvSpPr>
          <p:nvPr>
            <p:ph type="sldNum" sz="quarter" idx="12"/>
          </p:nvPr>
        </p:nvSpPr>
        <p:spPr/>
        <p:txBody>
          <a:bodyPr/>
          <a:lstStyle/>
          <a:p>
            <a:fld id="{4CC5E9EF-9995-46C3-A752-B3A2D9286500}" type="slidenum">
              <a:rPr lang="en-IN" smtClean="0"/>
              <a:pPr/>
              <a:t>20</a:t>
            </a:fld>
            <a:endParaRPr lang="en-IN"/>
          </a:p>
        </p:txBody>
      </p:sp>
      <p:pic>
        <p:nvPicPr>
          <p:cNvPr id="10" name="Picture 9">
            <a:extLst>
              <a:ext uri="{FF2B5EF4-FFF2-40B4-BE49-F238E27FC236}">
                <a16:creationId xmlns:a16="http://schemas.microsoft.com/office/drawing/2014/main" id="{A56E1994-719E-4393-A88E-F8B1277A4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14" y="1569193"/>
            <a:ext cx="2775093" cy="2095608"/>
          </a:xfrm>
          <a:prstGeom prst="rect">
            <a:avLst/>
          </a:prstGeom>
        </p:spPr>
      </p:pic>
      <p:pic>
        <p:nvPicPr>
          <p:cNvPr id="12" name="Picture 11">
            <a:extLst>
              <a:ext uri="{FF2B5EF4-FFF2-40B4-BE49-F238E27FC236}">
                <a16:creationId xmlns:a16="http://schemas.microsoft.com/office/drawing/2014/main" id="{0B801E07-728D-4CDB-A56C-BDE0D5844D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1339743"/>
            <a:ext cx="3333921" cy="2089257"/>
          </a:xfrm>
          <a:prstGeom prst="rect">
            <a:avLst/>
          </a:prstGeom>
        </p:spPr>
      </p:pic>
      <p:pic>
        <p:nvPicPr>
          <p:cNvPr id="14" name="Picture 13">
            <a:extLst>
              <a:ext uri="{FF2B5EF4-FFF2-40B4-BE49-F238E27FC236}">
                <a16:creationId xmlns:a16="http://schemas.microsoft.com/office/drawing/2014/main" id="{CE0DF044-6440-4039-9A4A-6059CE2332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6967" y="4282961"/>
            <a:ext cx="3543482" cy="2209914"/>
          </a:xfrm>
          <a:prstGeom prst="rect">
            <a:avLst/>
          </a:prstGeom>
        </p:spPr>
      </p:pic>
      <p:pic>
        <p:nvPicPr>
          <p:cNvPr id="16" name="Picture 15">
            <a:extLst>
              <a:ext uri="{FF2B5EF4-FFF2-40B4-BE49-F238E27FC236}">
                <a16:creationId xmlns:a16="http://schemas.microsoft.com/office/drawing/2014/main" id="{304924E5-D3D8-4855-8413-445E5CF5C4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51" y="4173488"/>
            <a:ext cx="3886400" cy="2108308"/>
          </a:xfrm>
          <a:prstGeom prst="rect">
            <a:avLst/>
          </a:prstGeom>
        </p:spPr>
      </p:pic>
      <p:pic>
        <p:nvPicPr>
          <p:cNvPr id="18" name="Picture 17">
            <a:extLst>
              <a:ext uri="{FF2B5EF4-FFF2-40B4-BE49-F238E27FC236}">
                <a16:creationId xmlns:a16="http://schemas.microsoft.com/office/drawing/2014/main" id="{B4D885DA-71A3-4827-AFA3-96F830FD08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7951" y="1372333"/>
            <a:ext cx="3772094" cy="2292468"/>
          </a:xfrm>
          <a:prstGeom prst="rect">
            <a:avLst/>
          </a:prstGeom>
        </p:spPr>
      </p:pic>
    </p:spTree>
    <p:extLst>
      <p:ext uri="{BB962C8B-B14F-4D97-AF65-F5344CB8AC3E}">
        <p14:creationId xmlns:p14="http://schemas.microsoft.com/office/powerpoint/2010/main" val="340992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1FF12F-F712-4C8D-9826-93887F0B153A}"/>
              </a:ext>
            </a:extLst>
          </p:cNvPr>
          <p:cNvSpPr>
            <a:spLocks noGrp="1"/>
          </p:cNvSpPr>
          <p:nvPr>
            <p:ph type="sldNum" sz="quarter" idx="12"/>
          </p:nvPr>
        </p:nvSpPr>
        <p:spPr/>
        <p:txBody>
          <a:bodyPr/>
          <a:lstStyle/>
          <a:p>
            <a:fld id="{4CC5E9EF-9995-46C3-A752-B3A2D9286500}" type="slidenum">
              <a:rPr lang="en-IN" smtClean="0"/>
              <a:pPr/>
              <a:t>21</a:t>
            </a:fld>
            <a:endParaRPr lang="en-IN"/>
          </a:p>
        </p:txBody>
      </p:sp>
      <p:pic>
        <p:nvPicPr>
          <p:cNvPr id="1028" name="Picture 4" descr="The power of prediction markets : Nature News &amp; Comment">
            <a:extLst>
              <a:ext uri="{FF2B5EF4-FFF2-40B4-BE49-F238E27FC236}">
                <a16:creationId xmlns:a16="http://schemas.microsoft.com/office/drawing/2014/main" id="{28972234-E47C-4A36-B5E1-64751CAD73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4696" y="2787650"/>
            <a:ext cx="4898215" cy="3568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utput Magazine — Steve Phillips Design">
            <a:extLst>
              <a:ext uri="{FF2B5EF4-FFF2-40B4-BE49-F238E27FC236}">
                <a16:creationId xmlns:a16="http://schemas.microsoft.com/office/drawing/2014/main" id="{A22B73F3-66AA-4EC9-8529-84E87F893C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61975"/>
            <a:ext cx="24765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669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C79E-B813-430B-9CCB-8C3F57700FE8}"/>
              </a:ext>
            </a:extLst>
          </p:cNvPr>
          <p:cNvSpPr>
            <a:spLocks noGrp="1"/>
          </p:cNvSpPr>
          <p:nvPr>
            <p:ph type="title"/>
          </p:nvPr>
        </p:nvSpPr>
        <p:spPr/>
        <p:txBody>
          <a:bodyPr/>
          <a:lstStyle/>
          <a:p>
            <a:r>
              <a:rPr lang="en-IN" dirty="0"/>
              <a:t>Entry </a:t>
            </a:r>
            <a:r>
              <a:rPr lang="en-IN" dirty="0" err="1"/>
              <a:t>Feilds</a:t>
            </a:r>
            <a:endParaRPr lang="en-IN" dirty="0"/>
          </a:p>
        </p:txBody>
      </p:sp>
      <p:pic>
        <p:nvPicPr>
          <p:cNvPr id="6" name="Content Placeholder 5">
            <a:extLst>
              <a:ext uri="{FF2B5EF4-FFF2-40B4-BE49-F238E27FC236}">
                <a16:creationId xmlns:a16="http://schemas.microsoft.com/office/drawing/2014/main" id="{491EF44A-5661-4B8E-B056-38906D4AE7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6717" y="1825625"/>
            <a:ext cx="9058565" cy="4351338"/>
          </a:xfrm>
        </p:spPr>
      </p:pic>
      <p:sp>
        <p:nvSpPr>
          <p:cNvPr id="4" name="Slide Number Placeholder 3">
            <a:extLst>
              <a:ext uri="{FF2B5EF4-FFF2-40B4-BE49-F238E27FC236}">
                <a16:creationId xmlns:a16="http://schemas.microsoft.com/office/drawing/2014/main" id="{B1C1A770-23B2-44EC-8014-6BB4E8C6BE3A}"/>
              </a:ext>
            </a:extLst>
          </p:cNvPr>
          <p:cNvSpPr>
            <a:spLocks noGrp="1"/>
          </p:cNvSpPr>
          <p:nvPr>
            <p:ph type="sldNum" sz="quarter" idx="12"/>
          </p:nvPr>
        </p:nvSpPr>
        <p:spPr/>
        <p:txBody>
          <a:bodyPr/>
          <a:lstStyle/>
          <a:p>
            <a:fld id="{4CC5E9EF-9995-46C3-A752-B3A2D9286500}" type="slidenum">
              <a:rPr lang="en-IN" smtClean="0"/>
              <a:pPr/>
              <a:t>22</a:t>
            </a:fld>
            <a:endParaRPr lang="en-IN"/>
          </a:p>
        </p:txBody>
      </p:sp>
    </p:spTree>
    <p:extLst>
      <p:ext uri="{BB962C8B-B14F-4D97-AF65-F5344CB8AC3E}">
        <p14:creationId xmlns:p14="http://schemas.microsoft.com/office/powerpoint/2010/main" val="1928009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B231-6C22-4C56-A549-124B7030CB31}"/>
              </a:ext>
            </a:extLst>
          </p:cNvPr>
          <p:cNvSpPr>
            <a:spLocks noGrp="1"/>
          </p:cNvSpPr>
          <p:nvPr>
            <p:ph type="title"/>
          </p:nvPr>
        </p:nvSpPr>
        <p:spPr/>
        <p:txBody>
          <a:bodyPr/>
          <a:lstStyle/>
          <a:p>
            <a:r>
              <a:rPr lang="en-IN" dirty="0"/>
              <a:t>Open Stock Price</a:t>
            </a:r>
          </a:p>
        </p:txBody>
      </p:sp>
      <p:pic>
        <p:nvPicPr>
          <p:cNvPr id="6" name="Content Placeholder 5">
            <a:extLst>
              <a:ext uri="{FF2B5EF4-FFF2-40B4-BE49-F238E27FC236}">
                <a16:creationId xmlns:a16="http://schemas.microsoft.com/office/drawing/2014/main" id="{984BBFFB-7E84-471D-A720-46193E2D70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91" y="1825625"/>
            <a:ext cx="9011418" cy="4351338"/>
          </a:xfrm>
        </p:spPr>
      </p:pic>
      <p:sp>
        <p:nvSpPr>
          <p:cNvPr id="4" name="Slide Number Placeholder 3">
            <a:extLst>
              <a:ext uri="{FF2B5EF4-FFF2-40B4-BE49-F238E27FC236}">
                <a16:creationId xmlns:a16="http://schemas.microsoft.com/office/drawing/2014/main" id="{6BA3D5D1-0ABF-4C7F-BF9A-036656937DAD}"/>
              </a:ext>
            </a:extLst>
          </p:cNvPr>
          <p:cNvSpPr>
            <a:spLocks noGrp="1"/>
          </p:cNvSpPr>
          <p:nvPr>
            <p:ph type="sldNum" sz="quarter" idx="12"/>
          </p:nvPr>
        </p:nvSpPr>
        <p:spPr/>
        <p:txBody>
          <a:bodyPr/>
          <a:lstStyle/>
          <a:p>
            <a:fld id="{4CC5E9EF-9995-46C3-A752-B3A2D9286500}" type="slidenum">
              <a:rPr lang="en-IN" smtClean="0"/>
              <a:pPr/>
              <a:t>23</a:t>
            </a:fld>
            <a:endParaRPr lang="en-IN"/>
          </a:p>
        </p:txBody>
      </p:sp>
    </p:spTree>
    <p:extLst>
      <p:ext uri="{BB962C8B-B14F-4D97-AF65-F5344CB8AC3E}">
        <p14:creationId xmlns:p14="http://schemas.microsoft.com/office/powerpoint/2010/main" val="2874316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1848-7A2D-48B9-A76C-AB3B79BBCC74}"/>
              </a:ext>
            </a:extLst>
          </p:cNvPr>
          <p:cNvSpPr>
            <a:spLocks noGrp="1"/>
          </p:cNvSpPr>
          <p:nvPr>
            <p:ph type="title"/>
          </p:nvPr>
        </p:nvSpPr>
        <p:spPr/>
        <p:txBody>
          <a:bodyPr/>
          <a:lstStyle/>
          <a:p>
            <a:r>
              <a:rPr lang="en-IN" dirty="0"/>
              <a:t>Close Stock Price</a:t>
            </a:r>
          </a:p>
        </p:txBody>
      </p:sp>
      <p:pic>
        <p:nvPicPr>
          <p:cNvPr id="6" name="Content Placeholder 5">
            <a:extLst>
              <a:ext uri="{FF2B5EF4-FFF2-40B4-BE49-F238E27FC236}">
                <a16:creationId xmlns:a16="http://schemas.microsoft.com/office/drawing/2014/main" id="{9A390293-A10E-4E37-836B-283A253EC7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894" y="1825625"/>
            <a:ext cx="9080211" cy="4351338"/>
          </a:xfrm>
        </p:spPr>
      </p:pic>
      <p:sp>
        <p:nvSpPr>
          <p:cNvPr id="4" name="Slide Number Placeholder 3">
            <a:extLst>
              <a:ext uri="{FF2B5EF4-FFF2-40B4-BE49-F238E27FC236}">
                <a16:creationId xmlns:a16="http://schemas.microsoft.com/office/drawing/2014/main" id="{0CCDF07C-6559-40C3-9590-AF7EA273C087}"/>
              </a:ext>
            </a:extLst>
          </p:cNvPr>
          <p:cNvSpPr>
            <a:spLocks noGrp="1"/>
          </p:cNvSpPr>
          <p:nvPr>
            <p:ph type="sldNum" sz="quarter" idx="12"/>
          </p:nvPr>
        </p:nvSpPr>
        <p:spPr/>
        <p:txBody>
          <a:bodyPr/>
          <a:lstStyle/>
          <a:p>
            <a:fld id="{4CC5E9EF-9995-46C3-A752-B3A2D9286500}" type="slidenum">
              <a:rPr lang="en-IN" smtClean="0"/>
              <a:pPr/>
              <a:t>24</a:t>
            </a:fld>
            <a:endParaRPr lang="en-IN"/>
          </a:p>
        </p:txBody>
      </p:sp>
    </p:spTree>
    <p:extLst>
      <p:ext uri="{BB962C8B-B14F-4D97-AF65-F5344CB8AC3E}">
        <p14:creationId xmlns:p14="http://schemas.microsoft.com/office/powerpoint/2010/main" val="495842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140BB-198C-4549-A211-E02094AF206F}"/>
              </a:ext>
            </a:extLst>
          </p:cNvPr>
          <p:cNvSpPr>
            <a:spLocks noGrp="1"/>
          </p:cNvSpPr>
          <p:nvPr>
            <p:ph type="title"/>
          </p:nvPr>
        </p:nvSpPr>
        <p:spPr/>
        <p:txBody>
          <a:bodyPr/>
          <a:lstStyle/>
          <a:p>
            <a:r>
              <a:rPr lang="en-IN" dirty="0"/>
              <a:t>High Stock Price</a:t>
            </a:r>
          </a:p>
        </p:txBody>
      </p:sp>
      <p:pic>
        <p:nvPicPr>
          <p:cNvPr id="6" name="Content Placeholder 5">
            <a:extLst>
              <a:ext uri="{FF2B5EF4-FFF2-40B4-BE49-F238E27FC236}">
                <a16:creationId xmlns:a16="http://schemas.microsoft.com/office/drawing/2014/main" id="{E02505D9-B7E4-45BB-B493-F5EC410ABF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0221" y="1825625"/>
            <a:ext cx="9051557" cy="4351338"/>
          </a:xfrm>
        </p:spPr>
      </p:pic>
      <p:sp>
        <p:nvSpPr>
          <p:cNvPr id="4" name="Slide Number Placeholder 3">
            <a:extLst>
              <a:ext uri="{FF2B5EF4-FFF2-40B4-BE49-F238E27FC236}">
                <a16:creationId xmlns:a16="http://schemas.microsoft.com/office/drawing/2014/main" id="{6BB3222B-FDCD-40C6-91F8-0B4CC23DBFF2}"/>
              </a:ext>
            </a:extLst>
          </p:cNvPr>
          <p:cNvSpPr>
            <a:spLocks noGrp="1"/>
          </p:cNvSpPr>
          <p:nvPr>
            <p:ph type="sldNum" sz="quarter" idx="12"/>
          </p:nvPr>
        </p:nvSpPr>
        <p:spPr/>
        <p:txBody>
          <a:bodyPr/>
          <a:lstStyle/>
          <a:p>
            <a:fld id="{4CC5E9EF-9995-46C3-A752-B3A2D9286500}" type="slidenum">
              <a:rPr lang="en-IN" smtClean="0"/>
              <a:pPr/>
              <a:t>25</a:t>
            </a:fld>
            <a:endParaRPr lang="en-IN"/>
          </a:p>
        </p:txBody>
      </p:sp>
    </p:spTree>
    <p:extLst>
      <p:ext uri="{BB962C8B-B14F-4D97-AF65-F5344CB8AC3E}">
        <p14:creationId xmlns:p14="http://schemas.microsoft.com/office/powerpoint/2010/main" val="1522164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A6B5-41DD-438F-A557-3DF58510CAD3}"/>
              </a:ext>
            </a:extLst>
          </p:cNvPr>
          <p:cNvSpPr>
            <a:spLocks noGrp="1"/>
          </p:cNvSpPr>
          <p:nvPr>
            <p:ph type="title"/>
          </p:nvPr>
        </p:nvSpPr>
        <p:spPr/>
        <p:txBody>
          <a:bodyPr/>
          <a:lstStyle/>
          <a:p>
            <a:r>
              <a:rPr lang="en-IN" dirty="0"/>
              <a:t>Low Stock Price</a:t>
            </a:r>
          </a:p>
        </p:txBody>
      </p:sp>
      <p:pic>
        <p:nvPicPr>
          <p:cNvPr id="6" name="Content Placeholder 5">
            <a:extLst>
              <a:ext uri="{FF2B5EF4-FFF2-40B4-BE49-F238E27FC236}">
                <a16:creationId xmlns:a16="http://schemas.microsoft.com/office/drawing/2014/main" id="{BFCC13EF-AB37-486D-AB64-86BF368446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7853" y="1825625"/>
            <a:ext cx="8996294" cy="4351338"/>
          </a:xfrm>
        </p:spPr>
      </p:pic>
      <p:sp>
        <p:nvSpPr>
          <p:cNvPr id="4" name="Slide Number Placeholder 3">
            <a:extLst>
              <a:ext uri="{FF2B5EF4-FFF2-40B4-BE49-F238E27FC236}">
                <a16:creationId xmlns:a16="http://schemas.microsoft.com/office/drawing/2014/main" id="{17E8290C-EE0E-416A-A9DD-A53023339EFB}"/>
              </a:ext>
            </a:extLst>
          </p:cNvPr>
          <p:cNvSpPr>
            <a:spLocks noGrp="1"/>
          </p:cNvSpPr>
          <p:nvPr>
            <p:ph type="sldNum" sz="quarter" idx="12"/>
          </p:nvPr>
        </p:nvSpPr>
        <p:spPr/>
        <p:txBody>
          <a:bodyPr/>
          <a:lstStyle/>
          <a:p>
            <a:fld id="{4CC5E9EF-9995-46C3-A752-B3A2D9286500}" type="slidenum">
              <a:rPr lang="en-IN" smtClean="0"/>
              <a:pPr/>
              <a:t>26</a:t>
            </a:fld>
            <a:endParaRPr lang="en-IN"/>
          </a:p>
        </p:txBody>
      </p:sp>
    </p:spTree>
    <p:extLst>
      <p:ext uri="{BB962C8B-B14F-4D97-AF65-F5344CB8AC3E}">
        <p14:creationId xmlns:p14="http://schemas.microsoft.com/office/powerpoint/2010/main" val="2353296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27"/>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9557" y="1638390"/>
            <a:ext cx="10932886" cy="5859690"/>
          </a:xfrm>
        </p:spPr>
        <p:txBody>
          <a:bodyPr>
            <a:noAutofit/>
          </a:bodyPr>
          <a:lstStyle/>
          <a:p>
            <a:r>
              <a:rPr lang="en-US" sz="2000" dirty="0"/>
              <a:t>[1] E. F. Fama, Efficient Capital Markets: A Review of Theory and Empirical Work. Journal of Finance, Volume 25, Issue 2, Papers and Proceedings of the Twenty-Eighth Annual Meeting of the American Finance Association, New York, N.Y. pp. 383-417, May 1970.</a:t>
            </a:r>
          </a:p>
          <a:p>
            <a:r>
              <a:rPr lang="en-US" sz="2000" dirty="0"/>
              <a:t>[2] R. A. Haugen, The New Finance: The Case Against Efficient Markets, Prentice Hall, 1999.</a:t>
            </a:r>
          </a:p>
          <a:p>
            <a:r>
              <a:rPr lang="en-US" sz="2000" dirty="0"/>
              <a:t>[3] C. A. Los, Nonparametric efficiency testing of Asian markets using weekly data. Advances in Econometrics, volume 14, pp. 329-363, 2000.</a:t>
            </a:r>
          </a:p>
          <a:p>
            <a:r>
              <a:rPr lang="en-US" sz="2000" dirty="0"/>
              <a:t>[4] J. J. Murphy, Technical Analysis of the Financial Markets, New York Institute of Finance, 1999.</a:t>
            </a:r>
          </a:p>
          <a:p>
            <a:r>
              <a:rPr lang="en-US" sz="2000" dirty="0"/>
              <a:t>[5] T. M. Cover and P. E. Hart, Nearest neighbor pattern classification, IEEE Trans. Inform. Theory, vol. 13, pp. 21-27, 1967.</a:t>
            </a:r>
          </a:p>
          <a:p>
            <a:r>
              <a:rPr lang="en-US" sz="2000" dirty="0"/>
              <a:t>[6] Y. Kwon and B. Moon, A Hybrid Neurogenetic Approach for Stock Forecasting, IEEE Transactions on Neural Networks, Vol. 18, No. 3, pp. 851-864, 2007.</a:t>
            </a:r>
          </a:p>
          <a:p>
            <a:r>
              <a:rPr lang="en-US" sz="2000" dirty="0"/>
              <a:t>[7] H. White, Economic prediction using neural networks: a case of IBM daily stock returns, IEEE Int. Conference on Neural Networks, vol. 2, pp. 451-458, 1988.</a:t>
            </a:r>
          </a:p>
        </p:txBody>
      </p:sp>
      <p:sp>
        <p:nvSpPr>
          <p:cNvPr id="4" name="Slide Number Placeholder 3"/>
          <p:cNvSpPr>
            <a:spLocks noGrp="1"/>
          </p:cNvSpPr>
          <p:nvPr>
            <p:ph type="sldNum" sz="quarter" idx="12"/>
          </p:nvPr>
        </p:nvSpPr>
        <p:spPr/>
        <p:txBody>
          <a:bodyPr/>
          <a:lstStyle/>
          <a:p>
            <a:fld id="{4CC5E9EF-9995-46C3-A752-B3A2D9286500}" type="slidenum">
              <a:rPr lang="en-IN" smtClean="0"/>
              <a:pPr/>
              <a:t>27</a:t>
            </a:fld>
            <a:endParaRPr lang="en-IN"/>
          </a:p>
        </p:txBody>
      </p:sp>
    </p:spTree>
    <p:extLst>
      <p:ext uri="{BB962C8B-B14F-4D97-AF65-F5344CB8AC3E}">
        <p14:creationId xmlns:p14="http://schemas.microsoft.com/office/powerpoint/2010/main" val="4215482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340" y="1027906"/>
            <a:ext cx="10515600" cy="1325563"/>
          </a:xfrm>
        </p:spPr>
        <p:txBody>
          <a:bodyPr>
            <a:normAutofit/>
          </a:bodyPr>
          <a:lstStyle/>
          <a:p>
            <a:pPr algn="ctr"/>
            <a:r>
              <a:rPr lang="en-US" sz="8000" b="1" dirty="0">
                <a:latin typeface="Times New Roman" panose="02020603050405020304" pitchFamily="18" charset="0"/>
                <a:cs typeface="Times New Roman" panose="02020603050405020304" pitchFamily="18" charset="0"/>
              </a:rPr>
              <a:t>Thank you</a:t>
            </a:r>
            <a:endParaRPr lang="en-IN" sz="80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CC5E9EF-9995-46C3-A752-B3A2D9286500}" type="slidenum">
              <a:rPr lang="en-IN" smtClean="0"/>
              <a:pPr/>
              <a:t>28</a:t>
            </a:fld>
            <a:endParaRPr lang="en-IN"/>
          </a:p>
        </p:txBody>
      </p:sp>
      <p:pic>
        <p:nvPicPr>
          <p:cNvPr id="11" name="Picture 10" descr="Bar, chart, financial, graph, graphic icon - Free download">
            <a:extLst>
              <a:ext uri="{FF2B5EF4-FFF2-40B4-BE49-F238E27FC236}">
                <a16:creationId xmlns:a16="http://schemas.microsoft.com/office/drawing/2014/main" id="{61D7D584-41C0-4451-AC04-3326954880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23226" y="2601913"/>
            <a:ext cx="4187374" cy="3922555"/>
          </a:xfrm>
          <a:prstGeom prst="rect">
            <a:avLst/>
          </a:prstGeom>
          <a:noFill/>
          <a:ln>
            <a:noFill/>
          </a:ln>
        </p:spPr>
      </p:pic>
      <p:pic>
        <p:nvPicPr>
          <p:cNvPr id="13" name="Picture 12" descr="Align, arrow, center alignment, general, office, text alignment, up icon - Free download">
            <a:extLst>
              <a:ext uri="{FF2B5EF4-FFF2-40B4-BE49-F238E27FC236}">
                <a16:creationId xmlns:a16="http://schemas.microsoft.com/office/drawing/2014/main" id="{127B37AC-DE4F-48E8-8ABE-89C5192368F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2022" y="4422459"/>
            <a:ext cx="1822450" cy="1619250"/>
          </a:xfrm>
          <a:prstGeom prst="rect">
            <a:avLst/>
          </a:prstGeom>
          <a:noFill/>
          <a:ln>
            <a:noFill/>
          </a:ln>
        </p:spPr>
      </p:pic>
      <p:pic>
        <p:nvPicPr>
          <p:cNvPr id="14" name="Picture 13" descr="Align, arrow, center alignment, down, general, office, text alignment icon - Free download">
            <a:extLst>
              <a:ext uri="{FF2B5EF4-FFF2-40B4-BE49-F238E27FC236}">
                <a16:creationId xmlns:a16="http://schemas.microsoft.com/office/drawing/2014/main" id="{6A739A9D-2355-4B70-B08C-80AF8BE313A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42022" y="1690688"/>
            <a:ext cx="1822450" cy="1822450"/>
          </a:xfrm>
          <a:prstGeom prst="rect">
            <a:avLst/>
          </a:prstGeom>
          <a:noFill/>
          <a:ln>
            <a:noFill/>
          </a:ln>
        </p:spPr>
      </p:pic>
      <p:pic>
        <p:nvPicPr>
          <p:cNvPr id="9225" name="Picture 9" descr="graph, graphic, chart, graphics">
            <a:extLst>
              <a:ext uri="{FF2B5EF4-FFF2-40B4-BE49-F238E27FC236}">
                <a16:creationId xmlns:a16="http://schemas.microsoft.com/office/drawing/2014/main" id="{5C9A6019-1BD9-41D8-BD0B-F891F6DAFF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11" y="2203704"/>
            <a:ext cx="2006663" cy="2006663"/>
          </a:xfrm>
          <a:prstGeom prst="rect">
            <a:avLst/>
          </a:prstGeom>
          <a:noFill/>
          <a:extLst>
            <a:ext uri="{909E8E84-426E-40DD-AFC4-6F175D3DCCD1}">
              <a14:hiddenFill xmlns:a14="http://schemas.microsoft.com/office/drawing/2010/main">
                <a:solidFill>
                  <a:srgbClr val="FFFFFF"/>
                </a:solidFill>
              </a14:hiddenFill>
            </a:ext>
          </a:extLst>
        </p:spPr>
      </p:pic>
      <p:pic>
        <p:nvPicPr>
          <p:cNvPr id="9229" name="Picture 13" descr="Graph, pie chart icon - Free download on Iconfinder">
            <a:extLst>
              <a:ext uri="{FF2B5EF4-FFF2-40B4-BE49-F238E27FC236}">
                <a16:creationId xmlns:a16="http://schemas.microsoft.com/office/drawing/2014/main" id="{6ADD2BA6-EC76-42F5-AD6C-0162F4A689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3613" y="136525"/>
            <a:ext cx="2528409" cy="2528409"/>
          </a:xfrm>
          <a:prstGeom prst="rect">
            <a:avLst/>
          </a:prstGeom>
          <a:noFill/>
          <a:extLst>
            <a:ext uri="{909E8E84-426E-40DD-AFC4-6F175D3DCCD1}">
              <a14:hiddenFill xmlns:a14="http://schemas.microsoft.com/office/drawing/2010/main">
                <a:solidFill>
                  <a:srgbClr val="FFFFFF"/>
                </a:solidFill>
              </a14:hiddenFill>
            </a:ext>
          </a:extLst>
        </p:spPr>
      </p:pic>
      <p:pic>
        <p:nvPicPr>
          <p:cNvPr id="9231" name="Picture 15" descr="trends, graph, chart">
            <a:extLst>
              <a:ext uri="{FF2B5EF4-FFF2-40B4-BE49-F238E27FC236}">
                <a16:creationId xmlns:a16="http://schemas.microsoft.com/office/drawing/2014/main" id="{D5DE1C1E-8003-4135-97EA-BDB11CD41C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5609" y="4253229"/>
            <a:ext cx="2103121" cy="210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3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823277"/>
            <a:ext cx="3733800" cy="1325563"/>
          </a:xfrm>
        </p:spPr>
        <p:txBody>
          <a:bodyPr/>
          <a:lstStyle/>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1960" y="1683385"/>
            <a:ext cx="6997065" cy="4351338"/>
          </a:xfrm>
        </p:spPr>
        <p:txBody>
          <a:bodyPr>
            <a:normAutofit fontScale="92500"/>
          </a:bodyPr>
          <a:lstStyle/>
          <a:p>
            <a:pPr marL="0" indent="0" algn="just">
              <a:lnSpc>
                <a:spcPct val="150000"/>
              </a:lnSpc>
              <a:buNone/>
            </a:pPr>
            <a:r>
              <a:rPr lang="en-US" sz="2400" dirty="0">
                <a:latin typeface="Times New Roman" pitchFamily="18" charset="0"/>
                <a:cs typeface="Times New Roman" pitchFamily="18" charset="0"/>
              </a:rPr>
              <a:t>Stock market as we know, is a very important trading platform which affect everyone at an individual and national level. The basic principle is quite simple, Companies will list their shares in the companies as small commodities called Stocks. They do so in order to raise money for the firm. A company lists its stock at a price called the IPO or initial public offering. This is the offer price at which the company sells the stock and raises money.</a:t>
            </a:r>
          </a:p>
        </p:txBody>
      </p:sp>
      <p:sp>
        <p:nvSpPr>
          <p:cNvPr id="4" name="Slide Number Placeholder 3"/>
          <p:cNvSpPr>
            <a:spLocks noGrp="1"/>
          </p:cNvSpPr>
          <p:nvPr>
            <p:ph type="sldNum" sz="quarter" idx="12"/>
          </p:nvPr>
        </p:nvSpPr>
        <p:spPr/>
        <p:txBody>
          <a:bodyPr/>
          <a:lstStyle/>
          <a:p>
            <a:fld id="{4CC5E9EF-9995-46C3-A752-B3A2D9286500}" type="slidenum">
              <a:rPr lang="en-IN" smtClean="0"/>
              <a:pPr/>
              <a:t>3</a:t>
            </a:fld>
            <a:endParaRPr lang="en-IN"/>
          </a:p>
        </p:txBody>
      </p:sp>
      <p:pic>
        <p:nvPicPr>
          <p:cNvPr id="3082" name="Picture 10" descr="Bar, chart, financial, graph, graphic icon - Free download">
            <a:extLst>
              <a:ext uri="{FF2B5EF4-FFF2-40B4-BE49-F238E27FC236}">
                <a16:creationId xmlns:a16="http://schemas.microsoft.com/office/drawing/2014/main" id="{1E389354-9372-4C99-9201-3E8ADAF49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025" y="1400174"/>
            <a:ext cx="43688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86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65125"/>
            <a:ext cx="3454400" cy="1325563"/>
          </a:xfrm>
        </p:spPr>
        <p:txBody>
          <a:bodyPr>
            <a:normAutofit/>
          </a:bodyPr>
          <a:lstStyle/>
          <a:p>
            <a:r>
              <a:rPr lang="en-US"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36880" y="1798321"/>
            <a:ext cx="6644640" cy="4525963"/>
          </a:xfrm>
        </p:spPr>
        <p:txBody>
          <a:bodyPr>
            <a:noAutofit/>
          </a:bodyPr>
          <a:lstStyle/>
          <a:p>
            <a:pPr algn="just"/>
            <a:r>
              <a:rPr lang="en-US" sz="2400" dirty="0">
                <a:latin typeface="Times New Roman" pitchFamily="18" charset="0"/>
                <a:cs typeface="Times New Roman" pitchFamily="18" charset="0"/>
              </a:rPr>
              <a:t>Impact of many factors on the stock prices makes the stock prediction a difficult and highly complicated task. In this project, We propose Linear Regression, Random Forest Regressor ,Decision Tree </a:t>
            </a:r>
            <a:r>
              <a:rPr lang="en-US" sz="2400" dirty="0" err="1">
                <a:latin typeface="Times New Roman" pitchFamily="18" charset="0"/>
                <a:cs typeface="Times New Roman" pitchFamily="18" charset="0"/>
              </a:rPr>
              <a:t>Regressor,SVR,Lasso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Regression,Ridge</a:t>
            </a:r>
            <a:r>
              <a:rPr lang="en-US" sz="2400" dirty="0">
                <a:latin typeface="Times New Roman" pitchFamily="18" charset="0"/>
                <a:cs typeface="Times New Roman" pitchFamily="18" charset="0"/>
              </a:rPr>
              <a:t> Regressor for the stock price .Prediction in order to over come such difficulties. It is easy to predict the stock market trends and estate the prices by using the proposed methods. KNN is used to predict future stock market indices by computing k-weighted nearest neighbor from the historical dataset.</a:t>
            </a:r>
          </a:p>
        </p:txBody>
      </p:sp>
      <p:pic>
        <p:nvPicPr>
          <p:cNvPr id="4100" name="Picture 4" descr="Graph, magnifier icon - Free download on Iconfinder">
            <a:extLst>
              <a:ext uri="{FF2B5EF4-FFF2-40B4-BE49-F238E27FC236}">
                <a16:creationId xmlns:a16="http://schemas.microsoft.com/office/drawing/2014/main" id="{B45D33CF-812D-4898-AF0E-AAE0EECF4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505" y="1874520"/>
            <a:ext cx="4179570" cy="3916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75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1" y="454421"/>
            <a:ext cx="5415279" cy="1325563"/>
          </a:xfrm>
        </p:spPr>
        <p:txBody>
          <a:bodyPr/>
          <a:lstStyle/>
          <a:p>
            <a:r>
              <a:rPr lang="en-US" b="1" dirty="0">
                <a:latin typeface="Times New Roman" pitchFamily="18" charset="0"/>
                <a:cs typeface="Times New Roman" pitchFamily="18" charset="0"/>
              </a:rPr>
              <a:t> INTRODUCTION</a:t>
            </a:r>
            <a:endParaRPr lang="en-IN" b="1" dirty="0"/>
          </a:p>
        </p:txBody>
      </p:sp>
      <p:sp>
        <p:nvSpPr>
          <p:cNvPr id="4" name="Slide Number Placeholder 3"/>
          <p:cNvSpPr>
            <a:spLocks noGrp="1"/>
          </p:cNvSpPr>
          <p:nvPr>
            <p:ph type="sldNum" sz="quarter" idx="12"/>
          </p:nvPr>
        </p:nvSpPr>
        <p:spPr/>
        <p:txBody>
          <a:bodyPr/>
          <a:lstStyle/>
          <a:p>
            <a:fld id="{4CC5E9EF-9995-46C3-A752-B3A2D9286500}" type="slidenum">
              <a:rPr lang="en-IN" smtClean="0"/>
              <a:pPr/>
              <a:t>5</a:t>
            </a:fld>
            <a:endParaRPr lang="en-IN"/>
          </a:p>
        </p:txBody>
      </p:sp>
      <p:sp>
        <p:nvSpPr>
          <p:cNvPr id="5" name="TextBox 4"/>
          <p:cNvSpPr txBox="1"/>
          <p:nvPr/>
        </p:nvSpPr>
        <p:spPr>
          <a:xfrm>
            <a:off x="615950" y="1724679"/>
            <a:ext cx="6661150" cy="440120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Predicting the Stock Market has been the bane and goal of investors since its existence. Everyday billions of dollars are traded on the exchange, and behind each dollar is an investor hoping to profit in one way or another. Entire companies rise and fall daily based on the behavior of the market. Should an investor be able to accurately predict market movements, it offers a tantalizing promises of wealth and influence. </a:t>
            </a:r>
            <a:endParaRPr lang="en-US" sz="2800" b="1" dirty="0">
              <a:latin typeface="Times New Roman" panose="02020603050405020304" pitchFamily="18" charset="0"/>
              <a:cs typeface="Times New Roman" panose="02020603050405020304" pitchFamily="18" charset="0"/>
            </a:endParaRPr>
          </a:p>
        </p:txBody>
      </p:sp>
      <p:pic>
        <p:nvPicPr>
          <p:cNvPr id="5124" name="Picture 4" descr="Arrow, bar, graph, growth icon - Free download on Iconfinder">
            <a:extLst>
              <a:ext uri="{FF2B5EF4-FFF2-40B4-BE49-F238E27FC236}">
                <a16:creationId xmlns:a16="http://schemas.microsoft.com/office/drawing/2014/main" id="{B94CCE83-8BC1-4280-B450-1A74A0497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201" y="1955144"/>
            <a:ext cx="4413250" cy="494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76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[1] E. F. Fama, Efficient Capital Markets: A Review of Theory and Empirical Work. Journal of Finance, Volume 25, Issue 2, Papers and Proceedings of the Twenty-Eighth Annual Meeting of the American Finance Association, New York, N.Y. pp. 383-417, May 1970.</a:t>
            </a:r>
          </a:p>
          <a:p>
            <a:pPr algn="just"/>
            <a:r>
              <a:rPr lang="en-US" dirty="0">
                <a:latin typeface="Times New Roman" pitchFamily="18" charset="0"/>
                <a:cs typeface="Times New Roman" pitchFamily="18" charset="0"/>
              </a:rPr>
              <a:t>[2] R. A. Haugen, The New Finance: The Case Against Efficient Markets, Prentice Hall, 1999.</a:t>
            </a:r>
          </a:p>
          <a:p>
            <a:pPr algn="just"/>
            <a:r>
              <a:rPr lang="en-US" dirty="0">
                <a:latin typeface="Times New Roman" pitchFamily="18" charset="0"/>
                <a:cs typeface="Times New Roman" pitchFamily="18" charset="0"/>
              </a:rPr>
              <a:t>[3] C. A. Los, Nonparametric efficiency testing of Asian markets using weekly data. Advances in Econometrics, volume 14, pp. 329-363, 2000.</a:t>
            </a:r>
          </a:p>
          <a:p>
            <a:pPr algn="just"/>
            <a:r>
              <a:rPr lang="en-US" dirty="0">
                <a:latin typeface="Times New Roman" pitchFamily="18" charset="0"/>
                <a:cs typeface="Times New Roman" pitchFamily="18" charset="0"/>
              </a:rPr>
              <a:t>[4] J. J. Murphy, Technical Analysis of the Financial Markets, New York Institute of Finance, 1999.</a:t>
            </a:r>
          </a:p>
          <a:p>
            <a:pPr algn="just"/>
            <a:r>
              <a:rPr lang="en-US" dirty="0">
                <a:latin typeface="Times New Roman" pitchFamily="18" charset="0"/>
                <a:cs typeface="Times New Roman" pitchFamily="18" charset="0"/>
              </a:rPr>
              <a:t>[5] T. M. Cover and P. E. Hart, Nearest neighbor pattern classification, IEEE Trans. Inform. Theory, vol. 13, pp. 21-27, 1967.</a:t>
            </a:r>
          </a:p>
          <a:p>
            <a:endParaRPr lang="en-IN" dirty="0"/>
          </a:p>
        </p:txBody>
      </p:sp>
      <p:sp>
        <p:nvSpPr>
          <p:cNvPr id="4" name="Slide Number Placeholder 3"/>
          <p:cNvSpPr>
            <a:spLocks noGrp="1"/>
          </p:cNvSpPr>
          <p:nvPr>
            <p:ph type="sldNum" sz="quarter" idx="12"/>
          </p:nvPr>
        </p:nvSpPr>
        <p:spPr/>
        <p:txBody>
          <a:bodyPr/>
          <a:lstStyle/>
          <a:p>
            <a:fld id="{4CC5E9EF-9995-46C3-A752-B3A2D9286500}" type="slidenum">
              <a:rPr lang="en-IN" smtClean="0"/>
              <a:pPr/>
              <a:t>6</a:t>
            </a:fld>
            <a:endParaRPr lang="en-IN"/>
          </a:p>
        </p:txBody>
      </p:sp>
    </p:spTree>
    <p:extLst>
      <p:ext uri="{BB962C8B-B14F-4D97-AF65-F5344CB8AC3E}">
        <p14:creationId xmlns:p14="http://schemas.microsoft.com/office/powerpoint/2010/main" val="345930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654685"/>
            <a:ext cx="3713480" cy="1325563"/>
          </a:xfrm>
        </p:spPr>
        <p:txBody>
          <a:bodyPr>
            <a:normAutofit/>
          </a:bodyPr>
          <a:lstStyle/>
          <a:p>
            <a:r>
              <a:rPr lang="en-US" sz="3600" b="1" dirty="0">
                <a:latin typeface="Times New Roman" pitchFamily="18" charset="0"/>
                <a:cs typeface="Times New Roman" pitchFamily="18" charset="0"/>
              </a:rPr>
              <a:t>DRAWBACKS</a:t>
            </a:r>
          </a:p>
        </p:txBody>
      </p:sp>
      <p:sp>
        <p:nvSpPr>
          <p:cNvPr id="3" name="Content Placeholder 2"/>
          <p:cNvSpPr>
            <a:spLocks noGrp="1"/>
          </p:cNvSpPr>
          <p:nvPr>
            <p:ph idx="1"/>
          </p:nvPr>
        </p:nvSpPr>
        <p:spPr>
          <a:xfrm>
            <a:off x="551180" y="2048510"/>
            <a:ext cx="11089640" cy="4486275"/>
          </a:xfrm>
        </p:spPr>
        <p:txBody>
          <a:bodyPr>
            <a:noAutofit/>
          </a:bodyPr>
          <a:lstStyle/>
          <a:p>
            <a:pPr algn="just"/>
            <a:r>
              <a:rPr lang="en-US" sz="3200" dirty="0">
                <a:latin typeface="Times New Roman" pitchFamily="18" charset="0"/>
                <a:cs typeface="Times New Roman" pitchFamily="18" charset="0"/>
              </a:rPr>
              <a:t>Stock prices prediction is interesting and challenging research topic. Developed countries' economies are measured according to their power economy. Currently, stock markets are considered to be an illustrious trading field because in many cases it gives easy profits with low risk rate of return</a:t>
            </a:r>
          </a:p>
          <a:p>
            <a:pPr marL="0" indent="0" algn="just">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413987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588645"/>
            <a:ext cx="5039360" cy="1325563"/>
          </a:xfrm>
        </p:spPr>
        <p:txBody>
          <a:bodyPr>
            <a:normAutofit/>
          </a:bodyPr>
          <a:lstStyle/>
          <a:p>
            <a:r>
              <a:rPr lang="en-US" sz="3200" b="1"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448310" y="2173605"/>
            <a:ext cx="5765800" cy="4351338"/>
          </a:xfrm>
        </p:spPr>
        <p:txBody>
          <a:bodyPr>
            <a:normAutofit/>
          </a:bodyPr>
          <a:lstStyle/>
          <a:p>
            <a:pPr algn="just"/>
            <a:r>
              <a:rPr lang="en-US" sz="2400" dirty="0">
                <a:latin typeface="Times New Roman" pitchFamily="18" charset="0"/>
                <a:cs typeface="Times New Roman" pitchFamily="18" charset="0"/>
              </a:rPr>
              <a:t>In this project, We propose Linear Regression, Random forest, Decision Tree, SVR, Lasso, Ridge for the stock price</a:t>
            </a:r>
          </a:p>
          <a:p>
            <a:pPr algn="just"/>
            <a:r>
              <a:rPr lang="en-US" sz="2400" dirty="0">
                <a:latin typeface="Times New Roman" pitchFamily="18" charset="0"/>
                <a:cs typeface="Times New Roman" pitchFamily="18" charset="0"/>
              </a:rPr>
              <a:t>Prediction in order to over come such difficulties. It is easy to predict the stock market trends and estate the prices by using the proposed methods. </a:t>
            </a:r>
          </a:p>
          <a:p>
            <a:pPr algn="just"/>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253" y="1085850"/>
            <a:ext cx="3305816" cy="4793780"/>
          </a:xfrm>
          <a:prstGeom prst="rect">
            <a:avLst/>
          </a:prstGeom>
        </p:spPr>
      </p:pic>
    </p:spTree>
    <p:extLst>
      <p:ext uri="{BB962C8B-B14F-4D97-AF65-F5344CB8AC3E}">
        <p14:creationId xmlns:p14="http://schemas.microsoft.com/office/powerpoint/2010/main" val="245280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320" y="393699"/>
            <a:ext cx="5267325" cy="1325563"/>
          </a:xfrm>
        </p:spPr>
        <p:txBody>
          <a:bodyPr>
            <a:normAutofit/>
          </a:bodyPr>
          <a:lstStyle/>
          <a:p>
            <a:r>
              <a:rPr lang="en-US" sz="3600" b="1" dirty="0">
                <a:latin typeface="Times New Roman" panose="02020603050405020304" pitchFamily="18" charset="0"/>
                <a:cs typeface="Times New Roman" panose="02020603050405020304" pitchFamily="18" charset="0"/>
              </a:rPr>
              <a:t>                               ALGORITHMS</a:t>
            </a:r>
          </a:p>
        </p:txBody>
      </p:sp>
      <p:sp>
        <p:nvSpPr>
          <p:cNvPr id="3" name="Content Placeholder 2"/>
          <p:cNvSpPr>
            <a:spLocks noGrp="1"/>
          </p:cNvSpPr>
          <p:nvPr>
            <p:ph idx="1"/>
          </p:nvPr>
        </p:nvSpPr>
        <p:spPr>
          <a:xfrm>
            <a:off x="1290320" y="2187574"/>
            <a:ext cx="4234180" cy="4351338"/>
          </a:xfrm>
        </p:spPr>
        <p:txBody>
          <a:bodyPr>
            <a:normAutofit/>
          </a:bodyPr>
          <a:lstStyle/>
          <a:p>
            <a:r>
              <a:rPr lang="en-US" dirty="0">
                <a:latin typeface="Times New Roman" pitchFamily="18" charset="0"/>
                <a:cs typeface="Times New Roman" pitchFamily="18" charset="0"/>
              </a:rPr>
              <a:t>Linear Regression</a:t>
            </a:r>
          </a:p>
          <a:p>
            <a:r>
              <a:rPr lang="en-US" dirty="0">
                <a:latin typeface="Times New Roman" pitchFamily="18" charset="0"/>
                <a:cs typeface="Times New Roman" pitchFamily="18" charset="0"/>
              </a:rPr>
              <a:t>Random Forest Regressor</a:t>
            </a:r>
          </a:p>
          <a:p>
            <a:r>
              <a:rPr lang="en-US" dirty="0">
                <a:latin typeface="Times New Roman" pitchFamily="18" charset="0"/>
                <a:cs typeface="Times New Roman" pitchFamily="18" charset="0"/>
              </a:rPr>
              <a:t>Decision Tree Regressor</a:t>
            </a:r>
          </a:p>
          <a:p>
            <a:r>
              <a:rPr lang="en-US" dirty="0">
                <a:latin typeface="Times New Roman" pitchFamily="18" charset="0"/>
                <a:cs typeface="Times New Roman" pitchFamily="18" charset="0"/>
              </a:rPr>
              <a:t>SVR</a:t>
            </a:r>
          </a:p>
          <a:p>
            <a:r>
              <a:rPr lang="en-US" dirty="0">
                <a:latin typeface="Times New Roman" pitchFamily="18" charset="0"/>
                <a:cs typeface="Times New Roman" pitchFamily="18" charset="0"/>
              </a:rPr>
              <a:t>Lasso Regression</a:t>
            </a:r>
          </a:p>
          <a:p>
            <a:r>
              <a:rPr lang="en-US" dirty="0">
                <a:latin typeface="Times New Roman" pitchFamily="18" charset="0"/>
                <a:cs typeface="Times New Roman" pitchFamily="18" charset="0"/>
              </a:rPr>
              <a:t>Ridge Regressor</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C5E9EF-9995-46C3-A752-B3A2D9286500}" type="slidenum">
              <a:rPr lang="en-IN" smtClean="0"/>
              <a:pPr/>
              <a:t>9</a:t>
            </a:fld>
            <a:endParaRPr lang="en-IN"/>
          </a:p>
        </p:txBody>
      </p:sp>
    </p:spTree>
    <p:extLst>
      <p:ext uri="{BB962C8B-B14F-4D97-AF65-F5344CB8AC3E}">
        <p14:creationId xmlns:p14="http://schemas.microsoft.com/office/powerpoint/2010/main" val="543059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3138</TotalTime>
  <Words>1241</Words>
  <Application>Microsoft Office PowerPoint</Application>
  <PresentationFormat>Widescreen</PresentationFormat>
  <Paragraphs>99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PowerPoint Presentation</vt:lpstr>
      <vt:lpstr>PowerPoint Presentation</vt:lpstr>
      <vt:lpstr>OBJECTIVE </vt:lpstr>
      <vt:lpstr>ABSTRACT</vt:lpstr>
      <vt:lpstr> INTRODUCTION</vt:lpstr>
      <vt:lpstr>Literature Survey</vt:lpstr>
      <vt:lpstr>DRAWBACKS</vt:lpstr>
      <vt:lpstr>PROPOSED SYSTEM</vt:lpstr>
      <vt:lpstr>                               ALGORITHMS</vt:lpstr>
      <vt:lpstr>                 LINEAR REGRESSION</vt:lpstr>
      <vt:lpstr>                    RANDOM FOREST</vt:lpstr>
      <vt:lpstr>Decision Tree Regressor</vt:lpstr>
      <vt:lpstr>SVR</vt:lpstr>
      <vt:lpstr>Lasso Regression</vt:lpstr>
      <vt:lpstr>Ridge Regressor </vt:lpstr>
      <vt:lpstr>SOFTWARE REQUIREMENTS</vt:lpstr>
      <vt:lpstr>HARDWARE REQUIREMENTS</vt:lpstr>
      <vt:lpstr>  UML DIAGRAM</vt:lpstr>
      <vt:lpstr>State chart Diagram</vt:lpstr>
      <vt:lpstr>Code snippets:</vt:lpstr>
      <vt:lpstr>PowerPoint Presentation</vt:lpstr>
      <vt:lpstr>Entry Feilds</vt:lpstr>
      <vt:lpstr>Open Stock Price</vt:lpstr>
      <vt:lpstr>Close Stock Price</vt:lpstr>
      <vt:lpstr>High Stock Price</vt:lpstr>
      <vt:lpstr>Low Stock Price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Perspectives of an Environment for Sustaining Ecosystem from Species      Extinction</dc:title>
  <dc:creator>Sweety</dc:creator>
  <cp:lastModifiedBy>saatwik pothini</cp:lastModifiedBy>
  <cp:revision>186</cp:revision>
  <dcterms:created xsi:type="dcterms:W3CDTF">2015-07-31T12:00:32Z</dcterms:created>
  <dcterms:modified xsi:type="dcterms:W3CDTF">2021-04-07T10:32:42Z</dcterms:modified>
</cp:coreProperties>
</file>