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6" r:id="rId1"/>
  </p:sldMasterIdLst>
  <p:notesMasterIdLst>
    <p:notesMasterId r:id="rId27"/>
  </p:notesMasterIdLst>
  <p:handoutMasterIdLst>
    <p:handoutMasterId r:id="rId28"/>
  </p:handoutMasterIdLst>
  <p:sldIdLst>
    <p:sldId id="259" r:id="rId2"/>
    <p:sldId id="260" r:id="rId3"/>
    <p:sldId id="275" r:id="rId4"/>
    <p:sldId id="276" r:id="rId5"/>
    <p:sldId id="267" r:id="rId6"/>
    <p:sldId id="271" r:id="rId7"/>
    <p:sldId id="270" r:id="rId8"/>
    <p:sldId id="268" r:id="rId9"/>
    <p:sldId id="269" r:id="rId10"/>
    <p:sldId id="272" r:id="rId11"/>
    <p:sldId id="263" r:id="rId12"/>
    <p:sldId id="264" r:id="rId13"/>
    <p:sldId id="265" r:id="rId14"/>
    <p:sldId id="266" r:id="rId15"/>
    <p:sldId id="278" r:id="rId16"/>
    <p:sldId id="279" r:id="rId17"/>
    <p:sldId id="280" r:id="rId18"/>
    <p:sldId id="274" r:id="rId19"/>
    <p:sldId id="277" r:id="rId20"/>
    <p:sldId id="281" r:id="rId21"/>
    <p:sldId id="282" r:id="rId22"/>
    <p:sldId id="283" r:id="rId23"/>
    <p:sldId id="284" r:id="rId24"/>
    <p:sldId id="273" r:id="rId25"/>
    <p:sldId id="261" r:id="rId26"/>
  </p:sldIdLst>
  <p:sldSz cx="9144000" cy="6858000" type="screen4x3"/>
  <p:notesSz cx="6884988" cy="10018713"/>
  <p:embeddedFontLst>
    <p:embeddedFont>
      <p:font typeface="Ericsson Capital TT" panose="02000503000000020004" pitchFamily="2" charset="0"/>
      <p:regular r:id="rId29"/>
    </p:embeddedFont>
    <p:embeddedFont>
      <p:font typeface="新細明體" panose="02020500000000000000" pitchFamily="18" charset="-120"/>
      <p:regular r:id="rId30"/>
    </p:embeddedFont>
  </p:embeddedFontLst>
  <p:defaultTextStyle>
    <a:defPPr>
      <a:defRPr lang="en-GB"/>
    </a:defPPr>
    <a:lvl1pPr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86CF36-BFA9-4BB0-91B9-1B19D4CB6FFA}">
          <p14:sldIdLst>
            <p14:sldId id="259"/>
            <p14:sldId id="260"/>
            <p14:sldId id="275"/>
            <p14:sldId id="276"/>
            <p14:sldId id="267"/>
            <p14:sldId id="271"/>
            <p14:sldId id="270"/>
            <p14:sldId id="268"/>
            <p14:sldId id="269"/>
            <p14:sldId id="272"/>
            <p14:sldId id="263"/>
            <p14:sldId id="264"/>
            <p14:sldId id="265"/>
            <p14:sldId id="266"/>
            <p14:sldId id="278"/>
            <p14:sldId id="279"/>
            <p14:sldId id="280"/>
            <p14:sldId id="274"/>
            <p14:sldId id="277"/>
            <p14:sldId id="281"/>
            <p14:sldId id="282"/>
            <p14:sldId id="283"/>
            <p14:sldId id="284"/>
            <p14:sldId id="273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B7D3"/>
    <a:srgbClr val="8BC5FF"/>
    <a:srgbClr val="99CCFF"/>
    <a:srgbClr val="6A8FBF"/>
    <a:srgbClr val="00A9D4"/>
    <a:srgbClr val="007B78"/>
    <a:srgbClr val="89BA17"/>
    <a:srgbClr val="FABB00"/>
    <a:srgbClr val="F08A00"/>
    <a:srgbClr val="E321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3636" autoAdjust="0"/>
    <p:restoredTop sz="95319" autoAdjust="0"/>
  </p:normalViewPr>
  <p:slideViewPr>
    <p:cSldViewPr snapToGrid="0" snapToObjects="1">
      <p:cViewPr varScale="1">
        <p:scale>
          <a:sx n="74" d="100"/>
          <a:sy n="74" d="100"/>
        </p:scale>
        <p:origin x="-1902" y="-90"/>
      </p:cViewPr>
      <p:guideLst>
        <p:guide orient="horz" pos="1136"/>
        <p:guide orient="horz" pos="4110"/>
        <p:guide orient="horz" pos="151"/>
        <p:guide orient="horz" pos="2449"/>
        <p:guide orient="horz" pos="3566"/>
        <p:guide orient="horz" pos="2545"/>
        <p:guide orient="horz" pos="3845"/>
        <p:guide pos="4969"/>
        <p:guide pos="1941"/>
        <p:guide pos="3818"/>
        <p:guide pos="3727"/>
        <p:guide pos="2834"/>
        <p:guide pos="2926"/>
        <p:guide pos="248"/>
        <p:guide pos="2034"/>
        <p:guide pos="2879"/>
        <p:guide pos="2676"/>
        <p:guide pos="3084"/>
        <p:guide pos="55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528"/>
    </p:cViewPr>
  </p:sorterViewPr>
  <p:notesViewPr>
    <p:cSldViewPr snapToGrid="0" snapToObjects="1">
      <p:cViewPr varScale="1">
        <p:scale>
          <a:sx n="64" d="100"/>
          <a:sy n="64" d="100"/>
        </p:scale>
        <p:origin x="-3414" y="-126"/>
      </p:cViewPr>
      <p:guideLst>
        <p:guide orient="horz" pos="3155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300"/>
            </a:lvl1pPr>
          </a:lstStyle>
          <a:p>
            <a:r>
              <a:rPr lang="en-US" sz="1200" smtClean="0"/>
              <a:t> </a:t>
            </a:r>
            <a:endParaRPr lang="en-US" sz="1200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900" y="0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/>
            </a:lvl1pPr>
          </a:lstStyle>
          <a:p>
            <a:r>
              <a:rPr lang="en-US" sz="1200" smtClean="0"/>
              <a:t>2016-06-14 </a:t>
            </a:r>
            <a:endParaRPr lang="en-US" sz="1200" dirty="0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16038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300"/>
            </a:lvl1pPr>
          </a:lstStyle>
          <a:p>
            <a:r>
              <a:rPr lang="en-US" sz="1200" smtClean="0"/>
              <a:t> </a:t>
            </a:r>
            <a:endParaRPr lang="en-US" sz="1200" dirty="0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900" y="9516038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/>
            </a:lvl1pPr>
          </a:lstStyle>
          <a:p>
            <a:fld id="{4ECEF30E-552D-42ED-82CA-C73F83CA10A8}" type="slidenum">
              <a:rPr lang="en-US" sz="1200"/>
              <a:pPr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8558323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"/>
          </p:nvPr>
        </p:nvSpPr>
        <p:spPr>
          <a:xfrm>
            <a:off x="3900488" y="0"/>
            <a:ext cx="2982912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2016-06-14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>
          <a:xfrm>
            <a:off x="3900488" y="9515475"/>
            <a:ext cx="2982912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2353D-F306-481A-B3D0-C36CE0BF95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 idx="2"/>
          </p:nvPr>
        </p:nvSpPr>
        <p:spPr>
          <a:xfrm>
            <a:off x="938213" y="750888"/>
            <a:ext cx="5008562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5475"/>
            <a:ext cx="2982913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3"/>
          </p:nvPr>
        </p:nvSpPr>
        <p:spPr>
          <a:xfrm>
            <a:off x="688975" y="4759325"/>
            <a:ext cx="5507038" cy="45085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5733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50888"/>
            <a:ext cx="5008562" cy="3757612"/>
          </a:xfrm>
          <a:prstGeom prst="rect">
            <a:avLst/>
          </a:prstGeo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99" y="4758889"/>
            <a:ext cx="5507990" cy="450842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 smtClean="0"/>
              <a:t>2016-06-14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B9D30-3C6C-43C0-AC6C-C9DB7573B041}" type="slidenum">
              <a:rPr lang="en-US" smtClean="0"/>
              <a:t>1</a:t>
            </a:fld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 smtClean="0"/>
              <a:t>2016-06-14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9CA68D-E9DC-4FE7-A188-206A524A31BD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214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2016-06-14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B4B2F9-A2DB-4D2F-8399-82F0AC9BDF87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877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LeftInfo"/>
          <p:cNvSpPr txBox="1">
            <a:spLocks noChangeArrowheads="1"/>
          </p:cNvSpPr>
          <p:nvPr/>
        </p:nvSpPr>
        <p:spPr bwMode="auto">
          <a:xfrm>
            <a:off x="-1514475" y="2828876"/>
            <a:ext cx="1476375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Slide title</a:t>
            </a:r>
          </a:p>
          <a:p>
            <a:pPr algn="r">
              <a:spcBef>
                <a:spcPct val="0"/>
              </a:spcBef>
            </a:pPr>
            <a:r>
              <a:rPr lang="en-US" sz="1200" dirty="0" smtClean="0">
                <a:solidFill>
                  <a:srgbClr val="FFFFFF"/>
                </a:solidFill>
              </a:rPr>
              <a:t>70 pt</a:t>
            </a: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dirty="0" smtClean="0">
                <a:solidFill>
                  <a:srgbClr val="9FB7D3"/>
                </a:solidFill>
              </a:rPr>
              <a:t>CAPITALS</a:t>
            </a:r>
            <a:endParaRPr lang="en-US" sz="1200" dirty="0">
              <a:solidFill>
                <a:srgbClr val="9FB7D3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dirty="0" smtClean="0">
                <a:solidFill>
                  <a:srgbClr val="FFFFFF"/>
                </a:solidFill>
              </a:rPr>
              <a:t>Slide </a:t>
            </a:r>
            <a:r>
              <a:rPr lang="en-US" sz="1200" dirty="0">
                <a:solidFill>
                  <a:srgbClr val="FFFFFF"/>
                </a:solidFill>
              </a:rPr>
              <a:t>subtitle </a:t>
            </a:r>
          </a:p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minimum 30 pt</a:t>
            </a:r>
          </a:p>
          <a:p>
            <a:pPr algn="r">
              <a:spcBef>
                <a:spcPct val="0"/>
              </a:spcBef>
            </a:pPr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6" name="Logo2011" descr="ERI_UF_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22000" y="432000"/>
            <a:ext cx="1027112" cy="900113"/>
          </a:xfrm>
          <a:prstGeom prst="rect">
            <a:avLst/>
          </a:prstGeom>
          <a:noFill/>
        </p:spPr>
      </p:pic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3699" y="5137200"/>
            <a:ext cx="8355014" cy="1386001"/>
          </a:xfrm>
        </p:spPr>
        <p:txBody>
          <a:bodyPr anchor="b" anchorCtr="0"/>
          <a:lstStyle>
            <a:lvl1pPr marL="0" indent="0">
              <a:lnSpc>
                <a:spcPct val="75000"/>
              </a:lnSpc>
              <a:spcBef>
                <a:spcPts val="0"/>
              </a:spcBef>
              <a:buFont typeface="Arial" charset="0"/>
              <a:buNone/>
              <a:defRPr sz="3000" baseline="0">
                <a:latin typeface="+mn-lt"/>
              </a:defRPr>
            </a:lvl1pPr>
          </a:lstStyle>
          <a:p>
            <a:r>
              <a:rPr lang="en-US" dirty="0"/>
              <a:t>Click to </a:t>
            </a:r>
            <a:r>
              <a:rPr lang="en-US" dirty="0" smtClean="0"/>
              <a:t>Add subtitle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3700" y="1808709"/>
            <a:ext cx="8351839" cy="2839491"/>
          </a:xfrm>
        </p:spPr>
        <p:txBody>
          <a:bodyPr anchor="ctr">
            <a:normAutofit/>
          </a:bodyPr>
          <a:lstStyle>
            <a:lvl1pPr>
              <a:lnSpc>
                <a:spcPct val="75000"/>
              </a:lnSpc>
              <a:defRPr sz="7000">
                <a:latin typeface="Ericsson Capital TT"/>
              </a:defRPr>
            </a:lvl1pPr>
          </a:lstStyle>
          <a:p>
            <a:r>
              <a:rPr lang="en-US" dirty="0"/>
              <a:t>Click to </a:t>
            </a:r>
            <a:r>
              <a:rPr lang="en-US" dirty="0" smtClean="0"/>
              <a:t>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93700" y="4010025"/>
            <a:ext cx="8355013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93701" y="1795463"/>
            <a:ext cx="8355012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Content over two content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4645025" y="4010025"/>
            <a:ext cx="4103688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393700" y="4010025"/>
            <a:ext cx="4105275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396875" y="1795463"/>
            <a:ext cx="8351838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content parts over conten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393700" y="4010025"/>
            <a:ext cx="8355013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645025" y="1795463"/>
            <a:ext cx="4103688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396875" y="1795463"/>
            <a:ext cx="4102100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4645025" y="4013200"/>
            <a:ext cx="4100513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4645025" y="1795463"/>
            <a:ext cx="4100513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393700" y="1795463"/>
            <a:ext cx="4098925" cy="4284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half" idx="3"/>
          </p:nvPr>
        </p:nvSpPr>
        <p:spPr>
          <a:xfrm>
            <a:off x="4648200" y="1795463"/>
            <a:ext cx="4100513" cy="4284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396875" y="4013200"/>
            <a:ext cx="4098925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396875" y="1795463"/>
            <a:ext cx="4098925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7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4"/>
          </p:nvPr>
        </p:nvSpPr>
        <p:spPr>
          <a:xfrm>
            <a:off x="4648200" y="4022725"/>
            <a:ext cx="4100513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396875" y="4022725"/>
            <a:ext cx="4098925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4648200" y="1804988"/>
            <a:ext cx="4100513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396875" y="1804988"/>
            <a:ext cx="4098925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11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335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4037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96875" y="1800000"/>
            <a:ext cx="8351839" cy="385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322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4645025" y="1795464"/>
            <a:ext cx="4100513" cy="42846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393700" y="1795463"/>
            <a:ext cx="4098925" cy="4284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26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061075" y="1800225"/>
            <a:ext cx="2687638" cy="4724399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228975" y="1800225"/>
            <a:ext cx="2687638" cy="4724399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93700" y="1800225"/>
            <a:ext cx="2687638" cy="4724399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93700" y="1800225"/>
            <a:ext cx="4105275" cy="47244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7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93701" y="1800225"/>
            <a:ext cx="3854450" cy="47244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3854449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48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643438" y="1800225"/>
            <a:ext cx="4105275" cy="47244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73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643438" y="1800225"/>
            <a:ext cx="4105275" cy="47244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645025" y="239713"/>
            <a:ext cx="3243263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09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 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643438" y="3545840"/>
            <a:ext cx="4105275" cy="2978785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643438" y="1797524"/>
            <a:ext cx="4105275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865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LeftInfo"/>
          <p:cNvSpPr txBox="1">
            <a:spLocks noChangeArrowheads="1"/>
          </p:cNvSpPr>
          <p:nvPr/>
        </p:nvSpPr>
        <p:spPr bwMode="auto">
          <a:xfrm>
            <a:off x="-1886857" y="438151"/>
            <a:ext cx="1764294" cy="6278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Slide title </a:t>
            </a: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44 pt</a:t>
            </a: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Text and bullet level 1</a:t>
            </a: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 minimum 24 pt</a:t>
            </a: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Bullets level 2-5</a:t>
            </a: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minimum 20 pt</a:t>
            </a: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/>
            <a:endParaRPr lang="en-US" sz="800" noProof="0" dirty="0" smtClean="0">
              <a:solidFill>
                <a:schemeClr val="bg1"/>
              </a:solidFill>
            </a:endParaRPr>
          </a:p>
          <a:p>
            <a:pPr algn="r"/>
            <a:endParaRPr lang="en-US" sz="800" noProof="0" dirty="0" smtClean="0">
              <a:solidFill>
                <a:schemeClr val="bg1"/>
              </a:solidFill>
            </a:endParaRPr>
          </a:p>
          <a:p>
            <a:pPr algn="r"/>
            <a:endParaRPr lang="en-US" sz="800" noProof="0" dirty="0" smtClean="0">
              <a:solidFill>
                <a:schemeClr val="bg1"/>
              </a:solidFill>
            </a:endParaRPr>
          </a:p>
          <a:p>
            <a:r>
              <a:rPr lang="en-US" sz="500" noProof="0" dirty="0" smtClean="0">
                <a:solidFill>
                  <a:srgbClr val="9FB7D3"/>
                </a:solidFill>
                <a:latin typeface="+mn-lt"/>
              </a:rPr>
              <a:t>Characters for Embedded font:</a:t>
            </a:r>
            <a:br>
              <a:rPr lang="en-US" sz="500" noProof="0" dirty="0" smtClean="0">
                <a:solidFill>
                  <a:srgbClr val="9FB7D3"/>
                </a:solidFill>
                <a:latin typeface="+mn-lt"/>
              </a:rPr>
            </a:br>
            <a:r>
              <a:rPr lang="en-US" sz="500" noProof="0" dirty="0" smtClean="0">
                <a:solidFill>
                  <a:srgbClr val="9FB7D3"/>
                </a:solidFill>
                <a:latin typeface="Ericsson Capital TT" pitchFamily="2" charset="0"/>
              </a:rPr>
              <a:t>!"#$%&amp;'()*+,-./0123456789:;&lt;=&gt;?@ABCDEFGHIJKLMNOPQRSTUVWXYZ[\]^_`abcdefghijklmnopqrstuvwxyz{|}~¡¢£¤¥¦§¨©ª«¬®¯°±²³´¶·¸¹º»¼½ÀÁÂÃÄÅÆÇÈËÌÍÎÏÐÑÒÓÔÕÖ×ØÙÚÛÜÝÞßàáâãäåæçèéêëìíîïðñòóôõö÷øùúûüýþÿĀāĂăąĆćĊċČĎďĐđĒĖėĘęĚěĞğĠġĢģĪīĮįİıĶķĹĺĻļĽľŁłŃńŅņŇňŌŐőŒœŔŕŖŗŘřŚśŞşŠšŢţŤťŪūŮůŰűŲųŴŵŶŷŸŹźŻżŽžƒȘșˆˇ˘˙˚˛˜˝ẀẁẃẄẅỲỳ–—‘’‚“”„†‡•…‰‹›⁄€™ĀĀĂĂĄĄĆĆĊĊČČĎĎĐĐĒĒĖĖĘĘĚĚĞĞĠĠĢĢĪĪĮĮİĶĶĹĹĻĻĽĽŃŃŅŅŇŇŌŌŐŐŔŔŖŖŘŘŚŚŞŞŢŢŤŤŪŪŮŮŰŰŲŲŴŴŶŶŹŹŻŻȘș−≤≥ﬁﬂ</a:t>
            </a:r>
            <a:endParaRPr lang="en-US" sz="500" i="1" noProof="0" dirty="0" smtClean="0">
              <a:solidFill>
                <a:srgbClr val="9FB7D3"/>
              </a:solidFill>
              <a:latin typeface="Ericsson Capital TT" pitchFamily="2" charset="0"/>
            </a:endParaRPr>
          </a:p>
          <a:p>
            <a:endParaRPr lang="en-US" sz="500" i="1" noProof="0" dirty="0" smtClean="0">
              <a:solidFill>
                <a:srgbClr val="9FB7D3"/>
              </a:solidFill>
              <a:latin typeface="Ericsson Capital TT" pitchFamily="2" charset="0"/>
            </a:endParaRPr>
          </a:p>
          <a:p>
            <a:r>
              <a:rPr lang="en-US" sz="500" noProof="0" dirty="0" smtClean="0">
                <a:solidFill>
                  <a:srgbClr val="9FB7D3"/>
                </a:solidFill>
                <a:latin typeface="Ericsson Capital TT" pitchFamily="2" charset="0"/>
              </a:rPr>
              <a:t>ΆΈΉΊΌΎΏΐΑΒΓΕΖΗΘΙΚΛΜΝΞΟΠΡΣΤΥΦΧΨΪΫΆΈΉΊΰαβγδεζηθικλνξορςΣΤΥΦΧΨΩΪΫΌΎΏ</a:t>
            </a:r>
            <a:endParaRPr lang="en-US" sz="500" i="1" noProof="0" dirty="0" smtClean="0">
              <a:solidFill>
                <a:srgbClr val="9FB7D3"/>
              </a:solidFill>
              <a:latin typeface="Ericsson Capital TT" pitchFamily="2" charset="0"/>
            </a:endParaRPr>
          </a:p>
          <a:p>
            <a:r>
              <a:rPr lang="en-US" sz="500" noProof="0" dirty="0" smtClean="0">
                <a:solidFill>
                  <a:srgbClr val="9FB7D3"/>
                </a:solidFill>
                <a:latin typeface="Ericsson Capital TT" pitchFamily="2" charset="0"/>
              </a:rPr>
              <a:t>ЁЂЃЄЅІЇЈЉЊЋЌЎЏАБВГДЕЖЗИЙКЛМНОПРСТУФХЦЧШЩЪЫЬЭЮЯАБВГДЕЖЗИЙКЛМНОПРСТУФХЦЧШЩЪЫЬЭЮЯЁЂЃЄЅІЇЈЉЊЋЌЎЏѢѢѲѲѴѴҐҐәǽẀẁẂẃẄẅỲỳ№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sz="500" noProof="0" dirty="0" smtClean="0">
              <a:solidFill>
                <a:srgbClr val="9FB7D3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5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1400" noProof="0" dirty="0" smtClean="0">
              <a:solidFill>
                <a:schemeClr val="bg1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chemeClr val="bg1"/>
                </a:solidFill>
              </a:rPr>
              <a:t>Do not add objects or text in the footer area</a:t>
            </a:r>
            <a:endParaRPr lang="en-US" sz="1200" noProof="0" dirty="0">
              <a:solidFill>
                <a:schemeClr val="bg1"/>
              </a:solidFill>
            </a:endParaRPr>
          </a:p>
        </p:txBody>
      </p:sp>
      <p:pic>
        <p:nvPicPr>
          <p:cNvPr id="9" name="Econ2011" descr="ECON_RGB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316001" y="360000"/>
            <a:ext cx="444500" cy="588962"/>
          </a:xfrm>
          <a:prstGeom prst="rect">
            <a:avLst/>
          </a:prstGeom>
          <a:noFill/>
        </p:spPr>
      </p:pic>
      <p:sp>
        <p:nvSpPr>
          <p:cNvPr id="21523" name="txtfooterCopy"/>
          <p:cNvSpPr txBox="1">
            <a:spLocks noChangeArrowheads="1"/>
          </p:cNvSpPr>
          <p:nvPr/>
        </p:nvSpPr>
        <p:spPr bwMode="auto">
          <a:xfrm>
            <a:off x="395288" y="6524625"/>
            <a:ext cx="7399338" cy="2159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72000" rIns="72000"/>
          <a:lstStyle/>
          <a:p>
            <a:pPr algn="l"/>
            <a:r>
              <a:rPr lang="en-US" sz="800" b="0" i="0" u="none" smtClean="0">
                <a:solidFill>
                  <a:srgbClr val="87888A"/>
                </a:solidFill>
              </a:rPr>
              <a:t>Ericsson Internal  |  2016-06-14  |  Page </a:t>
            </a:r>
            <a:fld id="{487EA81D-DF3B-4D99-BCE8-3C7C70D2C6A1}" type="slidenum">
              <a:rPr lang="en-US" sz="800" b="0" i="0" u="none" smtClean="0">
                <a:solidFill>
                  <a:srgbClr val="87888A"/>
                </a:solidFill>
              </a:rPr>
              <a:t>‹#›</a:t>
            </a:fld>
            <a:endParaRPr lang="en-US" sz="800" b="0" i="0" u="none" dirty="0">
              <a:solidFill>
                <a:srgbClr val="87888A"/>
              </a:solidFill>
            </a:endParaRPr>
          </a:p>
        </p:txBody>
      </p:sp>
      <p:sp>
        <p:nvSpPr>
          <p:cNvPr id="21507" name="Content_SM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800000"/>
            <a:ext cx="8351839" cy="38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1506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393701" y="239713"/>
            <a:ext cx="7494588" cy="1085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Add Header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700" r:id="rId3"/>
    <p:sldLayoutId id="2147483681" r:id="rId4"/>
    <p:sldLayoutId id="2147483680" r:id="rId5"/>
    <p:sldLayoutId id="2147483699" r:id="rId6"/>
    <p:sldLayoutId id="2147483696" r:id="rId7"/>
    <p:sldLayoutId id="2147483698" r:id="rId8"/>
    <p:sldLayoutId id="2147483697" r:id="rId9"/>
    <p:sldLayoutId id="2147483685" r:id="rId10"/>
    <p:sldLayoutId id="2147483686" r:id="rId11"/>
    <p:sldLayoutId id="2147483687" r:id="rId12"/>
    <p:sldLayoutId id="2147483682" r:id="rId13"/>
    <p:sldLayoutId id="2147483683" r:id="rId14"/>
    <p:sldLayoutId id="2147483684" r:id="rId15"/>
    <p:sldLayoutId id="2147483688" r:id="rId16"/>
    <p:sldLayoutId id="2147483695" r:id="rId1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9pPr>
    </p:titleStyle>
    <p:bodyStyle>
      <a:lvl1pPr marL="176213" indent="-176213" algn="l" rtl="0" eaLnBrk="1" fontAlgn="base" hangingPunct="1">
        <a:spcBef>
          <a:spcPct val="20000"/>
        </a:spcBef>
        <a:spcAft>
          <a:spcPct val="0"/>
        </a:spcAft>
        <a:buClr>
          <a:srgbClr val="00A9D4"/>
        </a:buClr>
        <a:buFont typeface="Arial" charset="0"/>
        <a:buChar char="›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33400" indent="-1778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–"/>
        <a:defRPr sz="2000">
          <a:solidFill>
            <a:schemeClr val="tx1"/>
          </a:solidFill>
          <a:latin typeface="+mn-lt"/>
        </a:defRPr>
      </a:lvl2pPr>
      <a:lvl3pPr marL="892175" indent="-179388" algn="l" rtl="0" eaLnBrk="1" fontAlgn="base" hangingPunct="1">
        <a:spcBef>
          <a:spcPct val="20000"/>
        </a:spcBef>
        <a:spcAft>
          <a:spcPct val="0"/>
        </a:spcAft>
        <a:buClr>
          <a:srgbClr val="92CCE5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3pPr>
      <a:lvl4pPr marL="125253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-"/>
        <a:defRPr sz="2000">
          <a:solidFill>
            <a:schemeClr val="tx1"/>
          </a:solidFill>
          <a:latin typeface="+mn-lt"/>
        </a:defRPr>
      </a:lvl4pPr>
      <a:lvl5pPr marL="16144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5pPr>
      <a:lvl6pPr marL="20716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6pPr>
      <a:lvl7pPr marL="25288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7pPr>
      <a:lvl8pPr marL="29860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8pPr>
      <a:lvl9pPr marL="34432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      HIBERNATE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Configuration – uses mapping and database connection metadata to create SessionFactory </a:t>
            </a:r>
            <a:r>
              <a:rPr lang="en-US" dirty="0" smtClean="0"/>
              <a:t> </a:t>
            </a:r>
          </a:p>
          <a:p>
            <a:r>
              <a:rPr lang="en-US" dirty="0" smtClean="0"/>
              <a:t>SessionFactory </a:t>
            </a:r>
            <a:r>
              <a:rPr lang="en-US" dirty="0"/>
              <a:t>– thread-safe cache of compiled mappings for database; created once at application </a:t>
            </a:r>
            <a:r>
              <a:rPr lang="en-US" dirty="0" smtClean="0"/>
              <a:t>startup (expensive)</a:t>
            </a:r>
          </a:p>
          <a:p>
            <a:r>
              <a:rPr lang="en-US" dirty="0" smtClean="0"/>
              <a:t>Session </a:t>
            </a:r>
            <a:r>
              <a:rPr lang="en-US" dirty="0"/>
              <a:t>– represents a “conversation” between application and database; holds 1st level cache of objects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Hibernate Classes</a:t>
            </a:r>
          </a:p>
        </p:txBody>
      </p:sp>
    </p:spTree>
    <p:extLst>
      <p:ext uri="{BB962C8B-B14F-4D97-AF65-F5344CB8AC3E}">
        <p14:creationId xmlns:p14="http://schemas.microsoft.com/office/powerpoint/2010/main" val="137676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9713"/>
            <a:ext cx="9144000" cy="1085371"/>
          </a:xfrm>
        </p:spPr>
        <p:txBody>
          <a:bodyPr>
            <a:normAutofit/>
          </a:bodyPr>
          <a:lstStyle/>
          <a:p>
            <a:r>
              <a:rPr lang="en-US" sz="3600" dirty="0"/>
              <a:t>Create a Hibernate Library in Eclipse</a:t>
            </a:r>
            <a:endParaRPr lang="en-US" sz="3600" b="1" dirty="0"/>
          </a:p>
        </p:txBody>
      </p:sp>
      <p:sp>
        <p:nvSpPr>
          <p:cNvPr id="5" name="Rectangle 4"/>
          <p:cNvSpPr/>
          <p:nvPr/>
        </p:nvSpPr>
        <p:spPr>
          <a:xfrm>
            <a:off x="334370" y="1843950"/>
            <a:ext cx="779969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</a:t>
            </a:r>
            <a:r>
              <a:rPr lang="en-US" b="1" dirty="0" smtClean="0"/>
              <a:t>. Project </a:t>
            </a:r>
            <a:r>
              <a:rPr lang="en-US" b="1" dirty="0"/>
              <a:t>-&gt; Properties -&gt; Java Build Path</a:t>
            </a:r>
          </a:p>
          <a:p>
            <a:r>
              <a:rPr lang="en-US" b="1" dirty="0"/>
              <a:t>2. select Libraries tab.</a:t>
            </a:r>
          </a:p>
          <a:p>
            <a:r>
              <a:rPr lang="en-US" b="1" dirty="0"/>
              <a:t>3. Click "Add Library..." and select "User Library", Next&gt;</a:t>
            </a:r>
          </a:p>
          <a:p>
            <a:r>
              <a:rPr lang="en-US" b="1" dirty="0"/>
              <a:t>4. Create a new user library named "Hibernate"</a:t>
            </a:r>
          </a:p>
          <a:p>
            <a:r>
              <a:rPr lang="en-US" b="1" dirty="0"/>
              <a:t>5. Add Jar files</a:t>
            </a:r>
            <a:endParaRPr lang="en-US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680" y="3645588"/>
            <a:ext cx="4053385" cy="3014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070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1068" y="239713"/>
            <a:ext cx="8707271" cy="1085371"/>
          </a:xfrm>
        </p:spPr>
        <p:txBody>
          <a:bodyPr/>
          <a:lstStyle/>
          <a:p>
            <a:r>
              <a:rPr lang="en-US" dirty="0"/>
              <a:t>Add Library or jar for Database Driver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0501" y="2536448"/>
            <a:ext cx="792935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/>
              <a:t>For Embedded Derby Database</a:t>
            </a:r>
          </a:p>
          <a:p>
            <a:r>
              <a:rPr lang="en-US" b="1" dirty="0" smtClean="0"/>
              <a:t>                </a:t>
            </a:r>
            <a:r>
              <a:rPr lang="en-US" dirty="0" smtClean="0"/>
              <a:t>/</a:t>
            </a:r>
            <a:r>
              <a:rPr lang="en-US" dirty="0"/>
              <a:t>path-to-derby/lib/derby.jar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 smtClean="0"/>
              <a:t>For MYSQLDB</a:t>
            </a:r>
            <a:endParaRPr lang="en-US" b="1" dirty="0"/>
          </a:p>
          <a:p>
            <a:r>
              <a:rPr lang="en-US" b="1" dirty="0" smtClean="0"/>
              <a:t>              </a:t>
            </a:r>
            <a:r>
              <a:rPr lang="en-US" dirty="0" smtClean="0"/>
              <a:t>/path-to-mysqldb/lib/mysql-connector-java-5.1.20-bin.jar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50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&lt;?xml version=</a:t>
            </a:r>
            <a:r>
              <a:rPr lang="en-US" i="1" dirty="0"/>
              <a:t>'1.0' encoding='utf-8'?&gt;</a:t>
            </a:r>
          </a:p>
          <a:p>
            <a:r>
              <a:rPr lang="en-US" dirty="0"/>
              <a:t>&lt;!DOCTYPE hibernate-configuration PUBLIC</a:t>
            </a:r>
          </a:p>
          <a:p>
            <a:r>
              <a:rPr lang="en-US" dirty="0"/>
              <a:t>        "-//Hibernate/Hibernate Configuration DTD 3.0//EN"</a:t>
            </a:r>
          </a:p>
          <a:p>
            <a:r>
              <a:rPr lang="en-US" dirty="0"/>
              <a:t>        "http://hibernate.sourceforge.net/hibernate-configuration-3.0.dtd"&gt;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&lt;hibernate-configuration&gt;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9713"/>
            <a:ext cx="9021169" cy="108537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hibernate.cfg.xml </a:t>
            </a:r>
            <a:r>
              <a:rPr lang="en-US" sz="4000" dirty="0"/>
              <a:t>for MySQL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6680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045" y="1325083"/>
            <a:ext cx="8747125" cy="4898295"/>
          </a:xfrm>
        </p:spPr>
        <p:txBody>
          <a:bodyPr/>
          <a:lstStyle/>
          <a:p>
            <a:r>
              <a:rPr lang="en-US" dirty="0"/>
              <a:t>&lt;session-factory&gt;</a:t>
            </a:r>
          </a:p>
          <a:p>
            <a:r>
              <a:rPr lang="en-US" dirty="0"/>
              <a:t>        &lt;!-- Database connection settings </a:t>
            </a:r>
            <a:r>
              <a:rPr lang="en-US" dirty="0" smtClean="0"/>
              <a:t>--&gt;</a:t>
            </a:r>
          </a:p>
          <a:p>
            <a:r>
              <a:rPr lang="en-US" dirty="0" smtClean="0"/>
              <a:t>&lt;</a:t>
            </a:r>
            <a:r>
              <a:rPr lang="en-US" dirty="0"/>
              <a:t>property name=</a:t>
            </a:r>
            <a:r>
              <a:rPr lang="en-US" i="1" dirty="0"/>
              <a:t>"connection.driver_class"&gt;com.mysql.jdbc.Driver&lt;/property&gt;</a:t>
            </a:r>
          </a:p>
          <a:p>
            <a:r>
              <a:rPr lang="en-US" dirty="0"/>
              <a:t>        &lt;property name=</a:t>
            </a:r>
            <a:r>
              <a:rPr lang="en-US" i="1" dirty="0"/>
              <a:t>"connection.url"&gt;jdbc:mysql://localhost:3306/hibernatedemo&lt;/property&gt;</a:t>
            </a:r>
          </a:p>
          <a:p>
            <a:r>
              <a:rPr lang="en-US" dirty="0"/>
              <a:t>        &lt;property name=</a:t>
            </a:r>
            <a:r>
              <a:rPr lang="en-US" i="1" dirty="0"/>
              <a:t>"connection.username"&gt;ericsson&lt;/property&gt;</a:t>
            </a:r>
          </a:p>
          <a:p>
            <a:r>
              <a:rPr lang="en-US" dirty="0"/>
              <a:t>        &lt;property name=</a:t>
            </a:r>
            <a:r>
              <a:rPr lang="en-US" i="1" dirty="0"/>
              <a:t>"connection.password"&gt;ericsson&lt;/property&gt;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60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9713"/>
            <a:ext cx="9144000" cy="1085371"/>
          </a:xfrm>
        </p:spPr>
        <p:txBody>
          <a:bodyPr/>
          <a:lstStyle/>
          <a:p>
            <a:r>
              <a:rPr lang="en-US" dirty="0" smtClean="0"/>
              <a:t>First HIBERNATE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30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</a:t>
            </a:r>
          </a:p>
          <a:p>
            <a:r>
              <a:rPr lang="en-US" dirty="0" smtClean="0"/>
              <a:t>UPDATE</a:t>
            </a:r>
          </a:p>
          <a:p>
            <a:r>
              <a:rPr lang="en-US" dirty="0" smtClean="0"/>
              <a:t>SELECT</a:t>
            </a:r>
          </a:p>
          <a:p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CRUD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81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Transient</a:t>
            </a:r>
          </a:p>
          <a:p>
            <a:r>
              <a:rPr lang="en-US" dirty="0" smtClean="0"/>
              <a:t>Persistent</a:t>
            </a:r>
          </a:p>
          <a:p>
            <a:r>
              <a:rPr lang="en-US" dirty="0" smtClean="0"/>
              <a:t>Detached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3700" y="239713"/>
            <a:ext cx="8750299" cy="1085371"/>
          </a:xfrm>
        </p:spPr>
        <p:txBody>
          <a:bodyPr/>
          <a:lstStyle/>
          <a:p>
            <a:r>
              <a:rPr lang="en-US" dirty="0" smtClean="0"/>
              <a:t>Hibernate Object States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06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technique </a:t>
            </a:r>
            <a:r>
              <a:rPr lang="en-US" dirty="0"/>
              <a:t>to group the HQL statements in single </a:t>
            </a:r>
            <a:r>
              <a:rPr lang="en-US" dirty="0"/>
              <a:t>location.</a:t>
            </a:r>
          </a:p>
          <a:p>
            <a:r>
              <a:rPr lang="en-US" dirty="0"/>
              <a:t>can be accessed and used from several places which increase re-usability.</a:t>
            </a:r>
            <a:endParaRPr lang="en-US" dirty="0" smtClean="0"/>
          </a:p>
          <a:p>
            <a:r>
              <a:rPr lang="en-US" dirty="0" smtClean="0"/>
              <a:t>named </a:t>
            </a:r>
            <a:r>
              <a:rPr lang="en-US" dirty="0"/>
              <a:t>query and prints the informations based on the </a:t>
            </a:r>
            <a:r>
              <a:rPr lang="en-US" dirty="0" smtClean="0"/>
              <a:t>query.</a:t>
            </a:r>
          </a:p>
          <a:p>
            <a:r>
              <a:rPr lang="en-US" dirty="0"/>
              <a:t>isolate all the </a:t>
            </a:r>
            <a:r>
              <a:rPr lang="en-US" dirty="0" smtClean="0"/>
              <a:t>queries with unique name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NamedQueries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12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353" y="2470244"/>
            <a:ext cx="8160272" cy="3181755"/>
          </a:xfrm>
        </p:spPr>
        <p:txBody>
          <a:bodyPr/>
          <a:lstStyle/>
          <a:p>
            <a:r>
              <a:rPr lang="en-US" dirty="0"/>
              <a:t>used to fetch the records based on the specific </a:t>
            </a:r>
            <a:r>
              <a:rPr lang="en-US" dirty="0" smtClean="0"/>
              <a:t>criteria.</a:t>
            </a:r>
          </a:p>
          <a:p>
            <a:endParaRPr lang="en-US" dirty="0" smtClean="0"/>
          </a:p>
          <a:p>
            <a:r>
              <a:rPr lang="en-US" dirty="0" smtClean="0"/>
              <a:t>object </a:t>
            </a:r>
            <a:r>
              <a:rPr lang="en-US" dirty="0"/>
              <a:t>of Criteria can be obtained by calling </a:t>
            </a:r>
            <a:r>
              <a:rPr lang="en-US" dirty="0" smtClean="0"/>
              <a:t>the </a:t>
            </a:r>
            <a:r>
              <a:rPr lang="en-US" b="1" dirty="0" smtClean="0"/>
              <a:t>createCriteria</a:t>
            </a:r>
            <a:r>
              <a:rPr lang="en-US" b="1" dirty="0"/>
              <a:t>()</a:t>
            </a:r>
            <a:r>
              <a:rPr lang="en-US" dirty="0"/>
              <a:t> method of Session </a:t>
            </a:r>
            <a:r>
              <a:rPr lang="en-US" dirty="0" smtClean="0"/>
              <a:t>interface.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CRITERIA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19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3701" y="1213146"/>
            <a:ext cx="8351839" cy="3852000"/>
          </a:xfrm>
        </p:spPr>
        <p:txBody>
          <a:bodyPr/>
          <a:lstStyle/>
          <a:p>
            <a:endParaRPr lang="en-US" dirty="0"/>
          </a:p>
          <a:p>
            <a:r>
              <a:rPr lang="en-US" dirty="0" smtClean="0"/>
              <a:t>What </a:t>
            </a:r>
            <a:r>
              <a:rPr lang="en-US" dirty="0"/>
              <a:t>is Hibernate ? </a:t>
            </a:r>
          </a:p>
          <a:p>
            <a:r>
              <a:rPr lang="en-US" dirty="0" smtClean="0"/>
              <a:t>Persistence </a:t>
            </a:r>
            <a:r>
              <a:rPr lang="en-US" dirty="0"/>
              <a:t>Objects </a:t>
            </a:r>
          </a:p>
          <a:p>
            <a:r>
              <a:rPr lang="en-US" dirty="0"/>
              <a:t>Configuration </a:t>
            </a:r>
            <a:endParaRPr lang="en-US" dirty="0" smtClean="0"/>
          </a:p>
          <a:p>
            <a:r>
              <a:rPr lang="en-US" dirty="0" smtClean="0"/>
              <a:t>Execution </a:t>
            </a:r>
            <a:r>
              <a:rPr lang="en-US" dirty="0"/>
              <a:t>and Programming with Hibernate 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           Index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84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6875" y="1325084"/>
            <a:ext cx="8351839" cy="5532916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dirty="0">
                <a:solidFill>
                  <a:srgbClr val="66FF66"/>
                </a:solidFill>
                <a:ea typeface="新細明體" pitchFamily="18" charset="-120"/>
              </a:rPr>
              <a:t>Unidirectional</a:t>
            </a:r>
            <a:r>
              <a:rPr lang="en-US" altLang="zh-TW" dirty="0">
                <a:ea typeface="新細明體" pitchFamily="18" charset="-120"/>
              </a:rPr>
              <a:t> one-to-one</a:t>
            </a:r>
          </a:p>
          <a:p>
            <a:pPr lvl="1">
              <a:lnSpc>
                <a:spcPct val="80000"/>
              </a:lnSpc>
            </a:pPr>
            <a:r>
              <a:rPr lang="en-US" altLang="zh-TW" dirty="0">
                <a:ea typeface="新細明體" pitchFamily="18" charset="-120"/>
              </a:rPr>
              <a:t>ex. </a:t>
            </a:r>
            <a:r>
              <a:rPr lang="en-US" altLang="zh-TW" dirty="0" smtClean="0">
                <a:ea typeface="新細明體" pitchFamily="18" charset="-120"/>
              </a:rPr>
              <a:t>EMPLOYEE </a:t>
            </a:r>
            <a:r>
              <a:rPr lang="en-US" altLang="zh-TW" dirty="0">
                <a:ea typeface="新細明體" pitchFamily="18" charset="-120"/>
              </a:rPr>
              <a:t>1---&gt;1 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Phones</a:t>
            </a:r>
          </a:p>
          <a:p>
            <a:pPr>
              <a:lnSpc>
                <a:spcPct val="80000"/>
              </a:lnSpc>
            </a:pPr>
            <a:r>
              <a:rPr lang="en-US" altLang="zh-TW" dirty="0" smtClean="0">
                <a:solidFill>
                  <a:srgbClr val="00FFFF"/>
                </a:solidFill>
                <a:ea typeface="新細明體" pitchFamily="18" charset="-120"/>
              </a:rPr>
              <a:t>Bidirectional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one-to-one</a:t>
            </a:r>
          </a:p>
          <a:p>
            <a:pPr lvl="1">
              <a:lnSpc>
                <a:spcPct val="80000"/>
              </a:lnSpc>
            </a:pPr>
            <a:r>
              <a:rPr lang="en-US" altLang="zh-TW" dirty="0">
                <a:ea typeface="新細明體" pitchFamily="18" charset="-120"/>
              </a:rPr>
              <a:t>ex. EMPLOYEE </a:t>
            </a:r>
            <a:r>
              <a:rPr lang="en-US" altLang="zh-TW" dirty="0" smtClean="0">
                <a:ea typeface="新細明體" pitchFamily="18" charset="-120"/>
              </a:rPr>
              <a:t>1 &lt;---&gt;</a:t>
            </a:r>
            <a:r>
              <a:rPr lang="en-US" altLang="zh-TW" dirty="0">
                <a:ea typeface="新細明體" pitchFamily="18" charset="-120"/>
              </a:rPr>
              <a:t>1 Phones</a:t>
            </a:r>
          </a:p>
          <a:p>
            <a:pPr>
              <a:lnSpc>
                <a:spcPct val="80000"/>
              </a:lnSpc>
            </a:pPr>
            <a:r>
              <a:rPr lang="en-US" altLang="zh-TW" dirty="0" smtClean="0">
                <a:solidFill>
                  <a:srgbClr val="66FF66"/>
                </a:solidFill>
                <a:ea typeface="新細明體" pitchFamily="18" charset="-120"/>
              </a:rPr>
              <a:t>Unidirectional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one-to-many</a:t>
            </a:r>
          </a:p>
          <a:p>
            <a:pPr lvl="1">
              <a:lnSpc>
                <a:spcPct val="80000"/>
              </a:lnSpc>
            </a:pPr>
            <a:r>
              <a:rPr lang="en-US" altLang="zh-TW" dirty="0">
                <a:ea typeface="新細明體" pitchFamily="18" charset="-120"/>
              </a:rPr>
              <a:t>ex. </a:t>
            </a:r>
            <a:r>
              <a:rPr lang="en-US" altLang="zh-TW" dirty="0" smtClean="0">
                <a:ea typeface="新細明體" pitchFamily="18" charset="-120"/>
              </a:rPr>
              <a:t>Address </a:t>
            </a:r>
            <a:r>
              <a:rPr lang="en-US" altLang="zh-TW" dirty="0">
                <a:ea typeface="新細明體" pitchFamily="18" charset="-120"/>
              </a:rPr>
              <a:t>1 ---&gt;* </a:t>
            </a:r>
            <a:r>
              <a:rPr lang="en-US" altLang="zh-TW" dirty="0" smtClean="0">
                <a:ea typeface="新細明體" pitchFamily="18" charset="-120"/>
              </a:rPr>
              <a:t>EMPLOYEE</a:t>
            </a:r>
            <a:endParaRPr lang="en-US" altLang="zh-TW" dirty="0">
              <a:ea typeface="新細明體" pitchFamily="18" charset="-120"/>
            </a:endParaRPr>
          </a:p>
          <a:p>
            <a:pPr>
              <a:lnSpc>
                <a:spcPct val="80000"/>
              </a:lnSpc>
            </a:pPr>
            <a:r>
              <a:rPr lang="en-US" altLang="zh-TW" dirty="0">
                <a:solidFill>
                  <a:srgbClr val="00FFFF"/>
                </a:solidFill>
                <a:ea typeface="新細明體" pitchFamily="18" charset="-120"/>
              </a:rPr>
              <a:t>Bidirectional</a:t>
            </a:r>
            <a:r>
              <a:rPr lang="en-US" altLang="zh-TW" dirty="0">
                <a:ea typeface="新細明體" pitchFamily="18" charset="-120"/>
              </a:rPr>
              <a:t> one-to-many </a:t>
            </a:r>
          </a:p>
          <a:p>
            <a:pPr lvl="1">
              <a:lnSpc>
                <a:spcPct val="80000"/>
              </a:lnSpc>
            </a:pPr>
            <a:r>
              <a:rPr lang="en-US" altLang="zh-TW" dirty="0" smtClean="0">
                <a:solidFill>
                  <a:srgbClr val="00FFFF"/>
                </a:solidFill>
                <a:ea typeface="新細明體" pitchFamily="18" charset="-120"/>
              </a:rPr>
              <a:t>Bidirectional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many-to-one</a:t>
            </a:r>
          </a:p>
          <a:p>
            <a:pPr lvl="1">
              <a:lnSpc>
                <a:spcPct val="80000"/>
              </a:lnSpc>
            </a:pPr>
            <a:r>
              <a:rPr lang="en-US" altLang="zh-TW" dirty="0">
                <a:ea typeface="新細明體" pitchFamily="18" charset="-120"/>
              </a:rPr>
              <a:t>ex. Address</a:t>
            </a:r>
            <a:r>
              <a:rPr lang="en-US" altLang="zh-TW" dirty="0" smtClean="0">
                <a:ea typeface="新細明體" pitchFamily="18" charset="-120"/>
              </a:rPr>
              <a:t> 1&lt;---&gt;</a:t>
            </a:r>
            <a:r>
              <a:rPr lang="en-US" altLang="zh-TW" dirty="0">
                <a:ea typeface="新細明體" pitchFamily="18" charset="-120"/>
              </a:rPr>
              <a:t>* </a:t>
            </a:r>
            <a:r>
              <a:rPr lang="en-US" altLang="zh-TW" dirty="0" smtClean="0">
                <a:ea typeface="新細明體" pitchFamily="18" charset="-120"/>
              </a:rPr>
              <a:t>EMPLOYEE</a:t>
            </a:r>
            <a:endParaRPr lang="en-US" altLang="zh-TW" dirty="0">
              <a:ea typeface="新細明體" pitchFamily="18" charset="-120"/>
            </a:endParaRPr>
          </a:p>
          <a:p>
            <a:pPr>
              <a:lnSpc>
                <a:spcPct val="80000"/>
              </a:lnSpc>
            </a:pPr>
            <a:r>
              <a:rPr lang="en-US" altLang="zh-TW" dirty="0" smtClean="0">
                <a:solidFill>
                  <a:srgbClr val="66FF66"/>
                </a:solidFill>
                <a:ea typeface="新細明體" pitchFamily="18" charset="-120"/>
              </a:rPr>
              <a:t>Unidirectional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many-to-many</a:t>
            </a:r>
          </a:p>
          <a:p>
            <a:pPr lvl="1">
              <a:lnSpc>
                <a:spcPct val="80000"/>
              </a:lnSpc>
            </a:pPr>
            <a:r>
              <a:rPr lang="en-US" altLang="zh-TW" dirty="0">
                <a:ea typeface="新細明體" pitchFamily="18" charset="-120"/>
              </a:rPr>
              <a:t>ex. EMPLOYEE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*---&gt;* </a:t>
            </a:r>
            <a:r>
              <a:rPr lang="en-US" altLang="zh-TW" dirty="0" smtClean="0">
                <a:ea typeface="新細明體" pitchFamily="18" charset="-120"/>
              </a:rPr>
              <a:t>CERTIFICATION</a:t>
            </a:r>
            <a:endParaRPr lang="en-US" altLang="zh-TW" dirty="0">
              <a:ea typeface="新細明體" pitchFamily="18" charset="-120"/>
            </a:endParaRPr>
          </a:p>
          <a:p>
            <a:pPr>
              <a:lnSpc>
                <a:spcPct val="80000"/>
              </a:lnSpc>
            </a:pPr>
            <a:r>
              <a:rPr lang="en-US" altLang="zh-TW" dirty="0">
                <a:solidFill>
                  <a:srgbClr val="00FFFF"/>
                </a:solidFill>
                <a:ea typeface="新細明體" pitchFamily="18" charset="-120"/>
              </a:rPr>
              <a:t>Bidirectional</a:t>
            </a:r>
            <a:r>
              <a:rPr lang="en-US" altLang="zh-TW" dirty="0">
                <a:ea typeface="新細明體" pitchFamily="18" charset="-120"/>
              </a:rPr>
              <a:t> many-to-many</a:t>
            </a:r>
          </a:p>
          <a:p>
            <a:pPr lvl="1">
              <a:lnSpc>
                <a:spcPct val="80000"/>
              </a:lnSpc>
            </a:pPr>
            <a:r>
              <a:rPr lang="en-US" altLang="zh-TW" dirty="0">
                <a:ea typeface="新細明體" pitchFamily="18" charset="-120"/>
              </a:rPr>
              <a:t>ex. EMPLOYEE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*&lt;---&gt;* CERTIFICATION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  Entity </a:t>
            </a:r>
            <a:r>
              <a:rPr lang="en-US" altLang="zh-TW" dirty="0">
                <a:ea typeface="新細明體" pitchFamily="18" charset="-120"/>
              </a:rPr>
              <a:t>Relationships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98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TABLE A has one to one relationship with TABLE B if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each row in TABLE A is Linked to each row in TABLE 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Number of rows in TABLE A= Number of rows in TABLE B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TO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TABLE A has </a:t>
            </a:r>
            <a:r>
              <a:rPr lang="en-US" b="1" dirty="0" smtClean="0"/>
              <a:t>many </a:t>
            </a:r>
            <a:r>
              <a:rPr lang="en-US" b="1" dirty="0"/>
              <a:t>to one relationship with TABLE B if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many record </a:t>
            </a:r>
            <a:r>
              <a:rPr lang="en-US" dirty="0"/>
              <a:t>in TABLE A </a:t>
            </a:r>
            <a:r>
              <a:rPr lang="en-US" dirty="0" smtClean="0"/>
              <a:t>can be </a:t>
            </a:r>
            <a:r>
              <a:rPr lang="en-US" dirty="0"/>
              <a:t>Linked </a:t>
            </a:r>
            <a:r>
              <a:rPr lang="en-US" dirty="0" smtClean="0"/>
              <a:t>with a single record </a:t>
            </a:r>
            <a:r>
              <a:rPr lang="en-US" dirty="0"/>
              <a:t>in TABLE </a:t>
            </a:r>
            <a:r>
              <a:rPr lang="en-US" dirty="0" smtClean="0"/>
              <a:t>B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TABLE </a:t>
            </a:r>
            <a:r>
              <a:rPr lang="en-US" b="1" dirty="0" smtClean="0"/>
              <a:t>B </a:t>
            </a:r>
            <a:r>
              <a:rPr lang="en-US" b="1" dirty="0"/>
              <a:t>has </a:t>
            </a:r>
            <a:r>
              <a:rPr lang="en-US" b="1" dirty="0" smtClean="0"/>
              <a:t>one </a:t>
            </a:r>
            <a:r>
              <a:rPr lang="en-US" b="1" dirty="0"/>
              <a:t>to </a:t>
            </a:r>
            <a:r>
              <a:rPr lang="en-US" b="1" dirty="0" smtClean="0"/>
              <a:t>many </a:t>
            </a:r>
            <a:r>
              <a:rPr lang="en-US" b="1" dirty="0"/>
              <a:t>relationship with TABLE </a:t>
            </a:r>
            <a:r>
              <a:rPr lang="en-US" b="1" dirty="0" smtClean="0"/>
              <a:t>A </a:t>
            </a:r>
            <a:r>
              <a:rPr lang="en-US" b="1" dirty="0"/>
              <a:t>if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single </a:t>
            </a:r>
            <a:r>
              <a:rPr lang="en-US" dirty="0"/>
              <a:t>record in TABLE </a:t>
            </a:r>
            <a:r>
              <a:rPr lang="en-US" dirty="0" smtClean="0"/>
              <a:t>B </a:t>
            </a:r>
            <a:r>
              <a:rPr lang="en-US" dirty="0"/>
              <a:t>can be Linked with </a:t>
            </a:r>
            <a:r>
              <a:rPr lang="en-US" dirty="0" smtClean="0"/>
              <a:t>0, 1 or many records </a:t>
            </a:r>
            <a:r>
              <a:rPr lang="en-US" dirty="0"/>
              <a:t>in TABLE </a:t>
            </a:r>
            <a:r>
              <a:rPr lang="en-US" dirty="0" smtClean="0"/>
              <a:t>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TO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46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TABLE A has many to </a:t>
            </a:r>
            <a:r>
              <a:rPr lang="en-US" b="1" dirty="0" smtClean="0"/>
              <a:t>many </a:t>
            </a:r>
            <a:r>
              <a:rPr lang="en-US" b="1" dirty="0"/>
              <a:t>relationship with TABLE B if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0, 1 or many records </a:t>
            </a:r>
            <a:r>
              <a:rPr lang="en-US" dirty="0"/>
              <a:t>in TABLE A can be Linked with </a:t>
            </a:r>
            <a:r>
              <a:rPr lang="en-US" dirty="0" smtClean="0"/>
              <a:t>0, 1 or many records in </a:t>
            </a:r>
            <a:r>
              <a:rPr lang="en-US" dirty="0"/>
              <a:t>TABLE </a:t>
            </a:r>
            <a:r>
              <a:rPr lang="en-US" dirty="0" smtClean="0"/>
              <a:t>B.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TO MANY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32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Level Cache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session</a:t>
            </a:r>
          </a:p>
          <a:p>
            <a:endParaRPr lang="en-US" dirty="0" smtClean="0"/>
          </a:p>
          <a:p>
            <a:r>
              <a:rPr lang="en-US" dirty="0" smtClean="0"/>
              <a:t>Second Level Cache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          Across Sessions in an application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          Across Applications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          Across Cluster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Hibernate CACHE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25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_ChapterSlide_Normal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77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6875" y="1567988"/>
            <a:ext cx="8351839" cy="4505266"/>
          </a:xfrm>
        </p:spPr>
        <p:txBody>
          <a:bodyPr/>
          <a:lstStyle/>
          <a:p>
            <a:r>
              <a:rPr lang="en-US" dirty="0"/>
              <a:t>Load the RDBMS specific JDBC driver because this driver actually communicates with the database. </a:t>
            </a:r>
            <a:endParaRPr lang="en-US" dirty="0" smtClean="0"/>
          </a:p>
          <a:p>
            <a:r>
              <a:rPr lang="en-US" dirty="0" smtClean="0"/>
              <a:t>Open </a:t>
            </a:r>
            <a:r>
              <a:rPr lang="en-US" dirty="0"/>
              <a:t>the connection to database which is then used to send SQL statements and get results back. </a:t>
            </a:r>
            <a:endParaRPr lang="en-US" dirty="0" smtClean="0"/>
          </a:p>
          <a:p>
            <a:r>
              <a:rPr lang="en-US" dirty="0" smtClean="0"/>
              <a:t>Create </a:t>
            </a:r>
            <a:r>
              <a:rPr lang="en-US" dirty="0"/>
              <a:t>JDBC Statement object. This object contains SQL query. </a:t>
            </a:r>
            <a:endParaRPr lang="en-US" dirty="0" smtClean="0"/>
          </a:p>
          <a:p>
            <a:r>
              <a:rPr lang="en-US" dirty="0" smtClean="0"/>
              <a:t>Execute </a:t>
            </a:r>
            <a:r>
              <a:rPr lang="en-US" dirty="0"/>
              <a:t>statement which returns resultset(s). ResultSet contains the tuples of database table as a result of SQL query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Process </a:t>
            </a:r>
            <a:r>
              <a:rPr lang="en-US" dirty="0"/>
              <a:t>the result set. </a:t>
            </a:r>
            <a:endParaRPr lang="en-US" dirty="0" smtClean="0"/>
          </a:p>
          <a:p>
            <a:r>
              <a:rPr lang="en-US" dirty="0" smtClean="0"/>
              <a:t>Close </a:t>
            </a:r>
            <a:r>
              <a:rPr lang="en-US" dirty="0"/>
              <a:t>the connection.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9713"/>
            <a:ext cx="9539785" cy="1085371"/>
          </a:xfrm>
        </p:spPr>
        <p:txBody>
          <a:bodyPr/>
          <a:lstStyle/>
          <a:p>
            <a:r>
              <a:rPr lang="en-US" dirty="0" smtClean="0"/>
              <a:t>General DB Interactions  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97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itself opens/close </a:t>
            </a:r>
            <a:r>
              <a:rPr lang="en-US" dirty="0"/>
              <a:t>connection to database, </a:t>
            </a:r>
            <a:endParaRPr lang="en-US" dirty="0" smtClean="0"/>
          </a:p>
          <a:p>
            <a:r>
              <a:rPr lang="en-US" dirty="0" smtClean="0"/>
              <a:t>converts </a:t>
            </a:r>
            <a:r>
              <a:rPr lang="en-US" dirty="0"/>
              <a:t>HQL (Hibernate Query Language) statements to database specific </a:t>
            </a:r>
            <a:r>
              <a:rPr lang="en-US" dirty="0" smtClean="0"/>
              <a:t>statement. </a:t>
            </a:r>
          </a:p>
          <a:p>
            <a:r>
              <a:rPr lang="en-US" dirty="0" smtClean="0"/>
              <a:t>receives </a:t>
            </a:r>
            <a:r>
              <a:rPr lang="en-US" dirty="0"/>
              <a:t>result </a:t>
            </a:r>
            <a:r>
              <a:rPr lang="en-US" dirty="0" smtClean="0"/>
              <a:t>set. </a:t>
            </a:r>
          </a:p>
          <a:p>
            <a:r>
              <a:rPr lang="en-US" dirty="0" smtClean="0"/>
              <a:t>then </a:t>
            </a:r>
            <a:r>
              <a:rPr lang="en-US" dirty="0"/>
              <a:t>performs mapping of these database specific data to Java objects which are directly used by Java application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Reduce Database hits with help of Cache mechanism</a:t>
            </a:r>
          </a:p>
          <a:p>
            <a:r>
              <a:rPr lang="en-US" dirty="0" smtClean="0"/>
              <a:t> Little modification is needed in your java application for any change in database.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Hibernate 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42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HIBERNATE</a:t>
            </a:r>
            <a:endParaRPr lang="en-US" dirty="0"/>
          </a:p>
        </p:txBody>
      </p:sp>
      <p:pic>
        <p:nvPicPr>
          <p:cNvPr id="4" name="Picture 6" descr="overview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858" y="1888817"/>
            <a:ext cx="32385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734711"/>
            <a:ext cx="4191000" cy="4379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6213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A9D4"/>
              </a:buClr>
              <a:buFont typeface="Arial" charset="0"/>
              <a:buChar char="›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340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892175" indent="-1793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2CCE5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3pPr>
            <a:lvl4pPr marL="125253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16144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5pPr>
            <a:lvl6pPr marL="20716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6pPr>
            <a:lvl7pPr marL="25288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7pPr>
            <a:lvl8pPr marL="29860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8pPr>
            <a:lvl9pPr marL="34432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kern="0" dirty="0" smtClean="0"/>
              <a:t>Hibernate basically sits between the DB and your code</a:t>
            </a:r>
          </a:p>
          <a:p>
            <a:pPr>
              <a:lnSpc>
                <a:spcPct val="90000"/>
              </a:lnSpc>
            </a:pPr>
            <a:r>
              <a:rPr lang="en-US" dirty="0"/>
              <a:t>Object-Relational Mapping(ORM) solution for </a:t>
            </a:r>
            <a:r>
              <a:rPr lang="en-US" dirty="0" smtClean="0"/>
              <a:t>JAVA</a:t>
            </a:r>
          </a:p>
          <a:p>
            <a:pPr>
              <a:lnSpc>
                <a:spcPct val="90000"/>
              </a:lnSpc>
            </a:pPr>
            <a:r>
              <a:rPr lang="en-US" dirty="0"/>
              <a:t>maps Java classes to database tables and from Java data types to SQL data </a:t>
            </a:r>
            <a:r>
              <a:rPr lang="en-US" dirty="0" smtClean="0"/>
              <a:t>types</a:t>
            </a:r>
          </a:p>
          <a:p>
            <a:pPr>
              <a:lnSpc>
                <a:spcPct val="90000"/>
              </a:lnSpc>
            </a:pPr>
            <a:r>
              <a:rPr lang="en-US" dirty="0"/>
              <a:t>open source persistent framework</a:t>
            </a:r>
            <a:endParaRPr lang="en-US" alt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21592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</a:t>
            </a:r>
            <a:r>
              <a:rPr lang="en-US" dirty="0"/>
              <a:t>with classes and objects instead of queries and result sets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– </a:t>
            </a:r>
            <a:r>
              <a:rPr lang="en-US" dirty="0"/>
              <a:t>More OO, less procedural </a:t>
            </a:r>
            <a:endParaRPr lang="en-US" dirty="0" smtClean="0"/>
          </a:p>
          <a:p>
            <a:r>
              <a:rPr lang="en-US" dirty="0" smtClean="0"/>
              <a:t>Strong </a:t>
            </a:r>
            <a:r>
              <a:rPr lang="en-US" dirty="0"/>
              <a:t>support for </a:t>
            </a:r>
            <a:r>
              <a:rPr lang="en-US" dirty="0" smtClean="0"/>
              <a:t>caching</a:t>
            </a:r>
          </a:p>
          <a:p>
            <a:r>
              <a:rPr lang="en-US" dirty="0"/>
              <a:t>Handles all create-read-update-delete (CRUD) operations using simple API; no SQL </a:t>
            </a:r>
            <a:endParaRPr lang="en-US" dirty="0" smtClean="0"/>
          </a:p>
          <a:p>
            <a:r>
              <a:rPr lang="en-US" dirty="0" smtClean="0"/>
              <a:t>Does not require any web server/Application server to run</a:t>
            </a:r>
          </a:p>
          <a:p>
            <a:r>
              <a:rPr lang="en-US" dirty="0"/>
              <a:t>Supports over 20 RDBMS; change the database by tweaking configuration files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Hibernate?</a:t>
            </a:r>
          </a:p>
        </p:txBody>
      </p:sp>
    </p:spTree>
    <p:extLst>
      <p:ext uri="{BB962C8B-B14F-4D97-AF65-F5344CB8AC3E}">
        <p14:creationId xmlns:p14="http://schemas.microsoft.com/office/powerpoint/2010/main" val="321602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Object(Class) Mapping 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934" y="1828800"/>
            <a:ext cx="6878355" cy="4026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510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0398" y="1608930"/>
            <a:ext cx="8351839" cy="44233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few of the database engines supported by </a:t>
            </a:r>
            <a:r>
              <a:rPr lang="en-US" dirty="0" smtClean="0"/>
              <a:t>Hibernate:</a:t>
            </a:r>
          </a:p>
          <a:p>
            <a:r>
              <a:rPr lang="en-US" dirty="0" smtClean="0"/>
              <a:t>HSQL </a:t>
            </a:r>
            <a:r>
              <a:rPr lang="en-US" dirty="0"/>
              <a:t>Database Engine</a:t>
            </a:r>
          </a:p>
          <a:p>
            <a:r>
              <a:rPr lang="en-US" dirty="0"/>
              <a:t>DB2/NT</a:t>
            </a:r>
          </a:p>
          <a:p>
            <a:r>
              <a:rPr lang="en-US" dirty="0"/>
              <a:t>MySQL</a:t>
            </a:r>
          </a:p>
          <a:p>
            <a:r>
              <a:rPr lang="en-US" dirty="0"/>
              <a:t>PostgreSQL</a:t>
            </a:r>
          </a:p>
          <a:p>
            <a:r>
              <a:rPr lang="en-US" dirty="0"/>
              <a:t>FrontBase</a:t>
            </a:r>
          </a:p>
          <a:p>
            <a:r>
              <a:rPr lang="en-US" dirty="0"/>
              <a:t>Oracle</a:t>
            </a:r>
          </a:p>
          <a:p>
            <a:r>
              <a:rPr lang="en-US" dirty="0"/>
              <a:t>Microsoft SQL Server Database</a:t>
            </a:r>
          </a:p>
          <a:p>
            <a:r>
              <a:rPr lang="en-US" dirty="0"/>
              <a:t>Sybase SQL Server</a:t>
            </a:r>
          </a:p>
          <a:p>
            <a:r>
              <a:rPr lang="en-US" dirty="0"/>
              <a:t>Informix Dynamic Server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Supported </a:t>
            </a:r>
            <a:r>
              <a:rPr lang="en-US" b="1" dirty="0" smtClean="0"/>
              <a:t>Databases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54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Database Connection:</a:t>
            </a:r>
            <a:r>
              <a:rPr lang="en-US" dirty="0"/>
              <a:t> </a:t>
            </a:r>
            <a:r>
              <a:rPr lang="en-US" dirty="0" smtClean="0"/>
              <a:t>handled </a:t>
            </a:r>
            <a:r>
              <a:rPr lang="en-US" dirty="0"/>
              <a:t>through one or more configuration files supported by Hibernate. </a:t>
            </a:r>
            <a:endParaRPr lang="en-US" dirty="0" smtClean="0"/>
          </a:p>
          <a:p>
            <a:r>
              <a:rPr lang="en-US" b="1" dirty="0"/>
              <a:t>Class Mapping </a:t>
            </a:r>
            <a:r>
              <a:rPr lang="en-US" b="1" dirty="0" smtClean="0"/>
              <a:t>Setup: </a:t>
            </a:r>
            <a:r>
              <a:rPr lang="en-US" dirty="0"/>
              <a:t>component creates the connection between the Java classes and database tables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    Configuration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57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TitlePage"/>
</p:tagLst>
</file>

<file path=ppt/theme/theme1.xml><?xml version="1.0" encoding="utf-8"?>
<a:theme xmlns:a="http://schemas.openxmlformats.org/drawingml/2006/main" name="PresentationTemplate2011">
  <a:themeElements>
    <a:clrScheme name="Landscape2009 1">
      <a:dk1>
        <a:srgbClr val="58585A"/>
      </a:dk1>
      <a:lt1>
        <a:srgbClr val="FFFFFF"/>
      </a:lt1>
      <a:dk2>
        <a:srgbClr val="00285E"/>
      </a:dk2>
      <a:lt2>
        <a:srgbClr val="B1B3B4"/>
      </a:lt2>
      <a:accent1>
        <a:srgbClr val="89BA17"/>
      </a:accent1>
      <a:accent2>
        <a:srgbClr val="F08A00"/>
      </a:accent2>
      <a:accent3>
        <a:srgbClr val="FFFFFF"/>
      </a:accent3>
      <a:accent4>
        <a:srgbClr val="4A4A4C"/>
      </a:accent4>
      <a:accent5>
        <a:srgbClr val="C4D9AB"/>
      </a:accent5>
      <a:accent6>
        <a:srgbClr val="D97D00"/>
      </a:accent6>
      <a:hlink>
        <a:srgbClr val="00A9D4"/>
      </a:hlink>
      <a:folHlink>
        <a:srgbClr val="00625F"/>
      </a:folHlink>
    </a:clrScheme>
    <a:fontScheme name="Landscape2009">
      <a:majorFont>
        <a:latin typeface="Ericsson Capital T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2187</TotalTime>
  <Words>811</Words>
  <Application>Microsoft Office PowerPoint</Application>
  <PresentationFormat>On-screen Show (4:3)</PresentationFormat>
  <Paragraphs>143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Wingdings</vt:lpstr>
      <vt:lpstr>Ericsson Capital TT</vt:lpstr>
      <vt:lpstr>新細明體</vt:lpstr>
      <vt:lpstr>PresentationTemplate2011</vt:lpstr>
      <vt:lpstr>       HIBERNATE</vt:lpstr>
      <vt:lpstr>                  Index </vt:lpstr>
      <vt:lpstr>General DB Interactions  WAY</vt:lpstr>
      <vt:lpstr>    Hibernate WAY</vt:lpstr>
      <vt:lpstr>What IS HIBERNATE</vt:lpstr>
      <vt:lpstr>Why Use Hibernate?</vt:lpstr>
      <vt:lpstr> Object(Class) Mapping </vt:lpstr>
      <vt:lpstr>Supported Databases </vt:lpstr>
      <vt:lpstr>       Configuration </vt:lpstr>
      <vt:lpstr>Key Hibernate Classes</vt:lpstr>
      <vt:lpstr>Create a Hibernate Library in Eclipse</vt:lpstr>
      <vt:lpstr>Add Library or jar for Database Driver</vt:lpstr>
      <vt:lpstr>hibernate.cfg.xml for MySQL</vt:lpstr>
      <vt:lpstr>Continued …</vt:lpstr>
      <vt:lpstr>First HIBERNATE EXAMPLE</vt:lpstr>
      <vt:lpstr>                CRUD</vt:lpstr>
      <vt:lpstr>Hibernate Object States</vt:lpstr>
      <vt:lpstr>       NamedQueries</vt:lpstr>
      <vt:lpstr>            CRITERIA</vt:lpstr>
      <vt:lpstr>  Entity Relationships</vt:lpstr>
      <vt:lpstr>ONE TO ONE</vt:lpstr>
      <vt:lpstr>MANY TO ONE</vt:lpstr>
      <vt:lpstr>MANY TO MANY</vt:lpstr>
      <vt:lpstr>Hibernate CACHE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HIBERNATE</dc:title>
  <dc:creator>EKRIABH</dc:creator>
  <dc:description>Rev PA1</dc:description>
  <cp:lastModifiedBy>Abhishek Krishna</cp:lastModifiedBy>
  <cp:revision>117</cp:revision>
  <dcterms:created xsi:type="dcterms:W3CDTF">2011-05-24T09:22:48Z</dcterms:created>
  <dcterms:modified xsi:type="dcterms:W3CDTF">2016-06-15T04:01:27Z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Type">
    <vt:lpwstr>Presentation2011</vt:lpwstr>
  </property>
  <property fmtid="{D5CDD505-2E9C-101B-9397-08002B2CF9AE}" pid="3" name="TemplateName">
    <vt:lpwstr>CXC 173 2731/1</vt:lpwstr>
  </property>
  <property fmtid="{D5CDD505-2E9C-101B-9397-08002B2CF9AE}" pid="4" name="TemplateVersion">
    <vt:lpwstr>R1A</vt:lpwstr>
  </property>
  <property fmtid="{D5CDD505-2E9C-101B-9397-08002B2CF9AE}" pid="5" name="EmbeddedFonts">
    <vt:bool>true</vt:bool>
  </property>
  <property fmtid="{D5CDD505-2E9C-101B-9397-08002B2CF9AE}" pid="6" name="FooterType">
    <vt:lpwstr>PresTemp</vt:lpwstr>
  </property>
  <property fmtid="{D5CDD505-2E9C-101B-9397-08002B2CF9AE}" pid="7" name="UsedFont">
    <vt:lpwstr>Ericsson Capital TT</vt:lpwstr>
  </property>
  <property fmtid="{D5CDD505-2E9C-101B-9397-08002B2CF9AE}" pid="8" name="x">
    <vt:lpwstr>1</vt:lpwstr>
  </property>
  <property fmtid="{D5CDD505-2E9C-101B-9397-08002B2CF9AE}" pid="9" name="White">
    <vt:bool>true</vt:bool>
  </property>
  <property fmtid="{D5CDD505-2E9C-101B-9397-08002B2CF9AE}" pid="10" name="chkMetaData">
    <vt:bool>false</vt:bool>
  </property>
  <property fmtid="{D5CDD505-2E9C-101B-9397-08002B2CF9AE}" pid="11" name="chkTaglines">
    <vt:bool>false</vt:bool>
  </property>
  <property fmtid="{D5CDD505-2E9C-101B-9397-08002B2CF9AE}" pid="12" name="SecurityClass">
    <vt:lpwstr>Ericsson Internal</vt:lpwstr>
  </property>
  <property fmtid="{D5CDD505-2E9C-101B-9397-08002B2CF9AE}" pid="13" name="txtConfLabel">
    <vt:lpwstr>Ericsson Internal</vt:lpwstr>
  </property>
  <property fmtid="{D5CDD505-2E9C-101B-9397-08002B2CF9AE}" pid="14" name="optUseConfClass">
    <vt:bool>true</vt:bool>
  </property>
  <property fmtid="{D5CDD505-2E9C-101B-9397-08002B2CF9AE}" pid="15" name="optUseConfLabel">
    <vt:bool>false</vt:bool>
  </property>
  <property fmtid="{D5CDD505-2E9C-101B-9397-08002B2CF9AE}" pid="16" name="optFooterCVLDocNo">
    <vt:bool>true</vt:bool>
  </property>
  <property fmtid="{D5CDD505-2E9C-101B-9397-08002B2CF9AE}" pid="17" name="optFooterCVLCopyright">
    <vt:bool>false</vt:bool>
  </property>
  <property fmtid="{D5CDD505-2E9C-101B-9397-08002B2CF9AE}" pid="18" name="optEnterText1">
    <vt:bool>false</vt:bool>
  </property>
  <property fmtid="{D5CDD505-2E9C-101B-9397-08002B2CF9AE}" pid="19" name="optFooterCVLConfLabel">
    <vt:bool>true</vt:bool>
  </property>
  <property fmtid="{D5CDD505-2E9C-101B-9397-08002B2CF9AE}" pid="20" name="optEnterText2">
    <vt:bool>false</vt:bool>
  </property>
  <property fmtid="{D5CDD505-2E9C-101B-9397-08002B2CF9AE}" pid="21" name="optFooterCVLTitle">
    <vt:bool>true</vt:bool>
  </property>
  <property fmtid="{D5CDD505-2E9C-101B-9397-08002B2CF9AE}" pid="22" name="optFooterCVLPrep">
    <vt:bool>false</vt:bool>
  </property>
  <property fmtid="{D5CDD505-2E9C-101B-9397-08002B2CF9AE}" pid="23" name="optEnterText3">
    <vt:bool>false</vt:bool>
  </property>
  <property fmtid="{D5CDD505-2E9C-101B-9397-08002B2CF9AE}" pid="24" name="optFooterCVLDate">
    <vt:bool>true</vt:bool>
  </property>
  <property fmtid="{D5CDD505-2E9C-101B-9397-08002B2CF9AE}" pid="25" name="optEnterText4">
    <vt:bool>false</vt:bool>
  </property>
  <property fmtid="{D5CDD505-2E9C-101B-9397-08002B2CF9AE}" pid="26" name="LeftFooterField">
    <vt:lpwstr/>
  </property>
  <property fmtid="{D5CDD505-2E9C-101B-9397-08002B2CF9AE}" pid="27" name="MiddleFooterField">
    <vt:lpwstr>Ericsson Internal</vt:lpwstr>
  </property>
  <property fmtid="{D5CDD505-2E9C-101B-9397-08002B2CF9AE}" pid="28" name="RightFooterField">
    <vt:lpwstr/>
  </property>
  <property fmtid="{D5CDD505-2E9C-101B-9397-08002B2CF9AE}" pid="29" name="RightFooterField2">
    <vt:lpwstr>2016-06-14</vt:lpwstr>
  </property>
  <property fmtid="{D5CDD505-2E9C-101B-9397-08002B2CF9AE}" pid="30" name="TotalNumb">
    <vt:bool>false</vt:bool>
  </property>
  <property fmtid="{D5CDD505-2E9C-101B-9397-08002B2CF9AE}" pid="31" name="Pages">
    <vt:bool>true</vt:bool>
  </property>
  <property fmtid="{D5CDD505-2E9C-101B-9397-08002B2CF9AE}" pid="32" name="DocumentType2">
    <vt:lpwstr>Presentation2011</vt:lpwstr>
  </property>
  <property fmtid="{D5CDD505-2E9C-101B-9397-08002B2CF9AE}" pid="33" name="TemplateName2">
    <vt:lpwstr>CXC 173 2731/1</vt:lpwstr>
  </property>
  <property fmtid="{D5CDD505-2E9C-101B-9397-08002B2CF9AE}" pid="34" name="TemplateVersion2">
    <vt:lpwstr>R1A</vt:lpwstr>
  </property>
  <property fmtid="{D5CDD505-2E9C-101B-9397-08002B2CF9AE}" pid="35" name="PackageNo">
    <vt:lpwstr>LXA 119 603</vt:lpwstr>
  </property>
  <property fmtid="{D5CDD505-2E9C-101B-9397-08002B2CF9AE}" pid="36" name="PackageVersion">
    <vt:lpwstr>R3A</vt:lpwstr>
  </property>
  <property fmtid="{D5CDD505-2E9C-101B-9397-08002B2CF9AE}" pid="37" name="Prepared">
    <vt:lpwstr>EKRIABH</vt:lpwstr>
  </property>
  <property fmtid="{D5CDD505-2E9C-101B-9397-08002B2CF9AE}" pid="38" name="ApprovedBy">
    <vt:lpwstr/>
  </property>
  <property fmtid="{D5CDD505-2E9C-101B-9397-08002B2CF9AE}" pid="39" name="DocNo">
    <vt:lpwstr/>
  </property>
  <property fmtid="{D5CDD505-2E9C-101B-9397-08002B2CF9AE}" pid="40" name="Checked">
    <vt:lpwstr/>
  </property>
  <property fmtid="{D5CDD505-2E9C-101B-9397-08002B2CF9AE}" pid="41" name="Revision">
    <vt:lpwstr>PA1</vt:lpwstr>
  </property>
  <property fmtid="{D5CDD505-2E9C-101B-9397-08002B2CF9AE}" pid="42" name="DocName">
    <vt:lpwstr/>
  </property>
  <property fmtid="{D5CDD505-2E9C-101B-9397-08002B2CF9AE}" pid="43" name="Title">
    <vt:lpwstr/>
  </property>
  <property fmtid="{D5CDD505-2E9C-101B-9397-08002B2CF9AE}" pid="44" name="Date">
    <vt:lpwstr>2016-06-14</vt:lpwstr>
  </property>
  <property fmtid="{D5CDD505-2E9C-101B-9397-08002B2CF9AE}" pid="45" name="Reference">
    <vt:lpwstr/>
  </property>
  <property fmtid="{D5CDD505-2E9C-101B-9397-08002B2CF9AE}" pid="46" name="Keyword">
    <vt:lpwstr/>
  </property>
  <property fmtid="{D5CDD505-2E9C-101B-9397-08002B2CF9AE}" pid="47" name="UpdateProcess">
    <vt:lpwstr> </vt:lpwstr>
  </property>
</Properties>
</file>