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26"/>
  </p:notesMasterIdLst>
  <p:handoutMasterIdLst>
    <p:handoutMasterId r:id="rId27"/>
  </p:handoutMasterIdLst>
  <p:sldIdLst>
    <p:sldId id="256" r:id="rId2"/>
    <p:sldId id="257" r:id="rId3"/>
    <p:sldId id="277" r:id="rId4"/>
    <p:sldId id="278" r:id="rId5"/>
    <p:sldId id="285" r:id="rId6"/>
    <p:sldId id="279" r:id="rId7"/>
    <p:sldId id="281" r:id="rId8"/>
    <p:sldId id="271" r:id="rId9"/>
    <p:sldId id="272" r:id="rId10"/>
    <p:sldId id="273" r:id="rId11"/>
    <p:sldId id="274" r:id="rId12"/>
    <p:sldId id="280" r:id="rId13"/>
    <p:sldId id="276" r:id="rId14"/>
    <p:sldId id="261" r:id="rId15"/>
    <p:sldId id="262" r:id="rId16"/>
    <p:sldId id="266" r:id="rId17"/>
    <p:sldId id="267" r:id="rId18"/>
    <p:sldId id="268" r:id="rId19"/>
    <p:sldId id="269" r:id="rId20"/>
    <p:sldId id="282" r:id="rId21"/>
    <p:sldId id="283" r:id="rId22"/>
    <p:sldId id="287" r:id="rId23"/>
    <p:sldId id="286" r:id="rId24"/>
    <p:sldId id="284" r:id="rId25"/>
  </p:sldIdLst>
  <p:sldSz cx="9144000" cy="6858000" type="screen4x3"/>
  <p:notesSz cx="6858000" cy="9144000"/>
  <p:embeddedFontLst>
    <p:embeddedFont>
      <p:font typeface="Ericsson Capital TT" panose="02000503000000020004" pitchFamily="2" charset="0"/>
      <p:regular r:id="rId28"/>
    </p:embeddedFont>
    <p:embeddedFont>
      <p:font typeface="SimSun" panose="02010600030101010101" pitchFamily="2" charset="-122"/>
      <p:regular r:id="rId29"/>
    </p:embeddedFont>
    <p:embeddedFont>
      <p:font typeface="Calibri" panose="020F0502020204030204" pitchFamily="34" charset="0"/>
      <p:regular r:id="rId30"/>
      <p:bold r:id="rId31"/>
      <p:italic r:id="rId32"/>
      <p:boldItalic r:id="rId3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font" Target="fonts/font3.fntdata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 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 smtClean="0"/>
              <a:t>2016-05-24 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7FA28C-7FF6-445A-A573-B7F122141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171173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 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 smtClean="0"/>
              <a:t>2016-05-24 </a:t>
            </a:r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3B2DCF-5B79-40FD-BC34-CB19A277D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716936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dirty="0" smtClean="0"/>
              <a:t>2016-05-24 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9643F06-11C5-47DF-AB1C-9BF0DA10D734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0051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dirty="0" smtClean="0"/>
              <a:t>2016-05-24 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69734985-3909-4BE9-ABED-1F06F2532469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0824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dirty="0" smtClean="0"/>
              <a:t>2016-05-24 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6F18D61-6517-41CA-8E9B-4C16573DCE6A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4379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dirty="0" smtClean="0"/>
              <a:t>2016-05-24 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9C2760B-4470-488C-93CA-998C38243498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4289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2016-05-24 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43460E20-D9E2-40B4-944F-6BAF8D27C23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9047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2016-05-24 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65485817-F41E-4AFF-973B-FB0D7D0FBF4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8145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2016-05-24 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7F801EB-C9FE-4A89-86E5-36CD4BD8028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1397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2016-05-24 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8E88CEB-7CD5-494A-AC5C-61AFEDF1B10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2576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dirty="0" smtClean="0"/>
              <a:t>2016-05-24 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BD00C92-E66F-4BAB-A5E2-BA0B44294C76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6507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2016-05-24 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B9F5073-2C76-4DD0-840B-680701334AE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97275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2016-05-24 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622AD810-38D0-4D93-9B4C-E5D4F7A0E15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6296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dirty="0" smtClean="0"/>
              <a:t>2016-05-24 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577FBDD-B6CF-4377-971A-B7BF2D1213E6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31972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2016-05-24 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48D2EF7A-F160-49A4-8967-74D7D441608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9482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2016-05-24 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922E8E2-370E-46E8-B4DD-D47FD0B9135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8097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dirty="0" smtClean="0"/>
              <a:t>2016-05-24 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8369380-E428-4AE2-82F9-CD28CC0B2964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09140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dirty="0" smtClean="0"/>
              <a:t>2016-05-24 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783DACA-F922-49B5-BEB5-4076AA1F3D8D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7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dirty="0" smtClean="0"/>
              <a:t>2016-05-24 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D7D23E3A-90EE-4127-98E5-561CD4033A01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4771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dirty="0" smtClean="0"/>
              <a:t>2016-05-24 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2D3608C-BC30-47A3-B690-A22A010C60EE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2916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dirty="0" smtClean="0"/>
              <a:t>2016-05-24 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8048AAD-C6C9-42A4-BFE3-03B850CFD829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17142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dirty="0" smtClean="0"/>
              <a:t>2016-05-24 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0EA4DEE-D5A0-4A18-9965-6D3A49EAB36D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8565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dirty="0" smtClean="0"/>
              <a:t>2016-05-24 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8D6B7B1-7646-488A-A507-BC924C057363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7463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LeftInfo"/>
          <p:cNvSpPr txBox="1">
            <a:spLocks noChangeArrowheads="1"/>
          </p:cNvSpPr>
          <p:nvPr/>
        </p:nvSpPr>
        <p:spPr bwMode="auto">
          <a:xfrm>
            <a:off x="-1514475" y="2828876"/>
            <a:ext cx="1476375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0"/>
              </a:spcBef>
            </a:pPr>
            <a:r>
              <a:rPr lang="en-US" sz="1200" dirty="0">
                <a:solidFill>
                  <a:srgbClr val="FFFFFF"/>
                </a:solidFill>
              </a:rPr>
              <a:t>Slide title</a:t>
            </a:r>
          </a:p>
          <a:p>
            <a:pPr algn="r">
              <a:spcBef>
                <a:spcPct val="0"/>
              </a:spcBef>
            </a:pPr>
            <a:r>
              <a:rPr lang="en-US" sz="1200" dirty="0" smtClean="0">
                <a:solidFill>
                  <a:srgbClr val="FFFFFF"/>
                </a:solidFill>
              </a:rPr>
              <a:t>70 pt</a:t>
            </a:r>
          </a:p>
          <a:p>
            <a:pPr algn="r">
              <a:spcBef>
                <a:spcPct val="0"/>
              </a:spcBef>
            </a:pPr>
            <a:endParaRPr lang="en-US" sz="1200" dirty="0" smtClean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dirty="0" smtClean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dirty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r>
              <a:rPr lang="en-US" sz="1200" dirty="0" smtClean="0">
                <a:solidFill>
                  <a:srgbClr val="9FB7D3"/>
                </a:solidFill>
              </a:rPr>
              <a:t>CAPITALS</a:t>
            </a:r>
            <a:endParaRPr lang="en-US" sz="1200" dirty="0">
              <a:solidFill>
                <a:srgbClr val="9FB7D3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dirty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dirty="0" smtClean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dirty="0" smtClean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dirty="0" smtClean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dirty="0" smtClean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dirty="0" smtClean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dirty="0" smtClean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dirty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dirty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r>
              <a:rPr lang="en-US" sz="1200" dirty="0" smtClean="0">
                <a:solidFill>
                  <a:srgbClr val="FFFFFF"/>
                </a:solidFill>
              </a:rPr>
              <a:t>Slide </a:t>
            </a:r>
            <a:r>
              <a:rPr lang="en-US" sz="1200" dirty="0">
                <a:solidFill>
                  <a:srgbClr val="FFFFFF"/>
                </a:solidFill>
              </a:rPr>
              <a:t>subtitle </a:t>
            </a:r>
          </a:p>
          <a:p>
            <a:pPr algn="r">
              <a:spcBef>
                <a:spcPct val="0"/>
              </a:spcBef>
            </a:pPr>
            <a:r>
              <a:rPr lang="en-US" sz="1200" dirty="0">
                <a:solidFill>
                  <a:srgbClr val="FFFFFF"/>
                </a:solidFill>
              </a:rPr>
              <a:t>minimum 30 pt</a:t>
            </a:r>
          </a:p>
          <a:p>
            <a:pPr algn="r">
              <a:spcBef>
                <a:spcPct val="0"/>
              </a:spcBef>
            </a:pPr>
            <a:endParaRPr lang="en-GB" sz="1200" dirty="0">
              <a:solidFill>
                <a:schemeClr val="bg1"/>
              </a:solidFill>
            </a:endParaRPr>
          </a:p>
        </p:txBody>
      </p:sp>
      <p:pic>
        <p:nvPicPr>
          <p:cNvPr id="6" name="Logo2011" descr="ERI_UF_rgb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22000" y="432000"/>
            <a:ext cx="1027112" cy="900113"/>
          </a:xfrm>
          <a:prstGeom prst="rect">
            <a:avLst/>
          </a:prstGeom>
          <a:noFill/>
        </p:spPr>
      </p:pic>
      <p:sp>
        <p:nvSpPr>
          <p:cNvPr id="22530" name="SubTitle_TM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393699" y="5137200"/>
            <a:ext cx="8355014" cy="1386001"/>
          </a:xfrm>
        </p:spPr>
        <p:txBody>
          <a:bodyPr anchor="b" anchorCtr="0"/>
          <a:lstStyle>
            <a:lvl1pPr marL="0" indent="0">
              <a:lnSpc>
                <a:spcPct val="75000"/>
              </a:lnSpc>
              <a:spcBef>
                <a:spcPts val="0"/>
              </a:spcBef>
              <a:buFont typeface="Arial" charset="0"/>
              <a:buNone/>
              <a:defRPr sz="3000" baseline="0">
                <a:latin typeface="Arial"/>
              </a:defRPr>
            </a:lvl1pPr>
          </a:lstStyle>
          <a:p>
            <a:r>
              <a:rPr lang="en-US" dirty="0"/>
              <a:t>Click to </a:t>
            </a:r>
            <a:r>
              <a:rPr lang="en-US" dirty="0" smtClean="0"/>
              <a:t>Add subtitle</a:t>
            </a:r>
          </a:p>
        </p:txBody>
      </p:sp>
      <p:sp>
        <p:nvSpPr>
          <p:cNvPr id="22531" name="Title_TM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393700" y="1808709"/>
            <a:ext cx="8351839" cy="2839491"/>
          </a:xfrm>
        </p:spPr>
        <p:txBody>
          <a:bodyPr anchor="ctr">
            <a:normAutofit/>
          </a:bodyPr>
          <a:lstStyle>
            <a:lvl1pPr>
              <a:lnSpc>
                <a:spcPct val="75000"/>
              </a:lnSpc>
              <a:defRPr sz="7000">
                <a:latin typeface="Ericsson Capital TT"/>
              </a:defRPr>
            </a:lvl1pPr>
          </a:lstStyle>
          <a:p>
            <a:r>
              <a:rPr lang="en-US" dirty="0"/>
              <a:t>Click to </a:t>
            </a:r>
            <a:r>
              <a:rPr lang="en-US" dirty="0" smtClean="0"/>
              <a:t>add 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, two horizontal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393700" y="4010025"/>
            <a:ext cx="8355013" cy="2070100"/>
          </a:xfrm>
        </p:spPr>
        <p:txBody>
          <a:bodyPr/>
          <a:lstStyle/>
          <a:p>
            <a:pPr lvl="0"/>
            <a:r>
              <a:rPr lang="sv-SE" dirty="0" err="1" smtClean="0"/>
              <a:t>Click</a:t>
            </a:r>
            <a:r>
              <a:rPr lang="sv-SE" dirty="0" smtClean="0"/>
              <a:t> to </a:t>
            </a:r>
            <a:r>
              <a:rPr lang="sv-SE" dirty="0" err="1" smtClean="0"/>
              <a:t>add</a:t>
            </a:r>
            <a:r>
              <a:rPr lang="sv-SE" dirty="0" smtClean="0"/>
              <a:t>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393701" y="1795463"/>
            <a:ext cx="8355012" cy="2070100"/>
          </a:xfrm>
        </p:spPr>
        <p:txBody>
          <a:bodyPr/>
          <a:lstStyle/>
          <a:p>
            <a:pPr lvl="0"/>
            <a:r>
              <a:rPr lang="sv-SE" dirty="0" err="1" smtClean="0"/>
              <a:t>Click</a:t>
            </a:r>
            <a:r>
              <a:rPr lang="sv-SE" dirty="0" smtClean="0"/>
              <a:t> to </a:t>
            </a:r>
            <a:r>
              <a:rPr lang="sv-SE" dirty="0" err="1" smtClean="0"/>
              <a:t>add</a:t>
            </a:r>
            <a:r>
              <a:rPr lang="sv-SE" dirty="0" smtClean="0"/>
              <a:t>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393701" y="239713"/>
            <a:ext cx="7494588" cy="1085371"/>
          </a:xfrm>
        </p:spPr>
        <p:txBody>
          <a:bodyPr/>
          <a:lstStyle/>
          <a:p>
            <a:r>
              <a:rPr lang="en-US" dirty="0" smtClean="0"/>
              <a:t>Click to ADD 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, Content over two content p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4645025" y="4010025"/>
            <a:ext cx="4103688" cy="2070100"/>
          </a:xfrm>
        </p:spPr>
        <p:txBody>
          <a:bodyPr/>
          <a:lstStyle/>
          <a:p>
            <a:pPr lvl="0"/>
            <a:r>
              <a:rPr lang="sv-SE" dirty="0" err="1" smtClean="0"/>
              <a:t>Click</a:t>
            </a:r>
            <a:r>
              <a:rPr lang="sv-SE" dirty="0" smtClean="0"/>
              <a:t> to </a:t>
            </a:r>
            <a:r>
              <a:rPr lang="sv-SE" dirty="0" err="1" smtClean="0"/>
              <a:t>add</a:t>
            </a:r>
            <a:r>
              <a:rPr lang="sv-SE" dirty="0" smtClean="0"/>
              <a:t>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quarter" idx="12" hasCustomPrompt="1"/>
          </p:nvPr>
        </p:nvSpPr>
        <p:spPr>
          <a:xfrm>
            <a:off x="393700" y="4010025"/>
            <a:ext cx="4105275" cy="2070100"/>
          </a:xfrm>
        </p:spPr>
        <p:txBody>
          <a:bodyPr/>
          <a:lstStyle/>
          <a:p>
            <a:pPr lvl="0"/>
            <a:r>
              <a:rPr lang="sv-SE" dirty="0" err="1" smtClean="0"/>
              <a:t>Click</a:t>
            </a:r>
            <a:r>
              <a:rPr lang="sv-SE" dirty="0" smtClean="0"/>
              <a:t> to </a:t>
            </a:r>
            <a:r>
              <a:rPr lang="sv-SE" dirty="0" err="1" smtClean="0"/>
              <a:t>add</a:t>
            </a:r>
            <a:r>
              <a:rPr lang="sv-SE" dirty="0" smtClean="0"/>
              <a:t>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 hasCustomPrompt="1"/>
          </p:nvPr>
        </p:nvSpPr>
        <p:spPr>
          <a:xfrm>
            <a:off x="396875" y="1795463"/>
            <a:ext cx="8351838" cy="2070100"/>
          </a:xfrm>
        </p:spPr>
        <p:txBody>
          <a:bodyPr/>
          <a:lstStyle/>
          <a:p>
            <a:pPr lvl="0"/>
            <a:r>
              <a:rPr lang="sv-SE" dirty="0" err="1" smtClean="0"/>
              <a:t>Click</a:t>
            </a:r>
            <a:r>
              <a:rPr lang="sv-SE" dirty="0" smtClean="0"/>
              <a:t> to </a:t>
            </a:r>
            <a:r>
              <a:rPr lang="sv-SE" dirty="0" err="1" smtClean="0"/>
              <a:t>add</a:t>
            </a:r>
            <a:r>
              <a:rPr lang="sv-SE" dirty="0" smtClean="0"/>
              <a:t>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93701" y="239713"/>
            <a:ext cx="7494588" cy="1085371"/>
          </a:xfrm>
        </p:spPr>
        <p:txBody>
          <a:bodyPr/>
          <a:lstStyle/>
          <a:p>
            <a:r>
              <a:rPr lang="en-US" dirty="0" smtClean="0"/>
              <a:t>Click to ADD 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, two content parts over conten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393700" y="4010025"/>
            <a:ext cx="8355013" cy="2070100"/>
          </a:xfrm>
        </p:spPr>
        <p:txBody>
          <a:bodyPr/>
          <a:lstStyle/>
          <a:p>
            <a:pPr lvl="0"/>
            <a:r>
              <a:rPr lang="sv-SE" dirty="0" err="1" smtClean="0"/>
              <a:t>Click</a:t>
            </a:r>
            <a:r>
              <a:rPr lang="sv-SE" dirty="0" smtClean="0"/>
              <a:t> to </a:t>
            </a:r>
            <a:r>
              <a:rPr lang="sv-SE" dirty="0" err="1" smtClean="0"/>
              <a:t>add</a:t>
            </a:r>
            <a:r>
              <a:rPr lang="sv-SE" dirty="0" smtClean="0"/>
              <a:t>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4645025" y="1795463"/>
            <a:ext cx="4103688" cy="2070100"/>
          </a:xfrm>
        </p:spPr>
        <p:txBody>
          <a:bodyPr/>
          <a:lstStyle/>
          <a:p>
            <a:pPr lvl="0"/>
            <a:r>
              <a:rPr lang="sv-SE" dirty="0" err="1" smtClean="0"/>
              <a:t>Click</a:t>
            </a:r>
            <a:r>
              <a:rPr lang="sv-SE" dirty="0" smtClean="0"/>
              <a:t> to </a:t>
            </a:r>
            <a:r>
              <a:rPr lang="sv-SE" dirty="0" err="1" smtClean="0"/>
              <a:t>add</a:t>
            </a:r>
            <a:r>
              <a:rPr lang="sv-SE" dirty="0" smtClean="0"/>
              <a:t>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 hasCustomPrompt="1"/>
          </p:nvPr>
        </p:nvSpPr>
        <p:spPr>
          <a:xfrm>
            <a:off x="396875" y="1795463"/>
            <a:ext cx="4102100" cy="2070100"/>
          </a:xfrm>
        </p:spPr>
        <p:txBody>
          <a:bodyPr/>
          <a:lstStyle/>
          <a:p>
            <a:pPr lvl="0"/>
            <a:r>
              <a:rPr lang="sv-SE" dirty="0" err="1" smtClean="0"/>
              <a:t>Click</a:t>
            </a:r>
            <a:r>
              <a:rPr lang="sv-SE" dirty="0" smtClean="0"/>
              <a:t> to </a:t>
            </a:r>
            <a:r>
              <a:rPr lang="sv-SE" dirty="0" err="1" smtClean="0"/>
              <a:t>add</a:t>
            </a:r>
            <a:r>
              <a:rPr lang="sv-SE" dirty="0" smtClean="0"/>
              <a:t>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93701" y="239713"/>
            <a:ext cx="7494588" cy="1085371"/>
          </a:xfrm>
        </p:spPr>
        <p:txBody>
          <a:bodyPr/>
          <a:lstStyle/>
          <a:p>
            <a:r>
              <a:rPr lang="en-US" dirty="0" smtClean="0"/>
              <a:t>Click to ADD 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3"/>
          <p:cNvSpPr>
            <a:spLocks noGrp="1"/>
          </p:cNvSpPr>
          <p:nvPr>
            <p:ph sz="quarter" idx="3"/>
          </p:nvPr>
        </p:nvSpPr>
        <p:spPr>
          <a:xfrm>
            <a:off x="4645025" y="4013200"/>
            <a:ext cx="4100513" cy="2066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sz="quarter" idx="2"/>
          </p:nvPr>
        </p:nvSpPr>
        <p:spPr>
          <a:xfrm>
            <a:off x="4645025" y="1795463"/>
            <a:ext cx="4100513" cy="2065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393700" y="1795463"/>
            <a:ext cx="4098925" cy="4284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701" y="239713"/>
            <a:ext cx="7494588" cy="10853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3405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3"/>
          <p:cNvSpPr>
            <a:spLocks noGrp="1"/>
          </p:cNvSpPr>
          <p:nvPr>
            <p:ph sz="half" idx="3"/>
          </p:nvPr>
        </p:nvSpPr>
        <p:spPr>
          <a:xfrm>
            <a:off x="4648200" y="1795463"/>
            <a:ext cx="4100513" cy="4284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sz="quarter" idx="2"/>
          </p:nvPr>
        </p:nvSpPr>
        <p:spPr>
          <a:xfrm>
            <a:off x="396875" y="4013200"/>
            <a:ext cx="4098925" cy="2066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Content Placeholder 1"/>
          <p:cNvSpPr>
            <a:spLocks noGrp="1"/>
          </p:cNvSpPr>
          <p:nvPr>
            <p:ph sz="quarter" idx="1"/>
          </p:nvPr>
        </p:nvSpPr>
        <p:spPr>
          <a:xfrm>
            <a:off x="396875" y="1795463"/>
            <a:ext cx="4098925" cy="2065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701" y="239713"/>
            <a:ext cx="7494588" cy="10853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27180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4"/>
          <p:cNvSpPr>
            <a:spLocks noGrp="1"/>
          </p:cNvSpPr>
          <p:nvPr>
            <p:ph sz="quarter" idx="4"/>
          </p:nvPr>
        </p:nvSpPr>
        <p:spPr>
          <a:xfrm>
            <a:off x="4648200" y="4022725"/>
            <a:ext cx="4100513" cy="2066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3"/>
          <p:cNvSpPr>
            <a:spLocks noGrp="1"/>
          </p:cNvSpPr>
          <p:nvPr>
            <p:ph sz="quarter" idx="3"/>
          </p:nvPr>
        </p:nvSpPr>
        <p:spPr>
          <a:xfrm>
            <a:off x="396875" y="4022725"/>
            <a:ext cx="4098925" cy="2066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sz="quarter" idx="2"/>
          </p:nvPr>
        </p:nvSpPr>
        <p:spPr>
          <a:xfrm>
            <a:off x="4648200" y="1804988"/>
            <a:ext cx="4100513" cy="2065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Content Placeholder 1"/>
          <p:cNvSpPr>
            <a:spLocks noGrp="1"/>
          </p:cNvSpPr>
          <p:nvPr>
            <p:ph sz="quarter" idx="1"/>
          </p:nvPr>
        </p:nvSpPr>
        <p:spPr>
          <a:xfrm>
            <a:off x="396875" y="1804988"/>
            <a:ext cx="4098925" cy="2065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393701" y="239713"/>
            <a:ext cx="7494588" cy="10853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111793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701" y="239713"/>
            <a:ext cx="7494588" cy="10853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3356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40375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4285389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902DCAC-49EA-4E6A-8F4F-9F3E6754D418}" type="datetimeFigureOut">
              <a:rPr lang="en-US" smtClean="0"/>
              <a:t>5/25/2016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DE427B7-4ED6-4F9F-A70B-CDEDA9794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884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396875" y="1800000"/>
            <a:ext cx="8351839" cy="385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93701" y="239713"/>
            <a:ext cx="7494588" cy="10853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322991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3"/>
          <p:cNvSpPr>
            <a:spLocks noGrp="1"/>
          </p:cNvSpPr>
          <p:nvPr>
            <p:ph sz="quarter" idx="3"/>
          </p:nvPr>
        </p:nvSpPr>
        <p:spPr>
          <a:xfrm>
            <a:off x="4645025" y="1795464"/>
            <a:ext cx="4100513" cy="4284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393700" y="1795463"/>
            <a:ext cx="4098925" cy="4284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701" y="239713"/>
            <a:ext cx="7494588" cy="10853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726413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6061075" y="1800225"/>
            <a:ext cx="2687638" cy="4724399"/>
          </a:xfrm>
        </p:spPr>
        <p:txBody>
          <a:bodyPr/>
          <a:lstStyle/>
          <a:p>
            <a:pPr lvl="0"/>
            <a:r>
              <a:rPr lang="sv-SE" dirty="0" err="1" smtClean="0"/>
              <a:t>Click</a:t>
            </a:r>
            <a:r>
              <a:rPr lang="sv-SE" dirty="0" smtClean="0"/>
              <a:t> to </a:t>
            </a:r>
            <a:r>
              <a:rPr lang="sv-SE" dirty="0" err="1" smtClean="0"/>
              <a:t>add</a:t>
            </a:r>
            <a:r>
              <a:rPr lang="sv-SE" dirty="0" smtClean="0"/>
              <a:t>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3228975" y="1800225"/>
            <a:ext cx="2687638" cy="4724399"/>
          </a:xfrm>
        </p:spPr>
        <p:txBody>
          <a:bodyPr/>
          <a:lstStyle/>
          <a:p>
            <a:pPr lvl="0"/>
            <a:r>
              <a:rPr lang="sv-SE" dirty="0" err="1" smtClean="0"/>
              <a:t>Click</a:t>
            </a:r>
            <a:r>
              <a:rPr lang="sv-SE" dirty="0" smtClean="0"/>
              <a:t> to </a:t>
            </a:r>
            <a:r>
              <a:rPr lang="sv-SE" dirty="0" err="1" smtClean="0"/>
              <a:t>add</a:t>
            </a:r>
            <a:r>
              <a:rPr lang="sv-SE" dirty="0" smtClean="0"/>
              <a:t>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393700" y="1800225"/>
            <a:ext cx="2687638" cy="4724399"/>
          </a:xfrm>
        </p:spPr>
        <p:txBody>
          <a:bodyPr/>
          <a:lstStyle/>
          <a:p>
            <a:pPr lvl="0"/>
            <a:r>
              <a:rPr lang="sv-SE" dirty="0" err="1" smtClean="0"/>
              <a:t>Click</a:t>
            </a:r>
            <a:r>
              <a:rPr lang="sv-SE" dirty="0" smtClean="0"/>
              <a:t> to </a:t>
            </a:r>
            <a:r>
              <a:rPr lang="sv-SE" dirty="0" err="1" smtClean="0"/>
              <a:t>add</a:t>
            </a:r>
            <a:r>
              <a:rPr lang="sv-SE" dirty="0" smtClean="0"/>
              <a:t>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93701" y="239713"/>
            <a:ext cx="7494588" cy="10853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title,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393700" y="1800225"/>
            <a:ext cx="4105275" cy="4724400"/>
          </a:xfrm>
        </p:spPr>
        <p:txBody>
          <a:bodyPr/>
          <a:lstStyle/>
          <a:p>
            <a:pPr lvl="0"/>
            <a:r>
              <a:rPr lang="sv-SE" dirty="0" err="1" smtClean="0"/>
              <a:t>Click</a:t>
            </a:r>
            <a:r>
              <a:rPr lang="sv-SE" dirty="0" smtClean="0"/>
              <a:t> to </a:t>
            </a:r>
            <a:r>
              <a:rPr lang="sv-SE" dirty="0" err="1" smtClean="0"/>
              <a:t>add</a:t>
            </a:r>
            <a:r>
              <a:rPr lang="sv-SE" dirty="0" smtClean="0"/>
              <a:t>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93701" y="239713"/>
            <a:ext cx="7494587" cy="10853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mall title,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393701" y="1800225"/>
            <a:ext cx="3854450" cy="4724400"/>
          </a:xfrm>
        </p:spPr>
        <p:txBody>
          <a:bodyPr/>
          <a:lstStyle/>
          <a:p>
            <a:pPr lvl="0"/>
            <a:r>
              <a:rPr lang="sv-SE" dirty="0" err="1" smtClean="0"/>
              <a:t>Click</a:t>
            </a:r>
            <a:r>
              <a:rPr lang="sv-SE" dirty="0" smtClean="0"/>
              <a:t> to </a:t>
            </a:r>
            <a:r>
              <a:rPr lang="sv-SE" dirty="0" err="1" smtClean="0"/>
              <a:t>add</a:t>
            </a:r>
            <a:r>
              <a:rPr lang="sv-SE" dirty="0" smtClean="0"/>
              <a:t>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93701" y="239713"/>
            <a:ext cx="3854449" cy="10853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548832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title,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4643438" y="1800225"/>
            <a:ext cx="4105275" cy="4724400"/>
          </a:xfrm>
        </p:spPr>
        <p:txBody>
          <a:bodyPr/>
          <a:lstStyle/>
          <a:p>
            <a:pPr lvl="0"/>
            <a:r>
              <a:rPr lang="sv-SE" dirty="0" err="1" smtClean="0"/>
              <a:t>Click</a:t>
            </a:r>
            <a:r>
              <a:rPr lang="sv-SE" dirty="0" smtClean="0"/>
              <a:t> to </a:t>
            </a:r>
            <a:r>
              <a:rPr lang="sv-SE" dirty="0" err="1" smtClean="0"/>
              <a:t>add</a:t>
            </a:r>
            <a:r>
              <a:rPr lang="sv-SE" dirty="0" smtClean="0"/>
              <a:t>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93701" y="239713"/>
            <a:ext cx="7494588" cy="10853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73920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mall title,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4643438" y="1800225"/>
            <a:ext cx="4105275" cy="4724400"/>
          </a:xfrm>
        </p:spPr>
        <p:txBody>
          <a:bodyPr/>
          <a:lstStyle/>
          <a:p>
            <a:pPr lvl="0"/>
            <a:r>
              <a:rPr lang="sv-SE" dirty="0" err="1" smtClean="0"/>
              <a:t>Click</a:t>
            </a:r>
            <a:r>
              <a:rPr lang="sv-SE" dirty="0" smtClean="0"/>
              <a:t> to </a:t>
            </a:r>
            <a:r>
              <a:rPr lang="sv-SE" dirty="0" err="1" smtClean="0"/>
              <a:t>add</a:t>
            </a:r>
            <a:r>
              <a:rPr lang="sv-SE" dirty="0" smtClean="0"/>
              <a:t>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645025" y="239713"/>
            <a:ext cx="3243263" cy="10853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909198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ow small title,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4643438" y="3545840"/>
            <a:ext cx="4105275" cy="2978785"/>
          </a:xfrm>
        </p:spPr>
        <p:txBody>
          <a:bodyPr/>
          <a:lstStyle/>
          <a:p>
            <a:pPr lvl="0"/>
            <a:r>
              <a:rPr lang="sv-SE" dirty="0" err="1" smtClean="0"/>
              <a:t>Click</a:t>
            </a:r>
            <a:r>
              <a:rPr lang="sv-SE" dirty="0" smtClean="0"/>
              <a:t> to </a:t>
            </a:r>
            <a:r>
              <a:rPr lang="sv-SE" dirty="0" err="1" smtClean="0"/>
              <a:t>add</a:t>
            </a:r>
            <a:r>
              <a:rPr lang="sv-SE" dirty="0" smtClean="0"/>
              <a:t>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643438" y="1797524"/>
            <a:ext cx="4105275" cy="10853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865103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emf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LeftInfo"/>
          <p:cNvSpPr txBox="1">
            <a:spLocks noChangeArrowheads="1"/>
          </p:cNvSpPr>
          <p:nvPr/>
        </p:nvSpPr>
        <p:spPr bwMode="auto">
          <a:xfrm>
            <a:off x="-1886857" y="438151"/>
            <a:ext cx="1764294" cy="62786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spcBef>
                <a:spcPct val="0"/>
              </a:spcBef>
            </a:pPr>
            <a:r>
              <a:rPr lang="en-US" sz="1200" noProof="0" dirty="0" smtClean="0">
                <a:solidFill>
                  <a:srgbClr val="FFFFFF"/>
                </a:solidFill>
              </a:rPr>
              <a:t>Slide title </a:t>
            </a:r>
          </a:p>
          <a:p>
            <a:pPr algn="r">
              <a:spcBef>
                <a:spcPct val="0"/>
              </a:spcBef>
            </a:pPr>
            <a:r>
              <a:rPr lang="en-US" sz="1200" noProof="0" dirty="0" smtClean="0">
                <a:solidFill>
                  <a:srgbClr val="FFFFFF"/>
                </a:solidFill>
              </a:rPr>
              <a:t>44 pt</a:t>
            </a:r>
          </a:p>
          <a:p>
            <a:pPr algn="r">
              <a:spcBef>
                <a:spcPct val="0"/>
              </a:spcBef>
            </a:pPr>
            <a:endParaRPr lang="en-US" sz="1200" noProof="0" dirty="0" smtClean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noProof="0" dirty="0" smtClean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noProof="0" dirty="0" smtClean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noProof="0" dirty="0" smtClean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noProof="0" dirty="0" smtClean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noProof="0" dirty="0" smtClean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r>
              <a:rPr lang="en-US" sz="1200" noProof="0" dirty="0" smtClean="0">
                <a:solidFill>
                  <a:srgbClr val="FFFFFF"/>
                </a:solidFill>
              </a:rPr>
              <a:t>Text and bullet level 1</a:t>
            </a:r>
          </a:p>
          <a:p>
            <a:pPr algn="r">
              <a:spcBef>
                <a:spcPct val="0"/>
              </a:spcBef>
            </a:pPr>
            <a:r>
              <a:rPr lang="en-US" sz="1200" noProof="0" dirty="0" smtClean="0">
                <a:solidFill>
                  <a:srgbClr val="FFFFFF"/>
                </a:solidFill>
              </a:rPr>
              <a:t> minimum 24 pt</a:t>
            </a:r>
          </a:p>
          <a:p>
            <a:pPr algn="r">
              <a:spcBef>
                <a:spcPct val="0"/>
              </a:spcBef>
            </a:pPr>
            <a:endParaRPr lang="en-US" sz="1200" noProof="0" dirty="0" smtClean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r>
              <a:rPr lang="en-US" sz="1200" noProof="0" dirty="0" smtClean="0">
                <a:solidFill>
                  <a:srgbClr val="FFFFFF"/>
                </a:solidFill>
              </a:rPr>
              <a:t>Bullets level 2-5</a:t>
            </a:r>
          </a:p>
          <a:p>
            <a:pPr algn="r">
              <a:spcBef>
                <a:spcPct val="0"/>
              </a:spcBef>
            </a:pPr>
            <a:r>
              <a:rPr lang="en-US" sz="1200" noProof="0" dirty="0" smtClean="0">
                <a:solidFill>
                  <a:srgbClr val="FFFFFF"/>
                </a:solidFill>
              </a:rPr>
              <a:t>minimum 20 pt</a:t>
            </a:r>
          </a:p>
          <a:p>
            <a:pPr algn="r">
              <a:spcBef>
                <a:spcPct val="0"/>
              </a:spcBef>
            </a:pPr>
            <a:endParaRPr lang="en-US" sz="1200" noProof="0" dirty="0" smtClean="0">
              <a:solidFill>
                <a:srgbClr val="FFFFFF"/>
              </a:solidFill>
            </a:endParaRPr>
          </a:p>
          <a:p>
            <a:pPr algn="r"/>
            <a:endParaRPr lang="en-US" sz="800" noProof="0" dirty="0" smtClean="0">
              <a:solidFill>
                <a:schemeClr val="bg1"/>
              </a:solidFill>
            </a:endParaRPr>
          </a:p>
          <a:p>
            <a:pPr algn="r"/>
            <a:endParaRPr lang="en-US" sz="800" noProof="0" dirty="0" smtClean="0">
              <a:solidFill>
                <a:schemeClr val="bg1"/>
              </a:solidFill>
            </a:endParaRPr>
          </a:p>
          <a:p>
            <a:pPr algn="r"/>
            <a:endParaRPr lang="en-US" sz="800" noProof="0" dirty="0" smtClean="0">
              <a:solidFill>
                <a:schemeClr val="bg1"/>
              </a:solidFill>
            </a:endParaRPr>
          </a:p>
          <a:p>
            <a:r>
              <a:rPr lang="en-US" sz="500" noProof="0" dirty="0" smtClean="0">
                <a:solidFill>
                  <a:srgbClr val="9FB7D3"/>
                </a:solidFill>
                <a:latin typeface="+mn-lt"/>
              </a:rPr>
              <a:t>Characters for Embedded font:</a:t>
            </a:r>
            <a:br>
              <a:rPr lang="en-US" sz="500" noProof="0" dirty="0" smtClean="0">
                <a:solidFill>
                  <a:srgbClr val="9FB7D3"/>
                </a:solidFill>
                <a:latin typeface="+mn-lt"/>
              </a:rPr>
            </a:br>
            <a:r>
              <a:rPr lang="en-US" sz="500" noProof="0" dirty="0" smtClean="0">
                <a:solidFill>
                  <a:srgbClr val="9FB7D3"/>
                </a:solidFill>
                <a:latin typeface="Ericsson Capital TT" pitchFamily="2" charset="0"/>
              </a:rPr>
              <a:t>!"#$%&amp;'()*+,-./0123456789:;&lt;=&gt;?@ABCDEFGHIJKLMNOPQRSTUVWXYZ[\]^_`abcdefghijklmnopqrstuvwxyz{|}~¡¢£¤¥¦§¨©ª«¬®¯°±²³´¶·¸¹º»¼½ÀÁÂÃÄÅÆÇÈËÌÍÎÏÐÑÒÓÔÕÖ×ØÙÚÛÜÝÞßàáâãäåæçèéêëìíîïðñòóôõö÷øùúûüýþÿĀāĂăąĆćĊċČĎďĐđĒĖėĘęĚěĞğĠġĢģĪīĮįİıĶķĹĺĻļĽľŁłŃńŅņŇňŌŐőŒœŔŕŖŗŘřŚśŞşŠšŢţŤťŪūŮůŰűŲųŴŵŶŷŸŹźŻżŽžƒȘșˆˇ˘˙˚˛˜˝ẀẁẃẄẅỲỳ–—‘’‚“”„†‡•…‰‹›⁄€™ĀĀĂĂĄĄĆĆĊĊČČĎĎĐĐĒĒĖĖĘĘĚĚĞĞĠĠĢĢĪĪĮĮİĶĶĹĹĻĻĽĽŃŃŅŅŇŇŌŌŐŐŔŔŖŖŘŘŚŚŞŞŢŢŤŤŪŪŮŮŰŰŲŲŴŴŶŶŹŹŻŻȘș−≤≥ﬁﬂ</a:t>
            </a:r>
            <a:endParaRPr lang="en-US" sz="500" i="1" noProof="0" dirty="0" smtClean="0">
              <a:solidFill>
                <a:srgbClr val="9FB7D3"/>
              </a:solidFill>
              <a:latin typeface="Ericsson Capital TT" pitchFamily="2" charset="0"/>
            </a:endParaRPr>
          </a:p>
          <a:p>
            <a:endParaRPr lang="en-US" sz="500" i="1" noProof="0" dirty="0" smtClean="0">
              <a:solidFill>
                <a:srgbClr val="9FB7D3"/>
              </a:solidFill>
              <a:latin typeface="Ericsson Capital TT" pitchFamily="2" charset="0"/>
            </a:endParaRPr>
          </a:p>
          <a:p>
            <a:r>
              <a:rPr lang="en-US" sz="500" noProof="0" dirty="0" smtClean="0">
                <a:solidFill>
                  <a:srgbClr val="9FB7D3"/>
                </a:solidFill>
                <a:latin typeface="Ericsson Capital TT" pitchFamily="2" charset="0"/>
              </a:rPr>
              <a:t>ΆΈΉΊΌΎΏΐΑΒΓΕΖΗΘΙΚΛΜΝΞΟΠΡΣΤΥΦΧΨΪΫΆΈΉΊΰαβγδεζηθικλνξορςΣΤΥΦΧΨΩΪΫΌΎΏ</a:t>
            </a:r>
            <a:endParaRPr lang="en-US" sz="500" i="1" noProof="0" dirty="0" smtClean="0">
              <a:solidFill>
                <a:srgbClr val="9FB7D3"/>
              </a:solidFill>
              <a:latin typeface="Ericsson Capital TT" pitchFamily="2" charset="0"/>
            </a:endParaRPr>
          </a:p>
          <a:p>
            <a:r>
              <a:rPr lang="en-US" sz="500" noProof="0" dirty="0" smtClean="0">
                <a:solidFill>
                  <a:srgbClr val="9FB7D3"/>
                </a:solidFill>
                <a:latin typeface="Ericsson Capital TT" pitchFamily="2" charset="0"/>
              </a:rPr>
              <a:t>ЁЂЃЄЅІЇЈЉЊЋЌЎЏАБВГДЕЖЗИЙКЛМНОПРСТУФХЦЧШЩЪЫЬЭЮЯАБВГДЕЖЗИЙКЛМНОПРСТУФХЦЧШЩЪЫЬЭЮЯЁЂЃЄЅІЇЈЉЊЋЌЎЏѢѢѲѲѴѴҐҐәǽẀẁẂẃẄẅỲỳ№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endParaRPr lang="en-US" sz="500" noProof="0" dirty="0" smtClean="0">
              <a:solidFill>
                <a:srgbClr val="9FB7D3"/>
              </a:solidFill>
              <a:latin typeface="Ericsson Capital TT" pitchFamily="2" charset="0"/>
            </a:endParaRPr>
          </a:p>
          <a:p>
            <a:pPr algn="r">
              <a:spcBef>
                <a:spcPct val="0"/>
              </a:spcBef>
            </a:pPr>
            <a:endParaRPr lang="en-US" sz="500" noProof="0" dirty="0" smtClean="0">
              <a:solidFill>
                <a:schemeClr val="bg1"/>
              </a:solidFill>
              <a:latin typeface="Ericsson Capital TT" pitchFamily="2" charset="0"/>
            </a:endParaRPr>
          </a:p>
          <a:p>
            <a:pPr algn="r">
              <a:spcBef>
                <a:spcPct val="0"/>
              </a:spcBef>
            </a:pPr>
            <a:endParaRPr lang="en-US" sz="800" noProof="0" dirty="0" smtClean="0">
              <a:solidFill>
                <a:schemeClr val="bg1"/>
              </a:solidFill>
              <a:latin typeface="Ericsson Capital TT" pitchFamily="2" charset="0"/>
            </a:endParaRPr>
          </a:p>
          <a:p>
            <a:pPr algn="r">
              <a:spcBef>
                <a:spcPct val="0"/>
              </a:spcBef>
            </a:pPr>
            <a:endParaRPr lang="en-US" sz="800" noProof="0" dirty="0" smtClean="0">
              <a:solidFill>
                <a:schemeClr val="bg1"/>
              </a:solidFill>
              <a:latin typeface="Ericsson Capital TT" pitchFamily="2" charset="0"/>
            </a:endParaRPr>
          </a:p>
          <a:p>
            <a:pPr algn="r">
              <a:spcBef>
                <a:spcPct val="0"/>
              </a:spcBef>
            </a:pPr>
            <a:endParaRPr lang="en-US" sz="800" noProof="0" dirty="0" smtClean="0">
              <a:solidFill>
                <a:schemeClr val="bg1"/>
              </a:solidFill>
              <a:latin typeface="Ericsson Capital TT" pitchFamily="2" charset="0"/>
            </a:endParaRPr>
          </a:p>
          <a:p>
            <a:pPr algn="r">
              <a:spcBef>
                <a:spcPct val="0"/>
              </a:spcBef>
            </a:pPr>
            <a:endParaRPr lang="en-US" sz="800" noProof="0" dirty="0" smtClean="0">
              <a:solidFill>
                <a:schemeClr val="bg1"/>
              </a:solidFill>
              <a:latin typeface="Ericsson Capital TT" pitchFamily="2" charset="0"/>
            </a:endParaRPr>
          </a:p>
          <a:p>
            <a:pPr algn="r">
              <a:spcBef>
                <a:spcPct val="0"/>
              </a:spcBef>
            </a:pPr>
            <a:endParaRPr lang="en-US" sz="800" noProof="0" dirty="0" smtClean="0">
              <a:solidFill>
                <a:schemeClr val="bg1"/>
              </a:solidFill>
              <a:latin typeface="Ericsson Capital TT" pitchFamily="2" charset="0"/>
            </a:endParaRPr>
          </a:p>
          <a:p>
            <a:pPr algn="r">
              <a:spcBef>
                <a:spcPct val="0"/>
              </a:spcBef>
            </a:pPr>
            <a:endParaRPr lang="en-US" sz="1400" noProof="0" dirty="0" smtClean="0">
              <a:solidFill>
                <a:schemeClr val="bg1"/>
              </a:solidFill>
            </a:endParaRPr>
          </a:p>
          <a:p>
            <a:pPr algn="r">
              <a:spcBef>
                <a:spcPct val="0"/>
              </a:spcBef>
            </a:pPr>
            <a:r>
              <a:rPr lang="en-US" sz="1200" noProof="0" dirty="0" smtClean="0">
                <a:solidFill>
                  <a:schemeClr val="bg1"/>
                </a:solidFill>
              </a:rPr>
              <a:t>Do not add objects or text in the footer area</a:t>
            </a:r>
            <a:endParaRPr lang="en-US" sz="1200" noProof="0" dirty="0">
              <a:solidFill>
                <a:schemeClr val="bg1"/>
              </a:solidFill>
            </a:endParaRPr>
          </a:p>
        </p:txBody>
      </p:sp>
      <p:pic>
        <p:nvPicPr>
          <p:cNvPr id="9" name="Econ2011" descr="ECON_RGB"/>
          <p:cNvPicPr>
            <a:picLocks noChangeAspect="1" noChangeArrowheads="1"/>
          </p:cNvPicPr>
          <p:nvPr/>
        </p:nvPicPr>
        <p:blipFill>
          <a:blip r:embed="rId21" cstate="print"/>
          <a:srcRect/>
          <a:stretch>
            <a:fillRect/>
          </a:stretch>
        </p:blipFill>
        <p:spPr bwMode="auto">
          <a:xfrm>
            <a:off x="8316001" y="360000"/>
            <a:ext cx="444500" cy="588962"/>
          </a:xfrm>
          <a:prstGeom prst="rect">
            <a:avLst/>
          </a:prstGeom>
          <a:noFill/>
        </p:spPr>
      </p:pic>
      <p:sp>
        <p:nvSpPr>
          <p:cNvPr id="21523" name="txtfooterCopy"/>
          <p:cNvSpPr txBox="1">
            <a:spLocks noChangeArrowheads="1"/>
          </p:cNvSpPr>
          <p:nvPr/>
        </p:nvSpPr>
        <p:spPr bwMode="auto">
          <a:xfrm>
            <a:off x="395288" y="6524625"/>
            <a:ext cx="7399338" cy="2159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72000" rIns="72000"/>
          <a:lstStyle/>
          <a:p>
            <a:pPr algn="l"/>
            <a:r>
              <a:rPr lang="en-US" sz="800" b="0" i="0" u="none" smtClean="0">
                <a:solidFill>
                  <a:srgbClr val="87888A"/>
                </a:solidFill>
              </a:rPr>
              <a:t>Ericsson Internal  |  2016-05-24  |  Page </a:t>
            </a:r>
            <a:fld id="{D9B9870F-BC24-49C9-96EC-53CB30C9DC27}" type="slidenum">
              <a:rPr lang="en-US" sz="800" b="0" i="0" u="none" smtClean="0">
                <a:solidFill>
                  <a:srgbClr val="87888A"/>
                </a:solidFill>
              </a:rPr>
              <a:t>‹#›</a:t>
            </a:fld>
            <a:endParaRPr lang="en-US" sz="800" b="0" i="0" u="none" dirty="0">
              <a:solidFill>
                <a:srgbClr val="87888A"/>
              </a:solidFill>
            </a:endParaRPr>
          </a:p>
        </p:txBody>
      </p:sp>
      <p:sp>
        <p:nvSpPr>
          <p:cNvPr id="21507" name="Content_SM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800000"/>
            <a:ext cx="8351839" cy="385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0" rIns="7200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1506" name="Title_SM"/>
          <p:cNvSpPr>
            <a:spLocks noGrp="1" noChangeArrowheads="1"/>
          </p:cNvSpPr>
          <p:nvPr>
            <p:ph type="title"/>
          </p:nvPr>
        </p:nvSpPr>
        <p:spPr bwMode="auto">
          <a:xfrm>
            <a:off x="393701" y="239713"/>
            <a:ext cx="7494588" cy="10853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0" rIns="72000" bIns="0" numCol="1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 smtClean="0"/>
              <a:t>Click to Add Header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1" fontAlgn="base" hangingPunct="1">
        <a:lnSpc>
          <a:spcPct val="75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Ericsson Capital T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Capital TT" pitchFamily="2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Capital TT" pitchFamily="2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Capital TT" pitchFamily="2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Capital TT" pitchFamily="2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Capital TT" pitchFamily="2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Capital TT" pitchFamily="2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Capital TT" pitchFamily="2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Capital TT" pitchFamily="2" charset="0"/>
        </a:defRPr>
      </a:lvl9pPr>
    </p:titleStyle>
    <p:bodyStyle>
      <a:lvl1pPr marL="176213" indent="-176213" algn="l" rtl="0" eaLnBrk="1" fontAlgn="base" hangingPunct="1">
        <a:spcBef>
          <a:spcPct val="20000"/>
        </a:spcBef>
        <a:spcAft>
          <a:spcPct val="0"/>
        </a:spcAft>
        <a:buClr>
          <a:srgbClr val="00A9D4"/>
        </a:buClr>
        <a:buFont typeface="Arial" charset="0"/>
        <a:buChar char="›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33400" indent="-1778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Capital TT" pitchFamily="2" charset="0"/>
        <a:buChar char="–"/>
        <a:defRPr sz="2000">
          <a:solidFill>
            <a:schemeClr val="tx1"/>
          </a:solidFill>
          <a:latin typeface="+mn-lt"/>
        </a:defRPr>
      </a:lvl2pPr>
      <a:lvl3pPr marL="892175" indent="-179388" algn="l" rtl="0" eaLnBrk="1" fontAlgn="base" hangingPunct="1">
        <a:spcBef>
          <a:spcPct val="20000"/>
        </a:spcBef>
        <a:spcAft>
          <a:spcPct val="0"/>
        </a:spcAft>
        <a:buClr>
          <a:srgbClr val="92CCE5"/>
        </a:buClr>
        <a:buFont typeface="Ericsson Capital TT" pitchFamily="2" charset="0"/>
        <a:buChar char="›"/>
        <a:defRPr sz="2000">
          <a:solidFill>
            <a:schemeClr val="tx1"/>
          </a:solidFill>
          <a:latin typeface="+mn-lt"/>
        </a:defRPr>
      </a:lvl3pPr>
      <a:lvl4pPr marL="1252538" indent="-1809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Capital TT" pitchFamily="2" charset="0"/>
        <a:buChar char="-"/>
        <a:defRPr sz="2000">
          <a:solidFill>
            <a:schemeClr val="tx1"/>
          </a:solidFill>
          <a:latin typeface="+mn-lt"/>
        </a:defRPr>
      </a:lvl4pPr>
      <a:lvl5pPr marL="1614488" indent="-1809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Capital TT" pitchFamily="2" charset="0"/>
        <a:buChar char="›"/>
        <a:defRPr sz="2000">
          <a:solidFill>
            <a:schemeClr val="tx1"/>
          </a:solidFill>
          <a:latin typeface="+mn-lt"/>
        </a:defRPr>
      </a:lvl5pPr>
      <a:lvl6pPr marL="2071688" indent="-1809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Capital TT" pitchFamily="2" charset="0"/>
        <a:buChar char="›"/>
        <a:defRPr sz="2000">
          <a:solidFill>
            <a:schemeClr val="tx1"/>
          </a:solidFill>
          <a:latin typeface="+mn-lt"/>
        </a:defRPr>
      </a:lvl6pPr>
      <a:lvl7pPr marL="2528888" indent="-1809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Capital TT" pitchFamily="2" charset="0"/>
        <a:buChar char="›"/>
        <a:defRPr sz="2000">
          <a:solidFill>
            <a:schemeClr val="tx1"/>
          </a:solidFill>
          <a:latin typeface="+mn-lt"/>
        </a:defRPr>
      </a:lvl7pPr>
      <a:lvl8pPr marL="2986088" indent="-1809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Capital TT" pitchFamily="2" charset="0"/>
        <a:buChar char="›"/>
        <a:defRPr sz="2000">
          <a:solidFill>
            <a:schemeClr val="tx1"/>
          </a:solidFill>
          <a:latin typeface="+mn-lt"/>
        </a:defRPr>
      </a:lvl8pPr>
      <a:lvl9pPr marL="3443288" indent="-1809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Capital TT" pitchFamily="2" charset="0"/>
        <a:buChar char="›"/>
        <a:defRPr sz="2000">
          <a:solidFill>
            <a:schemeClr val="tx1"/>
          </a:solidFill>
          <a:latin typeface="+mn-lt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cbonte.github.io/haproxy-dconv/configuration-1.5.html#4.2-balance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smtClean="0"/>
              <a:t>LOAD BALANCER FOR ESMART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863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701" y="239713"/>
            <a:ext cx="7494588" cy="1085371"/>
          </a:xfrm>
        </p:spPr>
        <p:txBody>
          <a:bodyPr anchor="ctr">
            <a:normAutofit/>
          </a:bodyPr>
          <a:lstStyle/>
          <a:p>
            <a:r>
              <a:rPr lang="en-US" dirty="0" smtClean="0"/>
              <a:t>Keepalived Config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04800" y="1219200"/>
            <a:ext cx="86106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# Keepalived process identifier</a:t>
            </a:r>
          </a:p>
          <a:p>
            <a:r>
              <a:rPr lang="en-US" sz="1400" dirty="0" err="1"/>
              <a:t>lvs_id</a:t>
            </a:r>
            <a:r>
              <a:rPr lang="en-US" sz="1400" dirty="0"/>
              <a:t> </a:t>
            </a:r>
            <a:r>
              <a:rPr lang="en-US" sz="1400" dirty="0" err="1"/>
              <a:t>haproxy_DH</a:t>
            </a:r>
            <a:endParaRPr lang="en-US" sz="1400" dirty="0"/>
          </a:p>
          <a:p>
            <a:r>
              <a:rPr lang="en-US" sz="1400" dirty="0"/>
              <a:t>}</a:t>
            </a:r>
          </a:p>
          <a:p>
            <a:r>
              <a:rPr lang="en-US" sz="1400" dirty="0"/>
              <a:t># Script used to check if HAProxy is running</a:t>
            </a:r>
          </a:p>
          <a:p>
            <a:r>
              <a:rPr lang="en-US" sz="1400" dirty="0"/>
              <a:t>vrrp_script check_haproxy {</a:t>
            </a:r>
          </a:p>
          <a:p>
            <a:r>
              <a:rPr lang="en-US" sz="1400" dirty="0"/>
              <a:t>script "</a:t>
            </a:r>
            <a:r>
              <a:rPr lang="en-US" sz="1400" dirty="0" err="1"/>
              <a:t>killall</a:t>
            </a:r>
            <a:r>
              <a:rPr lang="en-US" sz="1400" dirty="0"/>
              <a:t> -0 haproxy"</a:t>
            </a:r>
          </a:p>
          <a:p>
            <a:r>
              <a:rPr lang="en-US" sz="1400" dirty="0"/>
              <a:t>interval 2</a:t>
            </a:r>
          </a:p>
          <a:p>
            <a:r>
              <a:rPr lang="en-US" sz="1400" dirty="0"/>
              <a:t>weight 2</a:t>
            </a:r>
          </a:p>
          <a:p>
            <a:r>
              <a:rPr lang="en-US" sz="1400" dirty="0"/>
              <a:t>}</a:t>
            </a:r>
          </a:p>
          <a:p>
            <a:r>
              <a:rPr lang="en-US" sz="1400" dirty="0"/>
              <a:t># Virtual interface</a:t>
            </a:r>
          </a:p>
          <a:p>
            <a:r>
              <a:rPr lang="en-US" sz="1400" dirty="0"/>
              <a:t># The priority specifies the order in which the assigned interface to take over in a failover</a:t>
            </a:r>
          </a:p>
          <a:p>
            <a:r>
              <a:rPr lang="en-US" sz="1400" dirty="0"/>
              <a:t>vrrp_instance VI_01 {</a:t>
            </a:r>
          </a:p>
          <a:p>
            <a:r>
              <a:rPr lang="en-US" sz="14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state </a:t>
            </a:r>
            <a:r>
              <a:rPr lang="en-US" sz="1400" b="1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MASTER/SLAVE</a:t>
            </a:r>
            <a:endParaRPr lang="en-US" sz="1400" b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r>
              <a:rPr lang="en-US" sz="14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interface eth0</a:t>
            </a:r>
          </a:p>
          <a:p>
            <a:r>
              <a:rPr lang="en-US" sz="14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virtual_router_id </a:t>
            </a:r>
            <a:r>
              <a:rPr lang="en-US" sz="1400" b="1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51 -</a:t>
            </a:r>
            <a:r>
              <a:rPr lang="en-US" sz="1400" b="1" dirty="0" smtClean="0">
                <a:solidFill>
                  <a:schemeClr val="tx2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 must be same on Both Master and Slave</a:t>
            </a:r>
            <a:endParaRPr lang="en-US" sz="1400" b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r>
              <a:rPr lang="en-US" sz="14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priority </a:t>
            </a:r>
            <a:r>
              <a:rPr lang="en-US" sz="1400" b="1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101  -</a:t>
            </a:r>
            <a:r>
              <a:rPr lang="en-US" sz="1400" b="1" dirty="0" smtClean="0">
                <a:solidFill>
                  <a:schemeClr val="tx2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 numeric value is less than Mater server</a:t>
            </a:r>
            <a:endParaRPr lang="en-US" sz="1400" b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r>
              <a:rPr lang="en-US" sz="1400" dirty="0"/>
              <a:t># </a:t>
            </a:r>
            <a:r>
              <a:rPr lang="en-US" sz="1400" b="1" dirty="0"/>
              <a:t>The virtual ip address shared between the two </a:t>
            </a:r>
            <a:r>
              <a:rPr lang="en-US" sz="1400" b="1" dirty="0" smtClean="0"/>
              <a:t>load balancers</a:t>
            </a:r>
            <a:endParaRPr lang="en-US" sz="1400" b="1" dirty="0"/>
          </a:p>
          <a:p>
            <a:r>
              <a:rPr lang="en-US" sz="1400" dirty="0"/>
              <a:t>virtual_ipaddress {</a:t>
            </a:r>
          </a:p>
          <a:p>
            <a:r>
              <a:rPr lang="en-US" sz="1400" b="1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169.144.5.4    -</a:t>
            </a:r>
            <a:r>
              <a:rPr lang="en-US" sz="1400" b="1" dirty="0" smtClean="0">
                <a:solidFill>
                  <a:schemeClr val="tx2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 Virtual IP Address</a:t>
            </a:r>
            <a:endParaRPr lang="en-US" sz="1400" b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r>
              <a:rPr lang="en-US" sz="1400" dirty="0"/>
              <a:t>}</a:t>
            </a:r>
          </a:p>
          <a:p>
            <a:r>
              <a:rPr lang="en-US" sz="1400" dirty="0"/>
              <a:t>track_script {</a:t>
            </a:r>
          </a:p>
          <a:p>
            <a:r>
              <a:rPr lang="en-US" sz="1400" dirty="0"/>
              <a:t>check_haproxy</a:t>
            </a:r>
          </a:p>
          <a:p>
            <a:r>
              <a:rPr lang="en-US" sz="1400" dirty="0"/>
              <a:t>}</a:t>
            </a:r>
          </a:p>
          <a:p>
            <a:r>
              <a:rPr lang="en-US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26402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HAProxy is a fast, reliable and free implementation of load balancer proxy for TCP (layer 4) and HTTP (layer7) based applications</a:t>
            </a:r>
          </a:p>
          <a:p>
            <a:r>
              <a:rPr lang="en-US" dirty="0" smtClean="0"/>
              <a:t>HAProxy is written by C programming language which makes it fast and efficient.</a:t>
            </a:r>
          </a:p>
          <a:p>
            <a:r>
              <a:rPr lang="en-US" dirty="0" smtClean="0"/>
              <a:t>Some of well known websites with HAProxy are </a:t>
            </a:r>
            <a:r>
              <a:rPr lang="en-US" dirty="0"/>
              <a:t>S</a:t>
            </a:r>
            <a:r>
              <a:rPr lang="en-US" dirty="0" smtClean="0"/>
              <a:t>tackoverflow, GitHub, Reddit, Tumblr and Twitter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701" y="239713"/>
            <a:ext cx="7494588" cy="1085371"/>
          </a:xfrm>
        </p:spPr>
        <p:txBody>
          <a:bodyPr anchor="ctr">
            <a:normAutofit/>
          </a:bodyPr>
          <a:lstStyle/>
          <a:p>
            <a:r>
              <a:rPr lang="en-US" dirty="0" smtClean="0"/>
              <a:t>             HAProxy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037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39713"/>
            <a:ext cx="8077200" cy="1085371"/>
          </a:xfrm>
        </p:spPr>
        <p:txBody>
          <a:bodyPr anchor="ctr">
            <a:normAutofit/>
          </a:bodyPr>
          <a:lstStyle/>
          <a:p>
            <a:r>
              <a:rPr lang="en-US" dirty="0" smtClean="0"/>
              <a:t>HAPROXY Vs Other Solutions(NGINX)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2248380"/>
              </p:ext>
            </p:extLst>
          </p:nvPr>
        </p:nvGraphicFramePr>
        <p:xfrm>
          <a:off x="762000" y="1828800"/>
          <a:ext cx="7696200" cy="33527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57600"/>
                <a:gridCol w="4038600"/>
              </a:tblGrid>
              <a:tr h="574897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dirty="0"/>
                        <a:t>HAPROXY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dirty="0"/>
                        <a:t>NGINX</a:t>
                      </a:r>
                    </a:p>
                  </a:txBody>
                  <a:tcPr marL="9525" marR="9525" marT="9525" marB="0" anchor="b"/>
                </a:tc>
              </a:tr>
              <a:tr h="574897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Faster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Complicated, Slower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574897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Open Source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Work with Windows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574897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Admin Console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No Admin Console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053211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TCP(Layer 4) and HTTP(Layer 7)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Only HTTP Layer 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0666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Install HAProxy</a:t>
            </a:r>
          </a:p>
          <a:p>
            <a:r>
              <a:rPr lang="en-US" dirty="0" smtClean="0"/>
              <a:t>Enable</a:t>
            </a:r>
          </a:p>
          <a:p>
            <a:r>
              <a:rPr lang="en-US" dirty="0" smtClean="0"/>
              <a:t>Configure</a:t>
            </a:r>
          </a:p>
          <a:p>
            <a:r>
              <a:rPr lang="en-US" dirty="0" smtClean="0"/>
              <a:t>Peering</a:t>
            </a:r>
          </a:p>
          <a:p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701" y="239713"/>
            <a:ext cx="7494588" cy="1085371"/>
          </a:xfrm>
        </p:spPr>
        <p:txBody>
          <a:bodyPr anchor="ctr">
            <a:normAutofit/>
          </a:bodyPr>
          <a:lstStyle/>
          <a:p>
            <a:r>
              <a:rPr lang="en-US" dirty="0" smtClean="0"/>
              <a:t>      Implementation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861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lvl="1" indent="-285750">
              <a:lnSpc>
                <a:spcPct val="80000"/>
              </a:lnSpc>
              <a:buClr>
                <a:srgbClr val="00A9D4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ea typeface="+mn-ea"/>
                <a:cs typeface="+mn-cs"/>
              </a:rPr>
              <a:t>Install and configure 2 HAProxy servers (Haproxy1/Haproxy2) that will direct traffic to 2 Apache web servers (Apache1/Apache2)</a:t>
            </a:r>
          </a:p>
          <a:p>
            <a:pPr marL="0" lvl="1">
              <a:lnSpc>
                <a:spcPct val="80000"/>
              </a:lnSpc>
              <a:buClr>
                <a:srgbClr val="00A9D4"/>
              </a:buClr>
            </a:pPr>
            <a:r>
              <a:rPr lang="en-US" altLang="en-US" sz="2400" dirty="0">
                <a:ea typeface="+mn-ea"/>
                <a:cs typeface="+mn-cs"/>
              </a:rPr>
              <a:t>             E.g.</a:t>
            </a:r>
          </a:p>
          <a:p>
            <a:pPr marL="0" lvl="1">
              <a:lnSpc>
                <a:spcPct val="80000"/>
              </a:lnSpc>
              <a:buClr>
                <a:srgbClr val="00A9D4"/>
              </a:buClr>
            </a:pPr>
            <a:r>
              <a:rPr lang="en-US" altLang="en-US" sz="2400" dirty="0">
                <a:ea typeface="+mn-ea"/>
                <a:cs typeface="+mn-cs"/>
              </a:rPr>
              <a:t>                      Haproxy1- 169.144.5.161</a:t>
            </a:r>
          </a:p>
          <a:p>
            <a:pPr marL="0" lvl="1">
              <a:lnSpc>
                <a:spcPct val="80000"/>
              </a:lnSpc>
              <a:buClr>
                <a:srgbClr val="00A9D4"/>
              </a:buClr>
            </a:pPr>
            <a:r>
              <a:rPr lang="en-US" altLang="en-US" sz="2400" dirty="0">
                <a:ea typeface="+mn-ea"/>
                <a:cs typeface="+mn-cs"/>
              </a:rPr>
              <a:t>                      Haproxy2-169.144.5.152</a:t>
            </a:r>
          </a:p>
          <a:p>
            <a:pPr marL="285750" lvl="1" indent="-285750">
              <a:lnSpc>
                <a:spcPct val="80000"/>
              </a:lnSpc>
              <a:buClr>
                <a:srgbClr val="00A9D4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ea typeface="+mn-ea"/>
                <a:cs typeface="+mn-cs"/>
              </a:rPr>
              <a:t>yum -y install haproxy (Red Hat Linux) </a:t>
            </a:r>
          </a:p>
          <a:p>
            <a:pPr marL="285750" lvl="1" indent="-285750">
              <a:lnSpc>
                <a:spcPct val="80000"/>
              </a:lnSpc>
              <a:buClr>
                <a:srgbClr val="00A9D4"/>
              </a:buClr>
              <a:buFont typeface="Wingdings" panose="05000000000000000000" pitchFamily="2" charset="2"/>
              <a:buChar char="Ø"/>
            </a:pPr>
            <a:r>
              <a:rPr lang="en-US" altLang="en-US" sz="2400" dirty="0">
                <a:ea typeface="+mn-ea"/>
                <a:cs typeface="+mn-cs"/>
              </a:rPr>
              <a:t>sudo apt-get install haproxy(</a:t>
            </a:r>
            <a:r>
              <a:rPr lang="en-US" altLang="en-US" sz="2400" dirty="0" err="1">
                <a:ea typeface="+mn-ea"/>
                <a:cs typeface="+mn-cs"/>
              </a:rPr>
              <a:t>ubuntu</a:t>
            </a:r>
            <a:r>
              <a:rPr lang="en-US" altLang="en-US" sz="2400" dirty="0">
                <a:ea typeface="+mn-ea"/>
                <a:cs typeface="+mn-cs"/>
              </a:rPr>
              <a:t>)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701" y="239713"/>
            <a:ext cx="7494588" cy="1085371"/>
          </a:xfrm>
        </p:spPr>
        <p:txBody>
          <a:bodyPr anchor="ctr">
            <a:normAutofit/>
          </a:bodyPr>
          <a:lstStyle/>
          <a:p>
            <a:r>
              <a:rPr lang="en-US" dirty="0" smtClean="0"/>
              <a:t>        Installation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282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39713"/>
            <a:ext cx="9144000" cy="1085371"/>
          </a:xfrm>
        </p:spPr>
        <p:txBody>
          <a:bodyPr anchor="ctr">
            <a:normAutofit/>
          </a:bodyPr>
          <a:lstStyle/>
          <a:p>
            <a:r>
              <a:rPr lang="en-US" dirty="0" smtClean="0"/>
              <a:t>Haproxy Configurations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62000" y="1981200"/>
            <a:ext cx="7848600" cy="42657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1" indent="-285750">
              <a:lnSpc>
                <a:spcPct val="80000"/>
              </a:lnSpc>
              <a:spcBef>
                <a:spcPct val="20000"/>
              </a:spcBef>
              <a:buClr>
                <a:srgbClr val="00A9D4"/>
              </a:buClr>
              <a:buFont typeface="Wingdings" panose="05000000000000000000" pitchFamily="2" charset="2"/>
              <a:buChar char="Ø"/>
            </a:pPr>
            <a:r>
              <a:rPr lang="en-US" sz="2400" dirty="0"/>
              <a:t>edit the HAProxy config file, /etc/haproxy/</a:t>
            </a:r>
            <a:r>
              <a:rPr lang="en-US" sz="2400" dirty="0" err="1"/>
              <a:t>haproxy.cfg</a:t>
            </a:r>
            <a:endParaRPr lang="en-US" sz="2400" dirty="0"/>
          </a:p>
          <a:p>
            <a:pPr marL="0" lvl="1">
              <a:lnSpc>
                <a:spcPct val="80000"/>
              </a:lnSpc>
              <a:spcBef>
                <a:spcPct val="20000"/>
              </a:spcBef>
              <a:buClr>
                <a:srgbClr val="00A9D4"/>
              </a:buClr>
            </a:pPr>
            <a:r>
              <a:rPr lang="en-US" sz="2400" dirty="0"/>
              <a:t>                   vi etc/haproxy/</a:t>
            </a:r>
            <a:r>
              <a:rPr lang="en-US" sz="2400" dirty="0" err="1"/>
              <a:t>haproxy.cfg</a:t>
            </a:r>
            <a:endParaRPr lang="en-US" sz="2400" dirty="0"/>
          </a:p>
          <a:p>
            <a:pPr marL="285750" lvl="1" indent="-285750">
              <a:lnSpc>
                <a:spcPct val="80000"/>
              </a:lnSpc>
              <a:spcBef>
                <a:spcPct val="20000"/>
              </a:spcBef>
              <a:buClr>
                <a:srgbClr val="00A9D4"/>
              </a:buClr>
              <a:buFont typeface="Wingdings" panose="05000000000000000000" pitchFamily="2" charset="2"/>
              <a:buChar char="Ø"/>
            </a:pPr>
            <a:r>
              <a:rPr lang="en-US" sz="2400" dirty="0"/>
              <a:t>global section</a:t>
            </a:r>
          </a:p>
          <a:p>
            <a:pPr marL="285750" lvl="1" indent="-285750">
              <a:lnSpc>
                <a:spcPct val="80000"/>
              </a:lnSpc>
              <a:spcBef>
                <a:spcPct val="20000"/>
              </a:spcBef>
              <a:buClr>
                <a:srgbClr val="00A9D4"/>
              </a:buClr>
              <a:buFont typeface="Wingdings" panose="05000000000000000000" pitchFamily="2" charset="2"/>
              <a:buChar char="Ø"/>
            </a:pPr>
            <a:r>
              <a:rPr lang="en-US" sz="2400" dirty="0"/>
              <a:t>default section</a:t>
            </a:r>
          </a:p>
          <a:p>
            <a:pPr marL="285750" lvl="1" indent="-285750">
              <a:lnSpc>
                <a:spcPct val="80000"/>
              </a:lnSpc>
              <a:spcBef>
                <a:spcPct val="20000"/>
              </a:spcBef>
              <a:buClr>
                <a:srgbClr val="00A9D4"/>
              </a:buClr>
              <a:buFont typeface="Wingdings" panose="05000000000000000000" pitchFamily="2" charset="2"/>
              <a:buChar char="Ø"/>
            </a:pPr>
            <a:r>
              <a:rPr lang="en-US" sz="2400" dirty="0"/>
              <a:t>Load Balancing Configuration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 smtClean="0"/>
              <a:t>frontend</a:t>
            </a:r>
            <a:r>
              <a:rPr lang="en-US" sz="2400" dirty="0"/>
              <a:t> - where HAProxy listens to connections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 smtClean="0"/>
              <a:t>backend</a:t>
            </a:r>
            <a:r>
              <a:rPr lang="en-US" sz="2400" dirty="0"/>
              <a:t> - Where HAPoxy sends incoming connections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 smtClean="0"/>
              <a:t>stats</a:t>
            </a:r>
            <a:r>
              <a:rPr lang="en-US" sz="2400" dirty="0"/>
              <a:t> - Optionally, setup HAProxy web tool for monitoring the </a:t>
            </a:r>
            <a:r>
              <a:rPr lang="en-US" sz="2400" dirty="0" smtClean="0"/>
              <a:t>load balancer and </a:t>
            </a:r>
            <a:r>
              <a:rPr lang="en-US" sz="2400" dirty="0"/>
              <a:t>its nodes</a:t>
            </a:r>
          </a:p>
          <a:p>
            <a:pPr marL="0" lvl="1">
              <a:lnSpc>
                <a:spcPct val="80000"/>
              </a:lnSpc>
              <a:spcBef>
                <a:spcPct val="20000"/>
              </a:spcBef>
              <a:buClr>
                <a:srgbClr val="00A9D4"/>
              </a:buClr>
            </a:pPr>
            <a:endParaRPr lang="en-US" dirty="0" smtClean="0">
              <a:solidFill>
                <a:srgbClr val="A6A6A6"/>
              </a:solidFill>
              <a:ea typeface="SimSun" pitchFamily="2" charset="-122"/>
            </a:endParaRPr>
          </a:p>
          <a:p>
            <a:pPr marL="285750" lvl="1" indent="-285750">
              <a:lnSpc>
                <a:spcPct val="80000"/>
              </a:lnSpc>
              <a:spcBef>
                <a:spcPct val="20000"/>
              </a:spcBef>
              <a:buClr>
                <a:srgbClr val="00A9D4"/>
              </a:buClr>
              <a:buFont typeface="Wingdings" panose="05000000000000000000" pitchFamily="2" charset="2"/>
              <a:buChar char="Ø"/>
            </a:pPr>
            <a:endParaRPr lang="en-US" dirty="0" smtClean="0">
              <a:solidFill>
                <a:srgbClr val="A6A6A6"/>
              </a:solidFill>
              <a:ea typeface="SimSun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84217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39713"/>
            <a:ext cx="9144000" cy="1085371"/>
          </a:xfrm>
        </p:spPr>
        <p:txBody>
          <a:bodyPr anchor="ctr">
            <a:normAutofit/>
          </a:bodyPr>
          <a:lstStyle/>
          <a:p>
            <a:r>
              <a:rPr lang="en-US" dirty="0" smtClean="0"/>
              <a:t>Frontend Configuration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5800" y="1295401"/>
            <a:ext cx="7543800" cy="57431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1" indent="-285750">
              <a:lnSpc>
                <a:spcPct val="80000"/>
              </a:lnSpc>
              <a:spcBef>
                <a:spcPct val="20000"/>
              </a:spcBef>
              <a:buClr>
                <a:srgbClr val="00A9D4"/>
              </a:buClr>
              <a:buFont typeface="Wingdings" panose="05000000000000000000" pitchFamily="2" charset="2"/>
              <a:buChar char="§"/>
            </a:pPr>
            <a:r>
              <a:rPr lang="en-US" sz="2400" dirty="0"/>
              <a:t>Example:</a:t>
            </a:r>
          </a:p>
          <a:p>
            <a:pPr marL="285750" lvl="1" indent="-285750">
              <a:lnSpc>
                <a:spcPct val="80000"/>
              </a:lnSpc>
              <a:spcBef>
                <a:spcPct val="20000"/>
              </a:spcBef>
              <a:buClr>
                <a:srgbClr val="00A9D4"/>
              </a:buClr>
              <a:buFont typeface="Wingdings" panose="05000000000000000000" pitchFamily="2" charset="2"/>
              <a:buChar char="§"/>
            </a:pPr>
            <a:endParaRPr lang="en-US" sz="2400" dirty="0"/>
          </a:p>
          <a:p>
            <a:pPr marL="0" lvl="1">
              <a:lnSpc>
                <a:spcPct val="80000"/>
              </a:lnSpc>
              <a:spcBef>
                <a:spcPct val="20000"/>
              </a:spcBef>
              <a:buClr>
                <a:srgbClr val="00A9D4"/>
              </a:buClr>
            </a:pPr>
            <a:r>
              <a:rPr lang="en-US" sz="2400" dirty="0"/>
              <a:t>             </a:t>
            </a:r>
            <a:r>
              <a:rPr lang="en-US" sz="2400" dirty="0" smtClean="0"/>
              <a:t>frontend </a:t>
            </a:r>
            <a:r>
              <a:rPr lang="en-US" sz="2400" dirty="0"/>
              <a:t>localnodes</a:t>
            </a:r>
          </a:p>
          <a:p>
            <a:pPr marL="0" lvl="1">
              <a:lnSpc>
                <a:spcPct val="80000"/>
              </a:lnSpc>
              <a:spcBef>
                <a:spcPct val="20000"/>
              </a:spcBef>
              <a:buClr>
                <a:srgbClr val="00A9D4"/>
              </a:buClr>
            </a:pPr>
            <a:r>
              <a:rPr lang="en-US" sz="2400" dirty="0" smtClean="0"/>
              <a:t>             mode http</a:t>
            </a:r>
          </a:p>
          <a:p>
            <a:pPr marL="0" lvl="1">
              <a:lnSpc>
                <a:spcPct val="80000"/>
              </a:lnSpc>
              <a:spcBef>
                <a:spcPct val="20000"/>
              </a:spcBef>
              <a:buClr>
                <a:srgbClr val="00A9D4"/>
              </a:buClr>
            </a:pPr>
            <a:r>
              <a:rPr lang="en-US" sz="2400" dirty="0" smtClean="0"/>
              <a:t>             bind 0.0.0.0:80</a:t>
            </a:r>
          </a:p>
          <a:p>
            <a:pPr marL="0" lvl="1">
              <a:lnSpc>
                <a:spcPct val="80000"/>
              </a:lnSpc>
              <a:spcBef>
                <a:spcPct val="20000"/>
              </a:spcBef>
              <a:buClr>
                <a:srgbClr val="00A9D4"/>
              </a:buClr>
            </a:pPr>
            <a:r>
              <a:rPr lang="en-US" sz="2400" dirty="0" smtClean="0"/>
              <a:t>             default backend nodes</a:t>
            </a:r>
          </a:p>
          <a:p>
            <a:pPr marL="285750" lvl="1" indent="-285750">
              <a:lnSpc>
                <a:spcPct val="80000"/>
              </a:lnSpc>
              <a:spcBef>
                <a:spcPct val="20000"/>
              </a:spcBef>
              <a:buClr>
                <a:srgbClr val="00A9D4"/>
              </a:buClr>
              <a:buFont typeface="Wingdings" panose="05000000000000000000" pitchFamily="2" charset="2"/>
              <a:buChar char="§"/>
            </a:pPr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/>
              <a:t>bind *:80 - HAProxy will listen on port 80 on each available network for new HTTP connections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/>
              <a:t>mode http - This is listening for HTTP connections.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/>
              <a:t>default backend nodes - This frontend should use the backend named nodes, which we'll see next.</a:t>
            </a:r>
          </a:p>
          <a:p>
            <a:pPr marL="0" lvl="1">
              <a:lnSpc>
                <a:spcPct val="80000"/>
              </a:lnSpc>
              <a:spcBef>
                <a:spcPct val="20000"/>
              </a:spcBef>
              <a:buClr>
                <a:srgbClr val="00A9D4"/>
              </a:buClr>
            </a:pPr>
            <a:endParaRPr lang="en-US" dirty="0" smtClean="0">
              <a:solidFill>
                <a:srgbClr val="A6A6A6"/>
              </a:solidFill>
              <a:ea typeface="SimSun" pitchFamily="2" charset="-122"/>
            </a:endParaRPr>
          </a:p>
          <a:p>
            <a:pPr marL="285750" lvl="1" indent="-285750">
              <a:lnSpc>
                <a:spcPct val="80000"/>
              </a:lnSpc>
              <a:spcBef>
                <a:spcPct val="20000"/>
              </a:spcBef>
              <a:buClr>
                <a:srgbClr val="00A9D4"/>
              </a:buClr>
              <a:buFont typeface="Wingdings" panose="05000000000000000000" pitchFamily="2" charset="2"/>
              <a:buChar char="Ø"/>
            </a:pPr>
            <a:endParaRPr lang="en-US" dirty="0" smtClean="0">
              <a:solidFill>
                <a:srgbClr val="A6A6A6"/>
              </a:solidFill>
              <a:ea typeface="SimSun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74466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39713"/>
            <a:ext cx="7888289" cy="1085371"/>
          </a:xfrm>
        </p:spPr>
        <p:txBody>
          <a:bodyPr anchor="ctr">
            <a:normAutofit/>
          </a:bodyPr>
          <a:lstStyle/>
          <a:p>
            <a:r>
              <a:rPr lang="en-US" dirty="0" smtClean="0"/>
              <a:t> Backend Configuration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62000" y="1981200"/>
            <a:ext cx="7848600" cy="46905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80000"/>
              </a:lnSpc>
              <a:spcBef>
                <a:spcPct val="20000"/>
              </a:spcBef>
              <a:buClr>
                <a:srgbClr val="00A9D4"/>
              </a:buClr>
            </a:pPr>
            <a:r>
              <a:rPr lang="en-US" dirty="0" smtClean="0">
                <a:solidFill>
                  <a:srgbClr val="A6A6A6"/>
                </a:solidFill>
                <a:ea typeface="SimSun" pitchFamily="2" charset="-122"/>
              </a:rPr>
              <a:t>Example:</a:t>
            </a:r>
          </a:p>
          <a:p>
            <a:pPr marL="0" lvl="1">
              <a:lnSpc>
                <a:spcPct val="80000"/>
              </a:lnSpc>
              <a:spcBef>
                <a:spcPct val="20000"/>
              </a:spcBef>
              <a:buClr>
                <a:srgbClr val="00A9D4"/>
              </a:buClr>
            </a:pPr>
            <a:r>
              <a:rPr lang="en-US" dirty="0">
                <a:solidFill>
                  <a:srgbClr val="A6A6A6"/>
                </a:solidFill>
                <a:ea typeface="SimSun" pitchFamily="2" charset="-122"/>
              </a:rPr>
              <a:t> </a:t>
            </a:r>
            <a:r>
              <a:rPr lang="en-US" dirty="0" smtClean="0">
                <a:solidFill>
                  <a:srgbClr val="A6A6A6"/>
                </a:solidFill>
                <a:ea typeface="SimSun" pitchFamily="2" charset="-122"/>
              </a:rPr>
              <a:t>                                   backend nodes</a:t>
            </a:r>
          </a:p>
          <a:p>
            <a:pPr marL="0" lvl="1">
              <a:lnSpc>
                <a:spcPct val="80000"/>
              </a:lnSpc>
              <a:spcBef>
                <a:spcPct val="20000"/>
              </a:spcBef>
              <a:buClr>
                <a:srgbClr val="00A9D4"/>
              </a:buClr>
            </a:pPr>
            <a:r>
              <a:rPr lang="en-US" dirty="0" smtClean="0">
                <a:solidFill>
                  <a:srgbClr val="A6A6A6"/>
                </a:solidFill>
                <a:ea typeface="SimSun" pitchFamily="2" charset="-122"/>
              </a:rPr>
              <a:t>                                    mode http</a:t>
            </a:r>
          </a:p>
          <a:p>
            <a:pPr marL="0" lvl="1">
              <a:lnSpc>
                <a:spcPct val="80000"/>
              </a:lnSpc>
              <a:spcBef>
                <a:spcPct val="20000"/>
              </a:spcBef>
              <a:buClr>
                <a:srgbClr val="00A9D4"/>
              </a:buClr>
            </a:pPr>
            <a:r>
              <a:rPr lang="en-US" dirty="0" smtClean="0">
                <a:solidFill>
                  <a:srgbClr val="A6A6A6"/>
                </a:solidFill>
                <a:ea typeface="SimSun" pitchFamily="2" charset="-122"/>
              </a:rPr>
              <a:t>                                    balance </a:t>
            </a:r>
            <a:r>
              <a:rPr lang="en-US" dirty="0" err="1" smtClean="0">
                <a:solidFill>
                  <a:srgbClr val="A6A6A6"/>
                </a:solidFill>
                <a:ea typeface="SimSun" pitchFamily="2" charset="-122"/>
              </a:rPr>
              <a:t>roundrobin</a:t>
            </a:r>
            <a:endParaRPr lang="en-US" dirty="0" smtClean="0">
              <a:solidFill>
                <a:srgbClr val="A6A6A6"/>
              </a:solidFill>
              <a:ea typeface="SimSun" pitchFamily="2" charset="-122"/>
            </a:endParaRPr>
          </a:p>
          <a:p>
            <a:pPr marL="0" lvl="1">
              <a:lnSpc>
                <a:spcPct val="80000"/>
              </a:lnSpc>
              <a:spcBef>
                <a:spcPct val="20000"/>
              </a:spcBef>
              <a:buClr>
                <a:srgbClr val="00A9D4"/>
              </a:buClr>
            </a:pPr>
            <a:r>
              <a:rPr lang="en-US" dirty="0" smtClean="0">
                <a:solidFill>
                  <a:srgbClr val="A6A6A6"/>
                </a:solidFill>
                <a:ea typeface="SimSun" pitchFamily="2" charset="-122"/>
              </a:rPr>
              <a:t>                                    option </a:t>
            </a:r>
            <a:r>
              <a:rPr lang="en-US" dirty="0" err="1" smtClean="0">
                <a:solidFill>
                  <a:srgbClr val="A6A6A6"/>
                </a:solidFill>
                <a:ea typeface="SimSun" pitchFamily="2" charset="-122"/>
              </a:rPr>
              <a:t>httpclose</a:t>
            </a:r>
            <a:endParaRPr lang="en-US" dirty="0" smtClean="0">
              <a:solidFill>
                <a:srgbClr val="A6A6A6"/>
              </a:solidFill>
              <a:ea typeface="SimSun" pitchFamily="2" charset="-122"/>
            </a:endParaRPr>
          </a:p>
          <a:p>
            <a:pPr marL="0" lvl="1">
              <a:lnSpc>
                <a:spcPct val="80000"/>
              </a:lnSpc>
              <a:spcBef>
                <a:spcPct val="20000"/>
              </a:spcBef>
              <a:buClr>
                <a:srgbClr val="00A9D4"/>
              </a:buClr>
            </a:pPr>
            <a:r>
              <a:rPr lang="en-US" dirty="0" smtClean="0">
                <a:solidFill>
                  <a:srgbClr val="A6A6A6"/>
                </a:solidFill>
                <a:ea typeface="SimSun" pitchFamily="2" charset="-122"/>
              </a:rPr>
              <a:t>                                    option </a:t>
            </a:r>
            <a:r>
              <a:rPr lang="en-US" dirty="0" err="1" smtClean="0">
                <a:solidFill>
                  <a:srgbClr val="A6A6A6"/>
                </a:solidFill>
                <a:ea typeface="SimSun" pitchFamily="2" charset="-122"/>
              </a:rPr>
              <a:t>forwardfor</a:t>
            </a:r>
            <a:endParaRPr lang="en-US" dirty="0" smtClean="0">
              <a:solidFill>
                <a:srgbClr val="A6A6A6"/>
              </a:solidFill>
              <a:ea typeface="SimSun" pitchFamily="2" charset="-122"/>
            </a:endParaRPr>
          </a:p>
          <a:p>
            <a:pPr marL="0" lvl="1">
              <a:lnSpc>
                <a:spcPct val="80000"/>
              </a:lnSpc>
              <a:spcBef>
                <a:spcPct val="20000"/>
              </a:spcBef>
              <a:buClr>
                <a:srgbClr val="00A9D4"/>
              </a:buClr>
            </a:pPr>
            <a:r>
              <a:rPr lang="en-US" dirty="0" smtClean="0">
                <a:solidFill>
                  <a:srgbClr val="A6A6A6"/>
                </a:solidFill>
                <a:ea typeface="SimSun" pitchFamily="2" charset="-122"/>
              </a:rPr>
              <a:t>                                    cookie SERVERNAME insert indirect </a:t>
            </a:r>
            <a:r>
              <a:rPr lang="en-US" dirty="0" err="1" smtClean="0">
                <a:solidFill>
                  <a:srgbClr val="A6A6A6"/>
                </a:solidFill>
                <a:ea typeface="SimSun" pitchFamily="2" charset="-122"/>
              </a:rPr>
              <a:t>nocache</a:t>
            </a:r>
            <a:endParaRPr lang="en-US" dirty="0" smtClean="0">
              <a:solidFill>
                <a:srgbClr val="A6A6A6"/>
              </a:solidFill>
              <a:ea typeface="SimSun" pitchFamily="2" charset="-122"/>
            </a:endParaRPr>
          </a:p>
          <a:p>
            <a:pPr marL="0" lvl="1">
              <a:lnSpc>
                <a:spcPct val="80000"/>
              </a:lnSpc>
              <a:spcBef>
                <a:spcPct val="20000"/>
              </a:spcBef>
              <a:buClr>
                <a:srgbClr val="00A9D4"/>
              </a:buClr>
            </a:pPr>
            <a:r>
              <a:rPr lang="en-US" dirty="0" smtClean="0">
                <a:solidFill>
                  <a:srgbClr val="A6A6A6"/>
                </a:solidFill>
                <a:ea typeface="SimSun" pitchFamily="2" charset="-122"/>
              </a:rPr>
              <a:t>                                    server lamp1 169.144.5.160:80 cookie s1 check</a:t>
            </a:r>
          </a:p>
          <a:p>
            <a:pPr marL="0" lvl="1">
              <a:lnSpc>
                <a:spcPct val="80000"/>
              </a:lnSpc>
              <a:spcBef>
                <a:spcPct val="20000"/>
              </a:spcBef>
              <a:buClr>
                <a:srgbClr val="00A9D4"/>
              </a:buClr>
            </a:pPr>
            <a:r>
              <a:rPr lang="en-US" dirty="0" smtClean="0">
                <a:solidFill>
                  <a:srgbClr val="A6A6A6"/>
                </a:solidFill>
                <a:ea typeface="SimSun" pitchFamily="2" charset="-122"/>
              </a:rPr>
              <a:t>                                    server lamp2 169.144.5.165:80 cookie s2 check</a:t>
            </a:r>
          </a:p>
          <a:p>
            <a:pPr marL="0" lvl="1">
              <a:lnSpc>
                <a:spcPct val="80000"/>
              </a:lnSpc>
              <a:spcBef>
                <a:spcPct val="20000"/>
              </a:spcBef>
              <a:buClr>
                <a:srgbClr val="00A9D4"/>
              </a:buClr>
            </a:pPr>
            <a:endParaRPr lang="en-US" dirty="0">
              <a:solidFill>
                <a:srgbClr val="A6A6A6"/>
              </a:solidFill>
              <a:ea typeface="SimSun" pitchFamily="2" charset="-122"/>
            </a:endParaRPr>
          </a:p>
          <a:p>
            <a:pPr marL="0" lvl="1">
              <a:lnSpc>
                <a:spcPct val="80000"/>
              </a:lnSpc>
              <a:spcBef>
                <a:spcPct val="20000"/>
              </a:spcBef>
              <a:buClr>
                <a:srgbClr val="00A9D4"/>
              </a:buClr>
            </a:pPr>
            <a:r>
              <a:rPr lang="en-US" dirty="0"/>
              <a:t>mode http - This will pass HTTP requests to the servers listed</a:t>
            </a:r>
          </a:p>
          <a:p>
            <a:pPr marL="0" lvl="1">
              <a:lnSpc>
                <a:spcPct val="80000"/>
              </a:lnSpc>
              <a:spcBef>
                <a:spcPct val="20000"/>
              </a:spcBef>
              <a:buClr>
                <a:srgbClr val="00A9D4"/>
              </a:buClr>
            </a:pPr>
            <a:r>
              <a:rPr lang="en-US" dirty="0"/>
              <a:t>balance </a:t>
            </a:r>
            <a:r>
              <a:rPr lang="en-US" dirty="0" err="1"/>
              <a:t>roundrobin</a:t>
            </a:r>
            <a:r>
              <a:rPr lang="en-US" dirty="0"/>
              <a:t> - Use the </a:t>
            </a:r>
            <a:r>
              <a:rPr lang="en-US" dirty="0" err="1">
                <a:hlinkClick r:id="rId3"/>
              </a:rPr>
              <a:t>roundrobin</a:t>
            </a:r>
            <a:r>
              <a:rPr lang="en-US" dirty="0"/>
              <a:t> strategy for distributing load amongst the servers</a:t>
            </a:r>
          </a:p>
          <a:p>
            <a:pPr marL="0" lvl="1">
              <a:lnSpc>
                <a:spcPct val="80000"/>
              </a:lnSpc>
              <a:spcBef>
                <a:spcPct val="20000"/>
              </a:spcBef>
              <a:buClr>
                <a:srgbClr val="00A9D4"/>
              </a:buClr>
            </a:pPr>
            <a:r>
              <a:rPr lang="en-US" dirty="0" smtClean="0">
                <a:solidFill>
                  <a:srgbClr val="A6A6A6"/>
                </a:solidFill>
                <a:ea typeface="SimSun" pitchFamily="2" charset="-122"/>
              </a:rPr>
              <a:t>server lamp1 169.144.5.160:80 cookie s1 check-</a:t>
            </a:r>
          </a:p>
          <a:p>
            <a:pPr marL="0" lvl="1">
              <a:lnSpc>
                <a:spcPct val="80000"/>
              </a:lnSpc>
              <a:spcBef>
                <a:spcPct val="20000"/>
              </a:spcBef>
              <a:buClr>
                <a:srgbClr val="00A9D4"/>
              </a:buClr>
            </a:pPr>
            <a:r>
              <a:rPr lang="en-US" dirty="0" smtClean="0">
                <a:solidFill>
                  <a:srgbClr val="A6A6A6"/>
                </a:solidFill>
                <a:ea typeface="SimSun" pitchFamily="2" charset="-122"/>
              </a:rPr>
              <a:t>                  Lamp1 – arbitrary name</a:t>
            </a:r>
          </a:p>
          <a:p>
            <a:pPr marL="0" lvl="1">
              <a:lnSpc>
                <a:spcPct val="80000"/>
              </a:lnSpc>
              <a:spcBef>
                <a:spcPct val="20000"/>
              </a:spcBef>
              <a:buClr>
                <a:srgbClr val="00A9D4"/>
              </a:buClr>
            </a:pPr>
            <a:r>
              <a:rPr lang="en-US" dirty="0">
                <a:solidFill>
                  <a:srgbClr val="A6A6A6"/>
                </a:solidFill>
                <a:ea typeface="SimSun" pitchFamily="2" charset="-122"/>
              </a:rPr>
              <a:t> </a:t>
            </a:r>
            <a:r>
              <a:rPr lang="en-US" dirty="0" smtClean="0">
                <a:solidFill>
                  <a:srgbClr val="A6A6A6"/>
                </a:solidFill>
                <a:ea typeface="SimSun" pitchFamily="2" charset="-122"/>
              </a:rPr>
              <a:t>                169.144.5.160:80- </a:t>
            </a:r>
            <a:r>
              <a:rPr lang="en-US" dirty="0" err="1" smtClean="0">
                <a:solidFill>
                  <a:srgbClr val="A6A6A6"/>
                </a:solidFill>
                <a:ea typeface="SimSun" pitchFamily="2" charset="-122"/>
              </a:rPr>
              <a:t>Ip</a:t>
            </a:r>
            <a:r>
              <a:rPr lang="en-US" dirty="0" smtClean="0">
                <a:solidFill>
                  <a:srgbClr val="A6A6A6"/>
                </a:solidFill>
                <a:ea typeface="SimSun" pitchFamily="2" charset="-122"/>
              </a:rPr>
              <a:t> address and port of apache server</a:t>
            </a:r>
          </a:p>
          <a:p>
            <a:pPr marL="0" lvl="1">
              <a:lnSpc>
                <a:spcPct val="80000"/>
              </a:lnSpc>
              <a:spcBef>
                <a:spcPct val="20000"/>
              </a:spcBef>
              <a:buClr>
                <a:srgbClr val="00A9D4"/>
              </a:buClr>
            </a:pPr>
            <a:r>
              <a:rPr lang="en-US" dirty="0">
                <a:solidFill>
                  <a:srgbClr val="A6A6A6"/>
                </a:solidFill>
                <a:ea typeface="SimSun" pitchFamily="2" charset="-122"/>
              </a:rPr>
              <a:t> </a:t>
            </a:r>
            <a:r>
              <a:rPr lang="en-US" dirty="0" smtClean="0">
                <a:solidFill>
                  <a:srgbClr val="A6A6A6"/>
                </a:solidFill>
                <a:ea typeface="SimSun" pitchFamily="2" charset="-122"/>
              </a:rPr>
              <a:t>                 check-</a:t>
            </a:r>
            <a:r>
              <a:rPr lang="en-US" dirty="0"/>
              <a:t> tell HAProxy to health check the server</a:t>
            </a:r>
            <a:endParaRPr lang="en-US" dirty="0" smtClean="0">
              <a:solidFill>
                <a:srgbClr val="A6A6A6"/>
              </a:solidFill>
              <a:ea typeface="SimSun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57485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39713"/>
            <a:ext cx="8915400" cy="1085371"/>
          </a:xfrm>
        </p:spPr>
        <p:txBody>
          <a:bodyPr anchor="ctr">
            <a:normAutofit/>
          </a:bodyPr>
          <a:lstStyle/>
          <a:p>
            <a:r>
              <a:rPr lang="en-US" dirty="0" smtClean="0"/>
              <a:t>Load Balancing Algorithm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62000" y="1981200"/>
            <a:ext cx="7848600" cy="31577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>
              <a:lnSpc>
                <a:spcPct val="80000"/>
              </a:lnSpc>
              <a:spcBef>
                <a:spcPct val="20000"/>
              </a:spcBef>
              <a:buClr>
                <a:srgbClr val="00A9D4"/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Roundrobin- distribute traffic amongst our two servers according to their weights.</a:t>
            </a:r>
          </a:p>
          <a:p>
            <a:pPr marL="342900" lvl="1" indent="-342900">
              <a:lnSpc>
                <a:spcPct val="80000"/>
              </a:lnSpc>
              <a:spcBef>
                <a:spcPct val="20000"/>
              </a:spcBef>
              <a:buClr>
                <a:srgbClr val="00A9D4"/>
              </a:buClr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lvl="1" indent="-342900">
              <a:lnSpc>
                <a:spcPct val="80000"/>
              </a:lnSpc>
              <a:spcBef>
                <a:spcPct val="20000"/>
              </a:spcBef>
              <a:buClr>
                <a:srgbClr val="00A9D4"/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leastconn- server with the lowest number of connections receives the connection. This is better for servers with long-running connections (LDAP, SQL, TSE), but not necessarily for short-lived connections (HTTP).</a:t>
            </a:r>
          </a:p>
          <a:p>
            <a:pPr marL="0" lvl="1">
              <a:lnSpc>
                <a:spcPct val="80000"/>
              </a:lnSpc>
              <a:spcBef>
                <a:spcPct val="20000"/>
              </a:spcBef>
              <a:buClr>
                <a:srgbClr val="00A9D4"/>
              </a:buClr>
            </a:pPr>
            <a:endParaRPr lang="en-US" dirty="0" smtClean="0">
              <a:solidFill>
                <a:srgbClr val="A6A6A6"/>
              </a:solidFill>
              <a:ea typeface="SimSun" pitchFamily="2" charset="-122"/>
            </a:endParaRPr>
          </a:p>
          <a:p>
            <a:pPr marL="285750" lvl="1" indent="-285750">
              <a:lnSpc>
                <a:spcPct val="80000"/>
              </a:lnSpc>
              <a:spcBef>
                <a:spcPct val="20000"/>
              </a:spcBef>
              <a:buClr>
                <a:srgbClr val="00A9D4"/>
              </a:buClr>
              <a:buFont typeface="Wingdings" panose="05000000000000000000" pitchFamily="2" charset="2"/>
              <a:buChar char="Ø"/>
            </a:pPr>
            <a:endParaRPr lang="en-US" dirty="0" smtClean="0">
              <a:solidFill>
                <a:srgbClr val="A6A6A6"/>
              </a:solidFill>
              <a:ea typeface="SimSun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60529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701" y="239713"/>
            <a:ext cx="7494588" cy="1085371"/>
          </a:xfrm>
        </p:spPr>
        <p:txBody>
          <a:bodyPr anchor="ctr">
            <a:normAutofit/>
          </a:bodyPr>
          <a:lstStyle/>
          <a:p>
            <a:r>
              <a:rPr lang="en-US" b="1" dirty="0"/>
              <a:t>Monitoring HAProxy</a:t>
            </a:r>
            <a:br>
              <a:rPr lang="en-US" b="1" dirty="0"/>
            </a:b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33400" y="838200"/>
            <a:ext cx="7848600" cy="67033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1" indent="-285750">
              <a:lnSpc>
                <a:spcPct val="80000"/>
              </a:lnSpc>
              <a:spcBef>
                <a:spcPct val="20000"/>
              </a:spcBef>
              <a:buClr>
                <a:srgbClr val="00A9D4"/>
              </a:buClr>
              <a:buFont typeface="Wingdings" panose="05000000000000000000" pitchFamily="2" charset="2"/>
              <a:buChar char="Ø"/>
            </a:pPr>
            <a:r>
              <a:rPr lang="en-US" sz="2400" dirty="0"/>
              <a:t>HAProxy comes with a web interface for monitoring the load balancer and the servers</a:t>
            </a:r>
          </a:p>
          <a:p>
            <a:pPr marL="0" lvl="1">
              <a:lnSpc>
                <a:spcPct val="80000"/>
              </a:lnSpc>
              <a:spcBef>
                <a:spcPct val="20000"/>
              </a:spcBef>
              <a:buClr>
                <a:srgbClr val="00A9D4"/>
              </a:buClr>
            </a:pPr>
            <a:r>
              <a:rPr lang="en-US" sz="2400" dirty="0"/>
              <a:t>Example:</a:t>
            </a:r>
          </a:p>
          <a:p>
            <a:pPr marL="0" lvl="1">
              <a:lnSpc>
                <a:spcPct val="80000"/>
              </a:lnSpc>
              <a:spcBef>
                <a:spcPct val="20000"/>
              </a:spcBef>
              <a:buClr>
                <a:srgbClr val="00A9D4"/>
              </a:buClr>
            </a:pPr>
            <a:r>
              <a:rPr lang="en-US" sz="2400" dirty="0"/>
              <a:t>                                               listen stats 0.0.0.0:8089</a:t>
            </a:r>
          </a:p>
          <a:p>
            <a:pPr marL="0" lvl="1">
              <a:lnSpc>
                <a:spcPct val="80000"/>
              </a:lnSpc>
              <a:spcBef>
                <a:spcPct val="20000"/>
              </a:spcBef>
              <a:buClr>
                <a:srgbClr val="00A9D4"/>
              </a:buClr>
            </a:pPr>
            <a:r>
              <a:rPr lang="en-US" sz="2400" dirty="0"/>
              <a:t>                                               mode http</a:t>
            </a:r>
          </a:p>
          <a:p>
            <a:pPr marL="0" lvl="1">
              <a:lnSpc>
                <a:spcPct val="80000"/>
              </a:lnSpc>
              <a:spcBef>
                <a:spcPct val="20000"/>
              </a:spcBef>
              <a:buClr>
                <a:srgbClr val="00A9D4"/>
              </a:buClr>
            </a:pPr>
            <a:r>
              <a:rPr lang="en-US" sz="2400" dirty="0"/>
              <a:t>                                               stats enable</a:t>
            </a:r>
          </a:p>
          <a:p>
            <a:pPr marL="0" lvl="1">
              <a:lnSpc>
                <a:spcPct val="80000"/>
              </a:lnSpc>
              <a:spcBef>
                <a:spcPct val="20000"/>
              </a:spcBef>
              <a:buClr>
                <a:srgbClr val="00A9D4"/>
              </a:buClr>
            </a:pPr>
            <a:r>
              <a:rPr lang="en-US" sz="2400" dirty="0"/>
              <a:t>                                               stats uri /stats</a:t>
            </a:r>
          </a:p>
          <a:p>
            <a:pPr marL="0" lvl="1">
              <a:lnSpc>
                <a:spcPct val="80000"/>
              </a:lnSpc>
              <a:spcBef>
                <a:spcPct val="20000"/>
              </a:spcBef>
              <a:buClr>
                <a:srgbClr val="00A9D4"/>
              </a:buClr>
            </a:pPr>
            <a:r>
              <a:rPr lang="en-US" sz="2400" dirty="0"/>
              <a:t>                                               stats realm HAProxy\ Statistics</a:t>
            </a:r>
          </a:p>
          <a:p>
            <a:pPr marL="0" lvl="1">
              <a:lnSpc>
                <a:spcPct val="80000"/>
              </a:lnSpc>
              <a:spcBef>
                <a:spcPct val="20000"/>
              </a:spcBef>
              <a:buClr>
                <a:srgbClr val="00A9D4"/>
              </a:buClr>
            </a:pPr>
            <a:r>
              <a:rPr lang="en-US" sz="2400" dirty="0"/>
              <a:t>                                               stats </a:t>
            </a:r>
            <a:r>
              <a:rPr lang="en-US" sz="2400" dirty="0" err="1"/>
              <a:t>auth</a:t>
            </a:r>
            <a:r>
              <a:rPr lang="en-US" sz="2400" dirty="0"/>
              <a:t> </a:t>
            </a:r>
            <a:r>
              <a:rPr lang="en-US" sz="2400" dirty="0" err="1"/>
              <a:t>admin:admin</a:t>
            </a:r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listen stats *:8089- Use the listen directive, name it stats and have it listen on port 8089.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stats enable - Enable the stats monitoring dashboard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stats </a:t>
            </a:r>
            <a:r>
              <a:rPr lang="en-US" sz="2400" dirty="0" err="1"/>
              <a:t>uri</a:t>
            </a:r>
            <a:r>
              <a:rPr lang="en-US" sz="2400" dirty="0"/>
              <a:t> / - The URI to reach it is just / (on port 8089)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stats hide-version - Hide the version of HAProxy used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stats </a:t>
            </a:r>
            <a:r>
              <a:rPr lang="en-US" sz="2400" dirty="0" err="1"/>
              <a:t>auth</a:t>
            </a:r>
            <a:r>
              <a:rPr lang="en-US" sz="2400" dirty="0"/>
              <a:t> someuser:password - Use HTTP basic authentication, with the set username and password.</a:t>
            </a:r>
          </a:p>
          <a:p>
            <a:pPr marL="0" lvl="1">
              <a:lnSpc>
                <a:spcPct val="80000"/>
              </a:lnSpc>
              <a:spcBef>
                <a:spcPct val="20000"/>
              </a:spcBef>
              <a:buClr>
                <a:srgbClr val="00A9D4"/>
              </a:buClr>
            </a:pPr>
            <a:endParaRPr lang="en-US" dirty="0" smtClean="0">
              <a:solidFill>
                <a:srgbClr val="A6A6A6"/>
              </a:solidFill>
              <a:ea typeface="SimSun" pitchFamily="2" charset="-122"/>
            </a:endParaRPr>
          </a:p>
          <a:p>
            <a:pPr marL="285750" lvl="1" indent="-285750">
              <a:lnSpc>
                <a:spcPct val="80000"/>
              </a:lnSpc>
              <a:spcBef>
                <a:spcPct val="20000"/>
              </a:spcBef>
              <a:buClr>
                <a:srgbClr val="00A9D4"/>
              </a:buClr>
              <a:buFont typeface="Wingdings" panose="05000000000000000000" pitchFamily="2" charset="2"/>
              <a:buChar char="Ø"/>
            </a:pPr>
            <a:endParaRPr lang="en-US" dirty="0" smtClean="0">
              <a:solidFill>
                <a:srgbClr val="A6A6A6"/>
              </a:solidFill>
              <a:ea typeface="SimSun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27908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701" y="239713"/>
            <a:ext cx="7494588" cy="1085371"/>
          </a:xfrm>
        </p:spPr>
        <p:txBody>
          <a:bodyPr anchor="ctr">
            <a:normAutofit/>
          </a:bodyPr>
          <a:lstStyle/>
          <a:p>
            <a:r>
              <a:rPr lang="en-US" altLang="zh-CN" dirty="0" smtClean="0">
                <a:ea typeface="SimSun" pitchFamily="2" charset="-122"/>
              </a:rPr>
              <a:t>           Agenda</a:t>
            </a:r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792163" y="1447800"/>
            <a:ext cx="6904037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2000" tIns="0" rIns="72000" bIns="0"/>
          <a:lstStyle>
            <a:lvl1pPr marL="176213" indent="-176213" eaLnBrk="0" hangingPunct="0"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00A9D4"/>
              </a:buClr>
              <a:buFont typeface="Arial" charset="0"/>
              <a:buChar char="›"/>
            </a:pPr>
            <a:r>
              <a:rPr lang="en-US" altLang="zh-CN" sz="2400" dirty="0" smtClean="0">
                <a:latin typeface="+mn-lt"/>
              </a:rPr>
              <a:t>Objectives</a:t>
            </a:r>
          </a:p>
          <a:p>
            <a:pPr marL="0" indent="0" eaLnBrk="1" hangingPunct="1">
              <a:lnSpc>
                <a:spcPct val="80000"/>
              </a:lnSpc>
              <a:spcBef>
                <a:spcPct val="20000"/>
              </a:spcBef>
              <a:buClr>
                <a:srgbClr val="00A9D4"/>
              </a:buClr>
            </a:pPr>
            <a:endParaRPr lang="en-US" altLang="zh-CN" sz="2400" dirty="0">
              <a:latin typeface="+mn-lt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00A9D4"/>
              </a:buClr>
              <a:buFont typeface="Arial" charset="0"/>
              <a:buChar char="›"/>
            </a:pPr>
            <a:r>
              <a:rPr lang="en-US" altLang="zh-CN" sz="2400" dirty="0" smtClean="0">
                <a:latin typeface="+mn-lt"/>
              </a:rPr>
              <a:t>Background</a:t>
            </a:r>
            <a:r>
              <a:rPr lang="en-US" altLang="zh-CN" sz="2400" dirty="0">
                <a:latin typeface="+mn-lt"/>
              </a:rPr>
              <a:t/>
            </a:r>
            <a:br>
              <a:rPr lang="en-US" altLang="zh-CN" sz="2400" dirty="0">
                <a:latin typeface="+mn-lt"/>
              </a:rPr>
            </a:br>
            <a:endParaRPr lang="en-US" altLang="zh-CN" sz="2400" dirty="0">
              <a:latin typeface="+mn-lt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00A9D4"/>
              </a:buClr>
              <a:buFont typeface="Arial" charset="0"/>
              <a:buChar char="›"/>
            </a:pPr>
            <a:r>
              <a:rPr lang="en-US" altLang="zh-CN" sz="2400" dirty="0" smtClean="0">
                <a:latin typeface="+mn-lt"/>
              </a:rPr>
              <a:t>Architecture</a:t>
            </a:r>
            <a:endParaRPr lang="en-US" altLang="zh-CN" sz="2400" dirty="0">
              <a:latin typeface="+mn-lt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00A9D4"/>
              </a:buClr>
              <a:buFont typeface="Arial" charset="0"/>
              <a:buChar char="›"/>
            </a:pPr>
            <a:endParaRPr lang="en-US" altLang="zh-CN" sz="2400" dirty="0">
              <a:latin typeface="+mn-lt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00A9D4"/>
              </a:buClr>
              <a:buFont typeface="Arial" charset="0"/>
              <a:buChar char="›"/>
            </a:pPr>
            <a:r>
              <a:rPr lang="en-US" altLang="zh-CN" sz="2400" dirty="0" smtClean="0">
                <a:latin typeface="+mn-lt"/>
              </a:rPr>
              <a:t>Load Balancer</a:t>
            </a:r>
            <a:endParaRPr lang="en-US" altLang="zh-CN" sz="2400" dirty="0">
              <a:latin typeface="+mn-lt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00A9D4"/>
              </a:buClr>
              <a:buFont typeface="Arial" charset="0"/>
              <a:buChar char="›"/>
            </a:pPr>
            <a:endParaRPr lang="en-US" altLang="zh-CN" sz="2400" dirty="0">
              <a:latin typeface="+mn-lt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00A9D4"/>
              </a:buClr>
              <a:buFont typeface="Arial" charset="0"/>
              <a:buChar char="›"/>
            </a:pPr>
            <a:r>
              <a:rPr lang="en-US" altLang="zh-CN" sz="2400" dirty="0" smtClean="0">
                <a:latin typeface="+mn-lt"/>
              </a:rPr>
              <a:t>Mysql Multi Master Replication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00A9D4"/>
              </a:buClr>
              <a:buFont typeface="Arial" charset="0"/>
              <a:buChar char="›"/>
            </a:pPr>
            <a:endParaRPr lang="en-US" altLang="zh-CN" sz="2400" dirty="0" smtClean="0">
              <a:latin typeface="+mn-lt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00A9D4"/>
              </a:buClr>
              <a:buFont typeface="Arial" charset="0"/>
              <a:buChar char="›"/>
            </a:pPr>
            <a:r>
              <a:rPr lang="en-US" altLang="zh-CN" sz="2400" dirty="0" smtClean="0">
                <a:latin typeface="+mn-lt"/>
              </a:rPr>
              <a:t>Testing</a:t>
            </a:r>
            <a:endParaRPr lang="en-US" altLang="zh-CN" sz="2400" dirty="0">
              <a:latin typeface="+mn-lt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00A9D4"/>
              </a:buClr>
              <a:buFont typeface="Arial" charset="0"/>
              <a:buChar char="›"/>
            </a:pPr>
            <a:endParaRPr lang="en-US" altLang="zh-CN" sz="2400" dirty="0">
              <a:latin typeface="+mn-lt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00A9D4"/>
              </a:buClr>
              <a:buFont typeface="Arial" charset="0"/>
              <a:buChar char="›"/>
            </a:pPr>
            <a:r>
              <a:rPr lang="en-US" altLang="zh-CN" sz="2400" dirty="0">
                <a:latin typeface="+mn-lt"/>
              </a:rPr>
              <a:t>Q &amp; A </a:t>
            </a:r>
          </a:p>
        </p:txBody>
      </p:sp>
    </p:spTree>
    <p:extLst>
      <p:ext uri="{BB962C8B-B14F-4D97-AF65-F5344CB8AC3E}">
        <p14:creationId xmlns:p14="http://schemas.microsoft.com/office/powerpoint/2010/main" val="3429693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701" y="239713"/>
            <a:ext cx="7494588" cy="1085371"/>
          </a:xfrm>
        </p:spPr>
        <p:txBody>
          <a:bodyPr anchor="ctr">
            <a:normAutofit/>
          </a:bodyPr>
          <a:lstStyle/>
          <a:p>
            <a:r>
              <a:rPr lang="en-US" dirty="0" smtClean="0"/>
              <a:t>MYSQL Multi Master Replication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362201"/>
            <a:ext cx="70104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98716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/>
              <a:t>-----Execute Command on Server  </a:t>
            </a:r>
            <a:r>
              <a:rPr lang="en-US" dirty="0" smtClean="0"/>
              <a:t>1------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mysql</a:t>
            </a:r>
            <a:r>
              <a:rPr lang="en-US" dirty="0"/>
              <a:t>&gt; show master status\G</a:t>
            </a:r>
            <a:r>
              <a:rPr lang="en-US" dirty="0" smtClean="0"/>
              <a:t>;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*************************** </a:t>
            </a:r>
            <a:r>
              <a:rPr lang="en-US" dirty="0"/>
              <a:t>1. row ***************************</a:t>
            </a:r>
          </a:p>
          <a:p>
            <a:pPr marL="0" indent="0">
              <a:buNone/>
            </a:pPr>
            <a:r>
              <a:rPr lang="en-US" dirty="0"/>
              <a:t>             File: mysql-bin.000001</a:t>
            </a:r>
          </a:p>
          <a:p>
            <a:pPr marL="0" indent="0">
              <a:buNone/>
            </a:pPr>
            <a:r>
              <a:rPr lang="en-US" dirty="0"/>
              <a:t>         Position: 401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 err="1"/>
              <a:t>Binlog_Do_DB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Binlog_Ignore_DB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 err="1"/>
              <a:t>Executed_Gtid_Set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1 row in set (0.00 sec)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ERROR:</a:t>
            </a:r>
          </a:p>
          <a:p>
            <a:pPr marL="0" indent="0">
              <a:buNone/>
            </a:pPr>
            <a:r>
              <a:rPr lang="en-US" dirty="0"/>
              <a:t>No query specified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-----Execute Command on Server 2-------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5. change master to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master_host</a:t>
            </a:r>
            <a:r>
              <a:rPr lang="en-US" dirty="0"/>
              <a:t>=</a:t>
            </a:r>
            <a:r>
              <a:rPr lang="en-US" dirty="0" smtClean="0"/>
              <a:t>'169.144.40.44',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master_user</a:t>
            </a:r>
            <a:r>
              <a:rPr lang="en-US" dirty="0"/>
              <a:t>='ericsson',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master_password</a:t>
            </a:r>
            <a:r>
              <a:rPr lang="en-US" dirty="0"/>
              <a:t>='ericsson',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master_log_file</a:t>
            </a:r>
            <a:r>
              <a:rPr lang="en-US" dirty="0"/>
              <a:t>=</a:t>
            </a:r>
            <a:r>
              <a:rPr lang="en-US" dirty="0" smtClean="0"/>
              <a:t>'mysql-bin.000001',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 smtClean="0"/>
              <a:t>master_log_pos</a:t>
            </a:r>
            <a:r>
              <a:rPr lang="en-US" dirty="0" smtClean="0"/>
              <a:t>=401;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701" y="239713"/>
            <a:ext cx="7494588" cy="1085371"/>
          </a:xfrm>
        </p:spPr>
        <p:txBody>
          <a:bodyPr anchor="ctr">
            <a:normAutofit/>
          </a:bodyPr>
          <a:lstStyle/>
          <a:p>
            <a:r>
              <a:rPr lang="en-US" dirty="0"/>
              <a:t>MYSQL Multi Master </a:t>
            </a:r>
            <a:r>
              <a:rPr lang="en-US" dirty="0" smtClean="0"/>
              <a:t>Configuration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245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smtClean="0"/>
              <a:t>       Testing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2136339"/>
            <a:ext cx="81534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400" b="1" dirty="0"/>
              <a:t>Backup LB02(SLB1): </a:t>
            </a:r>
            <a:r>
              <a:rPr lang="en-US" sz="2400" dirty="0" smtClean="0"/>
              <a:t>169.144.4.203 </a:t>
            </a:r>
            <a:r>
              <a:rPr lang="en-US" sz="2400" dirty="0"/>
              <a:t>(interface: eth0)</a:t>
            </a:r>
          </a:p>
          <a:p>
            <a:pPr lvl="0"/>
            <a:r>
              <a:rPr lang="en-US" sz="2400" b="1" dirty="0"/>
              <a:t>Active LB01(SLB2)</a:t>
            </a:r>
            <a:r>
              <a:rPr lang="en-US" sz="2400" dirty="0"/>
              <a:t>: 169.144.5.161 (interface: eth0)</a:t>
            </a:r>
          </a:p>
          <a:p>
            <a:pPr lvl="0"/>
            <a:r>
              <a:rPr lang="en-US" sz="2400" b="1" dirty="0"/>
              <a:t>Virtual IP</a:t>
            </a:r>
            <a:r>
              <a:rPr lang="en-US" sz="2400" dirty="0"/>
              <a:t>: 169.144.5.4</a:t>
            </a:r>
          </a:p>
          <a:p>
            <a:pPr lvl="0"/>
            <a:r>
              <a:rPr lang="en-US" sz="2400" b="1" dirty="0"/>
              <a:t>LAMP1</a:t>
            </a:r>
            <a:r>
              <a:rPr lang="en-US" sz="2400" dirty="0"/>
              <a:t>: </a:t>
            </a:r>
            <a:r>
              <a:rPr lang="en-US" sz="2400" dirty="0" smtClean="0"/>
              <a:t>169.144.4.203</a:t>
            </a:r>
            <a:endParaRPr lang="en-US" sz="2400" dirty="0"/>
          </a:p>
          <a:p>
            <a:pPr lvl="0"/>
            <a:r>
              <a:rPr lang="en-US" sz="2400" b="1" dirty="0"/>
              <a:t>LAMP2</a:t>
            </a:r>
            <a:r>
              <a:rPr lang="en-US" sz="2400" dirty="0"/>
              <a:t>: 169.144.5.161</a:t>
            </a:r>
          </a:p>
          <a:p>
            <a:pPr lvl="0"/>
            <a:r>
              <a:rPr lang="en-US" sz="2400" b="1" dirty="0"/>
              <a:t>Mysql1</a:t>
            </a:r>
            <a:r>
              <a:rPr lang="en-US" sz="2400" dirty="0"/>
              <a:t>: 169.144.40.44</a:t>
            </a:r>
          </a:p>
          <a:p>
            <a:pPr lvl="0"/>
            <a:r>
              <a:rPr lang="en-US" sz="2400" b="1" dirty="0"/>
              <a:t>Mysql2</a:t>
            </a:r>
            <a:r>
              <a:rPr lang="en-US" sz="2400" dirty="0"/>
              <a:t>: </a:t>
            </a:r>
            <a:r>
              <a:rPr lang="en-US" sz="2400" dirty="0" smtClean="0"/>
              <a:t>169.144.4.203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90594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38400" y="2286000"/>
            <a:ext cx="5086326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600" dirty="0" smtClean="0"/>
              <a:t>Q</a:t>
            </a:r>
            <a:r>
              <a:rPr lang="en-US" sz="6600" dirty="0"/>
              <a:t>&amp; A..?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1977787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Logo_ChapterSlide_Normal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541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Single Point of failure</a:t>
            </a:r>
          </a:p>
          <a:p>
            <a:r>
              <a:rPr lang="en-US" dirty="0"/>
              <a:t>can automatically detect and recover from a failed or offline computer</a:t>
            </a:r>
            <a:r>
              <a:rPr lang="en-US" dirty="0" smtClean="0"/>
              <a:t>.</a:t>
            </a:r>
          </a:p>
          <a:p>
            <a:r>
              <a:rPr lang="en-US" dirty="0"/>
              <a:t>automatically rebalance the network load when hosts are added or removed.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701" y="239713"/>
            <a:ext cx="7494588" cy="1085371"/>
          </a:xfrm>
        </p:spPr>
        <p:txBody>
          <a:bodyPr anchor="ctr">
            <a:normAutofit/>
          </a:bodyPr>
          <a:lstStyle/>
          <a:p>
            <a:r>
              <a:rPr lang="en-US" dirty="0" smtClean="0"/>
              <a:t>           Objectives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373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63044" y="1987550"/>
            <a:ext cx="3619500" cy="347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701" y="239713"/>
            <a:ext cx="7494588" cy="1085371"/>
          </a:xfrm>
        </p:spPr>
        <p:txBody>
          <a:bodyPr anchor="ctr">
            <a:normAutofit/>
          </a:bodyPr>
          <a:lstStyle/>
          <a:p>
            <a:r>
              <a:rPr lang="en-US" dirty="0" smtClean="0"/>
              <a:t>         Background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43000" y="1828800"/>
            <a:ext cx="7391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No Load Balancing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5223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Architecture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125" y="1524000"/>
            <a:ext cx="6381750" cy="526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51213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701" y="239713"/>
            <a:ext cx="7494588" cy="1085371"/>
          </a:xfrm>
        </p:spPr>
        <p:txBody>
          <a:bodyPr anchor="ctr">
            <a:normAutofit/>
          </a:bodyPr>
          <a:lstStyle/>
          <a:p>
            <a:r>
              <a:rPr lang="en-US" dirty="0" smtClean="0"/>
              <a:t>        Architecture</a:t>
            </a:r>
            <a:endParaRPr 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530926"/>
            <a:ext cx="8839200" cy="50984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29307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DNS</a:t>
            </a:r>
          </a:p>
          <a:p>
            <a:r>
              <a:rPr lang="en-US" dirty="0" smtClean="0"/>
              <a:t>Hardware</a:t>
            </a:r>
          </a:p>
          <a:p>
            <a:r>
              <a:rPr lang="en-US" dirty="0" smtClean="0"/>
              <a:t>Software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701" y="239713"/>
            <a:ext cx="7494588" cy="1085371"/>
          </a:xfrm>
        </p:spPr>
        <p:txBody>
          <a:bodyPr anchor="ctr">
            <a:normAutofit/>
          </a:bodyPr>
          <a:lstStyle/>
          <a:p>
            <a:r>
              <a:rPr lang="en-US" dirty="0" smtClean="0"/>
              <a:t>Load Balancing Types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34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00200" y="1800225"/>
            <a:ext cx="6248400" cy="414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239713"/>
            <a:ext cx="8153400" cy="1085371"/>
          </a:xfrm>
        </p:spPr>
        <p:txBody>
          <a:bodyPr anchor="ctr">
            <a:normAutofit/>
          </a:bodyPr>
          <a:lstStyle/>
          <a:p>
            <a:r>
              <a:rPr lang="en-US" dirty="0" smtClean="0"/>
              <a:t>Software Loadbalancer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248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Open Source</a:t>
            </a:r>
          </a:p>
          <a:p>
            <a:r>
              <a:rPr lang="en-US" dirty="0"/>
              <a:t>Written in C++  </a:t>
            </a:r>
          </a:p>
          <a:p>
            <a:r>
              <a:rPr lang="en-US" dirty="0"/>
              <a:t>setup the Virtual IP addresses (i.e., no need to create the Virtual IP's with ifconfig, etc)</a:t>
            </a:r>
          </a:p>
          <a:p>
            <a:r>
              <a:rPr lang="en-US" dirty="0"/>
              <a:t>handle failover between load balancers (i.e., no need to run heartbeat to watch for failures, or write scripts to handle the failure)</a:t>
            </a:r>
          </a:p>
          <a:p>
            <a:r>
              <a:rPr lang="en-US" dirty="0"/>
              <a:t>do health checks on services, bringing them in and out of pools (no need to run monitoring+custom scripts)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701" y="239713"/>
            <a:ext cx="7494588" cy="1085371"/>
          </a:xfrm>
        </p:spPr>
        <p:txBody>
          <a:bodyPr anchor="ctr">
            <a:normAutofit/>
          </a:bodyPr>
          <a:lstStyle/>
          <a:p>
            <a:r>
              <a:rPr lang="en-US" dirty="0" smtClean="0"/>
              <a:t>       Keepalived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312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Template2011">
  <a:themeElements>
    <a:clrScheme name="Landscape2009 1">
      <a:dk1>
        <a:srgbClr val="58585A"/>
      </a:dk1>
      <a:lt1>
        <a:srgbClr val="FFFFFF"/>
      </a:lt1>
      <a:dk2>
        <a:srgbClr val="00285E"/>
      </a:dk2>
      <a:lt2>
        <a:srgbClr val="B1B3B4"/>
      </a:lt2>
      <a:accent1>
        <a:srgbClr val="89BA17"/>
      </a:accent1>
      <a:accent2>
        <a:srgbClr val="F08A00"/>
      </a:accent2>
      <a:accent3>
        <a:srgbClr val="FFFFFF"/>
      </a:accent3>
      <a:accent4>
        <a:srgbClr val="4A4A4C"/>
      </a:accent4>
      <a:accent5>
        <a:srgbClr val="C4D9AB"/>
      </a:accent5>
      <a:accent6>
        <a:srgbClr val="D97D00"/>
      </a:accent6>
      <a:hlink>
        <a:srgbClr val="00A9D4"/>
      </a:hlink>
      <a:folHlink>
        <a:srgbClr val="00625F"/>
      </a:folHlink>
    </a:clrScheme>
    <a:fontScheme name="Landscape2009">
      <a:majorFont>
        <a:latin typeface="Ericsson Capital TT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72000" tIns="45720" rIns="7200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GB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72000" tIns="45720" rIns="7200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GB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Landscape2009 1">
        <a:dk1>
          <a:srgbClr val="58585A"/>
        </a:dk1>
        <a:lt1>
          <a:srgbClr val="FFFFFF"/>
        </a:lt1>
        <a:dk2>
          <a:srgbClr val="00285E"/>
        </a:dk2>
        <a:lt2>
          <a:srgbClr val="B1B3B4"/>
        </a:lt2>
        <a:accent1>
          <a:srgbClr val="89BA17"/>
        </a:accent1>
        <a:accent2>
          <a:srgbClr val="F08A00"/>
        </a:accent2>
        <a:accent3>
          <a:srgbClr val="FFFFFF"/>
        </a:accent3>
        <a:accent4>
          <a:srgbClr val="4A4A4C"/>
        </a:accent4>
        <a:accent5>
          <a:srgbClr val="C4D9AB"/>
        </a:accent5>
        <a:accent6>
          <a:srgbClr val="D97D00"/>
        </a:accent6>
        <a:hlink>
          <a:srgbClr val="00A9D4"/>
        </a:hlink>
        <a:folHlink>
          <a:srgbClr val="00625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PresentationTemplate2011</Template>
  <TotalTime>4416</TotalTime>
  <Words>769</Words>
  <Application>Microsoft Office PowerPoint</Application>
  <PresentationFormat>On-screen Show (4:3)</PresentationFormat>
  <Paragraphs>261</Paragraphs>
  <Slides>24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Ericsson Capital TT</vt:lpstr>
      <vt:lpstr>SimSun</vt:lpstr>
      <vt:lpstr>Wingdings</vt:lpstr>
      <vt:lpstr>Calibri</vt:lpstr>
      <vt:lpstr>PresentationTemplate2011</vt:lpstr>
      <vt:lpstr>LOAD BALANCER FOR ESMART</vt:lpstr>
      <vt:lpstr>           Agenda</vt:lpstr>
      <vt:lpstr>           Objectives</vt:lpstr>
      <vt:lpstr>         Background</vt:lpstr>
      <vt:lpstr>      Architecture</vt:lpstr>
      <vt:lpstr>        Architecture</vt:lpstr>
      <vt:lpstr>Load Balancing Types</vt:lpstr>
      <vt:lpstr>Software Loadbalancer </vt:lpstr>
      <vt:lpstr>       Keepalived</vt:lpstr>
      <vt:lpstr>Keepalived Config</vt:lpstr>
      <vt:lpstr>             HAProxy</vt:lpstr>
      <vt:lpstr>HAPROXY Vs Other Solutions(NGINX)</vt:lpstr>
      <vt:lpstr>      Implementation</vt:lpstr>
      <vt:lpstr>        Installation</vt:lpstr>
      <vt:lpstr>Haproxy Configurations</vt:lpstr>
      <vt:lpstr>Frontend Configuration</vt:lpstr>
      <vt:lpstr> Backend Configuration</vt:lpstr>
      <vt:lpstr>Load Balancing Algorithm</vt:lpstr>
      <vt:lpstr>Monitoring HAProxy </vt:lpstr>
      <vt:lpstr>MYSQL Multi Master Replication</vt:lpstr>
      <vt:lpstr>MYSQL Multi Master Configuration</vt:lpstr>
      <vt:lpstr>        Testing</vt:lpstr>
      <vt:lpstr>PowerPoint Presentation</vt:lpstr>
      <vt:lpstr>PowerPoint Presentation</vt:lpstr>
    </vt:vector>
  </TitlesOfParts>
  <Company>Ericsson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 LOAD BALANCER FOR ESMART</dc:title>
  <dc:creator/>
  <cp:keywords/>
  <dc:description>Rev PA1</dc:description>
  <cp:lastModifiedBy>Abhishek Krishna</cp:lastModifiedBy>
  <cp:revision>36</cp:revision>
  <dcterms:created xsi:type="dcterms:W3CDTF">2016-05-02T04:27:52Z</dcterms:created>
  <dcterms:modified xsi:type="dcterms:W3CDTF">2016-05-25T05:18:11Z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UpdateProcess">
    <vt:lpwstr>End</vt:lpwstr>
  </property>
  <property fmtid="{D5CDD505-2E9C-101B-9397-08002B2CF9AE}" pid="3" name="x">
    <vt:lpwstr>1</vt:lpwstr>
  </property>
  <property fmtid="{D5CDD505-2E9C-101B-9397-08002B2CF9AE}" pid="4" name="Pages">
    <vt:bool>true</vt:bool>
  </property>
  <property fmtid="{D5CDD505-2E9C-101B-9397-08002B2CF9AE}" pid="5" name="SecurityClass">
    <vt:lpwstr>Ericsson Internal</vt:lpwstr>
  </property>
  <property fmtid="{D5CDD505-2E9C-101B-9397-08002B2CF9AE}" pid="6" name="txtConfLabel">
    <vt:lpwstr>Ericsson Internal</vt:lpwstr>
  </property>
  <property fmtid="{D5CDD505-2E9C-101B-9397-08002B2CF9AE}" pid="7" name="DocumentType">
    <vt:lpwstr>Presentation2011</vt:lpwstr>
  </property>
  <property fmtid="{D5CDD505-2E9C-101B-9397-08002B2CF9AE}" pid="8" name="TemplateName">
    <vt:lpwstr>CXC 173 2731/1</vt:lpwstr>
  </property>
  <property fmtid="{D5CDD505-2E9C-101B-9397-08002B2CF9AE}" pid="9" name="TemplateVersion">
    <vt:lpwstr>R1A</vt:lpwstr>
  </property>
  <property fmtid="{D5CDD505-2E9C-101B-9397-08002B2CF9AE}" pid="10" name="DocumentType2">
    <vt:lpwstr>Presentation2011</vt:lpwstr>
  </property>
  <property fmtid="{D5CDD505-2E9C-101B-9397-08002B2CF9AE}" pid="11" name="TemplateName2">
    <vt:lpwstr>CXC 173 2731/1</vt:lpwstr>
  </property>
  <property fmtid="{D5CDD505-2E9C-101B-9397-08002B2CF9AE}" pid="12" name="TemplateVersion2">
    <vt:lpwstr>R1A</vt:lpwstr>
  </property>
  <property fmtid="{D5CDD505-2E9C-101B-9397-08002B2CF9AE}" pid="13" name="UsedFont">
    <vt:lpwstr>Ericsson Capital TT</vt:lpwstr>
  </property>
  <property fmtid="{D5CDD505-2E9C-101B-9397-08002B2CF9AE}" pid="14" name="PackageNo">
    <vt:lpwstr>LXA 119 603</vt:lpwstr>
  </property>
  <property fmtid="{D5CDD505-2E9C-101B-9397-08002B2CF9AE}" pid="15" name="PackageVersion">
    <vt:lpwstr>R3A</vt:lpwstr>
  </property>
  <property fmtid="{D5CDD505-2E9C-101B-9397-08002B2CF9AE}" pid="16" name="White">
    <vt:bool>true</vt:bool>
  </property>
  <property fmtid="{D5CDD505-2E9C-101B-9397-08002B2CF9AE}" pid="17" name="chkTaglines">
    <vt:bool>false</vt:bool>
  </property>
  <property fmtid="{D5CDD505-2E9C-101B-9397-08002B2CF9AE}" pid="18" name="chkMetaData">
    <vt:bool>false</vt:bool>
  </property>
  <property fmtid="{D5CDD505-2E9C-101B-9397-08002B2CF9AE}" pid="19" name="Prepared">
    <vt:lpwstr/>
  </property>
  <property fmtid="{D5CDD505-2E9C-101B-9397-08002B2CF9AE}" pid="20" name="ApprovedBy">
    <vt:lpwstr/>
  </property>
  <property fmtid="{D5CDD505-2E9C-101B-9397-08002B2CF9AE}" pid="21" name="DocNo">
    <vt:lpwstr/>
  </property>
  <property fmtid="{D5CDD505-2E9C-101B-9397-08002B2CF9AE}" pid="22" name="Checked">
    <vt:lpwstr/>
  </property>
  <property fmtid="{D5CDD505-2E9C-101B-9397-08002B2CF9AE}" pid="23" name="Revision">
    <vt:lpwstr>PA1</vt:lpwstr>
  </property>
  <property fmtid="{D5CDD505-2E9C-101B-9397-08002B2CF9AE}" pid="24" name="DocName">
    <vt:lpwstr/>
  </property>
  <property fmtid="{D5CDD505-2E9C-101B-9397-08002B2CF9AE}" pid="25" name="Title">
    <vt:lpwstr/>
  </property>
  <property fmtid="{D5CDD505-2E9C-101B-9397-08002B2CF9AE}" pid="26" name="Date">
    <vt:lpwstr>2016-05-24</vt:lpwstr>
  </property>
  <property fmtid="{D5CDD505-2E9C-101B-9397-08002B2CF9AE}" pid="27" name="Reference">
    <vt:lpwstr/>
  </property>
  <property fmtid="{D5CDD505-2E9C-101B-9397-08002B2CF9AE}" pid="28" name="Keyword">
    <vt:lpwstr/>
  </property>
  <property fmtid="{D5CDD505-2E9C-101B-9397-08002B2CF9AE}" pid="29" name="optUseConfClass">
    <vt:bool>true</vt:bool>
  </property>
  <property fmtid="{D5CDD505-2E9C-101B-9397-08002B2CF9AE}" pid="30" name="optUseConfLabel">
    <vt:bool>false</vt:bool>
  </property>
  <property fmtid="{D5CDD505-2E9C-101B-9397-08002B2CF9AE}" pid="31" name="FooterType">
    <vt:lpwstr>PresTemp</vt:lpwstr>
  </property>
  <property fmtid="{D5CDD505-2E9C-101B-9397-08002B2CF9AE}" pid="32" name="optFooterCVLDocNo">
    <vt:bool>true</vt:bool>
  </property>
  <property fmtid="{D5CDD505-2E9C-101B-9397-08002B2CF9AE}" pid="33" name="optFooterCVLCopyright">
    <vt:bool>false</vt:bool>
  </property>
  <property fmtid="{D5CDD505-2E9C-101B-9397-08002B2CF9AE}" pid="34" name="optEnterText1">
    <vt:bool>false</vt:bool>
  </property>
  <property fmtid="{D5CDD505-2E9C-101B-9397-08002B2CF9AE}" pid="35" name="LeftFooterField">
    <vt:lpwstr/>
  </property>
  <property fmtid="{D5CDD505-2E9C-101B-9397-08002B2CF9AE}" pid="36" name="optFooterCVLConfLabel">
    <vt:bool>true</vt:bool>
  </property>
  <property fmtid="{D5CDD505-2E9C-101B-9397-08002B2CF9AE}" pid="37" name="optEnterText2">
    <vt:bool>false</vt:bool>
  </property>
  <property fmtid="{D5CDD505-2E9C-101B-9397-08002B2CF9AE}" pid="38" name="MiddleFooterField">
    <vt:lpwstr>Ericsson Internal</vt:lpwstr>
  </property>
  <property fmtid="{D5CDD505-2E9C-101B-9397-08002B2CF9AE}" pid="39" name="optFooterCVLTitle">
    <vt:bool>true</vt:bool>
  </property>
  <property fmtid="{D5CDD505-2E9C-101B-9397-08002B2CF9AE}" pid="40" name="optFooterCVLPrep">
    <vt:bool>false</vt:bool>
  </property>
  <property fmtid="{D5CDD505-2E9C-101B-9397-08002B2CF9AE}" pid="41" name="optEnterText3">
    <vt:bool>false</vt:bool>
  </property>
  <property fmtid="{D5CDD505-2E9C-101B-9397-08002B2CF9AE}" pid="42" name="RightFooterField">
    <vt:lpwstr/>
  </property>
  <property fmtid="{D5CDD505-2E9C-101B-9397-08002B2CF9AE}" pid="43" name="optFooterCVLDate">
    <vt:bool>true</vt:bool>
  </property>
  <property fmtid="{D5CDD505-2E9C-101B-9397-08002B2CF9AE}" pid="44" name="optEnterText4">
    <vt:bool>false</vt:bool>
  </property>
  <property fmtid="{D5CDD505-2E9C-101B-9397-08002B2CF9AE}" pid="45" name="RightFooterField2">
    <vt:lpwstr>2016-05-24</vt:lpwstr>
  </property>
  <property fmtid="{D5CDD505-2E9C-101B-9397-08002B2CF9AE}" pid="46" name="TotalNumb">
    <vt:bool>false</vt:bool>
  </property>
  <property fmtid="{D5CDD505-2E9C-101B-9397-08002B2CF9AE}" pid="47" name="EmbeddedFonts">
    <vt:bool>true</vt:bool>
  </property>
</Properties>
</file>