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83" r:id="rId3"/>
    <p:sldId id="278" r:id="rId4"/>
    <p:sldId id="272" r:id="rId5"/>
    <p:sldId id="281" r:id="rId6"/>
    <p:sldId id="274" r:id="rId7"/>
    <p:sldId id="267" r:id="rId8"/>
    <p:sldId id="263" r:id="rId9"/>
    <p:sldId id="264" r:id="rId10"/>
    <p:sldId id="265" r:id="rId11"/>
    <p:sldId id="266" r:id="rId12"/>
    <p:sldId id="276" r:id="rId13"/>
    <p:sldId id="280" r:id="rId14"/>
    <p:sldId id="284" r:id="rId15"/>
    <p:sldId id="285" r:id="rId16"/>
    <p:sldId id="286" r:id="rId17"/>
    <p:sldId id="268" r:id="rId18"/>
    <p:sldId id="271" r:id="rId19"/>
    <p:sldId id="275" r:id="rId20"/>
    <p:sldId id="257" r:id="rId21"/>
    <p:sldId id="269" r:id="rId22"/>
    <p:sldId id="270" r:id="rId23"/>
    <p:sldId id="258" r:id="rId24"/>
    <p:sldId id="259" r:id="rId25"/>
    <p:sldId id="260" r:id="rId26"/>
    <p:sldId id="273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436C-129F-4EF5-9CA8-3686E5C6C9D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C9AA5-5698-4720-A024-893C6B7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3490F50-EC78-4DE5-8498-DD31119CEEE0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7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1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7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8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12E28-08CA-4471-9763-E555755CD71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57F6-2B34-46AE-85B2-72DEF462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7870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Basic Syntax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Indentation matters to code meaning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65" charset="-128"/>
              </a:rPr>
              <a:t>Block structure indicated by indentation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First assignment to a variable creates it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65" charset="-128"/>
              </a:rPr>
              <a:t>Variable types don’t need to be declared.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65" charset="-128"/>
              </a:rPr>
              <a:t>Python figures out the variable types on its own. 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Assignment is </a:t>
            </a:r>
            <a:r>
              <a:rPr lang="en-US" altLang="en-US" sz="2800" i="1" dirty="0" smtClean="0">
                <a:solidFill>
                  <a:schemeClr val="accent2"/>
                </a:solidFill>
              </a:rPr>
              <a:t>=</a:t>
            </a:r>
            <a:r>
              <a:rPr lang="en-US" altLang="en-US" sz="2800" dirty="0" smtClean="0"/>
              <a:t> and comparison is </a:t>
            </a:r>
            <a:r>
              <a:rPr lang="en-US" altLang="en-US" sz="2800" i="1" dirty="0" smtClean="0">
                <a:solidFill>
                  <a:schemeClr val="accent2"/>
                </a:solidFill>
              </a:rPr>
              <a:t>==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For numbers </a:t>
            </a:r>
            <a:r>
              <a:rPr lang="en-US" altLang="en-US" sz="2800" i="1" dirty="0" smtClean="0">
                <a:solidFill>
                  <a:schemeClr val="accent2"/>
                </a:solidFill>
              </a:rPr>
              <a:t>+ - * / %</a:t>
            </a:r>
            <a:r>
              <a:rPr lang="en-US" altLang="en-US" sz="2800" dirty="0" smtClean="0"/>
              <a:t> are as expected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65" charset="-128"/>
              </a:rPr>
              <a:t>Special use of </a:t>
            </a:r>
            <a:r>
              <a:rPr lang="en-US" altLang="en-US" sz="2800" b="1" i="1" dirty="0" smtClean="0">
                <a:solidFill>
                  <a:schemeClr val="accent2"/>
                </a:solidFill>
                <a:ea typeface="ＭＳ Ｐゴシック" pitchFamily="-65" charset="-128"/>
              </a:rPr>
              <a:t>+</a:t>
            </a:r>
            <a:r>
              <a:rPr lang="en-US" altLang="en-US" sz="2400" dirty="0" smtClean="0">
                <a:ea typeface="ＭＳ Ｐゴシック" pitchFamily="-65" charset="-128"/>
              </a:rPr>
              <a:t> for string concatenation and </a:t>
            </a:r>
            <a:r>
              <a:rPr lang="en-US" altLang="en-US" sz="2800" b="1" i="1" dirty="0" smtClean="0">
                <a:solidFill>
                  <a:schemeClr val="accent2"/>
                </a:solidFill>
                <a:ea typeface="ＭＳ Ｐゴシック" pitchFamily="-65" charset="-128"/>
              </a:rPr>
              <a:t>%</a:t>
            </a:r>
            <a:r>
              <a:rPr lang="en-US" altLang="en-US" sz="2400" dirty="0" smtClean="0">
                <a:ea typeface="ＭＳ Ｐゴシック" pitchFamily="-65" charset="-128"/>
              </a:rPr>
              <a:t> for string formatting (as in C’s </a:t>
            </a:r>
            <a:r>
              <a:rPr lang="en-US" altLang="en-US" sz="2400" dirty="0" err="1" smtClean="0">
                <a:ea typeface="ＭＳ Ｐゴシック" pitchFamily="-65" charset="-128"/>
              </a:rPr>
              <a:t>printf</a:t>
            </a:r>
            <a:r>
              <a:rPr lang="en-US" altLang="en-US" sz="2400" dirty="0" smtClean="0">
                <a:ea typeface="ＭＳ Ｐゴシック" pitchFamily="-65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Logical operators are words (</a:t>
            </a:r>
            <a:r>
              <a:rPr lang="en-US" altLang="en-US" sz="2800" dirty="0" smtClean="0">
                <a:solidFill>
                  <a:schemeClr val="accent2"/>
                </a:solidFill>
                <a:latin typeface="Courier New" pitchFamily="49" charset="0"/>
              </a:rPr>
              <a:t>and, or, not</a:t>
            </a:r>
            <a:r>
              <a:rPr lang="en-US" altLang="en-US" sz="2800" dirty="0" smtClean="0"/>
              <a:t>) </a:t>
            </a:r>
            <a:r>
              <a:rPr lang="en-US" altLang="en-US" sz="2800" i="1" dirty="0" smtClean="0"/>
              <a:t>not </a:t>
            </a:r>
            <a:r>
              <a:rPr lang="en-US" altLang="en-US" sz="2800" dirty="0" smtClean="0"/>
              <a:t>symbols</a:t>
            </a:r>
            <a:endParaRPr lang="en-US" altLang="en-US" sz="2800" i="1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basic printing command is </a:t>
            </a:r>
            <a:r>
              <a:rPr lang="en-US" altLang="en-US" sz="2800" dirty="0" smtClean="0">
                <a:solidFill>
                  <a:schemeClr val="accent2"/>
                </a:solidFill>
                <a:latin typeface="Courier New" pitchFamily="49" charset="0"/>
              </a:rPr>
              <a:t>print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658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Whitespace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>
            <a:normAutofit lnSpcReduction="10000"/>
          </a:bodyPr>
          <a:lstStyle/>
          <a:p>
            <a:pPr marL="0" indent="0">
              <a:buFont typeface="Symbol" pitchFamily="-65" charset="2"/>
              <a:buNone/>
            </a:pPr>
            <a:r>
              <a:rPr lang="en-US" altLang="en-US" sz="2800" b="0" dirty="0" smtClean="0"/>
              <a:t>Whitespace is meaningful in Python: especially indentation and placement of newlines</a:t>
            </a:r>
          </a:p>
          <a:p>
            <a:pPr marL="0" indent="0"/>
            <a:r>
              <a:rPr lang="en-US" altLang="en-US" sz="2800" b="0" dirty="0" smtClean="0"/>
              <a:t>Use a newline to end a line of code</a:t>
            </a:r>
          </a:p>
          <a:p>
            <a:pPr marL="636588" lvl="2" indent="-236538">
              <a:buFontTx/>
              <a:buNone/>
            </a:pPr>
            <a:r>
              <a:rPr lang="en-US" altLang="en-US" dirty="0" smtClean="0">
                <a:ea typeface="ＭＳ Ｐゴシック" pitchFamily="-65" charset="-128"/>
              </a:rPr>
              <a:t>Use </a:t>
            </a:r>
            <a:r>
              <a:rPr lang="en-US" altLang="en-US" dirty="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\ </a:t>
            </a:r>
            <a:r>
              <a:rPr lang="en-US" altLang="en-US" dirty="0" smtClean="0">
                <a:ea typeface="ＭＳ Ｐゴシック" pitchFamily="-65" charset="-128"/>
              </a:rPr>
              <a:t>when must go to next line prematurely</a:t>
            </a:r>
          </a:p>
          <a:p>
            <a:pPr marL="0" indent="0"/>
            <a:r>
              <a:rPr lang="en-US" altLang="en-US" sz="2800" b="0" dirty="0" smtClean="0"/>
              <a:t>No braces </a:t>
            </a:r>
            <a:r>
              <a:rPr lang="en-US" altLang="en-US" sz="2800" b="0" dirty="0" smtClean="0">
                <a:solidFill>
                  <a:schemeClr val="accent2"/>
                </a:solidFill>
                <a:latin typeface="Lucida Sans Typewriter" pitchFamily="-65" charset="0"/>
              </a:rPr>
              <a:t>{}</a:t>
            </a:r>
            <a:r>
              <a:rPr lang="en-US" altLang="en-US" sz="2800" b="0" dirty="0" smtClean="0"/>
              <a:t> to mark blocks of code, use </a:t>
            </a:r>
            <a:r>
              <a:rPr lang="en-US" altLang="en-US" sz="2800" b="0" i="1" dirty="0" smtClean="0"/>
              <a:t>consistent</a:t>
            </a:r>
            <a:r>
              <a:rPr lang="en-US" altLang="en-US" sz="2800" b="0" dirty="0" smtClean="0"/>
              <a:t> indentation instead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altLang="en-US" dirty="0" smtClean="0">
                <a:ea typeface="ＭＳ Ｐゴシック" pitchFamily="-65" charset="-128"/>
              </a:rPr>
              <a:t>First line with </a:t>
            </a:r>
            <a:r>
              <a:rPr lang="en-US" altLang="en-US" i="1" dirty="0" smtClean="0">
                <a:ea typeface="ＭＳ Ｐゴシック" pitchFamily="-65" charset="-128"/>
              </a:rPr>
              <a:t>less</a:t>
            </a:r>
            <a:r>
              <a:rPr lang="en-US" altLang="en-US" dirty="0" smtClean="0">
                <a:ea typeface="ＭＳ Ｐゴシック" pitchFamily="-65" charset="-128"/>
              </a:rPr>
              <a:t> indentation is outside of the block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altLang="en-US" dirty="0" smtClean="0">
                <a:ea typeface="ＭＳ Ｐゴシック" pitchFamily="-65" charset="-128"/>
              </a:rPr>
              <a:t>First line with </a:t>
            </a:r>
            <a:r>
              <a:rPr lang="en-US" altLang="en-US" i="1" dirty="0" smtClean="0">
                <a:ea typeface="ＭＳ Ｐゴシック" pitchFamily="-65" charset="-128"/>
              </a:rPr>
              <a:t>more</a:t>
            </a:r>
            <a:r>
              <a:rPr lang="en-US" altLang="en-US" dirty="0" smtClean="0">
                <a:ea typeface="ＭＳ Ｐゴシック" pitchFamily="-65" charset="-128"/>
              </a:rPr>
              <a:t> indentation starts a nested block</a:t>
            </a:r>
          </a:p>
          <a:p>
            <a:pPr marL="0" indent="0"/>
            <a:r>
              <a:rPr lang="en-US" altLang="en-US" sz="2800" b="0" dirty="0" smtClean="0"/>
              <a:t>Colons start of a new block in many constructs, e.g. function definitions, then clauses</a:t>
            </a:r>
          </a:p>
          <a:p>
            <a:pPr marL="0" indent="0"/>
            <a:r>
              <a:rPr lang="en-US" sz="2800" dirty="0"/>
              <a:t>Unlike C, C++ and Java, there is no semicolon in Python</a:t>
            </a:r>
            <a:endParaRPr lang="en-US" alt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3767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Grouping Indentation</a:t>
            </a:r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In Python: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for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in range(20):</a:t>
            </a:r>
          </a:p>
          <a:p>
            <a:pPr>
              <a:buFontTx/>
              <a:buNone/>
            </a:pPr>
            <a:r>
              <a:rPr lang="en-US" altLang="en-US" sz="2000" dirty="0"/>
              <a:t>    if i%3 == 0:</a:t>
            </a:r>
          </a:p>
          <a:p>
            <a:pPr>
              <a:buFontTx/>
              <a:buNone/>
            </a:pPr>
            <a:r>
              <a:rPr lang="en-US" altLang="en-US" sz="2000" dirty="0"/>
              <a:t>        print 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        if i%5 == 0:</a:t>
            </a:r>
          </a:p>
          <a:p>
            <a:pPr>
              <a:buFontTx/>
              <a:buNone/>
            </a:pPr>
            <a:r>
              <a:rPr lang="en-US" altLang="en-US" sz="2000" dirty="0"/>
              <a:t>            print "Bingo!"</a:t>
            </a:r>
          </a:p>
          <a:p>
            <a:pPr>
              <a:buFontTx/>
              <a:buNone/>
            </a:pPr>
            <a:r>
              <a:rPr lang="en-US" altLang="en-US" sz="2000" dirty="0"/>
              <a:t>    print "---"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In C: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for (i = 0; i &lt; 20;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if (i%3 == 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  printf("%d\n", i);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  if (i%5 == 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      printf("Bingo!\n");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printf("---\n");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en-US" sz="1000"/>
              <a:t>0</a:t>
            </a:r>
          </a:p>
          <a:p>
            <a:pPr algn="l" eaLnBrk="0" hangingPunct="0"/>
            <a:r>
              <a:rPr lang="en-US" altLang="en-US" sz="1000"/>
              <a:t>Bingo!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3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6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9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12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15</a:t>
            </a:r>
          </a:p>
          <a:p>
            <a:pPr algn="l" eaLnBrk="0" hangingPunct="0"/>
            <a:r>
              <a:rPr lang="en-US" altLang="en-US" sz="1000"/>
              <a:t>Bingo!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18</a:t>
            </a:r>
          </a:p>
          <a:p>
            <a:pPr algn="l" eaLnBrk="0" hangingPunct="0"/>
            <a:r>
              <a:rPr lang="en-US" altLang="en-US" sz="1000"/>
              <a:t>---</a:t>
            </a:r>
          </a:p>
          <a:p>
            <a:pPr algn="l" eaLnBrk="0" hangingPunct="0"/>
            <a:r>
              <a:rPr lang="en-US" altLang="en-US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8425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Control Structures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447800"/>
            <a:ext cx="3548063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if </a:t>
            </a:r>
            <a:r>
              <a:rPr lang="en-US" altLang="en-US" sz="2400" i="1" dirty="0"/>
              <a:t>condition</a:t>
            </a:r>
            <a:r>
              <a:rPr lang="en-US" altLang="en-US" sz="2400" dirty="0"/>
              <a:t>: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i="1" dirty="0"/>
              <a:t>statements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[</a:t>
            </a:r>
            <a:r>
              <a:rPr lang="en-US" altLang="en-US" sz="2400" dirty="0" err="1"/>
              <a:t>elif</a:t>
            </a:r>
            <a:r>
              <a:rPr lang="en-US" altLang="en-US" sz="2400" dirty="0"/>
              <a:t> </a:t>
            </a:r>
            <a:r>
              <a:rPr lang="en-US" altLang="en-US" sz="2400" i="1" dirty="0"/>
              <a:t>condition</a:t>
            </a:r>
            <a:r>
              <a:rPr lang="en-US" altLang="en-US" sz="2400" dirty="0"/>
              <a:t>: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i="1" dirty="0"/>
              <a:t>statements</a:t>
            </a:r>
            <a:r>
              <a:rPr lang="en-US" altLang="en-US" sz="2400" dirty="0"/>
              <a:t>] ...</a:t>
            </a:r>
          </a:p>
          <a:p>
            <a:pPr>
              <a:buFontTx/>
              <a:buNone/>
            </a:pPr>
            <a:r>
              <a:rPr lang="en-US" altLang="en-US" sz="2400" dirty="0"/>
              <a:t>else: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i="1" dirty="0"/>
              <a:t>statements</a:t>
            </a:r>
            <a:endParaRPr lang="en-US" altLang="en-US" sz="2400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10138" y="1447800"/>
            <a:ext cx="3548062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while </a:t>
            </a:r>
            <a:r>
              <a:rPr lang="en-US" altLang="en-US" sz="2400" i="1"/>
              <a:t>condition</a:t>
            </a:r>
            <a:r>
              <a:rPr lang="en-US" altLang="en-US" sz="2400"/>
              <a:t>:</a:t>
            </a:r>
          </a:p>
          <a:p>
            <a:pPr>
              <a:buFontTx/>
              <a:buNone/>
            </a:pPr>
            <a:r>
              <a:rPr lang="en-US" altLang="en-US" sz="2400"/>
              <a:t>    </a:t>
            </a:r>
            <a:r>
              <a:rPr lang="en-US" altLang="en-US" sz="2400" i="1"/>
              <a:t>statements</a:t>
            </a: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for </a:t>
            </a:r>
            <a:r>
              <a:rPr lang="en-US" altLang="en-US" sz="2400" i="1"/>
              <a:t>var</a:t>
            </a:r>
            <a:r>
              <a:rPr lang="en-US" altLang="en-US" sz="2400"/>
              <a:t> in </a:t>
            </a:r>
            <a:r>
              <a:rPr lang="en-US" altLang="en-US" sz="2400" i="1"/>
              <a:t>sequence</a:t>
            </a:r>
            <a:r>
              <a:rPr lang="en-US" altLang="en-US" sz="2400"/>
              <a:t>:</a:t>
            </a:r>
          </a:p>
          <a:p>
            <a:pPr>
              <a:buFontTx/>
              <a:buNone/>
            </a:pPr>
            <a:r>
              <a:rPr lang="en-US" altLang="en-US" sz="2400"/>
              <a:t>    </a:t>
            </a:r>
            <a:r>
              <a:rPr lang="en-US" altLang="en-US" sz="2400" i="1"/>
              <a:t>statements</a:t>
            </a: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break</a:t>
            </a:r>
          </a:p>
          <a:p>
            <a:pPr>
              <a:buFontTx/>
              <a:buNone/>
            </a:pPr>
            <a:r>
              <a:rPr lang="en-US" altLang="en-US" sz="240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0785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19400"/>
          </a:xfrm>
        </p:spPr>
        <p:txBody>
          <a:bodyPr/>
          <a:lstStyle/>
          <a:p>
            <a:r>
              <a:rPr lang="en-US" altLang="en-US" sz="6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Sequence types: Tuples, Lists, and Strings</a:t>
            </a:r>
          </a:p>
        </p:txBody>
      </p:sp>
      <p:pic>
        <p:nvPicPr>
          <p:cNvPr id="66563" name="Picture 5" descr="j01385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51375"/>
            <a:ext cx="4267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Sequence Types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Symbol" pitchFamily="-65" charset="2"/>
              <a:buAutoNum type="arabicPeriod"/>
            </a:pPr>
            <a:r>
              <a:rPr lang="en-US" altLang="en-US" sz="3200" dirty="0" smtClean="0"/>
              <a:t>Tuple: (‘john’, 32, [CMSC])</a:t>
            </a:r>
          </a:p>
          <a:p>
            <a:pPr marL="838200" lvl="1" indent="-381000">
              <a:lnSpc>
                <a:spcPct val="90000"/>
              </a:lnSpc>
              <a:buFont typeface="Symbol" pitchFamily="-65" charset="2"/>
              <a:buChar char="·"/>
            </a:pPr>
            <a:r>
              <a:rPr lang="en-US" altLang="en-US" sz="2800" dirty="0" smtClean="0">
                <a:ea typeface="ＭＳ Ｐゴシック" pitchFamily="-65" charset="-128"/>
              </a:rPr>
              <a:t>A simple </a:t>
            </a:r>
            <a:r>
              <a:rPr lang="en-US" altLang="en-US" sz="2800" i="1" dirty="0" smtClean="0">
                <a:solidFill>
                  <a:schemeClr val="accent2"/>
                </a:solidFill>
                <a:ea typeface="ＭＳ Ｐゴシック" pitchFamily="-65" charset="-128"/>
              </a:rPr>
              <a:t>immutable</a:t>
            </a:r>
            <a:r>
              <a:rPr lang="en-US" altLang="en-US" sz="2800" dirty="0" smtClean="0">
                <a:ea typeface="ＭＳ Ｐゴシック" pitchFamily="-65" charset="-128"/>
              </a:rPr>
              <a:t> ordered sequence of items</a:t>
            </a:r>
          </a:p>
          <a:p>
            <a:pPr marL="838200" lvl="1" indent="-381000">
              <a:lnSpc>
                <a:spcPct val="90000"/>
              </a:lnSpc>
              <a:buFont typeface="Symbol" pitchFamily="-65" charset="2"/>
              <a:buChar char="·"/>
            </a:pPr>
            <a:r>
              <a:rPr lang="en-US" altLang="en-US" sz="2800" dirty="0" smtClean="0">
                <a:ea typeface="ＭＳ Ｐゴシック" pitchFamily="-65" charset="-128"/>
              </a:rPr>
              <a:t>Items can be of mixed types, including collection types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3200" dirty="0" smtClean="0"/>
              <a:t>Strings: “John Smith”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800" i="1" dirty="0" smtClean="0">
                <a:solidFill>
                  <a:schemeClr val="accent2"/>
                </a:solidFill>
                <a:ea typeface="ＭＳ Ｐゴシック" pitchFamily="-65" charset="-128"/>
              </a:rPr>
              <a:t>Immutable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-65" charset="-128"/>
              </a:rPr>
              <a:t>Conceptually very much like a tuple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3200" dirty="0" smtClean="0"/>
              <a:t>List: [1, 2, ‘john’, (‘up’, ‘down’)]</a:t>
            </a:r>
          </a:p>
          <a:p>
            <a:pPr marL="838200" lvl="1" indent="-381000">
              <a:lnSpc>
                <a:spcPct val="90000"/>
              </a:lnSpc>
              <a:buFont typeface="Symbol" pitchFamily="-65" charset="2"/>
              <a:buChar char="·"/>
            </a:pPr>
            <a:r>
              <a:rPr lang="en-US" altLang="en-US" sz="2800" i="1" dirty="0" smtClean="0">
                <a:solidFill>
                  <a:schemeClr val="accent2"/>
                </a:solidFill>
                <a:ea typeface="ＭＳ Ｐゴシック" pitchFamily="-65" charset="-128"/>
              </a:rPr>
              <a:t>Mutable</a:t>
            </a:r>
            <a:r>
              <a:rPr lang="en-US" altLang="en-US" sz="2800" dirty="0" smtClean="0">
                <a:ea typeface="ＭＳ Ｐゴシック" pitchFamily="-65" charset="-128"/>
              </a:rPr>
              <a:t> ordered sequence of items of mixed types</a:t>
            </a:r>
          </a:p>
          <a:p>
            <a:pPr marL="838200" lvl="1" indent="-381000">
              <a:lnSpc>
                <a:spcPct val="90000"/>
              </a:lnSpc>
              <a:buFont typeface="Symbol" pitchFamily="-65" charset="2"/>
              <a:buChar char="·"/>
            </a:pPr>
            <a:endParaRPr lang="en-US" altLang="en-US" sz="3200" dirty="0" smtClean="0">
              <a:ea typeface="ＭＳ Ｐゴシック" pitchFamily="-65" charset="-128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altLang="en-US" sz="3200" b="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Lists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Flexible </a:t>
            </a:r>
            <a:r>
              <a:rPr lang="en-US" altLang="en-US" dirty="0" smtClean="0"/>
              <a:t>arrays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/>
              <a:t>= [99, "bottles of beer", ["on", "the", "wall"]]</a:t>
            </a:r>
          </a:p>
          <a:p>
            <a:r>
              <a:rPr lang="en-US" altLang="en-US" dirty="0"/>
              <a:t>Same operators as for strings</a:t>
            </a:r>
          </a:p>
          <a:p>
            <a:pPr lvl="2"/>
            <a:r>
              <a:rPr lang="en-US" altLang="en-US" dirty="0" err="1"/>
              <a:t>a+b</a:t>
            </a:r>
            <a:r>
              <a:rPr lang="en-US" altLang="en-US" dirty="0"/>
              <a:t>, a*3, a[0], a[-1], a[1:], </a:t>
            </a:r>
            <a:r>
              <a:rPr lang="en-US" altLang="en-US" dirty="0" err="1"/>
              <a:t>len</a:t>
            </a:r>
            <a:r>
              <a:rPr lang="en-US" altLang="en-US" dirty="0"/>
              <a:t>(a)</a:t>
            </a:r>
          </a:p>
          <a:p>
            <a:r>
              <a:rPr lang="en-US" altLang="en-US" dirty="0"/>
              <a:t>Item and slice assignment</a:t>
            </a:r>
          </a:p>
          <a:p>
            <a:pPr lvl="2"/>
            <a:r>
              <a:rPr lang="en-US" altLang="en-US" dirty="0"/>
              <a:t>a[0] = 98</a:t>
            </a:r>
          </a:p>
          <a:p>
            <a:pPr lvl="2"/>
            <a:r>
              <a:rPr lang="en-US" altLang="en-US" dirty="0"/>
              <a:t>a[1:2] = ["bottles", "of", "beer"]</a:t>
            </a:r>
          </a:p>
          <a:p>
            <a:pPr lvl="3">
              <a:buFontTx/>
              <a:buNone/>
            </a:pPr>
            <a:r>
              <a:rPr lang="en-US" altLang="en-US" dirty="0"/>
              <a:t>-&gt; [98, "bottles", "of", "beer", ["on", "the", "wall"]]</a:t>
            </a:r>
          </a:p>
          <a:p>
            <a:pPr lvl="2"/>
            <a:r>
              <a:rPr lang="en-US" altLang="en-US" dirty="0"/>
              <a:t>del a[-1]	# -&gt; [98, "bottles", "of", "beer"]</a:t>
            </a:r>
          </a:p>
        </p:txBody>
      </p:sp>
    </p:spTree>
    <p:extLst>
      <p:ext uri="{BB962C8B-B14F-4D97-AF65-F5344CB8AC3E}">
        <p14:creationId xmlns:p14="http://schemas.microsoft.com/office/powerpoint/2010/main" val="28476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 marL="236538" indent="-236538"/>
            <a:r>
              <a:rPr lang="en-US" altLang="en-US" sz="2800" b="0" smtClean="0"/>
              <a:t>Start comments with </a:t>
            </a:r>
            <a:r>
              <a:rPr lang="en-US" altLang="en-US" sz="2800" b="0" smtClean="0">
                <a:solidFill>
                  <a:schemeClr val="accent2"/>
                </a:solidFill>
              </a:rPr>
              <a:t>#, </a:t>
            </a:r>
            <a:r>
              <a:rPr lang="en-US" altLang="en-US" sz="2800" b="0" smtClean="0"/>
              <a:t>rest of line is ignored</a:t>
            </a:r>
          </a:p>
          <a:p>
            <a:pPr marL="236538" indent="-236538"/>
            <a:r>
              <a:rPr lang="en-US" altLang="en-US" sz="2800" b="0" smtClean="0"/>
              <a:t>Can include a “documentation string” as the first line of a new function or class you define</a:t>
            </a:r>
          </a:p>
          <a:p>
            <a:pPr marL="236538" indent="-236538"/>
            <a:r>
              <a:rPr lang="en-US" altLang="en-US" sz="2800" b="0" smtClean="0"/>
              <a:t>Development environments, debugger, and other tools use it: it’s good style to include one</a:t>
            </a:r>
          </a:p>
          <a:p>
            <a:pPr lvl="1">
              <a:buFontTx/>
              <a:buNone/>
            </a:pPr>
            <a:endParaRPr lang="en-US" altLang="en-US" sz="800" smtClean="0">
              <a:solidFill>
                <a:srgbClr val="FF6600"/>
              </a:solidFill>
              <a:latin typeface="Courier New" pitchFamily="49" charset="0"/>
              <a:ea typeface="ＭＳ Ｐゴシック" pitchFamily="-65" charset="-128"/>
            </a:endParaRPr>
          </a:p>
          <a:p>
            <a:pPr lvl="1">
              <a:buFontTx/>
              <a:buNone/>
            </a:pPr>
            <a:r>
              <a:rPr lang="en-US" altLang="en-US" sz="2400" smtClean="0">
                <a:solidFill>
                  <a:srgbClr val="FF6600"/>
                </a:solidFill>
                <a:latin typeface="Courier New" pitchFamily="49" charset="0"/>
                <a:ea typeface="ＭＳ Ｐゴシック" pitchFamily="-65" charset="-128"/>
              </a:rPr>
              <a:t>def fact</a:t>
            </a:r>
            <a:r>
              <a:rPr lang="en-US" altLang="en-US" sz="2400" smtClean="0">
                <a:latin typeface="Courier New" pitchFamily="49" charset="0"/>
                <a:ea typeface="ＭＳ Ｐゴシック" pitchFamily="-65" charset="-128"/>
              </a:rPr>
              <a:t>(n):</a:t>
            </a:r>
          </a:p>
          <a:p>
            <a:pPr lvl="1">
              <a:buFontTx/>
              <a:buNone/>
            </a:pPr>
            <a:r>
              <a:rPr lang="en-US" altLang="en-US" sz="2400" smtClean="0">
                <a:solidFill>
                  <a:srgbClr val="008000"/>
                </a:solidFill>
                <a:latin typeface="Courier New" pitchFamily="49" charset="0"/>
                <a:ea typeface="ＭＳ Ｐゴシック" pitchFamily="-65" charset="-128"/>
              </a:rPr>
              <a:t>  “““fact(n) assumes n is a positive integer and returns facorial of n.”””</a:t>
            </a:r>
            <a:br>
              <a:rPr lang="en-US" altLang="en-US" sz="2400" smtClean="0">
                <a:solidFill>
                  <a:srgbClr val="008000"/>
                </a:solidFill>
                <a:latin typeface="Courier New" pitchFamily="49" charset="0"/>
                <a:ea typeface="ＭＳ Ｐゴシック" pitchFamily="-65" charset="-128"/>
              </a:rPr>
            </a:br>
            <a:r>
              <a:rPr lang="en-US" altLang="en-US" sz="2400" smtClean="0">
                <a:solidFill>
                  <a:srgbClr val="008000"/>
                </a:solidFill>
                <a:latin typeface="Courier New" pitchFamily="49" charset="0"/>
                <a:ea typeface="ＭＳ Ｐゴシック" pitchFamily="-65" charset="-128"/>
              </a:rPr>
              <a:t>assert(n&gt;0)</a:t>
            </a:r>
          </a:p>
          <a:p>
            <a:pPr lvl="1">
              <a:buFontTx/>
              <a:buNone/>
            </a:pPr>
            <a:r>
              <a:rPr lang="en-US" altLang="en-US" sz="2400" smtClean="0">
                <a:solidFill>
                  <a:srgbClr val="008000"/>
                </a:solidFill>
                <a:latin typeface="Courier New" pitchFamily="49" charset="0"/>
                <a:ea typeface="ＭＳ Ｐゴシック" pitchFamily="-65" charset="-128"/>
              </a:rPr>
              <a:t>	return 1 if n==1 else n*fact(n-1) </a:t>
            </a:r>
            <a:endParaRPr lang="en-US" altLang="en-US" sz="2400" smtClean="0">
              <a:latin typeface="Courier New" pitchFamily="49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7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Applications for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is used in many </a:t>
            </a:r>
            <a:r>
              <a:rPr lang="en-US" dirty="0" smtClean="0"/>
              <a:t>application domains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Programming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Scientific and </a:t>
            </a:r>
            <a:r>
              <a:rPr lang="en-US" dirty="0" smtClean="0"/>
              <a:t>Numeric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Software </a:t>
            </a:r>
            <a:r>
              <a:rPr lang="en-US" dirty="0" smtClean="0"/>
              <a:t>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US" b="1" dirty="0" smtClean="0"/>
              <a:t>eb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Python offers many choices  </a:t>
            </a:r>
            <a:r>
              <a:rPr lang="en-US" dirty="0" smtClean="0"/>
              <a:t>:</a:t>
            </a:r>
            <a:endParaRPr lang="en-US" dirty="0"/>
          </a:p>
          <a:p>
            <a:pPr fontAlgn="base"/>
            <a:r>
              <a:rPr lang="en-US" dirty="0"/>
              <a:t>Frameworks such as Django and Pyramid.</a:t>
            </a:r>
          </a:p>
          <a:p>
            <a:pPr fontAlgn="base"/>
            <a:r>
              <a:rPr lang="en-US" dirty="0"/>
              <a:t>Micro-frameworks such as Flask and Bottle.</a:t>
            </a:r>
          </a:p>
          <a:p>
            <a:pPr fontAlgn="base"/>
            <a:r>
              <a:rPr lang="en-US" dirty="0"/>
              <a:t>Advanced content management systems such as Plone and django CMS.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Why Python?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Language Basics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Web and Internet Development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Server </a:t>
            </a:r>
            <a:r>
              <a:rPr lang="en-US" dirty="0" smtClean="0"/>
              <a:t>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 </a:t>
            </a:r>
            <a:r>
              <a:rPr lang="en-US" dirty="0" smtClean="0"/>
              <a:t>Programming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Python's standard library supports many Internet protocols: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en-US" dirty="0" smtClean="0"/>
              <a:t>HTML </a:t>
            </a:r>
            <a:r>
              <a:rPr lang="en-US" dirty="0"/>
              <a:t>and XML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JSON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E-mail processing.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Support for FTP, IMAP, and other Internet protocols.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en-US" dirty="0" smtClean="0"/>
              <a:t>Easy-to-use</a:t>
            </a:r>
            <a:r>
              <a:rPr lang="en-US" dirty="0"/>
              <a:t> socket interface.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Server-side Programming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Uses</a:t>
            </a:r>
            <a:endParaRPr lang="en-US" dirty="0"/>
          </a:p>
          <a:p>
            <a:pPr lvl="0"/>
            <a:r>
              <a:rPr lang="en-US" dirty="0"/>
              <a:t>Process user input.</a:t>
            </a:r>
          </a:p>
          <a:p>
            <a:pPr lvl="0"/>
            <a:r>
              <a:rPr lang="en-US" dirty="0"/>
              <a:t>Display pages.</a:t>
            </a:r>
          </a:p>
          <a:p>
            <a:pPr lvl="0"/>
            <a:r>
              <a:rPr lang="en-US" dirty="0"/>
              <a:t>Structure web applications.</a:t>
            </a:r>
          </a:p>
          <a:p>
            <a:pPr lvl="0"/>
            <a:r>
              <a:rPr lang="en-US" dirty="0"/>
              <a:t>Interact with permanent storage (SQL, files).</a:t>
            </a:r>
          </a:p>
          <a:p>
            <a:pPr marL="0" indent="0">
              <a:buNone/>
            </a:pPr>
            <a:r>
              <a:rPr lang="en-US" dirty="0"/>
              <a:t>Example Languages</a:t>
            </a:r>
          </a:p>
          <a:p>
            <a:pPr lvl="0"/>
            <a:r>
              <a:rPr lang="en-US" dirty="0"/>
              <a:t>PHP</a:t>
            </a:r>
          </a:p>
          <a:p>
            <a:pPr lvl="0"/>
            <a:r>
              <a:rPr lang="en-US" dirty="0"/>
              <a:t>Python</a:t>
            </a:r>
          </a:p>
          <a:p>
            <a:pPr lvl="0"/>
            <a:r>
              <a:rPr lang="en-US" dirty="0" err="1"/>
              <a:t>ASP.Net</a:t>
            </a:r>
            <a:r>
              <a:rPr lang="en-US" dirty="0"/>
              <a:t> in C#, C++, or Visual Basic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Client-side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Uses</a:t>
            </a:r>
          </a:p>
          <a:p>
            <a:pPr lvl="0"/>
            <a:r>
              <a:rPr lang="en-US" dirty="0"/>
              <a:t>Make interactive webpages.</a:t>
            </a:r>
          </a:p>
          <a:p>
            <a:pPr lvl="0"/>
            <a:r>
              <a:rPr lang="en-US" dirty="0"/>
              <a:t>Make stuff happen dynamically on the web page.</a:t>
            </a:r>
          </a:p>
          <a:p>
            <a:pPr lvl="0"/>
            <a:r>
              <a:rPr lang="en-US" dirty="0"/>
              <a:t>Interact with temporary storage, and local storage (Cookies, </a:t>
            </a:r>
            <a:r>
              <a:rPr lang="en-US" dirty="0" err="1"/>
              <a:t>localStorage</a:t>
            </a:r>
            <a:r>
              <a:rPr lang="en-US" dirty="0"/>
              <a:t>).</a:t>
            </a:r>
          </a:p>
          <a:p>
            <a:r>
              <a:rPr lang="en-US" dirty="0"/>
              <a:t>Send requests to the server, and retrieve data from </a:t>
            </a:r>
            <a:r>
              <a:rPr lang="en-US" dirty="0" smtClean="0"/>
              <a:t>it</a:t>
            </a:r>
          </a:p>
          <a:p>
            <a:pPr lvl="0"/>
            <a:r>
              <a:rPr lang="en-US" dirty="0"/>
              <a:t>Provide a remote service for client-side applications, such as software registration, content delivery, or remote multi-player </a:t>
            </a:r>
            <a:r>
              <a:rPr lang="en-US" dirty="0" smtClean="0"/>
              <a:t>gaming.</a:t>
            </a:r>
          </a:p>
          <a:p>
            <a:pPr marL="0" lvl="0" indent="0">
              <a:buNone/>
            </a:pPr>
            <a:r>
              <a:rPr lang="en-US" dirty="0" smtClean="0"/>
              <a:t>Example </a:t>
            </a:r>
            <a:r>
              <a:rPr lang="en-US" dirty="0"/>
              <a:t>languages</a:t>
            </a:r>
          </a:p>
          <a:p>
            <a:pPr lvl="0"/>
            <a:r>
              <a:rPr lang="en-US" dirty="0"/>
              <a:t>JavaScript (primarily)</a:t>
            </a:r>
          </a:p>
          <a:p>
            <a:pPr lvl="0"/>
            <a:r>
              <a:rPr lang="en-US" dirty="0"/>
              <a:t>HTML*</a:t>
            </a:r>
          </a:p>
          <a:p>
            <a:pPr lvl="0"/>
            <a:r>
              <a:rPr lang="en-US" dirty="0"/>
              <a:t>CSS</a:t>
            </a: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Scientific and </a:t>
            </a:r>
            <a:r>
              <a:rPr lang="en-US" b="1" dirty="0" smtClean="0"/>
              <a:t>Numeric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SciPy is a collection of packages for mathematics, science, and engineering.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Pandas is a data analysis and modeling library.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IPython is a powerful interactive shell.</a:t>
            </a:r>
          </a:p>
        </p:txBody>
      </p:sp>
    </p:spTree>
    <p:extLst>
      <p:ext uri="{BB962C8B-B14F-4D97-AF65-F5344CB8AC3E}">
        <p14:creationId xmlns:p14="http://schemas.microsoft.com/office/powerpoint/2010/main" val="37810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Development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SCons for build control.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err="1"/>
              <a:t>Buildbot</a:t>
            </a:r>
            <a:r>
              <a:rPr lang="en-US" dirty="0"/>
              <a:t> </a:t>
            </a:r>
            <a:r>
              <a:rPr lang="en-US" dirty="0" smtClean="0"/>
              <a:t>for </a:t>
            </a:r>
            <a:r>
              <a:rPr lang="en-US" dirty="0"/>
              <a:t>automated continuous compilation and testing.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Roundup or </a:t>
            </a:r>
            <a:r>
              <a:rPr lang="en-US" dirty="0" err="1"/>
              <a:t>Trac</a:t>
            </a:r>
            <a:r>
              <a:rPr lang="en-US" dirty="0"/>
              <a:t> for bug tracking and project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Education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is a superb language for teaching programming, both at the introductory level and in more advanced courses</a:t>
            </a:r>
          </a:p>
        </p:txBody>
      </p:sp>
    </p:spTree>
    <p:extLst>
      <p:ext uri="{BB962C8B-B14F-4D97-AF65-F5344CB8AC3E}">
        <p14:creationId xmlns:p14="http://schemas.microsoft.com/office/powerpoint/2010/main" val="14971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https://www.python.org/about/gettingstarted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https://www.python.org/about/apps/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https://developers.google.com/edu/python/introduction#prelude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	Shilpa.K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3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Brief History of Python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3200" b="0" dirty="0" smtClean="0"/>
              <a:t>Invented in the Netherlands, early 90s by Guido van Rossum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3200" b="0" dirty="0" smtClean="0"/>
              <a:t>Named after Monty Python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3200" b="0" dirty="0" smtClean="0"/>
              <a:t>Open sourced from the beginning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3200" b="0" dirty="0" smtClean="0"/>
              <a:t>Considered a scripting language, but is much more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3200" b="0" dirty="0" smtClean="0"/>
              <a:t>Scalable, object oriented and functional from the beginning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3200" b="0" dirty="0" smtClean="0"/>
              <a:t>Used by Google from the beginning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3200" b="0" dirty="0" smtClean="0"/>
              <a:t>Increasingly popular</a:t>
            </a:r>
          </a:p>
        </p:txBody>
      </p:sp>
    </p:spTree>
    <p:extLst>
      <p:ext uri="{BB962C8B-B14F-4D97-AF65-F5344CB8AC3E}">
        <p14:creationId xmlns:p14="http://schemas.microsoft.com/office/powerpoint/2010/main" val="38982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Scripting versus Programming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Scripted languages are </a:t>
            </a:r>
            <a:r>
              <a:rPr lang="en-US" dirty="0" smtClean="0"/>
              <a:t>interpreted.</a:t>
            </a:r>
            <a:endParaRPr lang="en-US" dirty="0"/>
          </a:p>
          <a:p>
            <a:r>
              <a:rPr lang="en-US" dirty="0"/>
              <a:t>Programmed languages are compiled into a more compact form that does not need to be interpreted by another application in the same way. The compiled result is stand-alone.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Interpreter vs Compiler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3962400" cy="21336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95800"/>
            <a:ext cx="4038600" cy="1295400"/>
          </a:xfrm>
        </p:spPr>
      </p:pic>
    </p:spTree>
    <p:extLst>
      <p:ext uri="{BB962C8B-B14F-4D97-AF65-F5344CB8AC3E}">
        <p14:creationId xmlns:p14="http://schemas.microsoft.com/office/powerpoint/2010/main" val="13609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Language 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 is a </a:t>
            </a:r>
            <a:r>
              <a:rPr lang="en-US" dirty="0" smtClean="0"/>
              <a:t>dynamic </a:t>
            </a:r>
            <a:r>
              <a:rPr lang="en-US" dirty="0" smtClean="0"/>
              <a:t>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 source files use the ".</a:t>
            </a:r>
            <a:r>
              <a:rPr lang="en-US" dirty="0" err="1"/>
              <a:t>py</a:t>
            </a:r>
            <a:r>
              <a:rPr lang="en-US" dirty="0"/>
              <a:t>" extension and are called "</a:t>
            </a:r>
            <a:r>
              <a:rPr lang="en-US" dirty="0" smtClean="0"/>
              <a:t>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no type declarations of variables, parameters, functions, or methods in source </a:t>
            </a:r>
            <a:r>
              <a:rPr lang="en-US" dirty="0" smtClean="0"/>
              <a:t>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 tracks the types of all values at runtime and flags code that does not make sense as it runs</a:t>
            </a:r>
          </a:p>
        </p:txBody>
      </p:sp>
    </p:spTree>
    <p:extLst>
      <p:ext uri="{BB962C8B-B14F-4D97-AF65-F5344CB8AC3E}">
        <p14:creationId xmlns:p14="http://schemas.microsoft.com/office/powerpoint/2010/main" val="16326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en-US" b="1" dirty="0" smtClean="0"/>
              <a:t>Why Python?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41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AU" altLang="en-US" dirty="0" smtClean="0"/>
              <a:t>Designed to be easy to learn and master</a:t>
            </a:r>
          </a:p>
          <a:p>
            <a:pPr lvl="1" eaLnBrk="1" hangingPunct="1">
              <a:defRPr/>
            </a:pPr>
            <a:r>
              <a:rPr lang="en-AU" altLang="en-US" dirty="0" smtClean="0"/>
              <a:t>Clean, clear syntax</a:t>
            </a:r>
          </a:p>
          <a:p>
            <a:pPr lvl="1" eaLnBrk="1" hangingPunct="1">
              <a:defRPr/>
            </a:pPr>
            <a:r>
              <a:rPr lang="en-AU" altLang="en-US" dirty="0" smtClean="0"/>
              <a:t>Very few keywords</a:t>
            </a:r>
          </a:p>
          <a:p>
            <a:pPr eaLnBrk="1" hangingPunct="1">
              <a:defRPr/>
            </a:pPr>
            <a:r>
              <a:rPr lang="en-AU" altLang="en-US" dirty="0" smtClean="0"/>
              <a:t>Highly portable</a:t>
            </a:r>
          </a:p>
          <a:p>
            <a:pPr lvl="1" eaLnBrk="1" hangingPunct="1">
              <a:defRPr/>
            </a:pPr>
            <a:r>
              <a:rPr lang="en-AU" altLang="en-US" dirty="0" smtClean="0"/>
              <a:t>Runs almost anywhere - high end servers and workstations, down to windows CE</a:t>
            </a:r>
          </a:p>
          <a:p>
            <a:pPr lvl="1" eaLnBrk="1" hangingPunct="1">
              <a:defRPr/>
            </a:pPr>
            <a:r>
              <a:rPr lang="en-AU" altLang="en-US" dirty="0" smtClean="0"/>
              <a:t>Uses machine independent byte-codes</a:t>
            </a:r>
          </a:p>
          <a:p>
            <a:pPr eaLnBrk="1" hangingPunct="1">
              <a:defRPr/>
            </a:pPr>
            <a:r>
              <a:rPr lang="en-AU" altLang="en-US" dirty="0" smtClean="0"/>
              <a:t>Extensible</a:t>
            </a:r>
          </a:p>
          <a:p>
            <a:pPr lvl="1" eaLnBrk="1" hangingPunct="1">
              <a:defRPr/>
            </a:pPr>
            <a:r>
              <a:rPr lang="en-AU" altLang="en-US" dirty="0" smtClean="0"/>
              <a:t>Designed to be extensible using C/C++, allowing access to many external libraries</a:t>
            </a:r>
          </a:p>
        </p:txBody>
      </p:sp>
    </p:spTree>
    <p:extLst>
      <p:ext uri="{BB962C8B-B14F-4D97-AF65-F5344CB8AC3E}">
        <p14:creationId xmlns:p14="http://schemas.microsoft.com/office/powerpoint/2010/main" val="34709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Installing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r>
              <a:rPr lang="en-US" altLang="en-US" sz="2800" b="0" dirty="0" smtClean="0"/>
              <a:t>Python is pre-installed on most Unix systems, including Linux and MAC OS X</a:t>
            </a:r>
          </a:p>
          <a:p>
            <a:r>
              <a:rPr lang="en-US" altLang="en-US" sz="2800" b="0" dirty="0" smtClean="0"/>
              <a:t>The pre-installed version may not be the most recent one </a:t>
            </a:r>
          </a:p>
          <a:p>
            <a:r>
              <a:rPr lang="en-US" altLang="en-US" sz="2800" b="0" dirty="0" smtClean="0"/>
              <a:t>Download from http://python.org/download/</a:t>
            </a:r>
          </a:p>
          <a:p>
            <a:r>
              <a:rPr lang="en-US" altLang="en-US" sz="2800" b="0" dirty="0" smtClean="0"/>
              <a:t>Python comes with a large library of standard modules</a:t>
            </a:r>
          </a:p>
          <a:p>
            <a:r>
              <a:rPr lang="en-US" altLang="en-US" sz="2800" b="0" dirty="0" smtClean="0"/>
              <a:t>There are several options for an IDE</a:t>
            </a:r>
          </a:p>
          <a:p>
            <a:pPr lvl="1"/>
            <a:r>
              <a:rPr lang="en-US" altLang="en-US" sz="2400" dirty="0" smtClean="0">
                <a:ea typeface="ＭＳ Ｐゴシック" pitchFamily="-65" charset="-128"/>
              </a:rPr>
              <a:t>IDLE – works well with Windows</a:t>
            </a:r>
          </a:p>
          <a:p>
            <a:pPr lvl="1"/>
            <a:r>
              <a:rPr lang="en-US" altLang="en-US" sz="2400" dirty="0" err="1" smtClean="0">
                <a:ea typeface="ＭＳ Ｐゴシック" pitchFamily="-65" charset="-128"/>
              </a:rPr>
              <a:t>Emacs</a:t>
            </a:r>
            <a:r>
              <a:rPr lang="en-US" altLang="en-US" sz="2400" dirty="0" smtClean="0">
                <a:ea typeface="ＭＳ Ｐゴシック" pitchFamily="-65" charset="-128"/>
              </a:rPr>
              <a:t> with python-mode or your favorite text editor</a:t>
            </a:r>
          </a:p>
          <a:p>
            <a:pPr lvl="1"/>
            <a:r>
              <a:rPr lang="en-US" altLang="en-US" sz="2400" dirty="0" smtClean="0">
                <a:ea typeface="ＭＳ Ｐゴシック" pitchFamily="-65" charset="-128"/>
              </a:rPr>
              <a:t>Eclipse with </a:t>
            </a:r>
            <a:r>
              <a:rPr lang="en-US" altLang="en-US" sz="2400" dirty="0" err="1" smtClean="0">
                <a:ea typeface="ＭＳ Ｐゴシック" pitchFamily="-65" charset="-128"/>
              </a:rPr>
              <a:t>Pydev</a:t>
            </a:r>
            <a:r>
              <a:rPr lang="en-US" altLang="en-US" sz="2400" dirty="0" smtClean="0">
                <a:ea typeface="ＭＳ Ｐゴシック" pitchFamily="-65" charset="-128"/>
              </a:rPr>
              <a:t> (http://pydev.sourceforge.net/)</a:t>
            </a:r>
          </a:p>
        </p:txBody>
      </p:sp>
    </p:spTree>
    <p:extLst>
      <p:ext uri="{BB962C8B-B14F-4D97-AF65-F5344CB8AC3E}">
        <p14:creationId xmlns:p14="http://schemas.microsoft.com/office/powerpoint/2010/main" val="34799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Basics</a:t>
            </a:r>
          </a:p>
        </p:txBody>
      </p:sp>
      <p:pic>
        <p:nvPicPr>
          <p:cNvPr id="45059" name="Picture 4" descr="AN0363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4054475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1075</Words>
  <Application>Microsoft Office PowerPoint</Application>
  <PresentationFormat>On-screen Show (4:3)</PresentationFormat>
  <Paragraphs>217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</vt:lpstr>
      <vt:lpstr>Agenda</vt:lpstr>
      <vt:lpstr>Brief History of Python</vt:lpstr>
      <vt:lpstr>Scripting versus Programming </vt:lpstr>
      <vt:lpstr>Interpreter vs Compiler</vt:lpstr>
      <vt:lpstr>Language Introduction </vt:lpstr>
      <vt:lpstr>Why Python?</vt:lpstr>
      <vt:lpstr>Installing</vt:lpstr>
      <vt:lpstr>The Basics</vt:lpstr>
      <vt:lpstr>Basic Syntax</vt:lpstr>
      <vt:lpstr>Whitespace</vt:lpstr>
      <vt:lpstr>Grouping Indentation</vt:lpstr>
      <vt:lpstr>Control Structures</vt:lpstr>
      <vt:lpstr>Sequence types: Tuples, Lists, and Strings</vt:lpstr>
      <vt:lpstr>Sequence Types</vt:lpstr>
      <vt:lpstr>Lists</vt:lpstr>
      <vt:lpstr>Comments</vt:lpstr>
      <vt:lpstr>Applications for Python </vt:lpstr>
      <vt:lpstr>Web Programming</vt:lpstr>
      <vt:lpstr>Web and Internet Development </vt:lpstr>
      <vt:lpstr>Server-side Programming </vt:lpstr>
      <vt:lpstr>Client-side programming</vt:lpstr>
      <vt:lpstr>Scientific and Numeric Computing </vt:lpstr>
      <vt:lpstr>Software Development </vt:lpstr>
      <vt:lpstr>Education </vt:lpstr>
      <vt:lpstr>References</vt:lpstr>
      <vt:lpstr>                                                           Shilpa.K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for Python </dc:title>
  <dc:creator>Komma Shilpa Latha</dc:creator>
  <cp:lastModifiedBy>Komma Shilpa Latha</cp:lastModifiedBy>
  <cp:revision>68</cp:revision>
  <dcterms:created xsi:type="dcterms:W3CDTF">2016-05-30T04:30:58Z</dcterms:created>
  <dcterms:modified xsi:type="dcterms:W3CDTF">2016-06-01T04:09:21Z</dcterms:modified>
</cp:coreProperties>
</file>