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60" r:id="rId5"/>
    <p:sldId id="261" r:id="rId6"/>
    <p:sldId id="259" r:id="rId7"/>
    <p:sldId id="265" r:id="rId8"/>
    <p:sldId id="264"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12/30/2020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81574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12/30/2020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34034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12/30/2020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4008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12/30/2020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26268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12/30/2020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9454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12/30/2020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59538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12/30/2020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41752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12/30/2020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41690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12/30/2020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52635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12/30/2020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64288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12/30/2020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63497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12/30/2020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701856346"/>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FB50-4B50-47DC-BCBB-77E1877DEE34}"/>
              </a:ext>
            </a:extLst>
          </p:cNvPr>
          <p:cNvSpPr>
            <a:spLocks noGrp="1"/>
          </p:cNvSpPr>
          <p:nvPr>
            <p:ph type="title"/>
          </p:nvPr>
        </p:nvSpPr>
        <p:spPr>
          <a:xfrm>
            <a:off x="304798" y="208611"/>
            <a:ext cx="7905751" cy="3659477"/>
          </a:xfrm>
        </p:spPr>
        <p:txBody>
          <a:bodyPr vert="horz" lIns="91440" tIns="45720" rIns="91440" bIns="45720" rtlCol="0" anchor="b">
            <a:noAutofit/>
          </a:bodyPr>
          <a:lstStyle/>
          <a:p>
            <a:r>
              <a:rPr lang="en-US" sz="6000" b="1" kern="1200" dirty="0">
                <a:latin typeface="Arial Black" panose="020B0A04020102020204" pitchFamily="34" charset="0"/>
                <a:cs typeface="Arial" panose="020B0604020202020204" pitchFamily="34" charset="0"/>
              </a:rPr>
              <a:t>House Safety with Face Recognition using </a:t>
            </a:r>
            <a:r>
              <a:rPr lang="en-US" sz="6000" b="1" kern="1200" dirty="0" err="1">
                <a:solidFill>
                  <a:srgbClr val="FFFF00"/>
                </a:solidFill>
                <a:latin typeface="Arial Black" panose="020B0A04020102020204" pitchFamily="34" charset="0"/>
                <a:cs typeface="Arial" panose="020B0604020202020204" pitchFamily="34" charset="0"/>
              </a:rPr>
              <a:t>Opencv</a:t>
            </a:r>
            <a:r>
              <a:rPr lang="en-US" sz="6000" b="1" kern="1200" dirty="0">
                <a:latin typeface="Arial Black" panose="020B0A04020102020204" pitchFamily="34" charset="0"/>
                <a:cs typeface="Arial" panose="020B0604020202020204" pitchFamily="34" charset="0"/>
              </a:rPr>
              <a:t> and </a:t>
            </a:r>
            <a:r>
              <a:rPr lang="en-US" sz="6000" b="1" kern="1200" dirty="0" err="1">
                <a:solidFill>
                  <a:srgbClr val="FFFF00"/>
                </a:solidFill>
                <a:latin typeface="Arial Black" panose="020B0A04020102020204" pitchFamily="34" charset="0"/>
                <a:cs typeface="Arial" panose="020B0604020202020204" pitchFamily="34" charset="0"/>
              </a:rPr>
              <a:t>Numpy</a:t>
            </a:r>
            <a:endParaRPr lang="en-US" sz="6000" b="1" kern="1200" dirty="0">
              <a:solidFill>
                <a:srgbClr val="FFFF00"/>
              </a:solidFill>
              <a:latin typeface="Arial Black" panose="020B0A04020102020204" pitchFamily="34" charset="0"/>
              <a:cs typeface="Arial" panose="020B0604020202020204" pitchFamily="34" charset="0"/>
            </a:endParaRPr>
          </a:p>
        </p:txBody>
      </p:sp>
      <p:pic>
        <p:nvPicPr>
          <p:cNvPr id="1026" name="Picture 2" descr="Best Home Security Cameras With Facial Recognition of 2020 - Best Reviews">
            <a:extLst>
              <a:ext uri="{FF2B5EF4-FFF2-40B4-BE49-F238E27FC236}">
                <a16:creationId xmlns:a16="http://schemas.microsoft.com/office/drawing/2014/main" id="{DA6AAF3D-7320-49A6-A952-73C14C286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7924" y="3121025"/>
            <a:ext cx="4905375" cy="327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488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61368-65BF-46D4-BCA0-483FE5686EA0}"/>
              </a:ext>
            </a:extLst>
          </p:cNvPr>
          <p:cNvSpPr>
            <a:spLocks noGrp="1"/>
          </p:cNvSpPr>
          <p:nvPr>
            <p:ph type="title"/>
          </p:nvPr>
        </p:nvSpPr>
        <p:spPr>
          <a:xfrm>
            <a:off x="3971925" y="495300"/>
            <a:ext cx="5829300" cy="1524000"/>
          </a:xfrm>
        </p:spPr>
        <p:txBody>
          <a:bodyPr/>
          <a:lstStyle/>
          <a:p>
            <a:r>
              <a:rPr lang="en-IN" b="1" dirty="0">
                <a:solidFill>
                  <a:srgbClr val="FFFF00"/>
                </a:solidFill>
              </a:rPr>
              <a:t>Thankyou</a:t>
            </a:r>
            <a:r>
              <a:rPr lang="en-IN" b="1" u="sng" dirty="0">
                <a:solidFill>
                  <a:srgbClr val="FFFF00"/>
                </a:solidFill>
              </a:rPr>
              <a:t>!!</a:t>
            </a:r>
          </a:p>
        </p:txBody>
      </p:sp>
      <p:sp>
        <p:nvSpPr>
          <p:cNvPr id="3" name="Content Placeholder 2">
            <a:extLst>
              <a:ext uri="{FF2B5EF4-FFF2-40B4-BE49-F238E27FC236}">
                <a16:creationId xmlns:a16="http://schemas.microsoft.com/office/drawing/2014/main" id="{F7B2EFAE-43CC-42A5-A106-77BB190350E2}"/>
              </a:ext>
            </a:extLst>
          </p:cNvPr>
          <p:cNvSpPr>
            <a:spLocks noGrp="1"/>
          </p:cNvSpPr>
          <p:nvPr>
            <p:ph idx="1"/>
          </p:nvPr>
        </p:nvSpPr>
        <p:spPr>
          <a:xfrm>
            <a:off x="1819275" y="2390775"/>
            <a:ext cx="10668000" cy="3818083"/>
          </a:xfrm>
        </p:spPr>
        <p:txBody>
          <a:bodyPr/>
          <a:lstStyle/>
          <a:p>
            <a:pPr marL="0" indent="0">
              <a:buNone/>
            </a:pPr>
            <a:r>
              <a:rPr lang="en-IN" b="1" u="sng" dirty="0">
                <a:solidFill>
                  <a:srgbClr val="FFFFFF"/>
                </a:solidFill>
              </a:rPr>
              <a:t>Project by:</a:t>
            </a:r>
          </a:p>
          <a:p>
            <a:pPr marL="0" indent="0">
              <a:buNone/>
            </a:pPr>
            <a:r>
              <a:rPr lang="en-IN" dirty="0"/>
              <a:t>Yukti Singh</a:t>
            </a:r>
          </a:p>
          <a:p>
            <a:pPr marL="0" indent="0">
              <a:buNone/>
            </a:pPr>
            <a:r>
              <a:rPr lang="en-IN" dirty="0"/>
              <a:t>19BAI10015</a:t>
            </a:r>
          </a:p>
          <a:p>
            <a:pPr marL="0" indent="0">
              <a:buNone/>
            </a:pPr>
            <a:endParaRPr lang="en-IN" dirty="0"/>
          </a:p>
        </p:txBody>
      </p:sp>
    </p:spTree>
    <p:extLst>
      <p:ext uri="{BB962C8B-B14F-4D97-AF65-F5344CB8AC3E}">
        <p14:creationId xmlns:p14="http://schemas.microsoft.com/office/powerpoint/2010/main" val="153946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06F3-EF68-4AA5-AE05-883ECAE3CC81}"/>
              </a:ext>
            </a:extLst>
          </p:cNvPr>
          <p:cNvSpPr>
            <a:spLocks noGrp="1"/>
          </p:cNvSpPr>
          <p:nvPr>
            <p:ph type="title"/>
          </p:nvPr>
        </p:nvSpPr>
        <p:spPr/>
        <p:txBody>
          <a:bodyPr/>
          <a:lstStyle/>
          <a:p>
            <a:r>
              <a:rPr lang="en-IN" b="1" dirty="0">
                <a:solidFill>
                  <a:srgbClr val="FFFF00"/>
                </a:solidFill>
              </a:rPr>
              <a:t>Problem statement</a:t>
            </a:r>
            <a:br>
              <a:rPr lang="en-IN" dirty="0"/>
            </a:br>
            <a:endParaRPr lang="en-IN" dirty="0"/>
          </a:p>
        </p:txBody>
      </p:sp>
      <p:sp>
        <p:nvSpPr>
          <p:cNvPr id="3" name="Content Placeholder 2">
            <a:extLst>
              <a:ext uri="{FF2B5EF4-FFF2-40B4-BE49-F238E27FC236}">
                <a16:creationId xmlns:a16="http://schemas.microsoft.com/office/drawing/2014/main" id="{000F6E2A-9890-41A2-981A-7A5C85DDB988}"/>
              </a:ext>
            </a:extLst>
          </p:cNvPr>
          <p:cNvSpPr>
            <a:spLocks noGrp="1"/>
          </p:cNvSpPr>
          <p:nvPr>
            <p:ph idx="1"/>
          </p:nvPr>
        </p:nvSpPr>
        <p:spPr/>
        <p:txBody>
          <a:bodyPr>
            <a:normAutofit fontScale="85000" lnSpcReduction="20000"/>
          </a:bodyPr>
          <a:lstStyle/>
          <a:p>
            <a:pPr marL="0" indent="0">
              <a:buNone/>
            </a:pPr>
            <a:r>
              <a:rPr lang="en-IN" b="1" dirty="0">
                <a:solidFill>
                  <a:srgbClr val="FFFFFF"/>
                </a:solidFill>
              </a:rPr>
              <a:t>This is a project made as contribution to the security sector, with the burglary rate still being in thousands and to keep ourselves and our families safe, we serve this project using “face recognition” with </a:t>
            </a:r>
            <a:r>
              <a:rPr lang="en-IN" b="1" dirty="0" err="1">
                <a:solidFill>
                  <a:srgbClr val="FFFFFF"/>
                </a:solidFill>
              </a:rPr>
              <a:t>opencv</a:t>
            </a:r>
            <a:r>
              <a:rPr lang="en-IN" b="1" dirty="0">
                <a:solidFill>
                  <a:srgbClr val="FFFFFF"/>
                </a:solidFill>
              </a:rPr>
              <a:t> and </a:t>
            </a:r>
            <a:r>
              <a:rPr lang="en-IN" b="1" dirty="0" err="1">
                <a:solidFill>
                  <a:srgbClr val="FFFFFF"/>
                </a:solidFill>
              </a:rPr>
              <a:t>numpy</a:t>
            </a:r>
            <a:r>
              <a:rPr lang="en-IN" b="1" dirty="0">
                <a:solidFill>
                  <a:srgbClr val="FFFFFF"/>
                </a:solidFill>
              </a:rPr>
              <a:t>. So, we consider making a project to deal with the security of people entering and leaving the house. We made this project possible by using </a:t>
            </a:r>
            <a:r>
              <a:rPr lang="en-IN" b="1" dirty="0" err="1">
                <a:solidFill>
                  <a:srgbClr val="FFFFFF"/>
                </a:solidFill>
              </a:rPr>
              <a:t>opencv</a:t>
            </a:r>
            <a:r>
              <a:rPr lang="en-IN" b="1" dirty="0">
                <a:solidFill>
                  <a:srgbClr val="FFFFFF"/>
                </a:solidFill>
              </a:rPr>
              <a:t>, </a:t>
            </a:r>
            <a:r>
              <a:rPr lang="en-IN" b="1" dirty="0" err="1">
                <a:solidFill>
                  <a:srgbClr val="FFFFFF"/>
                </a:solidFill>
              </a:rPr>
              <a:t>numpy</a:t>
            </a:r>
            <a:r>
              <a:rPr lang="en-IN" b="1" dirty="0">
                <a:solidFill>
                  <a:srgbClr val="FFFFFF"/>
                </a:solidFill>
              </a:rPr>
              <a:t> (serves main purposes). A source for detecting and having a record of who ever entering the house and preventing the causes for burglary must having be a prioritised methodology.</a:t>
            </a:r>
          </a:p>
          <a:p>
            <a:endParaRPr lang="en-IN" dirty="0"/>
          </a:p>
        </p:txBody>
      </p:sp>
    </p:spTree>
    <p:extLst>
      <p:ext uri="{BB962C8B-B14F-4D97-AF65-F5344CB8AC3E}">
        <p14:creationId xmlns:p14="http://schemas.microsoft.com/office/powerpoint/2010/main" val="130995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636CB-1D91-4143-8097-AAA1F1248046}"/>
              </a:ext>
            </a:extLst>
          </p:cNvPr>
          <p:cNvSpPr>
            <a:spLocks noGrp="1"/>
          </p:cNvSpPr>
          <p:nvPr>
            <p:ph type="title"/>
          </p:nvPr>
        </p:nvSpPr>
        <p:spPr>
          <a:xfrm>
            <a:off x="381000" y="238125"/>
            <a:ext cx="10668000" cy="1524000"/>
          </a:xfrm>
        </p:spPr>
        <p:txBody>
          <a:bodyPr/>
          <a:lstStyle/>
          <a:p>
            <a:r>
              <a:rPr lang="en-IN" b="1" dirty="0">
                <a:solidFill>
                  <a:srgbClr val="FFFF00"/>
                </a:solidFill>
              </a:rPr>
              <a:t>Objective of the project</a:t>
            </a:r>
            <a:br>
              <a:rPr lang="en-IN" dirty="0"/>
            </a:br>
            <a:endParaRPr lang="en-IN" dirty="0"/>
          </a:p>
        </p:txBody>
      </p:sp>
      <p:sp>
        <p:nvSpPr>
          <p:cNvPr id="3" name="Content Placeholder 2">
            <a:extLst>
              <a:ext uri="{FF2B5EF4-FFF2-40B4-BE49-F238E27FC236}">
                <a16:creationId xmlns:a16="http://schemas.microsoft.com/office/drawing/2014/main" id="{690B39D0-2221-4B38-8912-F040472B3FA0}"/>
              </a:ext>
            </a:extLst>
          </p:cNvPr>
          <p:cNvSpPr>
            <a:spLocks noGrp="1"/>
          </p:cNvSpPr>
          <p:nvPr>
            <p:ph idx="1"/>
          </p:nvPr>
        </p:nvSpPr>
        <p:spPr>
          <a:xfrm>
            <a:off x="762000" y="1277793"/>
            <a:ext cx="10668000" cy="3818083"/>
          </a:xfrm>
        </p:spPr>
        <p:txBody>
          <a:bodyPr>
            <a:normAutofit/>
          </a:bodyPr>
          <a:lstStyle/>
          <a:p>
            <a:pPr marL="0" indent="0">
              <a:buNone/>
            </a:pPr>
            <a:r>
              <a:rPr lang="en-IN" sz="2400" b="1" dirty="0">
                <a:solidFill>
                  <a:srgbClr val="FFFFFF"/>
                </a:solidFill>
              </a:rPr>
              <a:t>While today’s burglary statistics show an overall decrease in burglary rates, thousands of homes (roughly 325,000) are still being broken into every year. There are roughly 2.5 million burglaries a year, 66% of those being home break ins.</a:t>
            </a:r>
          </a:p>
          <a:p>
            <a:endParaRPr lang="en-IN" dirty="0"/>
          </a:p>
        </p:txBody>
      </p:sp>
      <p:pic>
        <p:nvPicPr>
          <p:cNvPr id="4" name="Picture 3">
            <a:extLst>
              <a:ext uri="{FF2B5EF4-FFF2-40B4-BE49-F238E27FC236}">
                <a16:creationId xmlns:a16="http://schemas.microsoft.com/office/drawing/2014/main" id="{A10A2DB0-1B65-45FA-B37F-1EF26D72E369}"/>
              </a:ext>
            </a:extLst>
          </p:cNvPr>
          <p:cNvPicPr>
            <a:picLocks noChangeAspect="1"/>
          </p:cNvPicPr>
          <p:nvPr/>
        </p:nvPicPr>
        <p:blipFill>
          <a:blip r:embed="rId2"/>
          <a:stretch>
            <a:fillRect/>
          </a:stretch>
        </p:blipFill>
        <p:spPr>
          <a:xfrm>
            <a:off x="7219950" y="3429000"/>
            <a:ext cx="4616932" cy="2677656"/>
          </a:xfrm>
          <a:prstGeom prst="rect">
            <a:avLst/>
          </a:prstGeom>
        </p:spPr>
      </p:pic>
      <p:sp>
        <p:nvSpPr>
          <p:cNvPr id="5" name="TextBox 4">
            <a:extLst>
              <a:ext uri="{FF2B5EF4-FFF2-40B4-BE49-F238E27FC236}">
                <a16:creationId xmlns:a16="http://schemas.microsoft.com/office/drawing/2014/main" id="{6D2B4ADA-8EA4-4B1B-9511-AC460FE92F6F}"/>
              </a:ext>
            </a:extLst>
          </p:cNvPr>
          <p:cNvSpPr txBox="1"/>
          <p:nvPr/>
        </p:nvSpPr>
        <p:spPr>
          <a:xfrm>
            <a:off x="466721" y="3429000"/>
            <a:ext cx="6753229" cy="2677656"/>
          </a:xfrm>
          <a:prstGeom prst="rect">
            <a:avLst/>
          </a:prstGeom>
          <a:noFill/>
        </p:spPr>
        <p:txBody>
          <a:bodyPr wrap="square" rtlCol="0">
            <a:spAutoFit/>
          </a:bodyPr>
          <a:lstStyle/>
          <a:p>
            <a:r>
              <a:rPr lang="en-IN" sz="2400" b="1" dirty="0">
                <a:solidFill>
                  <a:srgbClr val="FFFFFF"/>
                </a:solidFill>
              </a:rPr>
              <a:t>Police solve only 13% of reported burglary cases due to lack of a witness or physical evidence. Thus, the objective of this project is to prevent break ins like these, and ensure a way to secure our home from miseries like these we initiate a way to have record of all the people coming to our house.</a:t>
            </a:r>
          </a:p>
        </p:txBody>
      </p:sp>
    </p:spTree>
    <p:extLst>
      <p:ext uri="{BB962C8B-B14F-4D97-AF65-F5344CB8AC3E}">
        <p14:creationId xmlns:p14="http://schemas.microsoft.com/office/powerpoint/2010/main" val="1191001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6373-BC71-43B2-98ED-01569B77F73E}"/>
              </a:ext>
            </a:extLst>
          </p:cNvPr>
          <p:cNvSpPr>
            <a:spLocks noGrp="1"/>
          </p:cNvSpPr>
          <p:nvPr>
            <p:ph type="title"/>
          </p:nvPr>
        </p:nvSpPr>
        <p:spPr/>
        <p:txBody>
          <a:bodyPr/>
          <a:lstStyle/>
          <a:p>
            <a:r>
              <a:rPr lang="en-IN" b="1" dirty="0">
                <a:solidFill>
                  <a:srgbClr val="FFFF00"/>
                </a:solidFill>
              </a:rPr>
              <a:t>Applications of the project</a:t>
            </a:r>
            <a:br>
              <a:rPr lang="en-IN" dirty="0">
                <a:solidFill>
                  <a:srgbClr val="FFFF00"/>
                </a:solidFill>
              </a:rPr>
            </a:br>
            <a:endParaRPr lang="en-IN" dirty="0">
              <a:solidFill>
                <a:srgbClr val="FFFF00"/>
              </a:solidFill>
            </a:endParaRPr>
          </a:p>
        </p:txBody>
      </p:sp>
      <p:sp>
        <p:nvSpPr>
          <p:cNvPr id="3" name="Content Placeholder 2">
            <a:extLst>
              <a:ext uri="{FF2B5EF4-FFF2-40B4-BE49-F238E27FC236}">
                <a16:creationId xmlns:a16="http://schemas.microsoft.com/office/drawing/2014/main" id="{DCADDA71-702C-4F14-A73A-6E5B74B730BE}"/>
              </a:ext>
            </a:extLst>
          </p:cNvPr>
          <p:cNvSpPr>
            <a:spLocks noGrp="1"/>
          </p:cNvSpPr>
          <p:nvPr>
            <p:ph idx="1"/>
          </p:nvPr>
        </p:nvSpPr>
        <p:spPr/>
        <p:txBody>
          <a:bodyPr>
            <a:normAutofit fontScale="70000" lnSpcReduction="20000"/>
          </a:bodyPr>
          <a:lstStyle/>
          <a:p>
            <a:pPr lvl="0"/>
            <a:r>
              <a:rPr lang="en-IN" b="1" dirty="0"/>
              <a:t>Main motive of this project to ensure safety for families, kids, old people staying in home even though you are not in a place to help, but can still keep an eye and be notified about it.</a:t>
            </a:r>
          </a:p>
          <a:p>
            <a:pPr lvl="0"/>
            <a:r>
              <a:rPr lang="en-IN" b="1" dirty="0"/>
              <a:t>No more further updates and necessities required.</a:t>
            </a:r>
          </a:p>
          <a:p>
            <a:pPr lvl="0"/>
            <a:r>
              <a:rPr lang="en-IN" b="1" dirty="0"/>
              <a:t>Limited and reduced man-labour. </a:t>
            </a:r>
          </a:p>
          <a:p>
            <a:pPr lvl="0"/>
            <a:r>
              <a:rPr lang="en-IN" b="1" dirty="0"/>
              <a:t>Precision in the results acquired. </a:t>
            </a:r>
          </a:p>
          <a:p>
            <a:pPr lvl="0"/>
            <a:r>
              <a:rPr lang="en-IN" b="1" dirty="0"/>
              <a:t>Secured information. </a:t>
            </a:r>
          </a:p>
          <a:p>
            <a:pPr lvl="0"/>
            <a:r>
              <a:rPr lang="en-IN" b="1" dirty="0"/>
              <a:t>Independently trained. </a:t>
            </a:r>
          </a:p>
          <a:p>
            <a:pPr lvl="0"/>
            <a:r>
              <a:rPr lang="en-IN" b="1" dirty="0"/>
              <a:t>With proper data the information, the model can be updated annually.</a:t>
            </a:r>
          </a:p>
          <a:p>
            <a:endParaRPr lang="en-IN" dirty="0"/>
          </a:p>
        </p:txBody>
      </p:sp>
    </p:spTree>
    <p:extLst>
      <p:ext uri="{BB962C8B-B14F-4D97-AF65-F5344CB8AC3E}">
        <p14:creationId xmlns:p14="http://schemas.microsoft.com/office/powerpoint/2010/main" val="375724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9FE8-BD9D-477C-B8D4-2E384D0573C8}"/>
              </a:ext>
            </a:extLst>
          </p:cNvPr>
          <p:cNvSpPr>
            <a:spLocks noGrp="1"/>
          </p:cNvSpPr>
          <p:nvPr>
            <p:ph type="title"/>
          </p:nvPr>
        </p:nvSpPr>
        <p:spPr/>
        <p:txBody>
          <a:bodyPr/>
          <a:lstStyle/>
          <a:p>
            <a:r>
              <a:rPr lang="en-IN" b="1" dirty="0">
                <a:solidFill>
                  <a:srgbClr val="FFFF00"/>
                </a:solidFill>
              </a:rPr>
              <a:t>Technical background</a:t>
            </a:r>
            <a:br>
              <a:rPr lang="en-IN" dirty="0">
                <a:solidFill>
                  <a:srgbClr val="FFFF00"/>
                </a:solidFill>
              </a:rPr>
            </a:br>
            <a:endParaRPr lang="en-IN" dirty="0">
              <a:solidFill>
                <a:srgbClr val="FFFF00"/>
              </a:solidFill>
            </a:endParaRPr>
          </a:p>
        </p:txBody>
      </p:sp>
      <p:sp>
        <p:nvSpPr>
          <p:cNvPr id="3" name="Content Placeholder 2">
            <a:extLst>
              <a:ext uri="{FF2B5EF4-FFF2-40B4-BE49-F238E27FC236}">
                <a16:creationId xmlns:a16="http://schemas.microsoft.com/office/drawing/2014/main" id="{FE664B01-C4B6-4A23-90F7-333733ADE4A3}"/>
              </a:ext>
            </a:extLst>
          </p:cNvPr>
          <p:cNvSpPr>
            <a:spLocks noGrp="1"/>
          </p:cNvSpPr>
          <p:nvPr>
            <p:ph idx="1"/>
          </p:nvPr>
        </p:nvSpPr>
        <p:spPr/>
        <p:txBody>
          <a:bodyPr>
            <a:normAutofit fontScale="77500" lnSpcReduction="20000"/>
          </a:bodyPr>
          <a:lstStyle/>
          <a:p>
            <a:r>
              <a:rPr lang="en-IN" b="1" dirty="0">
                <a:solidFill>
                  <a:srgbClr val="FFFFFF"/>
                </a:solidFill>
              </a:rPr>
              <a:t>The project starts with the working of two modules namely, </a:t>
            </a:r>
            <a:r>
              <a:rPr lang="en-IN" b="1" dirty="0" err="1">
                <a:solidFill>
                  <a:srgbClr val="FFFFFF"/>
                </a:solidFill>
              </a:rPr>
              <a:t>capture_face</a:t>
            </a:r>
            <a:r>
              <a:rPr lang="en-IN" b="1" dirty="0">
                <a:solidFill>
                  <a:srgbClr val="FFFFFF"/>
                </a:solidFill>
              </a:rPr>
              <a:t> and </a:t>
            </a:r>
            <a:r>
              <a:rPr lang="en-IN" b="1" dirty="0" err="1">
                <a:solidFill>
                  <a:srgbClr val="FFFFFF"/>
                </a:solidFill>
              </a:rPr>
              <a:t>model_training</a:t>
            </a:r>
            <a:r>
              <a:rPr lang="en-IN" b="1" dirty="0">
                <a:solidFill>
                  <a:srgbClr val="FFFFFF"/>
                </a:solidFill>
              </a:rPr>
              <a:t>. Whether to analyse on a reading a person’s face, the program must be revised the fact of which the face is to be recognised as, and once your face is captured to the computer it can then proceed further. Now, the training of the data is to be started as the data of the face has been provided to the model. The model here is trained so that to notify if the person is known or unknown.</a:t>
            </a:r>
          </a:p>
          <a:p>
            <a:pPr lvl="0"/>
            <a:r>
              <a:rPr lang="en-IN" b="1" dirty="0">
                <a:solidFill>
                  <a:srgbClr val="FFFFFF"/>
                </a:solidFill>
              </a:rPr>
              <a:t>Face capturing model</a:t>
            </a:r>
          </a:p>
          <a:p>
            <a:pPr lvl="0"/>
            <a:r>
              <a:rPr lang="en-IN" b="1" dirty="0">
                <a:solidFill>
                  <a:srgbClr val="FFFFFF"/>
                </a:solidFill>
              </a:rPr>
              <a:t>Training the model</a:t>
            </a:r>
          </a:p>
          <a:p>
            <a:endParaRPr lang="en-IN" dirty="0"/>
          </a:p>
        </p:txBody>
      </p:sp>
    </p:spTree>
    <p:extLst>
      <p:ext uri="{BB962C8B-B14F-4D97-AF65-F5344CB8AC3E}">
        <p14:creationId xmlns:p14="http://schemas.microsoft.com/office/powerpoint/2010/main" val="381610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298D-94C6-4BC4-88CB-57794359580E}"/>
              </a:ext>
            </a:extLst>
          </p:cNvPr>
          <p:cNvSpPr>
            <a:spLocks noGrp="1"/>
          </p:cNvSpPr>
          <p:nvPr>
            <p:ph type="title" idx="4294967295"/>
          </p:nvPr>
        </p:nvSpPr>
        <p:spPr>
          <a:xfrm>
            <a:off x="957857" y="950570"/>
            <a:ext cx="5024437" cy="1524000"/>
          </a:xfrm>
        </p:spPr>
        <p:txBody>
          <a:bodyPr>
            <a:normAutofit fontScale="90000"/>
          </a:bodyPr>
          <a:lstStyle/>
          <a:p>
            <a:r>
              <a:rPr lang="en-IN" b="1" dirty="0">
                <a:solidFill>
                  <a:srgbClr val="FFFF00"/>
                </a:solidFill>
              </a:rPr>
              <a:t>Block diagram of the project</a:t>
            </a:r>
            <a:br>
              <a:rPr lang="en-IN" dirty="0">
                <a:solidFill>
                  <a:srgbClr val="FFFF00"/>
                </a:solidFill>
              </a:rPr>
            </a:br>
            <a:endParaRPr lang="en-IN" dirty="0">
              <a:solidFill>
                <a:srgbClr val="FFFF00"/>
              </a:solidFill>
            </a:endParaRPr>
          </a:p>
        </p:txBody>
      </p:sp>
      <p:sp>
        <p:nvSpPr>
          <p:cNvPr id="5" name="Oval 4">
            <a:extLst>
              <a:ext uri="{FF2B5EF4-FFF2-40B4-BE49-F238E27FC236}">
                <a16:creationId xmlns:a16="http://schemas.microsoft.com/office/drawing/2014/main" id="{17937933-8D78-4D45-A50B-7888BB25D6B6}"/>
              </a:ext>
            </a:extLst>
          </p:cNvPr>
          <p:cNvSpPr/>
          <p:nvPr/>
        </p:nvSpPr>
        <p:spPr>
          <a:xfrm>
            <a:off x="5729287" y="1828800"/>
            <a:ext cx="2257425" cy="1104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iamond 5">
            <a:extLst>
              <a:ext uri="{FF2B5EF4-FFF2-40B4-BE49-F238E27FC236}">
                <a16:creationId xmlns:a16="http://schemas.microsoft.com/office/drawing/2014/main" id="{F5E4CBDF-6CF8-4E50-AC1C-76EB6E269920}"/>
              </a:ext>
            </a:extLst>
          </p:cNvPr>
          <p:cNvSpPr/>
          <p:nvPr/>
        </p:nvSpPr>
        <p:spPr>
          <a:xfrm>
            <a:off x="5429250" y="552450"/>
            <a:ext cx="2857500" cy="11239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98E52F6E-746B-4DAB-9E5C-3F8AAD143E0F}"/>
              </a:ext>
            </a:extLst>
          </p:cNvPr>
          <p:cNvSpPr/>
          <p:nvPr/>
        </p:nvSpPr>
        <p:spPr>
          <a:xfrm>
            <a:off x="4786312" y="3062468"/>
            <a:ext cx="4495800" cy="1362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iamond 8">
            <a:extLst>
              <a:ext uri="{FF2B5EF4-FFF2-40B4-BE49-F238E27FC236}">
                <a16:creationId xmlns:a16="http://schemas.microsoft.com/office/drawing/2014/main" id="{326BBBD7-5F61-4F00-90FD-408A3CFD9C62}"/>
              </a:ext>
            </a:extLst>
          </p:cNvPr>
          <p:cNvSpPr/>
          <p:nvPr/>
        </p:nvSpPr>
        <p:spPr>
          <a:xfrm>
            <a:off x="5868589" y="5881687"/>
            <a:ext cx="2028825" cy="84772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097298DD-8978-442C-B1F3-C0715C79E389}"/>
              </a:ext>
            </a:extLst>
          </p:cNvPr>
          <p:cNvSpPr/>
          <p:nvPr/>
        </p:nvSpPr>
        <p:spPr>
          <a:xfrm>
            <a:off x="5324475" y="4648201"/>
            <a:ext cx="3117054" cy="110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CA8E4183-3798-4C0B-ABA7-88A12CE112FE}"/>
              </a:ext>
            </a:extLst>
          </p:cNvPr>
          <p:cNvSpPr txBox="1"/>
          <p:nvPr/>
        </p:nvSpPr>
        <p:spPr>
          <a:xfrm>
            <a:off x="5982294" y="806768"/>
            <a:ext cx="2275881" cy="5632311"/>
          </a:xfrm>
          <a:prstGeom prst="rect">
            <a:avLst/>
          </a:prstGeom>
          <a:noFill/>
        </p:spPr>
        <p:txBody>
          <a:bodyPr wrap="square" rtlCol="0">
            <a:spAutoFit/>
          </a:bodyPr>
          <a:lstStyle/>
          <a:p>
            <a:r>
              <a:rPr lang="en-IN" sz="2000" b="1" dirty="0">
                <a:solidFill>
                  <a:schemeClr val="bg1"/>
                </a:solidFill>
                <a:latin typeface="Calibri" panose="020F0502020204030204" pitchFamily="34" charset="0"/>
                <a:cs typeface="Calibri" panose="020F0502020204030204" pitchFamily="34" charset="0"/>
              </a:rPr>
              <a:t>Capture_face</a:t>
            </a:r>
          </a:p>
          <a:p>
            <a:endParaRPr lang="en-IN" sz="2000" b="1" dirty="0">
              <a:solidFill>
                <a:schemeClr val="bg1"/>
              </a:solidFill>
              <a:latin typeface="Calibri" panose="020F0502020204030204" pitchFamily="34" charset="0"/>
              <a:cs typeface="Calibri" panose="020F0502020204030204" pitchFamily="34" charset="0"/>
            </a:endParaRPr>
          </a:p>
          <a:p>
            <a:endParaRPr lang="en-IN" sz="2000" b="1" dirty="0">
              <a:solidFill>
                <a:schemeClr val="bg1"/>
              </a:solidFill>
              <a:latin typeface="Calibri" panose="020F0502020204030204" pitchFamily="34" charset="0"/>
              <a:cs typeface="Calibri" panose="020F0502020204030204" pitchFamily="34" charset="0"/>
            </a:endParaRPr>
          </a:p>
          <a:p>
            <a:endParaRPr lang="en-IN" sz="2000" b="1" dirty="0">
              <a:solidFill>
                <a:schemeClr val="bg1"/>
              </a:solidFill>
              <a:latin typeface="Calibri" panose="020F0502020204030204" pitchFamily="34" charset="0"/>
              <a:cs typeface="Calibri" panose="020F0502020204030204" pitchFamily="34" charset="0"/>
            </a:endParaRPr>
          </a:p>
          <a:p>
            <a:r>
              <a:rPr lang="en-IN" sz="2000" b="1" dirty="0">
                <a:solidFill>
                  <a:schemeClr val="bg1"/>
                </a:solidFill>
                <a:latin typeface="Calibri" panose="020F0502020204030204" pitchFamily="34" charset="0"/>
                <a:cs typeface="Calibri" panose="020F0502020204030204" pitchFamily="34" charset="0"/>
              </a:rPr>
              <a:t>Read face using </a:t>
            </a:r>
            <a:r>
              <a:rPr lang="en-IN" sz="2000" b="1" dirty="0" err="1">
                <a:solidFill>
                  <a:schemeClr val="bg1"/>
                </a:solidFill>
                <a:latin typeface="Calibri" panose="020F0502020204030204" pitchFamily="34" charset="0"/>
                <a:cs typeface="Calibri" panose="020F0502020204030204" pitchFamily="34" charset="0"/>
              </a:rPr>
              <a:t>harcascades</a:t>
            </a:r>
            <a:r>
              <a:rPr lang="en-IN" sz="2000" b="1" dirty="0">
                <a:solidFill>
                  <a:schemeClr val="bg1"/>
                </a:solidFill>
                <a:latin typeface="Calibri" panose="020F0502020204030204" pitchFamily="34" charset="0"/>
                <a:cs typeface="Calibri" panose="020F0502020204030204" pitchFamily="34" charset="0"/>
              </a:rPr>
              <a:t> </a:t>
            </a:r>
          </a:p>
          <a:p>
            <a:endParaRPr lang="en-IN" sz="2000" b="1" dirty="0">
              <a:solidFill>
                <a:schemeClr val="bg1"/>
              </a:solidFill>
              <a:latin typeface="Calibri" panose="020F0502020204030204" pitchFamily="34" charset="0"/>
              <a:cs typeface="Calibri" panose="020F0502020204030204" pitchFamily="34" charset="0"/>
            </a:endParaRPr>
          </a:p>
          <a:p>
            <a:endParaRPr lang="en-IN" sz="2000" b="1" dirty="0">
              <a:solidFill>
                <a:schemeClr val="bg1"/>
              </a:solidFill>
              <a:latin typeface="Calibri" panose="020F0502020204030204" pitchFamily="34" charset="0"/>
              <a:cs typeface="Calibri" panose="020F0502020204030204" pitchFamily="34" charset="0"/>
            </a:endParaRPr>
          </a:p>
          <a:p>
            <a:r>
              <a:rPr lang="en-IN" sz="2000" b="1" dirty="0">
                <a:solidFill>
                  <a:schemeClr val="bg1"/>
                </a:solidFill>
                <a:latin typeface="Calibri" panose="020F0502020204030204" pitchFamily="34" charset="0"/>
                <a:cs typeface="Calibri" panose="020F0502020204030204" pitchFamily="34" charset="0"/>
              </a:rPr>
              <a:t>Converting Face colour to grayscale</a:t>
            </a:r>
          </a:p>
          <a:p>
            <a:endParaRPr lang="en-IN" sz="2000" b="1" dirty="0">
              <a:solidFill>
                <a:schemeClr val="bg1"/>
              </a:solidFill>
              <a:latin typeface="Calibri" panose="020F0502020204030204" pitchFamily="34" charset="0"/>
              <a:cs typeface="Calibri" panose="020F0502020204030204" pitchFamily="34" charset="0"/>
            </a:endParaRPr>
          </a:p>
          <a:p>
            <a:endParaRPr lang="en-IN" sz="2000" b="1" dirty="0">
              <a:solidFill>
                <a:schemeClr val="bg1"/>
              </a:solidFill>
              <a:latin typeface="Calibri" panose="020F0502020204030204" pitchFamily="34" charset="0"/>
              <a:cs typeface="Calibri" panose="020F0502020204030204" pitchFamily="34" charset="0"/>
            </a:endParaRPr>
          </a:p>
          <a:p>
            <a:endParaRPr lang="en-IN" sz="2000" b="1" dirty="0">
              <a:solidFill>
                <a:schemeClr val="bg1"/>
              </a:solidFill>
              <a:latin typeface="Calibri" panose="020F0502020204030204" pitchFamily="34" charset="0"/>
              <a:cs typeface="Calibri" panose="020F0502020204030204" pitchFamily="34" charset="0"/>
            </a:endParaRPr>
          </a:p>
          <a:p>
            <a:r>
              <a:rPr lang="en-IN" sz="2000" b="1" dirty="0">
                <a:solidFill>
                  <a:schemeClr val="bg1"/>
                </a:solidFill>
                <a:latin typeface="Calibri" panose="020F0502020204030204" pitchFamily="34" charset="0"/>
                <a:cs typeface="Calibri" panose="020F0502020204030204" pitchFamily="34" charset="0"/>
              </a:rPr>
              <a:t>Face is captured/</a:t>
            </a:r>
          </a:p>
          <a:p>
            <a:r>
              <a:rPr lang="en-IN" sz="2000" b="1" dirty="0">
                <a:solidFill>
                  <a:schemeClr val="bg1"/>
                </a:solidFill>
                <a:latin typeface="Calibri" panose="020F0502020204030204" pitchFamily="34" charset="0"/>
                <a:cs typeface="Calibri" panose="020F0502020204030204" pitchFamily="34" charset="0"/>
              </a:rPr>
              <a:t>Dataset is build.</a:t>
            </a:r>
          </a:p>
          <a:p>
            <a:endParaRPr lang="en-IN" sz="2000" b="1" dirty="0">
              <a:solidFill>
                <a:schemeClr val="bg1"/>
              </a:solidFill>
              <a:latin typeface="Calibri" panose="020F0502020204030204" pitchFamily="34" charset="0"/>
              <a:cs typeface="Calibri" panose="020F0502020204030204" pitchFamily="34" charset="0"/>
            </a:endParaRPr>
          </a:p>
          <a:p>
            <a:endParaRPr lang="en-IN" sz="2000" b="1" dirty="0">
              <a:solidFill>
                <a:schemeClr val="bg1"/>
              </a:solidFill>
              <a:latin typeface="Calibri" panose="020F0502020204030204" pitchFamily="34" charset="0"/>
              <a:cs typeface="Calibri" panose="020F0502020204030204" pitchFamily="34" charset="0"/>
            </a:endParaRPr>
          </a:p>
          <a:p>
            <a:r>
              <a:rPr lang="en-IN" sz="2000" b="1" dirty="0">
                <a:solidFill>
                  <a:schemeClr val="bg1"/>
                </a:solidFill>
                <a:latin typeface="Calibri" panose="020F0502020204030204" pitchFamily="34" charset="0"/>
                <a:cs typeface="Calibri" panose="020F0502020204030204" pitchFamily="34" charset="0"/>
              </a:rPr>
              <a:t>         END</a:t>
            </a:r>
          </a:p>
        </p:txBody>
      </p:sp>
      <p:sp>
        <p:nvSpPr>
          <p:cNvPr id="15" name="Oval 14">
            <a:extLst>
              <a:ext uri="{FF2B5EF4-FFF2-40B4-BE49-F238E27FC236}">
                <a16:creationId xmlns:a16="http://schemas.microsoft.com/office/drawing/2014/main" id="{BCC8F732-8654-4CA6-BEF3-D85BF993456D}"/>
              </a:ext>
            </a:extLst>
          </p:cNvPr>
          <p:cNvSpPr/>
          <p:nvPr/>
        </p:nvSpPr>
        <p:spPr>
          <a:xfrm>
            <a:off x="2552700" y="4724400"/>
            <a:ext cx="2028825" cy="1428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22D2F654-75F2-4388-BD27-C13A173DAA0E}"/>
              </a:ext>
            </a:extLst>
          </p:cNvPr>
          <p:cNvCxnSpPr>
            <a:cxnSpLocks/>
          </p:cNvCxnSpPr>
          <p:nvPr/>
        </p:nvCxnSpPr>
        <p:spPr>
          <a:xfrm>
            <a:off x="6858000" y="1676400"/>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73DEF0-6D13-47BD-B7E0-C62F4CFADEC4}"/>
              </a:ext>
            </a:extLst>
          </p:cNvPr>
          <p:cNvCxnSpPr>
            <a:cxnSpLocks/>
          </p:cNvCxnSpPr>
          <p:nvPr/>
        </p:nvCxnSpPr>
        <p:spPr>
          <a:xfrm>
            <a:off x="6858000" y="2933700"/>
            <a:ext cx="0" cy="128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DEA7F6F-4732-4BE0-881A-26F53CA468BD}"/>
              </a:ext>
            </a:extLst>
          </p:cNvPr>
          <p:cNvCxnSpPr>
            <a:cxnSpLocks/>
            <a:stCxn id="7" idx="1"/>
          </p:cNvCxnSpPr>
          <p:nvPr/>
        </p:nvCxnSpPr>
        <p:spPr>
          <a:xfrm flipH="1" flipV="1">
            <a:off x="3567112" y="3743505"/>
            <a:ext cx="12192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6F0FD73-EA22-4209-8DD8-7C33F3B8EEC0}"/>
              </a:ext>
            </a:extLst>
          </p:cNvPr>
          <p:cNvCxnSpPr>
            <a:cxnSpLocks/>
            <a:endCxn id="15" idx="0"/>
          </p:cNvCxnSpPr>
          <p:nvPr/>
        </p:nvCxnSpPr>
        <p:spPr>
          <a:xfrm>
            <a:off x="3567113" y="3753212"/>
            <a:ext cx="0" cy="971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D72A948-8606-4124-99F5-8EEAC6A480C8}"/>
              </a:ext>
            </a:extLst>
          </p:cNvPr>
          <p:cNvCxnSpPr/>
          <p:nvPr/>
        </p:nvCxnSpPr>
        <p:spPr>
          <a:xfrm>
            <a:off x="6858000" y="4424543"/>
            <a:ext cx="0" cy="22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EBE3EDA-0AE3-4318-9E3F-1FBC55A824E5}"/>
              </a:ext>
            </a:extLst>
          </p:cNvPr>
          <p:cNvCxnSpPr/>
          <p:nvPr/>
        </p:nvCxnSpPr>
        <p:spPr>
          <a:xfrm>
            <a:off x="6858000" y="5753100"/>
            <a:ext cx="0" cy="128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323A10-08AD-4AB6-BEFB-B10CB63BF9C4}"/>
              </a:ext>
            </a:extLst>
          </p:cNvPr>
          <p:cNvCxnSpPr>
            <a:stCxn id="15" idx="4"/>
          </p:cNvCxnSpPr>
          <p:nvPr/>
        </p:nvCxnSpPr>
        <p:spPr>
          <a:xfrm flipH="1">
            <a:off x="3567112" y="6153150"/>
            <a:ext cx="1" cy="200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0078353-9213-402D-94CA-609E2BC2855C}"/>
              </a:ext>
            </a:extLst>
          </p:cNvPr>
          <p:cNvCxnSpPr>
            <a:cxnSpLocks/>
            <a:endCxn id="9" idx="1"/>
          </p:cNvCxnSpPr>
          <p:nvPr/>
        </p:nvCxnSpPr>
        <p:spPr>
          <a:xfrm>
            <a:off x="3538537" y="6305550"/>
            <a:ext cx="23300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B5C2B4F-3761-4BA8-928A-30ED5036F6FC}"/>
              </a:ext>
            </a:extLst>
          </p:cNvPr>
          <p:cNvSpPr txBox="1"/>
          <p:nvPr/>
        </p:nvSpPr>
        <p:spPr>
          <a:xfrm>
            <a:off x="2662243" y="5224403"/>
            <a:ext cx="2172289" cy="400110"/>
          </a:xfrm>
          <a:prstGeom prst="rect">
            <a:avLst/>
          </a:prstGeom>
          <a:noFill/>
        </p:spPr>
        <p:txBody>
          <a:bodyPr wrap="square" rtlCol="0">
            <a:spAutoFit/>
          </a:bodyPr>
          <a:lstStyle/>
          <a:p>
            <a:r>
              <a:rPr lang="en-IN" sz="2000" b="1" dirty="0">
                <a:solidFill>
                  <a:schemeClr val="bg1"/>
                </a:solidFill>
                <a:latin typeface="Calibri" panose="020F0502020204030204" pitchFamily="34" charset="0"/>
                <a:cs typeface="Calibri" panose="020F0502020204030204" pitchFamily="34" charset="0"/>
              </a:rPr>
              <a:t>Face not found</a:t>
            </a:r>
          </a:p>
        </p:txBody>
      </p:sp>
    </p:spTree>
    <p:extLst>
      <p:ext uri="{BB962C8B-B14F-4D97-AF65-F5344CB8AC3E}">
        <p14:creationId xmlns:p14="http://schemas.microsoft.com/office/powerpoint/2010/main" val="205851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A2CEF1E5-5F20-4D39-A851-4E150BB601B8}"/>
              </a:ext>
            </a:extLst>
          </p:cNvPr>
          <p:cNvSpPr/>
          <p:nvPr/>
        </p:nvSpPr>
        <p:spPr>
          <a:xfrm>
            <a:off x="4572000" y="95250"/>
            <a:ext cx="2019300" cy="119062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D32FF8C9-30F0-4FBF-B537-8C7D0B7EF016}"/>
              </a:ext>
            </a:extLst>
          </p:cNvPr>
          <p:cNvSpPr/>
          <p:nvPr/>
        </p:nvSpPr>
        <p:spPr>
          <a:xfrm>
            <a:off x="3800468" y="1409699"/>
            <a:ext cx="3562350" cy="1047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6F059003-89DA-4365-AFD8-E53AE88475F4}"/>
              </a:ext>
            </a:extLst>
          </p:cNvPr>
          <p:cNvSpPr/>
          <p:nvPr/>
        </p:nvSpPr>
        <p:spPr>
          <a:xfrm>
            <a:off x="4271955" y="2609848"/>
            <a:ext cx="2619375" cy="1190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Diamond 5">
            <a:extLst>
              <a:ext uri="{FF2B5EF4-FFF2-40B4-BE49-F238E27FC236}">
                <a16:creationId xmlns:a16="http://schemas.microsoft.com/office/drawing/2014/main" id="{2DE3002F-36AA-4D75-B5E9-023B9FB72D52}"/>
              </a:ext>
            </a:extLst>
          </p:cNvPr>
          <p:cNvSpPr/>
          <p:nvPr/>
        </p:nvSpPr>
        <p:spPr>
          <a:xfrm>
            <a:off x="4885729" y="5962649"/>
            <a:ext cx="1352550" cy="7429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B5C5823E-F5ED-4C28-A199-DD3EE1F02F3C}"/>
              </a:ext>
            </a:extLst>
          </p:cNvPr>
          <p:cNvSpPr/>
          <p:nvPr/>
        </p:nvSpPr>
        <p:spPr>
          <a:xfrm>
            <a:off x="4157654" y="3952872"/>
            <a:ext cx="2847975" cy="9429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978A94B-0D76-4BAB-9943-54292522C81D}"/>
              </a:ext>
            </a:extLst>
          </p:cNvPr>
          <p:cNvSpPr/>
          <p:nvPr/>
        </p:nvSpPr>
        <p:spPr>
          <a:xfrm>
            <a:off x="1150141" y="4695825"/>
            <a:ext cx="1983584" cy="1032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D483F2E-666A-4369-A7CC-071A806B736E}"/>
              </a:ext>
            </a:extLst>
          </p:cNvPr>
          <p:cNvSpPr/>
          <p:nvPr/>
        </p:nvSpPr>
        <p:spPr>
          <a:xfrm>
            <a:off x="8562975" y="4067175"/>
            <a:ext cx="1400175" cy="100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B13CFE11-7F53-4565-90B2-A92B4AD44293}"/>
              </a:ext>
            </a:extLst>
          </p:cNvPr>
          <p:cNvSpPr txBox="1"/>
          <p:nvPr/>
        </p:nvSpPr>
        <p:spPr>
          <a:xfrm>
            <a:off x="4376729" y="335845"/>
            <a:ext cx="2619375" cy="6186309"/>
          </a:xfrm>
          <a:prstGeom prst="rect">
            <a:avLst/>
          </a:prstGeom>
          <a:noFill/>
        </p:spPr>
        <p:txBody>
          <a:bodyPr wrap="square" rtlCol="0">
            <a:spAutoFit/>
          </a:bodyPr>
          <a:lstStyle/>
          <a:p>
            <a:r>
              <a:rPr lang="en-IN" dirty="0"/>
              <a:t>          </a:t>
            </a:r>
            <a:r>
              <a:rPr lang="en-IN" b="1" dirty="0">
                <a:solidFill>
                  <a:schemeClr val="bg1"/>
                </a:solidFill>
                <a:latin typeface="Calibri" panose="020F0502020204030204" pitchFamily="34" charset="0"/>
                <a:cs typeface="Calibri" panose="020F0502020204030204" pitchFamily="34" charset="0"/>
              </a:rPr>
              <a:t>Training the</a:t>
            </a:r>
          </a:p>
          <a:p>
            <a:r>
              <a:rPr lang="en-IN" b="1" dirty="0">
                <a:solidFill>
                  <a:schemeClr val="bg1"/>
                </a:solidFill>
                <a:latin typeface="Calibri" panose="020F0502020204030204" pitchFamily="34" charset="0"/>
                <a:cs typeface="Calibri" panose="020F0502020204030204" pitchFamily="34" charset="0"/>
              </a:rPr>
              <a:t>              model</a:t>
            </a:r>
          </a:p>
          <a:p>
            <a:endParaRPr lang="en-IN" b="1" dirty="0">
              <a:solidFill>
                <a:schemeClr val="bg1"/>
              </a:solidFill>
              <a:latin typeface="Calibri" panose="020F0502020204030204" pitchFamily="34" charset="0"/>
              <a:cs typeface="Calibri" panose="020F0502020204030204" pitchFamily="34" charset="0"/>
            </a:endParaRPr>
          </a:p>
          <a:p>
            <a:endParaRPr lang="en-IN" b="1" dirty="0">
              <a:solidFill>
                <a:schemeClr val="bg1"/>
              </a:solidFill>
              <a:latin typeface="Calibri" panose="020F0502020204030204" pitchFamily="34" charset="0"/>
              <a:cs typeface="Calibri" panose="020F0502020204030204" pitchFamily="34" charset="0"/>
            </a:endParaRPr>
          </a:p>
          <a:p>
            <a:r>
              <a:rPr lang="en-IN" b="1" dirty="0">
                <a:solidFill>
                  <a:schemeClr val="bg1"/>
                </a:solidFill>
                <a:latin typeface="Calibri" panose="020F0502020204030204" pitchFamily="34" charset="0"/>
                <a:cs typeface="Calibri" panose="020F0502020204030204" pitchFamily="34" charset="0"/>
              </a:rPr>
              <a:t>Program must recognise face considered in grayscale.</a:t>
            </a:r>
          </a:p>
          <a:p>
            <a:endParaRPr lang="en-IN" b="1" dirty="0">
              <a:solidFill>
                <a:schemeClr val="bg1"/>
              </a:solidFill>
              <a:latin typeface="Calibri" panose="020F0502020204030204" pitchFamily="34" charset="0"/>
              <a:cs typeface="Calibri" panose="020F0502020204030204" pitchFamily="34" charset="0"/>
            </a:endParaRPr>
          </a:p>
          <a:p>
            <a:endParaRPr lang="en-IN" b="1" dirty="0">
              <a:solidFill>
                <a:schemeClr val="bg1"/>
              </a:solidFill>
              <a:latin typeface="Calibri" panose="020F0502020204030204" pitchFamily="34" charset="0"/>
              <a:cs typeface="Calibri" panose="020F0502020204030204" pitchFamily="34" charset="0"/>
            </a:endParaRPr>
          </a:p>
          <a:p>
            <a:endParaRPr lang="en-IN" b="1" dirty="0">
              <a:solidFill>
                <a:schemeClr val="bg1"/>
              </a:solidFill>
              <a:latin typeface="Calibri" panose="020F0502020204030204" pitchFamily="34" charset="0"/>
              <a:cs typeface="Calibri" panose="020F0502020204030204" pitchFamily="34" charset="0"/>
            </a:endParaRPr>
          </a:p>
          <a:p>
            <a:r>
              <a:rPr lang="en-IN" b="1" dirty="0">
                <a:solidFill>
                  <a:schemeClr val="bg1"/>
                </a:solidFill>
                <a:latin typeface="Calibri" panose="020F0502020204030204" pitchFamily="34" charset="0"/>
                <a:cs typeface="Calibri" panose="020F0502020204030204" pitchFamily="34" charset="0"/>
              </a:rPr>
              <a:t>   Is face being able to          </a:t>
            </a:r>
          </a:p>
          <a:p>
            <a:r>
              <a:rPr lang="en-IN" b="1" dirty="0">
                <a:solidFill>
                  <a:schemeClr val="bg1"/>
                </a:solidFill>
                <a:latin typeface="Calibri" panose="020F0502020204030204" pitchFamily="34" charset="0"/>
                <a:cs typeface="Calibri" panose="020F0502020204030204" pitchFamily="34" charset="0"/>
              </a:rPr>
              <a:t>           read?</a:t>
            </a:r>
          </a:p>
          <a:p>
            <a:endParaRPr lang="en-IN" b="1" dirty="0">
              <a:solidFill>
                <a:schemeClr val="bg1"/>
              </a:solidFill>
              <a:latin typeface="Calibri" panose="020F0502020204030204" pitchFamily="34" charset="0"/>
              <a:cs typeface="Calibri" panose="020F0502020204030204" pitchFamily="34" charset="0"/>
            </a:endParaRPr>
          </a:p>
          <a:p>
            <a:endParaRPr lang="en-IN" b="1" dirty="0">
              <a:solidFill>
                <a:schemeClr val="bg1"/>
              </a:solidFill>
              <a:latin typeface="Calibri" panose="020F0502020204030204" pitchFamily="34" charset="0"/>
              <a:cs typeface="Calibri" panose="020F0502020204030204" pitchFamily="34" charset="0"/>
            </a:endParaRPr>
          </a:p>
          <a:p>
            <a:r>
              <a:rPr lang="en-IN" b="1" dirty="0">
                <a:solidFill>
                  <a:schemeClr val="bg1"/>
                </a:solidFill>
                <a:latin typeface="Calibri" panose="020F0502020204030204" pitchFamily="34" charset="0"/>
                <a:cs typeface="Calibri" panose="020F0502020204030204" pitchFamily="34" charset="0"/>
              </a:rPr>
              <a:t>Match with the dataset if thus us the user?</a:t>
            </a:r>
          </a:p>
          <a:p>
            <a:endParaRPr lang="en-IN" b="1" dirty="0">
              <a:solidFill>
                <a:schemeClr val="bg1"/>
              </a:solidFill>
              <a:latin typeface="Calibri" panose="020F0502020204030204" pitchFamily="34" charset="0"/>
              <a:cs typeface="Calibri" panose="020F0502020204030204" pitchFamily="34" charset="0"/>
            </a:endParaRPr>
          </a:p>
          <a:p>
            <a:endParaRPr lang="en-IN" b="1" dirty="0">
              <a:solidFill>
                <a:schemeClr val="bg1"/>
              </a:solidFill>
              <a:latin typeface="Calibri" panose="020F0502020204030204" pitchFamily="34" charset="0"/>
              <a:cs typeface="Calibri" panose="020F0502020204030204" pitchFamily="34" charset="0"/>
            </a:endParaRPr>
          </a:p>
          <a:p>
            <a:endParaRPr lang="en-IN" b="1" dirty="0">
              <a:solidFill>
                <a:schemeClr val="bg1"/>
              </a:solidFill>
              <a:latin typeface="Calibri" panose="020F0502020204030204" pitchFamily="34" charset="0"/>
              <a:cs typeface="Calibri" panose="020F0502020204030204" pitchFamily="34" charset="0"/>
            </a:endParaRPr>
          </a:p>
          <a:p>
            <a:r>
              <a:rPr lang="en-IN" b="1" dirty="0">
                <a:solidFill>
                  <a:schemeClr val="bg1"/>
                </a:solidFill>
                <a:latin typeface="Calibri" panose="020F0502020204030204" pitchFamily="34" charset="0"/>
                <a:cs typeface="Calibri" panose="020F0502020204030204" pitchFamily="34" charset="0"/>
              </a:rPr>
              <a:t>                </a:t>
            </a:r>
          </a:p>
          <a:p>
            <a:endParaRPr lang="en-IN" b="1" dirty="0">
              <a:solidFill>
                <a:schemeClr val="bg1"/>
              </a:solidFill>
              <a:latin typeface="Calibri" panose="020F0502020204030204" pitchFamily="34" charset="0"/>
              <a:cs typeface="Calibri" panose="020F0502020204030204" pitchFamily="34" charset="0"/>
            </a:endParaRPr>
          </a:p>
          <a:p>
            <a:r>
              <a:rPr lang="en-IN" b="1" dirty="0">
                <a:solidFill>
                  <a:schemeClr val="bg1"/>
                </a:solidFill>
                <a:latin typeface="Calibri" panose="020F0502020204030204" pitchFamily="34" charset="0"/>
                <a:cs typeface="Calibri" panose="020F0502020204030204" pitchFamily="34" charset="0"/>
              </a:rPr>
              <a:t>                END</a:t>
            </a:r>
          </a:p>
        </p:txBody>
      </p:sp>
      <p:sp>
        <p:nvSpPr>
          <p:cNvPr id="11" name="TextBox 10">
            <a:extLst>
              <a:ext uri="{FF2B5EF4-FFF2-40B4-BE49-F238E27FC236}">
                <a16:creationId xmlns:a16="http://schemas.microsoft.com/office/drawing/2014/main" id="{2383E220-A1D7-4B72-8B83-E042D13F8864}"/>
              </a:ext>
            </a:extLst>
          </p:cNvPr>
          <p:cNvSpPr txBox="1"/>
          <p:nvPr/>
        </p:nvSpPr>
        <p:spPr>
          <a:xfrm>
            <a:off x="8667749" y="4248834"/>
            <a:ext cx="1190626" cy="646331"/>
          </a:xfrm>
          <a:prstGeom prst="rect">
            <a:avLst/>
          </a:prstGeom>
          <a:noFill/>
        </p:spPr>
        <p:txBody>
          <a:bodyPr wrap="square" rtlCol="0">
            <a:spAutoFit/>
          </a:bodyPr>
          <a:lstStyle/>
          <a:p>
            <a:r>
              <a:rPr lang="en-IN" b="1" dirty="0">
                <a:solidFill>
                  <a:schemeClr val="bg1"/>
                </a:solidFill>
              </a:rPr>
              <a:t>Face not found</a:t>
            </a:r>
          </a:p>
        </p:txBody>
      </p:sp>
      <p:sp>
        <p:nvSpPr>
          <p:cNvPr id="12" name="TextBox 11">
            <a:extLst>
              <a:ext uri="{FF2B5EF4-FFF2-40B4-BE49-F238E27FC236}">
                <a16:creationId xmlns:a16="http://schemas.microsoft.com/office/drawing/2014/main" id="{953C262C-6447-455D-BC19-B6F51C92D671}"/>
              </a:ext>
            </a:extLst>
          </p:cNvPr>
          <p:cNvSpPr txBox="1"/>
          <p:nvPr/>
        </p:nvSpPr>
        <p:spPr>
          <a:xfrm>
            <a:off x="1254916" y="4999256"/>
            <a:ext cx="1924050" cy="369332"/>
          </a:xfrm>
          <a:prstGeom prst="rect">
            <a:avLst/>
          </a:prstGeom>
          <a:noFill/>
        </p:spPr>
        <p:txBody>
          <a:bodyPr wrap="square" rtlCol="0">
            <a:spAutoFit/>
          </a:bodyPr>
          <a:lstStyle/>
          <a:p>
            <a:r>
              <a:rPr lang="en-IN" b="1" dirty="0">
                <a:solidFill>
                  <a:schemeClr val="bg1"/>
                </a:solidFill>
              </a:rPr>
              <a:t>Print “</a:t>
            </a:r>
            <a:r>
              <a:rPr lang="en-IN" b="1" dirty="0" err="1">
                <a:solidFill>
                  <a:schemeClr val="bg1"/>
                </a:solidFill>
              </a:rPr>
              <a:t>unkown</a:t>
            </a:r>
            <a:r>
              <a:rPr lang="en-IN" b="1" dirty="0">
                <a:solidFill>
                  <a:schemeClr val="bg1"/>
                </a:solidFill>
              </a:rPr>
              <a:t>”</a:t>
            </a:r>
          </a:p>
        </p:txBody>
      </p:sp>
      <p:sp>
        <p:nvSpPr>
          <p:cNvPr id="13" name="Rectangle 12">
            <a:extLst>
              <a:ext uri="{FF2B5EF4-FFF2-40B4-BE49-F238E27FC236}">
                <a16:creationId xmlns:a16="http://schemas.microsoft.com/office/drawing/2014/main" id="{873156E3-6405-4FD4-AD8A-840C5E6400B4}"/>
              </a:ext>
            </a:extLst>
          </p:cNvPr>
          <p:cNvSpPr/>
          <p:nvPr/>
        </p:nvSpPr>
        <p:spPr>
          <a:xfrm>
            <a:off x="4503532" y="5094636"/>
            <a:ext cx="2156218" cy="633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Calibri" panose="020F0502020204030204" pitchFamily="34" charset="0"/>
                <a:cs typeface="Calibri" panose="020F0502020204030204" pitchFamily="34" charset="0"/>
              </a:rPr>
              <a:t>Print ”it is user”</a:t>
            </a:r>
          </a:p>
        </p:txBody>
      </p:sp>
      <p:cxnSp>
        <p:nvCxnSpPr>
          <p:cNvPr id="15" name="Straight Connector 14">
            <a:extLst>
              <a:ext uri="{FF2B5EF4-FFF2-40B4-BE49-F238E27FC236}">
                <a16:creationId xmlns:a16="http://schemas.microsoft.com/office/drawing/2014/main" id="{115D3D86-3A1C-4C04-93DC-6162C52B1C37}"/>
              </a:ext>
            </a:extLst>
          </p:cNvPr>
          <p:cNvCxnSpPr>
            <a:cxnSpLocks/>
          </p:cNvCxnSpPr>
          <p:nvPr/>
        </p:nvCxnSpPr>
        <p:spPr>
          <a:xfrm flipH="1" flipV="1">
            <a:off x="6896100" y="3190876"/>
            <a:ext cx="2366962" cy="14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1881D79-4868-4B0F-8A2D-8BB9885B9037}"/>
              </a:ext>
            </a:extLst>
          </p:cNvPr>
          <p:cNvCxnSpPr>
            <a:cxnSpLocks/>
            <a:stCxn id="7" idx="1"/>
          </p:cNvCxnSpPr>
          <p:nvPr/>
        </p:nvCxnSpPr>
        <p:spPr>
          <a:xfrm flipH="1" flipV="1">
            <a:off x="2141933" y="4424359"/>
            <a:ext cx="201572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016B6CB-DA1C-4BAA-91B3-AEF5F904A2DA}"/>
              </a:ext>
            </a:extLst>
          </p:cNvPr>
          <p:cNvCxnSpPr>
            <a:cxnSpLocks/>
          </p:cNvCxnSpPr>
          <p:nvPr/>
        </p:nvCxnSpPr>
        <p:spPr>
          <a:xfrm flipH="1">
            <a:off x="2109770" y="5735811"/>
            <a:ext cx="1" cy="567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512D0FA-3D61-4077-8A3B-AFC58B11E44A}"/>
              </a:ext>
            </a:extLst>
          </p:cNvPr>
          <p:cNvCxnSpPr>
            <a:stCxn id="9" idx="2"/>
          </p:cNvCxnSpPr>
          <p:nvPr/>
        </p:nvCxnSpPr>
        <p:spPr>
          <a:xfrm>
            <a:off x="9263063" y="5076825"/>
            <a:ext cx="4762" cy="1226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A9DEDA3-AAD2-4101-82A1-14F2B629F59F}"/>
              </a:ext>
            </a:extLst>
          </p:cNvPr>
          <p:cNvCxnSpPr/>
          <p:nvPr/>
        </p:nvCxnSpPr>
        <p:spPr>
          <a:xfrm>
            <a:off x="5591175" y="1285875"/>
            <a:ext cx="0" cy="12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B74592-9A4F-409E-A277-7026AF0D20C5}"/>
              </a:ext>
            </a:extLst>
          </p:cNvPr>
          <p:cNvCxnSpPr/>
          <p:nvPr/>
        </p:nvCxnSpPr>
        <p:spPr>
          <a:xfrm>
            <a:off x="5591175" y="2457449"/>
            <a:ext cx="0" cy="152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C0421FB-B0E8-40C4-9829-D3B1CE7D9530}"/>
              </a:ext>
            </a:extLst>
          </p:cNvPr>
          <p:cNvCxnSpPr>
            <a:cxnSpLocks/>
            <a:endCxn id="8" idx="0"/>
          </p:cNvCxnSpPr>
          <p:nvPr/>
        </p:nvCxnSpPr>
        <p:spPr>
          <a:xfrm>
            <a:off x="2141933" y="4424360"/>
            <a:ext cx="0" cy="271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4EBCE42-9227-4059-9373-1F71A2C27C67}"/>
              </a:ext>
            </a:extLst>
          </p:cNvPr>
          <p:cNvCxnSpPr>
            <a:cxnSpLocks/>
            <a:endCxn id="9" idx="0"/>
          </p:cNvCxnSpPr>
          <p:nvPr/>
        </p:nvCxnSpPr>
        <p:spPr>
          <a:xfrm>
            <a:off x="9263062" y="3222056"/>
            <a:ext cx="1" cy="845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C5CE411-3BA5-4BB5-8322-E2C2625C3FF3}"/>
              </a:ext>
            </a:extLst>
          </p:cNvPr>
          <p:cNvCxnSpPr/>
          <p:nvPr/>
        </p:nvCxnSpPr>
        <p:spPr>
          <a:xfrm flipH="1">
            <a:off x="6238279" y="6334124"/>
            <a:ext cx="3024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D1CDE89-E595-4832-B4DE-FC679049DB5F}"/>
              </a:ext>
            </a:extLst>
          </p:cNvPr>
          <p:cNvCxnSpPr>
            <a:cxnSpLocks/>
          </p:cNvCxnSpPr>
          <p:nvPr/>
        </p:nvCxnSpPr>
        <p:spPr>
          <a:xfrm>
            <a:off x="5562004" y="4895165"/>
            <a:ext cx="0" cy="180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A8D141E-C59F-46F3-B92E-CBE5B94C997E}"/>
              </a:ext>
            </a:extLst>
          </p:cNvPr>
          <p:cNvCxnSpPr/>
          <p:nvPr/>
        </p:nvCxnSpPr>
        <p:spPr>
          <a:xfrm>
            <a:off x="5562004" y="5735811"/>
            <a:ext cx="0" cy="226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56E5C3D-55B8-45B0-B9B7-218373162927}"/>
              </a:ext>
            </a:extLst>
          </p:cNvPr>
          <p:cNvCxnSpPr>
            <a:cxnSpLocks/>
          </p:cNvCxnSpPr>
          <p:nvPr/>
        </p:nvCxnSpPr>
        <p:spPr>
          <a:xfrm>
            <a:off x="2101437" y="6302944"/>
            <a:ext cx="2784292" cy="31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75CA586-9C24-4310-97E6-40EE2A748E2B}"/>
              </a:ext>
            </a:extLst>
          </p:cNvPr>
          <p:cNvCxnSpPr/>
          <p:nvPr/>
        </p:nvCxnSpPr>
        <p:spPr>
          <a:xfrm>
            <a:off x="5562004" y="3800473"/>
            <a:ext cx="0" cy="152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666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03742A-80AD-4E86-BF75-95CE8642E45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748463" y="2144713"/>
            <a:ext cx="4085782" cy="3565193"/>
          </a:xfrm>
        </p:spPr>
      </p:pic>
      <p:pic>
        <p:nvPicPr>
          <p:cNvPr id="6" name="Picture 5">
            <a:extLst>
              <a:ext uri="{FF2B5EF4-FFF2-40B4-BE49-F238E27FC236}">
                <a16:creationId xmlns:a16="http://schemas.microsoft.com/office/drawing/2014/main" id="{DB63E023-BD5A-4892-ACCE-A118224E1264}"/>
              </a:ext>
            </a:extLst>
          </p:cNvPr>
          <p:cNvPicPr>
            <a:picLocks noChangeAspect="1"/>
          </p:cNvPicPr>
          <p:nvPr/>
        </p:nvPicPr>
        <p:blipFill>
          <a:blip r:embed="rId3"/>
          <a:stretch>
            <a:fillRect/>
          </a:stretch>
        </p:blipFill>
        <p:spPr>
          <a:xfrm>
            <a:off x="999961" y="2144713"/>
            <a:ext cx="4085782" cy="3370262"/>
          </a:xfrm>
          <a:prstGeom prst="rect">
            <a:avLst/>
          </a:prstGeom>
        </p:spPr>
      </p:pic>
      <p:sp>
        <p:nvSpPr>
          <p:cNvPr id="7" name="TextBox 6">
            <a:extLst>
              <a:ext uri="{FF2B5EF4-FFF2-40B4-BE49-F238E27FC236}">
                <a16:creationId xmlns:a16="http://schemas.microsoft.com/office/drawing/2014/main" id="{3299681C-027F-4B34-AE81-13064E2AC904}"/>
              </a:ext>
            </a:extLst>
          </p:cNvPr>
          <p:cNvSpPr txBox="1"/>
          <p:nvPr/>
        </p:nvSpPr>
        <p:spPr>
          <a:xfrm>
            <a:off x="999961" y="877848"/>
            <a:ext cx="4295168" cy="400110"/>
          </a:xfrm>
          <a:prstGeom prst="rect">
            <a:avLst/>
          </a:prstGeom>
          <a:noFill/>
        </p:spPr>
        <p:txBody>
          <a:bodyPr wrap="square" rtlCol="0">
            <a:spAutoFit/>
          </a:bodyPr>
          <a:lstStyle/>
          <a:p>
            <a:r>
              <a:rPr lang="en-IN" sz="2000" b="1" dirty="0"/>
              <a:t>The user/ family:</a:t>
            </a:r>
          </a:p>
        </p:txBody>
      </p:sp>
      <p:sp>
        <p:nvSpPr>
          <p:cNvPr id="8" name="TextBox 7">
            <a:extLst>
              <a:ext uri="{FF2B5EF4-FFF2-40B4-BE49-F238E27FC236}">
                <a16:creationId xmlns:a16="http://schemas.microsoft.com/office/drawing/2014/main" id="{D22BA789-50DC-4F4B-A538-FF011A3F36BD}"/>
              </a:ext>
            </a:extLst>
          </p:cNvPr>
          <p:cNvSpPr txBox="1"/>
          <p:nvPr/>
        </p:nvSpPr>
        <p:spPr>
          <a:xfrm>
            <a:off x="6667500" y="762000"/>
            <a:ext cx="3400425" cy="400110"/>
          </a:xfrm>
          <a:prstGeom prst="rect">
            <a:avLst/>
          </a:prstGeom>
          <a:noFill/>
        </p:spPr>
        <p:txBody>
          <a:bodyPr wrap="square" rtlCol="0">
            <a:spAutoFit/>
          </a:bodyPr>
          <a:lstStyle/>
          <a:p>
            <a:r>
              <a:rPr lang="en-IN" sz="2000" b="1" dirty="0"/>
              <a:t>The outsider/ </a:t>
            </a:r>
            <a:r>
              <a:rPr lang="en-IN" sz="2000" b="1" dirty="0" err="1"/>
              <a:t>smuglar</a:t>
            </a:r>
            <a:r>
              <a:rPr lang="en-IN" sz="2000" b="1" dirty="0"/>
              <a:t>:</a:t>
            </a:r>
          </a:p>
        </p:txBody>
      </p:sp>
    </p:spTree>
    <p:extLst>
      <p:ext uri="{BB962C8B-B14F-4D97-AF65-F5344CB8AC3E}">
        <p14:creationId xmlns:p14="http://schemas.microsoft.com/office/powerpoint/2010/main" val="108383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BFDE1-CE36-40C5-A9BA-554A6AF79218}"/>
              </a:ext>
            </a:extLst>
          </p:cNvPr>
          <p:cNvSpPr>
            <a:spLocks noGrp="1"/>
          </p:cNvSpPr>
          <p:nvPr>
            <p:ph type="title"/>
          </p:nvPr>
        </p:nvSpPr>
        <p:spPr/>
        <p:txBody>
          <a:bodyPr/>
          <a:lstStyle/>
          <a:p>
            <a:r>
              <a:rPr lang="en-IN" b="1" dirty="0">
                <a:solidFill>
                  <a:srgbClr val="FFFF00"/>
                </a:solidFill>
              </a:rPr>
              <a:t>Future aspects</a:t>
            </a:r>
            <a:br>
              <a:rPr lang="en-IN" dirty="0">
                <a:solidFill>
                  <a:srgbClr val="FFFF00"/>
                </a:solidFill>
              </a:rPr>
            </a:br>
            <a:endParaRPr lang="en-IN" dirty="0">
              <a:solidFill>
                <a:srgbClr val="FFFF00"/>
              </a:solidFill>
            </a:endParaRPr>
          </a:p>
        </p:txBody>
      </p:sp>
      <p:sp>
        <p:nvSpPr>
          <p:cNvPr id="3" name="Content Placeholder 2">
            <a:extLst>
              <a:ext uri="{FF2B5EF4-FFF2-40B4-BE49-F238E27FC236}">
                <a16:creationId xmlns:a16="http://schemas.microsoft.com/office/drawing/2014/main" id="{E40BD1FA-D38C-4C16-87CC-DDBA00D614F6}"/>
              </a:ext>
            </a:extLst>
          </p:cNvPr>
          <p:cNvSpPr>
            <a:spLocks noGrp="1"/>
          </p:cNvSpPr>
          <p:nvPr>
            <p:ph idx="1"/>
          </p:nvPr>
        </p:nvSpPr>
        <p:spPr/>
        <p:txBody>
          <a:bodyPr>
            <a:normAutofit fontScale="70000" lnSpcReduction="20000"/>
          </a:bodyPr>
          <a:lstStyle/>
          <a:p>
            <a:pPr lvl="0"/>
            <a:r>
              <a:rPr lang="en-IN" b="1" dirty="0">
                <a:solidFill>
                  <a:srgbClr val="FFFFFF"/>
                </a:solidFill>
              </a:rPr>
              <a:t>This is just the software part of the project, we further want to enable this as a full-fledged project with the working of the Arduino, raspberry pie(and other </a:t>
            </a:r>
            <a:r>
              <a:rPr lang="en-IN" b="1" dirty="0" err="1">
                <a:solidFill>
                  <a:srgbClr val="FFFFFF"/>
                </a:solidFill>
              </a:rPr>
              <a:t>hardwares</a:t>
            </a:r>
            <a:r>
              <a:rPr lang="en-IN" b="1" dirty="0">
                <a:solidFill>
                  <a:srgbClr val="FFFFFF"/>
                </a:solidFill>
              </a:rPr>
              <a:t>…) as including the hardware part of the project would require to some resources which is not possible right now.</a:t>
            </a:r>
          </a:p>
          <a:p>
            <a:pPr lvl="0"/>
            <a:r>
              <a:rPr lang="en-IN" b="1" dirty="0">
                <a:solidFill>
                  <a:srgbClr val="FFFFFF"/>
                </a:solidFill>
              </a:rPr>
              <a:t>We can further make interface, like a web application or an android application to further making it accessible and having a record/history of everyday </a:t>
            </a:r>
          </a:p>
          <a:p>
            <a:pPr lvl="0"/>
            <a:r>
              <a:rPr lang="en-IN" b="1" dirty="0">
                <a:solidFill>
                  <a:srgbClr val="FFFFFF"/>
                </a:solidFill>
              </a:rPr>
              <a:t>Further changes like adding more dataset to people with criminal records and having it mentioned can be merrier.</a:t>
            </a:r>
          </a:p>
          <a:p>
            <a:pPr lvl="0"/>
            <a:r>
              <a:rPr lang="en-IN" b="1" dirty="0">
                <a:solidFill>
                  <a:srgbClr val="FFFFFF"/>
                </a:solidFill>
              </a:rPr>
              <a:t>Data can be updated with respect to number of people coming and going, from time to time.</a:t>
            </a:r>
          </a:p>
          <a:p>
            <a:endParaRPr lang="en-IN" dirty="0"/>
          </a:p>
        </p:txBody>
      </p:sp>
    </p:spTree>
    <p:extLst>
      <p:ext uri="{BB962C8B-B14F-4D97-AF65-F5344CB8AC3E}">
        <p14:creationId xmlns:p14="http://schemas.microsoft.com/office/powerpoint/2010/main" val="2739315212"/>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emplate/>
  <TotalTime>69</TotalTime>
  <Words>643</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Avenir Next LT Pro</vt:lpstr>
      <vt:lpstr>Avenir Next LT Pro Light</vt:lpstr>
      <vt:lpstr>Calibri</vt:lpstr>
      <vt:lpstr>Sitka Subheading</vt:lpstr>
      <vt:lpstr>PebbleVTI</vt:lpstr>
      <vt:lpstr>House Safety with Face Recognition using Opencv and Numpy</vt:lpstr>
      <vt:lpstr>Problem statement </vt:lpstr>
      <vt:lpstr>Objective of the project </vt:lpstr>
      <vt:lpstr>Applications of the project </vt:lpstr>
      <vt:lpstr>Technical background </vt:lpstr>
      <vt:lpstr>Block diagram of the project </vt:lpstr>
      <vt:lpstr>PowerPoint Presentation</vt:lpstr>
      <vt:lpstr>PowerPoint Presentation</vt:lpstr>
      <vt:lpstr>Future aspects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Safety with Face Recognition using Opencv and Numpy</dc:title>
  <dc:creator>yukti singh</dc:creator>
  <cp:lastModifiedBy>yukti singh</cp:lastModifiedBy>
  <cp:revision>9</cp:revision>
  <dcterms:created xsi:type="dcterms:W3CDTF">2020-12-29T18:57:12Z</dcterms:created>
  <dcterms:modified xsi:type="dcterms:W3CDTF">2020-12-29T20:07:12Z</dcterms:modified>
</cp:coreProperties>
</file>