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77" r:id="rId6"/>
    <p:sldId id="262" r:id="rId7"/>
    <p:sldId id="284" r:id="rId8"/>
    <p:sldId id="263" r:id="rId9"/>
    <p:sldId id="288" r:id="rId10"/>
    <p:sldId id="280" r:id="rId11"/>
    <p:sldId id="296" r:id="rId12"/>
    <p:sldId id="264" r:id="rId13"/>
    <p:sldId id="295" r:id="rId14"/>
    <p:sldId id="294" r:id="rId15"/>
    <p:sldId id="290" r:id="rId16"/>
    <p:sldId id="291" r:id="rId17"/>
    <p:sldId id="292" r:id="rId18"/>
    <p:sldId id="298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Gesture vocalizer using image processing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6584E-89F5-4F54-AECB-D7919AA9312A}" type="datetimeFigureOut">
              <a:rPr lang="en-US" smtClean="0"/>
              <a:pPr/>
              <a:t>17-Apr-18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6FBB-6F85-4AB7-BA3B-6CB98FA173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Gesture vocalizer using image processing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D936-BCF1-41DF-B31A-9C5C871E32C5}" type="datetimeFigureOut">
              <a:rPr lang="en-US" smtClean="0"/>
              <a:pPr/>
              <a:t>17-Apr-18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DB10-BB40-445C-870D-F28877E501E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Gesture vocalizer using image processing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Gesture vocalizer using image processing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Gesture vocalizer using image processing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F321-2DB3-4974-89AC-828558817334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450-65D0-4557-87FE-BE3590D1BFC5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290-1767-4DFC-82E5-ACF5FC59A356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786A-8002-495B-85D4-BC8D99E98C67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407A-37EC-47FD-AF4B-25BB97EB2B21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F0A-F247-4D06-9B19-A03B83CEF7FC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1415-E5D4-419A-84E6-40F377440F80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E877-DB8E-4E4E-AD94-EAF90C43F459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BB4D-7000-410F-838F-F1AC6EA5A5D9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B129-F62D-47CC-B056-0CD34ABDE5E0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7A20-90A0-4747-A09E-796325D1724E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77D307-2AED-4B7F-B322-A31ED81DC5C7}" type="datetime1">
              <a:rPr lang="en-US" smtClean="0"/>
              <a:pPr/>
              <a:t>17-Apr-18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AB3A63-D9D7-4C65-9E13-6EBFE69C19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785794"/>
            <a:ext cx="7272334" cy="147002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Predicting Depression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evels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edia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357430"/>
            <a:ext cx="7629556" cy="3429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Yukti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Basnet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(1AY14CS141)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Under the guidance of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Sowmya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  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Department of CS &amp; E ,AIT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Tokenizing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47664" y="1484784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sentence into sequence of tokens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words.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do we u tokenize?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we do not want to treat a sentence as a sequence of characters.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Tokenizing general English sentences  I relatively straightforward.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spaces as the boundaries.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4" name="Picture 3" descr="e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620688"/>
            <a:ext cx="7272808" cy="5400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Extracting </a:t>
            </a:r>
            <a:r>
              <a:rPr lang="en-US" sz="3600" dirty="0" smtClean="0"/>
              <a:t>information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76" y="6305550"/>
            <a:ext cx="7467624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  <p:pic>
        <p:nvPicPr>
          <p:cNvPr id="11" name="Picture 10" descr="methodology1c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727280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4" name="Picture 3" descr="analysiss 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620688"/>
            <a:ext cx="8028384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0"/>
            <a:ext cx="7406640" cy="8513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Classifier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052736"/>
            <a:ext cx="7406640" cy="2155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Model consists of number of processes to test both SVM classifier and Naïve </a:t>
            </a:r>
            <a:r>
              <a:rPr lang="en-US" dirty="0" err="1" smtClean="0"/>
              <a:t>Bayes</a:t>
            </a:r>
            <a:r>
              <a:rPr lang="en-US" dirty="0" smtClean="0"/>
              <a:t> classifier.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 dataset is training dataset used to train the depressed and not-depressed posts then testing other section of dataset is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8" descr="training predic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40968"/>
            <a:ext cx="6984776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6" name="Picture 5" descr="y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404664"/>
            <a:ext cx="6840760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3" descr="x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"/>
            <a:ext cx="8100392" cy="594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" name="Picture 3" descr="z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0814" y="332656"/>
            <a:ext cx="7722670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332656"/>
            <a:ext cx="7406640" cy="8513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Tools used for Implementation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6" name="Picture 5" descr="t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912768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Processes to test classifiers like SVM and Naïve </a:t>
            </a:r>
            <a:r>
              <a:rPr lang="en-US" sz="2800" dirty="0" err="1" smtClean="0"/>
              <a:t>Bayes,using</a:t>
            </a:r>
            <a:r>
              <a:rPr lang="en-US" sz="2800" dirty="0" smtClean="0"/>
              <a:t> Training and Testing dataset.</a:t>
            </a:r>
          </a:p>
          <a:p>
            <a:r>
              <a:rPr lang="en-US" sz="2800" dirty="0" smtClean="0"/>
              <a:t>Tokenizing operators and using POS for as feature set.</a:t>
            </a:r>
            <a:endParaRPr lang="en-US" sz="2800" dirty="0"/>
          </a:p>
          <a:p>
            <a:r>
              <a:rPr lang="en-US" sz="2800" dirty="0" smtClean="0"/>
              <a:t>Graphical representation of results to the end user.</a:t>
            </a:r>
          </a:p>
          <a:p>
            <a:r>
              <a:rPr lang="en-US" sz="2800" dirty="0" smtClean="0"/>
              <a:t>Questions Module and Solutions accordingly.</a:t>
            </a:r>
            <a:endParaRPr lang="en-US" sz="2800" dirty="0"/>
          </a:p>
          <a:p>
            <a:pPr algn="just"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661444" cy="1207643"/>
          </a:xfrm>
        </p:spPr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    CONTENTS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772816"/>
            <a:ext cx="6400800" cy="3567122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related work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Done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The key idea of our study is to  propose a web application that can classify SNS user into one out of four depression </a:t>
            </a:r>
            <a:r>
              <a:rPr lang="en-US" sz="3600" dirty="0" err="1" smtClean="0"/>
              <a:t>level,which</a:t>
            </a:r>
            <a:r>
              <a:rPr lang="en-US" sz="3600" dirty="0" smtClean="0"/>
              <a:t> could be used by </a:t>
            </a:r>
            <a:r>
              <a:rPr lang="en-US" sz="3600" dirty="0" err="1" smtClean="0"/>
              <a:t>psychiatrists,family,and</a:t>
            </a:r>
            <a:r>
              <a:rPr lang="en-US" sz="3600" dirty="0" smtClean="0"/>
              <a:t> friends of depressed patient.</a:t>
            </a:r>
          </a:p>
          <a:p>
            <a:r>
              <a:rPr lang="en-US" sz="3600" dirty="0" smtClean="0"/>
              <a:t>The web application collects the UGC from the patients Twitter and/or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. It collects comments based on BDI-II questionnaire ,then it analyzes the UGC using text analysis APIs. Classification is done out of four levels(</a:t>
            </a:r>
            <a:r>
              <a:rPr lang="en-US" sz="3600" dirty="0" err="1" smtClean="0"/>
              <a:t>Minimal,Mild,Moderate,or</a:t>
            </a:r>
            <a:r>
              <a:rPr lang="en-US" sz="3600" dirty="0" smtClean="0"/>
              <a:t> Severe depression)using </a:t>
            </a:r>
            <a:r>
              <a:rPr lang="en-US" sz="3600" dirty="0" err="1" smtClean="0"/>
              <a:t>TwinWord</a:t>
            </a:r>
            <a:r>
              <a:rPr lang="en-US" sz="3600" dirty="0" smtClean="0"/>
              <a:t> sentiment tool.</a:t>
            </a:r>
          </a:p>
          <a:p>
            <a:r>
              <a:rPr lang="en-US" sz="3600" dirty="0" smtClean="0"/>
              <a:t>Predating model using </a:t>
            </a:r>
            <a:r>
              <a:rPr lang="en-US" sz="3600" dirty="0" err="1" smtClean="0"/>
              <a:t>RapidMiner</a:t>
            </a:r>
            <a:r>
              <a:rPr lang="en-US" sz="3600" dirty="0" smtClean="0"/>
              <a:t> to test two classifiers(SVM, and  Naïve </a:t>
            </a:r>
            <a:r>
              <a:rPr lang="en-US" sz="3600" dirty="0" err="1" smtClean="0"/>
              <a:t>Bayes</a:t>
            </a:r>
            <a:r>
              <a:rPr lang="en-US" sz="3600" dirty="0" smtClean="0"/>
              <a:t> Classifier).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76" y="6305550"/>
            <a:ext cx="7467624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7858180" cy="528641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[1</a:t>
            </a:r>
            <a:r>
              <a:rPr lang="en-US" sz="3600" dirty="0" smtClean="0"/>
              <a:t>] J. M. </a:t>
            </a:r>
            <a:r>
              <a:rPr lang="en-US" sz="3600" dirty="0" err="1" smtClean="0"/>
              <a:t>Torpy</a:t>
            </a:r>
            <a:r>
              <a:rPr lang="en-US" sz="3600" dirty="0" smtClean="0"/>
              <a:t>, “Generalized anxiety disorder.,” The New England journal of medicine, 2004. [Online]. Available: http://jama.jamanetwork.com/. </a:t>
            </a:r>
            <a:endParaRPr lang="en-US" sz="3600" dirty="0" smtClean="0"/>
          </a:p>
          <a:p>
            <a:r>
              <a:rPr lang="en-US" sz="3600" dirty="0" smtClean="0"/>
              <a:t>[2</a:t>
            </a:r>
            <a:r>
              <a:rPr lang="en-US" sz="3600" dirty="0" smtClean="0"/>
              <a:t>] I. </a:t>
            </a:r>
            <a:r>
              <a:rPr lang="en-US" sz="3600" dirty="0" err="1" smtClean="0"/>
              <a:t>Yoo</a:t>
            </a:r>
            <a:r>
              <a:rPr lang="en-US" sz="3600" dirty="0" smtClean="0"/>
              <a:t>, P. </a:t>
            </a:r>
            <a:r>
              <a:rPr lang="en-US" sz="3600" dirty="0" err="1" smtClean="0"/>
              <a:t>Alafaireet</a:t>
            </a:r>
            <a:r>
              <a:rPr lang="en-US" sz="3600" dirty="0" smtClean="0"/>
              <a:t>, M. </a:t>
            </a:r>
            <a:r>
              <a:rPr lang="en-US" sz="3600" dirty="0" err="1" smtClean="0"/>
              <a:t>Marinov</a:t>
            </a:r>
            <a:r>
              <a:rPr lang="en-US" sz="3600" dirty="0" smtClean="0"/>
              <a:t>, K. Pena-Hernandez, R. </a:t>
            </a:r>
            <a:r>
              <a:rPr lang="en-US" sz="3600" dirty="0" err="1" smtClean="0"/>
              <a:t>Gopidi</a:t>
            </a:r>
            <a:r>
              <a:rPr lang="en-US" sz="3600" dirty="0" smtClean="0"/>
              <a:t>, J. F. Chang, and L. </a:t>
            </a:r>
            <a:r>
              <a:rPr lang="en-US" sz="3600" dirty="0" err="1" smtClean="0"/>
              <a:t>Hua</a:t>
            </a:r>
            <a:r>
              <a:rPr lang="en-US" sz="3600" dirty="0" smtClean="0"/>
              <a:t>, “Data mining in healthcare and biomedicine: A survey of the literature,” J. Med. Syst., vol. 36, no. 4, pp. 2431–2448, 2012. </a:t>
            </a:r>
            <a:endParaRPr lang="en-US" sz="3600" dirty="0" smtClean="0"/>
          </a:p>
          <a:p>
            <a:r>
              <a:rPr lang="en-US" sz="3600" dirty="0" smtClean="0"/>
              <a:t>[3</a:t>
            </a:r>
            <a:r>
              <a:rPr lang="en-US" sz="3600" dirty="0" smtClean="0"/>
              <a:t>Andrade L, </a:t>
            </a:r>
            <a:r>
              <a:rPr lang="en-US" sz="3600" dirty="0" err="1" smtClean="0"/>
              <a:t>Caraveo</a:t>
            </a:r>
            <a:r>
              <a:rPr lang="en-US" sz="3600" dirty="0" smtClean="0"/>
              <a:t>-A. Epidemiology of major depressive episodes: Results from the International Consortium of Psychiatric Epidemiology (ICPE) Surveys . </a:t>
            </a:r>
            <a:r>
              <a:rPr lang="en-US" sz="3600" dirty="0" err="1" smtClean="0"/>
              <a:t>Int</a:t>
            </a:r>
            <a:r>
              <a:rPr lang="en-US" sz="3600" dirty="0" smtClean="0"/>
              <a:t> J Methods </a:t>
            </a:r>
            <a:r>
              <a:rPr lang="en-US" sz="3600" dirty="0" err="1" smtClean="0"/>
              <a:t>Psychiatr</a:t>
            </a:r>
            <a:r>
              <a:rPr lang="en-US" sz="3600" dirty="0" smtClean="0"/>
              <a:t> Res.12(1):3–21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 smtClean="0"/>
              <a:t> [4</a:t>
            </a:r>
            <a:r>
              <a:rPr lang="en-US" sz="3600" dirty="0" smtClean="0"/>
              <a:t>]  </a:t>
            </a:r>
            <a:r>
              <a:rPr lang="en-US" sz="3600" dirty="0" err="1" smtClean="0"/>
              <a:t>Detels</a:t>
            </a:r>
            <a:r>
              <a:rPr lang="en-US" sz="3600" dirty="0" smtClean="0"/>
              <a:t>, </a:t>
            </a:r>
            <a:r>
              <a:rPr lang="en-US" sz="3600" dirty="0" err="1" smtClean="0"/>
              <a:t>R.The</a:t>
            </a:r>
            <a:r>
              <a:rPr lang="en-US" sz="3600" dirty="0" smtClean="0"/>
              <a:t> scope and concerns of public health. Oxford University Press.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r>
              <a:rPr lang="en-US" sz="3600" dirty="0" smtClean="0"/>
              <a:t>[5</a:t>
            </a:r>
            <a:r>
              <a:rPr lang="en-US" sz="3600" dirty="0" smtClean="0"/>
              <a:t>] Beck, A. T.; Steer, R. A.; &amp; Brown, G. K. Manual for the Beck depression inventory-II. San Antonio, TX: Psychological Corporation, 1, 82</a:t>
            </a:r>
            <a:r>
              <a:rPr lang="en-US" sz="3600" dirty="0" smtClean="0"/>
              <a:t>3.</a:t>
            </a:r>
            <a:endParaRPr lang="en-US" sz="3600" dirty="0" smtClean="0"/>
          </a:p>
          <a:p>
            <a:pPr algn="just"/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5852" y="6305550"/>
            <a:ext cx="7324748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76" y="6305550"/>
            <a:ext cx="7467624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274786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928802"/>
            <a:ext cx="7586658" cy="44291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the problem ?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 Medical mining.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Technological Notion 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830042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of related work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357298"/>
            <a:ext cx="7729534" cy="5143560"/>
          </a:xfrm>
        </p:spPr>
        <p:txBody>
          <a:bodyPr>
            <a:normAutofit fontScale="92500"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800" dirty="0" err="1" smtClean="0"/>
              <a:t>M.D.Choudhury</a:t>
            </a:r>
            <a:r>
              <a:rPr lang="en-US" sz="2800" dirty="0" smtClean="0"/>
              <a:t>,  Michael </a:t>
            </a:r>
            <a:r>
              <a:rPr lang="en-US" sz="2800" dirty="0" err="1" smtClean="0"/>
              <a:t>Gamon</a:t>
            </a:r>
            <a:r>
              <a:rPr lang="en-US" sz="2800" dirty="0" smtClean="0"/>
              <a:t> used social media as a screening tool to predict the MDD level in individuals using Center for Epidemiological Studies Depression Scale) screening test</a:t>
            </a:r>
            <a:r>
              <a:rPr lang="en-US" sz="28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800" dirty="0" smtClean="0"/>
              <a:t>Rude et al.,   introduced  measures to characterize posts from users and used P.O.S  for determining  specific linguistic styles using data mining technique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err="1" smtClean="0"/>
              <a:t>Jamil</a:t>
            </a:r>
            <a:r>
              <a:rPr lang="en-US" sz="2800" dirty="0" smtClean="0"/>
              <a:t> </a:t>
            </a:r>
            <a:r>
              <a:rPr lang="en-US" sz="2800" dirty="0" err="1" smtClean="0"/>
              <a:t>Hussain</a:t>
            </a:r>
            <a:r>
              <a:rPr lang="en-US" sz="2800" dirty="0" smtClean="0"/>
              <a:t> proposed a tool that predict and </a:t>
            </a:r>
            <a:r>
              <a:rPr lang="en-US" sz="2800" dirty="0" err="1" smtClean="0"/>
              <a:t>diagonise</a:t>
            </a:r>
            <a:r>
              <a:rPr lang="en-US" sz="2800" dirty="0" smtClean="0"/>
              <a:t> the depression of  SNS users regarding their activities in limited period of time.</a:t>
            </a:r>
          </a:p>
          <a:p>
            <a:pPr marL="514350" indent="-514350" algn="just">
              <a:lnSpc>
                <a:spcPct val="15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IN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Work Done</a:t>
            </a:r>
            <a:endParaRPr lang="en-IN" sz="40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5643578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endParaRPr lang="en-IN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97424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Working </a:t>
            </a:r>
            <a:r>
              <a:rPr lang="en-US" sz="2800" dirty="0"/>
              <a:t>forms of </a:t>
            </a:r>
            <a:r>
              <a:rPr lang="en-US" sz="2800" dirty="0" smtClean="0"/>
              <a:t>Medical Mining</a:t>
            </a:r>
            <a:r>
              <a:rPr lang="en-US" sz="2800" dirty="0" smtClean="0"/>
              <a:t>:</a:t>
            </a:r>
          </a:p>
          <a:p>
            <a:pPr marL="57150" indent="0">
              <a:buNone/>
            </a:pPr>
            <a:endParaRPr lang="en-US" sz="2800" dirty="0"/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Natural language processing.</a:t>
            </a:r>
            <a:endParaRPr lang="en-US" dirty="0"/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Analysis  and identification of information.</a:t>
            </a:r>
            <a:endParaRPr lang="en-US" dirty="0"/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Extracting information.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Tokenizing.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Question Module.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Solutions  Respectively.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8650" indent="-514350">
              <a:buFont typeface="Wingdings" pitchFamily="2" charset="2"/>
              <a:buChar char="Ø"/>
            </a:pPr>
            <a:r>
              <a:rPr lang="en-US" sz="3600" dirty="0" smtClean="0"/>
              <a:t>Natural language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484784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Transformation of speech input into representative order to analyze various aspects of language.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Ambiguous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Lexical ambiguity(‘noun’ or ‘verb’)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Syntactical ambiguity (parsing)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Referential ambiguity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98080" cy="5328592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Components </a:t>
            </a:r>
            <a:r>
              <a:rPr lang="en-US" sz="3200" dirty="0" smtClean="0"/>
              <a:t>of </a:t>
            </a:r>
            <a:r>
              <a:rPr lang="en-US" sz="3200" dirty="0" smtClean="0"/>
              <a:t>NLP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100" dirty="0" smtClean="0"/>
              <a:t>1. </a:t>
            </a:r>
            <a:r>
              <a:rPr lang="en-US" sz="3100" u="sng" dirty="0" smtClean="0"/>
              <a:t>Natural language </a:t>
            </a:r>
            <a:r>
              <a:rPr lang="en-US" sz="3100" u="sng" dirty="0" smtClean="0"/>
              <a:t>understanding(NLU)</a:t>
            </a:r>
            <a:br>
              <a:rPr lang="en-US" sz="3100" u="sng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-Programmed with </a:t>
            </a:r>
            <a:r>
              <a:rPr lang="en-US" sz="3100" dirty="0" smtClean="0"/>
              <a:t>the ability to understand meaning in spite of common human errors like mispronunciations or transposed letters or words.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-Uses algorithms </a:t>
            </a:r>
            <a:r>
              <a:rPr lang="en-US" sz="3100" dirty="0" smtClean="0"/>
              <a:t>to reduce human speech into a structured ontology. 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2 .</a:t>
            </a:r>
            <a:r>
              <a:rPr lang="en-US" sz="3100" u="sng" dirty="0" smtClean="0"/>
              <a:t>Natural </a:t>
            </a:r>
            <a:r>
              <a:rPr lang="en-US" sz="3100" u="sng" dirty="0" smtClean="0"/>
              <a:t>language generation(NLG) </a:t>
            </a:r>
            <a:r>
              <a:rPr lang="en-US" sz="3100" u="sng" dirty="0" smtClean="0"/>
              <a:t/>
            </a:r>
            <a:br>
              <a:rPr lang="en-US" sz="3100" u="sng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-</a:t>
            </a:r>
            <a:r>
              <a:rPr lang="en-US" sz="3100" dirty="0" smtClean="0"/>
              <a:t> </a:t>
            </a:r>
            <a:r>
              <a:rPr lang="en-US" sz="3100" dirty="0" smtClean="0"/>
              <a:t>A</a:t>
            </a:r>
            <a:r>
              <a:rPr lang="en-US" sz="3100" dirty="0" smtClean="0"/>
              <a:t> </a:t>
            </a:r>
            <a:r>
              <a:rPr lang="en-US" sz="3100" dirty="0" smtClean="0"/>
              <a:t>translator</a:t>
            </a:r>
            <a:r>
              <a:rPr lang="en-US" sz="3100" dirty="0" smtClean="0"/>
              <a:t> that converts data into a natural language representation.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smtClean="0"/>
              <a:t>Analysis  </a:t>
            </a:r>
            <a:r>
              <a:rPr lang="en-US" sz="3600" dirty="0" smtClean="0"/>
              <a:t>and identification of information </a:t>
            </a:r>
            <a:r>
              <a:rPr lang="en-US" sz="3600" dirty="0"/>
              <a:t/>
            </a:r>
            <a:br>
              <a:rPr lang="en-US" sz="3600" dirty="0"/>
            </a:br>
            <a:endParaRPr lang="en-IN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50"/>
            <a:ext cx="8072462" cy="535785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z="1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1538" y="6305550"/>
            <a:ext cx="7539062" cy="476250"/>
          </a:xfrm>
        </p:spPr>
        <p:txBody>
          <a:bodyPr/>
          <a:lstStyle/>
          <a:p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 ,  </a:t>
            </a:r>
            <a:r>
              <a:rPr lang="en-IN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Technology.</a:t>
            </a:r>
            <a:endParaRPr lang="en-I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hary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00" cy="1357298"/>
          </a:xfrm>
          <a:prstGeom prst="rect">
            <a:avLst/>
          </a:prstGeom>
        </p:spPr>
      </p:pic>
      <p:pic>
        <p:nvPicPr>
          <p:cNvPr id="9" name="Picture 8" descr="inse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950" y="1196752"/>
            <a:ext cx="4495378" cy="475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98080" cy="504056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>1</a:t>
            </a:r>
            <a:r>
              <a:rPr lang="en-US" sz="3100" dirty="0" smtClean="0"/>
              <a:t>. </a:t>
            </a:r>
            <a:r>
              <a:rPr lang="en-US" sz="3100" u="sng" dirty="0" smtClean="0"/>
              <a:t>Lexical Analysis</a:t>
            </a:r>
            <a:r>
              <a:rPr lang="en-US" sz="3100" dirty="0" smtClean="0"/>
              <a:t> : Recognition and identification of structure of sentence</a:t>
            </a:r>
            <a:r>
              <a:rPr lang="en-US" sz="3100" dirty="0" smtClean="0"/>
              <a:t>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2. </a:t>
            </a:r>
            <a:r>
              <a:rPr lang="en-US" sz="3100" u="sng" dirty="0" smtClean="0"/>
              <a:t>Syntactical Analysis</a:t>
            </a:r>
            <a:r>
              <a:rPr lang="en-US" sz="3100" dirty="0" smtClean="0"/>
              <a:t> </a:t>
            </a:r>
            <a:r>
              <a:rPr lang="en-US" sz="3100" dirty="0" smtClean="0"/>
              <a:t>:  Parsing of the POS.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3. </a:t>
            </a:r>
            <a:r>
              <a:rPr lang="en-US" sz="3100" u="sng" dirty="0" smtClean="0"/>
              <a:t>Semantic Analysis </a:t>
            </a:r>
            <a:r>
              <a:rPr lang="en-US" sz="3100" dirty="0" smtClean="0"/>
              <a:t>: Relating syntactic </a:t>
            </a:r>
            <a:r>
              <a:rPr lang="en-US" sz="3100" dirty="0" smtClean="0"/>
              <a:t>structures, from the levels of </a:t>
            </a:r>
            <a:r>
              <a:rPr lang="en-US" sz="3100" dirty="0" smtClean="0"/>
              <a:t>phrases to language independent meaning.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4. </a:t>
            </a:r>
            <a:r>
              <a:rPr lang="en-US" sz="3100" u="sng" dirty="0" smtClean="0"/>
              <a:t>Disclosure Integration </a:t>
            </a:r>
            <a:r>
              <a:rPr lang="en-US" sz="3100" dirty="0" smtClean="0"/>
              <a:t>: Meaning of sentence verification.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5. </a:t>
            </a:r>
            <a:r>
              <a:rPr lang="en-US" sz="3100" u="sng" dirty="0" smtClean="0"/>
              <a:t>Pragmatic Analysis </a:t>
            </a:r>
            <a:r>
              <a:rPr lang="en-US" sz="3100" dirty="0" smtClean="0"/>
              <a:t>: Reinterpretation of given context of sentences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,  Acharya Institute of Technology.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A63-D9D7-4C65-9E13-6EBFE69C193C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4917</TotalTime>
  <Words>891</Words>
  <Application>Microsoft Office PowerPoint</Application>
  <PresentationFormat>On-screen Show (4:3)</PresentationFormat>
  <Paragraphs>127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Predicting Depression Levels Using Social Media</vt:lpstr>
      <vt:lpstr>     CONTENTS</vt:lpstr>
      <vt:lpstr>     Introduction</vt:lpstr>
      <vt:lpstr> Comparision of related work</vt:lpstr>
      <vt:lpstr>Work Done</vt:lpstr>
      <vt:lpstr>Natural language processing</vt:lpstr>
      <vt:lpstr>Components of NLP  1. Natural language understanding(NLU)   -Programmed with the ability to understand meaning in spite of common human errors like mispronunciations or transposed letters or words.  -Uses algorithms to reduce human speech into a structured ontology.    2 .Natural language generation(NLG)   - A translator that converts data into a natural language representation.   </vt:lpstr>
      <vt:lpstr> Analysis  and identification of information  </vt:lpstr>
      <vt:lpstr>  1. Lexical Analysis : Recognition and identification of structure of sentence.  2. Syntactical Analysis :  Parsing of the POS.  3. Semantic Analysis : Relating syntactic structures, from the levels of phrases to language independent meaning.  4. Disclosure Integration : Meaning of sentence verification.  5. Pragmatic Analysis : Reinterpretation of given context of sentences.     </vt:lpstr>
      <vt:lpstr>Tokenizing</vt:lpstr>
      <vt:lpstr>Slide 11</vt:lpstr>
      <vt:lpstr>Extracting information</vt:lpstr>
      <vt:lpstr>Slide 13</vt:lpstr>
      <vt:lpstr>Classifier</vt:lpstr>
      <vt:lpstr>Slide 15</vt:lpstr>
      <vt:lpstr>Slide 16</vt:lpstr>
      <vt:lpstr>Slide 17</vt:lpstr>
      <vt:lpstr>Tools used for Implementation</vt:lpstr>
      <vt:lpstr>Applications</vt:lpstr>
      <vt:lpstr>Conclusion</vt:lpstr>
      <vt:lpstr>References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cdvdfh</dc:title>
  <dc:creator>Varsha M P</dc:creator>
  <cp:lastModifiedBy>Windows User</cp:lastModifiedBy>
  <cp:revision>58</cp:revision>
  <dcterms:created xsi:type="dcterms:W3CDTF">2018-04-03T15:11:31Z</dcterms:created>
  <dcterms:modified xsi:type="dcterms:W3CDTF">2018-04-20T08:25:03Z</dcterms:modified>
</cp:coreProperties>
</file>