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4" r:id="rId2"/>
  </p:sldMasterIdLst>
  <p:notesMasterIdLst>
    <p:notesMasterId r:id="rId33"/>
  </p:notesMasterIdLst>
  <p:sldIdLst>
    <p:sldId id="3640" r:id="rId3"/>
    <p:sldId id="3694" r:id="rId4"/>
    <p:sldId id="3707" r:id="rId5"/>
    <p:sldId id="3697" r:id="rId6"/>
    <p:sldId id="3708" r:id="rId7"/>
    <p:sldId id="3709" r:id="rId8"/>
    <p:sldId id="3710" r:id="rId9"/>
    <p:sldId id="3711" r:id="rId10"/>
    <p:sldId id="3700" r:id="rId11"/>
    <p:sldId id="3712" r:id="rId12"/>
    <p:sldId id="3713" r:id="rId13"/>
    <p:sldId id="3701" r:id="rId14"/>
    <p:sldId id="3724" r:id="rId15"/>
    <p:sldId id="3702" r:id="rId16"/>
    <p:sldId id="3721" r:id="rId17"/>
    <p:sldId id="3722" r:id="rId18"/>
    <p:sldId id="3723" r:id="rId19"/>
    <p:sldId id="3715" r:id="rId20"/>
    <p:sldId id="3725" r:id="rId21"/>
    <p:sldId id="3726" r:id="rId22"/>
    <p:sldId id="3720" r:id="rId23"/>
    <p:sldId id="3716" r:id="rId24"/>
    <p:sldId id="3719" r:id="rId25"/>
    <p:sldId id="3717" r:id="rId26"/>
    <p:sldId id="3718" r:id="rId27"/>
    <p:sldId id="3705" r:id="rId28"/>
    <p:sldId id="3706" r:id="rId29"/>
    <p:sldId id="3727" r:id="rId30"/>
    <p:sldId id="3728" r:id="rId31"/>
    <p:sldId id="364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FE7E2-E57A-48C3-9485-ADDD1E65463D}" v="274" dt="2022-11-09T20:32:25.746"/>
    <p1510:client id="{0F5A7EC6-26C5-49C3-B8A7-6BCCA99A0C23}" v="20" dt="2022-11-10T10:34:45.710"/>
    <p1510:client id="{1903C22B-A79D-43B3-B555-BC1D0C89F510}" v="14" dt="2022-11-10T10:39:35.557"/>
    <p1510:client id="{494866F2-45C2-444E-BD36-2FFC559C3282}" v="240" dt="2022-11-11T03:56:06.741"/>
    <p1510:client id="{679A202E-06B2-4411-ADDF-0004BE754AE1}" v="5" dt="2022-12-31T10:16:51.763"/>
    <p1510:client id="{96141D2C-A286-4714-8290-8B3BE87EA081}" v="796" dt="2022-12-05T03:32:20.612"/>
    <p1510:client id="{B143A62B-E39D-4C41-9242-FBED59EE3314}" v="254" dt="2022-11-10T17:41:14.057"/>
    <p1510:client id="{C5381E73-B3AB-4637-91A7-3DDA933F6452}" v="23" dt="2022-12-05T08:04:49.860"/>
    <p1510:client id="{E0A3B724-B9F4-4513-B066-CBB49F9D7B86}" v="37" dt="2022-12-05T06:32:18.367"/>
    <p1510:client id="{ED393DDD-CC05-4DA7-B27F-A87989D6263D}" v="234" dt="2022-11-10T15:23:13.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73" d="100"/>
          <a:sy n="73" d="100"/>
        </p:scale>
        <p:origin x="480"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hav Chaudhry" userId="446b260c16abfb9b" providerId="Windows Live" clId="Web-{E0A3B724-B9F4-4513-B066-CBB49F9D7B86}"/>
    <pc:docChg chg="modSld">
      <pc:chgData name="Keshav Chaudhry" userId="446b260c16abfb9b" providerId="Windows Live" clId="Web-{E0A3B724-B9F4-4513-B066-CBB49F9D7B86}" dt="2022-12-05T06:32:18.367" v="18" actId="20577"/>
      <pc:docMkLst>
        <pc:docMk/>
      </pc:docMkLst>
      <pc:sldChg chg="modSp">
        <pc:chgData name="Keshav Chaudhry" userId="446b260c16abfb9b" providerId="Windows Live" clId="Web-{E0A3B724-B9F4-4513-B066-CBB49F9D7B86}" dt="2022-12-05T06:29:25.753" v="15" actId="20577"/>
        <pc:sldMkLst>
          <pc:docMk/>
          <pc:sldMk cId="1627799822" sldId="3640"/>
        </pc:sldMkLst>
        <pc:spChg chg="mod">
          <ac:chgData name="Keshav Chaudhry" userId="446b260c16abfb9b" providerId="Windows Live" clId="Web-{E0A3B724-B9F4-4513-B066-CBB49F9D7B86}" dt="2022-12-05T06:29:25.753" v="15" actId="20577"/>
          <ac:spMkLst>
            <pc:docMk/>
            <pc:sldMk cId="1627799822" sldId="3640"/>
            <ac:spMk id="2" creationId="{00000000-0000-0000-0000-000000000000}"/>
          </ac:spMkLst>
        </pc:spChg>
      </pc:sldChg>
      <pc:sldChg chg="modSp">
        <pc:chgData name="Keshav Chaudhry" userId="446b260c16abfb9b" providerId="Windows Live" clId="Web-{E0A3B724-B9F4-4513-B066-CBB49F9D7B86}" dt="2022-12-05T06:32:18.367" v="18" actId="20577"/>
        <pc:sldMkLst>
          <pc:docMk/>
          <pc:sldMk cId="335624243" sldId="3722"/>
        </pc:sldMkLst>
        <pc:spChg chg="mod">
          <ac:chgData name="Keshav Chaudhry" userId="446b260c16abfb9b" providerId="Windows Live" clId="Web-{E0A3B724-B9F4-4513-B066-CBB49F9D7B86}" dt="2022-12-05T06:32:18.367" v="18" actId="20577"/>
          <ac:spMkLst>
            <pc:docMk/>
            <pc:sldMk cId="335624243" sldId="3722"/>
            <ac:spMk id="5" creationId="{56762C6C-95E5-AC39-3F8F-8BB8E08ACA17}"/>
          </ac:spMkLst>
        </pc:spChg>
      </pc:sldChg>
    </pc:docChg>
  </pc:docChgLst>
  <pc:docChgLst>
    <pc:chgData clId="Web-{679A202E-06B2-4411-ADDF-0004BE754AE1}"/>
    <pc:docChg chg="modSld">
      <pc:chgData name="" userId="" providerId="" clId="Web-{679A202E-06B2-4411-ADDF-0004BE754AE1}" dt="2022-12-31T10:16:51.763" v="2"/>
      <pc:docMkLst>
        <pc:docMk/>
      </pc:docMkLst>
      <pc:sldChg chg="delSp modSp">
        <pc:chgData name="" userId="" providerId="" clId="Web-{679A202E-06B2-4411-ADDF-0004BE754AE1}" dt="2022-12-31T10:16:51.763" v="2"/>
        <pc:sldMkLst>
          <pc:docMk/>
          <pc:sldMk cId="1627799822" sldId="3640"/>
        </pc:sldMkLst>
        <pc:spChg chg="del mod">
          <ac:chgData name="" userId="" providerId="" clId="Web-{679A202E-06B2-4411-ADDF-0004BE754AE1}" dt="2022-12-31T10:16:50.841" v="1"/>
          <ac:spMkLst>
            <pc:docMk/>
            <pc:sldMk cId="1627799822" sldId="3640"/>
            <ac:spMk id="6" creationId="{00000000-0000-0000-0000-000000000000}"/>
          </ac:spMkLst>
        </pc:spChg>
        <pc:spChg chg="del">
          <ac:chgData name="" userId="" providerId="" clId="Web-{679A202E-06B2-4411-ADDF-0004BE754AE1}" dt="2022-12-31T10:16:51.763" v="2"/>
          <ac:spMkLst>
            <pc:docMk/>
            <pc:sldMk cId="1627799822" sldId="3640"/>
            <ac:spMk id="9" creationId="{00000000-0000-0000-0000-000000000000}"/>
          </ac:spMkLst>
        </pc:spChg>
      </pc:sldChg>
    </pc:docChg>
  </pc:docChgLst>
  <pc:docChgLst>
    <pc:chgData name="Keshav Chaudhry" userId="446b260c16abfb9b" providerId="Windows Live" clId="Web-{C5381E73-B3AB-4637-91A7-3DDA933F6452}"/>
    <pc:docChg chg="modSld">
      <pc:chgData name="Keshav Chaudhry" userId="446b260c16abfb9b" providerId="Windows Live" clId="Web-{C5381E73-B3AB-4637-91A7-3DDA933F6452}" dt="2022-12-05T08:04:49.860" v="20" actId="14100"/>
      <pc:docMkLst>
        <pc:docMk/>
      </pc:docMkLst>
      <pc:sldChg chg="modSp">
        <pc:chgData name="Keshav Chaudhry" userId="446b260c16abfb9b" providerId="Windows Live" clId="Web-{C5381E73-B3AB-4637-91A7-3DDA933F6452}" dt="2022-12-05T07:45:32.477" v="1" actId="20577"/>
        <pc:sldMkLst>
          <pc:docMk/>
          <pc:sldMk cId="1627799822" sldId="3640"/>
        </pc:sldMkLst>
        <pc:spChg chg="mod">
          <ac:chgData name="Keshav Chaudhry" userId="446b260c16abfb9b" providerId="Windows Live" clId="Web-{C5381E73-B3AB-4637-91A7-3DDA933F6452}" dt="2022-12-05T07:45:32.477" v="1" actId="20577"/>
          <ac:spMkLst>
            <pc:docMk/>
            <pc:sldMk cId="1627799822" sldId="3640"/>
            <ac:spMk id="6" creationId="{00000000-0000-0000-0000-000000000000}"/>
          </ac:spMkLst>
        </pc:spChg>
      </pc:sldChg>
      <pc:sldChg chg="addSp delSp modSp">
        <pc:chgData name="Keshav Chaudhry" userId="446b260c16abfb9b" providerId="Windows Live" clId="Web-{C5381E73-B3AB-4637-91A7-3DDA933F6452}" dt="2022-12-05T08:04:49.860" v="20" actId="14100"/>
        <pc:sldMkLst>
          <pc:docMk/>
          <pc:sldMk cId="391418157" sldId="3717"/>
        </pc:sldMkLst>
        <pc:picChg chg="del">
          <ac:chgData name="Keshav Chaudhry" userId="446b260c16abfb9b" providerId="Windows Live" clId="Web-{C5381E73-B3AB-4637-91A7-3DDA933F6452}" dt="2022-12-05T08:02:16.480" v="2"/>
          <ac:picMkLst>
            <pc:docMk/>
            <pc:sldMk cId="391418157" sldId="3717"/>
            <ac:picMk id="4" creationId="{A03B3383-60C3-1CF6-F8D3-029BA6F378ED}"/>
          </ac:picMkLst>
        </pc:picChg>
        <pc:picChg chg="add mod modCrop">
          <ac:chgData name="Keshav Chaudhry" userId="446b260c16abfb9b" providerId="Windows Live" clId="Web-{C5381E73-B3AB-4637-91A7-3DDA933F6452}" dt="2022-12-05T08:03:37.358" v="12" actId="14100"/>
          <ac:picMkLst>
            <pc:docMk/>
            <pc:sldMk cId="391418157" sldId="3717"/>
            <ac:picMk id="5" creationId="{5D6476B2-23F2-8184-31AF-2FBBADC3CA6F}"/>
          </ac:picMkLst>
        </pc:picChg>
        <pc:picChg chg="add mod modCrop">
          <ac:chgData name="Keshav Chaudhry" userId="446b260c16abfb9b" providerId="Windows Live" clId="Web-{C5381E73-B3AB-4637-91A7-3DDA933F6452}" dt="2022-12-05T08:04:49.860" v="20" actId="14100"/>
          <ac:picMkLst>
            <pc:docMk/>
            <pc:sldMk cId="391418157" sldId="3717"/>
            <ac:picMk id="6" creationId="{411A25AE-9F81-70AC-1D7C-0E633898DA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12/31/2022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12/31/2022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Rectangle 13"/>
          <p:cNvSpPr/>
          <p:nvPr/>
        </p:nvSpPr>
        <p:spPr>
          <a:xfrm>
            <a:off x="99000" y="86400"/>
            <a:ext cx="11998080" cy="6684480"/>
          </a:xfrm>
          <a:prstGeom prst="rect">
            <a:avLst/>
          </a:prstGeom>
          <a:noFill/>
          <a:ln w="28440">
            <a:solidFill>
              <a:srgbClr val="46B0F9"/>
            </a:solidFill>
            <a:miter/>
          </a:ln>
        </p:spPr>
        <p:style>
          <a:lnRef idx="0">
            <a:scrgbClr r="0" g="0" b="0"/>
          </a:lnRef>
          <a:fillRef idx="0">
            <a:scrgbClr r="0" g="0" b="0"/>
          </a:fillRef>
          <a:effectRef idx="0">
            <a:scrgbClr r="0" g="0" b="0"/>
          </a:effectRef>
          <a:fontRef idx="minor"/>
        </p:style>
      </p:sp>
      <p:pic>
        <p:nvPicPr>
          <p:cNvPr id="84" name="Picture 2" descr="A picture containing text, clipart&#10;&#10;Description automatically generated"/>
          <p:cNvPicPr/>
          <p:nvPr/>
        </p:nvPicPr>
        <p:blipFill>
          <a:blip r:embed="rId14"/>
          <a:srcRect t="12814" r="7456"/>
          <a:stretch/>
        </p:blipFill>
        <p:spPr>
          <a:xfrm>
            <a:off x="10717920" y="127800"/>
            <a:ext cx="1335960" cy="540360"/>
          </a:xfrm>
          <a:prstGeom prst="rect">
            <a:avLst/>
          </a:prstGeom>
          <a:ln w="0">
            <a:noFill/>
          </a:ln>
        </p:spPr>
      </p:pic>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8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88/1742-6596/4/042003" TargetMode="External"/><Relationship Id="rId2" Type="http://schemas.openxmlformats.org/officeDocument/2006/relationships/hyperlink" Target="https://doi.org/10.1007/978-3-319-57870-5" TargetMode="External"/><Relationship Id="rId1" Type="http://schemas.openxmlformats.org/officeDocument/2006/relationships/slideLayout" Target="../slideLayouts/slideLayout2.xml"/><Relationship Id="rId5" Type="http://schemas.openxmlformats.org/officeDocument/2006/relationships/hyperlink" Target="https://arxiv.org/abs/2006.10214" TargetMode="External"/><Relationship Id="rId4" Type="http://schemas.openxmlformats.org/officeDocument/2006/relationships/hyperlink" Target="https://doi.org/10.1007/s10462-012-9356-9"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pdf/2006.10214.pdf" TargetMode="External"/><Relationship Id="rId2" Type="http://schemas.openxmlformats.org/officeDocument/2006/relationships/hyperlink" Target="https://www.usenix.org/conference/osdi16/technica" TargetMode="External"/><Relationship Id="rId1" Type="http://schemas.openxmlformats.org/officeDocument/2006/relationships/slideLayout" Target="../slideLayouts/slideLayout2.xml"/><Relationship Id="rId6" Type="http://schemas.openxmlformats.org/officeDocument/2006/relationships/hyperlink" Target="https://google.github.io/mediapipe/solutions/hands" TargetMode="External"/><Relationship Id="rId5" Type="http://schemas.openxmlformats.org/officeDocument/2006/relationships/hyperlink" Target="https://ai.googleblog.com/2020/12/mediapipeholistic-simultaneous-face.html" TargetMode="External"/><Relationship Id="rId4" Type="http://schemas.openxmlformats.org/officeDocument/2006/relationships/hyperlink" Target="https://ai.googleblog.com/2019/08/on-devicereal-time-hand-tracking-with.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i.googleblog.com/2020/12/mediapipeholistic-simultaneous-face.html" TargetMode="External"/><Relationship Id="rId2" Type="http://schemas.openxmlformats.org/officeDocument/2006/relationships/hyperlink" Target="https://ai.googleblog.com/2019/08/on-devicereal-time-hand-tracking-with.html" TargetMode="External"/><Relationship Id="rId1" Type="http://schemas.openxmlformats.org/officeDocument/2006/relationships/slideLayout" Target="../slideLayouts/slideLayout2.xml"/><Relationship Id="rId4" Type="http://schemas.openxmlformats.org/officeDocument/2006/relationships/hyperlink" Target="https://google.github.io/mediapipe/solutions/han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121262" y="1840916"/>
            <a:ext cx="7599316" cy="1569660"/>
          </a:xfrm>
          <a:prstGeom prst="rect">
            <a:avLst/>
          </a:prstGeom>
          <a:noFill/>
        </p:spPr>
        <p:txBody>
          <a:bodyPr wrap="square" lIns="91440" tIns="45720" rIns="91440" bIns="45720" rtlCol="0" anchor="t">
            <a:spAutoFit/>
          </a:bodyPr>
          <a:lstStyle/>
          <a:p>
            <a:pPr algn="ctr"/>
            <a:r>
              <a:rPr lang="en-IN" sz="3200" dirty="0">
                <a:ea typeface="+mn-lt"/>
                <a:cs typeface="+mn-lt"/>
              </a:rPr>
              <a:t>Applying Hand Gesture Recognition</a:t>
            </a:r>
            <a:endParaRPr lang="en-US" sz="3200">
              <a:ea typeface="Calibri"/>
              <a:cs typeface="Calibri"/>
            </a:endParaRPr>
          </a:p>
          <a:p>
            <a:pPr algn="ctr"/>
            <a:r>
              <a:rPr lang="en-IN" sz="3200" dirty="0">
                <a:ea typeface="+mn-lt"/>
                <a:cs typeface="+mn-lt"/>
              </a:rPr>
              <a:t>for User Guide Application Using </a:t>
            </a:r>
            <a:r>
              <a:rPr lang="en-IN" sz="3200" dirty="0" err="1">
                <a:ea typeface="+mn-lt"/>
                <a:cs typeface="+mn-lt"/>
              </a:rPr>
              <a:t>MediaPipe</a:t>
            </a:r>
            <a:r>
              <a:rPr lang="en-IN" sz="3200" dirty="0">
                <a:ea typeface="+mn-lt"/>
                <a:cs typeface="+mn-lt"/>
              </a:rPr>
              <a:t> and OpenCV</a:t>
            </a:r>
            <a:endParaRPr lang="en-IN" sz="3200" dirty="0">
              <a:ea typeface="Calibri"/>
              <a:cs typeface="Calibri"/>
            </a:endParaRPr>
          </a:p>
        </p:txBody>
      </p:sp>
      <p:sp>
        <p:nvSpPr>
          <p:cNvPr id="4" name="TextBox 3"/>
          <p:cNvSpPr txBox="1"/>
          <p:nvPr/>
        </p:nvSpPr>
        <p:spPr>
          <a:xfrm>
            <a:off x="1180999" y="2560320"/>
            <a:ext cx="9948555" cy="584775"/>
          </a:xfrm>
          <a:prstGeom prst="rect">
            <a:avLst/>
          </a:prstGeom>
          <a:noFill/>
        </p:spPr>
        <p:txBody>
          <a:bodyPr wrap="square" lIns="91440" tIns="45720" rIns="91440" bIns="45720" rtlCol="0" anchor="t">
            <a:spAutoFit/>
          </a:bodyPr>
          <a:lstStyle/>
          <a:p>
            <a:pPr algn="ctr"/>
            <a:endParaRPr lang="en-IN" sz="3200" dirty="0">
              <a:cs typeface="Calibri"/>
            </a:endParaRP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Literature Review (Cont...)</a:t>
            </a:r>
            <a:endParaRPr lang="en-US"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23405" y="1374033"/>
            <a:ext cx="9901002" cy="5309146"/>
          </a:xfrm>
          <a:prstGeom prst="rect">
            <a:avLst/>
          </a:prstGeom>
          <a:noFill/>
        </p:spPr>
        <p:txBody>
          <a:bodyPr wrap="square" lIns="91440" tIns="45720" rIns="91440" bIns="45720" rtlCol="0" anchor="t">
            <a:spAutoFit/>
          </a:bodyPr>
          <a:lstStyle/>
          <a:p>
            <a:pPr marL="285750" indent="-228600" algn="just">
              <a:lnSpc>
                <a:spcPct val="90000"/>
              </a:lnSpc>
              <a:spcAft>
                <a:spcPts val="600"/>
              </a:spcAft>
              <a:buFont typeface="Arial,Sans-Serif"/>
              <a:buChar char="•"/>
              <a:defRPr/>
            </a:pPr>
            <a:r>
              <a:rPr lang="en-US" sz="2000" dirty="0">
                <a:ea typeface="+mn-lt"/>
                <a:cs typeface="+mn-lt"/>
              </a:rPr>
              <a:t>In the past decades the social life and computer interactions has been a huge breakthrough and complying to find something more specific to each functionality as the interactive components/ devices(smartphones, games, </a:t>
            </a:r>
            <a:r>
              <a:rPr lang="en-US" sz="2000" dirty="0" err="1">
                <a:ea typeface="+mn-lt"/>
                <a:cs typeface="+mn-lt"/>
              </a:rPr>
              <a:t>infotal</a:t>
            </a:r>
            <a:r>
              <a:rPr lang="en-US" sz="2000" dirty="0">
                <a:ea typeface="+mn-lt"/>
                <a:cs typeface="+mn-lt"/>
              </a:rPr>
              <a:t> </a:t>
            </a:r>
            <a:r>
              <a:rPr lang="en-US" sz="2000" dirty="0" err="1">
                <a:ea typeface="+mn-lt"/>
                <a:cs typeface="+mn-lt"/>
              </a:rPr>
              <a:t>inment</a:t>
            </a:r>
            <a:r>
              <a:rPr lang="en-US" sz="2000" dirty="0">
                <a:ea typeface="+mn-lt"/>
                <a:cs typeface="+mn-lt"/>
              </a:rPr>
              <a:t> systems) has been upgrading and complexed, has been an important issue. In these times we gesture control techniques has become a new development trend in every possible computer-based interactions such as games for instance; The VR headsets and other such devices such as data gloves and motion sensors; Through these equipment or such techniques user can interact with the machines based on the movements of these devices more naturally than using a traditional devices such as joysticks or keyboards or a mouse.</a:t>
            </a:r>
            <a:endParaRPr lang="en-US"/>
          </a:p>
          <a:p>
            <a:pPr marL="285750" indent="-228600" algn="just">
              <a:lnSpc>
                <a:spcPct val="90000"/>
              </a:lnSpc>
              <a:spcAft>
                <a:spcPts val="600"/>
              </a:spcAft>
              <a:buFont typeface="Arial,Sans-Serif"/>
              <a:buChar char="•"/>
              <a:defRPr/>
            </a:pPr>
            <a:endParaRPr lang="en-US" sz="2000" dirty="0">
              <a:ea typeface="+mn-lt"/>
              <a:cs typeface="+mn-lt"/>
            </a:endParaRPr>
          </a:p>
          <a:p>
            <a:pPr marL="285750" indent="-228600" algn="just">
              <a:lnSpc>
                <a:spcPct val="90000"/>
              </a:lnSpc>
              <a:spcAft>
                <a:spcPts val="600"/>
              </a:spcAft>
              <a:buFont typeface="Arial,Sans-Serif"/>
              <a:buChar char="•"/>
              <a:defRPr/>
            </a:pPr>
            <a:r>
              <a:rPr lang="en-US" sz="2000" dirty="0">
                <a:ea typeface="+mn-lt"/>
                <a:cs typeface="+mn-lt"/>
              </a:rPr>
              <a:t>Domestic computer vision-based gesture recognition has also achieved certain achievements. The proposed method of gesture recognition using apparent changes in image transformation, and used variational parameter model of image motion to identify 120 gestures. There has been another method proposed to solve dynamic gesture recognition through self-learning sparse representation. This method directly processes the original image without feature extraction and real-time processing and other such methods using </a:t>
            </a:r>
            <a:r>
              <a:rPr lang="en-US" sz="2000" dirty="0" err="1">
                <a:ea typeface="+mn-lt"/>
                <a:cs typeface="+mn-lt"/>
              </a:rPr>
              <a:t>fingures</a:t>
            </a:r>
            <a:r>
              <a:rPr lang="en-US" sz="2000" dirty="0">
                <a:ea typeface="+mn-lt"/>
                <a:cs typeface="+mn-lt"/>
              </a:rPr>
              <a:t> detection through SVMs to narrow down the possible number of inputs</a:t>
            </a:r>
            <a:endParaRPr lang="en-US" sz="2000" b="0" i="0" u="none" strike="noStrike" kern="1200" cap="none" spc="0" normalizeH="0" baseline="0" noProof="0" dirty="0">
              <a:ln>
                <a:noFill/>
              </a:ln>
              <a:effectLst/>
              <a:uLnTx/>
              <a:uFillTx/>
              <a:ea typeface="+mn-lt"/>
              <a:cs typeface="+mn-lt"/>
            </a:endParaRPr>
          </a:p>
          <a:p>
            <a:pPr marL="285750" marR="0" lvl="0" indent="-228600" algn="just" defTabSz="914400">
              <a:lnSpc>
                <a:spcPct val="90000"/>
              </a:lnSpc>
              <a:spcBef>
                <a:spcPts val="0"/>
              </a:spcBef>
              <a:spcAft>
                <a:spcPts val="600"/>
              </a:spcAft>
              <a:buClrTx/>
              <a:buSzTx/>
              <a:buFont typeface="Arial,Sans-Serif"/>
              <a:buChar char="•"/>
              <a:tabLst/>
              <a:defRPr/>
            </a:pPr>
            <a:endParaRPr lang="en-US" sz="2000" b="0" i="0" u="none" strike="noStrike" kern="1200" cap="none" spc="0" normalizeH="0" baseline="0" noProof="0" dirty="0">
              <a:ln>
                <a:noFill/>
              </a:ln>
              <a:solidFill>
                <a:srgbClr val="000000"/>
              </a:solidFill>
              <a:effectLst/>
              <a:uLnTx/>
              <a:uFillTx/>
              <a:latin typeface="Calibri"/>
              <a:cs typeface="Calibri"/>
            </a:endParaRPr>
          </a:p>
        </p:txBody>
      </p:sp>
    </p:spTree>
    <p:extLst>
      <p:ext uri="{BB962C8B-B14F-4D97-AF65-F5344CB8AC3E}">
        <p14:creationId xmlns:p14="http://schemas.microsoft.com/office/powerpoint/2010/main" val="345354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7019126-AFF3-F072-DBAE-1E7FC435CD3A}"/>
              </a:ext>
            </a:extLst>
          </p:cNvPr>
          <p:cNvPicPr>
            <a:picLocks noChangeAspect="1"/>
          </p:cNvPicPr>
          <p:nvPr/>
        </p:nvPicPr>
        <p:blipFill>
          <a:blip r:embed="rId2"/>
          <a:stretch>
            <a:fillRect/>
          </a:stretch>
        </p:blipFill>
        <p:spPr>
          <a:xfrm>
            <a:off x="495621" y="295329"/>
            <a:ext cx="10311756" cy="5812257"/>
          </a:xfrm>
          <a:prstGeom prst="rect">
            <a:avLst/>
          </a:prstGeom>
        </p:spPr>
      </p:pic>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SWOT Analysis:</a:t>
            </a:r>
            <a:endParaRPr lang="en-US" dirty="0"/>
          </a:p>
        </p:txBody>
      </p:sp>
    </p:spTree>
    <p:extLst>
      <p:ext uri="{BB962C8B-B14F-4D97-AF65-F5344CB8AC3E}">
        <p14:creationId xmlns:p14="http://schemas.microsoft.com/office/powerpoint/2010/main" val="900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83237" y="1051535"/>
            <a:ext cx="9901002" cy="4062651"/>
          </a:xfrm>
          <a:prstGeom prst="rect">
            <a:avLst/>
          </a:prstGeom>
          <a:noFill/>
        </p:spPr>
        <p:txBody>
          <a:bodyPr wrap="square" lIns="91440" tIns="45720" rIns="91440" bIns="45720" rtlCol="0" anchor="t">
            <a:spAutoFit/>
          </a:bodyPr>
          <a:lstStyle/>
          <a:p>
            <a:pPr algn="just"/>
            <a:r>
              <a:rPr lang="en-US" sz="2000" dirty="0">
                <a:ea typeface="+mn-lt"/>
                <a:cs typeface="+mn-lt"/>
              </a:rPr>
              <a:t>Controlling Computer Devices via Gesture Recognition System has various uses which also include using multi-tasking task completion. This technique can be used with various project and in various ways according to one’s imagination and needs as this method is flexible and highly customizable.</a:t>
            </a:r>
            <a:endParaRPr lang="en-US" dirty="0"/>
          </a:p>
          <a:p>
            <a:pPr algn="just"/>
            <a:r>
              <a:rPr lang="en-US" sz="2000" dirty="0">
                <a:ea typeface="+mn-lt"/>
                <a:cs typeface="+mn-lt"/>
              </a:rPr>
              <a:t>The practice can bring significant changes into online teaching methods by providing teachers tools that are easily accessible and students a more real time experience. Some features accessed by gestures :</a:t>
            </a:r>
            <a:endParaRPr lang="en-US" dirty="0"/>
          </a:p>
          <a:p>
            <a:pPr marL="285750" indent="-285750" algn="just">
              <a:buFont typeface="Arial"/>
              <a:buChar char="•"/>
            </a:pPr>
            <a:r>
              <a:rPr lang="en-US" sz="2000" dirty="0">
                <a:ea typeface="+mn-lt"/>
                <a:cs typeface="+mn-lt"/>
              </a:rPr>
              <a:t>Markers that can draw on the screen using finger</a:t>
            </a:r>
            <a:endParaRPr lang="en-US" dirty="0"/>
          </a:p>
          <a:p>
            <a:pPr marL="285750" indent="-285750" algn="just">
              <a:buFont typeface="Arial"/>
              <a:buChar char="•"/>
            </a:pPr>
            <a:r>
              <a:rPr lang="en-US" sz="2000" dirty="0">
                <a:ea typeface="+mn-lt"/>
                <a:cs typeface="+mn-lt"/>
              </a:rPr>
              <a:t>Erasers to clear the screen</a:t>
            </a:r>
            <a:endParaRPr lang="en-US" dirty="0"/>
          </a:p>
          <a:p>
            <a:pPr marL="285750" indent="-285750" algn="just">
              <a:buFont typeface="Arial"/>
              <a:buChar char="•"/>
            </a:pPr>
            <a:r>
              <a:rPr lang="en-US" sz="2000" dirty="0">
                <a:ea typeface="+mn-lt"/>
                <a:cs typeface="+mn-lt"/>
              </a:rPr>
              <a:t>Sharing various types of file formats on screen</a:t>
            </a:r>
            <a:endParaRPr lang="en-US" dirty="0"/>
          </a:p>
          <a:p>
            <a:pPr marL="285750" indent="-285750" algn="just">
              <a:buFont typeface="Arial"/>
              <a:buChar char="•"/>
            </a:pPr>
            <a:r>
              <a:rPr lang="en-US" sz="2000" dirty="0">
                <a:ea typeface="+mn-lt"/>
                <a:cs typeface="+mn-lt"/>
              </a:rPr>
              <a:t>Menu accessed by hand gestures</a:t>
            </a:r>
            <a:endParaRPr lang="en-US" dirty="0"/>
          </a:p>
          <a:p>
            <a:pPr marL="285750" indent="-285750" algn="just">
              <a:buFont typeface="Arial"/>
              <a:buChar char="•"/>
            </a:pPr>
            <a:r>
              <a:rPr lang="en-US" sz="2000" dirty="0">
                <a:ea typeface="+mn-lt"/>
                <a:cs typeface="+mn-lt"/>
              </a:rPr>
              <a:t>Online board to write on with hand gestures, etc.</a:t>
            </a:r>
            <a:endParaRPr lang="en-US" dirty="0"/>
          </a:p>
          <a:p>
            <a:pPr algn="just"/>
            <a:endParaRPr lang="en-US" dirty="0"/>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237" y="948053"/>
            <a:ext cx="9901002" cy="4093428"/>
          </a:xfrm>
          <a:prstGeom prst="rect">
            <a:avLst/>
          </a:prstGeom>
          <a:noFill/>
        </p:spPr>
        <p:txBody>
          <a:bodyPr wrap="square" lIns="91440" tIns="45720" rIns="91440" bIns="45720" rtlCol="0" anchor="t">
            <a:spAutoFit/>
          </a:bodyPr>
          <a:lstStyle/>
          <a:p>
            <a:pPr algn="just"/>
            <a:r>
              <a:rPr lang="en-US" sz="2000" dirty="0">
                <a:ea typeface="+mn-lt"/>
                <a:cs typeface="+mn-lt"/>
              </a:rPr>
              <a:t>Using body gestures to provide commands to the computing machine reduces the gap between reality and machine world which further makes the experience of the user more extraordinary and real. Because of the usability of gesture recognition, this idea and its algorithms can be used in many other areas like game consoles, tablet PC’s etc., Virtual Realities and so on. </a:t>
            </a:r>
          </a:p>
          <a:p>
            <a:pPr algn="just"/>
            <a:endParaRPr lang="en-US" sz="2000" dirty="0">
              <a:ea typeface="+mn-lt"/>
              <a:cs typeface="+mn-lt"/>
            </a:endParaRPr>
          </a:p>
          <a:p>
            <a:pPr algn="just"/>
            <a:r>
              <a:rPr lang="en-US" sz="2000" dirty="0">
                <a:ea typeface="+mn-lt"/>
                <a:cs typeface="+mn-lt"/>
              </a:rPr>
              <a:t>Moreover, the major parameters of this technology such as customization and minimization of input devices can be used to create interfaces for specially </a:t>
            </a:r>
            <a:r>
              <a:rPr lang="en-US" sz="2000" dirty="0" err="1">
                <a:ea typeface="+mn-lt"/>
                <a:cs typeface="+mn-lt"/>
              </a:rPr>
              <a:t>abeled</a:t>
            </a:r>
            <a:r>
              <a:rPr lang="en-US" sz="2000" dirty="0">
                <a:ea typeface="+mn-lt"/>
                <a:cs typeface="+mn-lt"/>
              </a:rPr>
              <a:t> people, older population or younger children who are new to technology.</a:t>
            </a:r>
          </a:p>
          <a:p>
            <a:pPr algn="just"/>
            <a:endParaRPr lang="en-US" sz="2000" dirty="0">
              <a:ea typeface="+mn-lt"/>
              <a:cs typeface="+mn-lt"/>
            </a:endParaRPr>
          </a:p>
          <a:p>
            <a:pPr algn="just"/>
            <a:br>
              <a:rPr lang="en-US" sz="2000" dirty="0">
                <a:ea typeface="+mn-lt"/>
                <a:cs typeface="+mn-lt"/>
              </a:rPr>
            </a:br>
            <a:endParaRPr lang="en-US" sz="2000" dirty="0">
              <a:ea typeface="+mn-lt"/>
              <a:cs typeface="+mn-lt"/>
            </a:endParaRPr>
          </a:p>
          <a:p>
            <a:pPr algn="just"/>
            <a:endParaRPr lang="en-US" sz="2000" dirty="0">
              <a:cs typeface="Calibri"/>
            </a:endParaRPr>
          </a:p>
        </p:txBody>
      </p:sp>
    </p:spTree>
    <p:extLst>
      <p:ext uri="{BB962C8B-B14F-4D97-AF65-F5344CB8AC3E}">
        <p14:creationId xmlns:p14="http://schemas.microsoft.com/office/powerpoint/2010/main" val="28045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6423297"/>
          </a:xfrm>
          <a:prstGeom prst="rect">
            <a:avLst/>
          </a:prstGeom>
          <a:noFill/>
        </p:spPr>
        <p:txBody>
          <a:bodyPr wrap="square" lIns="91440" tIns="45720" rIns="91440" bIns="45720" rtlCol="0" anchor="t">
            <a:spAutoFit/>
          </a:bodyPr>
          <a:lstStyle/>
          <a:p>
            <a:pPr algn="just"/>
            <a:r>
              <a:rPr lang="en-US" sz="2000" dirty="0">
                <a:ea typeface="+mn-lt"/>
                <a:cs typeface="+mn-lt"/>
              </a:rPr>
              <a:t>The model of this project can be describe into different phases</a:t>
            </a:r>
            <a:endParaRPr lang="en-US" dirty="0"/>
          </a:p>
          <a:p>
            <a:pPr algn="just"/>
            <a:r>
              <a:rPr lang="en-US" b="1" dirty="0"/>
              <a:t>          1. Extracting video frames using OpenCV</a:t>
            </a:r>
            <a:endParaRPr lang="en-US" dirty="0"/>
          </a:p>
          <a:p>
            <a:pPr algn="just"/>
            <a:r>
              <a:rPr lang="en-US" sz="2000" dirty="0">
                <a:ea typeface="+mn-lt"/>
                <a:cs typeface="+mn-lt"/>
              </a:rPr>
              <a:t>First importing OpenCV, it will access the camera and start taking the video frame by frame.</a:t>
            </a:r>
            <a:endParaRPr lang="en-US" dirty="0"/>
          </a:p>
          <a:p>
            <a:pPr algn="just"/>
            <a:r>
              <a:rPr lang="en-US" sz="2000" dirty="0">
                <a:ea typeface="+mn-lt"/>
                <a:cs typeface="+mn-lt"/>
              </a:rPr>
              <a:t>Now the variable is storing the first frame and sending it to the thread made from </a:t>
            </a:r>
            <a:r>
              <a:rPr lang="en-US" sz="2000" dirty="0" err="1">
                <a:ea typeface="+mn-lt"/>
                <a:cs typeface="+mn-lt"/>
              </a:rPr>
              <a:t>mediapipe</a:t>
            </a:r>
            <a:r>
              <a:rPr lang="en-US" sz="2000" dirty="0">
                <a:ea typeface="+mn-lt"/>
                <a:cs typeface="+mn-lt"/>
              </a:rPr>
              <a:t> so the it can read the frame using </a:t>
            </a:r>
            <a:r>
              <a:rPr lang="en-US" sz="2000" dirty="0" err="1">
                <a:ea typeface="+mn-lt"/>
                <a:cs typeface="+mn-lt"/>
              </a:rPr>
              <a:t>stream.read</a:t>
            </a:r>
            <a:r>
              <a:rPr lang="en-US" sz="2000" dirty="0">
                <a:ea typeface="+mn-lt"/>
                <a:cs typeface="+mn-lt"/>
              </a:rPr>
              <a:t>() function.</a:t>
            </a:r>
            <a:endParaRPr lang="en-US" dirty="0"/>
          </a:p>
          <a:p>
            <a:pPr algn="just"/>
            <a:r>
              <a:rPr lang="en-US" sz="2000" dirty="0">
                <a:ea typeface="+mn-lt"/>
                <a:cs typeface="+mn-lt"/>
              </a:rPr>
              <a:t>Here is how reading frame works:</a:t>
            </a:r>
            <a:endParaRPr lang="en-US" dirty="0"/>
          </a:p>
          <a:p>
            <a:pPr algn="just"/>
            <a:endParaRPr lang="en-US" sz="2000" dirty="0">
              <a:cs typeface="Calibri"/>
            </a:endParaRPr>
          </a:p>
          <a:p>
            <a:pPr algn="just"/>
            <a:endParaRPr lang="en-US" sz="2000" dirty="0">
              <a:cs typeface="Calibri"/>
            </a:endParaRPr>
          </a:p>
          <a:p>
            <a:pPr algn="just"/>
            <a:endParaRPr lang="en-US" sz="2000" dirty="0">
              <a:cs typeface="Calibri"/>
            </a:endParaRPr>
          </a:p>
          <a:p>
            <a:pPr algn="just"/>
            <a:endParaRPr lang="en-US" sz="2000" dirty="0">
              <a:cs typeface="Calibri"/>
            </a:endParaRPr>
          </a:p>
          <a:p>
            <a:pPr algn="just"/>
            <a:endParaRPr lang="en-US" sz="2000" dirty="0">
              <a:cs typeface="Calibri"/>
            </a:endParaRPr>
          </a:p>
          <a:p>
            <a:pPr algn="just"/>
            <a:r>
              <a:rPr lang="en-US" sz="2000" dirty="0">
                <a:ea typeface="+mn-lt"/>
                <a:cs typeface="+mn-lt"/>
              </a:rPr>
              <a:t>  </a:t>
            </a:r>
            <a:r>
              <a:rPr lang="en-US" sz="2000" b="1" dirty="0">
                <a:ea typeface="+mn-lt"/>
                <a:cs typeface="+mn-lt"/>
              </a:rPr>
              <a:t>2. Reading the Frame using </a:t>
            </a:r>
            <a:r>
              <a:rPr lang="en-US" sz="2000" b="1" dirty="0" err="1">
                <a:ea typeface="+mn-lt"/>
                <a:cs typeface="+mn-lt"/>
              </a:rPr>
              <a:t>Mediapipe</a:t>
            </a:r>
            <a:endParaRPr lang="en-US" dirty="0" err="1"/>
          </a:p>
          <a:p>
            <a:pPr algn="just"/>
            <a:r>
              <a:rPr lang="en-US" sz="2000" dirty="0">
                <a:ea typeface="+mn-lt"/>
                <a:cs typeface="+mn-lt"/>
              </a:rPr>
              <a:t>While reading the first frame it captured, </a:t>
            </a:r>
            <a:r>
              <a:rPr lang="en-US" sz="2000" dirty="0" err="1">
                <a:ea typeface="+mn-lt"/>
                <a:cs typeface="+mn-lt"/>
              </a:rPr>
              <a:t>mediapipe</a:t>
            </a:r>
            <a:r>
              <a:rPr lang="en-US" sz="2000" dirty="0">
                <a:ea typeface="+mn-lt"/>
                <a:cs typeface="+mn-lt"/>
              </a:rPr>
              <a:t> solution will detect the hand as this is a </a:t>
            </a:r>
            <a:r>
              <a:rPr lang="en-US" sz="2000" dirty="0" err="1">
                <a:ea typeface="+mn-lt"/>
                <a:cs typeface="+mn-lt"/>
              </a:rPr>
              <a:t>well trained</a:t>
            </a:r>
            <a:r>
              <a:rPr lang="en-US" sz="2000" dirty="0">
                <a:ea typeface="+mn-lt"/>
                <a:cs typeface="+mn-lt"/>
              </a:rPr>
              <a:t> framework. After that it will make the landmarks on the palm, elbow and shoulders and providing a defined name and number to that landmarks.</a:t>
            </a:r>
            <a:endParaRPr lang="en-US" dirty="0"/>
          </a:p>
          <a:p>
            <a:pPr algn="just"/>
            <a:br>
              <a:rPr lang="en-US" dirty="0"/>
            </a:br>
            <a:endParaRPr lang="en-US" dirty="0"/>
          </a:p>
          <a:p>
            <a:pPr algn="just"/>
            <a:endParaRPr lang="en-US" sz="2000" dirty="0">
              <a:cs typeface="Calibri"/>
            </a:endParaRPr>
          </a:p>
          <a:p>
            <a:pPr marL="57150" algn="just">
              <a:lnSpc>
                <a:spcPct val="90000"/>
              </a:lnSpc>
              <a:spcAft>
                <a:spcPts val="600"/>
              </a:spcAft>
            </a:pPr>
            <a:br>
              <a:rPr lang="en-US" dirty="0"/>
            </a:br>
            <a:endParaRPr lang="en-US" dirty="0"/>
          </a:p>
          <a:p>
            <a:pPr algn="just"/>
            <a:endParaRPr lang="en-US" sz="2000" dirty="0">
              <a:solidFill>
                <a:srgbClr val="FF0000"/>
              </a:solidFill>
              <a:latin typeface="Arial" panose="020B0604020202020204" pitchFamily="34" charset="0"/>
              <a:cs typeface="Arial" panose="020B0604020202020204" pitchFamily="34" charset="0"/>
            </a:endParaRPr>
          </a:p>
        </p:txBody>
      </p:sp>
      <p:pic>
        <p:nvPicPr>
          <p:cNvPr id="4" name="Picture 4" descr="Diagram&#10;&#10;Description automatically generated">
            <a:extLst>
              <a:ext uri="{FF2B5EF4-FFF2-40B4-BE49-F238E27FC236}">
                <a16:creationId xmlns:a16="http://schemas.microsoft.com/office/drawing/2014/main" id="{372F7041-8AD3-7F36-902E-DF4A17206A4D}"/>
              </a:ext>
            </a:extLst>
          </p:cNvPr>
          <p:cNvPicPr>
            <a:picLocks noChangeAspect="1"/>
          </p:cNvPicPr>
          <p:nvPr/>
        </p:nvPicPr>
        <p:blipFill>
          <a:blip r:embed="rId2"/>
          <a:stretch>
            <a:fillRect/>
          </a:stretch>
        </p:blipFill>
        <p:spPr>
          <a:xfrm>
            <a:off x="2711685" y="2988145"/>
            <a:ext cx="5715000" cy="1314450"/>
          </a:xfrm>
          <a:prstGeom prst="rect">
            <a:avLst/>
          </a:prstGeom>
        </p:spPr>
      </p:pic>
    </p:spTree>
    <p:extLst>
      <p:ext uri="{BB962C8B-B14F-4D97-AF65-F5344CB8AC3E}">
        <p14:creationId xmlns:p14="http://schemas.microsoft.com/office/powerpoint/2010/main" val="57966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8ED4-1464-5DCF-E7DA-2FE4892F1011}"/>
              </a:ext>
            </a:extLst>
          </p:cNvPr>
          <p:cNvSpPr>
            <a:spLocks noGrp="1"/>
          </p:cNvSpPr>
          <p:nvPr>
            <p:ph type="title"/>
          </p:nvPr>
        </p:nvSpPr>
        <p:spPr>
          <a:xfrm>
            <a:off x="515406" y="584044"/>
            <a:ext cx="10972440" cy="495689"/>
          </a:xfrm>
        </p:spPr>
        <p:txBody>
          <a:bodyPr/>
          <a:lstStyle/>
          <a:p>
            <a:r>
              <a:rPr lang="en-US" b="1" dirty="0">
                <a:solidFill>
                  <a:srgbClr val="46B0FA"/>
                </a:solidFill>
                <a:cs typeface="Arial"/>
              </a:rPr>
              <a:t>Methodology</a:t>
            </a:r>
            <a:endParaRPr lang="en-US" dirty="0">
              <a:ea typeface="+mj-lt"/>
              <a:cs typeface="+mj-lt"/>
            </a:endParaRPr>
          </a:p>
          <a:p>
            <a:endParaRPr lang="en-US" dirty="0"/>
          </a:p>
        </p:txBody>
      </p:sp>
      <p:sp>
        <p:nvSpPr>
          <p:cNvPr id="5" name="TextBox 4">
            <a:extLst>
              <a:ext uri="{FF2B5EF4-FFF2-40B4-BE49-F238E27FC236}">
                <a16:creationId xmlns:a16="http://schemas.microsoft.com/office/drawing/2014/main" id="{56762C6C-95E5-AC39-3F8F-8BB8E08ACA17}"/>
              </a:ext>
            </a:extLst>
          </p:cNvPr>
          <p:cNvSpPr txBox="1"/>
          <p:nvPr/>
        </p:nvSpPr>
        <p:spPr>
          <a:xfrm>
            <a:off x="1071154" y="1064470"/>
            <a:ext cx="9901002" cy="1877437"/>
          </a:xfrm>
          <a:prstGeom prst="rect">
            <a:avLst/>
          </a:prstGeom>
          <a:noFill/>
        </p:spPr>
        <p:txBody>
          <a:bodyPr wrap="square" lIns="91440" tIns="45720" rIns="91440" bIns="45720" rtlCol="0" anchor="t">
            <a:spAutoFit/>
          </a:bodyPr>
          <a:lstStyle/>
          <a:p>
            <a:pPr algn="just"/>
            <a:r>
              <a:rPr lang="en-US" sz="2000" b="1" dirty="0">
                <a:ea typeface="+mn-lt"/>
                <a:cs typeface="+mn-lt"/>
              </a:rPr>
              <a:t> 3. Commands using conditions</a:t>
            </a:r>
            <a:endParaRPr lang="en-US" dirty="0"/>
          </a:p>
          <a:p>
            <a:pPr algn="just"/>
            <a:r>
              <a:rPr lang="en-US" sz="2000" dirty="0">
                <a:ea typeface="+mn-lt"/>
                <a:cs typeface="+mn-lt"/>
              </a:rPr>
              <a:t>Now after storing the updated frame, conditions can be </a:t>
            </a:r>
            <a:r>
              <a:rPr lang="en-US" sz="2000" dirty="0" err="1">
                <a:ea typeface="+mn-lt"/>
                <a:cs typeface="+mn-lt"/>
              </a:rPr>
              <a:t>use</a:t>
            </a:r>
            <a:r>
              <a:rPr lang="en-US" sz="2000" dirty="0">
                <a:ea typeface="+mn-lt"/>
                <a:cs typeface="+mn-lt"/>
              </a:rPr>
              <a:t> to give suitable commands to the </a:t>
            </a:r>
            <a:r>
              <a:rPr lang="en-US" sz="2000" dirty="0" err="1">
                <a:ea typeface="+mn-lt"/>
                <a:cs typeface="+mn-lt"/>
              </a:rPr>
              <a:t>programe</a:t>
            </a:r>
            <a:r>
              <a:rPr lang="en-US" sz="2000" dirty="0">
                <a:ea typeface="+mn-lt"/>
                <a:cs typeface="+mn-lt"/>
              </a:rPr>
              <a:t>. These conditions and landmarks can be used to provide various outputs according to the user.</a:t>
            </a:r>
            <a:endParaRPr lang="en-US" dirty="0"/>
          </a:p>
          <a:p>
            <a:pPr algn="just"/>
            <a:br>
              <a:rPr lang="en-US" dirty="0"/>
            </a:br>
            <a:endParaRPr lang="en-US" dirty="0"/>
          </a:p>
        </p:txBody>
      </p:sp>
    </p:spTree>
    <p:extLst>
      <p:ext uri="{BB962C8B-B14F-4D97-AF65-F5344CB8AC3E}">
        <p14:creationId xmlns:p14="http://schemas.microsoft.com/office/powerpoint/2010/main" val="325036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8ED4-1464-5DCF-E7DA-2FE4892F1011}"/>
              </a:ext>
            </a:extLst>
          </p:cNvPr>
          <p:cNvSpPr>
            <a:spLocks noGrp="1"/>
          </p:cNvSpPr>
          <p:nvPr>
            <p:ph type="title"/>
          </p:nvPr>
        </p:nvSpPr>
        <p:spPr>
          <a:xfrm>
            <a:off x="515406" y="584044"/>
            <a:ext cx="10972440" cy="495689"/>
          </a:xfrm>
        </p:spPr>
        <p:txBody>
          <a:bodyPr/>
          <a:lstStyle/>
          <a:p>
            <a:r>
              <a:rPr lang="en-US" b="1" dirty="0">
                <a:solidFill>
                  <a:srgbClr val="46B0FA"/>
                </a:solidFill>
                <a:ea typeface="+mj-lt"/>
                <a:cs typeface="+mj-lt"/>
              </a:rPr>
              <a:t>Algorithm</a:t>
            </a:r>
          </a:p>
          <a:p>
            <a:endParaRPr lang="en-US" dirty="0"/>
          </a:p>
        </p:txBody>
      </p:sp>
      <p:sp>
        <p:nvSpPr>
          <p:cNvPr id="5" name="TextBox 4">
            <a:extLst>
              <a:ext uri="{FF2B5EF4-FFF2-40B4-BE49-F238E27FC236}">
                <a16:creationId xmlns:a16="http://schemas.microsoft.com/office/drawing/2014/main" id="{56762C6C-95E5-AC39-3F8F-8BB8E08ACA17}"/>
              </a:ext>
            </a:extLst>
          </p:cNvPr>
          <p:cNvSpPr txBox="1"/>
          <p:nvPr/>
        </p:nvSpPr>
        <p:spPr>
          <a:xfrm>
            <a:off x="375006" y="904544"/>
            <a:ext cx="9901002" cy="5816977"/>
          </a:xfrm>
          <a:prstGeom prst="rect">
            <a:avLst/>
          </a:prstGeom>
          <a:noFill/>
        </p:spPr>
        <p:txBody>
          <a:bodyPr wrap="square" lIns="91440" tIns="45720" rIns="91440" bIns="45720" rtlCol="0" anchor="t">
            <a:spAutoFit/>
          </a:bodyPr>
          <a:lstStyle/>
          <a:p>
            <a:pPr algn="just"/>
            <a:r>
              <a:rPr lang="en-US" sz="2000" b="1" dirty="0" err="1">
                <a:ea typeface="+mn-lt"/>
                <a:cs typeface="+mn-lt"/>
              </a:rPr>
              <a:t>Mediapipe</a:t>
            </a:r>
            <a:endParaRPr lang="en-US" dirty="0" err="1"/>
          </a:p>
          <a:p>
            <a:pPr algn="just"/>
            <a:r>
              <a:rPr lang="en-US" sz="2000" dirty="0" err="1">
                <a:ea typeface="+mn-lt"/>
                <a:cs typeface="+mn-lt"/>
              </a:rPr>
              <a:t>MediaPipe</a:t>
            </a:r>
            <a:r>
              <a:rPr lang="en-US" sz="2000" dirty="0">
                <a:ea typeface="+mn-lt"/>
                <a:cs typeface="+mn-lt"/>
              </a:rPr>
              <a:t> offers open source cross-platform, customizable ML solutions for live and streaming media.</a:t>
            </a:r>
            <a:endParaRPr lang="en-US" dirty="0">
              <a:ea typeface="+mn-lt"/>
              <a:cs typeface="+mn-lt"/>
            </a:endParaRPr>
          </a:p>
          <a:p>
            <a:pPr algn="just"/>
            <a:endParaRPr lang="en-US"/>
          </a:p>
          <a:p>
            <a:pPr algn="just"/>
            <a:r>
              <a:rPr lang="en-US" sz="2000" b="1" dirty="0" err="1">
                <a:ea typeface="+mn-lt"/>
                <a:cs typeface="+mn-lt"/>
              </a:rPr>
              <a:t>Mediapipe</a:t>
            </a:r>
            <a:r>
              <a:rPr lang="en-US" sz="2000" b="1" dirty="0">
                <a:ea typeface="+mn-lt"/>
                <a:cs typeface="+mn-lt"/>
              </a:rPr>
              <a:t> Framework</a:t>
            </a:r>
            <a:endParaRPr lang="en-US" dirty="0"/>
          </a:p>
          <a:p>
            <a:pPr algn="just"/>
            <a:r>
              <a:rPr lang="en-US" sz="2000" dirty="0">
                <a:ea typeface="+mn-lt"/>
                <a:cs typeface="+mn-lt"/>
              </a:rPr>
              <a:t>Today, there are many frameworks or libraries of machine learning for hand gesture recognition. One of them is </a:t>
            </a:r>
            <a:r>
              <a:rPr lang="en-US" sz="2000" dirty="0" err="1">
                <a:ea typeface="+mn-lt"/>
                <a:cs typeface="+mn-lt"/>
              </a:rPr>
              <a:t>MediaPipe</a:t>
            </a:r>
            <a:r>
              <a:rPr lang="en-US" sz="2000" dirty="0">
                <a:ea typeface="+mn-lt"/>
                <a:cs typeface="+mn-lt"/>
              </a:rPr>
              <a:t>. The </a:t>
            </a:r>
            <a:r>
              <a:rPr lang="en-US" sz="2000" dirty="0" err="1">
                <a:ea typeface="+mn-lt"/>
                <a:cs typeface="+mn-lt"/>
              </a:rPr>
              <a:t>MediaPipe</a:t>
            </a:r>
            <a:r>
              <a:rPr lang="en-US" sz="2000" dirty="0">
                <a:ea typeface="+mn-lt"/>
                <a:cs typeface="+mn-lt"/>
              </a:rPr>
              <a:t> is a framework designed to implement production-ready machine learning that must build pipelines to perform inference over arbitrary sensory data, has published code accompanying research work, and build technology prototypes . In </a:t>
            </a:r>
            <a:r>
              <a:rPr lang="en-US" sz="2000" dirty="0" err="1">
                <a:ea typeface="+mn-lt"/>
                <a:cs typeface="+mn-lt"/>
              </a:rPr>
              <a:t>MediaPipe</a:t>
            </a:r>
            <a:r>
              <a:rPr lang="en-US" sz="2000" dirty="0">
                <a:ea typeface="+mn-lt"/>
                <a:cs typeface="+mn-lt"/>
              </a:rPr>
              <a:t>, graph modular components come from a perception pipeline along with the function of inference model function, media processing model, and data transformations. Graph of operations are used in others machine learning such as Tensor flow , MXNet, </a:t>
            </a:r>
            <a:r>
              <a:rPr lang="en-US" sz="2000" dirty="0" err="1">
                <a:ea typeface="+mn-lt"/>
                <a:cs typeface="+mn-lt"/>
              </a:rPr>
              <a:t>PyTorch</a:t>
            </a:r>
            <a:r>
              <a:rPr lang="en-US" sz="2000" dirty="0">
                <a:ea typeface="+mn-lt"/>
                <a:cs typeface="+mn-lt"/>
              </a:rPr>
              <a:t>[, CNTK, OpenCV 4.0. </a:t>
            </a:r>
            <a:endParaRPr lang="en-US" dirty="0"/>
          </a:p>
          <a:p>
            <a:pPr algn="just"/>
            <a:endParaRPr lang="en-US"/>
          </a:p>
          <a:p>
            <a:pPr algn="just"/>
            <a:r>
              <a:rPr lang="en-US" sz="2000" dirty="0">
                <a:ea typeface="+mn-lt"/>
                <a:cs typeface="+mn-lt"/>
              </a:rPr>
              <a:t>Using </a:t>
            </a:r>
            <a:r>
              <a:rPr lang="en-US" sz="2000" dirty="0" err="1">
                <a:ea typeface="+mn-lt"/>
                <a:cs typeface="+mn-lt"/>
              </a:rPr>
              <a:t>MediaPipe</a:t>
            </a:r>
            <a:r>
              <a:rPr lang="en-US" sz="2000" dirty="0">
                <a:ea typeface="+mn-lt"/>
                <a:cs typeface="+mn-lt"/>
              </a:rPr>
              <a:t> for hand gesture recognition has been researched , before, using a single RGB camera for AR/VR application in a real-time system that predicts a hand skeleton of the human. We can develop a combined </a:t>
            </a:r>
            <a:r>
              <a:rPr lang="en-US" sz="2000" dirty="0" err="1">
                <a:ea typeface="+mn-lt"/>
                <a:cs typeface="+mn-lt"/>
              </a:rPr>
              <a:t>MediaPipe</a:t>
            </a:r>
            <a:r>
              <a:rPr lang="en-US" sz="2000" dirty="0">
                <a:ea typeface="+mn-lt"/>
                <a:cs typeface="+mn-lt"/>
              </a:rPr>
              <a:t> using other devices. </a:t>
            </a:r>
            <a:endParaRPr lang="en-US" sz="2000" dirty="0">
              <a:cs typeface="Arial"/>
            </a:endParaRPr>
          </a:p>
          <a:p>
            <a:pPr algn="just"/>
            <a:br>
              <a:rPr lang="en-US" dirty="0"/>
            </a:br>
            <a:endParaRPr lang="en-US" dirty="0"/>
          </a:p>
        </p:txBody>
      </p:sp>
    </p:spTree>
    <p:extLst>
      <p:ext uri="{BB962C8B-B14F-4D97-AF65-F5344CB8AC3E}">
        <p14:creationId xmlns:p14="http://schemas.microsoft.com/office/powerpoint/2010/main" val="33562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8ED4-1464-5DCF-E7DA-2FE4892F1011}"/>
              </a:ext>
            </a:extLst>
          </p:cNvPr>
          <p:cNvSpPr>
            <a:spLocks noGrp="1"/>
          </p:cNvSpPr>
          <p:nvPr>
            <p:ph type="title"/>
          </p:nvPr>
        </p:nvSpPr>
        <p:spPr>
          <a:xfrm>
            <a:off x="515406" y="584044"/>
            <a:ext cx="10972440" cy="495689"/>
          </a:xfrm>
        </p:spPr>
        <p:txBody>
          <a:bodyPr/>
          <a:lstStyle/>
          <a:p>
            <a:r>
              <a:rPr lang="en-US" b="1" dirty="0">
                <a:solidFill>
                  <a:srgbClr val="46B0FA"/>
                </a:solidFill>
                <a:ea typeface="+mj-lt"/>
                <a:cs typeface="+mj-lt"/>
              </a:rPr>
              <a:t>Algorithm</a:t>
            </a:r>
          </a:p>
          <a:p>
            <a:endParaRPr lang="en-US" dirty="0"/>
          </a:p>
        </p:txBody>
      </p:sp>
      <p:sp>
        <p:nvSpPr>
          <p:cNvPr id="5" name="TextBox 4">
            <a:extLst>
              <a:ext uri="{FF2B5EF4-FFF2-40B4-BE49-F238E27FC236}">
                <a16:creationId xmlns:a16="http://schemas.microsoft.com/office/drawing/2014/main" id="{56762C6C-95E5-AC39-3F8F-8BB8E08ACA17}"/>
              </a:ext>
            </a:extLst>
          </p:cNvPr>
          <p:cNvSpPr txBox="1"/>
          <p:nvPr/>
        </p:nvSpPr>
        <p:spPr>
          <a:xfrm>
            <a:off x="375006" y="904544"/>
            <a:ext cx="9901002" cy="3108543"/>
          </a:xfrm>
          <a:prstGeom prst="rect">
            <a:avLst/>
          </a:prstGeom>
          <a:noFill/>
        </p:spPr>
        <p:txBody>
          <a:bodyPr wrap="square" lIns="91440" tIns="45720" rIns="91440" bIns="45720" rtlCol="0" anchor="t">
            <a:spAutoFit/>
          </a:bodyPr>
          <a:lstStyle/>
          <a:p>
            <a:pPr algn="just"/>
            <a:r>
              <a:rPr lang="en-US" sz="2000" dirty="0">
                <a:ea typeface="+mn-lt"/>
                <a:cs typeface="+mn-lt"/>
              </a:rPr>
              <a:t>The </a:t>
            </a:r>
            <a:r>
              <a:rPr lang="en-US" sz="2000" dirty="0" err="1">
                <a:ea typeface="+mn-lt"/>
                <a:cs typeface="+mn-lt"/>
              </a:rPr>
              <a:t>MediaPipe</a:t>
            </a:r>
            <a:r>
              <a:rPr lang="en-US" sz="2000" dirty="0">
                <a:ea typeface="+mn-lt"/>
                <a:cs typeface="+mn-lt"/>
              </a:rPr>
              <a:t> implements pipeline consists of two models for hand gesture recognition as follows : </a:t>
            </a:r>
            <a:endParaRPr lang="en-US" dirty="0">
              <a:ea typeface="+mn-lt"/>
              <a:cs typeface="+mn-lt"/>
            </a:endParaRPr>
          </a:p>
          <a:p>
            <a:pPr algn="just"/>
            <a:r>
              <a:rPr lang="en-US" sz="2000" dirty="0">
                <a:ea typeface="+mn-lt"/>
                <a:cs typeface="+mn-lt"/>
              </a:rPr>
              <a:t>   1. A palm detector model processes the captured image and turns the image with an  oriented bounding box of the hand, </a:t>
            </a:r>
            <a:endParaRPr lang="en-US"/>
          </a:p>
          <a:p>
            <a:pPr algn="just"/>
            <a:r>
              <a:rPr lang="en-US" sz="2000" dirty="0">
                <a:ea typeface="+mn-lt"/>
                <a:cs typeface="+mn-lt"/>
              </a:rPr>
              <a:t>2. A hand landmark model processes on cropped bounding box image and returns 3D hand key points on hand. </a:t>
            </a:r>
            <a:endParaRPr lang="en-US" dirty="0"/>
          </a:p>
          <a:p>
            <a:pPr algn="just"/>
            <a:r>
              <a:rPr lang="en-US" sz="2000" dirty="0">
                <a:ea typeface="+mn-lt"/>
                <a:cs typeface="+mn-lt"/>
              </a:rPr>
              <a:t>3. A gesture recognizer that classifies 3D hand key points then configuration them into a discrete set of gestures.</a:t>
            </a:r>
            <a:endParaRPr lang="en-US" dirty="0"/>
          </a:p>
          <a:p>
            <a:pPr algn="just"/>
            <a:br>
              <a:rPr lang="en-US" dirty="0"/>
            </a:br>
            <a:endParaRPr lang="en-US" dirty="0"/>
          </a:p>
        </p:txBody>
      </p:sp>
    </p:spTree>
    <p:extLst>
      <p:ext uri="{BB962C8B-B14F-4D97-AF65-F5344CB8AC3E}">
        <p14:creationId xmlns:p14="http://schemas.microsoft.com/office/powerpoint/2010/main" val="129863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Methodology Chart</a:t>
            </a:r>
            <a:endParaRPr lang="en-US" dirty="0"/>
          </a:p>
        </p:txBody>
      </p:sp>
      <p:pic>
        <p:nvPicPr>
          <p:cNvPr id="4" name="Picture 4" descr="Diagram&#10;&#10;Description automatically generated">
            <a:extLst>
              <a:ext uri="{FF2B5EF4-FFF2-40B4-BE49-F238E27FC236}">
                <a16:creationId xmlns:a16="http://schemas.microsoft.com/office/drawing/2014/main" id="{417DF18F-3F12-9A62-46F5-F722DDBDBFBE}"/>
              </a:ext>
            </a:extLst>
          </p:cNvPr>
          <p:cNvPicPr>
            <a:picLocks noChangeAspect="1"/>
          </p:cNvPicPr>
          <p:nvPr/>
        </p:nvPicPr>
        <p:blipFill>
          <a:blip r:embed="rId2"/>
          <a:stretch>
            <a:fillRect/>
          </a:stretch>
        </p:blipFill>
        <p:spPr>
          <a:xfrm>
            <a:off x="1035669" y="1421341"/>
            <a:ext cx="9760827" cy="4925483"/>
          </a:xfrm>
          <a:prstGeom prst="rect">
            <a:avLst/>
          </a:prstGeom>
        </p:spPr>
      </p:pic>
    </p:spTree>
    <p:extLst>
      <p:ext uri="{BB962C8B-B14F-4D97-AF65-F5344CB8AC3E}">
        <p14:creationId xmlns:p14="http://schemas.microsoft.com/office/powerpoint/2010/main" val="141149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Design Diagram</a:t>
            </a:r>
          </a:p>
        </p:txBody>
      </p:sp>
      <p:pic>
        <p:nvPicPr>
          <p:cNvPr id="4" name="Picture 4" descr="Diagram, schematic&#10;&#10;Description automatically generated">
            <a:extLst>
              <a:ext uri="{FF2B5EF4-FFF2-40B4-BE49-F238E27FC236}">
                <a16:creationId xmlns:a16="http://schemas.microsoft.com/office/drawing/2014/main" id="{6973AD5B-9687-AB58-0155-BA5CB8118934}"/>
              </a:ext>
            </a:extLst>
          </p:cNvPr>
          <p:cNvPicPr>
            <a:picLocks noChangeAspect="1"/>
          </p:cNvPicPr>
          <p:nvPr/>
        </p:nvPicPr>
        <p:blipFill>
          <a:blip r:embed="rId2"/>
          <a:stretch>
            <a:fillRect/>
          </a:stretch>
        </p:blipFill>
        <p:spPr>
          <a:xfrm>
            <a:off x="4091049" y="160397"/>
            <a:ext cx="4870861" cy="6576789"/>
          </a:xfrm>
          <a:prstGeom prst="rect">
            <a:avLst/>
          </a:prstGeom>
        </p:spPr>
      </p:pic>
    </p:spTree>
    <p:extLst>
      <p:ext uri="{BB962C8B-B14F-4D97-AF65-F5344CB8AC3E}">
        <p14:creationId xmlns:p14="http://schemas.microsoft.com/office/powerpoint/2010/main" val="244822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8628" y="1223"/>
            <a:ext cx="7530363" cy="584775"/>
          </a:xfrm>
          <a:prstGeom prst="rect">
            <a:avLst/>
          </a:prstGeom>
          <a:noFill/>
        </p:spPr>
        <p:txBody>
          <a:bodyPr wrap="square" lIns="91440" tIns="45720" rIns="91440" bIns="45720" rtlCol="0" anchor="t">
            <a:spAutoFit/>
          </a:bodyPr>
          <a:lstStyle/>
          <a:p>
            <a:pPr algn="just"/>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61826" y="501678"/>
            <a:ext cx="4650377" cy="6494085"/>
          </a:xfrm>
          <a:prstGeom prst="rect">
            <a:avLst/>
          </a:prstGeom>
          <a:noFill/>
        </p:spPr>
        <p:txBody>
          <a:bodyPr wrap="square" lIns="91440" tIns="45720" rIns="91440" bIns="45720" rtlCol="0" anchor="t">
            <a:spAutoFit/>
          </a:bodyPr>
          <a:lstStyle/>
          <a:p>
            <a:pPr algn="just"/>
            <a:r>
              <a:rPr lang="en-US" sz="1600" dirty="0">
                <a:latin typeface="Arial"/>
                <a:cs typeface="Arial"/>
              </a:rPr>
              <a:t>Abstract</a:t>
            </a:r>
          </a:p>
          <a:p>
            <a:pPr algn="just"/>
            <a:endParaRPr lang="en-US" sz="1600" dirty="0">
              <a:latin typeface="Arial"/>
              <a:cs typeface="Arial"/>
            </a:endParaRPr>
          </a:p>
          <a:p>
            <a:pPr algn="just"/>
            <a:r>
              <a:rPr lang="en-US" sz="1600" dirty="0">
                <a:latin typeface="Arial"/>
                <a:cs typeface="Arial"/>
              </a:rPr>
              <a:t>Introduction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Motivation</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Problem Statement</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Area of Application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Literature Review</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SWOT Analysis</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Objectives</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Methodology</a:t>
            </a:r>
          </a:p>
          <a:p>
            <a:pPr algn="just"/>
            <a:endParaRPr lang="en-US" sz="1600" dirty="0">
              <a:latin typeface="Arial" panose="020B0604020202020204" pitchFamily="34" charset="0"/>
              <a:cs typeface="Arial" panose="020B0604020202020204" pitchFamily="34" charset="0"/>
            </a:endParaRPr>
          </a:p>
          <a:p>
            <a:pPr algn="just"/>
            <a:r>
              <a:rPr lang="en-US" sz="1600" dirty="0" err="1">
                <a:latin typeface="Arial"/>
                <a:cs typeface="Arial"/>
              </a:rPr>
              <a:t>Algoritm</a:t>
            </a:r>
            <a:endParaRPr lang="en-US" sz="1600" dirty="0" err="1">
              <a:latin typeface="Arial" panose="020B0604020202020204" pitchFamily="34" charset="0"/>
              <a:cs typeface="Arial" panose="020B0604020202020204" pitchFamily="34" charset="0"/>
            </a:endParaRPr>
          </a:p>
          <a:p>
            <a:pPr algn="just"/>
            <a:endParaRPr lang="en-US" sz="1600" dirty="0">
              <a:latin typeface="Arial"/>
              <a:cs typeface="Arial"/>
            </a:endParaRPr>
          </a:p>
          <a:p>
            <a:pPr algn="just"/>
            <a:r>
              <a:rPr lang="en-US" sz="1600" dirty="0">
                <a:latin typeface="Arial"/>
                <a:cs typeface="Arial"/>
              </a:rPr>
              <a:t>Working Model</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Conclusion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a:cs typeface="Arial"/>
              </a:rPr>
              <a:t>References </a:t>
            </a:r>
            <a:endParaRPr lang="en-US" sz="1600"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Design Diagram</a:t>
            </a:r>
          </a:p>
        </p:txBody>
      </p:sp>
      <p:pic>
        <p:nvPicPr>
          <p:cNvPr id="3" name="Picture 4" descr="Diagram&#10;&#10;Description automatically generated">
            <a:extLst>
              <a:ext uri="{FF2B5EF4-FFF2-40B4-BE49-F238E27FC236}">
                <a16:creationId xmlns:a16="http://schemas.microsoft.com/office/drawing/2014/main" id="{4A8F40AB-2CB9-21BD-2A0E-693A90D5D775}"/>
              </a:ext>
            </a:extLst>
          </p:cNvPr>
          <p:cNvPicPr>
            <a:picLocks noChangeAspect="1"/>
          </p:cNvPicPr>
          <p:nvPr/>
        </p:nvPicPr>
        <p:blipFill>
          <a:blip r:embed="rId2"/>
          <a:stretch>
            <a:fillRect/>
          </a:stretch>
        </p:blipFill>
        <p:spPr>
          <a:xfrm>
            <a:off x="4219699" y="498144"/>
            <a:ext cx="4326576" cy="5990359"/>
          </a:xfrm>
          <a:prstGeom prst="rect">
            <a:avLst/>
          </a:prstGeom>
        </p:spPr>
      </p:pic>
    </p:spTree>
    <p:extLst>
      <p:ext uri="{BB962C8B-B14F-4D97-AF65-F5344CB8AC3E}">
        <p14:creationId xmlns:p14="http://schemas.microsoft.com/office/powerpoint/2010/main" val="214745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Abstract Diagram:</a:t>
            </a:r>
            <a:endParaRPr lang="en-US" dirty="0"/>
          </a:p>
        </p:txBody>
      </p:sp>
      <p:pic>
        <p:nvPicPr>
          <p:cNvPr id="4" name="Picture 4" descr="Diagram&#10;&#10;Description automatically generated">
            <a:extLst>
              <a:ext uri="{FF2B5EF4-FFF2-40B4-BE49-F238E27FC236}">
                <a16:creationId xmlns:a16="http://schemas.microsoft.com/office/drawing/2014/main" id="{417DF18F-3F12-9A62-46F5-F722DDBDBFBE}"/>
              </a:ext>
            </a:extLst>
          </p:cNvPr>
          <p:cNvPicPr>
            <a:picLocks noChangeAspect="1"/>
          </p:cNvPicPr>
          <p:nvPr/>
        </p:nvPicPr>
        <p:blipFill>
          <a:blip r:embed="rId2"/>
          <a:stretch>
            <a:fillRect/>
          </a:stretch>
        </p:blipFill>
        <p:spPr>
          <a:xfrm>
            <a:off x="2389011" y="839258"/>
            <a:ext cx="7413976" cy="5560482"/>
          </a:xfrm>
          <a:prstGeom prst="rect">
            <a:avLst/>
          </a:prstGeom>
        </p:spPr>
      </p:pic>
    </p:spTree>
    <p:extLst>
      <p:ext uri="{BB962C8B-B14F-4D97-AF65-F5344CB8AC3E}">
        <p14:creationId xmlns:p14="http://schemas.microsoft.com/office/powerpoint/2010/main" val="1260313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Pert Chart</a:t>
            </a:r>
            <a:endParaRPr lang="en-US" dirty="0"/>
          </a:p>
        </p:txBody>
      </p:sp>
      <p:pic>
        <p:nvPicPr>
          <p:cNvPr id="3" name="Picture 4" descr="Diagram&#10;&#10;Description automatically generated">
            <a:extLst>
              <a:ext uri="{FF2B5EF4-FFF2-40B4-BE49-F238E27FC236}">
                <a16:creationId xmlns:a16="http://schemas.microsoft.com/office/drawing/2014/main" id="{F63B5D2C-CFD7-DEC5-E1B0-8815CE3062F3}"/>
              </a:ext>
            </a:extLst>
          </p:cNvPr>
          <p:cNvPicPr>
            <a:picLocks noChangeAspect="1"/>
          </p:cNvPicPr>
          <p:nvPr/>
        </p:nvPicPr>
        <p:blipFill>
          <a:blip r:embed="rId2"/>
          <a:stretch>
            <a:fillRect/>
          </a:stretch>
        </p:blipFill>
        <p:spPr>
          <a:xfrm>
            <a:off x="1517650" y="875810"/>
            <a:ext cx="8691033" cy="5423880"/>
          </a:xfrm>
          <a:prstGeom prst="rect">
            <a:avLst/>
          </a:prstGeom>
        </p:spPr>
      </p:pic>
    </p:spTree>
    <p:extLst>
      <p:ext uri="{BB962C8B-B14F-4D97-AF65-F5344CB8AC3E}">
        <p14:creationId xmlns:p14="http://schemas.microsoft.com/office/powerpoint/2010/main" val="311807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1077218"/>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Working Model : </a:t>
            </a:r>
            <a:endParaRPr lang="en-IN" sz="3200" b="1" dirty="0">
              <a:solidFill>
                <a:srgbClr val="46B0FA"/>
              </a:solidFill>
              <a:latin typeface="Arial" panose="020B0604020202020204" pitchFamily="34" charset="0"/>
              <a:cs typeface="Arial" panose="020B0604020202020204" pitchFamily="34" charset="0"/>
            </a:endParaRPr>
          </a:p>
          <a:p>
            <a:r>
              <a:rPr lang="en-US" sz="3200" b="1" dirty="0">
                <a:solidFill>
                  <a:srgbClr val="46B0FA"/>
                </a:solidFill>
                <a:latin typeface="Arial"/>
                <a:cs typeface="Arial"/>
              </a:rPr>
              <a:t>Body/Object Detection</a:t>
            </a:r>
            <a:endParaRPr lang="en-IN" sz="3200" b="1" dirty="0" err="1">
              <a:solidFill>
                <a:srgbClr val="46B0FA"/>
              </a:solidFill>
              <a:latin typeface="Arial" panose="020B0604020202020204" pitchFamily="34" charset="0"/>
              <a:cs typeface="Arial" panose="020B0604020202020204" pitchFamily="34" charset="0"/>
            </a:endParaRPr>
          </a:p>
        </p:txBody>
      </p:sp>
      <p:pic>
        <p:nvPicPr>
          <p:cNvPr id="5" name="Picture 5" descr="Chart&#10;&#10;Description automatically generated">
            <a:extLst>
              <a:ext uri="{FF2B5EF4-FFF2-40B4-BE49-F238E27FC236}">
                <a16:creationId xmlns:a16="http://schemas.microsoft.com/office/drawing/2014/main" id="{60D03A1B-7E9E-D865-CE76-18655A98803D}"/>
              </a:ext>
            </a:extLst>
          </p:cNvPr>
          <p:cNvPicPr>
            <a:picLocks noChangeAspect="1"/>
          </p:cNvPicPr>
          <p:nvPr/>
        </p:nvPicPr>
        <p:blipFill>
          <a:blip r:embed="rId2"/>
          <a:stretch>
            <a:fillRect/>
          </a:stretch>
        </p:blipFill>
        <p:spPr>
          <a:xfrm>
            <a:off x="322086" y="2397653"/>
            <a:ext cx="5545902" cy="3144544"/>
          </a:xfrm>
          <a:prstGeom prst="rect">
            <a:avLst/>
          </a:prstGeom>
        </p:spPr>
      </p:pic>
      <p:pic>
        <p:nvPicPr>
          <p:cNvPr id="6" name="Picture 6" descr="Graphical user interface, website&#10;&#10;Description automatically generated">
            <a:extLst>
              <a:ext uri="{FF2B5EF4-FFF2-40B4-BE49-F238E27FC236}">
                <a16:creationId xmlns:a16="http://schemas.microsoft.com/office/drawing/2014/main" id="{8D6E1EE7-2CB7-690A-01B7-626C14395A67}"/>
              </a:ext>
            </a:extLst>
          </p:cNvPr>
          <p:cNvPicPr>
            <a:picLocks noChangeAspect="1"/>
          </p:cNvPicPr>
          <p:nvPr/>
        </p:nvPicPr>
        <p:blipFill>
          <a:blip r:embed="rId3"/>
          <a:stretch>
            <a:fillRect/>
          </a:stretch>
        </p:blipFill>
        <p:spPr>
          <a:xfrm>
            <a:off x="6023882" y="2190028"/>
            <a:ext cx="5907617" cy="3315876"/>
          </a:xfrm>
          <a:prstGeom prst="rect">
            <a:avLst/>
          </a:prstGeom>
        </p:spPr>
      </p:pic>
    </p:spTree>
    <p:extLst>
      <p:ext uri="{BB962C8B-B14F-4D97-AF65-F5344CB8AC3E}">
        <p14:creationId xmlns:p14="http://schemas.microsoft.com/office/powerpoint/2010/main" val="371434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1077218"/>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Working Model: </a:t>
            </a:r>
            <a:endParaRPr lang="en-IN" sz="3200" b="1" dirty="0">
              <a:solidFill>
                <a:srgbClr val="46B0FA"/>
              </a:solidFill>
              <a:latin typeface="Arial" panose="020B0604020202020204" pitchFamily="34" charset="0"/>
              <a:cs typeface="Arial" panose="020B0604020202020204" pitchFamily="34" charset="0"/>
            </a:endParaRPr>
          </a:p>
          <a:p>
            <a:r>
              <a:rPr lang="en-US" sz="3200" b="1" dirty="0">
                <a:solidFill>
                  <a:srgbClr val="46B0FA"/>
                </a:solidFill>
                <a:latin typeface="Arial"/>
                <a:cs typeface="Arial"/>
              </a:rPr>
              <a:t>Pose Estimation/Joints Curls counter</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723275"/>
          </a:xfrm>
          <a:prstGeom prst="rect">
            <a:avLst/>
          </a:prstGeom>
          <a:noFill/>
        </p:spPr>
        <p:txBody>
          <a:bodyPr wrap="square" lIns="91440" tIns="45720" rIns="91440" bIns="45720" rtlCol="0" anchor="t">
            <a:spAutoFit/>
          </a:bodyPr>
          <a:lstStyle/>
          <a:p>
            <a:pPr>
              <a:lnSpc>
                <a:spcPct val="90000"/>
              </a:lnSpc>
              <a:spcAft>
                <a:spcPts val="600"/>
              </a:spcAft>
            </a:pPr>
            <a:endParaRPr lang="en-US" sz="2000" dirty="0">
              <a:ea typeface="+mn-lt"/>
              <a:cs typeface="+mn-lt"/>
            </a:endParaRPr>
          </a:p>
          <a:p>
            <a:pPr>
              <a:lnSpc>
                <a:spcPct val="90000"/>
              </a:lnSpc>
              <a:spcAft>
                <a:spcPts val="600"/>
              </a:spcAft>
            </a:pPr>
            <a:endParaRPr lang="en-US" sz="2000" dirty="0">
              <a:ea typeface="+mn-lt"/>
              <a:cs typeface="+mn-lt"/>
            </a:endParaRPr>
          </a:p>
        </p:txBody>
      </p:sp>
      <p:pic>
        <p:nvPicPr>
          <p:cNvPr id="5" name="Picture 5">
            <a:extLst>
              <a:ext uri="{FF2B5EF4-FFF2-40B4-BE49-F238E27FC236}">
                <a16:creationId xmlns:a16="http://schemas.microsoft.com/office/drawing/2014/main" id="{5D6476B2-23F2-8184-31AF-2FBBADC3CA6F}"/>
              </a:ext>
            </a:extLst>
          </p:cNvPr>
          <p:cNvPicPr>
            <a:picLocks noChangeAspect="1"/>
          </p:cNvPicPr>
          <p:nvPr/>
        </p:nvPicPr>
        <p:blipFill rotWithShape="1">
          <a:blip r:embed="rId2"/>
          <a:srcRect l="40228" t="44444" r="26396" b="4308"/>
          <a:stretch/>
        </p:blipFill>
        <p:spPr>
          <a:xfrm>
            <a:off x="488868" y="1568904"/>
            <a:ext cx="5186225" cy="4442976"/>
          </a:xfrm>
          <a:prstGeom prst="rect">
            <a:avLst/>
          </a:prstGeom>
        </p:spPr>
      </p:pic>
      <p:pic>
        <p:nvPicPr>
          <p:cNvPr id="6" name="Picture 6">
            <a:extLst>
              <a:ext uri="{FF2B5EF4-FFF2-40B4-BE49-F238E27FC236}">
                <a16:creationId xmlns:a16="http://schemas.microsoft.com/office/drawing/2014/main" id="{411A25AE-9F81-70AC-1D7C-0E633898DA43}"/>
              </a:ext>
            </a:extLst>
          </p:cNvPr>
          <p:cNvPicPr>
            <a:picLocks noChangeAspect="1"/>
          </p:cNvPicPr>
          <p:nvPr/>
        </p:nvPicPr>
        <p:blipFill rotWithShape="1">
          <a:blip r:embed="rId3"/>
          <a:srcRect l="40170" t="44275" r="26308" b="3817"/>
          <a:stretch/>
        </p:blipFill>
        <p:spPr>
          <a:xfrm>
            <a:off x="6189024" y="1568904"/>
            <a:ext cx="5077370" cy="4353905"/>
          </a:xfrm>
          <a:prstGeom prst="rect">
            <a:avLst/>
          </a:prstGeom>
        </p:spPr>
      </p:pic>
    </p:spTree>
    <p:extLst>
      <p:ext uri="{BB962C8B-B14F-4D97-AF65-F5344CB8AC3E}">
        <p14:creationId xmlns:p14="http://schemas.microsoft.com/office/powerpoint/2010/main" val="391418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1077218"/>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Working Model: </a:t>
            </a:r>
            <a:endParaRPr lang="en-IN" sz="3200" b="1" dirty="0">
              <a:solidFill>
                <a:srgbClr val="46B0FA"/>
              </a:solidFill>
              <a:latin typeface="Arial" panose="020B0604020202020204" pitchFamily="34" charset="0"/>
              <a:cs typeface="Arial" panose="020B0604020202020204" pitchFamily="34" charset="0"/>
            </a:endParaRPr>
          </a:p>
          <a:p>
            <a:r>
              <a:rPr lang="en-US" sz="3200" b="1" dirty="0">
                <a:solidFill>
                  <a:srgbClr val="46B0FA"/>
                </a:solidFill>
                <a:latin typeface="Arial"/>
                <a:cs typeface="Arial"/>
              </a:rPr>
              <a:t>On Screen AI Painter</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723275"/>
          </a:xfrm>
          <a:prstGeom prst="rect">
            <a:avLst/>
          </a:prstGeom>
          <a:noFill/>
        </p:spPr>
        <p:txBody>
          <a:bodyPr wrap="square" lIns="91440" tIns="45720" rIns="91440" bIns="45720" rtlCol="0" anchor="t">
            <a:spAutoFit/>
          </a:bodyPr>
          <a:lstStyle/>
          <a:p>
            <a:pPr>
              <a:lnSpc>
                <a:spcPct val="90000"/>
              </a:lnSpc>
              <a:spcAft>
                <a:spcPts val="600"/>
              </a:spcAft>
            </a:pPr>
            <a:endParaRPr lang="en-US" sz="2000" dirty="0">
              <a:ea typeface="+mn-lt"/>
              <a:cs typeface="+mn-lt"/>
            </a:endParaRPr>
          </a:p>
          <a:p>
            <a:pPr>
              <a:lnSpc>
                <a:spcPct val="90000"/>
              </a:lnSpc>
              <a:spcAft>
                <a:spcPts val="600"/>
              </a:spcAft>
            </a:pPr>
            <a:endParaRPr lang="en-US" sz="2000" dirty="0">
              <a:ea typeface="+mn-lt"/>
              <a:cs typeface="+mn-lt"/>
            </a:endParaRPr>
          </a:p>
        </p:txBody>
      </p:sp>
      <p:pic>
        <p:nvPicPr>
          <p:cNvPr id="5" name="Picture 5" descr="Graphical user interface&#10;&#10;Description automatically generated">
            <a:extLst>
              <a:ext uri="{FF2B5EF4-FFF2-40B4-BE49-F238E27FC236}">
                <a16:creationId xmlns:a16="http://schemas.microsoft.com/office/drawing/2014/main" id="{FC887303-A27B-0995-3CBA-855209CF214D}"/>
              </a:ext>
            </a:extLst>
          </p:cNvPr>
          <p:cNvPicPr>
            <a:picLocks noChangeAspect="1"/>
          </p:cNvPicPr>
          <p:nvPr/>
        </p:nvPicPr>
        <p:blipFill>
          <a:blip r:embed="rId2"/>
          <a:stretch>
            <a:fillRect/>
          </a:stretch>
        </p:blipFill>
        <p:spPr>
          <a:xfrm>
            <a:off x="425568" y="1468636"/>
            <a:ext cx="8798665" cy="4962503"/>
          </a:xfrm>
          <a:prstGeom prst="rect">
            <a:avLst/>
          </a:prstGeom>
        </p:spPr>
      </p:pic>
    </p:spTree>
    <p:extLst>
      <p:ext uri="{BB962C8B-B14F-4D97-AF65-F5344CB8AC3E}">
        <p14:creationId xmlns:p14="http://schemas.microsoft.com/office/powerpoint/2010/main" val="8867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4231928"/>
          </a:xfrm>
          <a:prstGeom prst="rect">
            <a:avLst/>
          </a:prstGeom>
          <a:noFill/>
        </p:spPr>
        <p:txBody>
          <a:bodyPr wrap="square" lIns="91440" tIns="45720" rIns="91440" bIns="45720" rtlCol="0" anchor="t">
            <a:spAutoFit/>
          </a:bodyPr>
          <a:lstStyle/>
          <a:p>
            <a:pPr marL="285750" indent="-228600" algn="just">
              <a:lnSpc>
                <a:spcPct val="90000"/>
              </a:lnSpc>
              <a:spcAft>
                <a:spcPts val="600"/>
              </a:spcAft>
              <a:buFont typeface="Arial,Sans-Serif"/>
              <a:buChar char="•"/>
            </a:pPr>
            <a:r>
              <a:rPr lang="en-US" sz="2000" dirty="0">
                <a:ea typeface="+mn-lt"/>
                <a:cs typeface="+mn-lt"/>
              </a:rPr>
              <a:t>Gesture recognition technology is the turning point of the world in technical advancement. It can allow seamless non-touchable control of computerized devices to create a highly interactive, yet fully immersive and flexible hybrid reality.</a:t>
            </a:r>
            <a:br>
              <a:rPr lang="en-US" sz="2000" dirty="0">
                <a:ea typeface="+mn-lt"/>
                <a:cs typeface="+mn-lt"/>
              </a:rPr>
            </a:br>
            <a:r>
              <a:rPr lang="en-US" sz="2000" dirty="0">
                <a:ea typeface="+mn-lt"/>
                <a:cs typeface="+mn-lt"/>
              </a:rPr>
              <a:t>The inclusion of this technology in multiple applications across various sectors is further revolutionizing human-computer communication. That said, gesture recognition is no novice’s game.</a:t>
            </a:r>
            <a:endParaRPr lang="en-US"/>
          </a:p>
          <a:p>
            <a:pPr marL="285750" indent="-228600" algn="just">
              <a:lnSpc>
                <a:spcPct val="90000"/>
              </a:lnSpc>
              <a:spcAft>
                <a:spcPts val="600"/>
              </a:spcAft>
              <a:buFont typeface="Arial,Sans-Serif"/>
              <a:buChar char="•"/>
            </a:pPr>
            <a:r>
              <a:rPr lang="en-US" sz="2000" dirty="0">
                <a:ea typeface="+mn-lt"/>
                <a:cs typeface="+mn-lt"/>
              </a:rPr>
              <a:t>It’s a fully integrated, highly advanced technology that requires specialized skills of individuals with relevant experience that can guarantee favorable results. This software is a development with the resources, talents, and expertise of our proficient and dedicated team members who can recognize and understand humans requirements and successfully deliver to the expectations. This software can help people realize that their imagination can be a reality.</a:t>
            </a:r>
          </a:p>
          <a:p>
            <a:pPr marL="285750" indent="-228600" algn="just">
              <a:lnSpc>
                <a:spcPct val="90000"/>
              </a:lnSpc>
              <a:spcAft>
                <a:spcPts val="600"/>
              </a:spcAft>
              <a:buFont typeface="Arial,Sans-Serif"/>
              <a:buChar char="•"/>
            </a:pPr>
            <a:endParaRPr lang="en-US" sz="2000" dirty="0">
              <a:ea typeface="+mn-lt"/>
              <a:cs typeface="+mn-lt"/>
            </a:endParaRPr>
          </a:p>
          <a:p>
            <a:pPr algn="just"/>
            <a:endParaRPr lang="en-US" sz="2000" dirty="0">
              <a:solidFill>
                <a:srgbClr val="AE36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416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4708981"/>
          </a:xfrm>
          <a:prstGeom prst="rect">
            <a:avLst/>
          </a:prstGeom>
          <a:noFill/>
        </p:spPr>
        <p:txBody>
          <a:bodyPr wrap="square" lIns="91440" tIns="45720" rIns="91440" bIns="45720" rtlCol="0" anchor="t">
            <a:spAutoFit/>
          </a:bodyPr>
          <a:lstStyle/>
          <a:p>
            <a:pPr algn="just"/>
            <a:r>
              <a:rPr lang="en-US" sz="1600" dirty="0">
                <a:ea typeface="+mn-lt"/>
                <a:cs typeface="+mn-lt"/>
              </a:rPr>
              <a:t>[1] </a:t>
            </a:r>
            <a:r>
              <a:rPr lang="en-US" sz="1600" dirty="0" err="1">
                <a:ea typeface="+mn-lt"/>
                <a:cs typeface="+mn-lt"/>
              </a:rPr>
              <a:t>Ustunug</a:t>
            </a:r>
            <a:r>
              <a:rPr lang="en-US" sz="1600" dirty="0">
                <a:ea typeface="+mn-lt"/>
                <a:cs typeface="+mn-lt"/>
              </a:rPr>
              <a:t> A, </a:t>
            </a:r>
            <a:r>
              <a:rPr lang="en-US" sz="1600" dirty="0" err="1">
                <a:ea typeface="+mn-lt"/>
                <a:cs typeface="+mn-lt"/>
              </a:rPr>
              <a:t>Cevikcan</a:t>
            </a:r>
            <a:r>
              <a:rPr lang="en-US" sz="1600" dirty="0">
                <a:ea typeface="+mn-lt"/>
                <a:cs typeface="+mn-lt"/>
              </a:rPr>
              <a:t>, Industry 4.0: Managing The Digital Transformation, Springer Series in Advanced Manufacturing, Switzerland. 2018. DOI: </a:t>
            </a:r>
            <a:r>
              <a:rPr lang="en-US" sz="1600" dirty="0">
                <a:ea typeface="+mn-lt"/>
                <a:cs typeface="+mn-lt"/>
                <a:hlinkClick r:id="rId2"/>
              </a:rPr>
              <a:t>https://doi.org/10.1007/978-3-319-57870-5</a:t>
            </a:r>
            <a:r>
              <a:rPr lang="en-US" sz="1600" dirty="0">
                <a:ea typeface="+mn-lt"/>
                <a:cs typeface="+mn-lt"/>
              </a:rPr>
              <a:t>. </a:t>
            </a:r>
            <a:endParaRPr lang="en-US" dirty="0"/>
          </a:p>
          <a:p>
            <a:pPr algn="just"/>
            <a:endParaRPr lang="en-US"/>
          </a:p>
          <a:p>
            <a:pPr algn="just"/>
            <a:r>
              <a:rPr lang="en-US" sz="1600" dirty="0">
                <a:ea typeface="+mn-lt"/>
                <a:cs typeface="+mn-lt"/>
              </a:rPr>
              <a:t>[2] Hamed Al-Saedi A.K, Hassin Al-Asadi A, Survey of Hand Gesture Recognition System. IOP Conferences Series: Journal of Physics: Conferences Series 1294 042003. 2019. DOI: </a:t>
            </a:r>
            <a:r>
              <a:rPr lang="en-US" sz="1600" dirty="0">
                <a:ea typeface="+mn-lt"/>
                <a:cs typeface="+mn-lt"/>
                <a:hlinkClick r:id="rId3"/>
              </a:rPr>
              <a:t>https://doi.org/10.1088/1742-6596/4/042003</a:t>
            </a:r>
            <a:r>
              <a:rPr lang="en-US" sz="1600" dirty="0">
                <a:ea typeface="+mn-lt"/>
                <a:cs typeface="+mn-lt"/>
              </a:rPr>
              <a:t>. </a:t>
            </a:r>
            <a:endParaRPr lang="en-US" dirty="0"/>
          </a:p>
          <a:p>
            <a:pPr algn="just"/>
            <a:endParaRPr lang="en-US"/>
          </a:p>
          <a:p>
            <a:pPr algn="just"/>
            <a:r>
              <a:rPr lang="en-US" sz="1600" dirty="0">
                <a:ea typeface="+mn-lt"/>
                <a:cs typeface="+mn-lt"/>
              </a:rPr>
              <a:t>[3] </a:t>
            </a:r>
            <a:r>
              <a:rPr lang="en-US" sz="1600" dirty="0" err="1">
                <a:ea typeface="+mn-lt"/>
                <a:cs typeface="+mn-lt"/>
              </a:rPr>
              <a:t>S.Rautaray</a:t>
            </a:r>
            <a:r>
              <a:rPr lang="en-US" sz="1600" dirty="0">
                <a:ea typeface="+mn-lt"/>
                <a:cs typeface="+mn-lt"/>
              </a:rPr>
              <a:t> S, Agrawal A. Vision Based Hand Gesture Recognition for Human Computer Interaction: A Survey. Springer Artificial Intelligence Review. 2012. DOI: </a:t>
            </a:r>
            <a:r>
              <a:rPr lang="en-US" sz="1600" dirty="0">
                <a:ea typeface="+mn-lt"/>
                <a:cs typeface="+mn-lt"/>
                <a:hlinkClick r:id="rId4"/>
              </a:rPr>
              <a:t>https://doi.org/10.1007/s10462-012-9356-9</a:t>
            </a:r>
            <a:r>
              <a:rPr lang="en-US" sz="1600" dirty="0">
                <a:ea typeface="+mn-lt"/>
                <a:cs typeface="+mn-lt"/>
              </a:rPr>
              <a:t>. </a:t>
            </a:r>
            <a:endParaRPr lang="en-US" dirty="0"/>
          </a:p>
          <a:p>
            <a:pPr algn="just"/>
            <a:endParaRPr lang="en-US"/>
          </a:p>
          <a:p>
            <a:pPr algn="just"/>
            <a:r>
              <a:rPr lang="en-US" sz="1600" dirty="0">
                <a:ea typeface="+mn-lt"/>
                <a:cs typeface="+mn-lt"/>
              </a:rPr>
              <a:t>[4] </a:t>
            </a:r>
            <a:r>
              <a:rPr lang="en-US" sz="1600" dirty="0" err="1">
                <a:ea typeface="+mn-lt"/>
                <a:cs typeface="+mn-lt"/>
              </a:rPr>
              <a:t>Lugaresi</a:t>
            </a:r>
            <a:r>
              <a:rPr lang="en-US" sz="1600" dirty="0">
                <a:ea typeface="+mn-lt"/>
                <a:cs typeface="+mn-lt"/>
              </a:rPr>
              <a:t> C, Tang J, Nash H, McClanahan C, et al. </a:t>
            </a:r>
            <a:r>
              <a:rPr lang="en-US" sz="1600" dirty="0" err="1">
                <a:ea typeface="+mn-lt"/>
                <a:cs typeface="+mn-lt"/>
              </a:rPr>
              <a:t>MediaPipe</a:t>
            </a:r>
            <a:r>
              <a:rPr lang="en-US" sz="1600" dirty="0">
                <a:ea typeface="+mn-lt"/>
                <a:cs typeface="+mn-lt"/>
              </a:rPr>
              <a:t>: A Framework for Building Perception Pipelines. Google Research. 2019. </a:t>
            </a:r>
            <a:r>
              <a:rPr lang="en-US" sz="1600" dirty="0">
                <a:ea typeface="+mn-lt"/>
                <a:cs typeface="+mn-lt"/>
                <a:hlinkClick r:id="rId5"/>
              </a:rPr>
              <a:t>https://arxiv.org/abs/2006.10214</a:t>
            </a:r>
            <a:r>
              <a:rPr lang="en-US" sz="1600" dirty="0">
                <a:ea typeface="+mn-lt"/>
                <a:cs typeface="+mn-lt"/>
              </a:rPr>
              <a:t>. </a:t>
            </a:r>
            <a:endParaRPr lang="en-US" dirty="0"/>
          </a:p>
          <a:p>
            <a:pPr algn="just"/>
            <a:endParaRPr lang="en-US"/>
          </a:p>
          <a:p>
            <a:pPr algn="just"/>
            <a:r>
              <a:rPr lang="en-US" sz="1600" dirty="0">
                <a:ea typeface="+mn-lt"/>
                <a:cs typeface="+mn-lt"/>
              </a:rPr>
              <a:t>[5] </a:t>
            </a:r>
            <a:r>
              <a:rPr lang="en-US" sz="1600" dirty="0" err="1">
                <a:ea typeface="+mn-lt"/>
                <a:cs typeface="+mn-lt"/>
              </a:rPr>
              <a:t>C.Chua</a:t>
            </a:r>
            <a:r>
              <a:rPr lang="en-US" sz="1600" dirty="0">
                <a:ea typeface="+mn-lt"/>
                <a:cs typeface="+mn-lt"/>
              </a:rPr>
              <a:t>, H. Guan, </a:t>
            </a:r>
            <a:r>
              <a:rPr lang="en-US" sz="1600" dirty="0" err="1">
                <a:ea typeface="+mn-lt"/>
                <a:cs typeface="+mn-lt"/>
              </a:rPr>
              <a:t>Y.Ho</a:t>
            </a:r>
            <a:r>
              <a:rPr lang="en-US" sz="1600" dirty="0">
                <a:ea typeface="+mn-lt"/>
                <a:cs typeface="+mn-lt"/>
              </a:rPr>
              <a:t>, Model-Based 3D Hand Posture Estimation From a Single 2D Image. Image and Vision Computing vol.20, 2002, pp. 191-202. </a:t>
            </a:r>
            <a:endParaRPr lang="en-US" dirty="0"/>
          </a:p>
          <a:p>
            <a:pPr algn="just"/>
            <a:endParaRPr lang="en-US"/>
          </a:p>
          <a:p>
            <a:pPr algn="just"/>
            <a:r>
              <a:rPr lang="en-US" sz="1600" dirty="0">
                <a:ea typeface="+mn-lt"/>
                <a:cs typeface="+mn-lt"/>
              </a:rPr>
              <a:t>[6] </a:t>
            </a:r>
            <a:r>
              <a:rPr lang="en-US" sz="1600" dirty="0" err="1">
                <a:ea typeface="+mn-lt"/>
                <a:cs typeface="+mn-lt"/>
              </a:rPr>
              <a:t>M.Panwar</a:t>
            </a:r>
            <a:r>
              <a:rPr lang="en-US" sz="1600" dirty="0">
                <a:ea typeface="+mn-lt"/>
                <a:cs typeface="+mn-lt"/>
              </a:rPr>
              <a:t>, Hand Gesture Recognition Based on Shape Parameters, In International Conferences: Computing Communication and Application (ICCCA), 2012. </a:t>
            </a:r>
            <a:endParaRPr lang="en-US" dirty="0"/>
          </a:p>
          <a:p>
            <a:pPr algn="just"/>
            <a:endParaRPr lang="en-US" dirty="0"/>
          </a:p>
        </p:txBody>
      </p:sp>
    </p:spTree>
    <p:extLst>
      <p:ext uri="{BB962C8B-B14F-4D97-AF65-F5344CB8AC3E}">
        <p14:creationId xmlns:p14="http://schemas.microsoft.com/office/powerpoint/2010/main" val="1359081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773478" y="1243391"/>
            <a:ext cx="9901002" cy="7786747"/>
          </a:xfrm>
          <a:prstGeom prst="rect">
            <a:avLst/>
          </a:prstGeom>
          <a:noFill/>
        </p:spPr>
        <p:txBody>
          <a:bodyPr wrap="square" lIns="91440" tIns="45720" rIns="91440" bIns="45720" rtlCol="0" anchor="t">
            <a:spAutoFit/>
          </a:bodyPr>
          <a:lstStyle/>
          <a:p>
            <a:pPr algn="just"/>
            <a:r>
              <a:rPr lang="en-US" sz="1600" dirty="0">
                <a:ea typeface="+mn-lt"/>
                <a:cs typeface="+mn-lt"/>
              </a:rPr>
              <a:t>[7] Marco Maisto, An Accurate Algorithm for Identification of Fingertips Using an RGB-D Camera, IEEE Journal on Emerging and Selected Topics in Circuits and System, 2013. pp. 272-283. </a:t>
            </a:r>
            <a:endParaRPr lang="en-US" dirty="0"/>
          </a:p>
          <a:p>
            <a:pPr algn="just"/>
            <a:endParaRPr lang="en-US"/>
          </a:p>
          <a:p>
            <a:pPr algn="just"/>
            <a:r>
              <a:rPr lang="en-US" sz="1600" dirty="0">
                <a:ea typeface="+mn-lt"/>
                <a:cs typeface="+mn-lt"/>
              </a:rPr>
              <a:t>[8] Wu </a:t>
            </a:r>
            <a:r>
              <a:rPr lang="en-US" sz="1600" dirty="0" err="1">
                <a:ea typeface="+mn-lt"/>
                <a:cs typeface="+mn-lt"/>
              </a:rPr>
              <a:t>Xiayou</a:t>
            </a:r>
            <a:r>
              <a:rPr lang="en-US" sz="1600" dirty="0">
                <a:ea typeface="+mn-lt"/>
                <a:cs typeface="+mn-lt"/>
              </a:rPr>
              <a:t>, An Intelligent Interactive System Based on Hand Gesture Recognition Algorithm and Kinect, In 5th International Symposium on Computational Intelligence and Design.2012</a:t>
            </a:r>
            <a:endParaRPr lang="en-US" dirty="0"/>
          </a:p>
          <a:p>
            <a:pPr algn="just"/>
            <a:endParaRPr lang="en-US"/>
          </a:p>
          <a:p>
            <a:pPr algn="just"/>
            <a:r>
              <a:rPr lang="en-US" sz="1600" dirty="0">
                <a:ea typeface="+mn-lt"/>
                <a:cs typeface="+mn-lt"/>
              </a:rPr>
              <a:t>[9] </a:t>
            </a:r>
            <a:r>
              <a:rPr lang="en-US" sz="1600" dirty="0" err="1">
                <a:ea typeface="+mn-lt"/>
                <a:cs typeface="+mn-lt"/>
              </a:rPr>
              <a:t>Lugaresi</a:t>
            </a:r>
            <a:r>
              <a:rPr lang="en-US" sz="1600" dirty="0">
                <a:ea typeface="+mn-lt"/>
                <a:cs typeface="+mn-lt"/>
              </a:rPr>
              <a:t> C, Tang J, Nash H et.al, </a:t>
            </a:r>
            <a:r>
              <a:rPr lang="en-US" sz="1600" dirty="0" err="1">
                <a:ea typeface="+mn-lt"/>
                <a:cs typeface="+mn-lt"/>
              </a:rPr>
              <a:t>MediaPipe</a:t>
            </a:r>
            <a:r>
              <a:rPr lang="en-US" sz="1600" dirty="0">
                <a:ea typeface="+mn-lt"/>
                <a:cs typeface="+mn-lt"/>
              </a:rPr>
              <a:t>: A Framework for Perceiving and Processing Reality. Google Research. 2019.</a:t>
            </a:r>
            <a:endParaRPr lang="en-US" dirty="0"/>
          </a:p>
          <a:p>
            <a:pPr algn="just"/>
            <a:endParaRPr lang="en-US"/>
          </a:p>
          <a:p>
            <a:pPr algn="just"/>
            <a:r>
              <a:rPr lang="en-US" sz="1600" dirty="0">
                <a:ea typeface="+mn-lt"/>
                <a:cs typeface="+mn-lt"/>
              </a:rPr>
              <a:t>[10] Abadi M, Barham P, Chen J et.al, </a:t>
            </a:r>
            <a:r>
              <a:rPr lang="en-US" sz="1600" dirty="0" err="1">
                <a:ea typeface="+mn-lt"/>
                <a:cs typeface="+mn-lt"/>
              </a:rPr>
              <a:t>Tensorflow</a:t>
            </a:r>
            <a:r>
              <a:rPr lang="en-US" sz="1600" dirty="0">
                <a:ea typeface="+mn-lt"/>
                <a:cs typeface="+mn-lt"/>
              </a:rPr>
              <a:t>: A System for Large-Scale Machine Learning, In 12th USENIX Symposium on Operating System Design and Implementation (OSDI), USA, 2016, </a:t>
            </a:r>
            <a:endParaRPr lang="en-US" dirty="0"/>
          </a:p>
          <a:p>
            <a:pPr algn="just"/>
            <a:r>
              <a:rPr lang="en-US" sz="1600" dirty="0">
                <a:ea typeface="+mn-lt"/>
                <a:cs typeface="+mn-lt"/>
                <a:hlinkClick r:id="rId2"/>
              </a:rPr>
              <a:t>https://www.usenix.org/conference/osdi16/technica</a:t>
            </a:r>
            <a:r>
              <a:rPr lang="en-US" sz="1600" dirty="0">
                <a:ea typeface="+mn-lt"/>
                <a:cs typeface="+mn-lt"/>
              </a:rPr>
              <a:t> l-sessions/presentation/</a:t>
            </a:r>
            <a:r>
              <a:rPr lang="en-US" sz="1600" dirty="0" err="1">
                <a:ea typeface="+mn-lt"/>
                <a:cs typeface="+mn-lt"/>
              </a:rPr>
              <a:t>abadi</a:t>
            </a:r>
            <a:r>
              <a:rPr lang="en-US" sz="1600" dirty="0">
                <a:ea typeface="+mn-lt"/>
                <a:cs typeface="+mn-lt"/>
              </a:rPr>
              <a:t>.</a:t>
            </a:r>
            <a:endParaRPr lang="en-US" dirty="0"/>
          </a:p>
          <a:p>
            <a:pPr algn="just"/>
            <a:endParaRPr lang="en-US"/>
          </a:p>
          <a:p>
            <a:pPr algn="just"/>
            <a:r>
              <a:rPr lang="en-US" sz="1600" dirty="0">
                <a:ea typeface="+mn-lt"/>
                <a:cs typeface="+mn-lt"/>
              </a:rPr>
              <a:t>[11] Matveev D, OpenCV Graph API. Intel Corporation. 2018. </a:t>
            </a:r>
            <a:endParaRPr lang="en-US" dirty="0"/>
          </a:p>
          <a:p>
            <a:pPr algn="just"/>
            <a:endParaRPr lang="en-US"/>
          </a:p>
          <a:p>
            <a:pPr algn="just"/>
            <a:r>
              <a:rPr lang="en-US" sz="1600" dirty="0">
                <a:ea typeface="+mn-lt"/>
                <a:cs typeface="+mn-lt"/>
              </a:rPr>
              <a:t>[12] </a:t>
            </a:r>
            <a:r>
              <a:rPr lang="en-US" sz="1600" dirty="0" err="1">
                <a:ea typeface="+mn-lt"/>
                <a:cs typeface="+mn-lt"/>
              </a:rPr>
              <a:t>Zhag</a:t>
            </a:r>
            <a:r>
              <a:rPr lang="en-US" sz="1600" dirty="0">
                <a:ea typeface="+mn-lt"/>
                <a:cs typeface="+mn-lt"/>
              </a:rPr>
              <a:t> F, </a:t>
            </a:r>
            <a:r>
              <a:rPr lang="en-US" sz="1600" dirty="0" err="1">
                <a:ea typeface="+mn-lt"/>
                <a:cs typeface="+mn-lt"/>
              </a:rPr>
              <a:t>Bazarevsky</a:t>
            </a:r>
            <a:r>
              <a:rPr lang="en-US" sz="1600" dirty="0">
                <a:ea typeface="+mn-lt"/>
                <a:cs typeface="+mn-lt"/>
              </a:rPr>
              <a:t>, </a:t>
            </a:r>
            <a:r>
              <a:rPr lang="en-US" sz="1600" dirty="0" err="1">
                <a:ea typeface="+mn-lt"/>
                <a:cs typeface="+mn-lt"/>
              </a:rPr>
              <a:t>Vakunov</a:t>
            </a:r>
            <a:r>
              <a:rPr lang="en-US" sz="1600" dirty="0">
                <a:ea typeface="+mn-lt"/>
                <a:cs typeface="+mn-lt"/>
              </a:rPr>
              <a:t> A et.al, </a:t>
            </a:r>
            <a:r>
              <a:rPr lang="en-US" sz="1600" dirty="0" err="1">
                <a:ea typeface="+mn-lt"/>
                <a:cs typeface="+mn-lt"/>
              </a:rPr>
              <a:t>MediaPipe</a:t>
            </a:r>
            <a:r>
              <a:rPr lang="en-US" sz="1600" dirty="0">
                <a:ea typeface="+mn-lt"/>
                <a:cs typeface="+mn-lt"/>
              </a:rPr>
              <a:t> Hands: On – Device Real Time Hand Tracking, Google Research. USA. 2020. </a:t>
            </a:r>
            <a:endParaRPr lang="en-US" dirty="0"/>
          </a:p>
          <a:p>
            <a:pPr algn="just"/>
            <a:r>
              <a:rPr lang="en-US" sz="1600" dirty="0">
                <a:ea typeface="+mn-lt"/>
                <a:cs typeface="+mn-lt"/>
                <a:hlinkClick r:id="rId3"/>
              </a:rPr>
              <a:t>https://arxiv.org/pdf/2006.10214.pdf</a:t>
            </a:r>
            <a:r>
              <a:rPr lang="en-US" sz="1600" dirty="0">
                <a:ea typeface="+mn-lt"/>
                <a:cs typeface="+mn-lt"/>
              </a:rPr>
              <a:t>.</a:t>
            </a:r>
            <a:endParaRPr lang="en-US" dirty="0"/>
          </a:p>
          <a:p>
            <a:pPr algn="just"/>
            <a:endParaRPr lang="en-US"/>
          </a:p>
          <a:p>
            <a:pPr algn="just"/>
            <a:r>
              <a:rPr lang="en-US" sz="1600" dirty="0">
                <a:ea typeface="+mn-lt"/>
                <a:cs typeface="+mn-lt"/>
              </a:rPr>
              <a:t>[13] </a:t>
            </a:r>
            <a:r>
              <a:rPr lang="en-US" sz="1600" dirty="0" err="1">
                <a:ea typeface="+mn-lt"/>
                <a:cs typeface="+mn-lt"/>
              </a:rPr>
              <a:t>MediaPipe</a:t>
            </a:r>
            <a:r>
              <a:rPr lang="en-US" sz="1600" dirty="0">
                <a:ea typeface="+mn-lt"/>
                <a:cs typeface="+mn-lt"/>
              </a:rPr>
              <a:t>: On-Device, Real Time Hand Tracking, In </a:t>
            </a:r>
            <a:r>
              <a:rPr lang="en-US" sz="1600" dirty="0">
                <a:ea typeface="+mn-lt"/>
                <a:cs typeface="+mn-lt"/>
                <a:hlinkClick r:id="rId4"/>
              </a:rPr>
              <a:t>https://ai.googleblog.com/2019/08/on-devicereal-time-hand-tracking-with.html</a:t>
            </a:r>
            <a:r>
              <a:rPr lang="en-US" sz="1600" dirty="0">
                <a:ea typeface="+mn-lt"/>
                <a:cs typeface="+mn-lt"/>
              </a:rPr>
              <a:t>. 2019. Access 2021.</a:t>
            </a:r>
            <a:endParaRPr lang="en-US" dirty="0"/>
          </a:p>
          <a:p>
            <a:pPr algn="just"/>
            <a:endParaRPr lang="en-US"/>
          </a:p>
          <a:p>
            <a:pPr algn="just"/>
            <a:r>
              <a:rPr lang="en-US" sz="1600" dirty="0">
                <a:ea typeface="+mn-lt"/>
                <a:cs typeface="+mn-lt"/>
              </a:rPr>
              <a:t>[14] </a:t>
            </a:r>
            <a:r>
              <a:rPr lang="en-US" sz="1600" dirty="0" err="1">
                <a:ea typeface="+mn-lt"/>
                <a:cs typeface="+mn-lt"/>
              </a:rPr>
              <a:t>Grishchenko</a:t>
            </a:r>
            <a:r>
              <a:rPr lang="en-US" sz="1600" dirty="0">
                <a:ea typeface="+mn-lt"/>
                <a:cs typeface="+mn-lt"/>
              </a:rPr>
              <a:t> I, </a:t>
            </a:r>
            <a:r>
              <a:rPr lang="en-US" sz="1600" dirty="0" err="1">
                <a:ea typeface="+mn-lt"/>
                <a:cs typeface="+mn-lt"/>
              </a:rPr>
              <a:t>Bazarevsky</a:t>
            </a:r>
            <a:r>
              <a:rPr lang="en-US" sz="1600" dirty="0">
                <a:ea typeface="+mn-lt"/>
                <a:cs typeface="+mn-lt"/>
              </a:rPr>
              <a:t> V, </a:t>
            </a:r>
            <a:r>
              <a:rPr lang="en-US" sz="1600" dirty="0" err="1">
                <a:ea typeface="+mn-lt"/>
                <a:cs typeface="+mn-lt"/>
              </a:rPr>
              <a:t>MediaPipe</a:t>
            </a:r>
            <a:r>
              <a:rPr lang="en-US" sz="1600" dirty="0">
                <a:ea typeface="+mn-lt"/>
                <a:cs typeface="+mn-lt"/>
              </a:rPr>
              <a:t> </a:t>
            </a:r>
            <a:r>
              <a:rPr lang="en-US" sz="1600" dirty="0" err="1">
                <a:ea typeface="+mn-lt"/>
                <a:cs typeface="+mn-lt"/>
              </a:rPr>
              <a:t>Holositic</a:t>
            </a:r>
            <a:r>
              <a:rPr lang="en-US" sz="1600" dirty="0">
                <a:ea typeface="+mn-lt"/>
                <a:cs typeface="+mn-lt"/>
              </a:rPr>
              <a:t> – </a:t>
            </a:r>
            <a:r>
              <a:rPr lang="en-US" sz="1600" dirty="0" err="1">
                <a:ea typeface="+mn-lt"/>
                <a:cs typeface="+mn-lt"/>
              </a:rPr>
              <a:t>Simultaneoue</a:t>
            </a:r>
            <a:r>
              <a:rPr lang="en-US" sz="1600" dirty="0">
                <a:ea typeface="+mn-lt"/>
                <a:cs typeface="+mn-lt"/>
              </a:rPr>
              <a:t> Face, Hand and Pose Prediction on Device, Google Research, USA, 2020, </a:t>
            </a:r>
            <a:r>
              <a:rPr lang="en-US" sz="1600" dirty="0">
                <a:ea typeface="+mn-lt"/>
                <a:cs typeface="+mn-lt"/>
                <a:hlinkClick r:id="rId5"/>
              </a:rPr>
              <a:t>https://ai.googleblog.com/2020/12/mediapipeholistic-simultaneous-face.html</a:t>
            </a:r>
            <a:r>
              <a:rPr lang="en-US" sz="1600" dirty="0">
                <a:ea typeface="+mn-lt"/>
                <a:cs typeface="+mn-lt"/>
              </a:rPr>
              <a:t>, Access 2021.</a:t>
            </a:r>
            <a:endParaRPr lang="en-US" dirty="0"/>
          </a:p>
          <a:p>
            <a:pPr algn="just"/>
            <a:endParaRPr lang="en-US"/>
          </a:p>
          <a:p>
            <a:pPr algn="just"/>
            <a:r>
              <a:rPr lang="en-US" sz="1600" dirty="0">
                <a:ea typeface="+mn-lt"/>
                <a:cs typeface="+mn-lt"/>
              </a:rPr>
              <a:t>[15] </a:t>
            </a:r>
            <a:r>
              <a:rPr lang="en-US" sz="1600" dirty="0" err="1">
                <a:ea typeface="+mn-lt"/>
                <a:cs typeface="+mn-lt"/>
              </a:rPr>
              <a:t>MediaPipe</a:t>
            </a:r>
            <a:r>
              <a:rPr lang="en-US" sz="1600" dirty="0">
                <a:ea typeface="+mn-lt"/>
                <a:cs typeface="+mn-lt"/>
              </a:rPr>
              <a:t> </a:t>
            </a:r>
            <a:r>
              <a:rPr lang="en-US" sz="1600" dirty="0" err="1">
                <a:ea typeface="+mn-lt"/>
                <a:cs typeface="+mn-lt"/>
              </a:rPr>
              <a:t>Github</a:t>
            </a:r>
            <a:r>
              <a:rPr lang="en-US" sz="1600" dirty="0">
                <a:ea typeface="+mn-lt"/>
                <a:cs typeface="+mn-lt"/>
              </a:rPr>
              <a:t>: </a:t>
            </a:r>
            <a:endParaRPr lang="en-US" dirty="0"/>
          </a:p>
          <a:p>
            <a:pPr algn="just"/>
            <a:r>
              <a:rPr lang="en-US" sz="1600" dirty="0">
                <a:ea typeface="+mn-lt"/>
                <a:cs typeface="+mn-lt"/>
                <a:hlinkClick r:id="rId6"/>
              </a:rPr>
              <a:t>https://google.github.io/mediapipe/solutions/hands</a:t>
            </a:r>
            <a:r>
              <a:rPr lang="en-US" sz="1600" dirty="0">
                <a:ea typeface="+mn-lt"/>
                <a:cs typeface="+mn-lt"/>
              </a:rPr>
              <a:t>. Access 2021.</a:t>
            </a:r>
            <a:endParaRPr lang="en-US" dirty="0"/>
          </a:p>
          <a:p>
            <a:pPr algn="just"/>
            <a:br>
              <a:rPr lang="en-US" dirty="0"/>
            </a:br>
            <a:endParaRPr lang="en-US" dirty="0"/>
          </a:p>
        </p:txBody>
      </p:sp>
    </p:spTree>
    <p:extLst>
      <p:ext uri="{BB962C8B-B14F-4D97-AF65-F5344CB8AC3E}">
        <p14:creationId xmlns:p14="http://schemas.microsoft.com/office/powerpoint/2010/main" val="192291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773478" y="1243391"/>
            <a:ext cx="9901002" cy="2800767"/>
          </a:xfrm>
          <a:prstGeom prst="rect">
            <a:avLst/>
          </a:prstGeom>
          <a:noFill/>
        </p:spPr>
        <p:txBody>
          <a:bodyPr wrap="square" lIns="91440" tIns="45720" rIns="91440" bIns="45720" rtlCol="0" anchor="t">
            <a:spAutoFit/>
          </a:bodyPr>
          <a:lstStyle/>
          <a:p>
            <a:pPr algn="just"/>
            <a:r>
              <a:rPr lang="en-US" sz="1600" dirty="0">
                <a:ea typeface="+mn-lt"/>
                <a:cs typeface="+mn-lt"/>
              </a:rPr>
              <a:t>[13] </a:t>
            </a:r>
            <a:r>
              <a:rPr lang="en-US" sz="1600" dirty="0" err="1">
                <a:ea typeface="+mn-lt"/>
                <a:cs typeface="+mn-lt"/>
              </a:rPr>
              <a:t>MediaPipe</a:t>
            </a:r>
            <a:r>
              <a:rPr lang="en-US" sz="1600" dirty="0">
                <a:ea typeface="+mn-lt"/>
                <a:cs typeface="+mn-lt"/>
              </a:rPr>
              <a:t>: On-Device, Real Time Hand Tracking, In </a:t>
            </a:r>
            <a:r>
              <a:rPr lang="en-US" sz="1600" dirty="0">
                <a:ea typeface="+mn-lt"/>
                <a:cs typeface="+mn-lt"/>
                <a:hlinkClick r:id="rId2"/>
              </a:rPr>
              <a:t>https://ai.googleblog.com/2019/08/on-devicereal-time-hand-tracking-with.html</a:t>
            </a:r>
            <a:r>
              <a:rPr lang="en-US" sz="1600" dirty="0">
                <a:ea typeface="+mn-lt"/>
                <a:cs typeface="+mn-lt"/>
              </a:rPr>
              <a:t>. 2019. Access 2021.</a:t>
            </a:r>
          </a:p>
          <a:p>
            <a:pPr algn="just"/>
            <a:endParaRPr lang="en-US" sz="1600" dirty="0">
              <a:ea typeface="+mn-lt"/>
              <a:cs typeface="+mn-lt"/>
            </a:endParaRPr>
          </a:p>
          <a:p>
            <a:pPr algn="just"/>
            <a:r>
              <a:rPr lang="en-US" sz="1600" dirty="0">
                <a:ea typeface="+mn-lt"/>
                <a:cs typeface="+mn-lt"/>
              </a:rPr>
              <a:t>[14] </a:t>
            </a:r>
            <a:r>
              <a:rPr lang="en-US" sz="1600" dirty="0" err="1">
                <a:ea typeface="+mn-lt"/>
                <a:cs typeface="+mn-lt"/>
              </a:rPr>
              <a:t>Grishchenko</a:t>
            </a:r>
            <a:r>
              <a:rPr lang="en-US" sz="1600" dirty="0">
                <a:ea typeface="+mn-lt"/>
                <a:cs typeface="+mn-lt"/>
              </a:rPr>
              <a:t> I, </a:t>
            </a:r>
            <a:r>
              <a:rPr lang="en-US" sz="1600" dirty="0" err="1">
                <a:ea typeface="+mn-lt"/>
                <a:cs typeface="+mn-lt"/>
              </a:rPr>
              <a:t>Bazarevsky</a:t>
            </a:r>
            <a:r>
              <a:rPr lang="en-US" sz="1600" dirty="0">
                <a:ea typeface="+mn-lt"/>
                <a:cs typeface="+mn-lt"/>
              </a:rPr>
              <a:t> V, </a:t>
            </a:r>
            <a:r>
              <a:rPr lang="en-US" sz="1600" dirty="0" err="1">
                <a:ea typeface="+mn-lt"/>
                <a:cs typeface="+mn-lt"/>
              </a:rPr>
              <a:t>MediaPipe</a:t>
            </a:r>
            <a:r>
              <a:rPr lang="en-US" sz="1600" dirty="0">
                <a:ea typeface="+mn-lt"/>
                <a:cs typeface="+mn-lt"/>
              </a:rPr>
              <a:t> </a:t>
            </a:r>
            <a:r>
              <a:rPr lang="en-US" sz="1600" dirty="0" err="1">
                <a:ea typeface="+mn-lt"/>
                <a:cs typeface="+mn-lt"/>
              </a:rPr>
              <a:t>Holositic</a:t>
            </a:r>
            <a:r>
              <a:rPr lang="en-US" sz="1600" dirty="0">
                <a:ea typeface="+mn-lt"/>
                <a:cs typeface="+mn-lt"/>
              </a:rPr>
              <a:t> – </a:t>
            </a:r>
            <a:r>
              <a:rPr lang="en-US" sz="1600" dirty="0" err="1">
                <a:ea typeface="+mn-lt"/>
                <a:cs typeface="+mn-lt"/>
              </a:rPr>
              <a:t>Simultaneoue</a:t>
            </a:r>
            <a:r>
              <a:rPr lang="en-US" sz="1600" dirty="0">
                <a:ea typeface="+mn-lt"/>
                <a:cs typeface="+mn-lt"/>
              </a:rPr>
              <a:t> Face, Hand and Pose Prediction on Device, Google Research, USA, 2020, </a:t>
            </a:r>
            <a:r>
              <a:rPr lang="en-US" sz="1600" dirty="0">
                <a:ea typeface="+mn-lt"/>
                <a:cs typeface="+mn-lt"/>
                <a:hlinkClick r:id="rId3"/>
              </a:rPr>
              <a:t>https://ai.googleblog.com/2020/12/mediapipeholistic-simultaneous-face.html</a:t>
            </a:r>
            <a:r>
              <a:rPr lang="en-US" sz="1600" dirty="0">
                <a:ea typeface="+mn-lt"/>
                <a:cs typeface="+mn-lt"/>
              </a:rPr>
              <a:t>, Access 2021.</a:t>
            </a:r>
          </a:p>
          <a:p>
            <a:pPr algn="just"/>
            <a:endParaRPr lang="en-US" sz="1600" dirty="0">
              <a:ea typeface="+mn-lt"/>
              <a:cs typeface="+mn-lt"/>
            </a:endParaRPr>
          </a:p>
          <a:p>
            <a:pPr algn="just"/>
            <a:r>
              <a:rPr lang="en-US" sz="1600" dirty="0">
                <a:ea typeface="+mn-lt"/>
                <a:cs typeface="+mn-lt"/>
              </a:rPr>
              <a:t>[15] </a:t>
            </a:r>
            <a:r>
              <a:rPr lang="en-US" sz="1600" dirty="0" err="1">
                <a:ea typeface="+mn-lt"/>
                <a:cs typeface="+mn-lt"/>
              </a:rPr>
              <a:t>MediaPipe</a:t>
            </a:r>
            <a:r>
              <a:rPr lang="en-US" sz="1600" dirty="0">
                <a:ea typeface="+mn-lt"/>
                <a:cs typeface="+mn-lt"/>
              </a:rPr>
              <a:t> </a:t>
            </a:r>
            <a:r>
              <a:rPr lang="en-US" sz="1600" dirty="0" err="1">
                <a:ea typeface="+mn-lt"/>
                <a:cs typeface="+mn-lt"/>
              </a:rPr>
              <a:t>Github</a:t>
            </a:r>
            <a:r>
              <a:rPr lang="en-US" sz="1600" dirty="0">
                <a:ea typeface="+mn-lt"/>
                <a:cs typeface="+mn-lt"/>
              </a:rPr>
              <a:t>: </a:t>
            </a:r>
          </a:p>
          <a:p>
            <a:pPr algn="just"/>
            <a:r>
              <a:rPr lang="en-US" sz="1600" dirty="0">
                <a:ea typeface="+mn-lt"/>
                <a:cs typeface="+mn-lt"/>
                <a:hlinkClick r:id="rId4"/>
              </a:rPr>
              <a:t>https://google.github.io/mediapipe/solutions/hands</a:t>
            </a:r>
            <a:r>
              <a:rPr lang="en-US" sz="1600" dirty="0">
                <a:ea typeface="+mn-lt"/>
                <a:cs typeface="+mn-lt"/>
              </a:rPr>
              <a:t>. Access 2021.</a:t>
            </a:r>
          </a:p>
          <a:p>
            <a:pPr algn="just"/>
            <a:br>
              <a:rPr lang="en-US" sz="1600" dirty="0">
                <a:ea typeface="+mn-lt"/>
                <a:cs typeface="+mn-lt"/>
              </a:rPr>
            </a:br>
            <a:endParaRPr lang="en-US" sz="1600" dirty="0">
              <a:ea typeface="+mn-lt"/>
              <a:cs typeface="+mn-lt"/>
            </a:endParaRPr>
          </a:p>
        </p:txBody>
      </p:sp>
    </p:spTree>
    <p:extLst>
      <p:ext uri="{BB962C8B-B14F-4D97-AF65-F5344CB8AC3E}">
        <p14:creationId xmlns:p14="http://schemas.microsoft.com/office/powerpoint/2010/main" val="139922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31760" y="1577167"/>
            <a:ext cx="7530363" cy="584775"/>
          </a:xfrm>
          <a:prstGeom prst="rect">
            <a:avLst/>
          </a:prstGeom>
          <a:noFill/>
        </p:spPr>
        <p:txBody>
          <a:bodyPr wrap="square" lIns="91440" tIns="45720" rIns="91440" bIns="45720" rtlCol="0" anchor="t">
            <a:spAutoFit/>
          </a:bodyPr>
          <a:lstStyle/>
          <a:p>
            <a:r>
              <a:rPr lang="en-US" sz="3200" b="1" dirty="0">
                <a:solidFill>
                  <a:srgbClr val="4AAEFC"/>
                </a:solidFill>
                <a:latin typeface="Arial"/>
                <a:cs typeface="Calibri Light"/>
              </a:rPr>
              <a:t>Abstract</a:t>
            </a:r>
            <a:endParaRPr lang="en-US" sz="3200" b="1">
              <a:solidFill>
                <a:srgbClr val="4AAEFC"/>
              </a:solidFill>
              <a:latin typeface="Arial"/>
              <a:ea typeface="+mn-lt"/>
              <a:cs typeface="+mn-lt"/>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26901" y="2567122"/>
            <a:ext cx="9901002" cy="2862322"/>
          </a:xfrm>
          <a:prstGeom prst="rect">
            <a:avLst/>
          </a:prstGeom>
          <a:noFill/>
        </p:spPr>
        <p:txBody>
          <a:bodyPr wrap="square" lIns="91440" tIns="45720" rIns="91440" bIns="45720" rtlCol="0" anchor="t">
            <a:spAutoFit/>
          </a:bodyPr>
          <a:lstStyle/>
          <a:p>
            <a:pPr algn="just"/>
            <a:r>
              <a:rPr lang="en-US" sz="2000" dirty="0">
                <a:solidFill>
                  <a:schemeClr val="tx1">
                    <a:lumMod val="95000"/>
                    <a:lumOff val="5000"/>
                  </a:schemeClr>
                </a:solidFill>
                <a:latin typeface="Arial"/>
                <a:cs typeface="Arial"/>
              </a:rPr>
              <a:t>The use of a physical controller like mouse, keyboard for human computer interaction hinders natural interface as there is a strong barrier between the user and computer. Here, we have designed a  hand gesture recognition system which can efficiently track both static and dynamic hand gestures. The proposed system translates the detected gesture into actions such as using a whiteboard on the video screen itself and other such features to help the user. The dynamic gesture is used to shuffle through the slides in presentation. The result obtained shows that an intuitive HCI can be achieved with minimum hardware requirements. </a:t>
            </a:r>
            <a:endParaRPr lang="en-US" sz="2000" dirty="0">
              <a:solidFill>
                <a:schemeClr val="tx1">
                  <a:lumMod val="95000"/>
                  <a:lumOff val="5000"/>
                </a:schemeClr>
              </a:solidFill>
              <a:ea typeface="+mn-lt"/>
              <a:cs typeface="+mn-lt"/>
            </a:endParaRPr>
          </a:p>
          <a:p>
            <a:pPr algn="just"/>
            <a:endParaRPr lang="en-US"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478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49689" y="936119"/>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13734" y="2143789"/>
            <a:ext cx="9901002" cy="4758226"/>
          </a:xfrm>
          <a:prstGeom prst="rect">
            <a:avLst/>
          </a:prstGeom>
          <a:noFill/>
        </p:spPr>
        <p:txBody>
          <a:bodyPr wrap="square" lIns="91440" tIns="45720" rIns="91440" bIns="45720" rtlCol="0" anchor="t">
            <a:spAutoFit/>
          </a:bodyPr>
          <a:lstStyle/>
          <a:p>
            <a:pPr marL="285750" indent="-228600" algn="just">
              <a:lnSpc>
                <a:spcPct val="90000"/>
              </a:lnSpc>
              <a:spcAft>
                <a:spcPts val="600"/>
              </a:spcAft>
              <a:buFont typeface="Arial,Sans-Serif"/>
              <a:buChar char="•"/>
            </a:pPr>
            <a:r>
              <a:rPr lang="en-US" sz="2000" dirty="0">
                <a:ea typeface="+mn-lt"/>
                <a:cs typeface="+mn-lt"/>
              </a:rPr>
              <a:t>Interactive presentation systems use advanced Human Computer Interaction (HCI) techniques to provide a more convenient and user-friendly interface for giving commands to the machine, such as page up/down controls, open menu, exit app, etc.</a:t>
            </a:r>
            <a:endParaRPr lang="en-US" sz="2000" dirty="0">
              <a:cs typeface="Calibri"/>
            </a:endParaRPr>
          </a:p>
          <a:p>
            <a:pPr algn="just">
              <a:buFont typeface="Arial"/>
              <a:buChar char="•"/>
            </a:pPr>
            <a:r>
              <a:rPr lang="en-US" sz="2000" dirty="0">
                <a:ea typeface="+mn-lt"/>
                <a:cs typeface="+mn-lt"/>
              </a:rPr>
              <a:t> Users can interact with computer at any time, and it has less constraint on users, enabling computers to accurately and timely understand user’s instruction. </a:t>
            </a:r>
          </a:p>
          <a:p>
            <a:pPr algn="just">
              <a:buFont typeface="Arial"/>
              <a:buChar char="•"/>
            </a:pPr>
            <a:r>
              <a:rPr lang="en-US" sz="2000" dirty="0">
                <a:ea typeface="+mn-lt"/>
                <a:cs typeface="+mn-lt"/>
              </a:rPr>
              <a:t>The instructions do not require any mechanical assistance making the whole process efficient in an overall manner. </a:t>
            </a:r>
            <a:endParaRPr lang="en-US" dirty="0"/>
          </a:p>
          <a:p>
            <a:pPr algn="just">
              <a:buFont typeface="Arial"/>
              <a:buChar char="•"/>
            </a:pPr>
            <a:r>
              <a:rPr lang="en-US" sz="2000" dirty="0">
                <a:ea typeface="+mn-lt"/>
                <a:cs typeface="+mn-lt"/>
              </a:rPr>
              <a:t>Input units have been a major part of computing machines, however technology has much more to offer. The proposed project believes in the idea of making the process of giving inputs to machine more time efficient as well as an effective process which will decrease the gap between input and output cycle providing a more user friendly interface that is also capable of customization for special needs of situation as well as user.</a:t>
            </a:r>
            <a:endParaRPr lang="en-US" sz="2000" dirty="0">
              <a:cs typeface="Calibri"/>
            </a:endParaRPr>
          </a:p>
          <a:p>
            <a:pPr marL="57150" algn="just">
              <a:lnSpc>
                <a:spcPct val="90000"/>
              </a:lnSpc>
              <a:spcAft>
                <a:spcPts val="600"/>
              </a:spcAft>
            </a:pPr>
            <a:endParaRPr lang="en-US" dirty="0">
              <a:ea typeface="+mn-lt"/>
              <a:cs typeface="+mn-lt"/>
            </a:endParaRPr>
          </a:p>
          <a:p>
            <a:pPr algn="just">
              <a:lnSpc>
                <a:spcPct val="90000"/>
              </a:lnSpc>
              <a:spcAft>
                <a:spcPts val="600"/>
              </a:spcAft>
            </a:pPr>
            <a:endParaRPr lang="en-US" sz="2000" dirty="0">
              <a:solidFill>
                <a:srgbClr val="000000"/>
              </a:solidFill>
              <a:latin typeface="Calibri"/>
              <a:ea typeface="+mn-lt"/>
              <a:cs typeface="Calibri"/>
            </a:endParaRPr>
          </a:p>
          <a:p>
            <a:pPr algn="just"/>
            <a:endParaRPr lang="en-US" sz="2000" dirty="0">
              <a:solidFill>
                <a:srgbClr val="AE36FF"/>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79927" y="1524250"/>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Introduction (Cont...)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892568" y="2641206"/>
            <a:ext cx="9901002" cy="3093154"/>
          </a:xfrm>
          <a:prstGeom prst="rect">
            <a:avLst/>
          </a:prstGeom>
          <a:noFill/>
        </p:spPr>
        <p:txBody>
          <a:bodyPr wrap="square" lIns="91440" tIns="45720" rIns="91440" bIns="45720" rtlCol="0" anchor="t">
            <a:spAutoFit/>
          </a:bodyPr>
          <a:lstStyle/>
          <a:p>
            <a:pPr marL="285750" indent="-285750" algn="just">
              <a:lnSpc>
                <a:spcPct val="90000"/>
              </a:lnSpc>
              <a:spcAft>
                <a:spcPts val="600"/>
              </a:spcAft>
              <a:buFont typeface="Arial,Sans-Serif"/>
              <a:buChar char="•"/>
            </a:pPr>
            <a:r>
              <a:rPr lang="en-US" sz="2000" dirty="0">
                <a:ea typeface="+mn-lt"/>
                <a:cs typeface="+mn-lt"/>
              </a:rPr>
              <a:t>People can communicate with machines more naturally with computer vision-based gesture recognition.</a:t>
            </a:r>
            <a:endParaRPr lang="en-US"/>
          </a:p>
          <a:p>
            <a:pPr marL="285750" indent="-228600" algn="just">
              <a:lnSpc>
                <a:spcPct val="90000"/>
              </a:lnSpc>
              <a:spcAft>
                <a:spcPts val="600"/>
              </a:spcAft>
              <a:buFont typeface="Arial,Sans-Serif"/>
              <a:buChar char="•"/>
            </a:pPr>
            <a:r>
              <a:rPr lang="en-US" sz="2000" dirty="0">
                <a:ea typeface="+mn-lt"/>
                <a:cs typeface="+mn-lt"/>
              </a:rPr>
              <a:t>It is also a sustainable method as it is less affected by the environment.</a:t>
            </a:r>
          </a:p>
          <a:p>
            <a:pPr marL="285750" indent="-228600" algn="just">
              <a:lnSpc>
                <a:spcPct val="90000"/>
              </a:lnSpc>
              <a:spcAft>
                <a:spcPts val="600"/>
              </a:spcAft>
              <a:buFont typeface="Arial,Sans-Serif"/>
              <a:buChar char="•"/>
            </a:pPr>
            <a:r>
              <a:rPr lang="en-US" sz="2000" dirty="0">
                <a:ea typeface="+mn-lt"/>
                <a:cs typeface="+mn-lt"/>
              </a:rPr>
              <a:t>Users can interact with computer at any time, therefore it has less constraint on users, enabling computers to accurately and timely understand user’s instruction making the whole process way faster and time efficient. These instructions do not require any mechanical assistance. Gestures are timely, vivid, intuitive, flexible and visual in the process of human computer interaction. They can soundlessly complete interaction and successfully break the gap between reality and virtual.</a:t>
            </a:r>
          </a:p>
          <a:p>
            <a:pPr marL="285750" indent="-228600" algn="just">
              <a:lnSpc>
                <a:spcPct val="90000"/>
              </a:lnSpc>
              <a:spcAft>
                <a:spcPts val="600"/>
              </a:spcAft>
              <a:buFont typeface="Arial,Sans-Serif"/>
              <a:buChar char="•"/>
            </a:pPr>
            <a:endParaRPr lang="en-US" sz="2000" dirty="0">
              <a:solidFill>
                <a:srgbClr val="000000"/>
              </a:solidFill>
              <a:latin typeface="Calibri"/>
              <a:cs typeface="Calibri"/>
            </a:endParaRPr>
          </a:p>
        </p:txBody>
      </p:sp>
    </p:spTree>
    <p:extLst>
      <p:ext uri="{BB962C8B-B14F-4D97-AF65-F5344CB8AC3E}">
        <p14:creationId xmlns:p14="http://schemas.microsoft.com/office/powerpoint/2010/main" val="150194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11677" y="794000"/>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Motivation</a:t>
            </a:r>
            <a:endParaRPr lang="en-US" dirty="0"/>
          </a:p>
        </p:txBody>
      </p:sp>
      <p:sp>
        <p:nvSpPr>
          <p:cNvPr id="3" name="TextBox 2">
            <a:extLst>
              <a:ext uri="{FF2B5EF4-FFF2-40B4-BE49-F238E27FC236}">
                <a16:creationId xmlns:a16="http://schemas.microsoft.com/office/drawing/2014/main" id="{66168532-D141-4AB0-BD29-1663F2877B3E}"/>
              </a:ext>
            </a:extLst>
          </p:cNvPr>
          <p:cNvSpPr txBox="1"/>
          <p:nvPr/>
        </p:nvSpPr>
        <p:spPr>
          <a:xfrm>
            <a:off x="733818" y="1836873"/>
            <a:ext cx="9901002" cy="4370427"/>
          </a:xfrm>
          <a:prstGeom prst="rect">
            <a:avLst/>
          </a:prstGeom>
          <a:noFill/>
        </p:spPr>
        <p:txBody>
          <a:bodyPr wrap="square" lIns="91440" tIns="45720" rIns="91440" bIns="45720" rtlCol="0" anchor="t">
            <a:spAutoFit/>
          </a:bodyPr>
          <a:lstStyle/>
          <a:p>
            <a:pPr algn="just"/>
            <a:r>
              <a:rPr lang="en-US" sz="2000" dirty="0">
                <a:latin typeface="Arial"/>
                <a:cs typeface="Arial"/>
              </a:rPr>
              <a:t>There are many applications where hand gesture can be used for interaction with systems like, videogames, controlling UAV’s, medical equipment’s, etc. These hand gestures can also be used by handicapped people to interact with the systems. Classical interactions tools like keyboard, mouse, touchscreen, etc. may limit the way we use the system. All these systems require physical contact, in order to interact with system. </a:t>
            </a:r>
            <a:endParaRPr lang="en-US" sz="2000" dirty="0">
              <a:ea typeface="+mn-lt"/>
              <a:cs typeface="+mn-lt"/>
            </a:endParaRPr>
          </a:p>
          <a:p>
            <a:pPr algn="just"/>
            <a:r>
              <a:rPr lang="en-US" sz="2000" dirty="0">
                <a:latin typeface="Arial"/>
                <a:cs typeface="Arial"/>
              </a:rPr>
              <a:t>Gestures can interpret same functionality without physically interacting with the interfacing devices. The problem lies in understanding these gestures, as for different people, the same gesture may look different for performing the same task. This problem may be overthrown by the use of </a:t>
            </a:r>
            <a:r>
              <a:rPr lang="en-US" sz="2000" dirty="0" err="1">
                <a:latin typeface="Arial"/>
                <a:cs typeface="Arial"/>
              </a:rPr>
              <a:t>mediapipe</a:t>
            </a:r>
            <a:r>
              <a:rPr lang="en-US" sz="2000" dirty="0">
                <a:latin typeface="Arial"/>
                <a:cs typeface="Arial"/>
              </a:rPr>
              <a:t> and </a:t>
            </a:r>
            <a:r>
              <a:rPr lang="en-US" sz="2000" dirty="0" err="1">
                <a:latin typeface="Arial"/>
                <a:cs typeface="Arial"/>
              </a:rPr>
              <a:t>opencv</a:t>
            </a:r>
            <a:r>
              <a:rPr lang="en-US" sz="2000" dirty="0">
                <a:latin typeface="Arial"/>
                <a:cs typeface="Arial"/>
              </a:rPr>
              <a:t> are proving to be ultimate tool to process such recognition systems. High computing power is required in order to process gestures.  </a:t>
            </a:r>
            <a:br>
              <a:rPr lang="en-US" sz="2000" dirty="0">
                <a:latin typeface="Arial"/>
                <a:cs typeface="Arial"/>
              </a:rPr>
            </a:br>
            <a:endParaRPr lang="en-US" sz="2000">
              <a:ea typeface="+mn-lt"/>
              <a:cs typeface="+mn-lt"/>
            </a:endParaRPr>
          </a:p>
          <a:p>
            <a:pPr algn="just">
              <a:lnSpc>
                <a:spcPct val="90000"/>
              </a:lnSpc>
              <a:spcAft>
                <a:spcPts val="600"/>
              </a:spcAft>
            </a:pPr>
            <a:endParaRPr lang="en-US" sz="2000" dirty="0">
              <a:solidFill>
                <a:srgbClr val="000000"/>
              </a:solidFill>
              <a:latin typeface="Calibri"/>
              <a:cs typeface="Calibri"/>
            </a:endParaRPr>
          </a:p>
        </p:txBody>
      </p:sp>
    </p:spTree>
    <p:extLst>
      <p:ext uri="{BB962C8B-B14F-4D97-AF65-F5344CB8AC3E}">
        <p14:creationId xmlns:p14="http://schemas.microsoft.com/office/powerpoint/2010/main" val="273510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11677" y="794000"/>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Problem Statement</a:t>
            </a:r>
            <a:endParaRPr lang="en-US" dirty="0"/>
          </a:p>
        </p:txBody>
      </p:sp>
      <p:sp>
        <p:nvSpPr>
          <p:cNvPr id="3" name="TextBox 2">
            <a:extLst>
              <a:ext uri="{FF2B5EF4-FFF2-40B4-BE49-F238E27FC236}">
                <a16:creationId xmlns:a16="http://schemas.microsoft.com/office/drawing/2014/main" id="{66168532-D141-4AB0-BD29-1663F2877B3E}"/>
              </a:ext>
            </a:extLst>
          </p:cNvPr>
          <p:cNvSpPr txBox="1"/>
          <p:nvPr/>
        </p:nvSpPr>
        <p:spPr>
          <a:xfrm>
            <a:off x="733818" y="1836873"/>
            <a:ext cx="9901002" cy="3200876"/>
          </a:xfrm>
          <a:prstGeom prst="rect">
            <a:avLst/>
          </a:prstGeom>
          <a:noFill/>
        </p:spPr>
        <p:txBody>
          <a:bodyPr wrap="square" lIns="91440" tIns="45720" rIns="91440" bIns="45720" rtlCol="0" anchor="t">
            <a:spAutoFit/>
          </a:bodyPr>
          <a:lstStyle/>
          <a:p>
            <a:pPr marL="285750" indent="-228600" algn="just">
              <a:lnSpc>
                <a:spcPct val="90000"/>
              </a:lnSpc>
              <a:spcAft>
                <a:spcPts val="600"/>
              </a:spcAft>
              <a:buFont typeface="Arial,Sans-Serif"/>
              <a:buChar char="•"/>
            </a:pPr>
            <a:r>
              <a:rPr lang="en-US" sz="2000" dirty="0">
                <a:solidFill>
                  <a:schemeClr val="tx1">
                    <a:lumMod val="95000"/>
                    <a:lumOff val="5000"/>
                  </a:schemeClr>
                </a:solidFill>
                <a:ea typeface="+mn-lt"/>
                <a:cs typeface="+mn-lt"/>
              </a:rPr>
              <a:t>With the recent advancement of technology, current user interaction still uses keyboard, mouse and pen that are sufficient but not much user friendly now, due to the limitation of these devices (useable command set is also limited).</a:t>
            </a:r>
            <a:endParaRPr lang="en-US">
              <a:solidFill>
                <a:schemeClr val="tx1">
                  <a:lumMod val="95000"/>
                  <a:lumOff val="5000"/>
                </a:schemeClr>
              </a:solidFill>
            </a:endParaRPr>
          </a:p>
          <a:p>
            <a:pPr marL="285750" indent="-228600" algn="just">
              <a:lnSpc>
                <a:spcPct val="90000"/>
              </a:lnSpc>
              <a:spcAft>
                <a:spcPts val="600"/>
              </a:spcAft>
              <a:buFont typeface="Arial,Sans-Serif"/>
              <a:buChar char="•"/>
            </a:pPr>
            <a:r>
              <a:rPr lang="en-US" sz="2000" dirty="0">
                <a:solidFill>
                  <a:schemeClr val="tx1">
                    <a:lumMod val="95000"/>
                    <a:lumOff val="5000"/>
                  </a:schemeClr>
                </a:solidFill>
                <a:ea typeface="+mn-lt"/>
                <a:cs typeface="+mn-lt"/>
              </a:rPr>
              <a:t>Hence, this software is an attempt to create a system which can identify specific human hand gestures and use them to convey information or for device control using convolutional neural networks. </a:t>
            </a:r>
          </a:p>
          <a:p>
            <a:pPr marL="285750" indent="-228600" algn="just">
              <a:lnSpc>
                <a:spcPct val="90000"/>
              </a:lnSpc>
              <a:spcAft>
                <a:spcPts val="600"/>
              </a:spcAft>
              <a:buFont typeface="Arial,Sans-Serif"/>
              <a:buChar char="•"/>
            </a:pPr>
            <a:r>
              <a:rPr lang="en-US" sz="2000" dirty="0">
                <a:solidFill>
                  <a:schemeClr val="tx1">
                    <a:lumMod val="95000"/>
                    <a:lumOff val="5000"/>
                  </a:schemeClr>
                </a:solidFill>
                <a:latin typeface="Calibri"/>
                <a:cs typeface="Calibri"/>
              </a:rPr>
              <a:t>Also in this period, these technologies take way more costly devices to setup properly like high frame camera, Hand Gloves , high tuned system , body suit, etc.</a:t>
            </a:r>
          </a:p>
          <a:p>
            <a:pPr marL="285750" indent="-228600" algn="just">
              <a:lnSpc>
                <a:spcPct val="90000"/>
              </a:lnSpc>
              <a:spcAft>
                <a:spcPts val="600"/>
              </a:spcAft>
              <a:buFont typeface="Arial,Sans-Serif"/>
              <a:buChar char="•"/>
            </a:pPr>
            <a:endParaRPr lang="en-US" sz="2000" dirty="0">
              <a:solidFill>
                <a:schemeClr val="tx1">
                  <a:lumMod val="95000"/>
                  <a:lumOff val="5000"/>
                </a:schemeClr>
              </a:solidFill>
              <a:latin typeface="Calibri"/>
              <a:cs typeface="Calibri"/>
            </a:endParaRPr>
          </a:p>
          <a:p>
            <a:pPr algn="just"/>
            <a:endParaRPr lang="en-US" sz="2000" dirty="0">
              <a:solidFill>
                <a:schemeClr val="tx1">
                  <a:lumMod val="95000"/>
                  <a:lumOff val="5000"/>
                </a:schemeClr>
              </a:solidFill>
              <a:latin typeface="Arial"/>
              <a:cs typeface="Arial"/>
            </a:endParaRPr>
          </a:p>
        </p:txBody>
      </p:sp>
    </p:spTree>
    <p:extLst>
      <p:ext uri="{BB962C8B-B14F-4D97-AF65-F5344CB8AC3E}">
        <p14:creationId xmlns:p14="http://schemas.microsoft.com/office/powerpoint/2010/main" val="394314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11677" y="794000"/>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Area of Application</a:t>
            </a:r>
            <a:endParaRPr lang="en-US" dirty="0"/>
          </a:p>
        </p:txBody>
      </p:sp>
      <p:sp>
        <p:nvSpPr>
          <p:cNvPr id="3" name="TextBox 2">
            <a:extLst>
              <a:ext uri="{FF2B5EF4-FFF2-40B4-BE49-F238E27FC236}">
                <a16:creationId xmlns:a16="http://schemas.microsoft.com/office/drawing/2014/main" id="{66168532-D141-4AB0-BD29-1663F2877B3E}"/>
              </a:ext>
            </a:extLst>
          </p:cNvPr>
          <p:cNvSpPr txBox="1"/>
          <p:nvPr/>
        </p:nvSpPr>
        <p:spPr>
          <a:xfrm>
            <a:off x="733818" y="1836873"/>
            <a:ext cx="9901002" cy="2893100"/>
          </a:xfrm>
          <a:prstGeom prst="rect">
            <a:avLst/>
          </a:prstGeom>
          <a:noFill/>
        </p:spPr>
        <p:txBody>
          <a:bodyPr wrap="square" lIns="91440" tIns="45720" rIns="91440" bIns="45720" rtlCol="0" anchor="t">
            <a:spAutoFit/>
          </a:bodyPr>
          <a:lstStyle/>
          <a:p>
            <a:pPr marL="285750" indent="-228600" algn="just">
              <a:lnSpc>
                <a:spcPct val="90000"/>
              </a:lnSpc>
              <a:spcAft>
                <a:spcPts val="600"/>
              </a:spcAft>
              <a:buFont typeface="Arial,Sans-Serif"/>
              <a:buChar char="•"/>
            </a:pPr>
            <a:r>
              <a:rPr lang="en-US" sz="2000" dirty="0">
                <a:ea typeface="+mn-lt"/>
                <a:cs typeface="+mn-lt"/>
              </a:rPr>
              <a:t>This software can be used by teachers for the purpose of online learning and have a better interactive bonding with students. </a:t>
            </a:r>
            <a:endParaRPr lang="en-US"/>
          </a:p>
          <a:p>
            <a:pPr marL="285750" indent="-228600" algn="just">
              <a:lnSpc>
                <a:spcPct val="90000"/>
              </a:lnSpc>
              <a:spcAft>
                <a:spcPts val="600"/>
              </a:spcAft>
              <a:buFont typeface="Arial,Sans-Serif"/>
              <a:buChar char="•"/>
            </a:pPr>
            <a:endParaRPr lang="en-US" sz="2000" dirty="0">
              <a:ea typeface="+mn-lt"/>
              <a:cs typeface="+mn-lt"/>
            </a:endParaRPr>
          </a:p>
          <a:p>
            <a:pPr marL="285750" indent="-228600" algn="just">
              <a:lnSpc>
                <a:spcPct val="90000"/>
              </a:lnSpc>
              <a:spcAft>
                <a:spcPts val="600"/>
              </a:spcAft>
              <a:buFont typeface="Arial,Sans-Serif"/>
              <a:buChar char="•"/>
            </a:pPr>
            <a:r>
              <a:rPr lang="en-US" sz="2000" dirty="0">
                <a:ea typeface="+mn-lt"/>
                <a:cs typeface="+mn-lt"/>
              </a:rPr>
              <a:t>It can be used to control the distribution of resources in hospitals, interact with medical instrumentation, control visualization displays, and help handicapped users as part of their rehabilitation therapy.</a:t>
            </a:r>
          </a:p>
          <a:p>
            <a:pPr marL="285750" indent="-228600" algn="just">
              <a:lnSpc>
                <a:spcPct val="90000"/>
              </a:lnSpc>
              <a:spcAft>
                <a:spcPts val="600"/>
              </a:spcAft>
              <a:buFont typeface="Arial,Sans-Serif"/>
              <a:buChar char="•"/>
            </a:pPr>
            <a:endParaRPr lang="en-US" sz="2000" dirty="0">
              <a:ea typeface="+mn-lt"/>
              <a:cs typeface="+mn-lt"/>
            </a:endParaRPr>
          </a:p>
          <a:p>
            <a:pPr marL="285750" indent="-228600" algn="just">
              <a:lnSpc>
                <a:spcPct val="90000"/>
              </a:lnSpc>
              <a:spcAft>
                <a:spcPts val="600"/>
              </a:spcAft>
              <a:buFont typeface="Arial,Sans-Serif"/>
              <a:buChar char="•"/>
            </a:pPr>
            <a:r>
              <a:rPr lang="en-US" sz="2000" dirty="0">
                <a:ea typeface="+mn-lt"/>
                <a:cs typeface="+mn-lt"/>
              </a:rPr>
              <a:t>It can be utilized in the Virtual Reality Systems as commanding gesture can help better interactivity than some appliances which has selective uses. </a:t>
            </a:r>
          </a:p>
        </p:txBody>
      </p:sp>
    </p:spTree>
    <p:extLst>
      <p:ext uri="{BB962C8B-B14F-4D97-AF65-F5344CB8AC3E}">
        <p14:creationId xmlns:p14="http://schemas.microsoft.com/office/powerpoint/2010/main" val="251260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1123405" y="1374033"/>
            <a:ext cx="9901002" cy="4431983"/>
          </a:xfrm>
          <a:prstGeom prst="rect">
            <a:avLst/>
          </a:prstGeom>
          <a:noFill/>
        </p:spPr>
        <p:txBody>
          <a:bodyPr wrap="square" lIns="91440" tIns="45720" rIns="91440" bIns="45720" rtlCol="0" anchor="t">
            <a:spAutoFit/>
          </a:bodyPr>
          <a:lstStyle/>
          <a:p>
            <a:pPr marL="285750" indent="-228600" algn="just">
              <a:lnSpc>
                <a:spcPct val="90000"/>
              </a:lnSpc>
              <a:spcAft>
                <a:spcPts val="600"/>
              </a:spcAft>
              <a:buFont typeface="Arial,Sans-Serif"/>
              <a:buChar char="•"/>
              <a:defRPr/>
            </a:pPr>
            <a:r>
              <a:rPr lang="en-US" sz="2000" dirty="0">
                <a:ea typeface="+mn-lt"/>
                <a:cs typeface="+mn-lt"/>
              </a:rPr>
              <a:t>Early gesture recognition directly detected the position of each joint of the human hand with Wearable devices, and transmitted the information to the computer through wired transmission, accurately storing the user's hand motion information. It doesn't mean that these devices are the most convenient for most users. Since ancient times, gestures have been used for communication and interaction. Before the invention of language, people could easily express the idea by gestures.</a:t>
            </a:r>
            <a:endParaRPr lang="en-US"/>
          </a:p>
          <a:p>
            <a:pPr marL="285750" indent="-228600" algn="just">
              <a:lnSpc>
                <a:spcPct val="90000"/>
              </a:lnSpc>
              <a:spcAft>
                <a:spcPts val="600"/>
              </a:spcAft>
              <a:buFont typeface="Arial,Sans-Serif"/>
              <a:buChar char="•"/>
              <a:defRPr/>
            </a:pPr>
            <a:r>
              <a:rPr lang="en-US" sz="2000" dirty="0">
                <a:ea typeface="+mn-lt"/>
                <a:cs typeface="+mn-lt"/>
              </a:rPr>
              <a:t>Data Gloves and other equipment are expensive and inconvenient to use. Data Glove was displaced by the optical marking method because it used IR light to detect the position and hand movement of the human hand. It also has a good effect, but still requires more complicated equipment. Although higher accuracy can be obtained by the help of external devices, it is expensive and affects the user's actions to some extent. The gesture recognition based on computer vision refers to the processing of the video data collected by the camera through the gesture recognition algorithm, which achieves the purpose of gesture recognition and has become a research hotspot in recent years.</a:t>
            </a:r>
            <a:endParaRPr lang="en-US" sz="2000" b="0" i="0" u="none" strike="noStrike" kern="1200" cap="none" spc="0" normalizeH="0" baseline="0" noProof="0" dirty="0">
              <a:ln>
                <a:noFill/>
              </a:ln>
              <a:effectLst/>
              <a:uLnTx/>
              <a:uFillTx/>
              <a:ea typeface="+mn-lt"/>
              <a:cs typeface="+mn-lt"/>
            </a:endParaRPr>
          </a:p>
          <a:p>
            <a:pPr marL="0" marR="0" lvl="0" indent="0" algn="just" defTabSz="914400">
              <a:lnSpc>
                <a:spcPct val="100000"/>
              </a:lnSpc>
              <a:spcBef>
                <a:spcPts val="0"/>
              </a:spcBef>
              <a:spcAft>
                <a:spcPts val="0"/>
              </a:spcAft>
              <a:buClrTx/>
              <a:buSzTx/>
              <a:buFontTx/>
              <a:buNone/>
              <a:tabLst/>
              <a:defRPr/>
            </a:pPr>
            <a:endParaRPr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12293</TotalTime>
  <Words>153</Words>
  <Application>Microsoft Office PowerPoint</Application>
  <PresentationFormat>Widescreen</PresentationFormat>
  <Paragraphs>82</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vt:lpstr>
      <vt:lpstr>Algorithm </vt:lpstr>
      <vt:lpstr>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Bhagwant Singh</cp:lastModifiedBy>
  <cp:revision>981</cp:revision>
  <dcterms:created xsi:type="dcterms:W3CDTF">2021-05-06T09:42:21Z</dcterms:created>
  <dcterms:modified xsi:type="dcterms:W3CDTF">2022-12-31T10:16:55Z</dcterms:modified>
</cp:coreProperties>
</file>