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4"/>
  </p:notesMasterIdLst>
  <p:sldIdLst>
    <p:sldId id="256" r:id="rId2"/>
    <p:sldId id="257" r:id="rId3"/>
    <p:sldId id="265" r:id="rId4"/>
    <p:sldId id="267" r:id="rId5"/>
    <p:sldId id="268" r:id="rId6"/>
    <p:sldId id="269" r:id="rId7"/>
    <p:sldId id="260" r:id="rId8"/>
    <p:sldId id="266"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92" autoAdjust="0"/>
  </p:normalViewPr>
  <p:slideViewPr>
    <p:cSldViewPr snapToGrid="0">
      <p:cViewPr varScale="1">
        <p:scale>
          <a:sx n="62" d="100"/>
          <a:sy n="62" d="100"/>
        </p:scale>
        <p:origin x="6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9D9A7-7FC9-4117-9C5A-01EF7298C215}" type="datetimeFigureOut">
              <a:rPr lang="de-DE" smtClean="0"/>
              <a:t>13.01.2022</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FBD79-93C1-4C87-BA0B-546CF1726A8C}" type="slidenum">
              <a:rPr lang="de-DE" smtClean="0"/>
              <a:t>‹#›</a:t>
            </a:fld>
            <a:endParaRPr lang="de-DE"/>
          </a:p>
        </p:txBody>
      </p:sp>
    </p:spTree>
    <p:extLst>
      <p:ext uri="{BB962C8B-B14F-4D97-AF65-F5344CB8AC3E}">
        <p14:creationId xmlns:p14="http://schemas.microsoft.com/office/powerpoint/2010/main" val="1768683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Design_Pattern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Design_Patter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de-DE" b="0" i="0" dirty="0">
                <a:solidFill>
                  <a:srgbClr val="666666"/>
                </a:solidFill>
                <a:effectLst/>
                <a:latin typeface="Helvetica Neue"/>
              </a:rPr>
              <a:t>设计模式，即</a:t>
            </a:r>
            <a:r>
              <a:rPr lang="de-DE" altLang="zh-CN" b="0" i="0" dirty="0">
                <a:solidFill>
                  <a:srgbClr val="666666"/>
                </a:solidFill>
                <a:effectLst/>
                <a:latin typeface="Helvetica Neue"/>
              </a:rPr>
              <a:t>Design Patterns</a:t>
            </a:r>
            <a:r>
              <a:rPr lang="zh-CN" altLang="de-DE" b="0" i="0" dirty="0">
                <a:solidFill>
                  <a:srgbClr val="666666"/>
                </a:solidFill>
                <a:effectLst/>
                <a:latin typeface="Helvetica Neue"/>
              </a:rPr>
              <a:t>，是指在软件设计中，被反复使用的一种代码设计经验。使用设计模式的目的是为了可重用代码，提高代码的可扩展性和可维护性。</a:t>
            </a:r>
          </a:p>
          <a:p>
            <a:pPr algn="l"/>
            <a:r>
              <a:rPr lang="zh-CN" altLang="de-DE" b="0" i="0" dirty="0">
                <a:solidFill>
                  <a:srgbClr val="666666"/>
                </a:solidFill>
                <a:effectLst/>
                <a:latin typeface="Helvetica Neue"/>
              </a:rPr>
              <a:t>设计模式这个术语是上个世纪</a:t>
            </a:r>
            <a:r>
              <a:rPr lang="de-DE" altLang="zh-CN" b="0" i="0" dirty="0">
                <a:solidFill>
                  <a:srgbClr val="666666"/>
                </a:solidFill>
                <a:effectLst/>
                <a:latin typeface="Helvetica Neue"/>
              </a:rPr>
              <a:t>90</a:t>
            </a:r>
            <a:r>
              <a:rPr lang="zh-CN" altLang="de-DE" b="0" i="0" dirty="0">
                <a:solidFill>
                  <a:srgbClr val="666666"/>
                </a:solidFill>
                <a:effectLst/>
                <a:latin typeface="Helvetica Neue"/>
              </a:rPr>
              <a:t>年代由</a:t>
            </a:r>
            <a:r>
              <a:rPr lang="de-DE" altLang="zh-CN" b="0" i="0" dirty="0">
                <a:solidFill>
                  <a:srgbClr val="666666"/>
                </a:solidFill>
                <a:effectLst/>
                <a:latin typeface="Helvetica Neue"/>
              </a:rPr>
              <a:t>Erich Gamma</a:t>
            </a:r>
            <a:r>
              <a:rPr lang="zh-CN" altLang="de-DE" b="0" i="0" dirty="0">
                <a:solidFill>
                  <a:srgbClr val="666666"/>
                </a:solidFill>
                <a:effectLst/>
                <a:latin typeface="Helvetica Neue"/>
              </a:rPr>
              <a:t>、</a:t>
            </a:r>
            <a:r>
              <a:rPr lang="de-DE" altLang="zh-CN" b="0" i="0" dirty="0">
                <a:solidFill>
                  <a:srgbClr val="666666"/>
                </a:solidFill>
                <a:effectLst/>
                <a:latin typeface="Helvetica Neue"/>
              </a:rPr>
              <a:t>Richard Helm</a:t>
            </a:r>
            <a:r>
              <a:rPr lang="zh-CN" altLang="de-DE" b="0" i="0" dirty="0">
                <a:solidFill>
                  <a:srgbClr val="666666"/>
                </a:solidFill>
                <a:effectLst/>
                <a:latin typeface="Helvetica Neue"/>
              </a:rPr>
              <a:t>、</a:t>
            </a:r>
            <a:r>
              <a:rPr lang="de-DE" altLang="zh-CN" b="0" i="0" dirty="0">
                <a:solidFill>
                  <a:srgbClr val="666666"/>
                </a:solidFill>
                <a:effectLst/>
                <a:latin typeface="Helvetica Neue"/>
              </a:rPr>
              <a:t>Raplh Johnson</a:t>
            </a:r>
            <a:r>
              <a:rPr lang="zh-CN" altLang="de-DE" b="0" i="0" dirty="0">
                <a:solidFill>
                  <a:srgbClr val="666666"/>
                </a:solidFill>
                <a:effectLst/>
                <a:latin typeface="Helvetica Neue"/>
              </a:rPr>
              <a:t>和</a:t>
            </a:r>
            <a:r>
              <a:rPr lang="de-DE" altLang="zh-CN" b="0" i="0" dirty="0">
                <a:solidFill>
                  <a:srgbClr val="666666"/>
                </a:solidFill>
                <a:effectLst/>
                <a:latin typeface="Helvetica Neue"/>
              </a:rPr>
              <a:t>Jonhn Vlissides</a:t>
            </a:r>
            <a:r>
              <a:rPr lang="zh-CN" altLang="de-DE" b="0" i="0" dirty="0">
                <a:solidFill>
                  <a:srgbClr val="666666"/>
                </a:solidFill>
                <a:effectLst/>
                <a:latin typeface="Helvetica Neue"/>
              </a:rPr>
              <a:t>四个人总结提炼出来的，并且写了一本</a:t>
            </a:r>
            <a:r>
              <a:rPr lang="de-DE" altLang="zh-CN" b="0" i="0" u="none" strike="noStrike" dirty="0">
                <a:solidFill>
                  <a:srgbClr val="0593D3"/>
                </a:solidFill>
                <a:effectLst/>
                <a:latin typeface="Helvetica Neue"/>
                <a:hlinkClick r:id="rId3"/>
              </a:rPr>
              <a:t>Design Patterns</a:t>
            </a:r>
            <a:r>
              <a:rPr lang="zh-CN" altLang="de-DE" b="0" i="0" dirty="0">
                <a:solidFill>
                  <a:srgbClr val="666666"/>
                </a:solidFill>
                <a:effectLst/>
                <a:latin typeface="Helvetica Neue"/>
              </a:rPr>
              <a:t>的书。这四人也被称为四人帮（</a:t>
            </a:r>
            <a:r>
              <a:rPr lang="de-DE" altLang="zh-CN" b="0" i="0" dirty="0">
                <a:solidFill>
                  <a:srgbClr val="666666"/>
                </a:solidFill>
                <a:effectLst/>
                <a:latin typeface="Helvetica Neue"/>
              </a:rPr>
              <a:t>GoF</a:t>
            </a:r>
            <a:r>
              <a:rPr lang="zh-CN" altLang="de-DE" b="0" i="0" dirty="0">
                <a:solidFill>
                  <a:srgbClr val="666666"/>
                </a:solidFill>
                <a:effectLst/>
                <a:latin typeface="Helvetica Neue"/>
              </a:rPr>
              <a:t>）。</a:t>
            </a:r>
          </a:p>
          <a:p>
            <a:pPr algn="l"/>
            <a:r>
              <a:rPr lang="zh-CN" altLang="de-DE" b="0" i="0" dirty="0">
                <a:solidFill>
                  <a:srgbClr val="666666"/>
                </a:solidFill>
                <a:effectLst/>
                <a:latin typeface="Helvetica Neue"/>
              </a:rPr>
              <a:t>为什么要使用设计模式？根本原因还是软件开发要实现可维护、可扩展，就必须尽量复用代码，并且降低代码的耦合度。设计模式主要是基于</a:t>
            </a:r>
            <a:r>
              <a:rPr lang="de-DE" altLang="zh-CN" b="0" i="0" dirty="0">
                <a:solidFill>
                  <a:srgbClr val="666666"/>
                </a:solidFill>
                <a:effectLst/>
                <a:latin typeface="Helvetica Neue"/>
              </a:rPr>
              <a:t>OOP</a:t>
            </a:r>
            <a:r>
              <a:rPr lang="zh-CN" altLang="de-DE" b="0" i="0" dirty="0">
                <a:solidFill>
                  <a:srgbClr val="666666"/>
                </a:solidFill>
                <a:effectLst/>
                <a:latin typeface="Helvetica Neue"/>
              </a:rPr>
              <a:t>编程提炼的，它基于以下几个原则：</a:t>
            </a:r>
          </a:p>
          <a:p>
            <a:pPr algn="l"/>
            <a:r>
              <a:rPr lang="zh-CN" altLang="de-DE" b="0" i="0" dirty="0">
                <a:solidFill>
                  <a:srgbClr val="444444"/>
                </a:solidFill>
                <a:effectLst/>
                <a:latin typeface="Helvetica Neue"/>
              </a:rPr>
              <a:t>开闭原则</a:t>
            </a:r>
          </a:p>
          <a:p>
            <a:pPr algn="l"/>
            <a:r>
              <a:rPr lang="zh-CN" altLang="de-DE" b="0" i="0" dirty="0">
                <a:solidFill>
                  <a:srgbClr val="666666"/>
                </a:solidFill>
                <a:effectLst/>
                <a:latin typeface="Helvetica Neue"/>
              </a:rPr>
              <a:t>由</a:t>
            </a:r>
            <a:r>
              <a:rPr lang="de-DE" altLang="zh-CN" b="0" i="0" dirty="0">
                <a:solidFill>
                  <a:srgbClr val="666666"/>
                </a:solidFill>
                <a:effectLst/>
                <a:latin typeface="Helvetica Neue"/>
              </a:rPr>
              <a:t>Bertrand Meyer</a:t>
            </a:r>
            <a:r>
              <a:rPr lang="zh-CN" altLang="de-DE" b="0" i="0" dirty="0">
                <a:solidFill>
                  <a:srgbClr val="666666"/>
                </a:solidFill>
                <a:effectLst/>
                <a:latin typeface="Helvetica Neue"/>
              </a:rPr>
              <a:t>提出的开闭原则（</a:t>
            </a:r>
            <a:r>
              <a:rPr lang="de-DE" altLang="zh-CN" b="0" i="0" dirty="0">
                <a:solidFill>
                  <a:srgbClr val="666666"/>
                </a:solidFill>
                <a:effectLst/>
                <a:latin typeface="Helvetica Neue"/>
              </a:rPr>
              <a:t>Open Closed Principle</a:t>
            </a:r>
            <a:r>
              <a:rPr lang="zh-CN" altLang="de-DE" b="0" i="0" dirty="0">
                <a:solidFill>
                  <a:srgbClr val="666666"/>
                </a:solidFill>
                <a:effectLst/>
                <a:latin typeface="Helvetica Neue"/>
              </a:rPr>
              <a:t>）是指，软件应该对扩展开放，而对修改关闭。这里的意思是在增加新功能的时候，能不改代码就尽量不要改，如果只增加代码就完成了新功能，那是最好的。</a:t>
            </a:r>
          </a:p>
          <a:p>
            <a:pPr algn="l"/>
            <a:r>
              <a:rPr lang="zh-CN" altLang="de-DE" b="0" i="0" dirty="0">
                <a:solidFill>
                  <a:srgbClr val="444444"/>
                </a:solidFill>
                <a:effectLst/>
                <a:latin typeface="Helvetica Neue"/>
              </a:rPr>
              <a:t>里氏替换原则</a:t>
            </a:r>
          </a:p>
          <a:p>
            <a:pPr algn="l"/>
            <a:r>
              <a:rPr lang="zh-CN" altLang="de-DE" b="0" i="0" dirty="0">
                <a:solidFill>
                  <a:srgbClr val="666666"/>
                </a:solidFill>
                <a:effectLst/>
                <a:latin typeface="Helvetica Neue"/>
              </a:rPr>
              <a:t>里氏替换原则是</a:t>
            </a:r>
            <a:r>
              <a:rPr lang="de-DE" altLang="zh-CN" b="0" i="0" dirty="0">
                <a:solidFill>
                  <a:srgbClr val="666666"/>
                </a:solidFill>
                <a:effectLst/>
                <a:latin typeface="Helvetica Neue"/>
              </a:rPr>
              <a:t>Barbara Liskov</a:t>
            </a:r>
            <a:r>
              <a:rPr lang="zh-CN" altLang="de-DE" b="0" i="0" dirty="0">
                <a:solidFill>
                  <a:srgbClr val="666666"/>
                </a:solidFill>
                <a:effectLst/>
                <a:latin typeface="Helvetica Neue"/>
              </a:rPr>
              <a:t>提出的，这是一种面向对象的设计原则，即如果我们调用一个父类的方法可以成功，那么替换成子类调用也应该完全可以运行。</a:t>
            </a:r>
          </a:p>
          <a:p>
            <a:pPr algn="l"/>
            <a:r>
              <a:rPr lang="zh-CN" altLang="de-DE" b="0" i="0" dirty="0">
                <a:solidFill>
                  <a:srgbClr val="666666"/>
                </a:solidFill>
                <a:effectLst/>
                <a:latin typeface="Helvetica Neue"/>
              </a:rPr>
              <a:t>设计模式把一些常用的设计思想提炼出一个个模式，然后给每个模式命名，这样在使用的时候更方便交流。</a:t>
            </a:r>
            <a:r>
              <a:rPr lang="de-DE" altLang="zh-CN" b="0" i="0" dirty="0">
                <a:solidFill>
                  <a:srgbClr val="666666"/>
                </a:solidFill>
                <a:effectLst/>
                <a:latin typeface="Helvetica Neue"/>
              </a:rPr>
              <a:t>GoF</a:t>
            </a:r>
            <a:r>
              <a:rPr lang="zh-CN" altLang="de-DE" b="0" i="0" dirty="0">
                <a:solidFill>
                  <a:srgbClr val="666666"/>
                </a:solidFill>
                <a:effectLst/>
                <a:latin typeface="Helvetica Neue"/>
              </a:rPr>
              <a:t>把</a:t>
            </a:r>
            <a:r>
              <a:rPr lang="de-DE" altLang="zh-CN" b="0" i="0" dirty="0">
                <a:solidFill>
                  <a:srgbClr val="666666"/>
                </a:solidFill>
                <a:effectLst/>
                <a:latin typeface="Helvetica Neue"/>
              </a:rPr>
              <a:t>23</a:t>
            </a:r>
            <a:r>
              <a:rPr lang="zh-CN" altLang="de-DE" b="0" i="0" dirty="0">
                <a:solidFill>
                  <a:srgbClr val="666666"/>
                </a:solidFill>
                <a:effectLst/>
                <a:latin typeface="Helvetica Neue"/>
              </a:rPr>
              <a:t>个常用模式分为创建型模式、结构型模式和行为型模式三类，我们后续会一一讲解。</a:t>
            </a:r>
          </a:p>
          <a:p>
            <a:pPr algn="l"/>
            <a:r>
              <a:rPr lang="zh-CN" altLang="de-DE" b="0" i="0" dirty="0">
                <a:solidFill>
                  <a:srgbClr val="666666"/>
                </a:solidFill>
                <a:effectLst/>
                <a:latin typeface="Helvetica Neue"/>
              </a:rPr>
              <a:t>学习设计模式，关键是学习设计思想，不能简单地生搬硬套，也不能为了使用设计模式而过度设计，要合理平衡设计的复杂度和灵活性，并意识到设计模式也并不是万能的。</a:t>
            </a:r>
          </a:p>
          <a:p>
            <a:endParaRPr lang="de-DE" dirty="0"/>
          </a:p>
        </p:txBody>
      </p:sp>
      <p:sp>
        <p:nvSpPr>
          <p:cNvPr id="4" name="Slide Number Placeholder 3"/>
          <p:cNvSpPr>
            <a:spLocks noGrp="1"/>
          </p:cNvSpPr>
          <p:nvPr>
            <p:ph type="sldNum" sz="quarter" idx="5"/>
          </p:nvPr>
        </p:nvSpPr>
        <p:spPr/>
        <p:txBody>
          <a:bodyPr/>
          <a:lstStyle/>
          <a:p>
            <a:fld id="{136FBD79-93C1-4C87-BA0B-546CF1726A8C}" type="slidenum">
              <a:rPr lang="de-DE" smtClean="0"/>
              <a:t>3</a:t>
            </a:fld>
            <a:endParaRPr lang="de-DE"/>
          </a:p>
        </p:txBody>
      </p:sp>
    </p:spTree>
    <p:extLst>
      <p:ext uri="{BB962C8B-B14F-4D97-AF65-F5344CB8AC3E}">
        <p14:creationId xmlns:p14="http://schemas.microsoft.com/office/powerpoint/2010/main" val="1951071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de-DE" b="0" i="0" dirty="0">
                <a:solidFill>
                  <a:srgbClr val="666666"/>
                </a:solidFill>
                <a:effectLst/>
                <a:latin typeface="Helvetica Neue"/>
              </a:rPr>
              <a:t>设计模式，即</a:t>
            </a:r>
            <a:r>
              <a:rPr lang="de-DE" altLang="zh-CN" b="0" i="0" dirty="0">
                <a:solidFill>
                  <a:srgbClr val="666666"/>
                </a:solidFill>
                <a:effectLst/>
                <a:latin typeface="Helvetica Neue"/>
              </a:rPr>
              <a:t>Design Patterns</a:t>
            </a:r>
            <a:r>
              <a:rPr lang="zh-CN" altLang="de-DE" b="0" i="0" dirty="0">
                <a:solidFill>
                  <a:srgbClr val="666666"/>
                </a:solidFill>
                <a:effectLst/>
                <a:latin typeface="Helvetica Neue"/>
              </a:rPr>
              <a:t>，是指在软件设计中，被反复使用的一种代码设计经验。使用设计模式的目的是为了可重用代码，提高代码的可扩展性和可维护性。</a:t>
            </a:r>
          </a:p>
          <a:p>
            <a:pPr algn="l"/>
            <a:r>
              <a:rPr lang="zh-CN" altLang="de-DE" b="0" i="0" dirty="0">
                <a:solidFill>
                  <a:srgbClr val="666666"/>
                </a:solidFill>
                <a:effectLst/>
                <a:latin typeface="Helvetica Neue"/>
              </a:rPr>
              <a:t>设计模式这个术语是上个世纪</a:t>
            </a:r>
            <a:r>
              <a:rPr lang="de-DE" altLang="zh-CN" b="0" i="0" dirty="0">
                <a:solidFill>
                  <a:srgbClr val="666666"/>
                </a:solidFill>
                <a:effectLst/>
                <a:latin typeface="Helvetica Neue"/>
              </a:rPr>
              <a:t>90</a:t>
            </a:r>
            <a:r>
              <a:rPr lang="zh-CN" altLang="de-DE" b="0" i="0" dirty="0">
                <a:solidFill>
                  <a:srgbClr val="666666"/>
                </a:solidFill>
                <a:effectLst/>
                <a:latin typeface="Helvetica Neue"/>
              </a:rPr>
              <a:t>年代由</a:t>
            </a:r>
            <a:r>
              <a:rPr lang="de-DE" altLang="zh-CN" b="0" i="0" dirty="0">
                <a:solidFill>
                  <a:srgbClr val="666666"/>
                </a:solidFill>
                <a:effectLst/>
                <a:latin typeface="Helvetica Neue"/>
              </a:rPr>
              <a:t>Erich Gamma</a:t>
            </a:r>
            <a:r>
              <a:rPr lang="zh-CN" altLang="de-DE" b="0" i="0" dirty="0">
                <a:solidFill>
                  <a:srgbClr val="666666"/>
                </a:solidFill>
                <a:effectLst/>
                <a:latin typeface="Helvetica Neue"/>
              </a:rPr>
              <a:t>、</a:t>
            </a:r>
            <a:r>
              <a:rPr lang="de-DE" altLang="zh-CN" b="0" i="0" dirty="0">
                <a:solidFill>
                  <a:srgbClr val="666666"/>
                </a:solidFill>
                <a:effectLst/>
                <a:latin typeface="Helvetica Neue"/>
              </a:rPr>
              <a:t>Richard Helm</a:t>
            </a:r>
            <a:r>
              <a:rPr lang="zh-CN" altLang="de-DE" b="0" i="0" dirty="0">
                <a:solidFill>
                  <a:srgbClr val="666666"/>
                </a:solidFill>
                <a:effectLst/>
                <a:latin typeface="Helvetica Neue"/>
              </a:rPr>
              <a:t>、</a:t>
            </a:r>
            <a:r>
              <a:rPr lang="de-DE" altLang="zh-CN" b="0" i="0" dirty="0">
                <a:solidFill>
                  <a:srgbClr val="666666"/>
                </a:solidFill>
                <a:effectLst/>
                <a:latin typeface="Helvetica Neue"/>
              </a:rPr>
              <a:t>Raplh Johnson</a:t>
            </a:r>
            <a:r>
              <a:rPr lang="zh-CN" altLang="de-DE" b="0" i="0" dirty="0">
                <a:solidFill>
                  <a:srgbClr val="666666"/>
                </a:solidFill>
                <a:effectLst/>
                <a:latin typeface="Helvetica Neue"/>
              </a:rPr>
              <a:t>和</a:t>
            </a:r>
            <a:r>
              <a:rPr lang="de-DE" altLang="zh-CN" b="0" i="0" dirty="0">
                <a:solidFill>
                  <a:srgbClr val="666666"/>
                </a:solidFill>
                <a:effectLst/>
                <a:latin typeface="Helvetica Neue"/>
              </a:rPr>
              <a:t>Jonhn Vlissides</a:t>
            </a:r>
            <a:r>
              <a:rPr lang="zh-CN" altLang="de-DE" b="0" i="0" dirty="0">
                <a:solidFill>
                  <a:srgbClr val="666666"/>
                </a:solidFill>
                <a:effectLst/>
                <a:latin typeface="Helvetica Neue"/>
              </a:rPr>
              <a:t>四个人总结提炼出来的，并且写了一本</a:t>
            </a:r>
            <a:r>
              <a:rPr lang="de-DE" altLang="zh-CN" b="0" i="0" u="none" strike="noStrike" dirty="0">
                <a:solidFill>
                  <a:srgbClr val="0593D3"/>
                </a:solidFill>
                <a:effectLst/>
                <a:latin typeface="Helvetica Neue"/>
                <a:hlinkClick r:id="rId3"/>
              </a:rPr>
              <a:t>Design Patterns</a:t>
            </a:r>
            <a:r>
              <a:rPr lang="zh-CN" altLang="de-DE" b="0" i="0" dirty="0">
                <a:solidFill>
                  <a:srgbClr val="666666"/>
                </a:solidFill>
                <a:effectLst/>
                <a:latin typeface="Helvetica Neue"/>
              </a:rPr>
              <a:t>的书。这四人也被称为四人帮（</a:t>
            </a:r>
            <a:r>
              <a:rPr lang="de-DE" altLang="zh-CN" b="0" i="0" dirty="0">
                <a:solidFill>
                  <a:srgbClr val="666666"/>
                </a:solidFill>
                <a:effectLst/>
                <a:latin typeface="Helvetica Neue"/>
              </a:rPr>
              <a:t>GoF</a:t>
            </a:r>
            <a:r>
              <a:rPr lang="zh-CN" altLang="de-DE" b="0" i="0" dirty="0">
                <a:solidFill>
                  <a:srgbClr val="666666"/>
                </a:solidFill>
                <a:effectLst/>
                <a:latin typeface="Helvetica Neue"/>
              </a:rPr>
              <a:t>）。</a:t>
            </a:r>
          </a:p>
          <a:p>
            <a:pPr algn="l"/>
            <a:r>
              <a:rPr lang="zh-CN" altLang="de-DE" b="0" i="0" dirty="0">
                <a:solidFill>
                  <a:srgbClr val="666666"/>
                </a:solidFill>
                <a:effectLst/>
                <a:latin typeface="Helvetica Neue"/>
              </a:rPr>
              <a:t>为什么要使用设计模式？根本原因还是软件开发要实现可维护、可扩展，就必须尽量复用代码，并且降低代码的耦合度。设计模式主要是基于</a:t>
            </a:r>
            <a:r>
              <a:rPr lang="de-DE" altLang="zh-CN" b="0" i="0" dirty="0">
                <a:solidFill>
                  <a:srgbClr val="666666"/>
                </a:solidFill>
                <a:effectLst/>
                <a:latin typeface="Helvetica Neue"/>
              </a:rPr>
              <a:t>OOP</a:t>
            </a:r>
            <a:r>
              <a:rPr lang="zh-CN" altLang="de-DE" b="0" i="0" dirty="0">
                <a:solidFill>
                  <a:srgbClr val="666666"/>
                </a:solidFill>
                <a:effectLst/>
                <a:latin typeface="Helvetica Neue"/>
              </a:rPr>
              <a:t>编程提炼的，它基于以下几个原则：</a:t>
            </a:r>
          </a:p>
          <a:p>
            <a:pPr algn="l"/>
            <a:r>
              <a:rPr lang="zh-CN" altLang="de-DE" b="0" i="0" dirty="0">
                <a:solidFill>
                  <a:srgbClr val="444444"/>
                </a:solidFill>
                <a:effectLst/>
                <a:latin typeface="Helvetica Neue"/>
              </a:rPr>
              <a:t>开闭原则</a:t>
            </a:r>
          </a:p>
          <a:p>
            <a:pPr algn="l"/>
            <a:r>
              <a:rPr lang="zh-CN" altLang="de-DE" b="0" i="0" dirty="0">
                <a:solidFill>
                  <a:srgbClr val="666666"/>
                </a:solidFill>
                <a:effectLst/>
                <a:latin typeface="Helvetica Neue"/>
              </a:rPr>
              <a:t>由</a:t>
            </a:r>
            <a:r>
              <a:rPr lang="de-DE" altLang="zh-CN" b="0" i="0" dirty="0">
                <a:solidFill>
                  <a:srgbClr val="666666"/>
                </a:solidFill>
                <a:effectLst/>
                <a:latin typeface="Helvetica Neue"/>
              </a:rPr>
              <a:t>Bertrand Meyer</a:t>
            </a:r>
            <a:r>
              <a:rPr lang="zh-CN" altLang="de-DE" b="0" i="0" dirty="0">
                <a:solidFill>
                  <a:srgbClr val="666666"/>
                </a:solidFill>
                <a:effectLst/>
                <a:latin typeface="Helvetica Neue"/>
              </a:rPr>
              <a:t>提出的开闭原则（</a:t>
            </a:r>
            <a:r>
              <a:rPr lang="de-DE" altLang="zh-CN" b="0" i="0" dirty="0">
                <a:solidFill>
                  <a:srgbClr val="666666"/>
                </a:solidFill>
                <a:effectLst/>
                <a:latin typeface="Helvetica Neue"/>
              </a:rPr>
              <a:t>Open Closed Principle</a:t>
            </a:r>
            <a:r>
              <a:rPr lang="zh-CN" altLang="de-DE" b="0" i="0" dirty="0">
                <a:solidFill>
                  <a:srgbClr val="666666"/>
                </a:solidFill>
                <a:effectLst/>
                <a:latin typeface="Helvetica Neue"/>
              </a:rPr>
              <a:t>）是指，软件应该对扩展开放，而对修改关闭。这里的意思是在增加新功能的时候，能不改代码就尽量不要改，如果只增加代码就完成了新功能，那是最好的。</a:t>
            </a:r>
          </a:p>
          <a:p>
            <a:pPr algn="l"/>
            <a:r>
              <a:rPr lang="zh-CN" altLang="de-DE" b="0" i="0" dirty="0">
                <a:solidFill>
                  <a:srgbClr val="444444"/>
                </a:solidFill>
                <a:effectLst/>
                <a:latin typeface="Helvetica Neue"/>
              </a:rPr>
              <a:t>里氏替换原则</a:t>
            </a:r>
          </a:p>
          <a:p>
            <a:pPr algn="l"/>
            <a:r>
              <a:rPr lang="zh-CN" altLang="de-DE" b="0" i="0" dirty="0">
                <a:solidFill>
                  <a:srgbClr val="666666"/>
                </a:solidFill>
                <a:effectLst/>
                <a:latin typeface="Helvetica Neue"/>
              </a:rPr>
              <a:t>里氏替换原则是</a:t>
            </a:r>
            <a:r>
              <a:rPr lang="de-DE" altLang="zh-CN" b="0" i="0" dirty="0">
                <a:solidFill>
                  <a:srgbClr val="666666"/>
                </a:solidFill>
                <a:effectLst/>
                <a:latin typeface="Helvetica Neue"/>
              </a:rPr>
              <a:t>Barbara Liskov</a:t>
            </a:r>
            <a:r>
              <a:rPr lang="zh-CN" altLang="de-DE" b="0" i="0" dirty="0">
                <a:solidFill>
                  <a:srgbClr val="666666"/>
                </a:solidFill>
                <a:effectLst/>
                <a:latin typeface="Helvetica Neue"/>
              </a:rPr>
              <a:t>提出的，这是一种面向对象的设计原则，即如果我们调用一个父类的方法可以成功，那么替换成子类调用也应该完全可以运行。</a:t>
            </a:r>
          </a:p>
          <a:p>
            <a:pPr algn="l"/>
            <a:r>
              <a:rPr lang="zh-CN" altLang="de-DE" b="0" i="0" dirty="0">
                <a:solidFill>
                  <a:srgbClr val="666666"/>
                </a:solidFill>
                <a:effectLst/>
                <a:latin typeface="Helvetica Neue"/>
              </a:rPr>
              <a:t>设计模式把一些常用的设计思想提炼出一个个模式，然后给每个模式命名，这样在使用的时候更方便交流。</a:t>
            </a:r>
            <a:r>
              <a:rPr lang="de-DE" altLang="zh-CN" b="0" i="0" dirty="0">
                <a:solidFill>
                  <a:srgbClr val="666666"/>
                </a:solidFill>
                <a:effectLst/>
                <a:latin typeface="Helvetica Neue"/>
              </a:rPr>
              <a:t>GoF</a:t>
            </a:r>
            <a:r>
              <a:rPr lang="zh-CN" altLang="de-DE" b="0" i="0" dirty="0">
                <a:solidFill>
                  <a:srgbClr val="666666"/>
                </a:solidFill>
                <a:effectLst/>
                <a:latin typeface="Helvetica Neue"/>
              </a:rPr>
              <a:t>把</a:t>
            </a:r>
            <a:r>
              <a:rPr lang="de-DE" altLang="zh-CN" b="0" i="0" dirty="0">
                <a:solidFill>
                  <a:srgbClr val="666666"/>
                </a:solidFill>
                <a:effectLst/>
                <a:latin typeface="Helvetica Neue"/>
              </a:rPr>
              <a:t>23</a:t>
            </a:r>
            <a:r>
              <a:rPr lang="zh-CN" altLang="de-DE" b="0" i="0" dirty="0">
                <a:solidFill>
                  <a:srgbClr val="666666"/>
                </a:solidFill>
                <a:effectLst/>
                <a:latin typeface="Helvetica Neue"/>
              </a:rPr>
              <a:t>个常用模式分为创建型模式、结构型模式和行为型模式三类，我们后续会一一讲解。</a:t>
            </a:r>
          </a:p>
          <a:p>
            <a:pPr algn="l"/>
            <a:r>
              <a:rPr lang="zh-CN" altLang="de-DE" b="0" i="0" dirty="0">
                <a:solidFill>
                  <a:srgbClr val="666666"/>
                </a:solidFill>
                <a:effectLst/>
                <a:latin typeface="Helvetica Neue"/>
              </a:rPr>
              <a:t>学习设计模式，关键是学习设计思想，不能简单地生搬硬套，也不能为了使用设计模式而过度设计，要合理平衡设计的复杂度和灵活性，并意识到设计模式也并不是万能的。</a:t>
            </a:r>
          </a:p>
          <a:p>
            <a:endParaRPr lang="de-DE" dirty="0"/>
          </a:p>
        </p:txBody>
      </p:sp>
      <p:sp>
        <p:nvSpPr>
          <p:cNvPr id="4" name="Slide Number Placeholder 3"/>
          <p:cNvSpPr>
            <a:spLocks noGrp="1"/>
          </p:cNvSpPr>
          <p:nvPr>
            <p:ph type="sldNum" sz="quarter" idx="5"/>
          </p:nvPr>
        </p:nvSpPr>
        <p:spPr/>
        <p:txBody>
          <a:bodyPr/>
          <a:lstStyle/>
          <a:p>
            <a:fld id="{136FBD79-93C1-4C87-BA0B-546CF1726A8C}" type="slidenum">
              <a:rPr lang="de-DE" smtClean="0"/>
              <a:t>4</a:t>
            </a:fld>
            <a:endParaRPr lang="de-DE"/>
          </a:p>
        </p:txBody>
      </p:sp>
    </p:spTree>
    <p:extLst>
      <p:ext uri="{BB962C8B-B14F-4D97-AF65-F5344CB8AC3E}">
        <p14:creationId xmlns:p14="http://schemas.microsoft.com/office/powerpoint/2010/main" val="460233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36FBD79-93C1-4C87-BA0B-546CF1726A8C}" type="slidenum">
              <a:rPr lang="de-DE" smtClean="0"/>
              <a:t>7</a:t>
            </a:fld>
            <a:endParaRPr lang="de-DE"/>
          </a:p>
        </p:txBody>
      </p:sp>
    </p:spTree>
    <p:extLst>
      <p:ext uri="{BB962C8B-B14F-4D97-AF65-F5344CB8AC3E}">
        <p14:creationId xmlns:p14="http://schemas.microsoft.com/office/powerpoint/2010/main" val="2509718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00B6A6-DC11-4DD2-BD8E-CAC02CA2688B}" type="datetimeFigureOut">
              <a:rPr lang="de-DE" smtClean="0"/>
              <a:t>13.01.2022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E225D3A-5048-497E-8F79-4BEF11F1DD79}" type="slidenum">
              <a:rPr lang="de-DE" smtClean="0"/>
              <a:t>‹#›</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480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0B6A6-DC11-4DD2-BD8E-CAC02CA2688B}" type="datetimeFigureOut">
              <a:rPr lang="de-DE" smtClean="0"/>
              <a:t>13.01.2022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E225D3A-5048-497E-8F79-4BEF11F1DD79}" type="slidenum">
              <a:rPr lang="de-DE" smtClean="0"/>
              <a:t>‹#›</a:t>
            </a:fld>
            <a:endParaRPr lang="de-DE"/>
          </a:p>
        </p:txBody>
      </p:sp>
    </p:spTree>
    <p:extLst>
      <p:ext uri="{BB962C8B-B14F-4D97-AF65-F5344CB8AC3E}">
        <p14:creationId xmlns:p14="http://schemas.microsoft.com/office/powerpoint/2010/main" val="1867388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0B6A6-DC11-4DD2-BD8E-CAC02CA2688B}" type="datetimeFigureOut">
              <a:rPr lang="de-DE" smtClean="0"/>
              <a:t>13.01.2022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E225D3A-5048-497E-8F79-4BEF11F1DD79}" type="slidenum">
              <a:rPr lang="de-DE" smtClean="0"/>
              <a:t>‹#›</a:t>
            </a:fld>
            <a:endParaRPr lang="de-DE"/>
          </a:p>
        </p:txBody>
      </p:sp>
    </p:spTree>
    <p:extLst>
      <p:ext uri="{BB962C8B-B14F-4D97-AF65-F5344CB8AC3E}">
        <p14:creationId xmlns:p14="http://schemas.microsoft.com/office/powerpoint/2010/main" val="379693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0B6A6-DC11-4DD2-BD8E-CAC02CA2688B}" type="datetimeFigureOut">
              <a:rPr lang="de-DE" smtClean="0"/>
              <a:t>13.01.2022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E225D3A-5048-497E-8F79-4BEF11F1DD79}" type="slidenum">
              <a:rPr lang="de-DE" smtClean="0"/>
              <a:t>‹#›</a:t>
            </a:fld>
            <a:endParaRPr lang="de-DE"/>
          </a:p>
        </p:txBody>
      </p:sp>
    </p:spTree>
    <p:extLst>
      <p:ext uri="{BB962C8B-B14F-4D97-AF65-F5344CB8AC3E}">
        <p14:creationId xmlns:p14="http://schemas.microsoft.com/office/powerpoint/2010/main" val="202001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00B6A6-DC11-4DD2-BD8E-CAC02CA2688B}" type="datetimeFigureOut">
              <a:rPr lang="de-DE" smtClean="0"/>
              <a:t>13.01.2022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E225D3A-5048-497E-8F79-4BEF11F1DD79}" type="slidenum">
              <a:rPr lang="de-DE" smtClean="0"/>
              <a:t>‹#›</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290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00B6A6-DC11-4DD2-BD8E-CAC02CA2688B}" type="datetimeFigureOut">
              <a:rPr lang="de-DE" smtClean="0"/>
              <a:t>13.01.2022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E225D3A-5048-497E-8F79-4BEF11F1DD79}" type="slidenum">
              <a:rPr lang="de-DE" smtClean="0"/>
              <a:t>‹#›</a:t>
            </a:fld>
            <a:endParaRPr lang="de-DE"/>
          </a:p>
        </p:txBody>
      </p:sp>
    </p:spTree>
    <p:extLst>
      <p:ext uri="{BB962C8B-B14F-4D97-AF65-F5344CB8AC3E}">
        <p14:creationId xmlns:p14="http://schemas.microsoft.com/office/powerpoint/2010/main" val="315362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00B6A6-DC11-4DD2-BD8E-CAC02CA2688B}" type="datetimeFigureOut">
              <a:rPr lang="de-DE" smtClean="0"/>
              <a:t>13.01.2022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E225D3A-5048-497E-8F79-4BEF11F1DD79}" type="slidenum">
              <a:rPr lang="de-DE" smtClean="0"/>
              <a:t>‹#›</a:t>
            </a:fld>
            <a:endParaRPr lang="de-DE"/>
          </a:p>
        </p:txBody>
      </p:sp>
    </p:spTree>
    <p:extLst>
      <p:ext uri="{BB962C8B-B14F-4D97-AF65-F5344CB8AC3E}">
        <p14:creationId xmlns:p14="http://schemas.microsoft.com/office/powerpoint/2010/main" val="203222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00B6A6-DC11-4DD2-BD8E-CAC02CA2688B}" type="datetimeFigureOut">
              <a:rPr lang="de-DE" smtClean="0"/>
              <a:t>13.01.2022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E225D3A-5048-497E-8F79-4BEF11F1DD79}" type="slidenum">
              <a:rPr lang="de-DE" smtClean="0"/>
              <a:t>‹#›</a:t>
            </a:fld>
            <a:endParaRPr lang="de-DE"/>
          </a:p>
        </p:txBody>
      </p:sp>
    </p:spTree>
    <p:extLst>
      <p:ext uri="{BB962C8B-B14F-4D97-AF65-F5344CB8AC3E}">
        <p14:creationId xmlns:p14="http://schemas.microsoft.com/office/powerpoint/2010/main" val="147040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100B6A6-DC11-4DD2-BD8E-CAC02CA2688B}" type="datetimeFigureOut">
              <a:rPr lang="de-DE" smtClean="0"/>
              <a:t>13.01.2022</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CE225D3A-5048-497E-8F79-4BEF11F1DD79}" type="slidenum">
              <a:rPr lang="de-DE" smtClean="0"/>
              <a:t>‹#›</a:t>
            </a:fld>
            <a:endParaRPr lang="de-DE"/>
          </a:p>
        </p:txBody>
      </p:sp>
    </p:spTree>
    <p:extLst>
      <p:ext uri="{BB962C8B-B14F-4D97-AF65-F5344CB8AC3E}">
        <p14:creationId xmlns:p14="http://schemas.microsoft.com/office/powerpoint/2010/main" val="273542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100B6A6-DC11-4DD2-BD8E-CAC02CA2688B}" type="datetimeFigureOut">
              <a:rPr lang="de-DE" smtClean="0"/>
              <a:t>13.01.2022</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E225D3A-5048-497E-8F79-4BEF11F1DD79}" type="slidenum">
              <a:rPr lang="de-DE" smtClean="0"/>
              <a:t>‹#›</a:t>
            </a:fld>
            <a:endParaRPr lang="de-DE"/>
          </a:p>
        </p:txBody>
      </p:sp>
    </p:spTree>
    <p:extLst>
      <p:ext uri="{BB962C8B-B14F-4D97-AF65-F5344CB8AC3E}">
        <p14:creationId xmlns:p14="http://schemas.microsoft.com/office/powerpoint/2010/main" val="164682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00B6A6-DC11-4DD2-BD8E-CAC02CA2688B}" type="datetimeFigureOut">
              <a:rPr lang="de-DE" smtClean="0"/>
              <a:t>13.01.2022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E225D3A-5048-497E-8F79-4BEF11F1DD79}" type="slidenum">
              <a:rPr lang="de-DE" smtClean="0"/>
              <a:t>‹#›</a:t>
            </a:fld>
            <a:endParaRPr lang="de-DE"/>
          </a:p>
        </p:txBody>
      </p:sp>
    </p:spTree>
    <p:extLst>
      <p:ext uri="{BB962C8B-B14F-4D97-AF65-F5344CB8AC3E}">
        <p14:creationId xmlns:p14="http://schemas.microsoft.com/office/powerpoint/2010/main" val="348145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100B6A6-DC11-4DD2-BD8E-CAC02CA2688B}" type="datetimeFigureOut">
              <a:rPr lang="de-DE" smtClean="0"/>
              <a:t>13.01.2022</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E225D3A-5048-497E-8F79-4BEF11F1DD79}" type="slidenum">
              <a:rPr lang="de-DE" smtClean="0"/>
              <a:t>‹#›</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80896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yukun093/observerPattern.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DA7E-610F-448E-B429-B9CDB72343B8}"/>
              </a:ext>
            </a:extLst>
          </p:cNvPr>
          <p:cNvSpPr>
            <a:spLocks noGrp="1"/>
          </p:cNvSpPr>
          <p:nvPr>
            <p:ph type="ctrTitle"/>
          </p:nvPr>
        </p:nvSpPr>
        <p:spPr>
          <a:xfrm>
            <a:off x="838199" y="1093788"/>
            <a:ext cx="10506455" cy="2967208"/>
          </a:xfrm>
        </p:spPr>
        <p:txBody>
          <a:bodyPr>
            <a:normAutofit/>
          </a:bodyPr>
          <a:lstStyle/>
          <a:p>
            <a:pPr algn="l"/>
            <a:r>
              <a:rPr lang="en-US" sz="8000"/>
              <a:t>Design Pattern: </a:t>
            </a:r>
            <a:br>
              <a:rPr lang="en-US" sz="8000"/>
            </a:br>
            <a:r>
              <a:rPr lang="en-US" sz="8000"/>
              <a:t>Observer Pattern</a:t>
            </a:r>
            <a:endParaRPr lang="de-DE" sz="8000"/>
          </a:p>
        </p:txBody>
      </p:sp>
      <p:sp>
        <p:nvSpPr>
          <p:cNvPr id="3" name="Subtitle 2">
            <a:extLst>
              <a:ext uri="{FF2B5EF4-FFF2-40B4-BE49-F238E27FC236}">
                <a16:creationId xmlns:a16="http://schemas.microsoft.com/office/drawing/2014/main" id="{5D014D26-9CEF-40D1-B2D8-A0B530403979}"/>
              </a:ext>
            </a:extLst>
          </p:cNvPr>
          <p:cNvSpPr>
            <a:spLocks noGrp="1"/>
          </p:cNvSpPr>
          <p:nvPr>
            <p:ph type="subTitle" idx="1"/>
          </p:nvPr>
        </p:nvSpPr>
        <p:spPr>
          <a:xfrm>
            <a:off x="7400924" y="4619624"/>
            <a:ext cx="3946779" cy="1038225"/>
          </a:xfrm>
        </p:spPr>
        <p:txBody>
          <a:bodyPr>
            <a:normAutofit/>
          </a:bodyPr>
          <a:lstStyle/>
          <a:p>
            <a:pPr algn="r"/>
            <a:r>
              <a:rPr lang="en-US" dirty="0"/>
              <a:t>Yukun Yu</a:t>
            </a:r>
            <a:endParaRPr lang="en-US"/>
          </a:p>
        </p:txBody>
      </p:sp>
    </p:spTree>
    <p:extLst>
      <p:ext uri="{BB962C8B-B14F-4D97-AF65-F5344CB8AC3E}">
        <p14:creationId xmlns:p14="http://schemas.microsoft.com/office/powerpoint/2010/main" val="3056380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1160-1B77-48AE-97CF-6DFA0143CC90}"/>
              </a:ext>
            </a:extLst>
          </p:cNvPr>
          <p:cNvSpPr>
            <a:spLocks noGrp="1"/>
          </p:cNvSpPr>
          <p:nvPr>
            <p:ph type="title"/>
          </p:nvPr>
        </p:nvSpPr>
        <p:spPr/>
        <p:txBody>
          <a:bodyPr/>
          <a:lstStyle/>
          <a:p>
            <a:r>
              <a:rPr lang="de-DE" sz="4800" dirty="0"/>
              <a:t>Code on Selling tickets</a:t>
            </a:r>
            <a:endParaRPr lang="de-DE" dirty="0"/>
          </a:p>
        </p:txBody>
      </p:sp>
      <p:sp>
        <p:nvSpPr>
          <p:cNvPr id="3" name="Content Placeholder 2">
            <a:extLst>
              <a:ext uri="{FF2B5EF4-FFF2-40B4-BE49-F238E27FC236}">
                <a16:creationId xmlns:a16="http://schemas.microsoft.com/office/drawing/2014/main" id="{2167D826-FBDD-433C-8363-202F718B6448}"/>
              </a:ext>
            </a:extLst>
          </p:cNvPr>
          <p:cNvSpPr>
            <a:spLocks noGrp="1"/>
          </p:cNvSpPr>
          <p:nvPr>
            <p:ph idx="1"/>
          </p:nvPr>
        </p:nvSpPr>
        <p:spPr/>
        <p:txBody>
          <a:bodyPr/>
          <a:lstStyle/>
          <a:p>
            <a:r>
              <a:rPr lang="en-US" dirty="0"/>
              <a:t>- ObserverPattern.cpp</a:t>
            </a:r>
          </a:p>
          <a:p>
            <a:r>
              <a:rPr lang="de-DE" dirty="0"/>
              <a:t>- Subject.h</a:t>
            </a:r>
          </a:p>
          <a:p>
            <a:r>
              <a:rPr lang="de-DE" u="sng" dirty="0"/>
              <a:t>- BasketballFacotry.h</a:t>
            </a:r>
          </a:p>
          <a:p>
            <a:r>
              <a:rPr lang="de-DE" u="sng" dirty="0"/>
              <a:t>- ConcreteStore.h</a:t>
            </a:r>
          </a:p>
          <a:p>
            <a:r>
              <a:rPr lang="de-DE" dirty="0"/>
              <a:t>- Observer.h</a:t>
            </a:r>
          </a:p>
        </p:txBody>
      </p:sp>
    </p:spTree>
    <p:extLst>
      <p:ext uri="{BB962C8B-B14F-4D97-AF65-F5344CB8AC3E}">
        <p14:creationId xmlns:p14="http://schemas.microsoft.com/office/powerpoint/2010/main" val="3775774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AB4AF-D21A-4B28-B3E4-17BF01CDBA09}"/>
              </a:ext>
            </a:extLst>
          </p:cNvPr>
          <p:cNvSpPr>
            <a:spLocks noGrp="1"/>
          </p:cNvSpPr>
          <p:nvPr>
            <p:ph type="title"/>
          </p:nvPr>
        </p:nvSpPr>
        <p:spPr/>
        <p:txBody>
          <a:bodyPr/>
          <a:lstStyle/>
          <a:p>
            <a:r>
              <a:rPr lang="de-DE" sz="4800" dirty="0"/>
              <a:t>Summary</a:t>
            </a:r>
            <a:endParaRPr lang="de-DE" dirty="0"/>
          </a:p>
        </p:txBody>
      </p:sp>
      <p:sp>
        <p:nvSpPr>
          <p:cNvPr id="3" name="Content Placeholder 2">
            <a:extLst>
              <a:ext uri="{FF2B5EF4-FFF2-40B4-BE49-F238E27FC236}">
                <a16:creationId xmlns:a16="http://schemas.microsoft.com/office/drawing/2014/main" id="{345BBBB4-E286-4694-A24E-B1C96E2DFDEB}"/>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9649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62C9-ACC5-4534-B374-895D9DE2652F}"/>
              </a:ext>
            </a:extLst>
          </p:cNvPr>
          <p:cNvSpPr>
            <a:spLocks noGrp="1"/>
          </p:cNvSpPr>
          <p:nvPr>
            <p:ph type="title"/>
          </p:nvPr>
        </p:nvSpPr>
        <p:spPr/>
        <p:txBody>
          <a:bodyPr/>
          <a:lstStyle/>
          <a:p>
            <a:r>
              <a:rPr lang="de-DE" sz="4800" dirty="0"/>
              <a:t>Reference</a:t>
            </a:r>
            <a:endParaRPr lang="de-DE" dirty="0"/>
          </a:p>
        </p:txBody>
      </p:sp>
      <p:sp>
        <p:nvSpPr>
          <p:cNvPr id="3" name="Content Placeholder 2">
            <a:extLst>
              <a:ext uri="{FF2B5EF4-FFF2-40B4-BE49-F238E27FC236}">
                <a16:creationId xmlns:a16="http://schemas.microsoft.com/office/drawing/2014/main" id="{4A824CE3-D751-494C-B7DF-F48AEFD3A5C5}"/>
              </a:ext>
            </a:extLst>
          </p:cNvPr>
          <p:cNvSpPr>
            <a:spLocks noGrp="1"/>
          </p:cNvSpPr>
          <p:nvPr>
            <p:ph idx="1"/>
          </p:nvPr>
        </p:nvSpPr>
        <p:spPr/>
        <p:txBody>
          <a:bodyPr/>
          <a:lstStyle/>
          <a:p>
            <a:r>
              <a:rPr lang="en-US" dirty="0"/>
              <a:t>[1] Gamma, Erich, and Erich. Gamma. Design Patterns : Elements of Reusable Object-Oriented Software. 37th printing. Reading, Mass: Addison-Wesley, 1995. Print.</a:t>
            </a:r>
          </a:p>
          <a:p>
            <a:r>
              <a:rPr lang="de-DE" dirty="0"/>
              <a:t>[2] http://blog.csdn.net/liang19890820</a:t>
            </a:r>
          </a:p>
        </p:txBody>
      </p:sp>
    </p:spTree>
    <p:extLst>
      <p:ext uri="{BB962C8B-B14F-4D97-AF65-F5344CB8AC3E}">
        <p14:creationId xmlns:p14="http://schemas.microsoft.com/office/powerpoint/2010/main" val="319715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00B2E-1E22-44BE-B564-08FA4AD4F40E}"/>
              </a:ext>
            </a:extLst>
          </p:cNvPr>
          <p:cNvSpPr>
            <a:spLocks noGrp="1"/>
          </p:cNvSpPr>
          <p:nvPr>
            <p:ph type="title"/>
          </p:nvPr>
        </p:nvSpPr>
        <p:spPr/>
        <p:txBody>
          <a:bodyPr>
            <a:normAutofit/>
          </a:bodyPr>
          <a:lstStyle/>
          <a:p>
            <a:r>
              <a:rPr lang="en-US" sz="4000" dirty="0"/>
              <a:t>Structure</a:t>
            </a:r>
            <a:endParaRPr lang="de-DE" sz="4000" dirty="0"/>
          </a:p>
        </p:txBody>
      </p:sp>
      <p:sp>
        <p:nvSpPr>
          <p:cNvPr id="3" name="Content Placeholder 2">
            <a:extLst>
              <a:ext uri="{FF2B5EF4-FFF2-40B4-BE49-F238E27FC236}">
                <a16:creationId xmlns:a16="http://schemas.microsoft.com/office/drawing/2014/main" id="{06AD2495-9528-42C4-958F-9CE087A0F2E1}"/>
              </a:ext>
            </a:extLst>
          </p:cNvPr>
          <p:cNvSpPr>
            <a:spLocks noGrp="1"/>
          </p:cNvSpPr>
          <p:nvPr>
            <p:ph idx="1"/>
          </p:nvPr>
        </p:nvSpPr>
        <p:spPr>
          <a:xfrm>
            <a:off x="1097280" y="1942842"/>
            <a:ext cx="4998720" cy="4437409"/>
          </a:xfrm>
        </p:spPr>
        <p:txBody>
          <a:bodyPr>
            <a:noAutofit/>
          </a:bodyPr>
          <a:lstStyle/>
          <a:p>
            <a:pPr marL="0" indent="0">
              <a:spcBef>
                <a:spcPts val="2400"/>
              </a:spcBef>
              <a:buNone/>
            </a:pPr>
            <a:r>
              <a:rPr lang="de-DE" altLang="zh-CN" dirty="0"/>
              <a:t>  Introduction of Design Pattern</a:t>
            </a:r>
          </a:p>
          <a:p>
            <a:r>
              <a:rPr lang="de-DE" altLang="zh-CN" dirty="0"/>
              <a:t>Observer Pattern in Behaviour pattern</a:t>
            </a:r>
          </a:p>
          <a:p>
            <a:r>
              <a:rPr lang="de-DE" altLang="zh-CN" dirty="0"/>
              <a:t>Implementation background</a:t>
            </a:r>
          </a:p>
          <a:p>
            <a:r>
              <a:rPr lang="de-DE" altLang="zh-CN" dirty="0"/>
              <a:t>Structure characteristics: UML</a:t>
            </a:r>
          </a:p>
          <a:p>
            <a:r>
              <a:rPr lang="de-DE" altLang="zh-CN" dirty="0"/>
              <a:t>Advantages and disadvantages</a:t>
            </a:r>
          </a:p>
          <a:p>
            <a:endParaRPr lang="de-DE" sz="1800" dirty="0"/>
          </a:p>
          <a:p>
            <a:endParaRPr lang="de-DE" sz="1800" dirty="0"/>
          </a:p>
          <a:p>
            <a:endParaRPr lang="de-DE" sz="1800" dirty="0"/>
          </a:p>
          <a:p>
            <a:pPr marL="0" indent="0">
              <a:buNone/>
            </a:pPr>
            <a:r>
              <a:rPr lang="de-DE" sz="1800" dirty="0"/>
              <a:t>repository address: </a:t>
            </a:r>
            <a:r>
              <a:rPr lang="de-DE" sz="1800" dirty="0">
                <a:hlinkClick r:id="rId2"/>
              </a:rPr>
              <a:t>https://github.com/yukun093/observerPattern.git</a:t>
            </a:r>
            <a:endParaRPr lang="de-DE" sz="1800" dirty="0"/>
          </a:p>
          <a:p>
            <a:endParaRPr lang="de-DE" sz="1800" dirty="0"/>
          </a:p>
          <a:p>
            <a:endParaRPr lang="de-DE" sz="1800" dirty="0"/>
          </a:p>
          <a:p>
            <a:endParaRPr lang="de-DE" sz="1800" dirty="0"/>
          </a:p>
          <a:p>
            <a:endParaRPr lang="de-DE" sz="1800" dirty="0"/>
          </a:p>
          <a:p>
            <a:endParaRPr lang="de-DE" sz="1800" dirty="0"/>
          </a:p>
          <a:p>
            <a:endParaRPr lang="de-DE" sz="1800" dirty="0"/>
          </a:p>
        </p:txBody>
      </p:sp>
      <p:sp>
        <p:nvSpPr>
          <p:cNvPr id="8" name="Content Placeholder 2">
            <a:extLst>
              <a:ext uri="{FF2B5EF4-FFF2-40B4-BE49-F238E27FC236}">
                <a16:creationId xmlns:a16="http://schemas.microsoft.com/office/drawing/2014/main" id="{08DCF0FB-BE8F-48BC-A562-824FF8A98254}"/>
              </a:ext>
            </a:extLst>
          </p:cNvPr>
          <p:cNvSpPr txBox="1">
            <a:spLocks/>
          </p:cNvSpPr>
          <p:nvPr/>
        </p:nvSpPr>
        <p:spPr>
          <a:xfrm>
            <a:off x="6126480" y="1943869"/>
            <a:ext cx="4998720" cy="443740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dirty="0"/>
              <a:t>Example1: General Case</a:t>
            </a:r>
          </a:p>
          <a:p>
            <a:r>
              <a:rPr lang="de-DE" dirty="0"/>
              <a:t>Example2: Selling Tickets</a:t>
            </a:r>
          </a:p>
          <a:p>
            <a:r>
              <a:rPr lang="de-DE" dirty="0"/>
              <a:t>Summary</a:t>
            </a:r>
          </a:p>
          <a:p>
            <a:r>
              <a:rPr lang="de-DE" dirty="0"/>
              <a:t>Reference</a:t>
            </a:r>
          </a:p>
          <a:p>
            <a:pPr marL="0" indent="0">
              <a:buNone/>
            </a:pPr>
            <a:endParaRPr lang="de-DE" sz="1800" dirty="0"/>
          </a:p>
          <a:p>
            <a:endParaRPr lang="de-DE" sz="1800" dirty="0"/>
          </a:p>
          <a:p>
            <a:endParaRPr lang="de-DE" sz="1800" dirty="0"/>
          </a:p>
          <a:p>
            <a:pPr marL="0" indent="0">
              <a:buFont typeface="Calibri" panose="020F0502020204030204" pitchFamily="34" charset="0"/>
              <a:buNone/>
            </a:pPr>
            <a:endParaRPr lang="de-DE" sz="1800" dirty="0"/>
          </a:p>
          <a:p>
            <a:endParaRPr lang="de-DE" sz="1800" dirty="0"/>
          </a:p>
          <a:p>
            <a:endParaRPr lang="de-DE" sz="1800" dirty="0"/>
          </a:p>
          <a:p>
            <a:endParaRPr lang="de-DE" sz="1800" dirty="0"/>
          </a:p>
          <a:p>
            <a:endParaRPr lang="de-DE" sz="1800" dirty="0"/>
          </a:p>
          <a:p>
            <a:endParaRPr lang="de-DE" sz="1800" dirty="0"/>
          </a:p>
          <a:p>
            <a:endParaRPr lang="de-DE" sz="1800" dirty="0"/>
          </a:p>
        </p:txBody>
      </p:sp>
    </p:spTree>
    <p:extLst>
      <p:ext uri="{BB962C8B-B14F-4D97-AF65-F5344CB8AC3E}">
        <p14:creationId xmlns:p14="http://schemas.microsoft.com/office/powerpoint/2010/main" val="83824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6E537-5860-4E87-B5D6-74B98F7FE6F8}"/>
              </a:ext>
            </a:extLst>
          </p:cNvPr>
          <p:cNvSpPr>
            <a:spLocks noGrp="1"/>
          </p:cNvSpPr>
          <p:nvPr>
            <p:ph type="title"/>
          </p:nvPr>
        </p:nvSpPr>
        <p:spPr/>
        <p:txBody>
          <a:bodyPr/>
          <a:lstStyle/>
          <a:p>
            <a:r>
              <a:rPr lang="de-DE" altLang="zh-CN" sz="4800" dirty="0"/>
              <a:t>Introduction of design pattern</a:t>
            </a:r>
            <a:endParaRPr lang="de-DE" dirty="0"/>
          </a:p>
        </p:txBody>
      </p:sp>
      <p:sp>
        <p:nvSpPr>
          <p:cNvPr id="3" name="Content Placeholder 2">
            <a:extLst>
              <a:ext uri="{FF2B5EF4-FFF2-40B4-BE49-F238E27FC236}">
                <a16:creationId xmlns:a16="http://schemas.microsoft.com/office/drawing/2014/main" id="{8DCCC493-BC97-4F95-BA20-C8172E07F435}"/>
              </a:ext>
            </a:extLst>
          </p:cNvPr>
          <p:cNvSpPr>
            <a:spLocks noGrp="1"/>
          </p:cNvSpPr>
          <p:nvPr>
            <p:ph idx="1"/>
          </p:nvPr>
        </p:nvSpPr>
        <p:spPr>
          <a:xfrm>
            <a:off x="1191802" y="1845734"/>
            <a:ext cx="9963878" cy="4023360"/>
          </a:xfrm>
        </p:spPr>
        <p:txBody>
          <a:bodyPr>
            <a:normAutofit/>
          </a:bodyPr>
          <a:lstStyle/>
          <a:p>
            <a:pPr marL="0" indent="0" algn="l">
              <a:buNone/>
            </a:pPr>
            <a:r>
              <a:rPr lang="de-DE" altLang="zh-CN" b="0" i="0" dirty="0">
                <a:solidFill>
                  <a:srgbClr val="666666"/>
                </a:solidFill>
                <a:effectLst/>
                <a:latin typeface="Helvetica Neue"/>
              </a:rPr>
              <a:t>Design pattern, which can be used multiple time, is one experience or summary in the process of software development, in order to reuse codes as well as enhance entensibility and maintainance.</a:t>
            </a:r>
          </a:p>
          <a:p>
            <a:pPr marL="0" indent="0" algn="l">
              <a:buNone/>
            </a:pPr>
            <a:r>
              <a:rPr lang="de-DE" altLang="zh-CN" dirty="0">
                <a:solidFill>
                  <a:srgbClr val="666666"/>
                </a:solidFill>
                <a:latin typeface="Helvetica Neue"/>
              </a:rPr>
              <a:t>The most significant reason to adopt design pattern in software development is to      achieve codes‘ flexibility, portability and entensibility. </a:t>
            </a:r>
          </a:p>
          <a:p>
            <a:pPr marL="0" indent="0" algn="l">
              <a:buNone/>
            </a:pPr>
            <a:r>
              <a:rPr lang="de-DE" altLang="zh-CN" dirty="0">
                <a:solidFill>
                  <a:srgbClr val="666666"/>
                </a:solidFill>
                <a:latin typeface="Helvetica Neue"/>
              </a:rPr>
              <a:t>Design pattern is refined based on Object-Oriented Programming(OOP), that why it is widely used in several programming language, such as Java, C++, C#.</a:t>
            </a:r>
          </a:p>
          <a:p>
            <a:pPr marL="0" indent="0" algn="l">
              <a:buNone/>
            </a:pPr>
            <a:r>
              <a:rPr lang="de-DE" altLang="zh-CN" dirty="0">
                <a:solidFill>
                  <a:srgbClr val="666666"/>
                </a:solidFill>
                <a:latin typeface="Helvetica Neue"/>
              </a:rPr>
              <a:t>Two principles, which are </a:t>
            </a:r>
            <a:r>
              <a:rPr lang="de-DE" b="0" i="0" dirty="0">
                <a:solidFill>
                  <a:srgbClr val="666666"/>
                </a:solidFill>
                <a:effectLst/>
                <a:latin typeface="Helvetica Neue"/>
              </a:rPr>
              <a:t>Open Closed Principle &amp; </a:t>
            </a:r>
            <a:r>
              <a:rPr lang="de-DE" b="0" i="0" dirty="0">
                <a:solidFill>
                  <a:srgbClr val="4D5156"/>
                </a:solidFill>
                <a:effectLst/>
                <a:latin typeface="arial" panose="020B0604020202020204" pitchFamily="34" charset="0"/>
              </a:rPr>
              <a:t>Liskov Substitution principle, should be induced notification in the process of design.</a:t>
            </a:r>
            <a:endParaRPr lang="de-DE" altLang="zh-CN" dirty="0">
              <a:solidFill>
                <a:srgbClr val="666666"/>
              </a:solidFill>
              <a:latin typeface="Helvetica Neue"/>
            </a:endParaRPr>
          </a:p>
          <a:p>
            <a:pPr marL="0" indent="0" algn="l">
              <a:buNone/>
            </a:pPr>
            <a:r>
              <a:rPr lang="de-DE" altLang="zh-CN" dirty="0">
                <a:solidFill>
                  <a:srgbClr val="666666"/>
                </a:solidFill>
                <a:latin typeface="Helvetica Neue"/>
              </a:rPr>
              <a:t>Meanwhile, </a:t>
            </a:r>
            <a:r>
              <a:rPr lang="de-DE" b="0" i="0" dirty="0">
                <a:solidFill>
                  <a:srgbClr val="666666"/>
                </a:solidFill>
                <a:effectLst/>
                <a:latin typeface="Helvetica Neue"/>
              </a:rPr>
              <a:t>Erich Gamma、Richard Helm、Raplh Johnson</a:t>
            </a:r>
            <a:r>
              <a:rPr lang="zh-CN" altLang="de-DE" dirty="0">
                <a:solidFill>
                  <a:srgbClr val="666666"/>
                </a:solidFill>
                <a:latin typeface="Helvetica Neue"/>
              </a:rPr>
              <a:t> </a:t>
            </a:r>
            <a:r>
              <a:rPr lang="en-US" altLang="zh-CN" dirty="0">
                <a:solidFill>
                  <a:srgbClr val="666666"/>
                </a:solidFill>
                <a:latin typeface="Helvetica Neue"/>
              </a:rPr>
              <a:t>and</a:t>
            </a:r>
            <a:r>
              <a:rPr lang="zh-CN" altLang="de-DE" dirty="0">
                <a:solidFill>
                  <a:srgbClr val="666666"/>
                </a:solidFill>
                <a:latin typeface="Helvetica Neue"/>
              </a:rPr>
              <a:t> </a:t>
            </a:r>
            <a:r>
              <a:rPr lang="de-DE" b="0" i="0" dirty="0">
                <a:solidFill>
                  <a:srgbClr val="666666"/>
                </a:solidFill>
                <a:effectLst/>
                <a:latin typeface="Helvetica Neue"/>
              </a:rPr>
              <a:t>Jonhn Vlissides(GoF) divided design patterns into 23 subclasses.</a:t>
            </a:r>
            <a:endParaRPr lang="de-DE" altLang="zh-CN" dirty="0">
              <a:solidFill>
                <a:srgbClr val="666666"/>
              </a:solidFill>
              <a:latin typeface="Helvetica Neue"/>
            </a:endParaRPr>
          </a:p>
          <a:p>
            <a:pPr marL="0" indent="0" algn="l">
              <a:buNone/>
            </a:pPr>
            <a:endParaRPr lang="de-DE" altLang="zh-CN" dirty="0">
              <a:solidFill>
                <a:srgbClr val="666666"/>
              </a:solidFill>
              <a:latin typeface="Helvetica Neue"/>
            </a:endParaRPr>
          </a:p>
          <a:p>
            <a:pPr marL="0" indent="0" algn="l">
              <a:buNone/>
            </a:pPr>
            <a:endParaRPr lang="de-DE" altLang="zh-CN" dirty="0">
              <a:solidFill>
                <a:srgbClr val="666666"/>
              </a:solidFill>
              <a:latin typeface="Helvetica Neue"/>
            </a:endParaRPr>
          </a:p>
        </p:txBody>
      </p:sp>
    </p:spTree>
    <p:extLst>
      <p:ext uri="{BB962C8B-B14F-4D97-AF65-F5344CB8AC3E}">
        <p14:creationId xmlns:p14="http://schemas.microsoft.com/office/powerpoint/2010/main" val="3494207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6E537-5860-4E87-B5D6-74B98F7FE6F8}"/>
              </a:ext>
            </a:extLst>
          </p:cNvPr>
          <p:cNvSpPr>
            <a:spLocks noGrp="1"/>
          </p:cNvSpPr>
          <p:nvPr>
            <p:ph type="title"/>
          </p:nvPr>
        </p:nvSpPr>
        <p:spPr/>
        <p:txBody>
          <a:bodyPr/>
          <a:lstStyle/>
          <a:p>
            <a:r>
              <a:rPr lang="de-DE" altLang="zh-CN" dirty="0"/>
              <a:t>Observer Pattern in Behaviour pattern</a:t>
            </a:r>
          </a:p>
        </p:txBody>
      </p:sp>
      <p:sp>
        <p:nvSpPr>
          <p:cNvPr id="3" name="Content Placeholder 2">
            <a:extLst>
              <a:ext uri="{FF2B5EF4-FFF2-40B4-BE49-F238E27FC236}">
                <a16:creationId xmlns:a16="http://schemas.microsoft.com/office/drawing/2014/main" id="{8DCCC493-BC97-4F95-BA20-C8172E07F435}"/>
              </a:ext>
            </a:extLst>
          </p:cNvPr>
          <p:cNvSpPr>
            <a:spLocks noGrp="1"/>
          </p:cNvSpPr>
          <p:nvPr>
            <p:ph idx="1"/>
          </p:nvPr>
        </p:nvSpPr>
        <p:spPr>
          <a:xfrm>
            <a:off x="1191802" y="1845734"/>
            <a:ext cx="9963878" cy="4023360"/>
          </a:xfrm>
        </p:spPr>
        <p:txBody>
          <a:bodyPr>
            <a:normAutofit/>
          </a:bodyPr>
          <a:lstStyle/>
          <a:p>
            <a:r>
              <a:rPr lang="de-DE" altLang="zh-CN" sz="2000" dirty="0"/>
              <a:t>Definition: define one-to-many dependency between objects so that when one object changes state, all its dependents are notified and updated automatically.</a:t>
            </a:r>
          </a:p>
          <a:p>
            <a:endParaRPr lang="de-DE" altLang="zh-CN" sz="2000" dirty="0"/>
          </a:p>
        </p:txBody>
      </p:sp>
      <p:pic>
        <p:nvPicPr>
          <p:cNvPr id="4" name="Picture 3" descr="Diagram&#10;&#10;Description automatically generated">
            <a:extLst>
              <a:ext uri="{FF2B5EF4-FFF2-40B4-BE49-F238E27FC236}">
                <a16:creationId xmlns:a16="http://schemas.microsoft.com/office/drawing/2014/main" id="{A5BAEFBC-05A0-4772-9E10-132C0BCF1A66}"/>
              </a:ext>
            </a:extLst>
          </p:cNvPr>
          <p:cNvPicPr>
            <a:picLocks noChangeAspect="1"/>
          </p:cNvPicPr>
          <p:nvPr/>
        </p:nvPicPr>
        <p:blipFill>
          <a:blip r:embed="rId3"/>
          <a:stretch>
            <a:fillRect/>
          </a:stretch>
        </p:blipFill>
        <p:spPr>
          <a:xfrm>
            <a:off x="1191802" y="2581171"/>
            <a:ext cx="6909801" cy="3489450"/>
          </a:xfrm>
          <a:prstGeom prst="rect">
            <a:avLst/>
          </a:prstGeom>
        </p:spPr>
      </p:pic>
      <p:sp>
        <p:nvSpPr>
          <p:cNvPr id="5" name="TextBox 4">
            <a:extLst>
              <a:ext uri="{FF2B5EF4-FFF2-40B4-BE49-F238E27FC236}">
                <a16:creationId xmlns:a16="http://schemas.microsoft.com/office/drawing/2014/main" id="{BBA79752-B768-4D74-8576-16EDAE68E13D}"/>
              </a:ext>
            </a:extLst>
          </p:cNvPr>
          <p:cNvSpPr txBox="1"/>
          <p:nvPr/>
        </p:nvSpPr>
        <p:spPr>
          <a:xfrm>
            <a:off x="8180371" y="4325896"/>
            <a:ext cx="3193121" cy="923330"/>
          </a:xfrm>
          <a:prstGeom prst="rect">
            <a:avLst/>
          </a:prstGeom>
          <a:noFill/>
        </p:spPr>
        <p:txBody>
          <a:bodyPr wrap="square">
            <a:spAutoFit/>
          </a:bodyPr>
          <a:lstStyle/>
          <a:p>
            <a:pPr algn="l"/>
            <a:r>
              <a:rPr lang="en-US" i="0" dirty="0">
                <a:effectLst/>
                <a:latin typeface="-apple-system"/>
              </a:rPr>
              <a:t>Section 1.2 page5 ,,“Design Patterns, Elements of Reusable Object-Oriented Software”</a:t>
            </a:r>
          </a:p>
        </p:txBody>
      </p:sp>
    </p:spTree>
    <p:extLst>
      <p:ext uri="{BB962C8B-B14F-4D97-AF65-F5344CB8AC3E}">
        <p14:creationId xmlns:p14="http://schemas.microsoft.com/office/powerpoint/2010/main" val="123571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AADC-BD47-418E-84B6-F34BEF151EB5}"/>
              </a:ext>
            </a:extLst>
          </p:cNvPr>
          <p:cNvSpPr>
            <a:spLocks noGrp="1"/>
          </p:cNvSpPr>
          <p:nvPr>
            <p:ph type="title"/>
          </p:nvPr>
        </p:nvSpPr>
        <p:spPr/>
        <p:txBody>
          <a:bodyPr/>
          <a:lstStyle/>
          <a:p>
            <a:r>
              <a:rPr lang="de-DE" altLang="zh-CN" dirty="0"/>
              <a:t>Implementation background</a:t>
            </a:r>
            <a:endParaRPr lang="de-DE" dirty="0"/>
          </a:p>
        </p:txBody>
      </p:sp>
      <p:sp>
        <p:nvSpPr>
          <p:cNvPr id="3" name="Content Placeholder 2">
            <a:extLst>
              <a:ext uri="{FF2B5EF4-FFF2-40B4-BE49-F238E27FC236}">
                <a16:creationId xmlns:a16="http://schemas.microsoft.com/office/drawing/2014/main" id="{DD358D8E-9062-4A3F-BEFE-0184C0014FDE}"/>
              </a:ext>
            </a:extLst>
          </p:cNvPr>
          <p:cNvSpPr>
            <a:spLocks noGrp="1"/>
          </p:cNvSpPr>
          <p:nvPr>
            <p:ph idx="1"/>
          </p:nvPr>
        </p:nvSpPr>
        <p:spPr/>
        <p:txBody>
          <a:bodyPr/>
          <a:lstStyle/>
          <a:p>
            <a:r>
              <a:rPr lang="de-DE" dirty="0"/>
              <a:t>Image an situation, when one part of programe has been modified, it is necessary to update other part at the same time. One method is that calling CPU all the time to check the message from sender.</a:t>
            </a:r>
          </a:p>
          <a:p>
            <a:r>
              <a:rPr lang="de-DE" dirty="0"/>
              <a:t>This method has two shortcomings:</a:t>
            </a:r>
          </a:p>
          <a:p>
            <a:pPr lvl="1"/>
            <a:r>
              <a:rPr lang="de-DE" dirty="0"/>
              <a:t>Take over the CPU processing time</a:t>
            </a:r>
          </a:p>
          <a:p>
            <a:pPr lvl="1"/>
            <a:r>
              <a:rPr lang="de-DE" dirty="0"/>
              <a:t>Check would be missed if period intervals are too long</a:t>
            </a:r>
          </a:p>
          <a:p>
            <a:pPr marL="201168" lvl="1" indent="0">
              <a:buNone/>
            </a:pPr>
            <a:r>
              <a:rPr lang="de-DE" dirty="0"/>
              <a:t>Implement Observer Pattern is an solution for the problem </a:t>
            </a:r>
          </a:p>
          <a:p>
            <a:pPr marL="201168" lvl="1" indent="0">
              <a:buNone/>
            </a:pPr>
            <a:endParaRPr lang="de-DE" dirty="0"/>
          </a:p>
        </p:txBody>
      </p:sp>
    </p:spTree>
    <p:extLst>
      <p:ext uri="{BB962C8B-B14F-4D97-AF65-F5344CB8AC3E}">
        <p14:creationId xmlns:p14="http://schemas.microsoft.com/office/powerpoint/2010/main" val="65803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A536-51D0-4E3F-9402-D7BD04FC7879}"/>
              </a:ext>
            </a:extLst>
          </p:cNvPr>
          <p:cNvSpPr>
            <a:spLocks noGrp="1"/>
          </p:cNvSpPr>
          <p:nvPr>
            <p:ph type="title"/>
          </p:nvPr>
        </p:nvSpPr>
        <p:spPr/>
        <p:txBody>
          <a:bodyPr/>
          <a:lstStyle/>
          <a:p>
            <a:r>
              <a:rPr lang="de-DE" dirty="0"/>
              <a:t>Advantages and disadvantages</a:t>
            </a:r>
          </a:p>
        </p:txBody>
      </p:sp>
      <p:sp>
        <p:nvSpPr>
          <p:cNvPr id="3" name="Content Placeholder 2">
            <a:extLst>
              <a:ext uri="{FF2B5EF4-FFF2-40B4-BE49-F238E27FC236}">
                <a16:creationId xmlns:a16="http://schemas.microsoft.com/office/drawing/2014/main" id="{B0BC1673-F935-42EE-8C11-00446960F341}"/>
              </a:ext>
            </a:extLst>
          </p:cNvPr>
          <p:cNvSpPr>
            <a:spLocks noGrp="1"/>
          </p:cNvSpPr>
          <p:nvPr>
            <p:ph idx="1"/>
          </p:nvPr>
        </p:nvSpPr>
        <p:spPr/>
        <p:txBody>
          <a:bodyPr/>
          <a:lstStyle/>
          <a:p>
            <a:r>
              <a:rPr lang="de-DE" dirty="0"/>
              <a:t>AD</a:t>
            </a:r>
          </a:p>
          <a:p>
            <a:r>
              <a:rPr lang="de-DE" dirty="0"/>
              <a:t>-updating the state of observable object, then the state of observer would be automatically updated, they are bundled with each other with</a:t>
            </a:r>
            <a:r>
              <a:rPr lang="zh-CN" altLang="de-DE" dirty="0"/>
              <a:t> </a:t>
            </a:r>
            <a:r>
              <a:rPr lang="de-DE" altLang="zh-CN" dirty="0"/>
              <a:t>an</a:t>
            </a:r>
            <a:r>
              <a:rPr lang="de-DE" dirty="0"/>
              <a:t> abstract relationship.</a:t>
            </a:r>
          </a:p>
          <a:p>
            <a:endParaRPr lang="de-DE" dirty="0"/>
          </a:p>
          <a:p>
            <a:r>
              <a:rPr lang="de-DE" dirty="0"/>
              <a:t>DISAD</a:t>
            </a:r>
          </a:p>
          <a:p>
            <a:r>
              <a:rPr lang="de-DE" dirty="0"/>
              <a:t>-if there are many direct or indirect observers with observable object, it would take much time to notice observers.</a:t>
            </a:r>
          </a:p>
          <a:p>
            <a:r>
              <a:rPr lang="de-DE" dirty="0"/>
              <a:t>-if there are cyclic relationship between observers and observable object, it would press burden on system, which might cause in anomaly.</a:t>
            </a:r>
          </a:p>
          <a:p>
            <a:r>
              <a:rPr lang="de-DE" dirty="0"/>
              <a:t>-observers cannot observer how the observable object is updated, but only what is updated.</a:t>
            </a:r>
          </a:p>
        </p:txBody>
      </p:sp>
    </p:spTree>
    <p:extLst>
      <p:ext uri="{BB962C8B-B14F-4D97-AF65-F5344CB8AC3E}">
        <p14:creationId xmlns:p14="http://schemas.microsoft.com/office/powerpoint/2010/main" val="316274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E818EE-2E37-43B0-A268-513ACB5396FA}"/>
              </a:ext>
            </a:extLst>
          </p:cNvPr>
          <p:cNvSpPr>
            <a:spLocks noGrp="1"/>
          </p:cNvSpPr>
          <p:nvPr>
            <p:ph type="title"/>
          </p:nvPr>
        </p:nvSpPr>
        <p:spPr>
          <a:xfrm>
            <a:off x="492370" y="516835"/>
            <a:ext cx="3084844" cy="2103875"/>
          </a:xfrm>
        </p:spPr>
        <p:txBody>
          <a:bodyPr>
            <a:normAutofit/>
          </a:bodyPr>
          <a:lstStyle/>
          <a:p>
            <a:r>
              <a:rPr lang="de-DE" sz="3600" dirty="0">
                <a:solidFill>
                  <a:srgbClr val="FFFFFF"/>
                </a:solidFill>
              </a:rPr>
              <a:t>UML on general case</a:t>
            </a:r>
          </a:p>
        </p:txBody>
      </p:sp>
      <p:sp>
        <p:nvSpPr>
          <p:cNvPr id="1030" name="Content Placeholder 1029">
            <a:extLst>
              <a:ext uri="{FF2B5EF4-FFF2-40B4-BE49-F238E27FC236}">
                <a16:creationId xmlns:a16="http://schemas.microsoft.com/office/drawing/2014/main" id="{1A9A5E7D-8DF0-439C-BD50-1A3BDE018D5D}"/>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Subject is observable and it has zero to many Observers.</a:t>
            </a:r>
          </a:p>
          <a:p>
            <a:r>
              <a:rPr lang="en-US" sz="1500" dirty="0" err="1">
                <a:solidFill>
                  <a:srgbClr val="FFFFFF"/>
                </a:solidFill>
              </a:rPr>
              <a:t>ConcreteObserver</a:t>
            </a:r>
            <a:r>
              <a:rPr lang="en-US" sz="1500" dirty="0">
                <a:solidFill>
                  <a:srgbClr val="FFFFFF"/>
                </a:solidFill>
              </a:rPr>
              <a:t> has many </a:t>
            </a:r>
            <a:r>
              <a:rPr lang="en-US" sz="1500" dirty="0" err="1">
                <a:solidFill>
                  <a:srgbClr val="FFFFFF"/>
                </a:solidFill>
              </a:rPr>
              <a:t>Concretesubjects</a:t>
            </a:r>
            <a:r>
              <a:rPr lang="en-US" sz="1500" dirty="0">
                <a:solidFill>
                  <a:srgbClr val="FFFFFF"/>
                </a:solidFill>
              </a:rPr>
              <a:t>, which keep a relationship of one to many.</a:t>
            </a:r>
          </a:p>
          <a:p>
            <a:r>
              <a:rPr lang="en-US" sz="1500" dirty="0">
                <a:solidFill>
                  <a:srgbClr val="FFFFFF"/>
                </a:solidFill>
              </a:rPr>
              <a:t>One </a:t>
            </a:r>
            <a:r>
              <a:rPr lang="en-US" sz="1500" dirty="0" err="1">
                <a:solidFill>
                  <a:srgbClr val="FFFFFF"/>
                </a:solidFill>
              </a:rPr>
              <a:t>ConcreteSubject</a:t>
            </a:r>
            <a:r>
              <a:rPr lang="en-US" sz="1500" dirty="0">
                <a:solidFill>
                  <a:srgbClr val="FFFFFF"/>
                </a:solidFill>
              </a:rPr>
              <a:t> is one Subject, which keep a relationship of one to one</a:t>
            </a:r>
          </a:p>
          <a:p>
            <a:r>
              <a:rPr lang="en-US" sz="1500" dirty="0">
                <a:solidFill>
                  <a:srgbClr val="FFFFFF"/>
                </a:solidFill>
              </a:rPr>
              <a:t>One </a:t>
            </a:r>
            <a:r>
              <a:rPr lang="en-US" sz="1500" dirty="0" err="1">
                <a:solidFill>
                  <a:srgbClr val="FFFFFF"/>
                </a:solidFill>
              </a:rPr>
              <a:t>ConcreteObserver</a:t>
            </a:r>
            <a:r>
              <a:rPr lang="en-US" sz="1500" dirty="0">
                <a:solidFill>
                  <a:srgbClr val="FFFFFF"/>
                </a:solidFill>
              </a:rPr>
              <a:t> is one Observer, which keep a relationship of one to one </a:t>
            </a:r>
          </a:p>
        </p:txBody>
      </p:sp>
      <p:sp>
        <p:nvSpPr>
          <p:cNvPr id="143" name="Rectangle 14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8" name="Picture 4" descr="Graphical user interface, text, application&#10;&#10;Description automatically generated">
            <a:extLst>
              <a:ext uri="{FF2B5EF4-FFF2-40B4-BE49-F238E27FC236}">
                <a16:creationId xmlns:a16="http://schemas.microsoft.com/office/drawing/2014/main" id="{4C88C2E6-B96B-4EC2-91D8-A5C92606B53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973193"/>
            <a:ext cx="6798082" cy="4911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360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1160-1B77-48AE-97CF-6DFA0143CC90}"/>
              </a:ext>
            </a:extLst>
          </p:cNvPr>
          <p:cNvSpPr>
            <a:spLocks noGrp="1"/>
          </p:cNvSpPr>
          <p:nvPr>
            <p:ph type="title"/>
          </p:nvPr>
        </p:nvSpPr>
        <p:spPr/>
        <p:txBody>
          <a:bodyPr/>
          <a:lstStyle/>
          <a:p>
            <a:r>
              <a:rPr lang="de-DE" sz="4800" dirty="0"/>
              <a:t>Code on General Case</a:t>
            </a:r>
            <a:endParaRPr lang="de-DE" dirty="0"/>
          </a:p>
        </p:txBody>
      </p:sp>
      <p:sp>
        <p:nvSpPr>
          <p:cNvPr id="3" name="Content Placeholder 2">
            <a:extLst>
              <a:ext uri="{FF2B5EF4-FFF2-40B4-BE49-F238E27FC236}">
                <a16:creationId xmlns:a16="http://schemas.microsoft.com/office/drawing/2014/main" id="{2167D826-FBDD-433C-8363-202F718B6448}"/>
              </a:ext>
            </a:extLst>
          </p:cNvPr>
          <p:cNvSpPr>
            <a:spLocks noGrp="1"/>
          </p:cNvSpPr>
          <p:nvPr>
            <p:ph idx="1"/>
          </p:nvPr>
        </p:nvSpPr>
        <p:spPr/>
        <p:txBody>
          <a:bodyPr/>
          <a:lstStyle/>
          <a:p>
            <a:r>
              <a:rPr lang="en-US" dirty="0"/>
              <a:t>- ObserverPattern.cpp</a:t>
            </a:r>
          </a:p>
          <a:p>
            <a:r>
              <a:rPr lang="de-DE" dirty="0"/>
              <a:t>- Subject.h</a:t>
            </a:r>
          </a:p>
          <a:p>
            <a:r>
              <a:rPr lang="de-DE" dirty="0"/>
              <a:t>- ConcreteObserver.h</a:t>
            </a:r>
          </a:p>
          <a:p>
            <a:r>
              <a:rPr lang="de-DE" dirty="0"/>
              <a:t>- ConcreteSubject.h</a:t>
            </a:r>
          </a:p>
          <a:p>
            <a:r>
              <a:rPr lang="de-DE" dirty="0"/>
              <a:t>- Observer.h</a:t>
            </a:r>
          </a:p>
        </p:txBody>
      </p:sp>
    </p:spTree>
    <p:extLst>
      <p:ext uri="{BB962C8B-B14F-4D97-AF65-F5344CB8AC3E}">
        <p14:creationId xmlns:p14="http://schemas.microsoft.com/office/powerpoint/2010/main" val="414766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E322D37-8B38-4B68-ACBF-70098858F4AD}"/>
              </a:ext>
            </a:extLst>
          </p:cNvPr>
          <p:cNvSpPr>
            <a:spLocks noGrp="1"/>
          </p:cNvSpPr>
          <p:nvPr>
            <p:ph type="title"/>
          </p:nvPr>
        </p:nvSpPr>
        <p:spPr>
          <a:xfrm>
            <a:off x="492370" y="516835"/>
            <a:ext cx="3084844" cy="2103875"/>
          </a:xfrm>
        </p:spPr>
        <p:txBody>
          <a:bodyPr>
            <a:normAutofit/>
          </a:bodyPr>
          <a:lstStyle/>
          <a:p>
            <a:r>
              <a:rPr lang="de-DE" sz="3600" dirty="0">
                <a:solidFill>
                  <a:srgbClr val="FFFFFF"/>
                </a:solidFill>
              </a:rPr>
              <a:t>UML on selling basketballs</a:t>
            </a:r>
          </a:p>
        </p:txBody>
      </p:sp>
      <p:sp>
        <p:nvSpPr>
          <p:cNvPr id="3080" name="Content Placeholder 3079">
            <a:extLst>
              <a:ext uri="{FF2B5EF4-FFF2-40B4-BE49-F238E27FC236}">
                <a16:creationId xmlns:a16="http://schemas.microsoft.com/office/drawing/2014/main" id="{EDA27A86-73F8-4AED-A3A7-2849FB365B1C}"/>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First, basketball factory set the original price to produce basketball.</a:t>
            </a:r>
          </a:p>
          <a:p>
            <a:r>
              <a:rPr lang="en-US" sz="1500" dirty="0">
                <a:solidFill>
                  <a:srgbClr val="FFFFFF"/>
                </a:solidFill>
              </a:rPr>
              <a:t>Second, when the price is modified from factory, supermarkets and sport center will update price meanwhile.</a:t>
            </a:r>
          </a:p>
          <a:p>
            <a:r>
              <a:rPr lang="en-US" sz="1500" dirty="0">
                <a:solidFill>
                  <a:srgbClr val="FFFFFF"/>
                </a:solidFill>
              </a:rPr>
              <a:t>Observer can own as many as Concrete observers.</a:t>
            </a:r>
          </a:p>
        </p:txBody>
      </p:sp>
      <p:sp>
        <p:nvSpPr>
          <p:cNvPr id="194" name="Rectangle 19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8">
            <a:extLst>
              <a:ext uri="{FF2B5EF4-FFF2-40B4-BE49-F238E27FC236}">
                <a16:creationId xmlns:a16="http://schemas.microsoft.com/office/drawing/2014/main" id="{818DD803-87A3-4D3A-B478-BBDF8906C8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2017" y="1007183"/>
            <a:ext cx="6798082" cy="4843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1949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1665</Words>
  <Application>Microsoft Office PowerPoint</Application>
  <PresentationFormat>Widescreen</PresentationFormat>
  <Paragraphs>97</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Helvetica Neue</vt:lpstr>
      <vt:lpstr>Arial</vt:lpstr>
      <vt:lpstr>Calibri</vt:lpstr>
      <vt:lpstr>Calibri Light</vt:lpstr>
      <vt:lpstr>Retrospect</vt:lpstr>
      <vt:lpstr>Design Pattern:  Observer Pattern</vt:lpstr>
      <vt:lpstr>Structure</vt:lpstr>
      <vt:lpstr>Introduction of design pattern</vt:lpstr>
      <vt:lpstr>Observer Pattern in Behaviour pattern</vt:lpstr>
      <vt:lpstr>Implementation background</vt:lpstr>
      <vt:lpstr>Advantages and disadvantages</vt:lpstr>
      <vt:lpstr>UML on general case</vt:lpstr>
      <vt:lpstr>Code on General Case</vt:lpstr>
      <vt:lpstr>UML on selling basketballs</vt:lpstr>
      <vt:lpstr>Code on Selling tickets</vt:lpstr>
      <vt:lpstr>Summary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  Observer Pattern</dc:title>
  <dc:creator>Yu Yukun</dc:creator>
  <cp:lastModifiedBy>Yu Yukun</cp:lastModifiedBy>
  <cp:revision>4</cp:revision>
  <dcterms:created xsi:type="dcterms:W3CDTF">2022-01-13T09:51:05Z</dcterms:created>
  <dcterms:modified xsi:type="dcterms:W3CDTF">2022-01-14T01:15:53Z</dcterms:modified>
</cp:coreProperties>
</file>