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1"/>
  </p:notesMasterIdLst>
  <p:sldIdLst>
    <p:sldId id="256" r:id="rId2"/>
    <p:sldId id="257" r:id="rId3"/>
    <p:sldId id="270" r:id="rId4"/>
    <p:sldId id="265" r:id="rId5"/>
    <p:sldId id="271" r:id="rId6"/>
    <p:sldId id="267" r:id="rId7"/>
    <p:sldId id="272" r:id="rId8"/>
    <p:sldId id="268" r:id="rId9"/>
    <p:sldId id="273" r:id="rId10"/>
    <p:sldId id="260" r:id="rId11"/>
    <p:sldId id="274" r:id="rId12"/>
    <p:sldId id="269" r:id="rId13"/>
    <p:sldId id="275" r:id="rId14"/>
    <p:sldId id="266" r:id="rId15"/>
    <p:sldId id="276" r:id="rId16"/>
    <p:sldId id="261" r:id="rId17"/>
    <p:sldId id="263" r:id="rId18"/>
    <p:sldId id="277" r:id="rId19"/>
    <p:sldId id="26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370" autoAdjust="0"/>
  </p:normalViewPr>
  <p:slideViewPr>
    <p:cSldViewPr snapToGrid="0">
      <p:cViewPr varScale="1">
        <p:scale>
          <a:sx n="57" d="100"/>
          <a:sy n="57" d="100"/>
        </p:scale>
        <p:origin x="87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F9D9A7-7FC9-4117-9C5A-01EF7298C215}" type="datetimeFigureOut">
              <a:rPr lang="de-DE" smtClean="0"/>
              <a:t>24.01.2022</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6FBD79-93C1-4C87-BA0B-546CF1726A8C}" type="slidenum">
              <a:rPr lang="de-DE" smtClean="0"/>
              <a:t>‹#›</a:t>
            </a:fld>
            <a:endParaRPr lang="de-DE"/>
          </a:p>
        </p:txBody>
      </p:sp>
    </p:spTree>
    <p:extLst>
      <p:ext uri="{BB962C8B-B14F-4D97-AF65-F5344CB8AC3E}">
        <p14:creationId xmlns:p14="http://schemas.microsoft.com/office/powerpoint/2010/main" val="1768683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136FBD79-93C1-4C87-BA0B-546CF1726A8C}" type="slidenum">
              <a:rPr lang="de-DE" smtClean="0"/>
              <a:t>4</a:t>
            </a:fld>
            <a:endParaRPr lang="de-DE"/>
          </a:p>
        </p:txBody>
      </p:sp>
    </p:spTree>
    <p:extLst>
      <p:ext uri="{BB962C8B-B14F-4D97-AF65-F5344CB8AC3E}">
        <p14:creationId xmlns:p14="http://schemas.microsoft.com/office/powerpoint/2010/main" val="1951071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generate three graphical methods, and they could be reused independently. They can work together, too. Both a spreadsheet object and bar chart object can depict information in the same application data object using different presentations. The spreadsheet and the bar chart don’t know about each other, thereby we could reuse only the one we need. They behave as they do. Once the user changes the information in the spreadsheet, the bar chart reflects the changes immediately, and vice versa.</a:t>
            </a:r>
          </a:p>
          <a:p>
            <a:endParaRPr lang="en-US" dirty="0"/>
          </a:p>
          <a:p>
            <a:r>
              <a:rPr lang="en-US" dirty="0"/>
              <a:t>This behavior implies that the spreadsheet and bar chart are dependent on the data object and therefore they should be notified of any change in its state. And there is no reason to limit the number of dependent objects to two, three, or four even more. There may be any number of different user interfaces to the same data.</a:t>
            </a:r>
            <a:endParaRPr lang="de-DE" dirty="0"/>
          </a:p>
        </p:txBody>
      </p:sp>
      <p:sp>
        <p:nvSpPr>
          <p:cNvPr id="4" name="Slide Number Placeholder 3"/>
          <p:cNvSpPr>
            <a:spLocks noGrp="1"/>
          </p:cNvSpPr>
          <p:nvPr>
            <p:ph type="sldNum" sz="quarter" idx="5"/>
          </p:nvPr>
        </p:nvSpPr>
        <p:spPr/>
        <p:txBody>
          <a:bodyPr/>
          <a:lstStyle/>
          <a:p>
            <a:fld id="{136FBD79-93C1-4C87-BA0B-546CF1726A8C}" type="slidenum">
              <a:rPr lang="de-DE" smtClean="0"/>
              <a:t>6</a:t>
            </a:fld>
            <a:endParaRPr lang="de-DE"/>
          </a:p>
        </p:txBody>
      </p:sp>
    </p:spTree>
    <p:extLst>
      <p:ext uri="{BB962C8B-B14F-4D97-AF65-F5344CB8AC3E}">
        <p14:creationId xmlns:p14="http://schemas.microsoft.com/office/powerpoint/2010/main" val="460233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Implement Observer pattern is an solution for the problem. </a:t>
            </a:r>
            <a:r>
              <a:rPr lang="de-DE" sz="1200" dirty="0"/>
              <a:t>Imagine an situation, </a:t>
            </a:r>
            <a:endParaRPr lang="de-DE" dirty="0"/>
          </a:p>
        </p:txBody>
      </p:sp>
      <p:sp>
        <p:nvSpPr>
          <p:cNvPr id="4" name="Slide Number Placeholder 3"/>
          <p:cNvSpPr>
            <a:spLocks noGrp="1"/>
          </p:cNvSpPr>
          <p:nvPr>
            <p:ph type="sldNum" sz="quarter" idx="5"/>
          </p:nvPr>
        </p:nvSpPr>
        <p:spPr/>
        <p:txBody>
          <a:bodyPr/>
          <a:lstStyle/>
          <a:p>
            <a:fld id="{136FBD79-93C1-4C87-BA0B-546CF1726A8C}" type="slidenum">
              <a:rPr lang="de-DE" smtClean="0"/>
              <a:t>8</a:t>
            </a:fld>
            <a:endParaRPr lang="de-DE"/>
          </a:p>
        </p:txBody>
      </p:sp>
    </p:spTree>
    <p:extLst>
      <p:ext uri="{BB962C8B-B14F-4D97-AF65-F5344CB8AC3E}">
        <p14:creationId xmlns:p14="http://schemas.microsoft.com/office/powerpoint/2010/main" val="215366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136FBD79-93C1-4C87-BA0B-546CF1726A8C}" type="slidenum">
              <a:rPr lang="de-DE" smtClean="0"/>
              <a:t>10</a:t>
            </a:fld>
            <a:endParaRPr lang="de-DE"/>
          </a:p>
        </p:txBody>
      </p:sp>
    </p:spTree>
    <p:extLst>
      <p:ext uri="{BB962C8B-B14F-4D97-AF65-F5344CB8AC3E}">
        <p14:creationId xmlns:p14="http://schemas.microsoft.com/office/powerpoint/2010/main" val="2509718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Firstly, they are four patterns which could be defined as observer pattern: </a:t>
            </a:r>
            <a:r>
              <a:rPr lang="de-DE" altLang="zh-CN" dirty="0"/>
              <a:t>Publisher-Subscriber, Model-View, </a:t>
            </a:r>
            <a:r>
              <a:rPr lang="de-DE" dirty="0"/>
              <a:t>Source-Listener or Dependents</a:t>
            </a:r>
          </a:p>
          <a:p>
            <a:r>
              <a:rPr lang="de-DE" dirty="0"/>
              <a:t>Secondly, objects‘ reletionship</a:t>
            </a:r>
          </a:p>
        </p:txBody>
      </p:sp>
      <p:sp>
        <p:nvSpPr>
          <p:cNvPr id="4" name="Slide Number Placeholder 3"/>
          <p:cNvSpPr>
            <a:spLocks noGrp="1"/>
          </p:cNvSpPr>
          <p:nvPr>
            <p:ph type="sldNum" sz="quarter" idx="5"/>
          </p:nvPr>
        </p:nvSpPr>
        <p:spPr/>
        <p:txBody>
          <a:bodyPr/>
          <a:lstStyle/>
          <a:p>
            <a:fld id="{136FBD79-93C1-4C87-BA0B-546CF1726A8C}" type="slidenum">
              <a:rPr lang="de-DE" smtClean="0"/>
              <a:t>17</a:t>
            </a:fld>
            <a:endParaRPr lang="de-DE"/>
          </a:p>
        </p:txBody>
      </p:sp>
    </p:spTree>
    <p:extLst>
      <p:ext uri="{BB962C8B-B14F-4D97-AF65-F5344CB8AC3E}">
        <p14:creationId xmlns:p14="http://schemas.microsoft.com/office/powerpoint/2010/main" val="3609372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ltLang="zh-CN" sz="1200" dirty="0">
                <a:solidFill>
                  <a:schemeClr val="tx1">
                    <a:lumMod val="75000"/>
                    <a:lumOff val="25000"/>
                  </a:schemeClr>
                </a:solidFill>
              </a:rPr>
              <a:t>Advantages</a:t>
            </a:r>
          </a:p>
          <a:p>
            <a:r>
              <a:rPr lang="de-DE" sz="1200" dirty="0">
                <a:solidFill>
                  <a:schemeClr val="tx1">
                    <a:lumMod val="75000"/>
                    <a:lumOff val="25000"/>
                  </a:schemeClr>
                </a:solidFill>
              </a:rPr>
              <a:t>Abstract model</a:t>
            </a:r>
            <a:endParaRPr lang="de-DE" dirty="0"/>
          </a:p>
        </p:txBody>
      </p:sp>
      <p:sp>
        <p:nvSpPr>
          <p:cNvPr id="4" name="Slide Number Placeholder 3"/>
          <p:cNvSpPr>
            <a:spLocks noGrp="1"/>
          </p:cNvSpPr>
          <p:nvPr>
            <p:ph type="sldNum" sz="quarter" idx="5"/>
          </p:nvPr>
        </p:nvSpPr>
        <p:spPr/>
        <p:txBody>
          <a:bodyPr/>
          <a:lstStyle/>
          <a:p>
            <a:fld id="{136FBD79-93C1-4C87-BA0B-546CF1726A8C}" type="slidenum">
              <a:rPr lang="de-DE" smtClean="0"/>
              <a:t>18</a:t>
            </a:fld>
            <a:endParaRPr lang="de-DE"/>
          </a:p>
        </p:txBody>
      </p:sp>
    </p:spTree>
    <p:extLst>
      <p:ext uri="{BB962C8B-B14F-4D97-AF65-F5344CB8AC3E}">
        <p14:creationId xmlns:p14="http://schemas.microsoft.com/office/powerpoint/2010/main" val="4106347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00B6A6-DC11-4DD2-BD8E-CAC02CA2688B}" type="datetimeFigureOut">
              <a:rPr lang="de-DE" smtClean="0"/>
              <a:t>24.01.2022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E225D3A-5048-497E-8F79-4BEF11F1DD79}" type="slidenum">
              <a:rPr lang="de-DE" smtClean="0"/>
              <a:t>‹#›</a:t>
            </a:fld>
            <a:endParaRPr lang="de-D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4480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00B6A6-DC11-4DD2-BD8E-CAC02CA2688B}" type="datetimeFigureOut">
              <a:rPr lang="de-DE" smtClean="0"/>
              <a:t>24.01.2022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E225D3A-5048-497E-8F79-4BEF11F1DD79}" type="slidenum">
              <a:rPr lang="de-DE" smtClean="0"/>
              <a:t>‹#›</a:t>
            </a:fld>
            <a:endParaRPr lang="de-DE"/>
          </a:p>
        </p:txBody>
      </p:sp>
    </p:spTree>
    <p:extLst>
      <p:ext uri="{BB962C8B-B14F-4D97-AF65-F5344CB8AC3E}">
        <p14:creationId xmlns:p14="http://schemas.microsoft.com/office/powerpoint/2010/main" val="1867388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00B6A6-DC11-4DD2-BD8E-CAC02CA2688B}" type="datetimeFigureOut">
              <a:rPr lang="de-DE" smtClean="0"/>
              <a:t>24.01.2022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E225D3A-5048-497E-8F79-4BEF11F1DD79}" type="slidenum">
              <a:rPr lang="de-DE" smtClean="0"/>
              <a:t>‹#›</a:t>
            </a:fld>
            <a:endParaRPr lang="de-DE"/>
          </a:p>
        </p:txBody>
      </p:sp>
    </p:spTree>
    <p:extLst>
      <p:ext uri="{BB962C8B-B14F-4D97-AF65-F5344CB8AC3E}">
        <p14:creationId xmlns:p14="http://schemas.microsoft.com/office/powerpoint/2010/main" val="3796932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00B6A6-DC11-4DD2-BD8E-CAC02CA2688B}" type="datetimeFigureOut">
              <a:rPr lang="de-DE" smtClean="0"/>
              <a:t>24.01.2022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E225D3A-5048-497E-8F79-4BEF11F1DD79}" type="slidenum">
              <a:rPr lang="de-DE" smtClean="0"/>
              <a:t>‹#›</a:t>
            </a:fld>
            <a:endParaRPr lang="de-DE"/>
          </a:p>
        </p:txBody>
      </p:sp>
    </p:spTree>
    <p:extLst>
      <p:ext uri="{BB962C8B-B14F-4D97-AF65-F5344CB8AC3E}">
        <p14:creationId xmlns:p14="http://schemas.microsoft.com/office/powerpoint/2010/main" val="2020014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00B6A6-DC11-4DD2-BD8E-CAC02CA2688B}" type="datetimeFigureOut">
              <a:rPr lang="de-DE" smtClean="0"/>
              <a:t>24.01.2022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E225D3A-5048-497E-8F79-4BEF11F1DD79}" type="slidenum">
              <a:rPr lang="de-DE" smtClean="0"/>
              <a:t>‹#›</a:t>
            </a:fld>
            <a:endParaRPr lang="de-D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290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00B6A6-DC11-4DD2-BD8E-CAC02CA2688B}" type="datetimeFigureOut">
              <a:rPr lang="de-DE" smtClean="0"/>
              <a:t>24.01.2022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E225D3A-5048-497E-8F79-4BEF11F1DD79}" type="slidenum">
              <a:rPr lang="de-DE" smtClean="0"/>
              <a:t>‹#›</a:t>
            </a:fld>
            <a:endParaRPr lang="de-DE"/>
          </a:p>
        </p:txBody>
      </p:sp>
    </p:spTree>
    <p:extLst>
      <p:ext uri="{BB962C8B-B14F-4D97-AF65-F5344CB8AC3E}">
        <p14:creationId xmlns:p14="http://schemas.microsoft.com/office/powerpoint/2010/main" val="3153622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00B6A6-DC11-4DD2-BD8E-CAC02CA2688B}" type="datetimeFigureOut">
              <a:rPr lang="de-DE" smtClean="0"/>
              <a:t>24.01.2022</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CE225D3A-5048-497E-8F79-4BEF11F1DD79}" type="slidenum">
              <a:rPr lang="de-DE" smtClean="0"/>
              <a:t>‹#›</a:t>
            </a:fld>
            <a:endParaRPr lang="de-DE"/>
          </a:p>
        </p:txBody>
      </p:sp>
    </p:spTree>
    <p:extLst>
      <p:ext uri="{BB962C8B-B14F-4D97-AF65-F5344CB8AC3E}">
        <p14:creationId xmlns:p14="http://schemas.microsoft.com/office/powerpoint/2010/main" val="2032223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00B6A6-DC11-4DD2-BD8E-CAC02CA2688B}" type="datetimeFigureOut">
              <a:rPr lang="de-DE" smtClean="0"/>
              <a:t>24.01.2022</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CE225D3A-5048-497E-8F79-4BEF11F1DD79}" type="slidenum">
              <a:rPr lang="de-DE" smtClean="0"/>
              <a:t>‹#›</a:t>
            </a:fld>
            <a:endParaRPr lang="de-DE"/>
          </a:p>
        </p:txBody>
      </p:sp>
    </p:spTree>
    <p:extLst>
      <p:ext uri="{BB962C8B-B14F-4D97-AF65-F5344CB8AC3E}">
        <p14:creationId xmlns:p14="http://schemas.microsoft.com/office/powerpoint/2010/main" val="147040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100B6A6-DC11-4DD2-BD8E-CAC02CA2688B}" type="datetimeFigureOut">
              <a:rPr lang="de-DE" smtClean="0"/>
              <a:t>24.01.2022</a:t>
            </a:fld>
            <a:endParaRPr lang="de-D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de-DE"/>
          </a:p>
        </p:txBody>
      </p:sp>
      <p:sp>
        <p:nvSpPr>
          <p:cNvPr id="9" name="Slide Number Placeholder 8"/>
          <p:cNvSpPr>
            <a:spLocks noGrp="1"/>
          </p:cNvSpPr>
          <p:nvPr>
            <p:ph type="sldNum" sz="quarter" idx="12"/>
          </p:nvPr>
        </p:nvSpPr>
        <p:spPr/>
        <p:txBody>
          <a:bodyPr/>
          <a:lstStyle/>
          <a:p>
            <a:fld id="{CE225D3A-5048-497E-8F79-4BEF11F1DD79}" type="slidenum">
              <a:rPr lang="de-DE" smtClean="0"/>
              <a:t>‹#›</a:t>
            </a:fld>
            <a:endParaRPr lang="de-DE"/>
          </a:p>
        </p:txBody>
      </p:sp>
    </p:spTree>
    <p:extLst>
      <p:ext uri="{BB962C8B-B14F-4D97-AF65-F5344CB8AC3E}">
        <p14:creationId xmlns:p14="http://schemas.microsoft.com/office/powerpoint/2010/main" val="2735427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100B6A6-DC11-4DD2-BD8E-CAC02CA2688B}" type="datetimeFigureOut">
              <a:rPr lang="de-DE" smtClean="0"/>
              <a:t>24.01.2022</a:t>
            </a:fld>
            <a:endParaRPr lang="de-D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de-D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E225D3A-5048-497E-8F79-4BEF11F1DD79}" type="slidenum">
              <a:rPr lang="de-DE" smtClean="0"/>
              <a:t>‹#›</a:t>
            </a:fld>
            <a:endParaRPr lang="de-DE"/>
          </a:p>
        </p:txBody>
      </p:sp>
    </p:spTree>
    <p:extLst>
      <p:ext uri="{BB962C8B-B14F-4D97-AF65-F5344CB8AC3E}">
        <p14:creationId xmlns:p14="http://schemas.microsoft.com/office/powerpoint/2010/main" val="1646828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00B6A6-DC11-4DD2-BD8E-CAC02CA2688B}" type="datetimeFigureOut">
              <a:rPr lang="de-DE" smtClean="0"/>
              <a:t>24.01.2022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E225D3A-5048-497E-8F79-4BEF11F1DD79}" type="slidenum">
              <a:rPr lang="de-DE" smtClean="0"/>
              <a:t>‹#›</a:t>
            </a:fld>
            <a:endParaRPr lang="de-DE"/>
          </a:p>
        </p:txBody>
      </p:sp>
    </p:spTree>
    <p:extLst>
      <p:ext uri="{BB962C8B-B14F-4D97-AF65-F5344CB8AC3E}">
        <p14:creationId xmlns:p14="http://schemas.microsoft.com/office/powerpoint/2010/main" val="348145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100B6A6-DC11-4DD2-BD8E-CAC02CA2688B}" type="datetimeFigureOut">
              <a:rPr lang="de-DE" smtClean="0"/>
              <a:t>24.01.2022</a:t>
            </a:fld>
            <a:endParaRPr lang="de-D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de-D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E225D3A-5048-497E-8F79-4BEF11F1DD79}" type="slidenum">
              <a:rPr lang="de-DE" smtClean="0"/>
              <a:t>‹#›</a:t>
            </a:fld>
            <a:endParaRPr lang="de-D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480896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yukun093/observerPattern.g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BDA7E-610F-448E-B429-B9CDB72343B8}"/>
              </a:ext>
            </a:extLst>
          </p:cNvPr>
          <p:cNvSpPr>
            <a:spLocks noGrp="1"/>
          </p:cNvSpPr>
          <p:nvPr>
            <p:ph type="ctrTitle"/>
          </p:nvPr>
        </p:nvSpPr>
        <p:spPr>
          <a:xfrm>
            <a:off x="838199" y="1093788"/>
            <a:ext cx="10506455" cy="2967208"/>
          </a:xfrm>
        </p:spPr>
        <p:txBody>
          <a:bodyPr>
            <a:normAutofit/>
          </a:bodyPr>
          <a:lstStyle/>
          <a:p>
            <a:pPr algn="l"/>
            <a:r>
              <a:rPr lang="en-US" sz="8000" dirty="0"/>
              <a:t>Design Pattern: </a:t>
            </a:r>
            <a:br>
              <a:rPr lang="en-US" sz="8000" dirty="0"/>
            </a:br>
            <a:r>
              <a:rPr lang="en-US" sz="8000" dirty="0"/>
              <a:t>Observer Pattern</a:t>
            </a:r>
            <a:endParaRPr lang="de-DE" sz="8000" dirty="0"/>
          </a:p>
        </p:txBody>
      </p:sp>
      <p:sp>
        <p:nvSpPr>
          <p:cNvPr id="3" name="Subtitle 2">
            <a:extLst>
              <a:ext uri="{FF2B5EF4-FFF2-40B4-BE49-F238E27FC236}">
                <a16:creationId xmlns:a16="http://schemas.microsoft.com/office/drawing/2014/main" id="{5D014D26-9CEF-40D1-B2D8-A0B530403979}"/>
              </a:ext>
            </a:extLst>
          </p:cNvPr>
          <p:cNvSpPr>
            <a:spLocks noGrp="1"/>
          </p:cNvSpPr>
          <p:nvPr>
            <p:ph type="subTitle" idx="1"/>
          </p:nvPr>
        </p:nvSpPr>
        <p:spPr>
          <a:xfrm>
            <a:off x="7400924" y="4619624"/>
            <a:ext cx="3946779" cy="1038225"/>
          </a:xfrm>
        </p:spPr>
        <p:txBody>
          <a:bodyPr>
            <a:normAutofit/>
          </a:bodyPr>
          <a:lstStyle/>
          <a:p>
            <a:pPr algn="r"/>
            <a:r>
              <a:rPr lang="en-US" dirty="0"/>
              <a:t>Yukun Yu</a:t>
            </a:r>
            <a:endParaRPr lang="en-US"/>
          </a:p>
        </p:txBody>
      </p:sp>
    </p:spTree>
    <p:extLst>
      <p:ext uri="{BB962C8B-B14F-4D97-AF65-F5344CB8AC3E}">
        <p14:creationId xmlns:p14="http://schemas.microsoft.com/office/powerpoint/2010/main" val="3056380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8E818EE-2E37-43B0-A268-513ACB5396FA}"/>
              </a:ext>
            </a:extLst>
          </p:cNvPr>
          <p:cNvSpPr>
            <a:spLocks noGrp="1"/>
          </p:cNvSpPr>
          <p:nvPr>
            <p:ph type="title"/>
          </p:nvPr>
        </p:nvSpPr>
        <p:spPr>
          <a:xfrm>
            <a:off x="477622" y="770925"/>
            <a:ext cx="3084844" cy="1111950"/>
          </a:xfrm>
        </p:spPr>
        <p:txBody>
          <a:bodyPr>
            <a:noAutofit/>
          </a:bodyPr>
          <a:lstStyle/>
          <a:p>
            <a:r>
              <a:rPr lang="de-DE" sz="2400" dirty="0">
                <a:solidFill>
                  <a:srgbClr val="FFFFFF"/>
                </a:solidFill>
              </a:rPr>
              <a:t>UML(unified modelling language) on general case</a:t>
            </a:r>
          </a:p>
        </p:txBody>
      </p:sp>
      <p:sp>
        <p:nvSpPr>
          <p:cNvPr id="1030" name="Content Placeholder 1029">
            <a:extLst>
              <a:ext uri="{FF2B5EF4-FFF2-40B4-BE49-F238E27FC236}">
                <a16:creationId xmlns:a16="http://schemas.microsoft.com/office/drawing/2014/main" id="{1A9A5E7D-8DF0-439C-BD50-1A3BDE018D5D}"/>
              </a:ext>
            </a:extLst>
          </p:cNvPr>
          <p:cNvSpPr>
            <a:spLocks noGrp="1"/>
          </p:cNvSpPr>
          <p:nvPr>
            <p:ph idx="1"/>
          </p:nvPr>
        </p:nvSpPr>
        <p:spPr>
          <a:xfrm>
            <a:off x="477622" y="2025546"/>
            <a:ext cx="3084844" cy="3987030"/>
          </a:xfrm>
        </p:spPr>
        <p:txBody>
          <a:bodyPr>
            <a:noAutofit/>
          </a:bodyPr>
          <a:lstStyle/>
          <a:p>
            <a:r>
              <a:rPr lang="en-US" dirty="0">
                <a:solidFill>
                  <a:srgbClr val="FFFFFF"/>
                </a:solidFill>
              </a:rPr>
              <a:t>Subject is observable and it has zero to many Observers.</a:t>
            </a:r>
          </a:p>
          <a:p>
            <a:r>
              <a:rPr lang="en-US" dirty="0" err="1">
                <a:solidFill>
                  <a:srgbClr val="FFFFFF"/>
                </a:solidFill>
              </a:rPr>
              <a:t>ConcreteObserver</a:t>
            </a:r>
            <a:r>
              <a:rPr lang="en-US" dirty="0">
                <a:solidFill>
                  <a:srgbClr val="FFFFFF"/>
                </a:solidFill>
              </a:rPr>
              <a:t> has many </a:t>
            </a:r>
            <a:r>
              <a:rPr lang="en-US" dirty="0" err="1">
                <a:solidFill>
                  <a:srgbClr val="FFFFFF"/>
                </a:solidFill>
              </a:rPr>
              <a:t>Concretesubjects</a:t>
            </a:r>
            <a:r>
              <a:rPr lang="en-US" dirty="0">
                <a:solidFill>
                  <a:srgbClr val="FFFFFF"/>
                </a:solidFill>
              </a:rPr>
              <a:t>, which keeps a relationship of one to many.</a:t>
            </a:r>
          </a:p>
          <a:p>
            <a:r>
              <a:rPr lang="en-US" dirty="0">
                <a:solidFill>
                  <a:srgbClr val="FFFFFF"/>
                </a:solidFill>
              </a:rPr>
              <a:t>One </a:t>
            </a:r>
            <a:r>
              <a:rPr lang="en-US" dirty="0" err="1">
                <a:solidFill>
                  <a:srgbClr val="FFFFFF"/>
                </a:solidFill>
              </a:rPr>
              <a:t>ConcreteSubject</a:t>
            </a:r>
            <a:r>
              <a:rPr lang="en-US" dirty="0">
                <a:solidFill>
                  <a:srgbClr val="FFFFFF"/>
                </a:solidFill>
              </a:rPr>
              <a:t> is one Subject, which keeps a relationship of one to one</a:t>
            </a:r>
          </a:p>
          <a:p>
            <a:r>
              <a:rPr lang="en-US" dirty="0">
                <a:solidFill>
                  <a:srgbClr val="FFFFFF"/>
                </a:solidFill>
              </a:rPr>
              <a:t>One </a:t>
            </a:r>
            <a:r>
              <a:rPr lang="en-US" dirty="0" err="1">
                <a:solidFill>
                  <a:srgbClr val="FFFFFF"/>
                </a:solidFill>
              </a:rPr>
              <a:t>ConcreteObserver</a:t>
            </a:r>
            <a:r>
              <a:rPr lang="en-US" dirty="0">
                <a:solidFill>
                  <a:srgbClr val="FFFFFF"/>
                </a:solidFill>
              </a:rPr>
              <a:t> is one Observer, which keeps a relationship of one to one </a:t>
            </a:r>
          </a:p>
        </p:txBody>
      </p:sp>
      <p:sp>
        <p:nvSpPr>
          <p:cNvPr id="143" name="Rectangle 142">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8" name="Picture 4" descr="Graphical user interface, text, application&#10;&#10;Description automatically generated">
            <a:extLst>
              <a:ext uri="{FF2B5EF4-FFF2-40B4-BE49-F238E27FC236}">
                <a16:creationId xmlns:a16="http://schemas.microsoft.com/office/drawing/2014/main" id="{4C88C2E6-B96B-4EC2-91D8-A5C92606B53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42017" y="1041773"/>
            <a:ext cx="6798082" cy="4911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360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3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3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3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FDE32-3384-4403-B3F3-F12BB0382094}"/>
              </a:ext>
            </a:extLst>
          </p:cNvPr>
          <p:cNvSpPr>
            <a:spLocks noGrp="1"/>
          </p:cNvSpPr>
          <p:nvPr>
            <p:ph type="title"/>
          </p:nvPr>
        </p:nvSpPr>
        <p:spPr/>
        <p:txBody>
          <a:bodyPr/>
          <a:lstStyle/>
          <a:p>
            <a:r>
              <a:rPr lang="en-US" sz="4800" dirty="0"/>
              <a:t>Structure</a:t>
            </a:r>
            <a:endParaRPr lang="de-DE" dirty="0"/>
          </a:p>
        </p:txBody>
      </p:sp>
      <p:grpSp>
        <p:nvGrpSpPr>
          <p:cNvPr id="4" name="Group 3">
            <a:extLst>
              <a:ext uri="{FF2B5EF4-FFF2-40B4-BE49-F238E27FC236}">
                <a16:creationId xmlns:a16="http://schemas.microsoft.com/office/drawing/2014/main" id="{F2E63968-F80B-4544-95E8-284290546492}"/>
              </a:ext>
            </a:extLst>
          </p:cNvPr>
          <p:cNvGrpSpPr/>
          <p:nvPr/>
        </p:nvGrpSpPr>
        <p:grpSpPr>
          <a:xfrm>
            <a:off x="1097280" y="1943868"/>
            <a:ext cx="10228266" cy="4449737"/>
            <a:chOff x="1097280" y="1943868"/>
            <a:chExt cx="10228266" cy="4449737"/>
          </a:xfrm>
        </p:grpSpPr>
        <p:sp>
          <p:nvSpPr>
            <p:cNvPr id="5" name="Content Placeholder 2">
              <a:extLst>
                <a:ext uri="{FF2B5EF4-FFF2-40B4-BE49-F238E27FC236}">
                  <a16:creationId xmlns:a16="http://schemas.microsoft.com/office/drawing/2014/main" id="{CD5F14E1-E26D-4665-9BFA-DBD865A51B44}"/>
                </a:ext>
              </a:extLst>
            </p:cNvPr>
            <p:cNvSpPr txBox="1">
              <a:spLocks/>
            </p:cNvSpPr>
            <p:nvPr/>
          </p:nvSpPr>
          <p:spPr>
            <a:xfrm>
              <a:off x="6326826" y="1956196"/>
              <a:ext cx="4998720" cy="443740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de-DE" dirty="0">
                  <a:solidFill>
                    <a:schemeClr val="bg2">
                      <a:lumMod val="90000"/>
                    </a:schemeClr>
                  </a:solidFill>
                </a:rPr>
                <a:t>Example1: General Case</a:t>
              </a:r>
            </a:p>
            <a:p>
              <a:r>
                <a:rPr lang="de-DE" dirty="0">
                  <a:solidFill>
                    <a:schemeClr val="bg2">
                      <a:lumMod val="90000"/>
                    </a:schemeClr>
                  </a:solidFill>
                </a:rPr>
                <a:t>Example2: Selling Tickets</a:t>
              </a:r>
            </a:p>
            <a:p>
              <a:r>
                <a:rPr lang="de-DE" dirty="0">
                  <a:solidFill>
                    <a:schemeClr val="bg2">
                      <a:lumMod val="90000"/>
                    </a:schemeClr>
                  </a:solidFill>
                </a:rPr>
                <a:t>Summary</a:t>
              </a:r>
            </a:p>
            <a:p>
              <a:r>
                <a:rPr lang="de-DE" dirty="0">
                  <a:solidFill>
                    <a:schemeClr val="bg2">
                      <a:lumMod val="90000"/>
                    </a:schemeClr>
                  </a:solidFill>
                </a:rPr>
                <a:t>Reference</a:t>
              </a:r>
              <a:endParaRPr lang="de-DE" sz="1800" dirty="0">
                <a:solidFill>
                  <a:schemeClr val="bg2">
                    <a:lumMod val="90000"/>
                  </a:schemeClr>
                </a:solidFill>
              </a:endParaRPr>
            </a:p>
          </p:txBody>
        </p:sp>
        <p:sp>
          <p:nvSpPr>
            <p:cNvPr id="6" name="Content Placeholder 2">
              <a:extLst>
                <a:ext uri="{FF2B5EF4-FFF2-40B4-BE49-F238E27FC236}">
                  <a16:creationId xmlns:a16="http://schemas.microsoft.com/office/drawing/2014/main" id="{B2CAC53B-0978-422D-A786-2D9D3FE355DC}"/>
                </a:ext>
              </a:extLst>
            </p:cNvPr>
            <p:cNvSpPr txBox="1">
              <a:spLocks/>
            </p:cNvSpPr>
            <p:nvPr/>
          </p:nvSpPr>
          <p:spPr>
            <a:xfrm>
              <a:off x="1097280" y="1943868"/>
              <a:ext cx="4998720" cy="443740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de-DE" altLang="zh-CN" dirty="0">
                  <a:solidFill>
                    <a:schemeClr val="bg2"/>
                  </a:solidFill>
                </a:rPr>
                <a:t>Introduction of Design Pattern</a:t>
              </a:r>
            </a:p>
            <a:p>
              <a:r>
                <a:rPr lang="de-DE" altLang="zh-CN" dirty="0">
                  <a:solidFill>
                    <a:schemeClr val="bg2">
                      <a:lumMod val="90000"/>
                    </a:schemeClr>
                  </a:solidFill>
                </a:rPr>
                <a:t>Observer Pattern in Behaviour pattern</a:t>
              </a:r>
            </a:p>
            <a:p>
              <a:r>
                <a:rPr lang="de-DE" altLang="zh-CN" dirty="0">
                  <a:solidFill>
                    <a:schemeClr val="bg2"/>
                  </a:solidFill>
                </a:rPr>
                <a:t>Implementation Background</a:t>
              </a:r>
            </a:p>
            <a:p>
              <a:r>
                <a:rPr lang="de-DE" altLang="zh-CN" dirty="0">
                  <a:solidFill>
                    <a:schemeClr val="bg2"/>
                  </a:solidFill>
                </a:rPr>
                <a:t>Structure characteristics: UML</a:t>
              </a:r>
            </a:p>
            <a:p>
              <a:r>
                <a:rPr lang="de-DE" altLang="zh-CN" dirty="0">
                  <a:solidFill>
                    <a:schemeClr val="tx1"/>
                  </a:solidFill>
                </a:rPr>
                <a:t>Advantage and Disadvantage</a:t>
              </a:r>
              <a:endParaRPr lang="de-DE" dirty="0">
                <a:solidFill>
                  <a:schemeClr val="tx1"/>
                </a:solidFill>
              </a:endParaRPr>
            </a:p>
          </p:txBody>
        </p:sp>
      </p:grpSp>
    </p:spTree>
    <p:extLst>
      <p:ext uri="{BB962C8B-B14F-4D97-AF65-F5344CB8AC3E}">
        <p14:creationId xmlns:p14="http://schemas.microsoft.com/office/powerpoint/2010/main" val="241152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FA536-51D0-4E3F-9402-D7BD04FC7879}"/>
              </a:ext>
            </a:extLst>
          </p:cNvPr>
          <p:cNvSpPr>
            <a:spLocks noGrp="1"/>
          </p:cNvSpPr>
          <p:nvPr>
            <p:ph type="title"/>
          </p:nvPr>
        </p:nvSpPr>
        <p:spPr/>
        <p:txBody>
          <a:bodyPr/>
          <a:lstStyle/>
          <a:p>
            <a:r>
              <a:rPr lang="de-DE" dirty="0"/>
              <a:t>Advantages and disadvantages</a:t>
            </a:r>
          </a:p>
        </p:txBody>
      </p:sp>
      <p:sp>
        <p:nvSpPr>
          <p:cNvPr id="3" name="Content Placeholder 2">
            <a:extLst>
              <a:ext uri="{FF2B5EF4-FFF2-40B4-BE49-F238E27FC236}">
                <a16:creationId xmlns:a16="http://schemas.microsoft.com/office/drawing/2014/main" id="{B0BC1673-F935-42EE-8C11-00446960F341}"/>
              </a:ext>
            </a:extLst>
          </p:cNvPr>
          <p:cNvSpPr>
            <a:spLocks noGrp="1"/>
          </p:cNvSpPr>
          <p:nvPr>
            <p:ph idx="1"/>
          </p:nvPr>
        </p:nvSpPr>
        <p:spPr>
          <a:xfrm>
            <a:off x="1097280" y="1871414"/>
            <a:ext cx="10058400" cy="1228936"/>
          </a:xfrm>
        </p:spPr>
        <p:txBody>
          <a:bodyPr/>
          <a:lstStyle/>
          <a:p>
            <a:pPr algn="just"/>
            <a:r>
              <a:rPr lang="de-DE" dirty="0"/>
              <a:t>Ad</a:t>
            </a:r>
          </a:p>
          <a:p>
            <a:pPr algn="just"/>
            <a:r>
              <a:rPr lang="de-DE" dirty="0"/>
              <a:t>- when updating the state of observable objects, then the state of observer would be automatically updated, they are bundled with each other with</a:t>
            </a:r>
            <a:r>
              <a:rPr lang="zh-CN" altLang="de-DE" dirty="0"/>
              <a:t> </a:t>
            </a:r>
            <a:r>
              <a:rPr lang="de-DE" altLang="zh-CN" dirty="0"/>
              <a:t>an</a:t>
            </a:r>
            <a:r>
              <a:rPr lang="de-DE" dirty="0"/>
              <a:t> abstract relationship.</a:t>
            </a:r>
          </a:p>
          <a:p>
            <a:endParaRPr lang="de-DE" dirty="0"/>
          </a:p>
          <a:p>
            <a:endParaRPr lang="de-DE" dirty="0"/>
          </a:p>
          <a:p>
            <a:endParaRPr lang="de-DE" dirty="0"/>
          </a:p>
        </p:txBody>
      </p:sp>
      <p:sp>
        <p:nvSpPr>
          <p:cNvPr id="8" name="Content Placeholder 2">
            <a:extLst>
              <a:ext uri="{FF2B5EF4-FFF2-40B4-BE49-F238E27FC236}">
                <a16:creationId xmlns:a16="http://schemas.microsoft.com/office/drawing/2014/main" id="{9EC3A960-C57A-4C42-B362-AC1995FBE817}"/>
              </a:ext>
            </a:extLst>
          </p:cNvPr>
          <p:cNvSpPr txBox="1">
            <a:spLocks/>
          </p:cNvSpPr>
          <p:nvPr/>
        </p:nvSpPr>
        <p:spPr>
          <a:xfrm>
            <a:off x="1097280" y="3337328"/>
            <a:ext cx="10058400" cy="2080492"/>
          </a:xfrm>
          <a:prstGeom prst="rect">
            <a:avLst/>
          </a:prstGeom>
        </p:spPr>
        <p:txBody>
          <a:bodyPr vert="horz" lIns="0" tIns="45720" rIns="0" bIns="45720" rtlCol="0">
            <a:normAutofit fontScale="2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de-DE" sz="8000" dirty="0"/>
              <a:t>disAd</a:t>
            </a:r>
          </a:p>
          <a:p>
            <a:pPr algn="just"/>
            <a:r>
              <a:rPr lang="de-DE" sz="8000" dirty="0"/>
              <a:t>-  if there are many direct or indirect observers with observable objects, it would take much time to notice observers.</a:t>
            </a:r>
          </a:p>
          <a:p>
            <a:pPr algn="just"/>
            <a:r>
              <a:rPr lang="de-DE" sz="8000" dirty="0"/>
              <a:t>- if there are cyclic relationship between observers and observable objects, it would press burden on system, which might cause in anomaly.</a:t>
            </a:r>
          </a:p>
          <a:p>
            <a:pPr algn="just"/>
            <a:r>
              <a:rPr lang="de-DE" sz="8000" dirty="0"/>
              <a:t>-  observers cannot know how observable objects are updated, but only what is updated.</a:t>
            </a:r>
          </a:p>
          <a:p>
            <a:endParaRPr lang="de-DE" dirty="0"/>
          </a:p>
          <a:p>
            <a:endParaRPr lang="de-DE" dirty="0"/>
          </a:p>
          <a:p>
            <a:endParaRPr lang="de-DE" dirty="0"/>
          </a:p>
        </p:txBody>
      </p:sp>
    </p:spTree>
    <p:extLst>
      <p:ext uri="{BB962C8B-B14F-4D97-AF65-F5344CB8AC3E}">
        <p14:creationId xmlns:p14="http://schemas.microsoft.com/office/powerpoint/2010/main" val="3162745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FDE32-3384-4403-B3F3-F12BB0382094}"/>
              </a:ext>
            </a:extLst>
          </p:cNvPr>
          <p:cNvSpPr>
            <a:spLocks noGrp="1"/>
          </p:cNvSpPr>
          <p:nvPr>
            <p:ph type="title"/>
          </p:nvPr>
        </p:nvSpPr>
        <p:spPr/>
        <p:txBody>
          <a:bodyPr/>
          <a:lstStyle/>
          <a:p>
            <a:r>
              <a:rPr lang="en-US" sz="4800" dirty="0"/>
              <a:t>Structure</a:t>
            </a:r>
            <a:endParaRPr lang="de-DE" dirty="0"/>
          </a:p>
        </p:txBody>
      </p:sp>
      <p:grpSp>
        <p:nvGrpSpPr>
          <p:cNvPr id="4" name="Group 3">
            <a:extLst>
              <a:ext uri="{FF2B5EF4-FFF2-40B4-BE49-F238E27FC236}">
                <a16:creationId xmlns:a16="http://schemas.microsoft.com/office/drawing/2014/main" id="{F2E63968-F80B-4544-95E8-284290546492}"/>
              </a:ext>
            </a:extLst>
          </p:cNvPr>
          <p:cNvGrpSpPr/>
          <p:nvPr/>
        </p:nvGrpSpPr>
        <p:grpSpPr>
          <a:xfrm>
            <a:off x="1097280" y="1943868"/>
            <a:ext cx="10228266" cy="4449737"/>
            <a:chOff x="1097280" y="1943868"/>
            <a:chExt cx="10228266" cy="4449737"/>
          </a:xfrm>
        </p:grpSpPr>
        <p:sp>
          <p:nvSpPr>
            <p:cNvPr id="5" name="Content Placeholder 2">
              <a:extLst>
                <a:ext uri="{FF2B5EF4-FFF2-40B4-BE49-F238E27FC236}">
                  <a16:creationId xmlns:a16="http://schemas.microsoft.com/office/drawing/2014/main" id="{CD5F14E1-E26D-4665-9BFA-DBD865A51B44}"/>
                </a:ext>
              </a:extLst>
            </p:cNvPr>
            <p:cNvSpPr txBox="1">
              <a:spLocks/>
            </p:cNvSpPr>
            <p:nvPr/>
          </p:nvSpPr>
          <p:spPr>
            <a:xfrm>
              <a:off x="6326826" y="1956196"/>
              <a:ext cx="4998720" cy="443740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de-DE" dirty="0">
                  <a:solidFill>
                    <a:schemeClr val="tx1"/>
                  </a:solidFill>
                </a:rPr>
                <a:t>Example1: General Case</a:t>
              </a:r>
            </a:p>
            <a:p>
              <a:r>
                <a:rPr lang="de-DE" dirty="0">
                  <a:solidFill>
                    <a:schemeClr val="bg2">
                      <a:lumMod val="90000"/>
                    </a:schemeClr>
                  </a:solidFill>
                </a:rPr>
                <a:t>Example2: Selling Tickets</a:t>
              </a:r>
            </a:p>
            <a:p>
              <a:r>
                <a:rPr lang="de-DE" dirty="0">
                  <a:solidFill>
                    <a:schemeClr val="bg2">
                      <a:lumMod val="90000"/>
                    </a:schemeClr>
                  </a:solidFill>
                </a:rPr>
                <a:t>Summary</a:t>
              </a:r>
            </a:p>
            <a:p>
              <a:r>
                <a:rPr lang="de-DE" dirty="0">
                  <a:solidFill>
                    <a:schemeClr val="bg2">
                      <a:lumMod val="90000"/>
                    </a:schemeClr>
                  </a:solidFill>
                </a:rPr>
                <a:t>Reference</a:t>
              </a:r>
              <a:endParaRPr lang="de-DE" sz="1800" dirty="0">
                <a:solidFill>
                  <a:schemeClr val="bg2">
                    <a:lumMod val="90000"/>
                  </a:schemeClr>
                </a:solidFill>
              </a:endParaRPr>
            </a:p>
          </p:txBody>
        </p:sp>
        <p:sp>
          <p:nvSpPr>
            <p:cNvPr id="6" name="Content Placeholder 2">
              <a:extLst>
                <a:ext uri="{FF2B5EF4-FFF2-40B4-BE49-F238E27FC236}">
                  <a16:creationId xmlns:a16="http://schemas.microsoft.com/office/drawing/2014/main" id="{B2CAC53B-0978-422D-A786-2D9D3FE355DC}"/>
                </a:ext>
              </a:extLst>
            </p:cNvPr>
            <p:cNvSpPr txBox="1">
              <a:spLocks/>
            </p:cNvSpPr>
            <p:nvPr/>
          </p:nvSpPr>
          <p:spPr>
            <a:xfrm>
              <a:off x="1097280" y="1943868"/>
              <a:ext cx="4998720" cy="443740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de-DE" altLang="zh-CN" dirty="0">
                  <a:solidFill>
                    <a:schemeClr val="bg2"/>
                  </a:solidFill>
                </a:rPr>
                <a:t>Introduction of Design Pattern</a:t>
              </a:r>
            </a:p>
            <a:p>
              <a:r>
                <a:rPr lang="de-DE" altLang="zh-CN" dirty="0">
                  <a:solidFill>
                    <a:schemeClr val="bg2">
                      <a:lumMod val="90000"/>
                    </a:schemeClr>
                  </a:solidFill>
                </a:rPr>
                <a:t>Observer Pattern in Behaviour Pattern</a:t>
              </a:r>
            </a:p>
            <a:p>
              <a:r>
                <a:rPr lang="de-DE" altLang="zh-CN" dirty="0">
                  <a:solidFill>
                    <a:schemeClr val="bg2"/>
                  </a:solidFill>
                </a:rPr>
                <a:t>Implementation Background</a:t>
              </a:r>
            </a:p>
            <a:p>
              <a:r>
                <a:rPr lang="de-DE" altLang="zh-CN" dirty="0">
                  <a:solidFill>
                    <a:schemeClr val="bg2"/>
                  </a:solidFill>
                </a:rPr>
                <a:t>Structure Characteristics: UML</a:t>
              </a:r>
            </a:p>
            <a:p>
              <a:r>
                <a:rPr lang="de-DE" altLang="zh-CN" dirty="0">
                  <a:solidFill>
                    <a:schemeClr val="bg2"/>
                  </a:solidFill>
                </a:rPr>
                <a:t>Advantages and Disadvantage</a:t>
              </a:r>
              <a:endParaRPr lang="de-DE" dirty="0">
                <a:solidFill>
                  <a:schemeClr val="bg2"/>
                </a:solidFill>
              </a:endParaRPr>
            </a:p>
          </p:txBody>
        </p:sp>
      </p:grpSp>
    </p:spTree>
    <p:extLst>
      <p:ext uri="{BB962C8B-B14F-4D97-AF65-F5344CB8AC3E}">
        <p14:creationId xmlns:p14="http://schemas.microsoft.com/office/powerpoint/2010/main" val="360564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2661160-1B77-48AE-97CF-6DFA0143CC90}"/>
              </a:ext>
            </a:extLst>
          </p:cNvPr>
          <p:cNvSpPr>
            <a:spLocks noGrp="1"/>
          </p:cNvSpPr>
          <p:nvPr>
            <p:ph type="title"/>
          </p:nvPr>
        </p:nvSpPr>
        <p:spPr>
          <a:xfrm>
            <a:off x="492371" y="702345"/>
            <a:ext cx="3084844" cy="1249110"/>
          </a:xfrm>
        </p:spPr>
        <p:txBody>
          <a:bodyPr>
            <a:normAutofit/>
          </a:bodyPr>
          <a:lstStyle/>
          <a:p>
            <a:r>
              <a:rPr lang="de-DE" sz="3600" dirty="0">
                <a:solidFill>
                  <a:srgbClr val="FFFFFF"/>
                </a:solidFill>
              </a:rPr>
              <a:t>Code on General Case</a:t>
            </a:r>
          </a:p>
        </p:txBody>
      </p:sp>
      <p:sp>
        <p:nvSpPr>
          <p:cNvPr id="13" name="Rectangle 12">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Graphical user interface, text, application&#10;&#10;Description automatically generated">
            <a:extLst>
              <a:ext uri="{FF2B5EF4-FFF2-40B4-BE49-F238E27FC236}">
                <a16:creationId xmlns:a16="http://schemas.microsoft.com/office/drawing/2014/main" id="{25DC22B7-F3DB-4904-8278-C851EF6764B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66935" y="604178"/>
            <a:ext cx="6798082" cy="49116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CF77383-0315-4B1E-91FC-5B6BAEDEB6AC}"/>
              </a:ext>
            </a:extLst>
          </p:cNvPr>
          <p:cNvSpPr txBox="1"/>
          <p:nvPr/>
        </p:nvSpPr>
        <p:spPr>
          <a:xfrm>
            <a:off x="284771" y="2151727"/>
            <a:ext cx="3460866" cy="2554545"/>
          </a:xfrm>
          <a:prstGeom prst="rect">
            <a:avLst/>
          </a:prstGeom>
          <a:noFill/>
        </p:spPr>
        <p:txBody>
          <a:bodyPr wrap="square" rtlCol="0">
            <a:spAutoFit/>
          </a:bodyPr>
          <a:lstStyle/>
          <a:p>
            <a:r>
              <a:rPr lang="en-US" sz="2800" dirty="0">
                <a:solidFill>
                  <a:srgbClr val="FFFFFF"/>
                </a:solidFill>
              </a:rPr>
              <a:t>- ObserverPattern.cpp</a:t>
            </a:r>
          </a:p>
          <a:p>
            <a:r>
              <a:rPr lang="de-DE" sz="2800" dirty="0">
                <a:solidFill>
                  <a:srgbClr val="FFFFFF"/>
                </a:solidFill>
              </a:rPr>
              <a:t>- Subject.h</a:t>
            </a:r>
          </a:p>
          <a:p>
            <a:r>
              <a:rPr lang="de-DE" sz="2800" dirty="0">
                <a:solidFill>
                  <a:srgbClr val="FFFFFF"/>
                </a:solidFill>
              </a:rPr>
              <a:t>-</a:t>
            </a:r>
            <a:r>
              <a:rPr lang="de-DE" sz="2400" dirty="0">
                <a:solidFill>
                  <a:srgbClr val="FFFFFF"/>
                </a:solidFill>
              </a:rPr>
              <a:t> </a:t>
            </a:r>
            <a:r>
              <a:rPr lang="de-DE" sz="2800" dirty="0">
                <a:solidFill>
                  <a:srgbClr val="FFFFFF"/>
                </a:solidFill>
              </a:rPr>
              <a:t>ConcreteObserver.h</a:t>
            </a:r>
          </a:p>
          <a:p>
            <a:r>
              <a:rPr lang="de-DE" sz="2800" dirty="0">
                <a:solidFill>
                  <a:srgbClr val="FFFFFF"/>
                </a:solidFill>
              </a:rPr>
              <a:t>- ConcreteSubject.h</a:t>
            </a:r>
          </a:p>
          <a:p>
            <a:r>
              <a:rPr lang="de-DE" sz="2800" dirty="0">
                <a:solidFill>
                  <a:srgbClr val="FFFFFF"/>
                </a:solidFill>
              </a:rPr>
              <a:t>- Observer.h</a:t>
            </a:r>
          </a:p>
          <a:p>
            <a:endParaRPr lang="de-DE" sz="2000" dirty="0"/>
          </a:p>
        </p:txBody>
      </p:sp>
    </p:spTree>
    <p:extLst>
      <p:ext uri="{BB962C8B-B14F-4D97-AF65-F5344CB8AC3E}">
        <p14:creationId xmlns:p14="http://schemas.microsoft.com/office/powerpoint/2010/main" val="4147663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FDE32-3384-4403-B3F3-F12BB0382094}"/>
              </a:ext>
            </a:extLst>
          </p:cNvPr>
          <p:cNvSpPr>
            <a:spLocks noGrp="1"/>
          </p:cNvSpPr>
          <p:nvPr>
            <p:ph type="title"/>
          </p:nvPr>
        </p:nvSpPr>
        <p:spPr/>
        <p:txBody>
          <a:bodyPr/>
          <a:lstStyle/>
          <a:p>
            <a:r>
              <a:rPr lang="en-US" sz="4800" dirty="0"/>
              <a:t>Structure</a:t>
            </a:r>
            <a:endParaRPr lang="de-DE" dirty="0"/>
          </a:p>
        </p:txBody>
      </p:sp>
      <p:grpSp>
        <p:nvGrpSpPr>
          <p:cNvPr id="4" name="Group 3">
            <a:extLst>
              <a:ext uri="{FF2B5EF4-FFF2-40B4-BE49-F238E27FC236}">
                <a16:creationId xmlns:a16="http://schemas.microsoft.com/office/drawing/2014/main" id="{F2E63968-F80B-4544-95E8-284290546492}"/>
              </a:ext>
            </a:extLst>
          </p:cNvPr>
          <p:cNvGrpSpPr/>
          <p:nvPr/>
        </p:nvGrpSpPr>
        <p:grpSpPr>
          <a:xfrm>
            <a:off x="1097280" y="1943868"/>
            <a:ext cx="10228266" cy="4449737"/>
            <a:chOff x="1097280" y="1943868"/>
            <a:chExt cx="10228266" cy="4449737"/>
          </a:xfrm>
        </p:grpSpPr>
        <p:sp>
          <p:nvSpPr>
            <p:cNvPr id="5" name="Content Placeholder 2">
              <a:extLst>
                <a:ext uri="{FF2B5EF4-FFF2-40B4-BE49-F238E27FC236}">
                  <a16:creationId xmlns:a16="http://schemas.microsoft.com/office/drawing/2014/main" id="{CD5F14E1-E26D-4665-9BFA-DBD865A51B44}"/>
                </a:ext>
              </a:extLst>
            </p:cNvPr>
            <p:cNvSpPr txBox="1">
              <a:spLocks/>
            </p:cNvSpPr>
            <p:nvPr/>
          </p:nvSpPr>
          <p:spPr>
            <a:xfrm>
              <a:off x="6326826" y="1956196"/>
              <a:ext cx="4998720" cy="443740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de-DE" dirty="0">
                  <a:solidFill>
                    <a:schemeClr val="bg2"/>
                  </a:solidFill>
                </a:rPr>
                <a:t>Example1: General Case</a:t>
              </a:r>
            </a:p>
            <a:p>
              <a:r>
                <a:rPr lang="de-DE" dirty="0">
                  <a:solidFill>
                    <a:schemeClr val="tx1"/>
                  </a:solidFill>
                </a:rPr>
                <a:t>Example2: Selling Basketball</a:t>
              </a:r>
            </a:p>
            <a:p>
              <a:r>
                <a:rPr lang="de-DE" dirty="0">
                  <a:solidFill>
                    <a:schemeClr val="bg2">
                      <a:lumMod val="90000"/>
                    </a:schemeClr>
                  </a:solidFill>
                </a:rPr>
                <a:t>Summary</a:t>
              </a:r>
            </a:p>
            <a:p>
              <a:r>
                <a:rPr lang="de-DE" dirty="0">
                  <a:solidFill>
                    <a:schemeClr val="bg2">
                      <a:lumMod val="90000"/>
                    </a:schemeClr>
                  </a:solidFill>
                </a:rPr>
                <a:t>Reference</a:t>
              </a:r>
              <a:endParaRPr lang="de-DE" sz="1800" dirty="0">
                <a:solidFill>
                  <a:schemeClr val="bg2">
                    <a:lumMod val="90000"/>
                  </a:schemeClr>
                </a:solidFill>
              </a:endParaRPr>
            </a:p>
          </p:txBody>
        </p:sp>
        <p:sp>
          <p:nvSpPr>
            <p:cNvPr id="6" name="Content Placeholder 2">
              <a:extLst>
                <a:ext uri="{FF2B5EF4-FFF2-40B4-BE49-F238E27FC236}">
                  <a16:creationId xmlns:a16="http://schemas.microsoft.com/office/drawing/2014/main" id="{B2CAC53B-0978-422D-A786-2D9D3FE355DC}"/>
                </a:ext>
              </a:extLst>
            </p:cNvPr>
            <p:cNvSpPr txBox="1">
              <a:spLocks/>
            </p:cNvSpPr>
            <p:nvPr/>
          </p:nvSpPr>
          <p:spPr>
            <a:xfrm>
              <a:off x="1097280" y="1943868"/>
              <a:ext cx="4998720" cy="443740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de-DE" altLang="zh-CN" dirty="0">
                  <a:solidFill>
                    <a:schemeClr val="bg2"/>
                  </a:solidFill>
                </a:rPr>
                <a:t>Introduction of Design Pattern</a:t>
              </a:r>
            </a:p>
            <a:p>
              <a:r>
                <a:rPr lang="de-DE" altLang="zh-CN" dirty="0">
                  <a:solidFill>
                    <a:schemeClr val="bg2">
                      <a:lumMod val="90000"/>
                    </a:schemeClr>
                  </a:solidFill>
                </a:rPr>
                <a:t>Observer Pattern in Behaviour pattern</a:t>
              </a:r>
            </a:p>
            <a:p>
              <a:r>
                <a:rPr lang="de-DE" altLang="zh-CN" dirty="0">
                  <a:solidFill>
                    <a:schemeClr val="bg2"/>
                  </a:solidFill>
                </a:rPr>
                <a:t>Implementation Background</a:t>
              </a:r>
            </a:p>
            <a:p>
              <a:r>
                <a:rPr lang="de-DE" altLang="zh-CN" dirty="0">
                  <a:solidFill>
                    <a:schemeClr val="bg2"/>
                  </a:solidFill>
                </a:rPr>
                <a:t>Structure Characteristics: UML</a:t>
              </a:r>
            </a:p>
            <a:p>
              <a:r>
                <a:rPr lang="de-DE" altLang="zh-CN" dirty="0">
                  <a:solidFill>
                    <a:schemeClr val="bg2"/>
                  </a:solidFill>
                </a:rPr>
                <a:t>Advantages and Disadvantage</a:t>
              </a:r>
              <a:endParaRPr lang="de-DE" dirty="0">
                <a:solidFill>
                  <a:schemeClr val="bg2"/>
                </a:solidFill>
              </a:endParaRPr>
            </a:p>
          </p:txBody>
        </p:sp>
      </p:grpSp>
    </p:spTree>
    <p:extLst>
      <p:ext uri="{BB962C8B-B14F-4D97-AF65-F5344CB8AC3E}">
        <p14:creationId xmlns:p14="http://schemas.microsoft.com/office/powerpoint/2010/main" val="163800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E322D37-8B38-4B68-ACBF-70098858F4AD}"/>
              </a:ext>
            </a:extLst>
          </p:cNvPr>
          <p:cNvSpPr>
            <a:spLocks noGrp="1"/>
          </p:cNvSpPr>
          <p:nvPr>
            <p:ph type="title"/>
          </p:nvPr>
        </p:nvSpPr>
        <p:spPr>
          <a:xfrm>
            <a:off x="492371" y="719490"/>
            <a:ext cx="3084844" cy="1214820"/>
          </a:xfrm>
        </p:spPr>
        <p:txBody>
          <a:bodyPr>
            <a:normAutofit/>
          </a:bodyPr>
          <a:lstStyle/>
          <a:p>
            <a:r>
              <a:rPr lang="de-DE" sz="3600" dirty="0">
                <a:solidFill>
                  <a:srgbClr val="FFFFFF"/>
                </a:solidFill>
              </a:rPr>
              <a:t>UML on selling basketballs</a:t>
            </a:r>
          </a:p>
        </p:txBody>
      </p:sp>
      <p:sp>
        <p:nvSpPr>
          <p:cNvPr id="3080" name="Content Placeholder 3079">
            <a:extLst>
              <a:ext uri="{FF2B5EF4-FFF2-40B4-BE49-F238E27FC236}">
                <a16:creationId xmlns:a16="http://schemas.microsoft.com/office/drawing/2014/main" id="{EDA27A86-73F8-4AED-A3A7-2849FB365B1C}"/>
              </a:ext>
            </a:extLst>
          </p:cNvPr>
          <p:cNvSpPr>
            <a:spLocks noGrp="1"/>
          </p:cNvSpPr>
          <p:nvPr>
            <p:ph idx="1"/>
          </p:nvPr>
        </p:nvSpPr>
        <p:spPr>
          <a:xfrm>
            <a:off x="492371" y="2162310"/>
            <a:ext cx="3084844" cy="3335519"/>
          </a:xfrm>
        </p:spPr>
        <p:txBody>
          <a:bodyPr>
            <a:normAutofit/>
          </a:bodyPr>
          <a:lstStyle/>
          <a:p>
            <a:r>
              <a:rPr lang="en-US" dirty="0">
                <a:solidFill>
                  <a:srgbClr val="FFFFFF"/>
                </a:solidFill>
              </a:rPr>
              <a:t>First, basketball factory sets the original price to produce basketball.</a:t>
            </a:r>
          </a:p>
          <a:p>
            <a:r>
              <a:rPr lang="en-US" dirty="0">
                <a:solidFill>
                  <a:srgbClr val="FFFFFF"/>
                </a:solidFill>
              </a:rPr>
              <a:t>Second, when the price is modified from factory, supermarkets and sport center will update price meanwhile.</a:t>
            </a:r>
          </a:p>
          <a:p>
            <a:r>
              <a:rPr lang="en-US" dirty="0">
                <a:solidFill>
                  <a:srgbClr val="FFFFFF"/>
                </a:solidFill>
              </a:rPr>
              <a:t>Observer can own as many as Concrete observers.</a:t>
            </a:r>
          </a:p>
        </p:txBody>
      </p:sp>
      <p:sp>
        <p:nvSpPr>
          <p:cNvPr id="194" name="Rectangle 193">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8">
            <a:extLst>
              <a:ext uri="{FF2B5EF4-FFF2-40B4-BE49-F238E27FC236}">
                <a16:creationId xmlns:a16="http://schemas.microsoft.com/office/drawing/2014/main" id="{818DD803-87A3-4D3A-B478-BBDF8906C84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37959" y="1014411"/>
            <a:ext cx="6798082" cy="48436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3DCF33A-8E26-4581-BEED-484332EFCC1F}"/>
              </a:ext>
            </a:extLst>
          </p:cNvPr>
          <p:cNvSpPr txBox="1"/>
          <p:nvPr/>
        </p:nvSpPr>
        <p:spPr>
          <a:xfrm>
            <a:off x="4637959" y="5112152"/>
            <a:ext cx="2544477" cy="1477328"/>
          </a:xfrm>
          <a:prstGeom prst="rect">
            <a:avLst/>
          </a:prstGeom>
          <a:noFill/>
        </p:spPr>
        <p:txBody>
          <a:bodyPr wrap="square">
            <a:spAutoFit/>
          </a:bodyPr>
          <a:lstStyle/>
          <a:p>
            <a:r>
              <a:rPr lang="en-US" dirty="0"/>
              <a:t>- ObserverPattern.cpp</a:t>
            </a:r>
          </a:p>
          <a:p>
            <a:r>
              <a:rPr lang="de-DE" dirty="0"/>
              <a:t>- Subject.h</a:t>
            </a:r>
          </a:p>
          <a:p>
            <a:r>
              <a:rPr lang="de-DE" u="sng" dirty="0"/>
              <a:t>- BasketballFacotry.h</a:t>
            </a:r>
          </a:p>
          <a:p>
            <a:r>
              <a:rPr lang="de-DE" u="sng" dirty="0"/>
              <a:t>- ConcreteStore.h</a:t>
            </a:r>
          </a:p>
          <a:p>
            <a:r>
              <a:rPr lang="de-DE" dirty="0"/>
              <a:t>- Observer.h</a:t>
            </a:r>
          </a:p>
        </p:txBody>
      </p:sp>
      <p:sp>
        <p:nvSpPr>
          <p:cNvPr id="5" name="Arrow: Down 4">
            <a:extLst>
              <a:ext uri="{FF2B5EF4-FFF2-40B4-BE49-F238E27FC236}">
                <a16:creationId xmlns:a16="http://schemas.microsoft.com/office/drawing/2014/main" id="{ABBAECF3-8541-4DC3-BB7B-B29B3E398293}"/>
              </a:ext>
            </a:extLst>
          </p:cNvPr>
          <p:cNvSpPr/>
          <p:nvPr/>
        </p:nvSpPr>
        <p:spPr>
          <a:xfrm rot="1802696">
            <a:off x="7185596" y="4881409"/>
            <a:ext cx="640080" cy="10159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74219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8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8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8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0" grpId="0" build="p"/>
      <p:bldP spid="9" grpId="0"/>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AB4AF-D21A-4B28-B3E4-17BF01CDBA09}"/>
              </a:ext>
            </a:extLst>
          </p:cNvPr>
          <p:cNvSpPr>
            <a:spLocks noGrp="1"/>
          </p:cNvSpPr>
          <p:nvPr>
            <p:ph type="title"/>
          </p:nvPr>
        </p:nvSpPr>
        <p:spPr/>
        <p:txBody>
          <a:bodyPr/>
          <a:lstStyle/>
          <a:p>
            <a:r>
              <a:rPr lang="de-DE" sz="4800" dirty="0"/>
              <a:t>Summary</a:t>
            </a:r>
            <a:endParaRPr lang="de-DE" dirty="0"/>
          </a:p>
        </p:txBody>
      </p:sp>
      <p:sp>
        <p:nvSpPr>
          <p:cNvPr id="3" name="Content Placeholder 2">
            <a:extLst>
              <a:ext uri="{FF2B5EF4-FFF2-40B4-BE49-F238E27FC236}">
                <a16:creationId xmlns:a16="http://schemas.microsoft.com/office/drawing/2014/main" id="{345BBBB4-E286-4694-A24E-B1C96E2DFDEB}"/>
              </a:ext>
            </a:extLst>
          </p:cNvPr>
          <p:cNvSpPr>
            <a:spLocks noGrp="1"/>
          </p:cNvSpPr>
          <p:nvPr>
            <p:ph idx="1"/>
          </p:nvPr>
        </p:nvSpPr>
        <p:spPr>
          <a:xfrm>
            <a:off x="1188720" y="1858797"/>
            <a:ext cx="9966960" cy="4241558"/>
          </a:xfrm>
        </p:spPr>
        <p:txBody>
          <a:bodyPr>
            <a:normAutofit/>
          </a:bodyPr>
          <a:lstStyle/>
          <a:p>
            <a:pPr algn="just"/>
            <a:r>
              <a:rPr lang="de-DE" altLang="zh-CN" dirty="0"/>
              <a:t>Observer pattern defines one-many dependent relationship between objects, which causes several objects are notified once one object is updated. This pattern is defined as Publisher-Subscriber, Model-View, </a:t>
            </a:r>
            <a:r>
              <a:rPr lang="de-DE" dirty="0"/>
              <a:t>Source-Listener or Dependents. This is one behavioural pattern.</a:t>
            </a:r>
          </a:p>
          <a:p>
            <a:pPr algn="just"/>
            <a:r>
              <a:rPr lang="de-DE" altLang="zh-CN" dirty="0"/>
              <a:t>Observer pattern includes four roles which are subject, concrete subject, observer, concrete observer. Subject is defined as theme as well, which is one observered object. Concrete subject is one subordinate class of Subject. Basically it includes data which should be modified with high frequency. When the state of concrete subject is modified, it would send modifications to several observers. Meanwhile observers would handle corresponding changes, according to modification from concrete subject. On the concrete observers, observers would maintain one reference pointing to concrete subjects. It stores relevant states of concrete observers and these states should be maintained with consistence of concrete Subject.</a:t>
            </a:r>
          </a:p>
          <a:p>
            <a:endParaRPr lang="zh-CN" altLang="de-DE" dirty="0"/>
          </a:p>
          <a:p>
            <a:pPr marL="0" indent="0">
              <a:buNone/>
            </a:pPr>
            <a:endParaRPr lang="de-DE" dirty="0"/>
          </a:p>
        </p:txBody>
      </p:sp>
    </p:spTree>
    <p:extLst>
      <p:ext uri="{BB962C8B-B14F-4D97-AF65-F5344CB8AC3E}">
        <p14:creationId xmlns:p14="http://schemas.microsoft.com/office/powerpoint/2010/main" val="96498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AB4AF-D21A-4B28-B3E4-17BF01CDBA09}"/>
              </a:ext>
            </a:extLst>
          </p:cNvPr>
          <p:cNvSpPr>
            <a:spLocks noGrp="1"/>
          </p:cNvSpPr>
          <p:nvPr>
            <p:ph type="title"/>
          </p:nvPr>
        </p:nvSpPr>
        <p:spPr/>
        <p:txBody>
          <a:bodyPr/>
          <a:lstStyle/>
          <a:p>
            <a:r>
              <a:rPr lang="de-DE" sz="4800" dirty="0"/>
              <a:t>Summary</a:t>
            </a:r>
            <a:endParaRPr lang="de-DE" dirty="0"/>
          </a:p>
        </p:txBody>
      </p:sp>
      <p:sp>
        <p:nvSpPr>
          <p:cNvPr id="3" name="Content Placeholder 2">
            <a:extLst>
              <a:ext uri="{FF2B5EF4-FFF2-40B4-BE49-F238E27FC236}">
                <a16:creationId xmlns:a16="http://schemas.microsoft.com/office/drawing/2014/main" id="{345BBBB4-E286-4694-A24E-B1C96E2DFDEB}"/>
              </a:ext>
            </a:extLst>
          </p:cNvPr>
          <p:cNvSpPr>
            <a:spLocks noGrp="1"/>
          </p:cNvSpPr>
          <p:nvPr>
            <p:ph idx="1"/>
          </p:nvPr>
        </p:nvSpPr>
        <p:spPr>
          <a:xfrm>
            <a:off x="1188720" y="1858797"/>
            <a:ext cx="9966960" cy="1870722"/>
          </a:xfrm>
        </p:spPr>
        <p:txBody>
          <a:bodyPr>
            <a:normAutofit/>
          </a:bodyPr>
          <a:lstStyle/>
          <a:p>
            <a:pPr algn="just"/>
            <a:r>
              <a:rPr lang="de-DE" altLang="zh-CN" dirty="0"/>
              <a:t>Obvious advantages of this pattern aim at division between presentation layer as well as data login layer and generate one abstract relationship between observerable object and observers. It supports broadcast. However, it would be limited at small number of observers, since it would spend much time notifying all observers when the number is more than one threshold. Even badly, when there is one cyclic relationship between subjects and observers, the system may break down.</a:t>
            </a:r>
          </a:p>
          <a:p>
            <a:pPr marL="0" indent="0">
              <a:buNone/>
            </a:pPr>
            <a:endParaRPr lang="de-DE" dirty="0"/>
          </a:p>
        </p:txBody>
      </p:sp>
      <p:sp>
        <p:nvSpPr>
          <p:cNvPr id="7" name="TextBox 6">
            <a:extLst>
              <a:ext uri="{FF2B5EF4-FFF2-40B4-BE49-F238E27FC236}">
                <a16:creationId xmlns:a16="http://schemas.microsoft.com/office/drawing/2014/main" id="{A920C4A8-95F9-46F6-80EB-7735FC859F42}"/>
              </a:ext>
            </a:extLst>
          </p:cNvPr>
          <p:cNvSpPr txBox="1"/>
          <p:nvPr/>
        </p:nvSpPr>
        <p:spPr>
          <a:xfrm>
            <a:off x="1082040" y="3729519"/>
            <a:ext cx="9921240" cy="1477328"/>
          </a:xfrm>
          <a:prstGeom prst="rect">
            <a:avLst/>
          </a:prstGeom>
          <a:noFill/>
        </p:spPr>
        <p:txBody>
          <a:bodyPr wrap="square">
            <a:spAutoFit/>
          </a:bodyPr>
          <a:lstStyle/>
          <a:p>
            <a:pPr marL="91440" indent="-91440" algn="just" defTabSz="914400">
              <a:lnSpc>
                <a:spcPct val="90000"/>
              </a:lnSpc>
              <a:spcBef>
                <a:spcPts val="1200"/>
              </a:spcBef>
              <a:spcAft>
                <a:spcPts val="200"/>
              </a:spcAft>
              <a:buClr>
                <a:schemeClr val="accent1"/>
              </a:buClr>
              <a:buSzPct val="100000"/>
              <a:buFont typeface="Calibri" panose="020F0502020204030204" pitchFamily="34" charset="0"/>
              <a:buChar char=" "/>
            </a:pPr>
            <a:r>
              <a:rPr lang="de-DE" altLang="zh-CN" sz="2000" dirty="0">
                <a:solidFill>
                  <a:schemeClr val="tx1">
                    <a:lumMod val="75000"/>
                    <a:lumOff val="25000"/>
                  </a:schemeClr>
                </a:solidFill>
              </a:rPr>
              <a:t>One abstract model includes two aspects. On the one hand, one object is dependent on another object, and modification of one object would cause in modification of one or more objects. On the other hand, the concrete process is not clear, for example, subject don‘t know how many observers‘ state have been modified and subject should notify them to make a change, but don‘t konw which subjects they are.</a:t>
            </a:r>
            <a:endParaRPr lang="zh-CN" altLang="de-DE" sz="2000" dirty="0">
              <a:solidFill>
                <a:schemeClr val="tx1">
                  <a:lumMod val="75000"/>
                  <a:lumOff val="25000"/>
                </a:schemeClr>
              </a:solidFill>
            </a:endParaRPr>
          </a:p>
        </p:txBody>
      </p:sp>
    </p:spTree>
    <p:extLst>
      <p:ext uri="{BB962C8B-B14F-4D97-AF65-F5344CB8AC3E}">
        <p14:creationId xmlns:p14="http://schemas.microsoft.com/office/powerpoint/2010/main" val="114290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C62C9-ACC5-4534-B374-895D9DE2652F}"/>
              </a:ext>
            </a:extLst>
          </p:cNvPr>
          <p:cNvSpPr>
            <a:spLocks noGrp="1"/>
          </p:cNvSpPr>
          <p:nvPr>
            <p:ph type="title"/>
          </p:nvPr>
        </p:nvSpPr>
        <p:spPr/>
        <p:txBody>
          <a:bodyPr/>
          <a:lstStyle/>
          <a:p>
            <a:r>
              <a:rPr lang="de-DE" sz="4800" dirty="0"/>
              <a:t>Reference</a:t>
            </a:r>
            <a:endParaRPr lang="de-DE" dirty="0"/>
          </a:p>
        </p:txBody>
      </p:sp>
      <p:sp>
        <p:nvSpPr>
          <p:cNvPr id="3" name="Content Placeholder 2">
            <a:extLst>
              <a:ext uri="{FF2B5EF4-FFF2-40B4-BE49-F238E27FC236}">
                <a16:creationId xmlns:a16="http://schemas.microsoft.com/office/drawing/2014/main" id="{4A824CE3-D751-494C-B7DF-F48AEFD3A5C5}"/>
              </a:ext>
            </a:extLst>
          </p:cNvPr>
          <p:cNvSpPr>
            <a:spLocks noGrp="1"/>
          </p:cNvSpPr>
          <p:nvPr>
            <p:ph idx="1"/>
          </p:nvPr>
        </p:nvSpPr>
        <p:spPr/>
        <p:txBody>
          <a:bodyPr/>
          <a:lstStyle/>
          <a:p>
            <a:r>
              <a:rPr lang="en-US" dirty="0"/>
              <a:t>[1] Gamma, Erich, and Erich. Gamma. Design Patterns : Elements of Reusable Object-Oriented Software. 37th printing. Reading, Mass: Addison-Wesley, 1995. Print.</a:t>
            </a:r>
          </a:p>
          <a:p>
            <a:r>
              <a:rPr lang="de-DE" dirty="0"/>
              <a:t>[2] http://blog.csdn.net/liang19890820</a:t>
            </a:r>
          </a:p>
          <a:p>
            <a:r>
              <a:rPr lang="de-DE" dirty="0"/>
              <a:t>[3] https://design-patterns.readthedocs.io/zh_CN/latest/behavioral_patterns/observer.html</a:t>
            </a:r>
          </a:p>
        </p:txBody>
      </p:sp>
    </p:spTree>
    <p:extLst>
      <p:ext uri="{BB962C8B-B14F-4D97-AF65-F5344CB8AC3E}">
        <p14:creationId xmlns:p14="http://schemas.microsoft.com/office/powerpoint/2010/main" val="3197151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00B2E-1E22-44BE-B564-08FA4AD4F40E}"/>
              </a:ext>
            </a:extLst>
          </p:cNvPr>
          <p:cNvSpPr>
            <a:spLocks noGrp="1"/>
          </p:cNvSpPr>
          <p:nvPr>
            <p:ph type="title"/>
          </p:nvPr>
        </p:nvSpPr>
        <p:spPr/>
        <p:txBody>
          <a:bodyPr>
            <a:normAutofit/>
          </a:bodyPr>
          <a:lstStyle/>
          <a:p>
            <a:r>
              <a:rPr lang="en-US" sz="4000" dirty="0"/>
              <a:t>Structure</a:t>
            </a:r>
            <a:endParaRPr lang="de-DE" sz="4000" dirty="0"/>
          </a:p>
        </p:txBody>
      </p:sp>
      <p:sp>
        <p:nvSpPr>
          <p:cNvPr id="3" name="Content Placeholder 2">
            <a:extLst>
              <a:ext uri="{FF2B5EF4-FFF2-40B4-BE49-F238E27FC236}">
                <a16:creationId xmlns:a16="http://schemas.microsoft.com/office/drawing/2014/main" id="{06AD2495-9528-42C4-958F-9CE087A0F2E1}"/>
              </a:ext>
            </a:extLst>
          </p:cNvPr>
          <p:cNvSpPr>
            <a:spLocks noGrp="1"/>
          </p:cNvSpPr>
          <p:nvPr>
            <p:ph idx="1"/>
          </p:nvPr>
        </p:nvSpPr>
        <p:spPr>
          <a:xfrm>
            <a:off x="7066565" y="3782944"/>
            <a:ext cx="4998720" cy="532202"/>
          </a:xfrm>
        </p:spPr>
        <p:txBody>
          <a:bodyPr>
            <a:noAutofit/>
          </a:bodyPr>
          <a:lstStyle/>
          <a:p>
            <a:endParaRPr lang="de-DE" altLang="zh-CN" sz="1800" dirty="0"/>
          </a:p>
          <a:p>
            <a:endParaRPr lang="de-DE" altLang="zh-CN" sz="1800" dirty="0"/>
          </a:p>
          <a:p>
            <a:endParaRPr lang="de-DE" sz="1800" dirty="0"/>
          </a:p>
          <a:p>
            <a:endParaRPr lang="de-DE" sz="1800" dirty="0"/>
          </a:p>
          <a:p>
            <a:endParaRPr lang="de-DE" sz="1800" dirty="0"/>
          </a:p>
          <a:p>
            <a:endParaRPr lang="de-DE" sz="1800" dirty="0"/>
          </a:p>
          <a:p>
            <a:endParaRPr lang="de-DE" sz="1800" dirty="0"/>
          </a:p>
          <a:p>
            <a:endParaRPr lang="de-DE" sz="1800" dirty="0"/>
          </a:p>
        </p:txBody>
      </p:sp>
      <p:sp>
        <p:nvSpPr>
          <p:cNvPr id="8" name="Content Placeholder 2">
            <a:extLst>
              <a:ext uri="{FF2B5EF4-FFF2-40B4-BE49-F238E27FC236}">
                <a16:creationId xmlns:a16="http://schemas.microsoft.com/office/drawing/2014/main" id="{08DCF0FB-BE8F-48BC-A562-824FF8A98254}"/>
              </a:ext>
            </a:extLst>
          </p:cNvPr>
          <p:cNvSpPr txBox="1">
            <a:spLocks/>
          </p:cNvSpPr>
          <p:nvPr/>
        </p:nvSpPr>
        <p:spPr>
          <a:xfrm>
            <a:off x="6126480" y="1943869"/>
            <a:ext cx="4998720" cy="443740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de-DE" sz="1800" dirty="0"/>
          </a:p>
          <a:p>
            <a:endParaRPr lang="de-DE" sz="1800" dirty="0"/>
          </a:p>
          <a:p>
            <a:endParaRPr lang="de-DE" sz="1800" dirty="0"/>
          </a:p>
          <a:p>
            <a:pPr marL="0" indent="0">
              <a:buFont typeface="Calibri" panose="020F0502020204030204" pitchFamily="34" charset="0"/>
              <a:buNone/>
            </a:pPr>
            <a:endParaRPr lang="de-DE" sz="1800" dirty="0"/>
          </a:p>
          <a:p>
            <a:endParaRPr lang="de-DE" sz="1800" dirty="0"/>
          </a:p>
          <a:p>
            <a:endParaRPr lang="de-DE" sz="1800" dirty="0"/>
          </a:p>
          <a:p>
            <a:endParaRPr lang="de-DE" sz="1800" dirty="0"/>
          </a:p>
          <a:p>
            <a:endParaRPr lang="de-DE" sz="1800" dirty="0"/>
          </a:p>
          <a:p>
            <a:endParaRPr lang="de-DE" sz="1800" dirty="0"/>
          </a:p>
          <a:p>
            <a:endParaRPr lang="de-DE" sz="1800" dirty="0"/>
          </a:p>
        </p:txBody>
      </p:sp>
      <p:sp>
        <p:nvSpPr>
          <p:cNvPr id="4" name="TextBox 3">
            <a:extLst>
              <a:ext uri="{FF2B5EF4-FFF2-40B4-BE49-F238E27FC236}">
                <a16:creationId xmlns:a16="http://schemas.microsoft.com/office/drawing/2014/main" id="{D269EEA8-E0BA-4879-95B9-14BF529C0F3F}"/>
              </a:ext>
            </a:extLst>
          </p:cNvPr>
          <p:cNvSpPr txBox="1"/>
          <p:nvPr/>
        </p:nvSpPr>
        <p:spPr>
          <a:xfrm>
            <a:off x="1097280" y="5385404"/>
            <a:ext cx="5229546" cy="646331"/>
          </a:xfrm>
          <a:prstGeom prst="rect">
            <a:avLst/>
          </a:prstGeom>
          <a:noFill/>
        </p:spPr>
        <p:txBody>
          <a:bodyPr wrap="square" rtlCol="0">
            <a:spAutoFit/>
          </a:bodyPr>
          <a:lstStyle/>
          <a:p>
            <a:pPr marL="0" indent="0">
              <a:buNone/>
            </a:pPr>
            <a:r>
              <a:rPr lang="de-DE" sz="1800" dirty="0"/>
              <a:t>repository address: </a:t>
            </a:r>
            <a:r>
              <a:rPr lang="de-DE" sz="1800" dirty="0">
                <a:hlinkClick r:id="rId2"/>
              </a:rPr>
              <a:t>https://github.com/yukun093/observerPattern.git</a:t>
            </a:r>
            <a:endParaRPr lang="de-DE" sz="1800" dirty="0"/>
          </a:p>
        </p:txBody>
      </p:sp>
      <p:sp>
        <p:nvSpPr>
          <p:cNvPr id="6" name="Content Placeholder 2">
            <a:extLst>
              <a:ext uri="{FF2B5EF4-FFF2-40B4-BE49-F238E27FC236}">
                <a16:creationId xmlns:a16="http://schemas.microsoft.com/office/drawing/2014/main" id="{64B9BE07-266F-48BC-B6C0-C9D7E7E6737C}"/>
              </a:ext>
            </a:extLst>
          </p:cNvPr>
          <p:cNvSpPr txBox="1">
            <a:spLocks/>
          </p:cNvSpPr>
          <p:nvPr/>
        </p:nvSpPr>
        <p:spPr>
          <a:xfrm>
            <a:off x="6326826" y="1956196"/>
            <a:ext cx="4998720" cy="443740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de-DE" dirty="0"/>
              <a:t>Example1: General Case</a:t>
            </a:r>
          </a:p>
          <a:p>
            <a:r>
              <a:rPr lang="de-DE" dirty="0"/>
              <a:t>Example2: Selling Tickets</a:t>
            </a:r>
          </a:p>
          <a:p>
            <a:r>
              <a:rPr lang="de-DE" dirty="0"/>
              <a:t>Summary</a:t>
            </a:r>
          </a:p>
          <a:p>
            <a:r>
              <a:rPr lang="de-DE" dirty="0"/>
              <a:t>Reference</a:t>
            </a:r>
            <a:endParaRPr lang="de-DE" sz="1800" dirty="0"/>
          </a:p>
          <a:p>
            <a:endParaRPr lang="de-DE" sz="1800" dirty="0"/>
          </a:p>
          <a:p>
            <a:endParaRPr lang="de-DE" sz="1800" dirty="0"/>
          </a:p>
          <a:p>
            <a:endParaRPr lang="de-DE" sz="1800" dirty="0"/>
          </a:p>
          <a:p>
            <a:endParaRPr lang="de-DE" sz="1800" dirty="0"/>
          </a:p>
          <a:p>
            <a:endParaRPr lang="de-DE" sz="1800" dirty="0"/>
          </a:p>
        </p:txBody>
      </p:sp>
      <p:sp>
        <p:nvSpPr>
          <p:cNvPr id="13" name="Content Placeholder 2">
            <a:extLst>
              <a:ext uri="{FF2B5EF4-FFF2-40B4-BE49-F238E27FC236}">
                <a16:creationId xmlns:a16="http://schemas.microsoft.com/office/drawing/2014/main" id="{F47E42D3-570F-4F3A-873E-752195473768}"/>
              </a:ext>
            </a:extLst>
          </p:cNvPr>
          <p:cNvSpPr txBox="1">
            <a:spLocks/>
          </p:cNvSpPr>
          <p:nvPr/>
        </p:nvSpPr>
        <p:spPr>
          <a:xfrm>
            <a:off x="1097280" y="1943868"/>
            <a:ext cx="4998720" cy="443740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de-DE" altLang="zh-CN" dirty="0"/>
              <a:t>Introduction of Design Pattern</a:t>
            </a:r>
          </a:p>
          <a:p>
            <a:r>
              <a:rPr lang="de-DE" altLang="zh-CN" dirty="0"/>
              <a:t>Observer Pattern in Behaviour pattern</a:t>
            </a:r>
          </a:p>
          <a:p>
            <a:r>
              <a:rPr lang="de-DE" altLang="zh-CN" dirty="0"/>
              <a:t>Implementation Background</a:t>
            </a:r>
          </a:p>
          <a:p>
            <a:r>
              <a:rPr lang="de-DE" altLang="zh-CN" dirty="0"/>
              <a:t>Structure Characteristics: UML</a:t>
            </a:r>
          </a:p>
          <a:p>
            <a:r>
              <a:rPr lang="de-DE" altLang="zh-CN" dirty="0"/>
              <a:t>Advantage and Disadvantage</a:t>
            </a:r>
            <a:endParaRPr lang="de-DE" dirty="0"/>
          </a:p>
          <a:p>
            <a:endParaRPr lang="de-DE" sz="1800" dirty="0"/>
          </a:p>
          <a:p>
            <a:endParaRPr lang="de-DE" sz="1800" dirty="0"/>
          </a:p>
          <a:p>
            <a:endParaRPr lang="de-DE" sz="1800" dirty="0"/>
          </a:p>
          <a:p>
            <a:endParaRPr lang="de-DE" sz="1800" dirty="0"/>
          </a:p>
        </p:txBody>
      </p:sp>
    </p:spTree>
    <p:extLst>
      <p:ext uri="{BB962C8B-B14F-4D97-AF65-F5344CB8AC3E}">
        <p14:creationId xmlns:p14="http://schemas.microsoft.com/office/powerpoint/2010/main" val="838247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FDE32-3384-4403-B3F3-F12BB0382094}"/>
              </a:ext>
            </a:extLst>
          </p:cNvPr>
          <p:cNvSpPr>
            <a:spLocks noGrp="1"/>
          </p:cNvSpPr>
          <p:nvPr>
            <p:ph type="title"/>
          </p:nvPr>
        </p:nvSpPr>
        <p:spPr/>
        <p:txBody>
          <a:bodyPr/>
          <a:lstStyle/>
          <a:p>
            <a:r>
              <a:rPr lang="en-US" sz="4800" dirty="0"/>
              <a:t>Structure</a:t>
            </a:r>
            <a:endParaRPr lang="de-DE" dirty="0"/>
          </a:p>
        </p:txBody>
      </p:sp>
      <p:grpSp>
        <p:nvGrpSpPr>
          <p:cNvPr id="4" name="Group 3">
            <a:extLst>
              <a:ext uri="{FF2B5EF4-FFF2-40B4-BE49-F238E27FC236}">
                <a16:creationId xmlns:a16="http://schemas.microsoft.com/office/drawing/2014/main" id="{F2E63968-F80B-4544-95E8-284290546492}"/>
              </a:ext>
            </a:extLst>
          </p:cNvPr>
          <p:cNvGrpSpPr/>
          <p:nvPr/>
        </p:nvGrpSpPr>
        <p:grpSpPr>
          <a:xfrm>
            <a:off x="1097280" y="1943868"/>
            <a:ext cx="10228266" cy="4449737"/>
            <a:chOff x="1097280" y="1943868"/>
            <a:chExt cx="10228266" cy="4449737"/>
          </a:xfrm>
        </p:grpSpPr>
        <p:sp>
          <p:nvSpPr>
            <p:cNvPr id="5" name="Content Placeholder 2">
              <a:extLst>
                <a:ext uri="{FF2B5EF4-FFF2-40B4-BE49-F238E27FC236}">
                  <a16:creationId xmlns:a16="http://schemas.microsoft.com/office/drawing/2014/main" id="{CD5F14E1-E26D-4665-9BFA-DBD865A51B44}"/>
                </a:ext>
              </a:extLst>
            </p:cNvPr>
            <p:cNvSpPr txBox="1">
              <a:spLocks/>
            </p:cNvSpPr>
            <p:nvPr/>
          </p:nvSpPr>
          <p:spPr>
            <a:xfrm>
              <a:off x="6326826" y="1956196"/>
              <a:ext cx="4998720" cy="443740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de-DE" dirty="0">
                  <a:solidFill>
                    <a:schemeClr val="bg2">
                      <a:lumMod val="90000"/>
                    </a:schemeClr>
                  </a:solidFill>
                </a:rPr>
                <a:t>Example1: General Case</a:t>
              </a:r>
            </a:p>
            <a:p>
              <a:r>
                <a:rPr lang="de-DE" dirty="0">
                  <a:solidFill>
                    <a:schemeClr val="bg2">
                      <a:lumMod val="90000"/>
                    </a:schemeClr>
                  </a:solidFill>
                </a:rPr>
                <a:t>Example2: Selling Tickets</a:t>
              </a:r>
            </a:p>
            <a:p>
              <a:r>
                <a:rPr lang="de-DE" dirty="0">
                  <a:solidFill>
                    <a:schemeClr val="bg2">
                      <a:lumMod val="90000"/>
                    </a:schemeClr>
                  </a:solidFill>
                </a:rPr>
                <a:t>Summary</a:t>
              </a:r>
            </a:p>
            <a:p>
              <a:r>
                <a:rPr lang="de-DE" dirty="0">
                  <a:solidFill>
                    <a:schemeClr val="bg2">
                      <a:lumMod val="90000"/>
                    </a:schemeClr>
                  </a:solidFill>
                </a:rPr>
                <a:t>Reference</a:t>
              </a:r>
              <a:endParaRPr lang="de-DE" sz="1800" dirty="0">
                <a:solidFill>
                  <a:schemeClr val="bg2">
                    <a:lumMod val="90000"/>
                  </a:schemeClr>
                </a:solidFill>
              </a:endParaRPr>
            </a:p>
          </p:txBody>
        </p:sp>
        <p:sp>
          <p:nvSpPr>
            <p:cNvPr id="6" name="Content Placeholder 2">
              <a:extLst>
                <a:ext uri="{FF2B5EF4-FFF2-40B4-BE49-F238E27FC236}">
                  <a16:creationId xmlns:a16="http://schemas.microsoft.com/office/drawing/2014/main" id="{B2CAC53B-0978-422D-A786-2D9D3FE355DC}"/>
                </a:ext>
              </a:extLst>
            </p:cNvPr>
            <p:cNvSpPr txBox="1">
              <a:spLocks/>
            </p:cNvSpPr>
            <p:nvPr/>
          </p:nvSpPr>
          <p:spPr>
            <a:xfrm>
              <a:off x="1097280" y="1943868"/>
              <a:ext cx="4998720" cy="443740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de-DE" altLang="zh-CN" dirty="0"/>
                <a:t>Introduction of Design Pattern</a:t>
              </a:r>
            </a:p>
            <a:p>
              <a:r>
                <a:rPr lang="de-DE" altLang="zh-CN" dirty="0">
                  <a:solidFill>
                    <a:schemeClr val="bg2">
                      <a:lumMod val="90000"/>
                    </a:schemeClr>
                  </a:solidFill>
                </a:rPr>
                <a:t>Observer Pattern in Behaviour Pattern</a:t>
              </a:r>
            </a:p>
            <a:p>
              <a:r>
                <a:rPr lang="de-DE" altLang="zh-CN" dirty="0">
                  <a:solidFill>
                    <a:schemeClr val="bg2">
                      <a:lumMod val="90000"/>
                    </a:schemeClr>
                  </a:solidFill>
                </a:rPr>
                <a:t>Implementation Background</a:t>
              </a:r>
            </a:p>
            <a:p>
              <a:r>
                <a:rPr lang="de-DE" altLang="zh-CN" dirty="0">
                  <a:solidFill>
                    <a:schemeClr val="bg2">
                      <a:lumMod val="90000"/>
                    </a:schemeClr>
                  </a:solidFill>
                </a:rPr>
                <a:t>Structure Characteristics: UML</a:t>
              </a:r>
            </a:p>
            <a:p>
              <a:r>
                <a:rPr lang="de-DE" altLang="zh-CN" dirty="0">
                  <a:solidFill>
                    <a:schemeClr val="bg2">
                      <a:lumMod val="90000"/>
                    </a:schemeClr>
                  </a:solidFill>
                </a:rPr>
                <a:t>Advantages and Disadvantage</a:t>
              </a:r>
              <a:endParaRPr lang="de-DE" dirty="0">
                <a:solidFill>
                  <a:schemeClr val="bg2">
                    <a:lumMod val="90000"/>
                  </a:schemeClr>
                </a:solidFill>
              </a:endParaRPr>
            </a:p>
          </p:txBody>
        </p:sp>
      </p:grpSp>
    </p:spTree>
    <p:extLst>
      <p:ext uri="{BB962C8B-B14F-4D97-AF65-F5344CB8AC3E}">
        <p14:creationId xmlns:p14="http://schemas.microsoft.com/office/powerpoint/2010/main" val="2688721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6E537-5860-4E87-B5D6-74B98F7FE6F8}"/>
              </a:ext>
            </a:extLst>
          </p:cNvPr>
          <p:cNvSpPr>
            <a:spLocks noGrp="1"/>
          </p:cNvSpPr>
          <p:nvPr>
            <p:ph type="title"/>
          </p:nvPr>
        </p:nvSpPr>
        <p:spPr/>
        <p:txBody>
          <a:bodyPr/>
          <a:lstStyle/>
          <a:p>
            <a:r>
              <a:rPr lang="de-DE" altLang="zh-CN" sz="4800" dirty="0"/>
              <a:t>Introduction of design pattern</a:t>
            </a:r>
            <a:endParaRPr lang="de-DE" dirty="0"/>
          </a:p>
        </p:txBody>
      </p:sp>
      <p:sp>
        <p:nvSpPr>
          <p:cNvPr id="3" name="Content Placeholder 2">
            <a:extLst>
              <a:ext uri="{FF2B5EF4-FFF2-40B4-BE49-F238E27FC236}">
                <a16:creationId xmlns:a16="http://schemas.microsoft.com/office/drawing/2014/main" id="{8DCCC493-BC97-4F95-BA20-C8172E07F435}"/>
              </a:ext>
            </a:extLst>
          </p:cNvPr>
          <p:cNvSpPr>
            <a:spLocks noGrp="1"/>
          </p:cNvSpPr>
          <p:nvPr>
            <p:ph idx="1"/>
          </p:nvPr>
        </p:nvSpPr>
        <p:spPr>
          <a:xfrm>
            <a:off x="1191802" y="1822969"/>
            <a:ext cx="9963878" cy="959111"/>
          </a:xfrm>
        </p:spPr>
        <p:txBody>
          <a:bodyPr>
            <a:normAutofit/>
          </a:bodyPr>
          <a:lstStyle/>
          <a:p>
            <a:pPr marL="0" indent="0" algn="just">
              <a:buNone/>
            </a:pPr>
            <a:r>
              <a:rPr lang="de-DE" altLang="zh-CN" b="0" i="0" dirty="0">
                <a:solidFill>
                  <a:srgbClr val="666666"/>
                </a:solidFill>
                <a:effectLst/>
                <a:latin typeface="Helvetica Neue"/>
              </a:rPr>
              <a:t>Design pattern, which can be used multiple time, is one experience or summary in the process of software development, in order to reuse codes as well as enhance entensibility and maintainance.</a:t>
            </a:r>
            <a:endParaRPr lang="de-DE" altLang="zh-CN" dirty="0">
              <a:solidFill>
                <a:srgbClr val="666666"/>
              </a:solidFill>
              <a:latin typeface="Helvetica Neue"/>
            </a:endParaRPr>
          </a:p>
          <a:p>
            <a:pPr marL="0" indent="0" algn="l">
              <a:buNone/>
            </a:pPr>
            <a:endParaRPr lang="de-DE" altLang="zh-CN" dirty="0">
              <a:solidFill>
                <a:srgbClr val="666666"/>
              </a:solidFill>
              <a:latin typeface="Helvetica Neue"/>
            </a:endParaRPr>
          </a:p>
        </p:txBody>
      </p:sp>
      <p:sp>
        <p:nvSpPr>
          <p:cNvPr id="5" name="TextBox 4">
            <a:extLst>
              <a:ext uri="{FF2B5EF4-FFF2-40B4-BE49-F238E27FC236}">
                <a16:creationId xmlns:a16="http://schemas.microsoft.com/office/drawing/2014/main" id="{09524D76-E3CA-404B-B82B-F5668227D04A}"/>
              </a:ext>
            </a:extLst>
          </p:cNvPr>
          <p:cNvSpPr txBox="1"/>
          <p:nvPr/>
        </p:nvSpPr>
        <p:spPr>
          <a:xfrm>
            <a:off x="1097279" y="2874606"/>
            <a:ext cx="10083744" cy="646331"/>
          </a:xfrm>
          <a:prstGeom prst="rect">
            <a:avLst/>
          </a:prstGeom>
          <a:noFill/>
        </p:spPr>
        <p:txBody>
          <a:bodyPr wrap="square">
            <a:spAutoFit/>
          </a:bodyPr>
          <a:lstStyle/>
          <a:p>
            <a:pPr algn="just" defTabSz="914400">
              <a:lnSpc>
                <a:spcPct val="90000"/>
              </a:lnSpc>
              <a:spcBef>
                <a:spcPts val="1200"/>
              </a:spcBef>
              <a:spcAft>
                <a:spcPts val="200"/>
              </a:spcAft>
              <a:buClr>
                <a:schemeClr val="accent1"/>
              </a:buClr>
              <a:buSzPct val="100000"/>
            </a:pPr>
            <a:r>
              <a:rPr lang="de-DE" altLang="zh-CN" dirty="0">
                <a:solidFill>
                  <a:srgbClr val="666666"/>
                </a:solidFill>
                <a:latin typeface="Helvetica Neue"/>
              </a:rPr>
              <a:t>The most significant reason to adopt design pattern in software development is to achieve </a:t>
            </a:r>
            <a:r>
              <a:rPr lang="de-DE" altLang="zh-CN" sz="2000" dirty="0">
                <a:solidFill>
                  <a:srgbClr val="666666"/>
                </a:solidFill>
                <a:latin typeface="Helvetica Neue"/>
              </a:rPr>
              <a:t>codes</a:t>
            </a:r>
            <a:r>
              <a:rPr lang="en-US" altLang="zh-CN" sz="2000" dirty="0">
                <a:solidFill>
                  <a:srgbClr val="666666"/>
                </a:solidFill>
                <a:latin typeface="Helvetica Neue"/>
              </a:rPr>
              <a:t>’</a:t>
            </a:r>
            <a:r>
              <a:rPr lang="de-DE" altLang="zh-CN" sz="2000" dirty="0">
                <a:solidFill>
                  <a:srgbClr val="666666"/>
                </a:solidFill>
                <a:latin typeface="Helvetica Neue"/>
              </a:rPr>
              <a:t> flexibility, portability and entensibility. </a:t>
            </a:r>
          </a:p>
        </p:txBody>
      </p:sp>
      <p:sp>
        <p:nvSpPr>
          <p:cNvPr id="7" name="TextBox 6">
            <a:extLst>
              <a:ext uri="{FF2B5EF4-FFF2-40B4-BE49-F238E27FC236}">
                <a16:creationId xmlns:a16="http://schemas.microsoft.com/office/drawing/2014/main" id="{420167EB-C073-42D2-BBEC-2F644FEAE55B}"/>
              </a:ext>
            </a:extLst>
          </p:cNvPr>
          <p:cNvSpPr txBox="1"/>
          <p:nvPr/>
        </p:nvSpPr>
        <p:spPr>
          <a:xfrm>
            <a:off x="1097279" y="3580586"/>
            <a:ext cx="10048126" cy="646331"/>
          </a:xfrm>
          <a:prstGeom prst="rect">
            <a:avLst/>
          </a:prstGeom>
          <a:noFill/>
        </p:spPr>
        <p:txBody>
          <a:bodyPr wrap="square">
            <a:spAutoFit/>
          </a:bodyPr>
          <a:lstStyle/>
          <a:p>
            <a:pPr marL="0" indent="0" algn="just">
              <a:buNone/>
            </a:pPr>
            <a:r>
              <a:rPr lang="de-DE" altLang="zh-CN" dirty="0">
                <a:solidFill>
                  <a:srgbClr val="666666"/>
                </a:solidFill>
                <a:latin typeface="Helvetica Neue"/>
              </a:rPr>
              <a:t>Design pattern is refined based on Object-Oriented Programming(OOP), that‘s why it is widely used in several programming language, such as Java, C++, C#.</a:t>
            </a:r>
          </a:p>
        </p:txBody>
      </p:sp>
      <p:sp>
        <p:nvSpPr>
          <p:cNvPr id="9" name="TextBox 8">
            <a:extLst>
              <a:ext uri="{FF2B5EF4-FFF2-40B4-BE49-F238E27FC236}">
                <a16:creationId xmlns:a16="http://schemas.microsoft.com/office/drawing/2014/main" id="{9919DDE5-185E-4E53-8E0D-CC6220805A78}"/>
              </a:ext>
            </a:extLst>
          </p:cNvPr>
          <p:cNvSpPr txBox="1"/>
          <p:nvPr/>
        </p:nvSpPr>
        <p:spPr>
          <a:xfrm>
            <a:off x="1097279" y="4316946"/>
            <a:ext cx="10048125" cy="646331"/>
          </a:xfrm>
          <a:prstGeom prst="rect">
            <a:avLst/>
          </a:prstGeom>
          <a:noFill/>
        </p:spPr>
        <p:txBody>
          <a:bodyPr wrap="square">
            <a:spAutoFit/>
          </a:bodyPr>
          <a:lstStyle/>
          <a:p>
            <a:pPr marL="0" indent="0" algn="just">
              <a:buNone/>
            </a:pPr>
            <a:r>
              <a:rPr lang="de-DE" altLang="zh-CN" dirty="0">
                <a:solidFill>
                  <a:srgbClr val="666666"/>
                </a:solidFill>
                <a:latin typeface="Helvetica Neue"/>
              </a:rPr>
              <a:t>Two principles, which are </a:t>
            </a:r>
            <a:r>
              <a:rPr lang="de-DE" b="0" i="0" dirty="0">
                <a:solidFill>
                  <a:srgbClr val="666666"/>
                </a:solidFill>
                <a:effectLst/>
                <a:latin typeface="Helvetica Neue"/>
              </a:rPr>
              <a:t>Open Closed Principle &amp; </a:t>
            </a:r>
            <a:r>
              <a:rPr lang="de-DE" b="0" i="0" dirty="0">
                <a:solidFill>
                  <a:srgbClr val="4D5156"/>
                </a:solidFill>
                <a:effectLst/>
                <a:latin typeface="arial" panose="020B0604020202020204" pitchFamily="34" charset="0"/>
              </a:rPr>
              <a:t>Liskov Substitution principle, should be induced notification in the process of design.</a:t>
            </a:r>
            <a:endParaRPr lang="de-DE" altLang="zh-CN" dirty="0">
              <a:solidFill>
                <a:srgbClr val="666666"/>
              </a:solidFill>
              <a:latin typeface="Helvetica Neue"/>
            </a:endParaRPr>
          </a:p>
        </p:txBody>
      </p:sp>
      <p:sp>
        <p:nvSpPr>
          <p:cNvPr id="11" name="TextBox 10">
            <a:extLst>
              <a:ext uri="{FF2B5EF4-FFF2-40B4-BE49-F238E27FC236}">
                <a16:creationId xmlns:a16="http://schemas.microsoft.com/office/drawing/2014/main" id="{694E8DBF-BFB2-4D88-AD1C-7AB93B28BFD4}"/>
              </a:ext>
            </a:extLst>
          </p:cNvPr>
          <p:cNvSpPr txBox="1"/>
          <p:nvPr/>
        </p:nvSpPr>
        <p:spPr>
          <a:xfrm>
            <a:off x="1097279" y="5053306"/>
            <a:ext cx="10048124" cy="646331"/>
          </a:xfrm>
          <a:prstGeom prst="rect">
            <a:avLst/>
          </a:prstGeom>
          <a:noFill/>
        </p:spPr>
        <p:txBody>
          <a:bodyPr wrap="square">
            <a:spAutoFit/>
          </a:bodyPr>
          <a:lstStyle/>
          <a:p>
            <a:pPr marL="0" indent="0" algn="just">
              <a:buNone/>
            </a:pPr>
            <a:r>
              <a:rPr lang="de-DE" altLang="zh-CN" dirty="0">
                <a:solidFill>
                  <a:srgbClr val="666666"/>
                </a:solidFill>
                <a:latin typeface="Helvetica Neue"/>
              </a:rPr>
              <a:t>Meanwhile, </a:t>
            </a:r>
            <a:r>
              <a:rPr lang="de-DE" b="0" i="0" dirty="0">
                <a:solidFill>
                  <a:srgbClr val="666666"/>
                </a:solidFill>
                <a:effectLst/>
                <a:latin typeface="Helvetica Neue"/>
              </a:rPr>
              <a:t>Erich Gamma、Richard Helm、Raplh Johnson</a:t>
            </a:r>
            <a:r>
              <a:rPr lang="zh-CN" altLang="de-DE" dirty="0">
                <a:solidFill>
                  <a:srgbClr val="666666"/>
                </a:solidFill>
                <a:latin typeface="Helvetica Neue"/>
              </a:rPr>
              <a:t> </a:t>
            </a:r>
            <a:r>
              <a:rPr lang="en-US" altLang="zh-CN" dirty="0">
                <a:solidFill>
                  <a:srgbClr val="666666"/>
                </a:solidFill>
                <a:latin typeface="Helvetica Neue"/>
              </a:rPr>
              <a:t>and</a:t>
            </a:r>
            <a:r>
              <a:rPr lang="zh-CN" altLang="de-DE" dirty="0">
                <a:solidFill>
                  <a:srgbClr val="666666"/>
                </a:solidFill>
                <a:latin typeface="Helvetica Neue"/>
              </a:rPr>
              <a:t> </a:t>
            </a:r>
            <a:r>
              <a:rPr lang="de-DE" b="0" i="0" dirty="0">
                <a:solidFill>
                  <a:srgbClr val="666666"/>
                </a:solidFill>
                <a:effectLst/>
                <a:latin typeface="Helvetica Neue"/>
              </a:rPr>
              <a:t>Jonhn Vlissides(GoF) divided design patterns into 23 subclasses.</a:t>
            </a:r>
            <a:endParaRPr lang="de-DE" altLang="zh-CN" dirty="0">
              <a:solidFill>
                <a:srgbClr val="666666"/>
              </a:solidFill>
              <a:latin typeface="Helvetica Neue"/>
            </a:endParaRPr>
          </a:p>
        </p:txBody>
      </p:sp>
    </p:spTree>
    <p:extLst>
      <p:ext uri="{BB962C8B-B14F-4D97-AF65-F5344CB8AC3E}">
        <p14:creationId xmlns:p14="http://schemas.microsoft.com/office/powerpoint/2010/main" val="3494207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7" grpId="0"/>
      <p:bldP spid="9"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FDE32-3384-4403-B3F3-F12BB0382094}"/>
              </a:ext>
            </a:extLst>
          </p:cNvPr>
          <p:cNvSpPr>
            <a:spLocks noGrp="1"/>
          </p:cNvSpPr>
          <p:nvPr>
            <p:ph type="title"/>
          </p:nvPr>
        </p:nvSpPr>
        <p:spPr/>
        <p:txBody>
          <a:bodyPr/>
          <a:lstStyle/>
          <a:p>
            <a:r>
              <a:rPr lang="en-US" sz="4800" dirty="0"/>
              <a:t>Structure</a:t>
            </a:r>
            <a:endParaRPr lang="de-DE" dirty="0"/>
          </a:p>
        </p:txBody>
      </p:sp>
      <p:grpSp>
        <p:nvGrpSpPr>
          <p:cNvPr id="4" name="Group 3">
            <a:extLst>
              <a:ext uri="{FF2B5EF4-FFF2-40B4-BE49-F238E27FC236}">
                <a16:creationId xmlns:a16="http://schemas.microsoft.com/office/drawing/2014/main" id="{F2E63968-F80B-4544-95E8-284290546492}"/>
              </a:ext>
            </a:extLst>
          </p:cNvPr>
          <p:cNvGrpSpPr/>
          <p:nvPr/>
        </p:nvGrpSpPr>
        <p:grpSpPr>
          <a:xfrm>
            <a:off x="1097280" y="1943868"/>
            <a:ext cx="10228266" cy="4449737"/>
            <a:chOff x="1097280" y="1943868"/>
            <a:chExt cx="10228266" cy="4449737"/>
          </a:xfrm>
        </p:grpSpPr>
        <p:sp>
          <p:nvSpPr>
            <p:cNvPr id="5" name="Content Placeholder 2">
              <a:extLst>
                <a:ext uri="{FF2B5EF4-FFF2-40B4-BE49-F238E27FC236}">
                  <a16:creationId xmlns:a16="http://schemas.microsoft.com/office/drawing/2014/main" id="{CD5F14E1-E26D-4665-9BFA-DBD865A51B44}"/>
                </a:ext>
              </a:extLst>
            </p:cNvPr>
            <p:cNvSpPr txBox="1">
              <a:spLocks/>
            </p:cNvSpPr>
            <p:nvPr/>
          </p:nvSpPr>
          <p:spPr>
            <a:xfrm>
              <a:off x="6326826" y="1956196"/>
              <a:ext cx="4998720" cy="443740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de-DE" dirty="0">
                  <a:solidFill>
                    <a:schemeClr val="bg2">
                      <a:lumMod val="90000"/>
                    </a:schemeClr>
                  </a:solidFill>
                </a:rPr>
                <a:t>Example1: General Case</a:t>
              </a:r>
            </a:p>
            <a:p>
              <a:r>
                <a:rPr lang="de-DE" dirty="0">
                  <a:solidFill>
                    <a:schemeClr val="bg2">
                      <a:lumMod val="90000"/>
                    </a:schemeClr>
                  </a:solidFill>
                </a:rPr>
                <a:t>Example2: Selling Tickets</a:t>
              </a:r>
            </a:p>
            <a:p>
              <a:r>
                <a:rPr lang="de-DE" dirty="0">
                  <a:solidFill>
                    <a:schemeClr val="bg2">
                      <a:lumMod val="90000"/>
                    </a:schemeClr>
                  </a:solidFill>
                </a:rPr>
                <a:t>Summary</a:t>
              </a:r>
            </a:p>
            <a:p>
              <a:r>
                <a:rPr lang="de-DE" dirty="0">
                  <a:solidFill>
                    <a:schemeClr val="bg2">
                      <a:lumMod val="90000"/>
                    </a:schemeClr>
                  </a:solidFill>
                </a:rPr>
                <a:t>Reference</a:t>
              </a:r>
              <a:endParaRPr lang="de-DE" sz="1800" dirty="0">
                <a:solidFill>
                  <a:schemeClr val="bg2">
                    <a:lumMod val="90000"/>
                  </a:schemeClr>
                </a:solidFill>
              </a:endParaRPr>
            </a:p>
          </p:txBody>
        </p:sp>
        <p:sp>
          <p:nvSpPr>
            <p:cNvPr id="6" name="Content Placeholder 2">
              <a:extLst>
                <a:ext uri="{FF2B5EF4-FFF2-40B4-BE49-F238E27FC236}">
                  <a16:creationId xmlns:a16="http://schemas.microsoft.com/office/drawing/2014/main" id="{B2CAC53B-0978-422D-A786-2D9D3FE355DC}"/>
                </a:ext>
              </a:extLst>
            </p:cNvPr>
            <p:cNvSpPr txBox="1">
              <a:spLocks/>
            </p:cNvSpPr>
            <p:nvPr/>
          </p:nvSpPr>
          <p:spPr>
            <a:xfrm>
              <a:off x="1097280" y="1943868"/>
              <a:ext cx="4998720" cy="443740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de-DE" altLang="zh-CN" dirty="0">
                  <a:solidFill>
                    <a:schemeClr val="bg2"/>
                  </a:solidFill>
                </a:rPr>
                <a:t>Introduction of Design Pattern</a:t>
              </a:r>
            </a:p>
            <a:p>
              <a:r>
                <a:rPr lang="de-DE" altLang="zh-CN" dirty="0">
                  <a:solidFill>
                    <a:schemeClr val="tx1"/>
                  </a:solidFill>
                </a:rPr>
                <a:t>Observer Pattern in Behaviour Pattern</a:t>
              </a:r>
            </a:p>
            <a:p>
              <a:r>
                <a:rPr lang="de-DE" altLang="zh-CN" dirty="0">
                  <a:solidFill>
                    <a:schemeClr val="bg2"/>
                  </a:solidFill>
                </a:rPr>
                <a:t>Implementation Background</a:t>
              </a:r>
            </a:p>
            <a:p>
              <a:r>
                <a:rPr lang="de-DE" altLang="zh-CN" dirty="0">
                  <a:solidFill>
                    <a:schemeClr val="bg2"/>
                  </a:solidFill>
                </a:rPr>
                <a:t>Structure Characteristics: UML</a:t>
              </a:r>
            </a:p>
            <a:p>
              <a:r>
                <a:rPr lang="de-DE" altLang="zh-CN" dirty="0">
                  <a:solidFill>
                    <a:schemeClr val="bg2"/>
                  </a:solidFill>
                </a:rPr>
                <a:t>Advantages and Disadvantage</a:t>
              </a:r>
              <a:endParaRPr lang="de-DE" dirty="0">
                <a:solidFill>
                  <a:schemeClr val="bg2"/>
                </a:solidFill>
              </a:endParaRPr>
            </a:p>
          </p:txBody>
        </p:sp>
      </p:grpSp>
    </p:spTree>
    <p:extLst>
      <p:ext uri="{BB962C8B-B14F-4D97-AF65-F5344CB8AC3E}">
        <p14:creationId xmlns:p14="http://schemas.microsoft.com/office/powerpoint/2010/main" val="255989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6E537-5860-4E87-B5D6-74B98F7FE6F8}"/>
              </a:ext>
            </a:extLst>
          </p:cNvPr>
          <p:cNvSpPr>
            <a:spLocks noGrp="1"/>
          </p:cNvSpPr>
          <p:nvPr>
            <p:ph type="title"/>
          </p:nvPr>
        </p:nvSpPr>
        <p:spPr/>
        <p:txBody>
          <a:bodyPr/>
          <a:lstStyle/>
          <a:p>
            <a:r>
              <a:rPr lang="de-DE" altLang="zh-CN" dirty="0"/>
              <a:t>Observer Pattern in Behaviour pattern</a:t>
            </a:r>
          </a:p>
        </p:txBody>
      </p:sp>
      <p:sp>
        <p:nvSpPr>
          <p:cNvPr id="3" name="Content Placeholder 2">
            <a:extLst>
              <a:ext uri="{FF2B5EF4-FFF2-40B4-BE49-F238E27FC236}">
                <a16:creationId xmlns:a16="http://schemas.microsoft.com/office/drawing/2014/main" id="{8DCCC493-BC97-4F95-BA20-C8172E07F435}"/>
              </a:ext>
            </a:extLst>
          </p:cNvPr>
          <p:cNvSpPr>
            <a:spLocks noGrp="1"/>
          </p:cNvSpPr>
          <p:nvPr>
            <p:ph idx="1"/>
          </p:nvPr>
        </p:nvSpPr>
        <p:spPr>
          <a:xfrm>
            <a:off x="1191802" y="1845734"/>
            <a:ext cx="9963878" cy="735437"/>
          </a:xfrm>
        </p:spPr>
        <p:txBody>
          <a:bodyPr>
            <a:normAutofit/>
          </a:bodyPr>
          <a:lstStyle/>
          <a:p>
            <a:r>
              <a:rPr lang="de-DE" altLang="zh-CN" sz="2000" dirty="0"/>
              <a:t>Definition: define one-to-many dependency between objects so that when one object changes state, all its dependents are notified and updated automatically.</a:t>
            </a:r>
          </a:p>
          <a:p>
            <a:endParaRPr lang="de-DE" altLang="zh-CN" sz="2000" dirty="0"/>
          </a:p>
        </p:txBody>
      </p:sp>
      <p:pic>
        <p:nvPicPr>
          <p:cNvPr id="4" name="Picture 3" descr="Diagram&#10;&#10;Description automatically generated">
            <a:extLst>
              <a:ext uri="{FF2B5EF4-FFF2-40B4-BE49-F238E27FC236}">
                <a16:creationId xmlns:a16="http://schemas.microsoft.com/office/drawing/2014/main" id="{A5BAEFBC-05A0-4772-9E10-132C0BCF1A66}"/>
              </a:ext>
            </a:extLst>
          </p:cNvPr>
          <p:cNvPicPr>
            <a:picLocks noChangeAspect="1"/>
          </p:cNvPicPr>
          <p:nvPr/>
        </p:nvPicPr>
        <p:blipFill>
          <a:blip r:embed="rId3"/>
          <a:stretch>
            <a:fillRect/>
          </a:stretch>
        </p:blipFill>
        <p:spPr>
          <a:xfrm>
            <a:off x="1191802" y="2581171"/>
            <a:ext cx="6909801" cy="3489450"/>
          </a:xfrm>
          <a:prstGeom prst="rect">
            <a:avLst/>
          </a:prstGeom>
        </p:spPr>
      </p:pic>
      <p:sp>
        <p:nvSpPr>
          <p:cNvPr id="5" name="TextBox 4">
            <a:extLst>
              <a:ext uri="{FF2B5EF4-FFF2-40B4-BE49-F238E27FC236}">
                <a16:creationId xmlns:a16="http://schemas.microsoft.com/office/drawing/2014/main" id="{BBA79752-B768-4D74-8576-16EDAE68E13D}"/>
              </a:ext>
            </a:extLst>
          </p:cNvPr>
          <p:cNvSpPr txBox="1"/>
          <p:nvPr/>
        </p:nvSpPr>
        <p:spPr>
          <a:xfrm>
            <a:off x="8180371" y="4325896"/>
            <a:ext cx="3193121" cy="923330"/>
          </a:xfrm>
          <a:prstGeom prst="rect">
            <a:avLst/>
          </a:prstGeom>
          <a:noFill/>
        </p:spPr>
        <p:txBody>
          <a:bodyPr wrap="square">
            <a:spAutoFit/>
          </a:bodyPr>
          <a:lstStyle/>
          <a:p>
            <a:pPr algn="l"/>
            <a:r>
              <a:rPr lang="en-US" i="0" dirty="0">
                <a:effectLst/>
                <a:latin typeface="-apple-system"/>
              </a:rPr>
              <a:t>Section 1.2 page5 </a:t>
            </a:r>
            <a:r>
              <a:rPr lang="de-DE" dirty="0">
                <a:latin typeface="-apple-system"/>
              </a:rPr>
              <a:t>“</a:t>
            </a:r>
            <a:r>
              <a:rPr lang="en-US" i="0" dirty="0">
                <a:effectLst/>
                <a:latin typeface="-apple-system"/>
              </a:rPr>
              <a:t>Design Patterns, Elements of Reusable Object-Oriented Software”</a:t>
            </a:r>
          </a:p>
        </p:txBody>
      </p:sp>
    </p:spTree>
    <p:extLst>
      <p:ext uri="{BB962C8B-B14F-4D97-AF65-F5344CB8AC3E}">
        <p14:creationId xmlns:p14="http://schemas.microsoft.com/office/powerpoint/2010/main" val="1235719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FDE32-3384-4403-B3F3-F12BB0382094}"/>
              </a:ext>
            </a:extLst>
          </p:cNvPr>
          <p:cNvSpPr>
            <a:spLocks noGrp="1"/>
          </p:cNvSpPr>
          <p:nvPr>
            <p:ph type="title"/>
          </p:nvPr>
        </p:nvSpPr>
        <p:spPr/>
        <p:txBody>
          <a:bodyPr/>
          <a:lstStyle/>
          <a:p>
            <a:r>
              <a:rPr lang="en-US" sz="4800" dirty="0"/>
              <a:t>Structure</a:t>
            </a:r>
            <a:endParaRPr lang="de-DE" dirty="0"/>
          </a:p>
        </p:txBody>
      </p:sp>
      <p:grpSp>
        <p:nvGrpSpPr>
          <p:cNvPr id="4" name="Group 3">
            <a:extLst>
              <a:ext uri="{FF2B5EF4-FFF2-40B4-BE49-F238E27FC236}">
                <a16:creationId xmlns:a16="http://schemas.microsoft.com/office/drawing/2014/main" id="{F2E63968-F80B-4544-95E8-284290546492}"/>
              </a:ext>
            </a:extLst>
          </p:cNvPr>
          <p:cNvGrpSpPr/>
          <p:nvPr/>
        </p:nvGrpSpPr>
        <p:grpSpPr>
          <a:xfrm>
            <a:off x="1097280" y="1943868"/>
            <a:ext cx="10228266" cy="4449737"/>
            <a:chOff x="1097280" y="1943868"/>
            <a:chExt cx="10228266" cy="4449737"/>
          </a:xfrm>
        </p:grpSpPr>
        <p:sp>
          <p:nvSpPr>
            <p:cNvPr id="5" name="Content Placeholder 2">
              <a:extLst>
                <a:ext uri="{FF2B5EF4-FFF2-40B4-BE49-F238E27FC236}">
                  <a16:creationId xmlns:a16="http://schemas.microsoft.com/office/drawing/2014/main" id="{CD5F14E1-E26D-4665-9BFA-DBD865A51B44}"/>
                </a:ext>
              </a:extLst>
            </p:cNvPr>
            <p:cNvSpPr txBox="1">
              <a:spLocks/>
            </p:cNvSpPr>
            <p:nvPr/>
          </p:nvSpPr>
          <p:spPr>
            <a:xfrm>
              <a:off x="6326826" y="1956196"/>
              <a:ext cx="4998720" cy="443740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de-DE" dirty="0">
                  <a:solidFill>
                    <a:schemeClr val="bg2">
                      <a:lumMod val="90000"/>
                    </a:schemeClr>
                  </a:solidFill>
                </a:rPr>
                <a:t>Example1: General Case</a:t>
              </a:r>
            </a:p>
            <a:p>
              <a:r>
                <a:rPr lang="de-DE" dirty="0">
                  <a:solidFill>
                    <a:schemeClr val="bg2">
                      <a:lumMod val="90000"/>
                    </a:schemeClr>
                  </a:solidFill>
                </a:rPr>
                <a:t>Example2: Selling Tickets</a:t>
              </a:r>
            </a:p>
            <a:p>
              <a:r>
                <a:rPr lang="de-DE" dirty="0">
                  <a:solidFill>
                    <a:schemeClr val="bg2">
                      <a:lumMod val="90000"/>
                    </a:schemeClr>
                  </a:solidFill>
                </a:rPr>
                <a:t>Summary</a:t>
              </a:r>
            </a:p>
            <a:p>
              <a:r>
                <a:rPr lang="de-DE" dirty="0">
                  <a:solidFill>
                    <a:schemeClr val="bg2">
                      <a:lumMod val="90000"/>
                    </a:schemeClr>
                  </a:solidFill>
                </a:rPr>
                <a:t>Reference</a:t>
              </a:r>
              <a:endParaRPr lang="de-DE" sz="1800" dirty="0">
                <a:solidFill>
                  <a:schemeClr val="bg2">
                    <a:lumMod val="90000"/>
                  </a:schemeClr>
                </a:solidFill>
              </a:endParaRPr>
            </a:p>
          </p:txBody>
        </p:sp>
        <p:sp>
          <p:nvSpPr>
            <p:cNvPr id="6" name="Content Placeholder 2">
              <a:extLst>
                <a:ext uri="{FF2B5EF4-FFF2-40B4-BE49-F238E27FC236}">
                  <a16:creationId xmlns:a16="http://schemas.microsoft.com/office/drawing/2014/main" id="{B2CAC53B-0978-422D-A786-2D9D3FE355DC}"/>
                </a:ext>
              </a:extLst>
            </p:cNvPr>
            <p:cNvSpPr txBox="1">
              <a:spLocks/>
            </p:cNvSpPr>
            <p:nvPr/>
          </p:nvSpPr>
          <p:spPr>
            <a:xfrm>
              <a:off x="1097280" y="1943868"/>
              <a:ext cx="4998720" cy="443740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de-DE" altLang="zh-CN" dirty="0">
                  <a:solidFill>
                    <a:schemeClr val="bg2"/>
                  </a:solidFill>
                </a:rPr>
                <a:t>Introduction of Design Pattern</a:t>
              </a:r>
            </a:p>
            <a:p>
              <a:r>
                <a:rPr lang="de-DE" altLang="zh-CN" dirty="0">
                  <a:solidFill>
                    <a:schemeClr val="bg2">
                      <a:lumMod val="90000"/>
                    </a:schemeClr>
                  </a:solidFill>
                </a:rPr>
                <a:t>Observer Pattern in Behaviour Pattern</a:t>
              </a:r>
            </a:p>
            <a:p>
              <a:r>
                <a:rPr lang="de-DE" altLang="zh-CN" dirty="0">
                  <a:solidFill>
                    <a:schemeClr val="tx1"/>
                  </a:solidFill>
                </a:rPr>
                <a:t>Implementation Background</a:t>
              </a:r>
            </a:p>
            <a:p>
              <a:r>
                <a:rPr lang="de-DE" altLang="zh-CN" dirty="0">
                  <a:solidFill>
                    <a:schemeClr val="bg2">
                      <a:lumMod val="90000"/>
                    </a:schemeClr>
                  </a:solidFill>
                </a:rPr>
                <a:t>Structure Characteristics: UML</a:t>
              </a:r>
            </a:p>
            <a:p>
              <a:r>
                <a:rPr lang="de-DE" altLang="zh-CN" dirty="0">
                  <a:solidFill>
                    <a:schemeClr val="bg2">
                      <a:lumMod val="90000"/>
                    </a:schemeClr>
                  </a:solidFill>
                </a:rPr>
                <a:t>Advantages and Disadvantage</a:t>
              </a:r>
              <a:endParaRPr lang="de-DE" dirty="0">
                <a:solidFill>
                  <a:schemeClr val="bg2">
                    <a:lumMod val="90000"/>
                  </a:schemeClr>
                </a:solidFill>
              </a:endParaRPr>
            </a:p>
          </p:txBody>
        </p:sp>
      </p:grpSp>
    </p:spTree>
    <p:extLst>
      <p:ext uri="{BB962C8B-B14F-4D97-AF65-F5344CB8AC3E}">
        <p14:creationId xmlns:p14="http://schemas.microsoft.com/office/powerpoint/2010/main" val="1680929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BAADC-BD47-418E-84B6-F34BEF151EB5}"/>
              </a:ext>
            </a:extLst>
          </p:cNvPr>
          <p:cNvSpPr>
            <a:spLocks noGrp="1"/>
          </p:cNvSpPr>
          <p:nvPr>
            <p:ph type="title"/>
          </p:nvPr>
        </p:nvSpPr>
        <p:spPr/>
        <p:txBody>
          <a:bodyPr/>
          <a:lstStyle/>
          <a:p>
            <a:r>
              <a:rPr lang="de-DE" altLang="zh-CN" dirty="0"/>
              <a:t>Implementation background</a:t>
            </a:r>
            <a:endParaRPr lang="de-DE" dirty="0"/>
          </a:p>
        </p:txBody>
      </p:sp>
      <p:sp>
        <p:nvSpPr>
          <p:cNvPr id="3" name="Content Placeholder 2">
            <a:extLst>
              <a:ext uri="{FF2B5EF4-FFF2-40B4-BE49-F238E27FC236}">
                <a16:creationId xmlns:a16="http://schemas.microsoft.com/office/drawing/2014/main" id="{DD358D8E-9062-4A3F-BEFE-0184C0014FDE}"/>
              </a:ext>
            </a:extLst>
          </p:cNvPr>
          <p:cNvSpPr>
            <a:spLocks noGrp="1"/>
          </p:cNvSpPr>
          <p:nvPr>
            <p:ph idx="1"/>
          </p:nvPr>
        </p:nvSpPr>
        <p:spPr>
          <a:xfrm>
            <a:off x="1097280" y="1845734"/>
            <a:ext cx="10058400" cy="1046056"/>
          </a:xfrm>
        </p:spPr>
        <p:txBody>
          <a:bodyPr>
            <a:noAutofit/>
          </a:bodyPr>
          <a:lstStyle/>
          <a:p>
            <a:pPr algn="just"/>
            <a:r>
              <a:rPr lang="de-DE" sz="2400" dirty="0"/>
              <a:t>when one part of programe has been modified, it is necessary to update other part at the same time. One method is that calling CPU all the time to check the message from sender.</a:t>
            </a:r>
          </a:p>
        </p:txBody>
      </p:sp>
      <p:sp>
        <p:nvSpPr>
          <p:cNvPr id="5" name="TextBox 4">
            <a:extLst>
              <a:ext uri="{FF2B5EF4-FFF2-40B4-BE49-F238E27FC236}">
                <a16:creationId xmlns:a16="http://schemas.microsoft.com/office/drawing/2014/main" id="{2275A50B-D72C-449E-BA63-1E0092CA5A1B}"/>
              </a:ext>
            </a:extLst>
          </p:cNvPr>
          <p:cNvSpPr txBox="1"/>
          <p:nvPr/>
        </p:nvSpPr>
        <p:spPr>
          <a:xfrm>
            <a:off x="1066800" y="3000164"/>
            <a:ext cx="10058400" cy="830997"/>
          </a:xfrm>
          <a:prstGeom prst="rect">
            <a:avLst/>
          </a:prstGeom>
          <a:noFill/>
        </p:spPr>
        <p:txBody>
          <a:bodyPr wrap="square">
            <a:spAutoFit/>
          </a:bodyPr>
          <a:lstStyle/>
          <a:p>
            <a:r>
              <a:rPr lang="de-DE" sz="2400" dirty="0">
                <a:solidFill>
                  <a:schemeClr val="tx1">
                    <a:lumMod val="75000"/>
                    <a:lumOff val="25000"/>
                  </a:schemeClr>
                </a:solidFill>
              </a:rPr>
              <a:t>This method has two shortcomings:</a:t>
            </a:r>
          </a:p>
          <a:p>
            <a:r>
              <a:rPr lang="de-DE" sz="2400" dirty="0">
                <a:solidFill>
                  <a:schemeClr val="tx1">
                    <a:lumMod val="75000"/>
                    <a:lumOff val="25000"/>
                  </a:schemeClr>
                </a:solidFill>
              </a:rPr>
              <a:t>	</a:t>
            </a:r>
          </a:p>
        </p:txBody>
      </p:sp>
      <p:sp>
        <p:nvSpPr>
          <p:cNvPr id="10" name="TextBox 9">
            <a:extLst>
              <a:ext uri="{FF2B5EF4-FFF2-40B4-BE49-F238E27FC236}">
                <a16:creationId xmlns:a16="http://schemas.microsoft.com/office/drawing/2014/main" id="{A0A66024-BC48-4B6C-A6B9-C22FE486B968}"/>
              </a:ext>
            </a:extLst>
          </p:cNvPr>
          <p:cNvSpPr txBox="1"/>
          <p:nvPr/>
        </p:nvSpPr>
        <p:spPr>
          <a:xfrm>
            <a:off x="1579652" y="3477870"/>
            <a:ext cx="6097712" cy="461665"/>
          </a:xfrm>
          <a:prstGeom prst="rect">
            <a:avLst/>
          </a:prstGeom>
          <a:noFill/>
        </p:spPr>
        <p:txBody>
          <a:bodyPr wrap="square">
            <a:spAutoFit/>
          </a:bodyPr>
          <a:lstStyle/>
          <a:p>
            <a:pPr marL="342900" indent="-342900">
              <a:buFontTx/>
              <a:buChar char="-"/>
            </a:pPr>
            <a:r>
              <a:rPr lang="de-DE" sz="2400" dirty="0">
                <a:solidFill>
                  <a:schemeClr val="tx1">
                    <a:lumMod val="75000"/>
                    <a:lumOff val="25000"/>
                  </a:schemeClr>
                </a:solidFill>
              </a:rPr>
              <a:t>Take over the CPU processing time</a:t>
            </a:r>
          </a:p>
        </p:txBody>
      </p:sp>
      <p:sp>
        <p:nvSpPr>
          <p:cNvPr id="12" name="TextBox 11">
            <a:extLst>
              <a:ext uri="{FF2B5EF4-FFF2-40B4-BE49-F238E27FC236}">
                <a16:creationId xmlns:a16="http://schemas.microsoft.com/office/drawing/2014/main" id="{E9A2123B-9329-416F-8130-ED0662D07662}"/>
              </a:ext>
            </a:extLst>
          </p:cNvPr>
          <p:cNvSpPr txBox="1"/>
          <p:nvPr/>
        </p:nvSpPr>
        <p:spPr>
          <a:xfrm>
            <a:off x="1579652" y="4029164"/>
            <a:ext cx="7430784" cy="461665"/>
          </a:xfrm>
          <a:prstGeom prst="rect">
            <a:avLst/>
          </a:prstGeom>
          <a:noFill/>
        </p:spPr>
        <p:txBody>
          <a:bodyPr wrap="square">
            <a:spAutoFit/>
          </a:bodyPr>
          <a:lstStyle/>
          <a:p>
            <a:pPr marL="342900" indent="-342900">
              <a:buFontTx/>
              <a:buChar char="-"/>
            </a:pPr>
            <a:r>
              <a:rPr lang="de-DE" sz="2400" dirty="0">
                <a:solidFill>
                  <a:schemeClr val="tx1">
                    <a:lumMod val="75000"/>
                    <a:lumOff val="25000"/>
                  </a:schemeClr>
                </a:solidFill>
              </a:rPr>
              <a:t>Check would be missed if period intervals are too long</a:t>
            </a:r>
          </a:p>
        </p:txBody>
      </p:sp>
    </p:spTree>
    <p:extLst>
      <p:ext uri="{BB962C8B-B14F-4D97-AF65-F5344CB8AC3E}">
        <p14:creationId xmlns:p14="http://schemas.microsoft.com/office/powerpoint/2010/main" val="658039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10"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FDE32-3384-4403-B3F3-F12BB0382094}"/>
              </a:ext>
            </a:extLst>
          </p:cNvPr>
          <p:cNvSpPr>
            <a:spLocks noGrp="1"/>
          </p:cNvSpPr>
          <p:nvPr>
            <p:ph type="title"/>
          </p:nvPr>
        </p:nvSpPr>
        <p:spPr/>
        <p:txBody>
          <a:bodyPr/>
          <a:lstStyle/>
          <a:p>
            <a:r>
              <a:rPr lang="en-US" sz="4800" dirty="0"/>
              <a:t>Structure</a:t>
            </a:r>
            <a:endParaRPr lang="de-DE" dirty="0"/>
          </a:p>
        </p:txBody>
      </p:sp>
      <p:grpSp>
        <p:nvGrpSpPr>
          <p:cNvPr id="4" name="Group 3">
            <a:extLst>
              <a:ext uri="{FF2B5EF4-FFF2-40B4-BE49-F238E27FC236}">
                <a16:creationId xmlns:a16="http://schemas.microsoft.com/office/drawing/2014/main" id="{F2E63968-F80B-4544-95E8-284290546492}"/>
              </a:ext>
            </a:extLst>
          </p:cNvPr>
          <p:cNvGrpSpPr/>
          <p:nvPr/>
        </p:nvGrpSpPr>
        <p:grpSpPr>
          <a:xfrm>
            <a:off x="1097280" y="1943868"/>
            <a:ext cx="10228266" cy="4449737"/>
            <a:chOff x="1097280" y="1943868"/>
            <a:chExt cx="10228266" cy="4449737"/>
          </a:xfrm>
        </p:grpSpPr>
        <p:sp>
          <p:nvSpPr>
            <p:cNvPr id="5" name="Content Placeholder 2">
              <a:extLst>
                <a:ext uri="{FF2B5EF4-FFF2-40B4-BE49-F238E27FC236}">
                  <a16:creationId xmlns:a16="http://schemas.microsoft.com/office/drawing/2014/main" id="{CD5F14E1-E26D-4665-9BFA-DBD865A51B44}"/>
                </a:ext>
              </a:extLst>
            </p:cNvPr>
            <p:cNvSpPr txBox="1">
              <a:spLocks/>
            </p:cNvSpPr>
            <p:nvPr/>
          </p:nvSpPr>
          <p:spPr>
            <a:xfrm>
              <a:off x="6326826" y="1956196"/>
              <a:ext cx="4998720" cy="443740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de-DE" dirty="0">
                  <a:solidFill>
                    <a:schemeClr val="bg2">
                      <a:lumMod val="90000"/>
                    </a:schemeClr>
                  </a:solidFill>
                </a:rPr>
                <a:t>Example1: General Case</a:t>
              </a:r>
            </a:p>
            <a:p>
              <a:r>
                <a:rPr lang="de-DE" dirty="0">
                  <a:solidFill>
                    <a:schemeClr val="bg2">
                      <a:lumMod val="90000"/>
                    </a:schemeClr>
                  </a:solidFill>
                </a:rPr>
                <a:t>Example2: Selling Tickets</a:t>
              </a:r>
            </a:p>
            <a:p>
              <a:r>
                <a:rPr lang="de-DE" dirty="0">
                  <a:solidFill>
                    <a:schemeClr val="bg2">
                      <a:lumMod val="90000"/>
                    </a:schemeClr>
                  </a:solidFill>
                </a:rPr>
                <a:t>Summary</a:t>
              </a:r>
            </a:p>
            <a:p>
              <a:r>
                <a:rPr lang="de-DE" dirty="0">
                  <a:solidFill>
                    <a:schemeClr val="bg2">
                      <a:lumMod val="90000"/>
                    </a:schemeClr>
                  </a:solidFill>
                </a:rPr>
                <a:t>Reference</a:t>
              </a:r>
              <a:endParaRPr lang="de-DE" sz="1800" dirty="0">
                <a:solidFill>
                  <a:schemeClr val="bg2">
                    <a:lumMod val="90000"/>
                  </a:schemeClr>
                </a:solidFill>
              </a:endParaRPr>
            </a:p>
          </p:txBody>
        </p:sp>
        <p:sp>
          <p:nvSpPr>
            <p:cNvPr id="6" name="Content Placeholder 2">
              <a:extLst>
                <a:ext uri="{FF2B5EF4-FFF2-40B4-BE49-F238E27FC236}">
                  <a16:creationId xmlns:a16="http://schemas.microsoft.com/office/drawing/2014/main" id="{B2CAC53B-0978-422D-A786-2D9D3FE355DC}"/>
                </a:ext>
              </a:extLst>
            </p:cNvPr>
            <p:cNvSpPr txBox="1">
              <a:spLocks/>
            </p:cNvSpPr>
            <p:nvPr/>
          </p:nvSpPr>
          <p:spPr>
            <a:xfrm>
              <a:off x="1097280" y="1943868"/>
              <a:ext cx="4998720" cy="443740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de-DE" altLang="zh-CN" dirty="0">
                  <a:solidFill>
                    <a:schemeClr val="bg2"/>
                  </a:solidFill>
                </a:rPr>
                <a:t>Introduction of Design Pattern</a:t>
              </a:r>
            </a:p>
            <a:p>
              <a:r>
                <a:rPr lang="de-DE" altLang="zh-CN" dirty="0">
                  <a:solidFill>
                    <a:schemeClr val="bg2">
                      <a:lumMod val="90000"/>
                    </a:schemeClr>
                  </a:solidFill>
                </a:rPr>
                <a:t>Observer Pattern in Behaviour Pattern</a:t>
              </a:r>
            </a:p>
            <a:p>
              <a:r>
                <a:rPr lang="de-DE" altLang="zh-CN" dirty="0">
                  <a:solidFill>
                    <a:schemeClr val="bg2"/>
                  </a:solidFill>
                </a:rPr>
                <a:t>Implementation Background</a:t>
              </a:r>
            </a:p>
            <a:p>
              <a:r>
                <a:rPr lang="de-DE" altLang="zh-CN" dirty="0">
                  <a:solidFill>
                    <a:schemeClr val="tx1"/>
                  </a:solidFill>
                </a:rPr>
                <a:t>Structure Characteristics: UML</a:t>
              </a:r>
            </a:p>
            <a:p>
              <a:r>
                <a:rPr lang="de-DE" altLang="zh-CN" dirty="0">
                  <a:solidFill>
                    <a:schemeClr val="bg2">
                      <a:lumMod val="90000"/>
                    </a:schemeClr>
                  </a:solidFill>
                </a:rPr>
                <a:t>Advantages and Disadvantage</a:t>
              </a:r>
              <a:endParaRPr lang="de-DE" dirty="0">
                <a:solidFill>
                  <a:schemeClr val="bg2">
                    <a:lumMod val="90000"/>
                  </a:schemeClr>
                </a:solidFill>
              </a:endParaRPr>
            </a:p>
          </p:txBody>
        </p:sp>
      </p:grpSp>
    </p:spTree>
    <p:extLst>
      <p:ext uri="{BB962C8B-B14F-4D97-AF65-F5344CB8AC3E}">
        <p14:creationId xmlns:p14="http://schemas.microsoft.com/office/powerpoint/2010/main" val="1847343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1344</Words>
  <Application>Microsoft Office PowerPoint</Application>
  <PresentationFormat>Widescreen</PresentationFormat>
  <Paragraphs>170</Paragraphs>
  <Slides>19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-apple-system</vt:lpstr>
      <vt:lpstr>Helvetica Neue</vt:lpstr>
      <vt:lpstr>arial</vt:lpstr>
      <vt:lpstr>Calibri</vt:lpstr>
      <vt:lpstr>Calibri Light</vt:lpstr>
      <vt:lpstr>Retrospect</vt:lpstr>
      <vt:lpstr>Design Pattern:  Observer Pattern</vt:lpstr>
      <vt:lpstr>Structure</vt:lpstr>
      <vt:lpstr>Structure</vt:lpstr>
      <vt:lpstr>Introduction of design pattern</vt:lpstr>
      <vt:lpstr>Structure</vt:lpstr>
      <vt:lpstr>Observer Pattern in Behaviour pattern</vt:lpstr>
      <vt:lpstr>Structure</vt:lpstr>
      <vt:lpstr>Implementation background</vt:lpstr>
      <vt:lpstr>Structure</vt:lpstr>
      <vt:lpstr>UML(unified modelling language) on general case</vt:lpstr>
      <vt:lpstr>Structure</vt:lpstr>
      <vt:lpstr>Advantages and disadvantages</vt:lpstr>
      <vt:lpstr>Structure</vt:lpstr>
      <vt:lpstr>Code on General Case</vt:lpstr>
      <vt:lpstr>Structure</vt:lpstr>
      <vt:lpstr>UML on selling basketballs</vt:lpstr>
      <vt:lpstr>Summary</vt:lpstr>
      <vt:lpstr>Summary</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  Observer Pattern</dc:title>
  <dc:creator>Yu Yukun</dc:creator>
  <cp:lastModifiedBy>Yu Yukun</cp:lastModifiedBy>
  <cp:revision>5</cp:revision>
  <dcterms:created xsi:type="dcterms:W3CDTF">2022-01-13T09:51:05Z</dcterms:created>
  <dcterms:modified xsi:type="dcterms:W3CDTF">2022-01-28T16:19:37Z</dcterms:modified>
</cp:coreProperties>
</file>