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2" r:id="rId2"/>
    <p:sldId id="433" r:id="rId3"/>
    <p:sldId id="567" r:id="rId4"/>
    <p:sldId id="559" r:id="rId5"/>
    <p:sldId id="560" r:id="rId6"/>
    <p:sldId id="561" r:id="rId7"/>
    <p:sldId id="562" r:id="rId8"/>
    <p:sldId id="570" r:id="rId9"/>
    <p:sldId id="571" r:id="rId10"/>
    <p:sldId id="563" r:id="rId11"/>
    <p:sldId id="564" r:id="rId12"/>
    <p:sldId id="565" r:id="rId13"/>
    <p:sldId id="566" r:id="rId14"/>
    <p:sldId id="531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66FF"/>
        </a:solidFill>
        <a:latin typeface="Arial Black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66FF"/>
    <a:srgbClr val="CC00FF"/>
    <a:srgbClr val="0033CC"/>
    <a:srgbClr val="0000FF"/>
    <a:srgbClr val="800080"/>
    <a:srgbClr val="CC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1716" autoAdjust="0"/>
  </p:normalViewPr>
  <p:slideViewPr>
    <p:cSldViewPr>
      <p:cViewPr>
        <p:scale>
          <a:sx n="50" d="100"/>
          <a:sy n="50" d="100"/>
        </p:scale>
        <p:origin x="-1589" y="-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357" y="-8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78BF60A-087C-436A-90C6-0F5A5F251717}" type="datetimeFigureOut">
              <a:rPr lang="zh-CN" altLang="en-US"/>
              <a:pPr>
                <a:defRPr/>
              </a:pPr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733F567-9389-4B5D-B20C-6702311AE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7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A0739E5A-84AB-43EA-8EF4-1F2E7BB77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CA5FEE0-D341-4000-8493-3FE580F412CF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10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11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12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13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E98F6A-B3D4-44C3-A130-CF46B0D07C1B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14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3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4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5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6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7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8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811022-1D26-416F-B0FE-C7CCD6EE1A1C}" type="slidenum">
              <a:rPr lang="en-US" altLang="zh-CN" smtClean="0">
                <a:solidFill>
                  <a:schemeClr val="tx1"/>
                </a:solidFill>
              </a:rPr>
              <a:pPr algn="r" eaLnBrk="1" hangingPunct="1"/>
              <a:t>9</a:t>
            </a:fld>
            <a:endParaRPr lang="en-US" alt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21B624B8-5140-4487-9E34-1BF089725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81796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E8076653-2389-4323-99B6-1DAE4F351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94171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542925"/>
            <a:ext cx="2058988" cy="5583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2925"/>
            <a:ext cx="6029325" cy="55832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2F489B3-1C99-491A-8473-168CE8213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785937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42925"/>
            <a:ext cx="8240713" cy="5583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35D822C-4ACF-4A46-9538-10463EACFA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67019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2925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BA25190E-88DD-408B-8E12-7D0E97911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358729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2925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A2BCC2EE-B466-4D35-961C-968A70243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60614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569251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7875BAB-8F79-402A-805A-1DCCD3AB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901140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341503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AE911C03-4E3E-4274-8A5A-B84C54526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682537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CB4554B7-0D37-4A2B-A0BA-604E99938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758907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D78A310-BF67-4280-A950-C6CCAD3DF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83723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91CE21AC-4247-410E-A63E-EE5F1235C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752987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F2545709-1F4C-48C8-8353-A56EDDB278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22027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4292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4288" y="6477000"/>
            <a:ext cx="9129712" cy="0"/>
          </a:xfrm>
          <a:prstGeom prst="line">
            <a:avLst/>
          </a:prstGeom>
          <a:noFill/>
          <a:ln w="12700">
            <a:solidFill>
              <a:srgbClr val="2F8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1F7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030" name="Group 15"/>
          <p:cNvGrpSpPr>
            <a:grpSpLocks noChangeAspect="1"/>
          </p:cNvGrpSpPr>
          <p:nvPr userDrawn="1"/>
        </p:nvGrpSpPr>
        <p:grpSpPr bwMode="auto">
          <a:xfrm>
            <a:off x="165100" y="127000"/>
            <a:ext cx="647700" cy="427038"/>
            <a:chOff x="123" y="60"/>
            <a:chExt cx="453" cy="299"/>
          </a:xfrm>
        </p:grpSpPr>
        <p:sp>
          <p:nvSpPr>
            <p:cNvPr id="1040" name="Oval 16"/>
            <p:cNvSpPr>
              <a:spLocks noChangeAspect="1" noChangeArrowheads="1"/>
            </p:cNvSpPr>
            <p:nvPr userDrawn="1"/>
          </p:nvSpPr>
          <p:spPr bwMode="auto">
            <a:xfrm>
              <a:off x="192" y="68"/>
              <a:ext cx="261" cy="261"/>
            </a:xfrm>
            <a:prstGeom prst="ellipse">
              <a:avLst/>
            </a:prstGeom>
            <a:solidFill>
              <a:srgbClr val="277EFF"/>
            </a:solidFill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1" name="Line 17"/>
            <p:cNvSpPr>
              <a:spLocks noChangeAspect="1" noChangeShapeType="1"/>
            </p:cNvSpPr>
            <p:nvPr userDrawn="1"/>
          </p:nvSpPr>
          <p:spPr bwMode="auto">
            <a:xfrm>
              <a:off x="123" y="156"/>
              <a:ext cx="453" cy="0"/>
            </a:xfrm>
            <a:prstGeom prst="line">
              <a:avLst/>
            </a:prstGeom>
            <a:noFill/>
            <a:ln w="57150">
              <a:solidFill>
                <a:srgbClr val="277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2" name="Line 18"/>
            <p:cNvSpPr>
              <a:spLocks noChangeAspect="1" noChangeShapeType="1"/>
            </p:cNvSpPr>
            <p:nvPr userDrawn="1"/>
          </p:nvSpPr>
          <p:spPr bwMode="auto">
            <a:xfrm>
              <a:off x="208" y="242"/>
              <a:ext cx="2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3" name="Line 19"/>
            <p:cNvSpPr>
              <a:spLocks noChangeAspect="1" noChangeShapeType="1"/>
            </p:cNvSpPr>
            <p:nvPr userDrawn="1"/>
          </p:nvSpPr>
          <p:spPr bwMode="auto">
            <a:xfrm>
              <a:off x="328" y="60"/>
              <a:ext cx="0" cy="16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4" name="Line 20"/>
            <p:cNvSpPr>
              <a:spLocks noChangeAspect="1" noChangeShapeType="1"/>
            </p:cNvSpPr>
            <p:nvPr userDrawn="1"/>
          </p:nvSpPr>
          <p:spPr bwMode="auto">
            <a:xfrm>
              <a:off x="328" y="268"/>
              <a:ext cx="0" cy="91"/>
            </a:xfrm>
            <a:prstGeom prst="line">
              <a:avLst/>
            </a:prstGeom>
            <a:noFill/>
            <a:ln w="57150">
              <a:solidFill>
                <a:srgbClr val="277E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627063" y="87313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1pPr>
            <a:lvl2pPr marL="742950" indent="-28575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2pPr>
            <a:lvl3pPr marL="11430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3pPr>
            <a:lvl4pPr marL="16002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4pPr>
            <a:lvl5pPr marL="2057400" indent="-228600" algn="ctr" eaLnBrk="0" hangingPunct="0"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66FF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  <a:ea typeface="华文行楷" pitchFamily="2" charset="-122"/>
              </a:rPr>
              <a:t>泰合</a:t>
            </a:r>
          </a:p>
        </p:txBody>
      </p:sp>
      <p:sp>
        <p:nvSpPr>
          <p:cNvPr id="1032" name="Rectangle 22"/>
          <p:cNvSpPr>
            <a:spLocks noChangeArrowheads="1"/>
          </p:cNvSpPr>
          <p:nvPr userDrawn="1"/>
        </p:nvSpPr>
        <p:spPr bwMode="auto">
          <a:xfrm>
            <a:off x="698500" y="304800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1"/>
                </a:solidFill>
                <a:latin typeface="Arial" pitchFamily="34" charset="0"/>
                <a:ea typeface="华文行楷" pitchFamily="2" charset="-122"/>
              </a:rPr>
              <a:t>Taihe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 spd="med">
    <p:circl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u="sng">
          <a:solidFill>
            <a:srgbClr val="0066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6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8620"/>
            <a:ext cx="2448272" cy="9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99CCFF"/>
              </a:gs>
              <a:gs pos="40000">
                <a:schemeClr val="bg1">
                  <a:alpha val="0"/>
                </a:schemeClr>
              </a:gs>
              <a:gs pos="100000">
                <a:srgbClr val="3399FF">
                  <a:alpha val="61961"/>
                </a:srgbClr>
              </a:gs>
            </a:gsLst>
            <a:lin ang="189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Rectangle 380"/>
          <p:cNvSpPr>
            <a:spLocks noChangeArrowheads="1"/>
          </p:cNvSpPr>
          <p:nvPr/>
        </p:nvSpPr>
        <p:spPr bwMode="auto">
          <a:xfrm>
            <a:off x="1979712" y="5300116"/>
            <a:ext cx="55721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东北大学自动化仪表研究所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2016-12-13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131542" y="4725144"/>
            <a:ext cx="31686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张 玖</a:t>
            </a:r>
            <a:endParaRPr lang="en-US" altLang="zh-CN" sz="28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5616" y="2636912"/>
            <a:ext cx="7272362" cy="1008112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u="none" spc="120" dirty="0" smtClean="0">
                <a:solidFill>
                  <a:srgbClr val="000066"/>
                </a:solidFill>
                <a:latin typeface="Adobe 黑体 Std R" pitchFamily="34" charset="-122"/>
                <a:ea typeface="Adobe 黑体 Std R" pitchFamily="34" charset="-122"/>
              </a:rPr>
              <a:t>硕士论文格式及学位材料填写</a:t>
            </a:r>
            <a:r>
              <a:rPr lang="en-US" altLang="zh-CN" u="none" spc="120" dirty="0" smtClean="0">
                <a:solidFill>
                  <a:srgbClr val="000066"/>
                </a:solidFill>
                <a:latin typeface="Adobe 黑体 Std R" pitchFamily="34" charset="-122"/>
                <a:ea typeface="Adobe 黑体 Std R" pitchFamily="34" charset="-122"/>
              </a:rPr>
              <a:t/>
            </a:r>
            <a:br>
              <a:rPr lang="en-US" altLang="zh-CN" u="none" spc="120" dirty="0" smtClean="0">
                <a:solidFill>
                  <a:srgbClr val="000066"/>
                </a:solidFill>
                <a:latin typeface="Adobe 黑体 Std R" pitchFamily="34" charset="-122"/>
                <a:ea typeface="Adobe 黑体 Std R" pitchFamily="34" charset="-122"/>
              </a:rPr>
            </a:br>
            <a:r>
              <a:rPr lang="zh-CN" altLang="en-US" u="none" spc="120" dirty="0" smtClean="0">
                <a:solidFill>
                  <a:srgbClr val="000066"/>
                </a:solidFill>
                <a:latin typeface="Adobe 黑体 Std R" pitchFamily="34" charset="-122"/>
                <a:ea typeface="Adobe 黑体 Std R" pitchFamily="34" charset="-122"/>
              </a:rPr>
              <a:t>注意事项</a:t>
            </a:r>
            <a:endParaRPr lang="en-US" altLang="zh-CN" u="none" spc="120" dirty="0">
              <a:solidFill>
                <a:srgbClr val="00006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52914" y="8731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学位材料填写说明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764704"/>
            <a:ext cx="68410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封面与第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学生填写</a:t>
            </a:r>
            <a:endParaRPr kumimoji="1" lang="en-US" altLang="zh-CN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333" y="1268760"/>
            <a:ext cx="759705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、封面：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）专业和学院：填全称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准确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2204864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、第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页：页码为“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—1—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”那一页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日，与前一个日期相同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95535" y="2996183"/>
            <a:ext cx="795709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—2—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学生填写</a:t>
            </a:r>
            <a:endParaRPr kumimoji="1" lang="en-US" altLang="zh-CN" sz="20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1" lang="en-US" altLang="zh-CN" sz="2000" b="1" dirty="0" smtClean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参照封面背面的注释填写，</a:t>
            </a:r>
            <a:r>
              <a:rPr kumimoji="1"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—3—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页成绩单不用管</a:t>
            </a:r>
            <a:endParaRPr kumimoji="1"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5536" y="3861786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—4—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页和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—5—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导师评语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4294603"/>
            <a:ext cx="759705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、内容要求：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）必须有结论性的意见：是否达到硕士学位论文的水平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）存在不足：必须填写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）导师签字和日期必须手写，评语可以打印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、学生姓名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论文题目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学生填写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8502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5536" y="980728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—6—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页和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—7—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000" u="sng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kumimoji="1" lang="zh-CN" altLang="en-US" sz="2000" u="sng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审专家评语</a:t>
            </a:r>
            <a:endParaRPr kumimoji="1" lang="en-US" altLang="zh-CN" sz="2000" u="sng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1413545"/>
            <a:ext cx="759705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、内容要求：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）必须有结论性的意见：是否达到硕士学位论文的水平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）存在不足：必须填写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）导师签字和日期必须手写，评语可以打印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、其余根据实际填写：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学生填写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5536" y="3428231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—8—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页和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—9—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000" u="sng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外审专家评语</a:t>
            </a:r>
            <a:endParaRPr kumimoji="1" lang="en-US" altLang="zh-CN" sz="2000" u="sng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3861048"/>
            <a:ext cx="759705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、内容要求：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）必须有结论性的意见：是否达到硕士学位论文的水平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）存在不足：必须填写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）导师签字和日期必须手写，评语可以打印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、其余根据实际填写：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学生填写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2914" y="8731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学位材料填写说明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64328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5536" y="980728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—10—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基层学术组织意见</a:t>
            </a:r>
            <a:endParaRPr kumimoji="1" lang="en-US" altLang="zh-CN" sz="2000" u="sng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1413545"/>
            <a:ext cx="7597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、内容要求：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）必须有结论性的意见：是否达到硕士学位论文的水平，是否同意答辩，可以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打印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负责人签字需要手写和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盖章，日期需手写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5536" y="3428231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—11—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答辩委员会组成审批表：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学生填写一部分</a:t>
            </a:r>
            <a:endParaRPr kumimoji="1" lang="en-US" altLang="zh-CN" sz="2000" u="sng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3933056"/>
            <a:ext cx="7597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、填写要求：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）学位评定分委员会</a:t>
            </a:r>
            <a:r>
              <a:rPr lang="zh-CN" alt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审查意见</a:t>
            </a: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栏</a:t>
            </a:r>
            <a:r>
              <a:rPr lang="en-US" altLang="zh-CN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学生不用管</a:t>
            </a:r>
            <a:endParaRPr lang="en-US" altLang="zh-CN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）学生只填写除审查意见栏之外的其余部分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）答辩委员会成员根据分组填写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单位填全称：东北大学信息科学与工 程学院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2914" y="8731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学位材料填写说明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100862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5535" y="692696"/>
            <a:ext cx="8154739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—12—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答辩中的主要问题及回答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情况</a:t>
            </a:r>
            <a:endParaRPr kumimoji="1" lang="en-US" altLang="zh-CN" sz="2000" u="sng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1143745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、填写要求：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学生自己或找同学记录评委的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个问题及回答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问题代写：字迹工整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、答辩委员会主席签字需手写，日期为答辩当天：</a:t>
            </a: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此条学生不用管</a:t>
            </a:r>
            <a:endParaRPr lang="en-US" altLang="zh-CN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536" y="2348880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—13—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答辩委员会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决议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周五提交电子版</a:t>
            </a:r>
            <a:endParaRPr kumimoji="1" lang="en-US" altLang="zh-CN" sz="2000" u="sng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2799929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、填写要求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与导师沟通确定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、答辩后填写：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找人代写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字迹工整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答辩委员会主席签字需手写，日期为答辩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当天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学生不用管</a:t>
            </a:r>
            <a:endParaRPr lang="en-US" altLang="zh-CN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4005064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—14—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答辩委员会成员签字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学生不用管</a:t>
            </a:r>
            <a:endParaRPr kumimoji="1" lang="en-US" altLang="zh-CN" sz="2000" u="sng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568" y="4456113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、填写要求：答辩当天填写，手写签字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、包括答辩秘书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95536" y="5173149"/>
            <a:ext cx="72951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—15—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页：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批准授予硕士学位意见书：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学生填写一部分</a:t>
            </a:r>
            <a:endParaRPr kumimoji="1" lang="en-US" altLang="zh-CN" sz="2000" u="sng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568" y="5624198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、填写要求：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学生只需填写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“学位评定分委员会意见”紧接着那一段的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空（学硕）或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个空（专硕）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2914" y="87313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学位材料填写说明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69391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450"/>
            <a:ext cx="19558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410"/>
          <p:cNvSpPr txBox="1">
            <a:spLocks noChangeArrowheads="1"/>
          </p:cNvSpPr>
          <p:nvPr/>
        </p:nvSpPr>
        <p:spPr bwMode="auto">
          <a:xfrm>
            <a:off x="7956550" y="336550"/>
            <a:ext cx="1187450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9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9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635375" y="3021831"/>
            <a:ext cx="2590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74" tIns="39588" rIns="79174" bIns="39588">
            <a:spAutoFit/>
          </a:bodyPr>
          <a:lstStyle>
            <a:lvl1pPr algn="l" defTabSz="8016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 defTabSz="8016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defTabSz="8016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defTabSz="8016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defTabSz="8016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5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谢 谢！</a:t>
            </a:r>
            <a:r>
              <a:rPr lang="zh-CN" altLang="en-US" sz="2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utigerNext LT Medium" pitchFamily="34" charset="0"/>
                <a:ea typeface="华文细黑" pitchFamily="2" charset="-122"/>
              </a:rPr>
              <a:t> 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5288" y="619919"/>
            <a:ext cx="540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封面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——4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个日期、学科类别、专业名称</a:t>
            </a:r>
            <a:endParaRPr kumimoji="1" lang="en-US" altLang="zh-CN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973412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个日期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）论文提交日期：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   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）论文答辩日期：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）学位授予日期：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）最下面日期：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endParaRPr lang="zh-CN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95288" y="2780928"/>
            <a:ext cx="540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页码与页眉</a:t>
            </a:r>
            <a:endParaRPr kumimoji="1" lang="en-US" altLang="zh-CN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2018574"/>
            <a:ext cx="759705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、学科类别：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工学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专业学位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2378614"/>
            <a:ext cx="759705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、专业名称：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检测技术与自动化装置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测试计量技术及仪器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控制工程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3148936"/>
            <a:ext cx="759705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、页码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小四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号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短线小五号宋体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）独创性声明、摘要、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、目录标页码</a:t>
            </a:r>
            <a:endParaRPr lang="en-US" altLang="zh-CN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－，－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每部分从奇数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开始，遇偶数页时补空白页，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除目录空白页需要标外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，其余空白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页不占页码也不标页码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）正文、参考文献、致谢</a:t>
            </a:r>
            <a:endParaRPr lang="en-US" altLang="zh-CN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－，－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）每章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从奇数页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遇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偶数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时补空白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页，空白页需标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页码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985" y="5784084"/>
            <a:ext cx="685219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、页眉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五号 楷体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_GB2312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、单词和数字用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标页码的空白页标页眉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5287" y="692696"/>
            <a:ext cx="795734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文档网格与页边距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摘要、目录、正文、参考文献、致谢需注意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59157"/>
            <a:ext cx="4587631" cy="1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47353" y="1124744"/>
            <a:ext cx="790847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、文档网格设置方法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页面设置→只指定行网格，这几部分都需要设置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每页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7353" y="3756152"/>
            <a:ext cx="7597055" cy="392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、行距设置的时候需要勾选：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段落→勾选文档网格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78" y="4293096"/>
            <a:ext cx="549261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647353" y="5844384"/>
            <a:ext cx="7597055" cy="392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、页边距：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上下左右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厘米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3594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5288" y="692696"/>
            <a:ext cx="648096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摘要与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Abstract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不写题目，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1.5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倍行距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126814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、摘要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中间两个空格，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一级标题：二号黑体、单倍行距 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前后空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）关键词：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关键字及冒号用黑体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kern="100" dirty="0" smtClean="0">
                <a:ea typeface="黑体"/>
                <a:cs typeface="Times New Roman"/>
              </a:rPr>
              <a:t>   </a:t>
            </a:r>
            <a:r>
              <a:rPr lang="zh-CN" altLang="zh-CN" kern="100" dirty="0" smtClean="0">
                <a:solidFill>
                  <a:schemeClr val="tx1"/>
                </a:solidFill>
                <a:ea typeface="黑体"/>
                <a:cs typeface="Times New Roman"/>
              </a:rPr>
              <a:t>关键词</a:t>
            </a:r>
            <a:r>
              <a:rPr lang="zh-CN" altLang="zh-CN" kern="100" dirty="0">
                <a:solidFill>
                  <a:schemeClr val="tx1"/>
                </a:solidFill>
                <a:ea typeface="黑体"/>
                <a:cs typeface="Times New Roman"/>
              </a:rPr>
              <a:t>：</a:t>
            </a:r>
            <a:r>
              <a:rPr lang="zh-CN" altLang="zh-CN" kern="100" dirty="0">
                <a:solidFill>
                  <a:schemeClr val="tx1"/>
                </a:solidFill>
                <a:ea typeface="宋体"/>
                <a:cs typeface="Times New Roman"/>
              </a:rPr>
              <a:t>下一代互联网；总最佳连接；切换；服务质量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95288" y="2610009"/>
            <a:ext cx="540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目录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目录中不出现目录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2171976"/>
            <a:ext cx="7597055" cy="392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一级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标题，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不加粗，英文摘要中不出现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3042826"/>
            <a:ext cx="75970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、目录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中间空两个字符，一级标题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、每章标题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小三号黑体，单词、数字、字母用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、每条后页码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号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Times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条行距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——1.5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倍行距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、只出现三级标题，二级标题缩进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个字符，三级标题缩进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个字符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5536" y="4742607"/>
            <a:ext cx="756101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正文、参考文献、致谢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每章标题：一级标题</a:t>
            </a:r>
            <a:endParaRPr kumimoji="1" lang="en-US" altLang="zh-CN" sz="2000" u="sng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5103416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、二级标题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三号黑体、</a:t>
            </a:r>
            <a:r>
              <a:rPr lang="zh-CN" alt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单倍行距 </a:t>
            </a:r>
            <a:r>
              <a:rPr lang="en-US" altLang="zh-C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前后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、三级标题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四号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黑体、</a:t>
            </a:r>
            <a:r>
              <a:rPr lang="zh-CN" alt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单倍行距 </a:t>
            </a:r>
            <a:r>
              <a:rPr lang="en-US" altLang="zh-C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前后空</a:t>
            </a:r>
            <a:r>
              <a:rPr lang="en-US" altLang="zh-C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、行距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倍行距：注意不是</a:t>
            </a:r>
            <a:r>
              <a:rPr lang="en-US" altLang="zh-CN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磅  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64567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5288" y="692696"/>
            <a:ext cx="68410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图和表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图表中文字为五号，不超过正文文字大小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159702"/>
            <a:ext cx="759705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、图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图本身为单倍行距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）图的标注：五号字体，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倍行距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）图的标注需要中英文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）如图标注与图离的太紧凑不美观，可设置段前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倍行距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2987543"/>
            <a:ext cx="759705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、表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三线表，通栏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）表每行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1.25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倍行距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）标头：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五号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字体，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单倍行距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）需要勾选文档网格</a:t>
            </a:r>
            <a:endParaRPr lang="en-US" altLang="zh-CN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段落：文档网格                    页面设置：文档网格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71232"/>
            <a:ext cx="3285902" cy="19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43" y="5013176"/>
            <a:ext cx="3470497" cy="140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10276"/>
            <a:ext cx="4291013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58" y="822004"/>
            <a:ext cx="1776459" cy="131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1163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95288" y="908720"/>
            <a:ext cx="68410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公式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375726"/>
            <a:ext cx="759705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、公式标号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数字与括号均用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，标号右侧对齐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、公式行距：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行距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、文中引用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公式时：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数字用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Times New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括号用宋体</a:t>
            </a:r>
            <a:endParaRPr lang="en-US" altLang="zh-CN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2420888"/>
            <a:ext cx="5528593" cy="390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472992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95536" y="764704"/>
            <a:ext cx="684100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306" tIns="52153" rIns="104306" bIns="52153"/>
          <a:lstStyle/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参考文献</a:t>
            </a:r>
            <a:r>
              <a:rPr kumimoji="1"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参考文献为中括号“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333" y="1268760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、图书与学位论文：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中文时逗号和冒号用宋体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97" y="4725144"/>
            <a:ext cx="394665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11560" y="2348880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、中文期刊：作者超过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个的情况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560" y="3391950"/>
            <a:ext cx="75970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、英文期刊：作者超过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个的情况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98" y="3819128"/>
            <a:ext cx="5905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647353" y="4653136"/>
            <a:ext cx="759705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、行距与缩进：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缩进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0.63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厘米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作为参考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60" y="1628800"/>
            <a:ext cx="6973540" cy="67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6354"/>
            <a:ext cx="7523228" cy="64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86223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2"/>
          <p:cNvGrpSpPr>
            <a:grpSpLocks/>
          </p:cNvGrpSpPr>
          <p:nvPr/>
        </p:nvGrpSpPr>
        <p:grpSpPr bwMode="auto">
          <a:xfrm>
            <a:off x="1403350" y="1773238"/>
            <a:ext cx="6127750" cy="3960812"/>
            <a:chOff x="1468438" y="1916113"/>
            <a:chExt cx="5983287" cy="3816350"/>
          </a:xfrm>
        </p:grpSpPr>
        <p:pic>
          <p:nvPicPr>
            <p:cNvPr id="27" name="Picture 16" descr="G:\学位授予\11夏学位\硕士\IMG_354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5" t="1666" r="6660" b="3334"/>
            <a:stretch>
              <a:fillRect/>
            </a:stretch>
          </p:blipFill>
          <p:spPr bwMode="auto">
            <a:xfrm>
              <a:off x="1468438" y="1916113"/>
              <a:ext cx="2678112" cy="381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G:\学位授予\11夏学位\硕士\IMG_355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t="1392" r="8728" b="3371"/>
            <a:stretch>
              <a:fillRect/>
            </a:stretch>
          </p:blipFill>
          <p:spPr bwMode="auto">
            <a:xfrm>
              <a:off x="4781550" y="1916113"/>
              <a:ext cx="2670175" cy="381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矩形 28"/>
            <p:cNvSpPr/>
            <p:nvPr/>
          </p:nvSpPr>
          <p:spPr>
            <a:xfrm>
              <a:off x="2483737" y="3789872"/>
              <a:ext cx="1367166" cy="28756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483737" y="4293110"/>
              <a:ext cx="288314" cy="718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83737" y="4756579"/>
              <a:ext cx="288314" cy="70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07932" y="3428886"/>
              <a:ext cx="288314" cy="718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97082" y="3591024"/>
              <a:ext cx="246461" cy="718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43624" y="2888938"/>
              <a:ext cx="1460170" cy="2523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534182" y="1268760"/>
            <a:ext cx="1757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学号：铅笔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51520" y="692696"/>
            <a:ext cx="3313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答辩后提交论文需注意的问题</a:t>
            </a:r>
            <a:endParaRPr lang="en-US" altLang="zh-CN" sz="24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534182" y="1628800"/>
            <a:ext cx="821794" cy="47572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533125" y="4335170"/>
            <a:ext cx="695059" cy="42256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588224" y="4224227"/>
            <a:ext cx="468578" cy="35690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6300192" y="4581128"/>
            <a:ext cx="1757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打印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628192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40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09" descr="校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7956550" y="333375"/>
            <a:ext cx="1187450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72000" rIns="0" bIns="72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50" b="1" kern="1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Northeastern University</a:t>
            </a:r>
          </a:p>
        </p:txBody>
      </p:sp>
      <p:sp>
        <p:nvSpPr>
          <p:cNvPr id="24" name="Text Box 410"/>
          <p:cNvSpPr txBox="1">
            <a:spLocks noChangeArrowheads="1"/>
          </p:cNvSpPr>
          <p:nvPr/>
        </p:nvSpPr>
        <p:spPr bwMode="auto">
          <a:xfrm>
            <a:off x="7967663" y="0"/>
            <a:ext cx="1176337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0" tIns="108000" rIns="0" bIns="1080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850" b="1" kern="1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4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b="-4347"/>
          <a:stretch>
            <a:fillRect/>
          </a:stretch>
        </p:blipFill>
        <p:spPr bwMode="auto">
          <a:xfrm>
            <a:off x="7956550" y="115888"/>
            <a:ext cx="7921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70214" y="87313"/>
            <a:ext cx="4185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硕士论文格式需要注意的地方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1187450" y="1125538"/>
            <a:ext cx="3313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itchFamily="2" charset="-122"/>
                <a:ea typeface="黑体" pitchFamily="2" charset="-122"/>
              </a:rPr>
              <a:t>学位论文说明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0" name="组合 16"/>
          <p:cNvGrpSpPr>
            <a:grpSpLocks/>
          </p:cNvGrpSpPr>
          <p:nvPr/>
        </p:nvGrpSpPr>
        <p:grpSpPr bwMode="auto">
          <a:xfrm>
            <a:off x="1403350" y="1700213"/>
            <a:ext cx="6619875" cy="4183062"/>
            <a:chOff x="1552575" y="1838325"/>
            <a:chExt cx="6188075" cy="3894138"/>
          </a:xfrm>
        </p:grpSpPr>
        <p:pic>
          <p:nvPicPr>
            <p:cNvPr id="21" name="Picture 18" descr="G:\学位授予\11夏学位\硕士\IMG_355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" r="9991" b="826"/>
            <a:stretch>
              <a:fillRect/>
            </a:stretch>
          </p:blipFill>
          <p:spPr bwMode="auto">
            <a:xfrm>
              <a:off x="1552575" y="1844675"/>
              <a:ext cx="2659063" cy="388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9" descr="G:\学位授予\11夏学位\硕士\IMG_355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6" t="1822" r="9444" b="3357"/>
            <a:stretch>
              <a:fillRect/>
            </a:stretch>
          </p:blipFill>
          <p:spPr bwMode="auto">
            <a:xfrm>
              <a:off x="5056188" y="1838325"/>
              <a:ext cx="2684462" cy="389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1824138" y="2532915"/>
              <a:ext cx="2099790" cy="2881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57543" y="3112233"/>
              <a:ext cx="301242" cy="1004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67689" y="3465439"/>
              <a:ext cx="495640" cy="1019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948220" y="3254107"/>
              <a:ext cx="301242" cy="605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11514" y="5128022"/>
              <a:ext cx="301242" cy="605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655882" y="5111765"/>
              <a:ext cx="437765" cy="1167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 bwMode="auto">
          <a:xfrm>
            <a:off x="7091943" y="3080252"/>
            <a:ext cx="695059" cy="42256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548245" y="2802414"/>
            <a:ext cx="1757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签名和日期手写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6515233" y="4806633"/>
            <a:ext cx="695059" cy="42256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7209766" y="4798854"/>
            <a:ext cx="1757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需勾选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773076" y="5137408"/>
            <a:ext cx="695059" cy="42256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6862763" y="5229200"/>
            <a:ext cx="695059" cy="42256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5842259" y="5661248"/>
            <a:ext cx="1757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签名和日期手写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5530446" y="6044143"/>
            <a:ext cx="2664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日期均为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2016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年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12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月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</a:rPr>
              <a:t>20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日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6071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00CC"/>
      </a:hlink>
      <a:folHlink>
        <a:srgbClr val="AF67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rot="0" vert="horz" wrap="square" lIns="91440" tIns="180000" rIns="91440" bIns="45720" anchor="t" anchorCtr="0" upright="1">
        <a:spAutoFit/>
      </a:bodyPr>
      <a:lstStyle>
        <a:defPPr>
          <a:defRPr dirty="0" smtClean="0">
            <a:solidFill>
              <a:schemeClr val="tx2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25655</TotalTime>
  <Words>1553</Words>
  <Application>Microsoft Office PowerPoint</Application>
  <PresentationFormat>全屏显示(4:3)</PresentationFormat>
  <Paragraphs>163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硕士论文格式及学位材料填写 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Windows 用户</cp:lastModifiedBy>
  <cp:revision>1458</cp:revision>
  <cp:lastPrinted>2016-04-23T14:03:33Z</cp:lastPrinted>
  <dcterms:created xsi:type="dcterms:W3CDTF">2005-12-04T04:40:13Z</dcterms:created>
  <dcterms:modified xsi:type="dcterms:W3CDTF">2016-12-13T08:50:21Z</dcterms:modified>
</cp:coreProperties>
</file>