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15"/>
  </p:notesMasterIdLst>
  <p:handoutMasterIdLst>
    <p:handoutMasterId r:id="rId16"/>
  </p:handoutMasterIdLst>
  <p:sldIdLst>
    <p:sldId id="428" r:id="rId3"/>
    <p:sldId id="413" r:id="rId4"/>
    <p:sldId id="456" r:id="rId5"/>
    <p:sldId id="411" r:id="rId6"/>
    <p:sldId id="455" r:id="rId7"/>
    <p:sldId id="461" r:id="rId8"/>
    <p:sldId id="462" r:id="rId9"/>
    <p:sldId id="457" r:id="rId10"/>
    <p:sldId id="463" r:id="rId11"/>
    <p:sldId id="464" r:id="rId12"/>
    <p:sldId id="465" r:id="rId13"/>
    <p:sldId id="305" r:id="rId14"/>
  </p:sldIdLst>
  <p:sldSz cx="9144000" cy="6858000" type="screen4x3"/>
  <p:notesSz cx="7315200" cy="96012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7B44"/>
    <a:srgbClr val="6A747D"/>
    <a:srgbClr val="F45914"/>
    <a:srgbClr val="F64900"/>
    <a:srgbClr val="F27300"/>
    <a:srgbClr val="E9EAEB"/>
    <a:srgbClr val="FE7900"/>
    <a:srgbClr val="2A2E32"/>
    <a:srgbClr val="F3540D"/>
    <a:srgbClr val="58606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5" autoAdjust="0"/>
    <p:restoredTop sz="99762" autoAdjust="0"/>
  </p:normalViewPr>
  <p:slideViewPr>
    <p:cSldViewPr snapToGrid="0">
      <p:cViewPr>
        <p:scale>
          <a:sx n="66" d="100"/>
          <a:sy n="66" d="100"/>
        </p:scale>
        <p:origin x="-1164" y="-348"/>
      </p:cViewPr>
      <p:guideLst>
        <p:guide orient="horz" pos="2160"/>
        <p:guide pos="2880"/>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7/24/2014 3:33:02 PM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4822" y="172890"/>
            <a:ext cx="1177890" cy="236543"/>
          </a:xfrm>
          <a:prstGeom prst="rect">
            <a:avLst/>
          </a:prstGeom>
        </p:spPr>
      </p:pic>
    </p:spTree>
    <p:extLst>
      <p:ext uri="{BB962C8B-B14F-4D97-AF65-F5344CB8AC3E}">
        <p14:creationId xmlns:p14="http://schemas.microsoft.com/office/powerpoint/2010/main" xmlns=""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7/24/2014 3:33:01 PM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p14="http://schemas.microsoft.com/office/powerpoint/2010/main" xmlns=""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34400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p14="http://schemas.microsoft.com/office/powerpoint/2010/main" xmlns="" val="187362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6</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8</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9</a:t>
            </a:fld>
            <a:endParaRPr lang="en-US" dirty="0">
              <a:solidFill>
                <a:schemeClr val="accent4">
                  <a:lumMod val="85000"/>
                  <a:lumOff val="15000"/>
                </a:schemeClr>
              </a:solidFill>
            </a:endParaRPr>
          </a:p>
        </p:txBody>
      </p:sp>
    </p:spTree>
    <p:extLst>
      <p:ext uri="{BB962C8B-B14F-4D97-AF65-F5344CB8AC3E}">
        <p14:creationId xmlns:p14="http://schemas.microsoft.com/office/powerpoint/2010/main" xmlns="" val="20583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83975" y="6307865"/>
            <a:ext cx="4645785" cy="353544"/>
          </a:xfrm>
          <a:prstGeom prst="rect">
            <a:avLst/>
          </a:prstGeom>
        </p:spPr>
      </p:pic>
    </p:spTree>
    <p:extLst>
      <p:ext uri="{BB962C8B-B14F-4D97-AF65-F5344CB8AC3E}">
        <p14:creationId xmlns:p14="http://schemas.microsoft.com/office/powerpoint/2010/main" xmlns="" val="34368465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p14="http://schemas.microsoft.com/office/powerpoint/2010/main" xmlns="" val="327744819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xmlns="" val="3945435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xmlns=""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8.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flipH="1">
            <a:off x="8026224" y="6295743"/>
            <a:ext cx="355877" cy="332149"/>
          </a:xfrm>
          <a:prstGeom prst="rect">
            <a:avLst/>
          </a:prstGeom>
        </p:spPr>
      </p:pic>
      <p:sp>
        <p:nvSpPr>
          <p:cNvPr id="29" name="TextBox 28"/>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Confidential and Proprietary</a:t>
            </a:r>
          </a:p>
        </p:txBody>
      </p:sp>
      <p:sp>
        <p:nvSpPr>
          <p:cNvPr id="30" name="Slide Number Placeholder 1"/>
          <p:cNvSpPr txBox="1">
            <a:spLocks/>
          </p:cNvSpPr>
          <p:nvPr userDrawn="1"/>
        </p:nvSpPr>
        <p:spPr>
          <a:xfrm>
            <a:off x="3872222"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31" name="Straight Connector 30"/>
          <p:cNvCxnSpPr/>
          <p:nvPr userDrawn="1"/>
        </p:nvCxnSpPr>
        <p:spPr>
          <a:xfrm>
            <a:off x="3830658"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2014 Freescale Semiconductor, Inc.  |  </a:t>
            </a:r>
            <a:r>
              <a:rPr lang="en-US" sz="900" b="1" i="1" dirty="0" smtClean="0">
                <a:solidFill>
                  <a:schemeClr val="tx1">
                    <a:lumMod val="50000"/>
                    <a:lumOff val="50000"/>
                  </a:schemeClr>
                </a:solidFill>
              </a:rPr>
              <a:t>Confidential and Proprietary</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28900" y="683173"/>
            <a:ext cx="6054694" cy="763934"/>
          </a:xfrm>
        </p:spPr>
        <p:txBody>
          <a:bodyPr/>
          <a:lstStyle/>
          <a:p>
            <a:pPr algn="ctr"/>
            <a:r>
              <a:rPr lang="en-US" altLang="zh-CN" b="1" dirty="0" smtClean="0"/>
              <a:t>i.MX platform Linux Case design</a:t>
            </a:r>
            <a:endParaRPr lang="en-US" b="1" dirty="0"/>
          </a:p>
        </p:txBody>
      </p:sp>
      <p:sp>
        <p:nvSpPr>
          <p:cNvPr id="8" name="Text Placeholder 7"/>
          <p:cNvSpPr>
            <a:spLocks noGrp="1"/>
          </p:cNvSpPr>
          <p:nvPr>
            <p:ph type="body" sz="quarter" idx="11"/>
          </p:nvPr>
        </p:nvSpPr>
        <p:spPr/>
        <p:txBody>
          <a:bodyPr/>
          <a:lstStyle/>
          <a:p>
            <a:r>
              <a:rPr lang="en-US" b="1" dirty="0" smtClean="0"/>
              <a:t>7/24/2014</a:t>
            </a:r>
            <a:endParaRPr lang="en-US" b="1" dirty="0"/>
          </a:p>
        </p:txBody>
      </p:sp>
      <p:sp>
        <p:nvSpPr>
          <p:cNvPr id="10" name="Text Placeholder 9"/>
          <p:cNvSpPr>
            <a:spLocks noGrp="1"/>
          </p:cNvSpPr>
          <p:nvPr>
            <p:ph type="body" sz="quarter" idx="12"/>
          </p:nvPr>
        </p:nvSpPr>
        <p:spPr/>
        <p:txBody>
          <a:bodyPr/>
          <a:lstStyle/>
          <a:p>
            <a:r>
              <a:rPr lang="en-US" b="1" dirty="0" smtClean="0"/>
              <a:t>Zhen Xin</a:t>
            </a:r>
            <a:endParaRPr lang="en-US" b="1" dirty="0"/>
          </a:p>
          <a:p>
            <a:endParaRPr lang="en-US" dirty="0"/>
          </a:p>
        </p:txBody>
      </p:sp>
    </p:spTree>
    <p:extLst>
      <p:ext uri="{BB962C8B-B14F-4D97-AF65-F5344CB8AC3E}">
        <p14:creationId xmlns:p14="http://schemas.microsoft.com/office/powerpoint/2010/main" xmlns="" val="37012553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3200" dirty="0"/>
              <a:t>How to write a test script</a:t>
            </a:r>
          </a:p>
        </p:txBody>
      </p:sp>
      <p:sp>
        <p:nvSpPr>
          <p:cNvPr id="4" name="TextBox 3"/>
          <p:cNvSpPr txBox="1"/>
          <p:nvPr/>
        </p:nvSpPr>
        <p:spPr>
          <a:xfrm>
            <a:off x="656772" y="2022928"/>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622300" y="1845129"/>
            <a:ext cx="85217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sz="2000" dirty="0" smtClean="0">
                <a:solidFill>
                  <a:schemeClr val="accent4">
                    <a:lumMod val="50000"/>
                  </a:schemeClr>
                </a:solidFill>
              </a:rPr>
              <a:t>setup, cleanup, usage </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Add function </a:t>
            </a:r>
            <a:r>
              <a:rPr lang="en-US" sz="2000" dirty="0" err="1" smtClean="0">
                <a:solidFill>
                  <a:schemeClr val="accent4">
                    <a:lumMod val="50000"/>
                  </a:schemeClr>
                </a:solidFill>
              </a:rPr>
              <a:t>destription</a:t>
            </a:r>
            <a:r>
              <a:rPr lang="en-US" sz="2000" dirty="0" smtClean="0">
                <a:solidFill>
                  <a:schemeClr val="accent4">
                    <a:lumMod val="50000"/>
                  </a:schemeClr>
                </a:solidFill>
              </a:rPr>
              <a:t> in each function</a:t>
            </a:r>
          </a:p>
          <a:p>
            <a:pPr marL="400050" indent="-400050"/>
            <a:endParaRPr lang="en-US" sz="2000" dirty="0" smtClean="0">
              <a:solidFill>
                <a:schemeClr val="accent4">
                  <a:lumMod val="50000"/>
                </a:schemeClr>
              </a:solidFill>
            </a:endParaRPr>
          </a:p>
          <a:p>
            <a:pPr marL="400050" indent="-400050">
              <a:buFont typeface="+mj-lt"/>
              <a:buAutoNum type="romanUcPeriod"/>
            </a:pPr>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Example : </a:t>
            </a:r>
          </a:p>
          <a:p>
            <a:pPr marL="400050" indent="-400050">
              <a:buFont typeface="+mj-lt"/>
              <a:buAutoNum type="romanUcPeriod"/>
            </a:pPr>
            <a:endParaRPr lang="en-US" sz="2000" dirty="0" smtClean="0">
              <a:solidFill>
                <a:schemeClr val="accent4">
                  <a:lumMod val="50000"/>
                </a:schemeClr>
              </a:solidFill>
            </a:endParaRPr>
          </a:p>
          <a:p>
            <a:pPr marL="400050" indent="-400050"/>
            <a:r>
              <a:rPr lang="en-US" sz="2000" dirty="0" err="1" smtClean="0">
                <a:solidFill>
                  <a:schemeClr val="accent4">
                    <a:lumMod val="50000"/>
                  </a:schemeClr>
                </a:solidFill>
              </a:rPr>
              <a:t>vte</a:t>
            </a:r>
            <a:r>
              <a:rPr lang="en-US" sz="2000" dirty="0" smtClean="0">
                <a:solidFill>
                  <a:schemeClr val="accent4">
                    <a:lumMod val="50000"/>
                  </a:schemeClr>
                </a:solidFill>
              </a:rPr>
              <a:t>/</a:t>
            </a:r>
            <a:r>
              <a:rPr lang="en-US" sz="2000" dirty="0" err="1" smtClean="0">
                <a:solidFill>
                  <a:schemeClr val="accent4">
                    <a:lumMod val="50000"/>
                  </a:schemeClr>
                </a:solidFill>
              </a:rPr>
              <a:t>testcases</a:t>
            </a:r>
            <a:r>
              <a:rPr lang="en-US" sz="2000" dirty="0" smtClean="0">
                <a:solidFill>
                  <a:schemeClr val="accent4">
                    <a:lumMod val="50000"/>
                  </a:schemeClr>
                </a:solidFill>
              </a:rPr>
              <a:t>/</a:t>
            </a:r>
            <a:r>
              <a:rPr lang="en-US" sz="2000" dirty="0" err="1" smtClean="0">
                <a:solidFill>
                  <a:schemeClr val="accent4">
                    <a:lumMod val="50000"/>
                  </a:schemeClr>
                </a:solidFill>
              </a:rPr>
              <a:t>vte_tests_suite</a:t>
            </a:r>
            <a:r>
              <a:rPr lang="en-US" sz="2000" dirty="0" smtClean="0">
                <a:solidFill>
                  <a:schemeClr val="accent4">
                    <a:lumMod val="50000"/>
                  </a:schemeClr>
                </a:solidFill>
              </a:rPr>
              <a:t>/</a:t>
            </a:r>
            <a:r>
              <a:rPr lang="en-US" sz="2000" dirty="0" err="1" smtClean="0">
                <a:solidFill>
                  <a:schemeClr val="accent4">
                    <a:lumMod val="50000"/>
                  </a:schemeClr>
                </a:solidFill>
              </a:rPr>
              <a:t>adc_tests</a:t>
            </a:r>
            <a:r>
              <a:rPr lang="en-US" sz="2000" dirty="0" smtClean="0">
                <a:solidFill>
                  <a:schemeClr val="accent4">
                    <a:lumMod val="50000"/>
                  </a:schemeClr>
                </a:solidFill>
              </a:rPr>
              <a:t>/adc_test.sh</a:t>
            </a:r>
          </a:p>
          <a:p>
            <a:pPr marL="400050" indent="-400050">
              <a:buFont typeface="+mj-lt"/>
              <a:buAutoNum type="romanUcPeriod"/>
            </a:pPr>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15900" y="1257300"/>
            <a:ext cx="7048500" cy="622300"/>
          </a:xfrm>
          <a:prstGeom prst="rect">
            <a:avLst/>
          </a:prstGeom>
          <a:noFill/>
        </p:spPr>
        <p:txBody>
          <a:bodyPr wrap="square" lIns="91440" tIns="45720" rIns="91440" rtlCol="0" anchor="t">
            <a:noAutofit/>
          </a:bodyPr>
          <a:lstStyle/>
          <a:p>
            <a:pPr>
              <a:buFont typeface="Wingdings" pitchFamily="2" charset="2"/>
              <a:buChar char="q"/>
            </a:pPr>
            <a:r>
              <a:rPr lang="en-US" sz="2000" b="1" dirty="0" smtClean="0">
                <a:solidFill>
                  <a:schemeClr val="accent4">
                    <a:lumMod val="50000"/>
                  </a:schemeClr>
                </a:solidFill>
              </a:rPr>
              <a:t> </a:t>
            </a:r>
            <a:r>
              <a:rPr lang="en-US" sz="2400" b="1" dirty="0" smtClean="0">
                <a:solidFill>
                  <a:schemeClr val="accent4">
                    <a:lumMod val="50000"/>
                  </a:schemeClr>
                </a:solidFill>
              </a:rPr>
              <a:t>Common styles</a:t>
            </a:r>
          </a:p>
        </p:txBody>
      </p:sp>
      <p:sp>
        <p:nvSpPr>
          <p:cNvPr id="8" name="TextBox 7"/>
          <p:cNvSpPr txBox="1"/>
          <p:nvPr/>
        </p:nvSpPr>
        <p:spPr>
          <a:xfrm>
            <a:off x="281214" y="3340100"/>
            <a:ext cx="7048500" cy="622300"/>
          </a:xfrm>
          <a:prstGeom prst="rect">
            <a:avLst/>
          </a:prstGeom>
          <a:noFill/>
        </p:spPr>
        <p:txBody>
          <a:bodyPr wrap="square" lIns="91440" tIns="45720" rIns="91440" rtlCol="0" anchor="t">
            <a:noAutofit/>
          </a:bodyPr>
          <a:lstStyle/>
          <a:p>
            <a:endParaRPr lang="en-US" sz="1500" b="1" dirty="0" smtClean="0">
              <a:solidFill>
                <a:schemeClr val="accent4">
                  <a:lumMod val="50000"/>
                </a:schemeClr>
              </a:solidFill>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2800" dirty="0"/>
              <a:t>How to write a test script</a:t>
            </a:r>
          </a:p>
        </p:txBody>
      </p:sp>
      <p:sp>
        <p:nvSpPr>
          <p:cNvPr id="4" name="TextBox 3"/>
          <p:cNvSpPr txBox="1"/>
          <p:nvPr/>
        </p:nvSpPr>
        <p:spPr>
          <a:xfrm>
            <a:off x="642258" y="3909786"/>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622300" y="1885043"/>
            <a:ext cx="85217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sz="1500" dirty="0" smtClean="0">
                <a:solidFill>
                  <a:schemeClr val="accent4">
                    <a:lumMod val="50000"/>
                  </a:schemeClr>
                </a:solidFill>
              </a:rPr>
              <a:t> </a:t>
            </a:r>
            <a:r>
              <a:rPr lang="en-US" dirty="0" err="1" smtClean="0">
                <a:solidFill>
                  <a:schemeClr val="accent4">
                    <a:lumMod val="50000"/>
                  </a:schemeClr>
                </a:solidFill>
              </a:rPr>
              <a:t>testcases</a:t>
            </a:r>
            <a:r>
              <a:rPr lang="en-US" dirty="0" smtClean="0">
                <a:solidFill>
                  <a:schemeClr val="accent4">
                    <a:lumMod val="50000"/>
                  </a:schemeClr>
                </a:solidFill>
              </a:rPr>
              <a:t>/</a:t>
            </a:r>
            <a:r>
              <a:rPr lang="en-US" dirty="0" err="1" smtClean="0">
                <a:solidFill>
                  <a:schemeClr val="accent4">
                    <a:lumMod val="50000"/>
                  </a:schemeClr>
                </a:solidFill>
              </a:rPr>
              <a:t>vte_tests_suite</a:t>
            </a:r>
            <a:r>
              <a:rPr lang="en-US" dirty="0" smtClean="0">
                <a:solidFill>
                  <a:schemeClr val="accent4">
                    <a:lumMod val="50000"/>
                  </a:schemeClr>
                </a:solidFill>
              </a:rPr>
              <a:t>/</a:t>
            </a:r>
            <a:r>
              <a:rPr lang="en-US" dirty="0" err="1" smtClean="0">
                <a:solidFill>
                  <a:schemeClr val="accent4">
                    <a:lumMod val="50000"/>
                  </a:schemeClr>
                </a:solidFill>
              </a:rPr>
              <a:t>Makefile</a:t>
            </a:r>
            <a:endParaRPr lang="en-US" dirty="0" smtClean="0">
              <a:solidFill>
                <a:schemeClr val="accent4">
                  <a:lumMod val="50000"/>
                </a:schemeClr>
              </a:solidFill>
            </a:endParaRPr>
          </a:p>
          <a:p>
            <a:pPr marL="400050" indent="-400050">
              <a:buFont typeface="Wingdings" pitchFamily="2" charset="2"/>
              <a:buChar char="v"/>
            </a:pPr>
            <a:endParaRPr lang="en-US" dirty="0" smtClean="0">
              <a:solidFill>
                <a:schemeClr val="accent4">
                  <a:lumMod val="50000"/>
                </a:schemeClr>
              </a:solidFill>
            </a:endParaRPr>
          </a:p>
          <a:p>
            <a:pPr marL="400050" indent="-400050">
              <a:buFont typeface="Wingdings" pitchFamily="2" charset="2"/>
              <a:buChar char="v"/>
            </a:pPr>
            <a:r>
              <a:rPr lang="en-US" dirty="0" smtClean="0">
                <a:solidFill>
                  <a:schemeClr val="accent4">
                    <a:lumMod val="50000"/>
                  </a:schemeClr>
                </a:solidFill>
              </a:rPr>
              <a:t> </a:t>
            </a:r>
            <a:r>
              <a:rPr lang="en-US" dirty="0" err="1" smtClean="0">
                <a:solidFill>
                  <a:schemeClr val="accent4">
                    <a:lumMod val="50000"/>
                  </a:schemeClr>
                </a:solidFill>
              </a:rPr>
              <a:t>testcases</a:t>
            </a:r>
            <a:r>
              <a:rPr lang="en-US" dirty="0" smtClean="0">
                <a:solidFill>
                  <a:schemeClr val="accent4">
                    <a:lumMod val="50000"/>
                  </a:schemeClr>
                </a:solidFill>
              </a:rPr>
              <a:t>/</a:t>
            </a:r>
            <a:r>
              <a:rPr lang="en-US" dirty="0" err="1" smtClean="0">
                <a:solidFill>
                  <a:schemeClr val="accent4">
                    <a:lumMod val="50000"/>
                  </a:schemeClr>
                </a:solidFill>
              </a:rPr>
              <a:t>vte_tests_suite</a:t>
            </a:r>
            <a:r>
              <a:rPr lang="en-US" dirty="0" smtClean="0">
                <a:solidFill>
                  <a:schemeClr val="accent4">
                    <a:lumMod val="50000"/>
                  </a:schemeClr>
                </a:solidFill>
              </a:rPr>
              <a:t>/</a:t>
            </a:r>
            <a:r>
              <a:rPr lang="en-US" dirty="0" err="1" smtClean="0">
                <a:solidFill>
                  <a:schemeClr val="accent4">
                    <a:lumMod val="50000"/>
                  </a:schemeClr>
                </a:solidFill>
              </a:rPr>
              <a:t>vte_configs</a:t>
            </a:r>
            <a:r>
              <a:rPr lang="en-US" dirty="0" smtClean="0">
                <a:solidFill>
                  <a:schemeClr val="accent4">
                    <a:lumMod val="50000"/>
                  </a:schemeClr>
                </a:solidFill>
              </a:rPr>
              <a:t>/imx6q_deconfigs</a:t>
            </a:r>
          </a:p>
          <a:p>
            <a:pPr marL="400050" indent="-400050">
              <a:buFont typeface="+mj-lt"/>
              <a:buAutoNum type="romanUcPeriod"/>
            </a:pPr>
            <a:endParaRPr lang="en-US" sz="1500" dirty="0" smtClean="0">
              <a:solidFill>
                <a:schemeClr val="accent4">
                  <a:lumMod val="50000"/>
                </a:schemeClr>
              </a:solidFill>
            </a:endParaRPr>
          </a:p>
          <a:p>
            <a:pPr marL="400050" indent="-400050"/>
            <a:r>
              <a:rPr lang="en-US" sz="1500" dirty="0" smtClean="0">
                <a:solidFill>
                  <a:schemeClr val="accent4">
                    <a:lumMod val="50000"/>
                  </a:schemeClr>
                </a:solidFill>
              </a:rPr>
              <a:t>Example : </a:t>
            </a:r>
          </a:p>
          <a:p>
            <a:pPr marL="400050" indent="-400050">
              <a:buFont typeface="+mj-lt"/>
              <a:buAutoNum type="romanUcPeriod"/>
            </a:pPr>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a:p>
            <a:pPr marL="400050" indent="-400050">
              <a:buFont typeface="+mj-lt"/>
              <a:buAutoNum type="romanUcPeriod"/>
            </a:pPr>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15900" y="1257300"/>
            <a:ext cx="7048500" cy="622300"/>
          </a:xfrm>
          <a:prstGeom prst="rect">
            <a:avLst/>
          </a:prstGeom>
          <a:noFill/>
        </p:spPr>
        <p:txBody>
          <a:bodyPr wrap="square" lIns="91440" tIns="45720" rIns="91440" rtlCol="0" anchor="t">
            <a:noAutofit/>
          </a:bodyPr>
          <a:lstStyle/>
          <a:p>
            <a:pPr>
              <a:buFont typeface="Wingdings" pitchFamily="2" charset="2"/>
              <a:buChar char="q"/>
            </a:pPr>
            <a:r>
              <a:rPr lang="en-US" sz="1500" dirty="0" smtClean="0">
                <a:solidFill>
                  <a:schemeClr val="accent4">
                    <a:lumMod val="50000"/>
                  </a:schemeClr>
                </a:solidFill>
              </a:rPr>
              <a:t> </a:t>
            </a:r>
            <a:r>
              <a:rPr lang="en-US" sz="2000" b="1" dirty="0" smtClean="0">
                <a:solidFill>
                  <a:schemeClr val="accent4">
                    <a:lumMod val="50000"/>
                  </a:schemeClr>
                </a:solidFill>
              </a:rPr>
              <a:t>How to add it into </a:t>
            </a:r>
            <a:r>
              <a:rPr lang="en-US" sz="2000" b="1" dirty="0" err="1" smtClean="0">
                <a:solidFill>
                  <a:schemeClr val="accent4">
                    <a:lumMod val="50000"/>
                  </a:schemeClr>
                </a:solidFill>
              </a:rPr>
              <a:t>vte</a:t>
            </a:r>
            <a:r>
              <a:rPr lang="en-US" sz="2000" b="1" dirty="0" smtClean="0">
                <a:solidFill>
                  <a:schemeClr val="accent4">
                    <a:lumMod val="50000"/>
                  </a:schemeClr>
                </a:solidFill>
              </a:rPr>
              <a:t> and submit it.</a:t>
            </a:r>
          </a:p>
        </p:txBody>
      </p:sp>
      <p:sp>
        <p:nvSpPr>
          <p:cNvPr id="8" name="TextBox 7"/>
          <p:cNvSpPr txBox="1"/>
          <p:nvPr/>
        </p:nvSpPr>
        <p:spPr>
          <a:xfrm>
            <a:off x="281214" y="3340100"/>
            <a:ext cx="7048500" cy="622300"/>
          </a:xfrm>
          <a:prstGeom prst="rect">
            <a:avLst/>
          </a:prstGeom>
          <a:noFill/>
        </p:spPr>
        <p:txBody>
          <a:bodyPr wrap="square" lIns="91440" tIns="45720" rIns="91440" rtlCol="0" anchor="t">
            <a:noAutofit/>
          </a:bodyPr>
          <a:lstStyle/>
          <a:p>
            <a:endParaRPr lang="en-US" sz="1500" b="1" dirty="0" smtClean="0">
              <a:solidFill>
                <a:schemeClr val="accent4">
                  <a:lumMod val="50000"/>
                </a:schemeClr>
              </a:solidFill>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69218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44" y="531565"/>
            <a:ext cx="1497278" cy="654050"/>
          </a:xfrm>
        </p:spPr>
        <p:txBody>
          <a:bodyPr/>
          <a:lstStyle/>
          <a:p>
            <a:r>
              <a:rPr lang="en-US" sz="2900" spc="-90" dirty="0" smtClean="0"/>
              <a:t>Content</a:t>
            </a:r>
            <a:endParaRPr lang="en-US" sz="2900" spc="-90" dirty="0"/>
          </a:p>
        </p:txBody>
      </p:sp>
      <p:sp>
        <p:nvSpPr>
          <p:cNvPr id="6" name="Text Placeholder 5"/>
          <p:cNvSpPr>
            <a:spLocks noGrp="1"/>
          </p:cNvSpPr>
          <p:nvPr>
            <p:ph type="body" sz="quarter" idx="10"/>
          </p:nvPr>
        </p:nvSpPr>
        <p:spPr>
          <a:xfrm>
            <a:off x="1080192" y="1353640"/>
            <a:ext cx="7120911" cy="4667249"/>
          </a:xfrm>
        </p:spPr>
        <p:txBody>
          <a:bodyPr/>
          <a:lstStyle/>
          <a:p>
            <a:pPr>
              <a:lnSpc>
                <a:spcPct val="200000"/>
              </a:lnSpc>
              <a:spcBef>
                <a:spcPts val="900"/>
              </a:spcBef>
            </a:pPr>
            <a:r>
              <a:rPr lang="en-US" sz="2800" b="1" dirty="0" smtClean="0"/>
              <a:t>How to design a case</a:t>
            </a:r>
          </a:p>
          <a:p>
            <a:pPr>
              <a:lnSpc>
                <a:spcPct val="200000"/>
              </a:lnSpc>
              <a:spcBef>
                <a:spcPts val="900"/>
              </a:spcBef>
            </a:pPr>
            <a:r>
              <a:rPr lang="en-US" sz="2800" b="1" dirty="0" smtClean="0"/>
              <a:t>VTE test script style introduction</a:t>
            </a:r>
          </a:p>
          <a:p>
            <a:pPr>
              <a:lnSpc>
                <a:spcPct val="200000"/>
              </a:lnSpc>
              <a:spcBef>
                <a:spcPts val="900"/>
              </a:spcBef>
            </a:pPr>
            <a:r>
              <a:rPr lang="en-US" sz="2800" b="1" dirty="0" smtClean="0"/>
              <a:t>How to write a test script</a:t>
            </a:r>
          </a:p>
          <a:p>
            <a:endParaRPr lang="en-US" dirty="0"/>
          </a:p>
        </p:txBody>
      </p:sp>
    </p:spTree>
    <p:extLst>
      <p:ext uri="{BB962C8B-B14F-4D97-AF65-F5344CB8AC3E}">
        <p14:creationId xmlns:p14="http://schemas.microsoft.com/office/powerpoint/2010/main" xmlns="" val="158975591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3" y="362856"/>
            <a:ext cx="8747266" cy="667657"/>
          </a:xfrm>
          <a:noFill/>
          <a:ln>
            <a:noFill/>
          </a:ln>
        </p:spPr>
        <p:style>
          <a:lnRef idx="1">
            <a:schemeClr val="accent1"/>
          </a:lnRef>
          <a:fillRef idx="2">
            <a:schemeClr val="accent1"/>
          </a:fillRef>
          <a:effectRef idx="1">
            <a:schemeClr val="accent1"/>
          </a:effectRef>
          <a:fontRef idx="minor">
            <a:schemeClr val="dk1"/>
          </a:fontRef>
        </p:style>
        <p:txBody>
          <a:bodyPr/>
          <a:lstStyle/>
          <a:p>
            <a:pPr>
              <a:lnSpc>
                <a:spcPct val="200000"/>
              </a:lnSpc>
              <a:spcBef>
                <a:spcPts val="900"/>
              </a:spcBef>
            </a:pPr>
            <a:r>
              <a:rPr lang="en-US" altLang="zh-CN" sz="3200" dirty="0" smtClean="0"/>
              <a:t>How to design a case</a:t>
            </a:r>
            <a:endParaRPr lang="en-US" altLang="zh-CN" sz="3200" dirty="0"/>
          </a:p>
        </p:txBody>
      </p:sp>
      <p:sp>
        <p:nvSpPr>
          <p:cNvPr id="4" name="TextBox 3"/>
          <p:cNvSpPr txBox="1"/>
          <p:nvPr/>
        </p:nvSpPr>
        <p:spPr>
          <a:xfrm>
            <a:off x="685800" y="1790700"/>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578757" y="2222500"/>
            <a:ext cx="80518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sz="2000" dirty="0" smtClean="0">
                <a:solidFill>
                  <a:schemeClr val="accent4">
                    <a:lumMod val="50000"/>
                  </a:schemeClr>
                </a:solidFill>
              </a:rPr>
              <a:t>Read related protocol document to list the test point.</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Read the related chapter in user manual to diff the protocol document with controller feature (list the extra feature for controller).</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Read the driver source code  and talk with the driver module owner to get the detail messages.</a:t>
            </a:r>
          </a:p>
          <a:p>
            <a:pPr marL="400050" indent="-400050"/>
            <a:endParaRPr lang="en-US" sz="2000" dirty="0" smtClean="0">
              <a:solidFill>
                <a:schemeClr val="accent4">
                  <a:lumMod val="50000"/>
                </a:schemeClr>
              </a:solidFill>
            </a:endParaRPr>
          </a:p>
          <a:p>
            <a:pPr marL="400050" indent="-400050"/>
            <a:r>
              <a:rPr lang="en-US" sz="2000" b="1" dirty="0" smtClean="0">
                <a:solidFill>
                  <a:schemeClr val="accent4">
                    <a:lumMod val="50000"/>
                  </a:schemeClr>
                </a:solidFill>
              </a:rPr>
              <a:t>Example:</a:t>
            </a: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346528" y="1230086"/>
            <a:ext cx="7883071" cy="671286"/>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59444" y="1504043"/>
            <a:ext cx="7048500" cy="622300"/>
          </a:xfrm>
          <a:prstGeom prst="rect">
            <a:avLst/>
          </a:prstGeom>
          <a:noFill/>
        </p:spPr>
        <p:txBody>
          <a:bodyPr wrap="square" lIns="91440" tIns="45720" rIns="91440" rtlCol="0" anchor="t">
            <a:noAutofit/>
          </a:bodyPr>
          <a:lstStyle/>
          <a:p>
            <a:pPr>
              <a:buFont typeface="Wingdings" pitchFamily="2" charset="2"/>
              <a:buChar char="q"/>
            </a:pPr>
            <a:r>
              <a:rPr lang="en-US" sz="1500" dirty="0" smtClean="0">
                <a:solidFill>
                  <a:schemeClr val="accent4">
                    <a:lumMod val="50000"/>
                  </a:schemeClr>
                </a:solidFill>
              </a:rPr>
              <a:t>  </a:t>
            </a:r>
            <a:r>
              <a:rPr lang="en-US" altLang="zh-CN" sz="2800" b="1" dirty="0" smtClean="0">
                <a:solidFill>
                  <a:schemeClr val="accent4">
                    <a:lumMod val="50000"/>
                  </a:schemeClr>
                </a:solidFill>
              </a:rPr>
              <a:t>How to locate the test point</a:t>
            </a:r>
            <a:endParaRPr lang="en-US" sz="2800" b="1" dirty="0" smtClean="0">
              <a:solidFill>
                <a:schemeClr val="accent4">
                  <a:lumMod val="50000"/>
                </a:schemeClr>
              </a:solidFill>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sz="3200" dirty="0" smtClean="0"/>
              <a:t>How to design a case</a:t>
            </a:r>
            <a:endParaRPr lang="en-US" altLang="zh-CN" sz="3200" dirty="0"/>
          </a:p>
        </p:txBody>
      </p:sp>
      <p:sp>
        <p:nvSpPr>
          <p:cNvPr id="4" name="TextBox 3"/>
          <p:cNvSpPr txBox="1"/>
          <p:nvPr/>
        </p:nvSpPr>
        <p:spPr>
          <a:xfrm>
            <a:off x="685800" y="1790700"/>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564243" y="2030186"/>
            <a:ext cx="80518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sz="2000" dirty="0" smtClean="0">
                <a:solidFill>
                  <a:schemeClr val="accent4">
                    <a:lumMod val="50000"/>
                  </a:schemeClr>
                </a:solidFill>
              </a:rPr>
              <a:t>Clock gate check : check the clock gate is open/close.</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Suspend/Resume : the module can work normally after suspend/resume</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Stress test :  Test this module can work normally for a long time.</a:t>
            </a:r>
          </a:p>
          <a:p>
            <a:pPr marL="400050" indent="-400050"/>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a:p>
            <a:pPr marL="400050" indent="-400050"/>
            <a:r>
              <a:rPr lang="en-US" sz="2000" dirty="0" smtClean="0">
                <a:solidFill>
                  <a:schemeClr val="accent4">
                    <a:lumMod val="50000"/>
                  </a:schemeClr>
                </a:solidFill>
              </a:rPr>
              <a:t>Example:</a:t>
            </a: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04585" y="1288143"/>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15900" y="1257300"/>
            <a:ext cx="7048500" cy="622300"/>
          </a:xfrm>
          <a:prstGeom prst="rect">
            <a:avLst/>
          </a:prstGeom>
          <a:noFill/>
        </p:spPr>
        <p:txBody>
          <a:bodyPr wrap="square" lIns="91440" tIns="45720" rIns="91440" rtlCol="0" anchor="t">
            <a:noAutofit/>
          </a:bodyPr>
          <a:lstStyle/>
          <a:p>
            <a:pPr>
              <a:buFont typeface="Wingdings" pitchFamily="2" charset="2"/>
              <a:buChar char="q"/>
            </a:pPr>
            <a:r>
              <a:rPr lang="en-US" sz="2000" dirty="0" smtClean="0">
                <a:solidFill>
                  <a:schemeClr val="accent4">
                    <a:lumMod val="50000"/>
                  </a:schemeClr>
                </a:solidFill>
              </a:rPr>
              <a:t>  </a:t>
            </a:r>
            <a:r>
              <a:rPr lang="en-US" sz="2400" b="1" dirty="0" smtClean="0">
                <a:solidFill>
                  <a:schemeClr val="accent4">
                    <a:lumMod val="50000"/>
                  </a:schemeClr>
                </a:solidFill>
              </a:rPr>
              <a:t>Common test point</a:t>
            </a: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altLang="zh-CN" sz="3200" dirty="0" smtClean="0"/>
              <a:t>How to design a case</a:t>
            </a:r>
            <a:endParaRPr lang="en-US" altLang="zh-CN" sz="3200" dirty="0"/>
          </a:p>
        </p:txBody>
      </p:sp>
      <p:sp>
        <p:nvSpPr>
          <p:cNvPr id="4" name="TextBox 3"/>
          <p:cNvSpPr txBox="1"/>
          <p:nvPr/>
        </p:nvSpPr>
        <p:spPr>
          <a:xfrm>
            <a:off x="685800" y="1790700"/>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622300" y="1903186"/>
            <a:ext cx="8051800" cy="4635500"/>
          </a:xfrm>
          <a:prstGeom prst="rect">
            <a:avLst/>
          </a:prstGeom>
          <a:noFill/>
        </p:spPr>
        <p:txBody>
          <a:bodyPr wrap="square" lIns="91440" tIns="45720" rIns="91440" rtlCol="0" anchor="t">
            <a:noAutofit/>
          </a:bodyPr>
          <a:lstStyle/>
          <a:p>
            <a:pPr marL="400050" indent="-400050">
              <a:buFont typeface="+mj-lt"/>
              <a:buAutoNum type="romanUcPeriod"/>
            </a:pPr>
            <a:endParaRPr lang="en-US"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 P1	   the most fundamental support for this module </a:t>
            </a:r>
          </a:p>
          <a:p>
            <a:pPr marL="857250" lvl="1" indent="-400050"/>
            <a:r>
              <a:rPr lang="en-US" sz="2000" dirty="0" smtClean="0">
                <a:solidFill>
                  <a:schemeClr val="accent4">
                    <a:lumMod val="50000"/>
                  </a:schemeClr>
                </a:solidFill>
              </a:rPr>
              <a:t>	   (normally a module has one or two p1 case)</a:t>
            </a:r>
          </a:p>
          <a:p>
            <a:pPr marL="400050" indent="-400050">
              <a:buFont typeface="Wingdings" pitchFamily="2" charset="2"/>
              <a:buChar char="v"/>
            </a:pPr>
            <a:endParaRPr lang="en-US" sz="2000" dirty="0" smtClean="0">
              <a:solidFill>
                <a:schemeClr val="accent4">
                  <a:lumMod val="50000"/>
                </a:schemeClr>
              </a:solidFill>
            </a:endParaRPr>
          </a:p>
          <a:p>
            <a:pPr marL="400050" indent="-400050">
              <a:buFont typeface="Wingdings" pitchFamily="2" charset="2"/>
              <a:buChar char="v"/>
            </a:pPr>
            <a:r>
              <a:rPr lang="en-US" sz="2000" dirty="0" smtClean="0">
                <a:solidFill>
                  <a:schemeClr val="accent4">
                    <a:lumMod val="50000"/>
                  </a:schemeClr>
                </a:solidFill>
              </a:rPr>
              <a:t>P2/P3   functions and features supported in protocol document or controller</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Example:</a:t>
            </a:r>
          </a:p>
        </p:txBody>
      </p:sp>
      <p:sp>
        <p:nvSpPr>
          <p:cNvPr id="6" name="TextBox 5"/>
          <p:cNvSpPr txBox="1"/>
          <p:nvPr/>
        </p:nvSpPr>
        <p:spPr>
          <a:xfrm>
            <a:off x="279400" y="13843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15900" y="1257300"/>
            <a:ext cx="7048500" cy="622300"/>
          </a:xfrm>
          <a:prstGeom prst="rect">
            <a:avLst/>
          </a:prstGeom>
          <a:noFill/>
        </p:spPr>
        <p:txBody>
          <a:bodyPr wrap="square" lIns="91440" tIns="45720" rIns="91440" rtlCol="0" anchor="t">
            <a:noAutofit/>
          </a:bodyPr>
          <a:lstStyle/>
          <a:p>
            <a:pPr>
              <a:buFont typeface="Wingdings" pitchFamily="2" charset="2"/>
              <a:buChar char="q"/>
            </a:pPr>
            <a:r>
              <a:rPr lang="en-US" sz="2000" dirty="0" smtClean="0">
                <a:solidFill>
                  <a:schemeClr val="accent4">
                    <a:lumMod val="50000"/>
                  </a:schemeClr>
                </a:solidFill>
              </a:rPr>
              <a:t>  </a:t>
            </a:r>
            <a:r>
              <a:rPr lang="en-US" sz="2800" b="1" dirty="0" smtClean="0">
                <a:solidFill>
                  <a:schemeClr val="accent4">
                    <a:lumMod val="50000"/>
                  </a:schemeClr>
                </a:solidFill>
              </a:rPr>
              <a:t>Case priority </a:t>
            </a: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3200" dirty="0"/>
              <a:t>VTE test script style introduction</a:t>
            </a:r>
          </a:p>
        </p:txBody>
      </p:sp>
      <p:sp>
        <p:nvSpPr>
          <p:cNvPr id="4" name="TextBox 3"/>
          <p:cNvSpPr txBox="1"/>
          <p:nvPr/>
        </p:nvSpPr>
        <p:spPr>
          <a:xfrm>
            <a:off x="613229" y="5274129"/>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462644" y="2030186"/>
            <a:ext cx="8051800" cy="4635500"/>
          </a:xfrm>
          <a:prstGeom prst="rect">
            <a:avLst/>
          </a:prstGeom>
          <a:noFill/>
        </p:spPr>
        <p:txBody>
          <a:bodyPr wrap="square" lIns="91440" tIns="45720" rIns="91440" rtlCol="0" anchor="t">
            <a:noAutofit/>
          </a:bodyPr>
          <a:lstStyle/>
          <a:p>
            <a:pPr marL="400050" indent="-400050"/>
            <a:r>
              <a:rPr lang="en-US" sz="2000" b="1" dirty="0" smtClean="0">
                <a:solidFill>
                  <a:schemeClr val="accent4">
                    <a:lumMod val="50000"/>
                  </a:schemeClr>
                </a:solidFill>
              </a:rPr>
              <a:t>Some extra app or global variable:</a:t>
            </a:r>
          </a:p>
          <a:p>
            <a:pPr marL="400050" indent="-400050">
              <a:buFont typeface="+mj-lt"/>
              <a:buAutoNum type="romanUcPeriod"/>
            </a:pPr>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	</a:t>
            </a:r>
            <a:r>
              <a:rPr lang="en-US" sz="2000" b="1" dirty="0" smtClean="0">
                <a:solidFill>
                  <a:schemeClr val="accent4">
                    <a:lumMod val="50000"/>
                  </a:schemeClr>
                </a:solidFill>
              </a:rPr>
              <a:t>like</a:t>
            </a:r>
            <a:r>
              <a:rPr lang="en-US" sz="2000" dirty="0" smtClean="0">
                <a:solidFill>
                  <a:schemeClr val="accent4">
                    <a:lumMod val="50000"/>
                  </a:schemeClr>
                </a:solidFill>
              </a:rPr>
              <a:t> :  </a:t>
            </a:r>
            <a:r>
              <a:rPr lang="en-US" sz="2000" b="1" dirty="0" err="1" smtClean="0">
                <a:solidFill>
                  <a:srgbClr val="00B050"/>
                </a:solidFill>
              </a:rPr>
              <a:t>tst_res</a:t>
            </a:r>
            <a:r>
              <a:rPr lang="en-US" sz="2000" dirty="0" smtClean="0">
                <a:solidFill>
                  <a:schemeClr val="accent4">
                    <a:lumMod val="50000"/>
                  </a:schemeClr>
                </a:solidFill>
              </a:rPr>
              <a:t> , </a:t>
            </a:r>
            <a:r>
              <a:rPr lang="en-US" sz="2000" dirty="0" err="1" smtClean="0">
                <a:solidFill>
                  <a:schemeClr val="accent4">
                    <a:lumMod val="50000"/>
                  </a:schemeClr>
                </a:solidFill>
              </a:rPr>
              <a:t>tst_resm</a:t>
            </a:r>
            <a:r>
              <a:rPr lang="en-US" sz="2000" dirty="0" smtClean="0">
                <a:solidFill>
                  <a:schemeClr val="accent4">
                    <a:lumMod val="50000"/>
                  </a:schemeClr>
                </a:solidFill>
              </a:rPr>
              <a:t>, </a:t>
            </a:r>
            <a:r>
              <a:rPr lang="en-US" sz="2000" dirty="0" err="1" smtClean="0">
                <a:solidFill>
                  <a:schemeClr val="accent4">
                    <a:lumMod val="50000"/>
                  </a:schemeClr>
                </a:solidFill>
              </a:rPr>
              <a:t>tst_exit</a:t>
            </a:r>
            <a:r>
              <a:rPr lang="en-US" sz="2000" dirty="0" smtClean="0">
                <a:solidFill>
                  <a:schemeClr val="accent4">
                    <a:lumMod val="50000"/>
                  </a:schemeClr>
                </a:solidFill>
              </a:rPr>
              <a:t> .etc.</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	</a:t>
            </a:r>
            <a:r>
              <a:rPr lang="en-US" sz="2000" b="1" dirty="0" smtClean="0">
                <a:solidFill>
                  <a:schemeClr val="accent4">
                    <a:lumMod val="50000"/>
                  </a:schemeClr>
                </a:solidFill>
              </a:rPr>
              <a:t>like</a:t>
            </a:r>
            <a:r>
              <a:rPr lang="en-US" sz="2000" dirty="0" smtClean="0">
                <a:solidFill>
                  <a:schemeClr val="accent4">
                    <a:lumMod val="50000"/>
                  </a:schemeClr>
                </a:solidFill>
              </a:rPr>
              <a:t> :  </a:t>
            </a:r>
            <a:r>
              <a:rPr lang="en-US" sz="2000" b="1" dirty="0" smtClean="0">
                <a:solidFill>
                  <a:srgbClr val="00B050"/>
                </a:solidFill>
              </a:rPr>
              <a:t>TCID, TST_TOTAL, and  TST_COUNT</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	you can see </a:t>
            </a:r>
            <a:r>
              <a:rPr lang="en-US" sz="2000" dirty="0" err="1" smtClean="0">
                <a:solidFill>
                  <a:schemeClr val="accent4">
                    <a:lumMod val="50000"/>
                  </a:schemeClr>
                </a:solidFill>
              </a:rPr>
              <a:t>vte</a:t>
            </a:r>
            <a:r>
              <a:rPr lang="en-US" sz="2000" dirty="0" smtClean="0">
                <a:solidFill>
                  <a:schemeClr val="accent4">
                    <a:lumMod val="50000"/>
                  </a:schemeClr>
                </a:solidFill>
              </a:rPr>
              <a:t>/lib/</a:t>
            </a:r>
            <a:r>
              <a:rPr lang="en-US" sz="2000" dirty="0" err="1" smtClean="0">
                <a:solidFill>
                  <a:schemeClr val="accent4">
                    <a:lumMod val="50000"/>
                  </a:schemeClr>
                </a:solidFill>
              </a:rPr>
              <a:t>tst_res.c</a:t>
            </a:r>
            <a:r>
              <a:rPr lang="en-US" sz="2000" dirty="0" smtClean="0">
                <a:solidFill>
                  <a:schemeClr val="accent4">
                    <a:lumMod val="50000"/>
                  </a:schemeClr>
                </a:solidFill>
              </a:rPr>
              <a:t> and </a:t>
            </a:r>
            <a:r>
              <a:rPr lang="en-US" sz="2000" dirty="0" err="1" smtClean="0">
                <a:solidFill>
                  <a:schemeClr val="accent4">
                    <a:lumMod val="50000"/>
                  </a:schemeClr>
                </a:solidFill>
              </a:rPr>
              <a:t>vte</a:t>
            </a:r>
            <a:r>
              <a:rPr lang="en-US" sz="2000" dirty="0" smtClean="0">
                <a:solidFill>
                  <a:schemeClr val="accent4">
                    <a:lumMod val="50000"/>
                  </a:schemeClr>
                </a:solidFill>
              </a:rPr>
              <a:t>/tools/</a:t>
            </a:r>
            <a:r>
              <a:rPr lang="en-US" sz="2000" dirty="0" err="1" smtClean="0">
                <a:solidFill>
                  <a:schemeClr val="accent4">
                    <a:lumMod val="50000"/>
                  </a:schemeClr>
                </a:solidFill>
              </a:rPr>
              <a:t>apicmds</a:t>
            </a:r>
            <a:r>
              <a:rPr lang="en-US" sz="2000" dirty="0" smtClean="0">
                <a:solidFill>
                  <a:schemeClr val="accent4">
                    <a:lumMod val="50000"/>
                  </a:schemeClr>
                </a:solidFill>
              </a:rPr>
              <a:t>/</a:t>
            </a:r>
            <a:r>
              <a:rPr lang="en-US" sz="2000" dirty="0" err="1" smtClean="0">
                <a:solidFill>
                  <a:schemeClr val="accent4">
                    <a:lumMod val="50000"/>
                  </a:schemeClr>
                </a:solidFill>
              </a:rPr>
              <a:t>ltpapicmd.c</a:t>
            </a:r>
            <a:r>
              <a:rPr lang="en-US" sz="2000" dirty="0" smtClean="0">
                <a:solidFill>
                  <a:schemeClr val="accent4">
                    <a:lumMod val="50000"/>
                  </a:schemeClr>
                </a:solidFill>
              </a:rPr>
              <a:t>  to see the details.</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	Example: vim </a:t>
            </a:r>
            <a:r>
              <a:rPr lang="en-US" sz="2000" dirty="0" err="1" smtClean="0">
                <a:solidFill>
                  <a:schemeClr val="accent4">
                    <a:lumMod val="50000"/>
                  </a:schemeClr>
                </a:solidFill>
              </a:rPr>
              <a:t>vte</a:t>
            </a:r>
            <a:r>
              <a:rPr lang="en-US" sz="2000" dirty="0" smtClean="0">
                <a:solidFill>
                  <a:schemeClr val="accent4">
                    <a:lumMod val="50000"/>
                  </a:schemeClr>
                </a:solidFill>
              </a:rPr>
              <a:t>/lib/</a:t>
            </a:r>
            <a:r>
              <a:rPr lang="en-US" sz="2000" dirty="0" err="1" smtClean="0">
                <a:solidFill>
                  <a:schemeClr val="accent4">
                    <a:lumMod val="50000"/>
                  </a:schemeClr>
                </a:solidFill>
              </a:rPr>
              <a:t>tst_res.c</a:t>
            </a:r>
            <a:r>
              <a:rPr lang="en-US" sz="2000" dirty="0" smtClean="0">
                <a:solidFill>
                  <a:schemeClr val="accent4">
                    <a:lumMod val="50000"/>
                  </a:schemeClr>
                </a:solidFill>
              </a:rPr>
              <a:t>     </a:t>
            </a:r>
            <a:r>
              <a:rPr lang="en-US" sz="2000" dirty="0" err="1" smtClean="0">
                <a:solidFill>
                  <a:schemeClr val="accent4">
                    <a:lumMod val="50000"/>
                  </a:schemeClr>
                </a:solidFill>
              </a:rPr>
              <a:t>vte</a:t>
            </a:r>
            <a:r>
              <a:rPr lang="en-US" sz="2000" dirty="0" smtClean="0">
                <a:solidFill>
                  <a:schemeClr val="accent4">
                    <a:lumMod val="50000"/>
                  </a:schemeClr>
                </a:solidFill>
              </a:rPr>
              <a:t>/tools/</a:t>
            </a:r>
            <a:r>
              <a:rPr lang="en-US" sz="2000" dirty="0" err="1" smtClean="0">
                <a:solidFill>
                  <a:schemeClr val="accent4">
                    <a:lumMod val="50000"/>
                  </a:schemeClr>
                </a:solidFill>
              </a:rPr>
              <a:t>apicmds</a:t>
            </a:r>
            <a:r>
              <a:rPr lang="en-US" sz="2000" dirty="0" smtClean="0">
                <a:solidFill>
                  <a:schemeClr val="accent4">
                    <a:lumMod val="50000"/>
                  </a:schemeClr>
                </a:solidFill>
              </a:rPr>
              <a:t>/</a:t>
            </a:r>
            <a:r>
              <a:rPr lang="en-US" sz="2000" dirty="0" err="1" smtClean="0">
                <a:solidFill>
                  <a:schemeClr val="accent4">
                    <a:lumMod val="50000"/>
                  </a:schemeClr>
                </a:solidFill>
              </a:rPr>
              <a:t>ltpapicmd.c</a:t>
            </a:r>
            <a:endParaRPr lang="en-US" sz="2000" dirty="0" smtClean="0">
              <a:solidFill>
                <a:schemeClr val="accent4">
                  <a:lumMod val="50000"/>
                </a:schemeClr>
              </a:solidFill>
            </a:endParaRPr>
          </a:p>
          <a:p>
            <a:pPr marL="400050" indent="-400050"/>
            <a:endParaRPr lang="en-US" sz="15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15900" y="1257300"/>
            <a:ext cx="7048500" cy="622300"/>
          </a:xfrm>
          <a:prstGeom prst="rect">
            <a:avLst/>
          </a:prstGeom>
          <a:noFill/>
        </p:spPr>
        <p:txBody>
          <a:bodyPr wrap="square" lIns="91440" tIns="45720" rIns="91440" rtlCol="0" anchor="t">
            <a:noAutofit/>
          </a:bodyPr>
          <a:lstStyle/>
          <a:p>
            <a:pPr>
              <a:buFont typeface="Wingdings" pitchFamily="2" charset="2"/>
              <a:buChar char="q"/>
            </a:pPr>
            <a:r>
              <a:rPr lang="en-US" sz="2400" dirty="0" smtClean="0">
                <a:solidFill>
                  <a:schemeClr val="accent4">
                    <a:lumMod val="50000"/>
                  </a:schemeClr>
                </a:solidFill>
              </a:rPr>
              <a:t>  </a:t>
            </a:r>
            <a:r>
              <a:rPr lang="en-US" sz="2400" b="1" dirty="0" smtClean="0">
                <a:solidFill>
                  <a:schemeClr val="accent4">
                    <a:lumMod val="50000"/>
                  </a:schemeClr>
                </a:solidFill>
              </a:rPr>
              <a:t>LTP (Linux test project)</a:t>
            </a: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2800" dirty="0"/>
              <a:t>VTE test script style introduction</a:t>
            </a:r>
          </a:p>
        </p:txBody>
      </p:sp>
      <p:sp>
        <p:nvSpPr>
          <p:cNvPr id="4" name="TextBox 3"/>
          <p:cNvSpPr txBox="1"/>
          <p:nvPr/>
        </p:nvSpPr>
        <p:spPr>
          <a:xfrm>
            <a:off x="685800" y="1790700"/>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622300" y="1739900"/>
            <a:ext cx="8051800" cy="4635500"/>
          </a:xfrm>
          <a:prstGeom prst="rect">
            <a:avLst/>
          </a:prstGeom>
          <a:noFill/>
        </p:spPr>
        <p:txBody>
          <a:bodyPr wrap="square" lIns="91440" tIns="45720" rIns="91440" rtlCol="0" anchor="t">
            <a:noAutofit/>
          </a:bodyPr>
          <a:lstStyle/>
          <a:p>
            <a:pPr marL="400050" indent="-400050"/>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a:p>
            <a:pPr marL="400050" indent="-400050"/>
            <a:endParaRPr lang="en-US" sz="15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317500" y="1054100"/>
            <a:ext cx="7048500" cy="622300"/>
          </a:xfrm>
          <a:prstGeom prst="rect">
            <a:avLst/>
          </a:prstGeom>
          <a:noFill/>
        </p:spPr>
        <p:txBody>
          <a:bodyPr wrap="square" lIns="91440" tIns="45720" rIns="91440" rtlCol="0" anchor="t">
            <a:noAutofit/>
          </a:bodyPr>
          <a:lstStyle/>
          <a:p>
            <a:pPr>
              <a:buFont typeface="Wingdings" pitchFamily="2" charset="2"/>
              <a:buChar char="q"/>
            </a:pPr>
            <a:r>
              <a:rPr lang="en-US" sz="1500" dirty="0" smtClean="0">
                <a:solidFill>
                  <a:schemeClr val="accent4">
                    <a:lumMod val="50000"/>
                  </a:schemeClr>
                </a:solidFill>
              </a:rPr>
              <a:t>  </a:t>
            </a:r>
            <a:r>
              <a:rPr lang="en-US" sz="2000" b="1" dirty="0" smtClean="0">
                <a:solidFill>
                  <a:schemeClr val="accent4">
                    <a:lumMod val="50000"/>
                  </a:schemeClr>
                </a:solidFill>
              </a:rPr>
              <a:t>LTP (Linux test project)</a:t>
            </a:r>
          </a:p>
        </p:txBody>
      </p:sp>
      <p:pic>
        <p:nvPicPr>
          <p:cNvPr id="1027" name="Picture 3"/>
          <p:cNvPicPr>
            <a:picLocks noChangeAspect="1" noChangeArrowheads="1"/>
          </p:cNvPicPr>
          <p:nvPr/>
        </p:nvPicPr>
        <p:blipFill>
          <a:blip r:embed="rId3" cstate="print"/>
          <a:srcRect/>
          <a:stretch>
            <a:fillRect/>
          </a:stretch>
        </p:blipFill>
        <p:spPr bwMode="auto">
          <a:xfrm>
            <a:off x="304800" y="1555851"/>
            <a:ext cx="8642350" cy="4869896"/>
          </a:xfrm>
          <a:prstGeom prst="rect">
            <a:avLst/>
          </a:prstGeom>
          <a:noFill/>
          <a:ln w="9525">
            <a:noFill/>
            <a:miter lim="800000"/>
            <a:headEnd/>
            <a:tailEnd/>
          </a:ln>
        </p:spPr>
      </p:pic>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3200" dirty="0"/>
              <a:t>VTE test script style introduction</a:t>
            </a:r>
          </a:p>
        </p:txBody>
      </p:sp>
      <p:sp>
        <p:nvSpPr>
          <p:cNvPr id="4" name="TextBox 3"/>
          <p:cNvSpPr txBox="1"/>
          <p:nvPr/>
        </p:nvSpPr>
        <p:spPr>
          <a:xfrm>
            <a:off x="685800" y="1790700"/>
            <a:ext cx="7632700" cy="4025900"/>
          </a:xfrm>
          <a:prstGeom prst="rect">
            <a:avLst/>
          </a:prstGeom>
          <a:noFill/>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a:xfrm>
            <a:off x="622300" y="1972128"/>
            <a:ext cx="85217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b="1" dirty="0" smtClean="0">
                <a:solidFill>
                  <a:schemeClr val="accent4">
                    <a:lumMod val="50000"/>
                  </a:schemeClr>
                </a:solidFill>
              </a:rPr>
              <a:t>Style 1.</a:t>
            </a:r>
          </a:p>
          <a:p>
            <a:pPr marL="400050" indent="-400050"/>
            <a:endParaRPr lang="en-US" sz="1500" dirty="0" smtClean="0">
              <a:solidFill>
                <a:schemeClr val="accent4">
                  <a:lumMod val="50000"/>
                </a:schemeClr>
              </a:solidFill>
            </a:endParaRPr>
          </a:p>
          <a:p>
            <a:pPr marL="400050" indent="-400050"/>
            <a:r>
              <a:rPr lang="en-US" sz="2000" dirty="0" smtClean="0">
                <a:solidFill>
                  <a:schemeClr val="accent4">
                    <a:lumMod val="50000"/>
                  </a:schemeClr>
                </a:solidFill>
              </a:rPr>
              <a:t>Example : </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vim  </a:t>
            </a:r>
            <a:r>
              <a:rPr lang="en-US" sz="2000" dirty="0" err="1" smtClean="0">
                <a:solidFill>
                  <a:schemeClr val="accent4">
                    <a:lumMod val="50000"/>
                  </a:schemeClr>
                </a:solidFill>
              </a:rPr>
              <a:t>vte</a:t>
            </a:r>
            <a:r>
              <a:rPr lang="en-US" sz="2000" dirty="0" smtClean="0">
                <a:solidFill>
                  <a:schemeClr val="accent4">
                    <a:lumMod val="50000"/>
                  </a:schemeClr>
                </a:solidFill>
              </a:rPr>
              <a:t>/</a:t>
            </a:r>
            <a:r>
              <a:rPr lang="en-US" sz="2000" dirty="0" err="1" smtClean="0">
                <a:solidFill>
                  <a:schemeClr val="accent4">
                    <a:lumMod val="50000"/>
                  </a:schemeClr>
                </a:solidFill>
              </a:rPr>
              <a:t>testcases</a:t>
            </a:r>
            <a:r>
              <a:rPr lang="en-US" sz="2000" dirty="0" smtClean="0">
                <a:solidFill>
                  <a:schemeClr val="accent4">
                    <a:lumMod val="50000"/>
                  </a:schemeClr>
                </a:solidFill>
              </a:rPr>
              <a:t>/</a:t>
            </a:r>
            <a:r>
              <a:rPr lang="en-US" sz="2000" dirty="0" err="1" smtClean="0">
                <a:solidFill>
                  <a:schemeClr val="accent4">
                    <a:lumMod val="50000"/>
                  </a:schemeClr>
                </a:solidFill>
              </a:rPr>
              <a:t>vte_tests_suite</a:t>
            </a:r>
            <a:r>
              <a:rPr lang="en-US" sz="2000" dirty="0" smtClean="0">
                <a:solidFill>
                  <a:schemeClr val="accent4">
                    <a:lumMod val="50000"/>
                  </a:schemeClr>
                </a:solidFill>
              </a:rPr>
              <a:t>/</a:t>
            </a:r>
            <a:r>
              <a:rPr lang="en-US" sz="2000" dirty="0" err="1" smtClean="0">
                <a:solidFill>
                  <a:schemeClr val="accent4">
                    <a:lumMod val="50000"/>
                  </a:schemeClr>
                </a:solidFill>
              </a:rPr>
              <a:t>can_tests</a:t>
            </a:r>
            <a:r>
              <a:rPr lang="en-US" sz="2000" dirty="0" smtClean="0">
                <a:solidFill>
                  <a:schemeClr val="accent4">
                    <a:lumMod val="50000"/>
                  </a:schemeClr>
                </a:solidFill>
              </a:rPr>
              <a:t>/can_client.sh</a:t>
            </a:r>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vim </a:t>
            </a:r>
            <a:r>
              <a:rPr lang="en-US" sz="2000" dirty="0" smtClean="0">
                <a:solidFill>
                  <a:schemeClr val="accent4">
                    <a:lumMod val="50000"/>
                  </a:schemeClr>
                </a:solidFill>
              </a:rPr>
              <a:t> </a:t>
            </a:r>
            <a:r>
              <a:rPr lang="en-US" sz="2000" dirty="0" err="1" smtClean="0">
                <a:solidFill>
                  <a:schemeClr val="accent4">
                    <a:lumMod val="50000"/>
                  </a:schemeClr>
                </a:solidFill>
              </a:rPr>
              <a:t>vte</a:t>
            </a:r>
            <a:r>
              <a:rPr lang="en-US" sz="2000" dirty="0" smtClean="0">
                <a:solidFill>
                  <a:schemeClr val="accent4">
                    <a:lumMod val="50000"/>
                  </a:schemeClr>
                </a:solidFill>
              </a:rPr>
              <a:t>/</a:t>
            </a:r>
            <a:r>
              <a:rPr lang="en-US" sz="2000" dirty="0" err="1" smtClean="0">
                <a:solidFill>
                  <a:schemeClr val="accent4">
                    <a:lumMod val="50000"/>
                  </a:schemeClr>
                </a:solidFill>
              </a:rPr>
              <a:t>testcases</a:t>
            </a:r>
            <a:r>
              <a:rPr lang="en-US" sz="2000" dirty="0" smtClean="0">
                <a:solidFill>
                  <a:schemeClr val="accent4">
                    <a:lumMod val="50000"/>
                  </a:schemeClr>
                </a:solidFill>
              </a:rPr>
              <a:t>/</a:t>
            </a:r>
            <a:r>
              <a:rPr lang="en-US" sz="2000" dirty="0" err="1" smtClean="0">
                <a:solidFill>
                  <a:schemeClr val="accent4">
                    <a:lumMod val="50000"/>
                  </a:schemeClr>
                </a:solidFill>
              </a:rPr>
              <a:t>vte_tests_suite</a:t>
            </a:r>
            <a:r>
              <a:rPr lang="en-US" sz="2000" dirty="0" smtClean="0">
                <a:solidFill>
                  <a:schemeClr val="accent4">
                    <a:lumMod val="50000"/>
                  </a:schemeClr>
                </a:solidFill>
              </a:rPr>
              <a:t>/</a:t>
            </a:r>
            <a:r>
              <a:rPr lang="en-US" sz="2000" dirty="0" err="1" smtClean="0">
                <a:solidFill>
                  <a:schemeClr val="accent4">
                    <a:lumMod val="50000"/>
                  </a:schemeClr>
                </a:solidFill>
              </a:rPr>
              <a:t>camera_test</a:t>
            </a:r>
            <a:r>
              <a:rPr lang="en-US" sz="2000" dirty="0" smtClean="0">
                <a:solidFill>
                  <a:schemeClr val="accent4">
                    <a:lumMod val="50000"/>
                  </a:schemeClr>
                </a:solidFill>
              </a:rPr>
              <a:t>/camera_gamma_test.sh</a:t>
            </a:r>
            <a:endParaRPr lang="en-US" sz="2000" dirty="0" smtClean="0">
              <a:solidFill>
                <a:schemeClr val="accent4">
                  <a:lumMod val="50000"/>
                </a:schemeClr>
              </a:solidFill>
            </a:endParaRPr>
          </a:p>
          <a:p>
            <a:pPr marL="400050" indent="-400050"/>
            <a:endParaRPr lang="en-US" sz="2000" dirty="0" smtClean="0">
              <a:solidFill>
                <a:schemeClr val="accent4">
                  <a:lumMod val="50000"/>
                </a:schemeClr>
              </a:solidFill>
            </a:endParaRPr>
          </a:p>
          <a:p>
            <a:pPr marL="400050" indent="-400050">
              <a:buFont typeface="Wingdings" pitchFamily="2" charset="2"/>
              <a:buChar char="v"/>
            </a:pPr>
            <a:r>
              <a:rPr lang="en-US" sz="2000" b="1" dirty="0" smtClean="0">
                <a:solidFill>
                  <a:schemeClr val="accent4">
                    <a:lumMod val="50000"/>
                  </a:schemeClr>
                </a:solidFill>
              </a:rPr>
              <a:t>Style 2.</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Example : </a:t>
            </a:r>
          </a:p>
          <a:p>
            <a:pPr marL="400050" indent="-400050"/>
            <a:endParaRPr lang="en-US" sz="2000" dirty="0" smtClean="0">
              <a:solidFill>
                <a:schemeClr val="accent4">
                  <a:lumMod val="50000"/>
                </a:schemeClr>
              </a:solidFill>
            </a:endParaRPr>
          </a:p>
          <a:p>
            <a:pPr marL="400050" indent="-400050"/>
            <a:r>
              <a:rPr lang="en-US" sz="2000" dirty="0" smtClean="0">
                <a:solidFill>
                  <a:schemeClr val="accent4">
                    <a:lumMod val="50000"/>
                  </a:schemeClr>
                </a:solidFill>
              </a:rPr>
              <a:t>vim </a:t>
            </a:r>
            <a:r>
              <a:rPr lang="en-US" sz="2000" dirty="0" smtClean="0">
                <a:solidFill>
                  <a:schemeClr val="accent4">
                    <a:lumMod val="50000"/>
                  </a:schemeClr>
                </a:solidFill>
              </a:rPr>
              <a:t> </a:t>
            </a:r>
            <a:r>
              <a:rPr lang="en-US" sz="2000" dirty="0" err="1" smtClean="0">
                <a:solidFill>
                  <a:schemeClr val="accent4">
                    <a:lumMod val="50000"/>
                  </a:schemeClr>
                </a:solidFill>
              </a:rPr>
              <a:t>vte</a:t>
            </a:r>
            <a:r>
              <a:rPr lang="en-US" sz="2000" dirty="0" smtClean="0">
                <a:solidFill>
                  <a:schemeClr val="accent4">
                    <a:lumMod val="50000"/>
                  </a:schemeClr>
                </a:solidFill>
              </a:rPr>
              <a:t>/</a:t>
            </a:r>
            <a:r>
              <a:rPr lang="en-US" sz="2000" dirty="0" err="1" smtClean="0">
                <a:solidFill>
                  <a:schemeClr val="accent4">
                    <a:lumMod val="50000"/>
                  </a:schemeClr>
                </a:solidFill>
              </a:rPr>
              <a:t>testcases</a:t>
            </a:r>
            <a:r>
              <a:rPr lang="en-US" sz="2000" dirty="0" smtClean="0">
                <a:solidFill>
                  <a:schemeClr val="accent4">
                    <a:lumMod val="50000"/>
                  </a:schemeClr>
                </a:solidFill>
              </a:rPr>
              <a:t>/</a:t>
            </a:r>
            <a:r>
              <a:rPr lang="en-US" sz="2000" dirty="0" err="1" smtClean="0">
                <a:solidFill>
                  <a:schemeClr val="accent4">
                    <a:lumMod val="50000"/>
                  </a:schemeClr>
                </a:solidFill>
              </a:rPr>
              <a:t>vte_tests_suite</a:t>
            </a:r>
            <a:r>
              <a:rPr lang="en-US" sz="2000" dirty="0" smtClean="0">
                <a:solidFill>
                  <a:schemeClr val="accent4">
                    <a:lumMod val="50000"/>
                  </a:schemeClr>
                </a:solidFill>
              </a:rPr>
              <a:t>/</a:t>
            </a:r>
            <a:r>
              <a:rPr lang="en-US" sz="2000" dirty="0" err="1" smtClean="0">
                <a:solidFill>
                  <a:schemeClr val="accent4">
                    <a:lumMod val="50000"/>
                  </a:schemeClr>
                </a:solidFill>
              </a:rPr>
              <a:t>usb_automation</a:t>
            </a:r>
            <a:r>
              <a:rPr lang="en-US" sz="2000" dirty="0" smtClean="0">
                <a:solidFill>
                  <a:schemeClr val="accent4">
                    <a:lumMod val="50000"/>
                  </a:schemeClr>
                </a:solidFill>
              </a:rPr>
              <a:t>/usb_device_board.sh</a:t>
            </a:r>
            <a:endParaRPr lang="en-US" sz="20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419100" y="1244600"/>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30414" y="1271814"/>
            <a:ext cx="7048500" cy="622300"/>
          </a:xfrm>
          <a:prstGeom prst="rect">
            <a:avLst/>
          </a:prstGeom>
          <a:noFill/>
        </p:spPr>
        <p:txBody>
          <a:bodyPr wrap="square" lIns="91440" tIns="45720" rIns="91440" rtlCol="0" anchor="t">
            <a:noAutofit/>
          </a:bodyPr>
          <a:lstStyle/>
          <a:p>
            <a:pPr>
              <a:buFont typeface="Wingdings" pitchFamily="2" charset="2"/>
              <a:buChar char="q"/>
            </a:pPr>
            <a:r>
              <a:rPr lang="en-US" sz="1500" dirty="0" smtClean="0">
                <a:solidFill>
                  <a:schemeClr val="accent4">
                    <a:lumMod val="50000"/>
                  </a:schemeClr>
                </a:solidFill>
              </a:rPr>
              <a:t>  </a:t>
            </a:r>
            <a:r>
              <a:rPr lang="en-US" sz="2400" b="1" dirty="0" smtClean="0">
                <a:solidFill>
                  <a:schemeClr val="accent4">
                    <a:lumMod val="50000"/>
                  </a:schemeClr>
                </a:solidFill>
              </a:rPr>
              <a:t>Script style in </a:t>
            </a:r>
            <a:r>
              <a:rPr lang="en-US" sz="2400" b="1" dirty="0" err="1" smtClean="0">
                <a:solidFill>
                  <a:schemeClr val="accent4">
                    <a:lumMod val="50000"/>
                  </a:schemeClr>
                </a:solidFill>
              </a:rPr>
              <a:t>vte</a:t>
            </a:r>
            <a:endParaRPr lang="en-US" sz="2400" b="1" dirty="0" smtClean="0">
              <a:solidFill>
                <a:schemeClr val="accent4">
                  <a:lumMod val="50000"/>
                </a:schemeClr>
              </a:solidFill>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spcBef>
                <a:spcPts val="900"/>
              </a:spcBef>
            </a:pPr>
            <a:r>
              <a:rPr lang="en-US" sz="3200" dirty="0"/>
              <a:t>How to write a test script</a:t>
            </a:r>
          </a:p>
        </p:txBody>
      </p:sp>
      <p:sp>
        <p:nvSpPr>
          <p:cNvPr id="5" name="TextBox 4"/>
          <p:cNvSpPr txBox="1"/>
          <p:nvPr/>
        </p:nvSpPr>
        <p:spPr>
          <a:xfrm>
            <a:off x="622300" y="2396672"/>
            <a:ext cx="8521700" cy="4635500"/>
          </a:xfrm>
          <a:prstGeom prst="rect">
            <a:avLst/>
          </a:prstGeom>
          <a:noFill/>
        </p:spPr>
        <p:txBody>
          <a:bodyPr wrap="square" lIns="91440" tIns="45720" rIns="91440" rtlCol="0" anchor="t">
            <a:noAutofit/>
          </a:bodyPr>
          <a:lstStyle/>
          <a:p>
            <a:pPr marL="400050" indent="-400050">
              <a:buFont typeface="Wingdings" pitchFamily="2" charset="2"/>
              <a:buChar char="v"/>
            </a:pPr>
            <a:r>
              <a:rPr lang="en-US" sz="2400" dirty="0" smtClean="0">
                <a:solidFill>
                  <a:schemeClr val="accent4">
                    <a:lumMod val="50000"/>
                  </a:schemeClr>
                </a:solidFill>
              </a:rPr>
              <a:t>plafm.sh</a:t>
            </a:r>
          </a:p>
          <a:p>
            <a:pPr marL="400050" indent="-400050">
              <a:buFont typeface="Wingdings" pitchFamily="2" charset="2"/>
              <a:buChar char="v"/>
            </a:pPr>
            <a:endParaRPr lang="en-US" sz="2400" dirty="0" smtClean="0">
              <a:solidFill>
                <a:schemeClr val="accent4">
                  <a:lumMod val="50000"/>
                </a:schemeClr>
              </a:solidFill>
            </a:endParaRPr>
          </a:p>
          <a:p>
            <a:pPr marL="400050" indent="-400050">
              <a:buFont typeface="Wingdings" pitchFamily="2" charset="2"/>
              <a:buChar char="v"/>
            </a:pPr>
            <a:r>
              <a:rPr lang="en-US" sz="2400" dirty="0" smtClean="0">
                <a:solidFill>
                  <a:schemeClr val="accent4">
                    <a:lumMod val="50000"/>
                  </a:schemeClr>
                </a:solidFill>
              </a:rPr>
              <a:t>boot_mmcblk.sh</a:t>
            </a:r>
          </a:p>
          <a:p>
            <a:pPr marL="400050" indent="-400050">
              <a:buFont typeface="+mj-lt"/>
              <a:buAutoNum type="romanUcPeriod"/>
            </a:pPr>
            <a:endParaRPr lang="en-US" sz="1500" dirty="0" smtClean="0">
              <a:solidFill>
                <a:schemeClr val="accent4">
                  <a:lumMod val="50000"/>
                </a:schemeClr>
              </a:solidFill>
            </a:endParaRPr>
          </a:p>
          <a:p>
            <a:pPr marL="400050" indent="-400050">
              <a:buFont typeface="+mj-lt"/>
              <a:buAutoNum type="romanUcPeriod"/>
            </a:pPr>
            <a:endParaRPr lang="en-US" sz="1500" dirty="0" smtClean="0">
              <a:solidFill>
                <a:schemeClr val="accent4">
                  <a:lumMod val="50000"/>
                </a:schemeClr>
              </a:solidFill>
            </a:endParaRPr>
          </a:p>
        </p:txBody>
      </p:sp>
      <p:sp>
        <p:nvSpPr>
          <p:cNvPr id="6" name="TextBox 5"/>
          <p:cNvSpPr txBox="1"/>
          <p:nvPr/>
        </p:nvSpPr>
        <p:spPr>
          <a:xfrm>
            <a:off x="279400" y="1181100"/>
            <a:ext cx="4673600" cy="6096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390071" y="1288143"/>
            <a:ext cx="7759700" cy="571500"/>
          </a:xfrm>
          <a:prstGeom prst="rect">
            <a:avLst/>
          </a:prstGeom>
          <a:noFill/>
        </p:spPr>
        <p:txBody>
          <a:bodyPr wrap="square" lIns="91440" tIns="45720" rIns="91440" rtlCol="0" anchor="t">
            <a:noAutofit/>
          </a:bodyPr>
          <a:lstStyle/>
          <a:p>
            <a:endParaRPr lang="en-US" sz="1500" dirty="0" err="1" smtClean="0">
              <a:solidFill>
                <a:schemeClr val="accent4">
                  <a:lumMod val="50000"/>
                </a:schemeClr>
              </a:solidFill>
            </a:endParaRPr>
          </a:p>
        </p:txBody>
      </p:sp>
      <p:sp>
        <p:nvSpPr>
          <p:cNvPr id="9" name="TextBox 8"/>
          <p:cNvSpPr txBox="1"/>
          <p:nvPr/>
        </p:nvSpPr>
        <p:spPr>
          <a:xfrm>
            <a:off x="230414" y="1271814"/>
            <a:ext cx="8028214" cy="622300"/>
          </a:xfrm>
          <a:prstGeom prst="rect">
            <a:avLst/>
          </a:prstGeom>
          <a:noFill/>
        </p:spPr>
        <p:txBody>
          <a:bodyPr wrap="square" lIns="91440" tIns="45720" rIns="91440" rtlCol="0" anchor="t">
            <a:noAutofit/>
          </a:bodyPr>
          <a:lstStyle/>
          <a:p>
            <a:pPr>
              <a:buFont typeface="Wingdings" pitchFamily="2" charset="2"/>
              <a:buChar char="q"/>
            </a:pPr>
            <a:r>
              <a:rPr lang="en-US" sz="1500" dirty="0" smtClean="0">
                <a:solidFill>
                  <a:schemeClr val="accent4">
                    <a:lumMod val="50000"/>
                  </a:schemeClr>
                </a:solidFill>
              </a:rPr>
              <a:t>  </a:t>
            </a:r>
            <a:r>
              <a:rPr lang="en-US" sz="2400" b="1" dirty="0" smtClean="0">
                <a:solidFill>
                  <a:schemeClr val="accent4">
                    <a:lumMod val="50000"/>
                  </a:schemeClr>
                </a:solidFill>
              </a:rPr>
              <a:t>Common </a:t>
            </a:r>
            <a:r>
              <a:rPr lang="en-US" sz="2400" b="1" dirty="0" err="1" smtClean="0">
                <a:solidFill>
                  <a:schemeClr val="accent4">
                    <a:lumMod val="50000"/>
                  </a:schemeClr>
                </a:solidFill>
              </a:rPr>
              <a:t>callee</a:t>
            </a:r>
            <a:r>
              <a:rPr lang="en-US" sz="2400" b="1" dirty="0" smtClean="0">
                <a:solidFill>
                  <a:schemeClr val="accent4">
                    <a:lumMod val="50000"/>
                  </a:schemeClr>
                </a:solidFill>
              </a:rPr>
              <a:t> script (check the platform support </a:t>
            </a:r>
            <a:r>
              <a:rPr lang="en-US" sz="2400" b="1" dirty="0" smtClean="0">
                <a:solidFill>
                  <a:schemeClr val="accent4">
                    <a:lumMod val="50000"/>
                  </a:schemeClr>
                </a:solidFill>
              </a:rPr>
              <a:t>)</a:t>
            </a:r>
            <a:endParaRPr lang="en-US" sz="2400" b="1" dirty="0" smtClean="0">
              <a:solidFill>
                <a:schemeClr val="accent4">
                  <a:lumMod val="50000"/>
                </a:schemeClr>
              </a:solidFill>
            </a:endParaRPr>
          </a:p>
        </p:txBody>
      </p:sp>
      <p:sp>
        <p:nvSpPr>
          <p:cNvPr id="8" name="TextBox 7"/>
          <p:cNvSpPr txBox="1"/>
          <p:nvPr/>
        </p:nvSpPr>
        <p:spPr>
          <a:xfrm>
            <a:off x="281214" y="3340100"/>
            <a:ext cx="7048500" cy="622300"/>
          </a:xfrm>
          <a:prstGeom prst="rect">
            <a:avLst/>
          </a:prstGeom>
          <a:noFill/>
        </p:spPr>
        <p:txBody>
          <a:bodyPr wrap="square" lIns="91440" tIns="45720" rIns="91440" rtlCol="0" anchor="t">
            <a:noAutofit/>
          </a:bodyPr>
          <a:lstStyle/>
          <a:p>
            <a:pPr>
              <a:buFont typeface="Wingdings" pitchFamily="2" charset="2"/>
              <a:buChar char="q"/>
            </a:pPr>
            <a:endParaRPr lang="en-US" sz="1500" b="1" dirty="0" smtClean="0">
              <a:solidFill>
                <a:schemeClr val="accent4">
                  <a:lumMod val="50000"/>
                </a:schemeClr>
              </a:solidFill>
            </a:endParaRPr>
          </a:p>
        </p:txBody>
      </p:sp>
    </p:spTree>
    <p:extLst>
      <p:ext uri="{BB962C8B-B14F-4D97-AF65-F5344CB8AC3E}">
        <p14:creationId xmlns:p14="http://schemas.microsoft.com/office/powerpoint/2010/main" xmlns="" val="85988219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5877</TotalTime>
  <Pages>0</Pages>
  <Words>277</Words>
  <Characters>0</Characters>
  <Application>Microsoft Office PowerPoint</Application>
  <DocSecurity>0</DocSecurity>
  <PresentationFormat>On-screen Show (4:3)</PresentationFormat>
  <Lines>0</Lines>
  <Paragraphs>98</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0_Master Content Slide</vt:lpstr>
      <vt:lpstr>10_ FSL Logo Slide</vt:lpstr>
      <vt:lpstr>i.MX platform Linux Case design</vt:lpstr>
      <vt:lpstr>Content</vt:lpstr>
      <vt:lpstr>How to design a case</vt:lpstr>
      <vt:lpstr>How to design a case</vt:lpstr>
      <vt:lpstr>How to design a case</vt:lpstr>
      <vt:lpstr>VTE test script style introduction</vt:lpstr>
      <vt:lpstr>VTE test script style introduction</vt:lpstr>
      <vt:lpstr>VTE test script style introduction</vt:lpstr>
      <vt:lpstr>How to write a test script</vt:lpstr>
      <vt:lpstr>How to write a test script</vt:lpstr>
      <vt:lpstr>How to write a test script</vt:lpstr>
      <vt:lpstr>Slide 11</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b48492</cp:lastModifiedBy>
  <cp:revision>487</cp:revision>
  <dcterms:created xsi:type="dcterms:W3CDTF">2012-11-14T23:25:03Z</dcterms:created>
  <dcterms:modified xsi:type="dcterms:W3CDTF">2014-07-24T09:00:28Z</dcterms:modified>
  <cp:category>4:3 Confidential and Proprietary</cp:category>
</cp:coreProperties>
</file>