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1"/>
    <p:sldMasterId id="2147483657" r:id="rId2"/>
  </p:sldMasterIdLst>
  <p:notesMasterIdLst>
    <p:notesMasterId r:id="rId30"/>
  </p:notesMasterIdLst>
  <p:handoutMasterIdLst>
    <p:handoutMasterId r:id="rId31"/>
  </p:handoutMasterIdLst>
  <p:sldIdLst>
    <p:sldId id="428" r:id="rId3"/>
    <p:sldId id="413" r:id="rId4"/>
    <p:sldId id="463" r:id="rId5"/>
    <p:sldId id="494" r:id="rId6"/>
    <p:sldId id="495" r:id="rId7"/>
    <p:sldId id="464" r:id="rId8"/>
    <p:sldId id="496" r:id="rId9"/>
    <p:sldId id="445" r:id="rId10"/>
    <p:sldId id="497" r:id="rId11"/>
    <p:sldId id="498" r:id="rId12"/>
    <p:sldId id="500" r:id="rId13"/>
    <p:sldId id="501" r:id="rId14"/>
    <p:sldId id="502" r:id="rId15"/>
    <p:sldId id="503" r:id="rId16"/>
    <p:sldId id="516" r:id="rId17"/>
    <p:sldId id="504" r:id="rId18"/>
    <p:sldId id="442" r:id="rId19"/>
    <p:sldId id="508" r:id="rId20"/>
    <p:sldId id="444" r:id="rId21"/>
    <p:sldId id="506" r:id="rId22"/>
    <p:sldId id="509" r:id="rId23"/>
    <p:sldId id="466" r:id="rId24"/>
    <p:sldId id="510" r:id="rId25"/>
    <p:sldId id="514" r:id="rId26"/>
    <p:sldId id="513" r:id="rId27"/>
    <p:sldId id="515" r:id="rId28"/>
    <p:sldId id="305" r:id="rId29"/>
  </p:sldIdLst>
  <p:sldSz cx="9144000" cy="6858000" type="screen4x3"/>
  <p:notesSz cx="7315200" cy="9601200"/>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45914"/>
    <a:srgbClr val="FE7900"/>
    <a:srgbClr val="F3540D"/>
    <a:srgbClr val="F64900"/>
    <a:srgbClr val="6A747D"/>
    <a:srgbClr val="F27300"/>
    <a:srgbClr val="E9EAEB"/>
    <a:srgbClr val="F67B44"/>
    <a:srgbClr val="2A2E32"/>
    <a:srgbClr val="58606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4" autoAdjust="0"/>
    <p:restoredTop sz="99762" autoAdjust="0"/>
  </p:normalViewPr>
  <p:slideViewPr>
    <p:cSldViewPr snapToGrid="0">
      <p:cViewPr>
        <p:scale>
          <a:sx n="75" d="100"/>
          <a:sy n="75" d="100"/>
        </p:scale>
        <p:origin x="-1092" y="-78"/>
      </p:cViewPr>
      <p:guideLst>
        <p:guide orient="horz" pos="2160"/>
        <p:guide pos="2880"/>
      </p:guideLst>
    </p:cSldViewPr>
  </p:slideViewPr>
  <p:notesTextViewPr>
    <p:cViewPr>
      <p:scale>
        <a:sx n="3" d="2"/>
        <a:sy n="3" d="2"/>
      </p:scale>
      <p:origin x="0" y="0"/>
    </p:cViewPr>
  </p:notesTextViewPr>
  <p:sorterViewPr>
    <p:cViewPr>
      <p:scale>
        <a:sx n="70" d="100"/>
        <a:sy n="70" d="100"/>
      </p:scale>
      <p:origin x="0" y="0"/>
    </p:cViewPr>
  </p:sorterViewPr>
  <p:notesViewPr>
    <p:cSldViewPr snapToGrid="0">
      <p:cViewPr varScale="1">
        <p:scale>
          <a:sx n="66" d="100"/>
          <a:sy n="66" d="100"/>
        </p:scale>
        <p:origin x="2586" y="8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1"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8/15/2014 9:06:13 AM</a:t>
            </a:fld>
            <a:endParaRPr lang="en-US" dirty="0">
              <a:solidFill>
                <a:schemeClr val="bg2"/>
              </a:solidFill>
            </a:endParaRPr>
          </a:p>
        </p:txBody>
      </p:sp>
      <p:sp>
        <p:nvSpPr>
          <p:cNvPr id="99332" name="Rectangle 4"/>
          <p:cNvSpPr>
            <a:spLocks noGrp="1" noChangeArrowheads="1"/>
          </p:cNvSpPr>
          <p:nvPr>
            <p:ph type="ftr" sz="quarter" idx="2"/>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
        <p:nvSpPr>
          <p:cNvPr id="99333" name="Rectangle 5"/>
          <p:cNvSpPr>
            <a:spLocks noGrp="1" noChangeArrowheads="1"/>
          </p:cNvSpPr>
          <p:nvPr>
            <p:ph type="sldNum" sz="quarter" idx="3"/>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4822" y="172890"/>
            <a:ext cx="1177890" cy="236543"/>
          </a:xfrm>
          <a:prstGeom prst="rect">
            <a:avLst/>
          </a:prstGeom>
        </p:spPr>
      </p:pic>
    </p:spTree>
    <p:extLst>
      <p:ext uri="{BB962C8B-B14F-4D97-AF65-F5344CB8AC3E}">
        <p14:creationId xmlns=""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9"/>
            <a:ext cx="5851525" cy="400467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5"/>
          <p:cNvSpPr>
            <a:spLocks noGrp="1" noChangeArrowheads="1"/>
          </p:cNvSpPr>
          <p:nvPr>
            <p:ph type="sldNum" sz="quarter" idx="5"/>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4822" y="172890"/>
            <a:ext cx="1177890" cy="236543"/>
          </a:xfrm>
          <a:prstGeom prst="rect">
            <a:avLst/>
          </a:prstGeom>
        </p:spPr>
      </p:pic>
      <p:sp>
        <p:nvSpPr>
          <p:cNvPr id="14"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8/15/2014 9:06:11 AM</a:t>
            </a:fld>
            <a:endParaRPr lang="en-US" dirty="0">
              <a:solidFill>
                <a:schemeClr val="bg2"/>
              </a:solidFill>
            </a:endParaRPr>
          </a:p>
        </p:txBody>
      </p:sp>
      <p:sp>
        <p:nvSpPr>
          <p:cNvPr id="15" name="Rectangle 4"/>
          <p:cNvSpPr>
            <a:spLocks noGrp="1" noChangeArrowheads="1"/>
          </p:cNvSpPr>
          <p:nvPr>
            <p:ph type="ftr" sz="quarter" idx="4"/>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Tree>
    <p:extLst>
      <p:ext uri="{BB962C8B-B14F-4D97-AF65-F5344CB8AC3E}">
        <p14:creationId xmlns=""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3440064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4</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6</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11</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16</a:t>
            </a:fld>
            <a:endParaRPr lang="en-US">
              <a:solidFill>
                <a:schemeClr val="accent4">
                  <a:lumMod val="85000"/>
                  <a:lumOff val="15000"/>
                </a:schemeClr>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26</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1873626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59"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46"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83975" y="6307865"/>
            <a:ext cx="4645785" cy="353544"/>
          </a:xfrm>
          <a:prstGeom prst="rect">
            <a:avLst/>
          </a:prstGeom>
        </p:spPr>
      </p:pic>
    </p:spTree>
    <p:extLst>
      <p:ext uri="{BB962C8B-B14F-4D97-AF65-F5344CB8AC3E}">
        <p14:creationId xmlns=""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5_ Picture and Tex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3028208" y="1074189"/>
            <a:ext cx="5943700" cy="453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ound Diagonal Corner Rectangle 7"/>
          <p:cNvSpPr/>
          <p:nvPr userDrawn="1"/>
        </p:nvSpPr>
        <p:spPr>
          <a:xfrm flipH="1">
            <a:off x="304797" y="4429496"/>
            <a:ext cx="2607625" cy="1177505"/>
          </a:xfrm>
          <a:prstGeom prst="round2DiagRect">
            <a:avLst>
              <a:gd name="adj1" fmla="val 12647"/>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xfrm>
            <a:off x="304799" y="1074738"/>
            <a:ext cx="2607624" cy="3259756"/>
          </a:xfrm>
        </p:spPr>
        <p:txBody>
          <a:bodyPr anchor="t">
            <a:normAutofit/>
          </a:bodyPr>
          <a:lstStyle>
            <a:lvl1pPr marL="0" indent="0" algn="ctr">
              <a:buNone/>
              <a:defRPr sz="1200" baseline="0"/>
            </a:lvl1pPr>
          </a:lstStyle>
          <a:p>
            <a:endParaRPr lang="en-US" dirty="0" smtClean="0"/>
          </a:p>
          <a:p>
            <a:endParaRPr lang="en-US" dirty="0" smtClean="0"/>
          </a:p>
          <a:p>
            <a:endParaRPr lang="en-US" dirty="0" smtClean="0"/>
          </a:p>
          <a:p>
            <a:r>
              <a:rPr lang="en-US" dirty="0" smtClean="0"/>
              <a:t>Click Icon to Insert Picture</a:t>
            </a:r>
            <a:endParaRPr lang="en-US" dirty="0"/>
          </a:p>
        </p:txBody>
      </p:sp>
    </p:spTree>
    <p:extLst>
      <p:ext uri="{BB962C8B-B14F-4D97-AF65-F5344CB8AC3E}">
        <p14:creationId xmlns="" xmlns:p14="http://schemas.microsoft.com/office/powerpoint/2010/main" val="327744819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6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5"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7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39454359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215067225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9"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40935135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5"/>
          <p:cNvSpPr>
            <a:spLocks noGrp="1" noChangeArrowheads="1"/>
          </p:cNvSpPr>
          <p:nvPr>
            <p:ph type="sldNum" sz="quarter" idx="10"/>
          </p:nvPr>
        </p:nvSpPr>
        <p:spPr>
          <a:xfrm>
            <a:off x="5872163" y="6505575"/>
            <a:ext cx="685800" cy="314325"/>
          </a:xfrm>
          <a:prstGeom prst="rect">
            <a:avLst/>
          </a:prstGeom>
          <a:ln/>
        </p:spPr>
        <p:txBody>
          <a:bodyPr/>
          <a:lstStyle>
            <a:lvl1pPr>
              <a:defRPr/>
            </a:lvl1pPr>
          </a:lstStyle>
          <a:p>
            <a:pPr>
              <a:defRPr/>
            </a:pPr>
            <a:fld id="{A11E5266-90B4-47BD-B375-B27E64C4001B}" type="slidenum">
              <a:rPr lang="en-US"/>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freescale.com/" TargetMode="External"/><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hyperlink" Target="https://www.facebook.com/freescale" TargetMode="External"/><Relationship Id="rId4" Type="http://schemas.openxmlformats.org/officeDocument/2006/relationships/hyperlink" Target="https://twitter.com/Freescal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225511" y="280713"/>
            <a:ext cx="8725789"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17" name="Text Placeholder 16"/>
          <p:cNvSpPr>
            <a:spLocks noGrp="1"/>
          </p:cNvSpPr>
          <p:nvPr>
            <p:ph type="body" idx="1"/>
          </p:nvPr>
        </p:nvSpPr>
        <p:spPr>
          <a:xfrm>
            <a:off x="224642" y="1068042"/>
            <a:ext cx="873529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2" name="Group 31"/>
          <p:cNvGrpSpPr/>
          <p:nvPr userDrawn="1"/>
        </p:nvGrpSpPr>
        <p:grpSpPr>
          <a:xfrm>
            <a:off x="379911" y="6258336"/>
            <a:ext cx="1847279" cy="379823"/>
            <a:chOff x="633159" y="6301141"/>
            <a:chExt cx="1771650" cy="381114"/>
          </a:xfrm>
        </p:grpSpPr>
        <p:sp>
          <p:nvSpPr>
            <p:cNvPr id="33" name="Text Box 129"/>
            <p:cNvSpPr txBox="1">
              <a:spLocks noChangeAspect="1" noChangeArrowheads="1"/>
            </p:cNvSpPr>
            <p:nvPr/>
          </p:nvSpPr>
          <p:spPr bwMode="black">
            <a:xfrm>
              <a:off x="2094626" y="6435763"/>
              <a:ext cx="310183" cy="151580"/>
            </a:xfrm>
            <a:prstGeom prst="rect">
              <a:avLst/>
            </a:prstGeom>
            <a:noFill/>
            <a:ln w="9525">
              <a:noFill/>
              <a:miter lim="800000"/>
              <a:headEnd/>
              <a:tailEnd/>
            </a:ln>
            <a:effectLst/>
          </p:spPr>
          <p:txBody>
            <a:bodyPr>
              <a:spAutoFit/>
            </a:bodyPr>
            <a:lstStyle/>
            <a:p>
              <a:r>
                <a:rPr lang="en-US" sz="300" b="1" dirty="0"/>
                <a:t>TM</a:t>
              </a:r>
            </a:p>
          </p:txBody>
        </p:sp>
        <p:sp>
          <p:nvSpPr>
            <p:cNvPr id="3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8"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49"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0"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2" name="Oval 51">
            <a:hlinkClick r:id="" action="ppaction://hlinkshowjump?jump=nextslide"/>
          </p:cNvPr>
          <p:cNvSpPr/>
          <p:nvPr/>
        </p:nvSpPr>
        <p:spPr>
          <a:xfrm>
            <a:off x="849575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hlinkClick r:id="" action="ppaction://hlinkshowjump?jump=nextslide"/>
          </p:cNvPr>
          <p:cNvPicPr>
            <a:picLocks noChangeAspect="1"/>
          </p:cNvPicPr>
          <p:nvPr/>
        </p:nvPicPr>
        <p:blipFill>
          <a:blip r:embed="rId10" cstate="email">
            <a:extLst>
              <a:ext uri="{28A0092B-C50C-407E-A947-70E740481C1C}">
                <a14:useLocalDpi xmlns="" xmlns:a14="http://schemas.microsoft.com/office/drawing/2010/main"/>
              </a:ext>
            </a:extLst>
          </a:blip>
          <a:stretch>
            <a:fillRect/>
          </a:stretch>
        </p:blipFill>
        <p:spPr>
          <a:xfrm>
            <a:off x="8537734" y="6295743"/>
            <a:ext cx="355877" cy="332149"/>
          </a:xfrm>
          <a:prstGeom prst="rect">
            <a:avLst/>
          </a:prstGeom>
        </p:spPr>
      </p:pic>
      <p:sp>
        <p:nvSpPr>
          <p:cNvPr id="55" name="Oval 54">
            <a:hlinkClick r:id="" action="ppaction://hlinkshowjump?jump=previousslide"/>
          </p:cNvPr>
          <p:cNvSpPr/>
          <p:nvPr userDrawn="1"/>
        </p:nvSpPr>
        <p:spPr>
          <a:xfrm>
            <a:off x="800396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hlinkClick r:id="" action="ppaction://hlinkshowjump?jump=previousslide"/>
          </p:cNvPr>
          <p:cNvPicPr>
            <a:picLocks noChangeAspect="1"/>
          </p:cNvPicPr>
          <p:nvPr userDrawn="1"/>
        </p:nvPicPr>
        <p:blipFill>
          <a:blip r:embed="rId10" cstate="email">
            <a:extLst>
              <a:ext uri="{28A0092B-C50C-407E-A947-70E740481C1C}">
                <a14:useLocalDpi xmlns="" xmlns:a14="http://schemas.microsoft.com/office/drawing/2010/main"/>
              </a:ext>
            </a:extLst>
          </a:blip>
          <a:stretch>
            <a:fillRect/>
          </a:stretch>
        </p:blipFill>
        <p:spPr>
          <a:xfrm flipH="1">
            <a:off x="8026224" y="6295743"/>
            <a:ext cx="355877" cy="332149"/>
          </a:xfrm>
          <a:prstGeom prst="rect">
            <a:avLst/>
          </a:prstGeom>
        </p:spPr>
      </p:pic>
      <p:sp>
        <p:nvSpPr>
          <p:cNvPr id="29" name="TextBox 28"/>
          <p:cNvSpPr txBox="1"/>
          <p:nvPr userDrawn="1"/>
        </p:nvSpPr>
        <p:spPr>
          <a:xfrm>
            <a:off x="2343483" y="6496493"/>
            <a:ext cx="4019075" cy="215444"/>
          </a:xfrm>
          <a:prstGeom prst="rect">
            <a:avLst/>
          </a:prstGeom>
          <a:noFill/>
        </p:spPr>
        <p:txBody>
          <a:bodyPr wrap="square" rtlCol="0">
            <a:spAutoFit/>
          </a:bodyPr>
          <a:lstStyle/>
          <a:p>
            <a:pPr algn="l"/>
            <a:r>
              <a:rPr lang="en-US" sz="800" b="0" i="0" dirty="0" smtClean="0">
                <a:solidFill>
                  <a:schemeClr val="tx1">
                    <a:lumMod val="50000"/>
                    <a:lumOff val="50000"/>
                  </a:schemeClr>
                </a:solidFill>
              </a:rPr>
              <a:t>Confidential and Proprietary</a:t>
            </a:r>
          </a:p>
        </p:txBody>
      </p:sp>
      <p:sp>
        <p:nvSpPr>
          <p:cNvPr id="30" name="Slide Number Placeholder 1"/>
          <p:cNvSpPr txBox="1">
            <a:spLocks/>
          </p:cNvSpPr>
          <p:nvPr userDrawn="1"/>
        </p:nvSpPr>
        <p:spPr>
          <a:xfrm>
            <a:off x="3872222" y="6411262"/>
            <a:ext cx="298580" cy="365125"/>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cxnSp>
        <p:nvCxnSpPr>
          <p:cNvPr id="31" name="Straight Connector 30"/>
          <p:cNvCxnSpPr/>
          <p:nvPr userDrawn="1"/>
        </p:nvCxnSpPr>
        <p:spPr>
          <a:xfrm>
            <a:off x="3830658" y="6535885"/>
            <a:ext cx="0" cy="1173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07" r:id="rId3"/>
    <p:sldLayoutId id="2147483776" r:id="rId4"/>
    <p:sldLayoutId id="2147483777" r:id="rId5"/>
    <p:sldLayoutId id="2147483780" r:id="rId6"/>
    <p:sldLayoutId id="2147483796" r:id="rId7"/>
    <p:sldLayoutId id="2147483797" r:id="rId8"/>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p:titleStyle>
    <p:bodyStyle>
      <a:lvl1pPr marL="175022" indent="-175022" algn="l" rtl="0" fontAlgn="base">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fontAlgn="base">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fontAlgn="base">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fontAlgn="base">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fontAlgn="base">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2042908" y="1710992"/>
            <a:ext cx="5224434" cy="1048590"/>
            <a:chOff x="633159" y="6301141"/>
            <a:chExt cx="1814931" cy="381114"/>
          </a:xfrm>
        </p:grpSpPr>
        <p:sp>
          <p:nvSpPr>
            <p:cNvPr id="33" name="Text Box 129"/>
            <p:cNvSpPr txBox="1">
              <a:spLocks noChangeAspect="1" noChangeArrowheads="1"/>
            </p:cNvSpPr>
            <p:nvPr/>
          </p:nvSpPr>
          <p:spPr bwMode="black">
            <a:xfrm>
              <a:off x="2137907" y="6465788"/>
              <a:ext cx="310183" cy="72711"/>
            </a:xfrm>
            <a:prstGeom prst="rect">
              <a:avLst/>
            </a:prstGeom>
            <a:noFill/>
            <a:ln w="9525">
              <a:noFill/>
              <a:miter lim="800000"/>
              <a:headEnd/>
              <a:tailEnd/>
            </a:ln>
            <a:effectLst/>
          </p:spPr>
          <p:txBody>
            <a:bodyPr>
              <a:spAutoFit/>
            </a:bodyPr>
            <a:lstStyle/>
            <a:p>
              <a:r>
                <a:rPr lang="en-US" sz="700" b="1" dirty="0"/>
                <a:t>TM</a:t>
              </a:r>
            </a:p>
          </p:txBody>
        </p:sp>
        <p:sp>
          <p:nvSpPr>
            <p:cNvPr id="37"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8"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9"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3"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4"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5"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6"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7"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8"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9"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0"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1"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52"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3"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4" name="TextBox 53"/>
          <p:cNvSpPr txBox="1"/>
          <p:nvPr userDrawn="1"/>
        </p:nvSpPr>
        <p:spPr>
          <a:xfrm>
            <a:off x="1892617" y="6192972"/>
            <a:ext cx="5358766" cy="230832"/>
          </a:xfrm>
          <a:prstGeom prst="rect">
            <a:avLst/>
          </a:prstGeom>
          <a:noFill/>
        </p:spPr>
        <p:txBody>
          <a:bodyPr wrap="square" rtlCol="0">
            <a:spAutoFit/>
          </a:bodyPr>
          <a:lstStyle/>
          <a:p>
            <a:pPr algn="ctr"/>
            <a:r>
              <a:rPr lang="en-US" sz="900" dirty="0" smtClean="0">
                <a:solidFill>
                  <a:schemeClr val="tx1">
                    <a:lumMod val="50000"/>
                    <a:lumOff val="50000"/>
                  </a:schemeClr>
                </a:solidFill>
              </a:rPr>
              <a:t>© 2014 Freescale Semiconductor, Inc.  |  </a:t>
            </a:r>
            <a:r>
              <a:rPr lang="en-US" sz="900" b="1" i="1" dirty="0" smtClean="0">
                <a:solidFill>
                  <a:schemeClr val="tx1">
                    <a:lumMod val="50000"/>
                    <a:lumOff val="50000"/>
                  </a:schemeClr>
                </a:solidFill>
              </a:rPr>
              <a:t>Confidential and Proprietary</a:t>
            </a:r>
          </a:p>
        </p:txBody>
      </p:sp>
      <p:sp>
        <p:nvSpPr>
          <p:cNvPr id="55" name="TextBox 54"/>
          <p:cNvSpPr txBox="1"/>
          <p:nvPr userDrawn="1"/>
        </p:nvSpPr>
        <p:spPr>
          <a:xfrm>
            <a:off x="1935061" y="5265907"/>
            <a:ext cx="5358766" cy="307777"/>
          </a:xfrm>
          <a:prstGeom prst="rect">
            <a:avLst/>
          </a:prstGeom>
          <a:noFill/>
        </p:spPr>
        <p:txBody>
          <a:bodyPr wrap="square" rtlCol="0">
            <a:spAutoFit/>
          </a:bodyPr>
          <a:lstStyle/>
          <a:p>
            <a:pPr algn="ctr"/>
            <a:r>
              <a:rPr lang="en-US" sz="1400" dirty="0" smtClean="0">
                <a:solidFill>
                  <a:schemeClr val="tx1">
                    <a:lumMod val="50000"/>
                    <a:lumOff val="50000"/>
                  </a:schemeClr>
                </a:solidFill>
              </a:rPr>
              <a:t>www.Freescale.com</a:t>
            </a:r>
            <a:endParaRPr lang="en-US" sz="1400" b="1" i="1" dirty="0" smtClean="0">
              <a:solidFill>
                <a:schemeClr val="tx1">
                  <a:lumMod val="50000"/>
                  <a:lumOff val="50000"/>
                </a:schemeClr>
              </a:solidFill>
            </a:endParaRPr>
          </a:p>
        </p:txBody>
      </p:sp>
      <p:sp>
        <p:nvSpPr>
          <p:cNvPr id="56" name="Rectangle 55">
            <a:hlinkClick r:id="rId3"/>
          </p:cNvPr>
          <p:cNvSpPr/>
          <p:nvPr userDrawn="1"/>
        </p:nvSpPr>
        <p:spPr>
          <a:xfrm>
            <a:off x="3626303" y="5230983"/>
            <a:ext cx="1891394" cy="433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57" name="Group 56"/>
          <p:cNvGrpSpPr/>
          <p:nvPr userDrawn="1"/>
        </p:nvGrpSpPr>
        <p:grpSpPr>
          <a:xfrm>
            <a:off x="4136152" y="4733925"/>
            <a:ext cx="381000" cy="381000"/>
            <a:chOff x="5617708" y="4733925"/>
            <a:chExt cx="381000" cy="381000"/>
          </a:xfrm>
        </p:grpSpPr>
        <p:sp>
          <p:nvSpPr>
            <p:cNvPr id="58" name="Oval 57">
              <a:hlinkClick r:id="rId4"/>
            </p:cNvPr>
            <p:cNvSpPr/>
            <p:nvPr userDrawn="1"/>
          </p:nvSpPr>
          <p:spPr>
            <a:xfrm>
              <a:off x="5617708"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a:hlinkClick r:id="rId4"/>
            </p:cNvPr>
            <p:cNvSpPr/>
            <p:nvPr userDrawn="1"/>
          </p:nvSpPr>
          <p:spPr>
            <a:xfrm rot="5400000">
              <a:off x="5720352" y="4858972"/>
              <a:ext cx="175712" cy="130907"/>
            </a:xfrm>
            <a:custGeom>
              <a:avLst/>
              <a:gdLst>
                <a:gd name="connsiteX0" fmla="*/ 0 w 3100390"/>
                <a:gd name="connsiteY0" fmla="*/ 1938335 h 2309814"/>
                <a:gd name="connsiteX1" fmla="*/ 0 w 3100390"/>
                <a:gd name="connsiteY1" fmla="*/ 1881191 h 2309814"/>
                <a:gd name="connsiteX2" fmla="*/ 371478 w 3100390"/>
                <a:gd name="connsiteY2" fmla="*/ 1509713 h 2309814"/>
                <a:gd name="connsiteX3" fmla="*/ 804863 w 3100390"/>
                <a:gd name="connsiteY3" fmla="*/ 1509713 h 2309814"/>
                <a:gd name="connsiteX4" fmla="*/ 804863 w 3100390"/>
                <a:gd name="connsiteY4" fmla="*/ 371479 h 2309814"/>
                <a:gd name="connsiteX5" fmla="*/ 1176341 w 3100390"/>
                <a:gd name="connsiteY5" fmla="*/ 1 h 2309814"/>
                <a:gd name="connsiteX6" fmla="*/ 1233485 w 3100390"/>
                <a:gd name="connsiteY6" fmla="*/ 1 h 2309814"/>
                <a:gd name="connsiteX7" fmla="*/ 1604963 w 3100390"/>
                <a:gd name="connsiteY7" fmla="*/ 371479 h 2309814"/>
                <a:gd name="connsiteX8" fmla="*/ 1604963 w 3100390"/>
                <a:gd name="connsiteY8" fmla="*/ 1509713 h 2309814"/>
                <a:gd name="connsiteX9" fmla="*/ 2038347 w 3100390"/>
                <a:gd name="connsiteY9" fmla="*/ 1509713 h 2309814"/>
                <a:gd name="connsiteX10" fmla="*/ 2047594 w 3100390"/>
                <a:gd name="connsiteY10" fmla="*/ 1510645 h 2309814"/>
                <a:gd name="connsiteX11" fmla="*/ 2064178 w 3100390"/>
                <a:gd name="connsiteY11" fmla="*/ 1509615 h 2309814"/>
                <a:gd name="connsiteX12" fmla="*/ 2231455 w 3100390"/>
                <a:gd name="connsiteY12" fmla="*/ 1437930 h 2309814"/>
                <a:gd name="connsiteX13" fmla="*/ 2299945 w 3100390"/>
                <a:gd name="connsiteY13" fmla="*/ 1197202 h 2309814"/>
                <a:gd name="connsiteX14" fmla="*/ 2300290 w 3100390"/>
                <a:gd name="connsiteY14" fmla="*/ 1195482 h 2309814"/>
                <a:gd name="connsiteX15" fmla="*/ 2300290 w 3100390"/>
                <a:gd name="connsiteY15" fmla="*/ 371478 h 2309814"/>
                <a:gd name="connsiteX16" fmla="*/ 2671768 w 3100390"/>
                <a:gd name="connsiteY16" fmla="*/ 0 h 2309814"/>
                <a:gd name="connsiteX17" fmla="*/ 2728912 w 3100390"/>
                <a:gd name="connsiteY17" fmla="*/ 0 h 2309814"/>
                <a:gd name="connsiteX18" fmla="*/ 3100390 w 3100390"/>
                <a:gd name="connsiteY18" fmla="*/ 371478 h 2309814"/>
                <a:gd name="connsiteX19" fmla="*/ 3100390 w 3100390"/>
                <a:gd name="connsiteY19" fmla="*/ 1223960 h 2309814"/>
                <a:gd name="connsiteX20" fmla="*/ 3096815 w 3100390"/>
                <a:gd name="connsiteY20" fmla="*/ 1259424 h 2309814"/>
                <a:gd name="connsiteX21" fmla="*/ 3094122 w 3100390"/>
                <a:gd name="connsiteY21" fmla="*/ 1358809 h 2309814"/>
                <a:gd name="connsiteX22" fmla="*/ 2804461 w 3100390"/>
                <a:gd name="connsiteY22" fmla="*/ 2038795 h 2309814"/>
                <a:gd name="connsiteX23" fmla="*/ 2074120 w 3100390"/>
                <a:gd name="connsiteY23" fmla="*/ 2306933 h 2309814"/>
                <a:gd name="connsiteX24" fmla="*/ 2070794 w 3100390"/>
                <a:gd name="connsiteY24" fmla="*/ 2306542 h 2309814"/>
                <a:gd name="connsiteX25" fmla="*/ 2038347 w 3100390"/>
                <a:gd name="connsiteY25" fmla="*/ 2309813 h 2309814"/>
                <a:gd name="connsiteX26" fmla="*/ 1233491 w 3100390"/>
                <a:gd name="connsiteY26" fmla="*/ 2309813 h 2309814"/>
                <a:gd name="connsiteX27" fmla="*/ 1233485 w 3100390"/>
                <a:gd name="connsiteY27" fmla="*/ 2309814 h 2309814"/>
                <a:gd name="connsiteX28" fmla="*/ 1176341 w 3100390"/>
                <a:gd name="connsiteY28" fmla="*/ 2309814 h 2309814"/>
                <a:gd name="connsiteX29" fmla="*/ 1176336 w 3100390"/>
                <a:gd name="connsiteY29" fmla="*/ 2309813 h 2309814"/>
                <a:gd name="connsiteX30" fmla="*/ 371478 w 3100390"/>
                <a:gd name="connsiteY30" fmla="*/ 2309813 h 2309814"/>
                <a:gd name="connsiteX31" fmla="*/ 0 w 3100390"/>
                <a:gd name="connsiteY31" fmla="*/ 1938335 h 230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00390" h="2309814">
                  <a:moveTo>
                    <a:pt x="0" y="1938335"/>
                  </a:moveTo>
                  <a:lnTo>
                    <a:pt x="0" y="1881191"/>
                  </a:lnTo>
                  <a:cubicBezTo>
                    <a:pt x="0" y="1676029"/>
                    <a:pt x="166316" y="1509713"/>
                    <a:pt x="371478" y="1509713"/>
                  </a:cubicBezTo>
                  <a:lnTo>
                    <a:pt x="804863" y="1509713"/>
                  </a:lnTo>
                  <a:lnTo>
                    <a:pt x="804863" y="371479"/>
                  </a:lnTo>
                  <a:cubicBezTo>
                    <a:pt x="804863" y="166317"/>
                    <a:pt x="971179" y="1"/>
                    <a:pt x="1176341" y="1"/>
                  </a:cubicBezTo>
                  <a:lnTo>
                    <a:pt x="1233485" y="1"/>
                  </a:lnTo>
                  <a:cubicBezTo>
                    <a:pt x="1438647" y="1"/>
                    <a:pt x="1604963" y="166317"/>
                    <a:pt x="1604963" y="371479"/>
                  </a:cubicBezTo>
                  <a:lnTo>
                    <a:pt x="1604963" y="1509713"/>
                  </a:lnTo>
                  <a:lnTo>
                    <a:pt x="2038347" y="1509713"/>
                  </a:lnTo>
                  <a:lnTo>
                    <a:pt x="2047594" y="1510645"/>
                  </a:lnTo>
                  <a:lnTo>
                    <a:pt x="2064178" y="1509615"/>
                  </a:lnTo>
                  <a:cubicBezTo>
                    <a:pt x="2136696" y="1500369"/>
                    <a:pt x="2192207" y="1477589"/>
                    <a:pt x="2231455" y="1437930"/>
                  </a:cubicBezTo>
                  <a:cubicBezTo>
                    <a:pt x="2283785" y="1385052"/>
                    <a:pt x="2303685" y="1321820"/>
                    <a:pt x="2299945" y="1197202"/>
                  </a:cubicBezTo>
                  <a:lnTo>
                    <a:pt x="2300290" y="1195482"/>
                  </a:lnTo>
                  <a:lnTo>
                    <a:pt x="2300290" y="371478"/>
                  </a:lnTo>
                  <a:cubicBezTo>
                    <a:pt x="2300290" y="166316"/>
                    <a:pt x="2466606" y="0"/>
                    <a:pt x="2671768" y="0"/>
                  </a:cubicBezTo>
                  <a:lnTo>
                    <a:pt x="2728912" y="0"/>
                  </a:lnTo>
                  <a:cubicBezTo>
                    <a:pt x="2934074" y="0"/>
                    <a:pt x="3100390" y="166316"/>
                    <a:pt x="3100390" y="371478"/>
                  </a:cubicBezTo>
                  <a:lnTo>
                    <a:pt x="3100390" y="1223960"/>
                  </a:lnTo>
                  <a:lnTo>
                    <a:pt x="3096815" y="1259424"/>
                  </a:lnTo>
                  <a:lnTo>
                    <a:pt x="3094122" y="1358809"/>
                  </a:lnTo>
                  <a:cubicBezTo>
                    <a:pt x="3077077" y="1601947"/>
                    <a:pt x="2985276" y="1871228"/>
                    <a:pt x="2804461" y="2038795"/>
                  </a:cubicBezTo>
                  <a:cubicBezTo>
                    <a:pt x="2752410" y="2108599"/>
                    <a:pt x="2501368" y="2302427"/>
                    <a:pt x="2074120" y="2306933"/>
                  </a:cubicBezTo>
                  <a:lnTo>
                    <a:pt x="2070794" y="2306542"/>
                  </a:lnTo>
                  <a:lnTo>
                    <a:pt x="2038347" y="2309813"/>
                  </a:lnTo>
                  <a:lnTo>
                    <a:pt x="1233491" y="2309813"/>
                  </a:lnTo>
                  <a:lnTo>
                    <a:pt x="1233485" y="2309814"/>
                  </a:lnTo>
                  <a:lnTo>
                    <a:pt x="1176341" y="2309814"/>
                  </a:lnTo>
                  <a:lnTo>
                    <a:pt x="1176336" y="2309813"/>
                  </a:lnTo>
                  <a:lnTo>
                    <a:pt x="371478" y="2309813"/>
                  </a:lnTo>
                  <a:cubicBezTo>
                    <a:pt x="166316" y="2309813"/>
                    <a:pt x="0" y="2143497"/>
                    <a:pt x="0" y="19383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userDrawn="1"/>
        </p:nvGrpSpPr>
        <p:grpSpPr>
          <a:xfrm>
            <a:off x="4736227" y="4733925"/>
            <a:ext cx="381000" cy="381000"/>
            <a:chOff x="6217783" y="4733925"/>
            <a:chExt cx="381000" cy="381000"/>
          </a:xfrm>
        </p:grpSpPr>
        <p:sp>
          <p:nvSpPr>
            <p:cNvPr id="61" name="Oval 60">
              <a:hlinkClick r:id="rId5"/>
            </p:cNvPr>
            <p:cNvSpPr/>
            <p:nvPr userDrawn="1"/>
          </p:nvSpPr>
          <p:spPr>
            <a:xfrm>
              <a:off x="6217783"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a:hlinkClick r:id="rId5"/>
            </p:cNvPr>
            <p:cNvSpPr/>
            <p:nvPr userDrawn="1"/>
          </p:nvSpPr>
          <p:spPr>
            <a:xfrm>
              <a:off x="6349815" y="4804488"/>
              <a:ext cx="116937" cy="239875"/>
            </a:xfrm>
            <a:custGeom>
              <a:avLst/>
              <a:gdLst>
                <a:gd name="connsiteX0" fmla="*/ 1513789 w 1588641"/>
                <a:gd name="connsiteY0" fmla="*/ 0 h 3258812"/>
                <a:gd name="connsiteX1" fmla="*/ 1506905 w 1588641"/>
                <a:gd name="connsiteY1" fmla="*/ 3600 h 3258812"/>
                <a:gd name="connsiteX2" fmla="*/ 1543470 w 1588641"/>
                <a:gd name="connsiteY2" fmla="*/ 3871 h 3258812"/>
                <a:gd name="connsiteX3" fmla="*/ 1542440 w 1588641"/>
                <a:gd name="connsiteY3" fmla="*/ 4816 h 3258812"/>
                <a:gd name="connsiteX4" fmla="*/ 1565438 w 1588641"/>
                <a:gd name="connsiteY4" fmla="*/ 3480 h 3258812"/>
                <a:gd name="connsiteX5" fmla="*/ 1580199 w 1588641"/>
                <a:gd name="connsiteY5" fmla="*/ 43945 h 3258812"/>
                <a:gd name="connsiteX6" fmla="*/ 1582207 w 1588641"/>
                <a:gd name="connsiteY6" fmla="*/ 556764 h 3258812"/>
                <a:gd name="connsiteX7" fmla="*/ 1561483 w 1588641"/>
                <a:gd name="connsiteY7" fmla="*/ 578251 h 3258812"/>
                <a:gd name="connsiteX8" fmla="*/ 1171103 w 1588641"/>
                <a:gd name="connsiteY8" fmla="*/ 578251 h 3258812"/>
                <a:gd name="connsiteX9" fmla="*/ 1170112 w 1588641"/>
                <a:gd name="connsiteY9" fmla="*/ 578326 h 3258812"/>
                <a:gd name="connsiteX10" fmla="*/ 1076435 w 1588641"/>
                <a:gd name="connsiteY10" fmla="*/ 611712 h 3258812"/>
                <a:gd name="connsiteX11" fmla="*/ 1003924 w 1588641"/>
                <a:gd name="connsiteY11" fmla="*/ 756738 h 3258812"/>
                <a:gd name="connsiteX12" fmla="*/ 1002586 w 1588641"/>
                <a:gd name="connsiteY12" fmla="*/ 757066 h 3258812"/>
                <a:gd name="connsiteX13" fmla="*/ 1002586 w 1588641"/>
                <a:gd name="connsiteY13" fmla="*/ 1176024 h 3258812"/>
                <a:gd name="connsiteX14" fmla="*/ 1567602 w 1588641"/>
                <a:gd name="connsiteY14" fmla="*/ 1176024 h 3258812"/>
                <a:gd name="connsiteX15" fmla="*/ 1588641 w 1588641"/>
                <a:gd name="connsiteY15" fmla="*/ 1194958 h 3258812"/>
                <a:gd name="connsiteX16" fmla="*/ 1571797 w 1588641"/>
                <a:gd name="connsiteY16" fmla="*/ 1732767 h 3258812"/>
                <a:gd name="connsiteX17" fmla="*/ 1552863 w 1588641"/>
                <a:gd name="connsiteY17" fmla="*/ 1751701 h 3258812"/>
                <a:gd name="connsiteX18" fmla="*/ 1002586 w 1588641"/>
                <a:gd name="connsiteY18" fmla="*/ 1751701 h 3258812"/>
                <a:gd name="connsiteX19" fmla="*/ 1002586 w 1588641"/>
                <a:gd name="connsiteY19" fmla="*/ 3235670 h 3258812"/>
                <a:gd name="connsiteX20" fmla="*/ 979444 w 1588641"/>
                <a:gd name="connsiteY20" fmla="*/ 3258812 h 3258812"/>
                <a:gd name="connsiteX21" fmla="*/ 450051 w 1588641"/>
                <a:gd name="connsiteY21" fmla="*/ 3258812 h 3258812"/>
                <a:gd name="connsiteX22" fmla="*/ 426909 w 1588641"/>
                <a:gd name="connsiteY22" fmla="*/ 3235670 h 3258812"/>
                <a:gd name="connsiteX23" fmla="*/ 426909 w 1588641"/>
                <a:gd name="connsiteY23" fmla="*/ 1751701 h 3258812"/>
                <a:gd name="connsiteX24" fmla="*/ 18934 w 1588641"/>
                <a:gd name="connsiteY24" fmla="*/ 1751701 h 3258812"/>
                <a:gd name="connsiteX25" fmla="*/ 0 w 1588641"/>
                <a:gd name="connsiteY25" fmla="*/ 1732767 h 3258812"/>
                <a:gd name="connsiteX26" fmla="*/ 0 w 1588641"/>
                <a:gd name="connsiteY26" fmla="*/ 1194958 h 3258812"/>
                <a:gd name="connsiteX27" fmla="*/ 18934 w 1588641"/>
                <a:gd name="connsiteY27" fmla="*/ 1176024 h 3258812"/>
                <a:gd name="connsiteX28" fmla="*/ 426909 w 1588641"/>
                <a:gd name="connsiteY28" fmla="*/ 1176024 h 3258812"/>
                <a:gd name="connsiteX29" fmla="*/ 426909 w 1588641"/>
                <a:gd name="connsiteY29" fmla="*/ 571741 h 3258812"/>
                <a:gd name="connsiteX30" fmla="*/ 428723 w 1588641"/>
                <a:gd name="connsiteY30" fmla="*/ 567361 h 3258812"/>
                <a:gd name="connsiteX31" fmla="*/ 426488 w 1588641"/>
                <a:gd name="connsiteY31" fmla="*/ 568530 h 3258812"/>
                <a:gd name="connsiteX32" fmla="*/ 1513789 w 1588641"/>
                <a:gd name="connsiteY32" fmla="*/ 0 h 325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88641" h="3258812">
                  <a:moveTo>
                    <a:pt x="1513789" y="0"/>
                  </a:moveTo>
                  <a:lnTo>
                    <a:pt x="1506905" y="3600"/>
                  </a:lnTo>
                  <a:lnTo>
                    <a:pt x="1543470" y="3871"/>
                  </a:lnTo>
                  <a:lnTo>
                    <a:pt x="1542440" y="4816"/>
                  </a:lnTo>
                  <a:lnTo>
                    <a:pt x="1565438" y="3480"/>
                  </a:lnTo>
                  <a:cubicBezTo>
                    <a:pt x="1576883" y="3480"/>
                    <a:pt x="1580199" y="32078"/>
                    <a:pt x="1580199" y="43945"/>
                  </a:cubicBezTo>
                  <a:lnTo>
                    <a:pt x="1582207" y="556764"/>
                  </a:lnTo>
                  <a:cubicBezTo>
                    <a:pt x="1582207" y="568631"/>
                    <a:pt x="1572929" y="578251"/>
                    <a:pt x="1561483" y="578251"/>
                  </a:cubicBezTo>
                  <a:lnTo>
                    <a:pt x="1171103" y="578251"/>
                  </a:lnTo>
                  <a:lnTo>
                    <a:pt x="1170112" y="578326"/>
                  </a:lnTo>
                  <a:cubicBezTo>
                    <a:pt x="1120839" y="585702"/>
                    <a:pt x="1087954" y="601401"/>
                    <a:pt x="1076435" y="611712"/>
                  </a:cubicBezTo>
                  <a:cubicBezTo>
                    <a:pt x="1061075" y="625460"/>
                    <a:pt x="1004856" y="654478"/>
                    <a:pt x="1003924" y="756738"/>
                  </a:cubicBezTo>
                  <a:lnTo>
                    <a:pt x="1002586" y="757066"/>
                  </a:lnTo>
                  <a:lnTo>
                    <a:pt x="1002586" y="1176024"/>
                  </a:lnTo>
                  <a:lnTo>
                    <a:pt x="1567602" y="1176024"/>
                  </a:lnTo>
                  <a:cubicBezTo>
                    <a:pt x="1578059" y="1176024"/>
                    <a:pt x="1588641" y="1184501"/>
                    <a:pt x="1588641" y="1194958"/>
                  </a:cubicBezTo>
                  <a:cubicBezTo>
                    <a:pt x="1588641" y="1374227"/>
                    <a:pt x="1571797" y="1553498"/>
                    <a:pt x="1571797" y="1732767"/>
                  </a:cubicBezTo>
                  <a:cubicBezTo>
                    <a:pt x="1571797" y="1743224"/>
                    <a:pt x="1563319" y="1751701"/>
                    <a:pt x="1552863" y="1751701"/>
                  </a:cubicBezTo>
                  <a:lnTo>
                    <a:pt x="1002586" y="1751701"/>
                  </a:lnTo>
                  <a:lnTo>
                    <a:pt x="1002586" y="3235670"/>
                  </a:lnTo>
                  <a:cubicBezTo>
                    <a:pt x="1002586" y="3248451"/>
                    <a:pt x="992225" y="3258812"/>
                    <a:pt x="979444" y="3258812"/>
                  </a:cubicBezTo>
                  <a:lnTo>
                    <a:pt x="450051" y="3258812"/>
                  </a:lnTo>
                  <a:cubicBezTo>
                    <a:pt x="437270" y="3258812"/>
                    <a:pt x="426909" y="3248451"/>
                    <a:pt x="426909" y="3235670"/>
                  </a:cubicBezTo>
                  <a:lnTo>
                    <a:pt x="426909" y="1751701"/>
                  </a:lnTo>
                  <a:lnTo>
                    <a:pt x="18934" y="1751701"/>
                  </a:lnTo>
                  <a:cubicBezTo>
                    <a:pt x="8477" y="1751701"/>
                    <a:pt x="0" y="1743224"/>
                    <a:pt x="0" y="1732767"/>
                  </a:cubicBezTo>
                  <a:lnTo>
                    <a:pt x="0" y="1194958"/>
                  </a:lnTo>
                  <a:cubicBezTo>
                    <a:pt x="0" y="1184501"/>
                    <a:pt x="8477" y="1176024"/>
                    <a:pt x="18934" y="1176024"/>
                  </a:cubicBezTo>
                  <a:lnTo>
                    <a:pt x="426909" y="1176024"/>
                  </a:lnTo>
                  <a:lnTo>
                    <a:pt x="426909" y="571741"/>
                  </a:lnTo>
                  <a:lnTo>
                    <a:pt x="428723" y="567361"/>
                  </a:lnTo>
                  <a:lnTo>
                    <a:pt x="426488" y="568530"/>
                  </a:lnTo>
                  <a:cubicBezTo>
                    <a:pt x="386393" y="-8193"/>
                    <a:pt x="1280066" y="4397"/>
                    <a:pt x="1513789"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84" r:id="rId1"/>
  </p:sldLayoutIdLst>
  <p:transition>
    <p:fade/>
  </p:transition>
  <p:timing>
    <p:tnLst>
      <p:par>
        <p:cTn id="1" dur="indefinite" restart="never" nodeType="tmRoot"/>
      </p:par>
    </p:tnLst>
  </p:timing>
  <p:hf hdr="0" ftr="0" dt="0"/>
  <p:txStyles>
    <p:titleStyle>
      <a:lvl1pPr algn="ctr" rtl="0" fontAlgn="base">
        <a:spcBef>
          <a:spcPct val="0"/>
        </a:spcBef>
        <a:spcAft>
          <a:spcPct val="0"/>
        </a:spcAft>
        <a:defRPr sz="33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charset="0"/>
        </a:defRPr>
      </a:lvl2pPr>
      <a:lvl3pPr algn="ctr" rtl="0" fontAlgn="base">
        <a:spcBef>
          <a:spcPct val="0"/>
        </a:spcBef>
        <a:spcAft>
          <a:spcPct val="0"/>
        </a:spcAft>
        <a:defRPr sz="3300">
          <a:solidFill>
            <a:schemeClr val="tx2"/>
          </a:solidFill>
          <a:latin typeface="Arial" charset="0"/>
        </a:defRPr>
      </a:lvl3pPr>
      <a:lvl4pPr algn="ctr" rtl="0" fontAlgn="base">
        <a:spcBef>
          <a:spcPct val="0"/>
        </a:spcBef>
        <a:spcAft>
          <a:spcPct val="0"/>
        </a:spcAft>
        <a:defRPr sz="3300">
          <a:solidFill>
            <a:schemeClr val="tx2"/>
          </a:solidFill>
          <a:latin typeface="Arial" charset="0"/>
        </a:defRPr>
      </a:lvl4pPr>
      <a:lvl5pPr algn="ctr" rtl="0" fontAlgn="base">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defRPr>
      </a:lvl2pPr>
      <a:lvl3pPr marL="857250" indent="-171450" algn="l" rtl="0" fontAlgn="base">
        <a:spcBef>
          <a:spcPct val="20000"/>
        </a:spcBef>
        <a:spcAft>
          <a:spcPct val="0"/>
        </a:spcAft>
        <a:buChar char="•"/>
        <a:defRPr sz="18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200" b="1" dirty="0" smtClean="0">
                <a:latin typeface="Times New Roman" pitchFamily="18" charset="0"/>
                <a:cs typeface="Times New Roman" pitchFamily="18" charset="0"/>
              </a:rPr>
              <a:t>C Language Pointer</a:t>
            </a:r>
            <a:endParaRPr lang="en-US" b="1" dirty="0">
              <a:latin typeface="Times New Roman" pitchFamily="18" charset="0"/>
              <a:cs typeface="Times New Roman" pitchFamily="18" charset="0"/>
            </a:endParaRPr>
          </a:p>
        </p:txBody>
      </p:sp>
      <p:sp>
        <p:nvSpPr>
          <p:cNvPr id="7" name="Subtitle 6"/>
          <p:cNvSpPr>
            <a:spLocks noGrp="1"/>
          </p:cNvSpPr>
          <p:nvPr>
            <p:ph type="subTitle" idx="1"/>
          </p:nvPr>
        </p:nvSpPr>
        <p:spPr/>
        <p:txBody>
          <a:bodyPr/>
          <a:lstStyle/>
          <a:p>
            <a:r>
              <a:rPr lang="en-US" dirty="0" err="1" smtClean="0">
                <a:latin typeface="Times New Roman" pitchFamily="18" charset="0"/>
                <a:cs typeface="Times New Roman" pitchFamily="18" charset="0"/>
              </a:rPr>
              <a:t>SuZhou</a:t>
            </a:r>
            <a:r>
              <a:rPr lang="en-US" dirty="0" smtClean="0">
                <a:latin typeface="Times New Roman" pitchFamily="18" charset="0"/>
                <a:cs typeface="Times New Roman" pitchFamily="18" charset="0"/>
              </a:rPr>
              <a:t> Test Team</a:t>
            </a:r>
            <a:endParaRPr lang="en-US" dirty="0">
              <a:latin typeface="Times New Roman" pitchFamily="18" charset="0"/>
              <a:cs typeface="Times New Roman" pitchFamily="18" charset="0"/>
            </a:endParaRPr>
          </a:p>
        </p:txBody>
      </p:sp>
      <p:sp>
        <p:nvSpPr>
          <p:cNvPr id="8" name="Text Placeholder 7"/>
          <p:cNvSpPr>
            <a:spLocks noGrp="1"/>
          </p:cNvSpPr>
          <p:nvPr>
            <p:ph type="body" sz="quarter" idx="11"/>
          </p:nvPr>
        </p:nvSpPr>
        <p:spPr/>
        <p:txBody>
          <a:bodyPr/>
          <a:lstStyle/>
          <a:p>
            <a:r>
              <a:rPr lang="en-US" dirty="0" smtClean="0">
                <a:latin typeface="Times New Roman" pitchFamily="18" charset="0"/>
                <a:cs typeface="Times New Roman" pitchFamily="18" charset="0"/>
              </a:rPr>
              <a:t>July.28.2014</a:t>
            </a:r>
            <a:endParaRPr lang="en-US" dirty="0">
              <a:latin typeface="Times New Roman" pitchFamily="18" charset="0"/>
              <a:cs typeface="Times New Roman" pitchFamily="18" charset="0"/>
            </a:endParaRPr>
          </a:p>
        </p:txBody>
      </p:sp>
      <p:sp>
        <p:nvSpPr>
          <p:cNvPr id="10" name="Text Placeholder 9"/>
          <p:cNvSpPr>
            <a:spLocks noGrp="1"/>
          </p:cNvSpPr>
          <p:nvPr>
            <p:ph type="body" sz="quarter" idx="12"/>
          </p:nvPr>
        </p:nvSpPr>
        <p:spPr/>
        <p:txBody>
          <a:bodyPr/>
          <a:lstStyle/>
          <a:p>
            <a:r>
              <a:rPr lang="en-US" dirty="0" smtClean="0">
                <a:latin typeface="Times New Roman" pitchFamily="18" charset="0"/>
                <a:cs typeface="Times New Roman" pitchFamily="18" charset="0"/>
              </a:rPr>
              <a:t>Kris Wang</a:t>
            </a:r>
            <a:endParaRPr lang="en-US" dirty="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370125531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3860800" y="533400"/>
          <a:ext cx="2971800" cy="2933700"/>
        </p:xfrm>
        <a:graphic>
          <a:graphicData uri="http://schemas.openxmlformats.org/drawingml/2006/table">
            <a:tbl>
              <a:tblPr firstRow="1" bandRow="1">
                <a:tableStyleId>{5C22544A-7EE6-4342-B048-85BDC9FD1C3A}</a:tableStyleId>
              </a:tblPr>
              <a:tblGrid>
                <a:gridCol w="742950"/>
                <a:gridCol w="742950"/>
                <a:gridCol w="742950"/>
                <a:gridCol w="742950"/>
              </a:tblGrid>
              <a:tr h="488950">
                <a:tc>
                  <a:txBody>
                    <a:bodyPr/>
                    <a:lstStyle/>
                    <a:p>
                      <a:pPr algn="ctr"/>
                      <a:r>
                        <a:rPr lang="en-US" b="0" dirty="0" smtClean="0">
                          <a:solidFill>
                            <a:schemeClr val="tx1"/>
                          </a:solidFill>
                          <a:latin typeface="Times New Roman" pitchFamily="18" charset="0"/>
                          <a:cs typeface="Times New Roman" pitchFamily="18" charset="0"/>
                        </a:rPr>
                        <a:t>0x33</a:t>
                      </a:r>
                      <a:endParaRPr lang="en-US" b="0" dirty="0">
                        <a:solidFill>
                          <a:schemeClr val="tx1"/>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algn="ctr"/>
                      <a:r>
                        <a:rPr lang="en-US" b="0" dirty="0" smtClean="0">
                          <a:solidFill>
                            <a:schemeClr val="tx1"/>
                          </a:solidFill>
                          <a:latin typeface="Times New Roman" pitchFamily="18" charset="0"/>
                          <a:cs typeface="Times New Roman" pitchFamily="18" charset="0"/>
                        </a:rPr>
                        <a:t>0x22</a:t>
                      </a:r>
                      <a:endParaRPr lang="en-US" b="0" dirty="0">
                        <a:solidFill>
                          <a:schemeClr val="tx1"/>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algn="ctr"/>
                      <a:r>
                        <a:rPr lang="en-US" b="0" dirty="0" smtClean="0">
                          <a:solidFill>
                            <a:schemeClr val="tx1"/>
                          </a:solidFill>
                          <a:latin typeface="Times New Roman" pitchFamily="18" charset="0"/>
                          <a:cs typeface="Times New Roman" pitchFamily="18" charset="0"/>
                        </a:rPr>
                        <a:t>0x11</a:t>
                      </a:r>
                      <a:endParaRPr lang="en-US" b="0" dirty="0">
                        <a:solidFill>
                          <a:schemeClr val="tx1"/>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algn="ctr"/>
                      <a:r>
                        <a:rPr lang="en-US" b="0" dirty="0" smtClean="0">
                          <a:solidFill>
                            <a:schemeClr val="tx1"/>
                          </a:solidFill>
                          <a:latin typeface="Times New Roman" pitchFamily="18" charset="0"/>
                          <a:cs typeface="Times New Roman" pitchFamily="18" charset="0"/>
                        </a:rPr>
                        <a:t>0x00</a:t>
                      </a:r>
                      <a:endParaRPr lang="en-US" b="0" dirty="0">
                        <a:solidFill>
                          <a:schemeClr val="tx1"/>
                        </a:solidFill>
                        <a:latin typeface="Times New Roman" pitchFamily="18" charset="0"/>
                        <a:cs typeface="Times New Roman" pitchFamily="18" charset="0"/>
                      </a:endParaRPr>
                    </a:p>
                  </a:txBody>
                  <a:tcPr>
                    <a:solidFill>
                      <a:schemeClr val="accent1">
                        <a:lumMod val="20000"/>
                        <a:lumOff val="80000"/>
                      </a:schemeClr>
                    </a:solidFill>
                  </a:tcPr>
                </a:tc>
              </a:tr>
              <a:tr h="488950">
                <a:tc>
                  <a:txBody>
                    <a:bodyPr/>
                    <a:lstStyle/>
                    <a:p>
                      <a:pPr algn="ctr"/>
                      <a:r>
                        <a:rPr lang="en-US" dirty="0" smtClean="0">
                          <a:latin typeface="Times New Roman" pitchFamily="18" charset="0"/>
                          <a:cs typeface="Times New Roman" pitchFamily="18" charset="0"/>
                        </a:rPr>
                        <a:t>0x55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0x44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0x66</a:t>
                      </a:r>
                      <a:endParaRPr lang="en-US" dirty="0">
                        <a:latin typeface="Times New Roman" pitchFamily="18" charset="0"/>
                        <a:cs typeface="Times New Roman" pitchFamily="18" charset="0"/>
                      </a:endParaRPr>
                    </a:p>
                  </a:txBody>
                  <a:tcPr/>
                </a:tc>
                <a:tc>
                  <a:txBody>
                    <a:bodyPr/>
                    <a:lstStyle/>
                    <a:p>
                      <a:pPr algn="ctr"/>
                      <a:r>
                        <a:rPr lang="en-US" b="1" dirty="0" smtClean="0">
                          <a:solidFill>
                            <a:srgbClr val="FF0000"/>
                          </a:solidFill>
                          <a:latin typeface="Times New Roman" pitchFamily="18" charset="0"/>
                          <a:cs typeface="Times New Roman" pitchFamily="18" charset="0"/>
                        </a:rPr>
                        <a:t>reserve</a:t>
                      </a:r>
                      <a:endParaRPr lang="en-US" b="1" dirty="0">
                        <a:solidFill>
                          <a:srgbClr val="FF0000"/>
                        </a:solidFill>
                        <a:latin typeface="Times New Roman" pitchFamily="18" charset="0"/>
                        <a:cs typeface="Times New Roman" pitchFamily="18" charset="0"/>
                      </a:endParaRPr>
                    </a:p>
                  </a:txBody>
                  <a:tcPr/>
                </a:tc>
              </a:tr>
              <a:tr h="488950">
                <a:tc>
                  <a:txBody>
                    <a:bodyPr/>
                    <a:lstStyle/>
                    <a:p>
                      <a:pPr algn="ctr"/>
                      <a:r>
                        <a:rPr lang="en-US" dirty="0" smtClean="0">
                          <a:latin typeface="Times New Roman" pitchFamily="18" charset="0"/>
                          <a:cs typeface="Times New Roman" pitchFamily="18" charset="0"/>
                        </a:rPr>
                        <a:t>0x88</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0x77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0x00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0x00</a:t>
                      </a:r>
                      <a:endParaRPr lang="en-US" dirty="0">
                        <a:latin typeface="Times New Roman" pitchFamily="18" charset="0"/>
                        <a:cs typeface="Times New Roman" pitchFamily="18" charset="0"/>
                      </a:endParaRPr>
                    </a:p>
                  </a:txBody>
                  <a:tcPr/>
                </a:tc>
              </a:tr>
              <a:tr h="488950">
                <a:tc>
                  <a:txBody>
                    <a:bodyPr/>
                    <a:lstStyle/>
                    <a:p>
                      <a:pPr algn="ctr"/>
                      <a:r>
                        <a:rPr lang="en-US" dirty="0" smtClean="0">
                          <a:latin typeface="Times New Roman" pitchFamily="18" charset="0"/>
                          <a:cs typeface="Times New Roman" pitchFamily="18" charset="0"/>
                        </a:rPr>
                        <a:t>0x99</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0x00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0x30</a:t>
                      </a:r>
                      <a:endParaRPr lang="en-US" dirty="0">
                        <a:latin typeface="Times New Roman" pitchFamily="18" charset="0"/>
                        <a:cs typeface="Times New Roman" pitchFamily="18" charset="0"/>
                      </a:endParaRPr>
                    </a:p>
                  </a:txBody>
                  <a:tcPr/>
                </a:tc>
                <a:tc>
                  <a:txBody>
                    <a:bodyPr/>
                    <a:lstStyle/>
                    <a:p>
                      <a:pPr algn="ctr"/>
                      <a:r>
                        <a:rPr lang="en-US" b="1" dirty="0" smtClean="0">
                          <a:solidFill>
                            <a:srgbClr val="FF0000"/>
                          </a:solidFill>
                          <a:latin typeface="Times New Roman" pitchFamily="18" charset="0"/>
                          <a:cs typeface="Times New Roman" pitchFamily="18" charset="0"/>
                        </a:rPr>
                        <a:t>reserve</a:t>
                      </a:r>
                      <a:endParaRPr lang="en-US" b="1" dirty="0">
                        <a:solidFill>
                          <a:srgbClr val="FF0000"/>
                        </a:solidFill>
                        <a:latin typeface="Times New Roman" pitchFamily="18" charset="0"/>
                        <a:cs typeface="Times New Roman" pitchFamily="18" charset="0"/>
                      </a:endParaRPr>
                    </a:p>
                  </a:txBody>
                  <a:tcPr/>
                </a:tc>
              </a:tr>
              <a:tr h="488950">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r>
              <a:tr h="488950">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r>
            </a:tbl>
          </a:graphicData>
        </a:graphic>
      </p:graphicFrame>
      <p:sp>
        <p:nvSpPr>
          <p:cNvPr id="18" name="Slide Number Placeholder 3"/>
          <p:cNvSpPr txBox="1">
            <a:spLocks/>
          </p:cNvSpPr>
          <p:nvPr/>
        </p:nvSpPr>
        <p:spPr>
          <a:xfrm>
            <a:off x="3975100" y="3521075"/>
            <a:ext cx="2806700" cy="454025"/>
          </a:xfrm>
          <a:prstGeom prst="rect">
            <a:avLst/>
          </a:prstGeom>
          <a:noFill/>
          <a:ln/>
        </p:spPr>
        <p:txBody>
          <a:bodyPr/>
          <a:lstStyle/>
          <a:p>
            <a:pPr lvl="0"/>
            <a:r>
              <a:rPr lang="pt-BR" dirty="0" smtClean="0">
                <a:latin typeface="Times New Roman" pitchFamily="18" charset="0"/>
                <a:cs typeface="Times New Roman" pitchFamily="18" charset="0"/>
              </a:rPr>
              <a:t>Memory map for the array x</a:t>
            </a:r>
          </a:p>
        </p:txBody>
      </p:sp>
      <p:cxnSp>
        <p:nvCxnSpPr>
          <p:cNvPr id="24" name="Straight Arrow Connector 23"/>
          <p:cNvCxnSpPr/>
          <p:nvPr/>
        </p:nvCxnSpPr>
        <p:spPr>
          <a:xfrm>
            <a:off x="2387600" y="558800"/>
            <a:ext cx="147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78100" y="279400"/>
            <a:ext cx="1104900" cy="2667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x = 0x4000</a:t>
            </a:r>
          </a:p>
        </p:txBody>
      </p:sp>
      <p:sp>
        <p:nvSpPr>
          <p:cNvPr id="28" name="TextBox 27"/>
          <p:cNvSpPr txBox="1"/>
          <p:nvPr/>
        </p:nvSpPr>
        <p:spPr>
          <a:xfrm>
            <a:off x="2882900" y="787400"/>
            <a:ext cx="762000" cy="2667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0x4004</a:t>
            </a:r>
          </a:p>
        </p:txBody>
      </p:sp>
      <p:sp>
        <p:nvSpPr>
          <p:cNvPr id="29" name="TextBox 28"/>
          <p:cNvSpPr txBox="1"/>
          <p:nvPr/>
        </p:nvSpPr>
        <p:spPr>
          <a:xfrm>
            <a:off x="2349500" y="1257300"/>
            <a:ext cx="1282700" cy="2794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x+1 = 0x4008</a:t>
            </a:r>
          </a:p>
        </p:txBody>
      </p:sp>
      <p:sp>
        <p:nvSpPr>
          <p:cNvPr id="30" name="TextBox 29"/>
          <p:cNvSpPr txBox="1"/>
          <p:nvPr/>
        </p:nvSpPr>
        <p:spPr>
          <a:xfrm>
            <a:off x="2857500" y="1778000"/>
            <a:ext cx="863600" cy="2413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0x400C</a:t>
            </a:r>
          </a:p>
        </p:txBody>
      </p:sp>
      <p:cxnSp>
        <p:nvCxnSpPr>
          <p:cNvPr id="37" name="Straight Arrow Connector 36"/>
          <p:cNvCxnSpPr/>
          <p:nvPr/>
        </p:nvCxnSpPr>
        <p:spPr>
          <a:xfrm>
            <a:off x="2387600" y="1054100"/>
            <a:ext cx="147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387600" y="1536700"/>
            <a:ext cx="147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387600" y="2044700"/>
            <a:ext cx="147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949700" y="533400"/>
            <a:ext cx="3822700"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int</a:t>
            </a:r>
            <a:r>
              <a:rPr lang="en-US" dirty="0" smtClean="0">
                <a:solidFill>
                  <a:srgbClr val="0070C0"/>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a</a:t>
            </a:r>
            <a:endParaRPr lang="en-US" dirty="0">
              <a:solidFill>
                <a:schemeClr val="tx1"/>
              </a:solidFill>
              <a:latin typeface="Times New Roman" pitchFamily="18" charset="0"/>
              <a:cs typeface="Times New Roman" pitchFamily="18" charset="0"/>
            </a:endParaRPr>
          </a:p>
        </p:txBody>
      </p:sp>
      <p:sp>
        <p:nvSpPr>
          <p:cNvPr id="46" name="Rectangle 45"/>
          <p:cNvSpPr/>
          <p:nvPr/>
        </p:nvSpPr>
        <p:spPr>
          <a:xfrm>
            <a:off x="4013200" y="1041400"/>
            <a:ext cx="11938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070C0"/>
              </a:solidFill>
              <a:latin typeface="Times New Roman" pitchFamily="18" charset="0"/>
              <a:cs typeface="Times New Roman" pitchFamily="18" charset="0"/>
            </a:endParaRPr>
          </a:p>
          <a:p>
            <a:pPr algn="ctr"/>
            <a:r>
              <a:rPr lang="en-US" dirty="0" smtClean="0">
                <a:solidFill>
                  <a:srgbClr val="0070C0"/>
                </a:solidFill>
                <a:latin typeface="Times New Roman" pitchFamily="18" charset="0"/>
                <a:cs typeface="Times New Roman" pitchFamily="18" charset="0"/>
              </a:rPr>
              <a:t>short </a:t>
            </a:r>
            <a:r>
              <a:rPr lang="en-US" dirty="0" smtClean="0">
                <a:solidFill>
                  <a:schemeClr val="tx1"/>
                </a:solidFill>
                <a:latin typeface="Times New Roman" pitchFamily="18" charset="0"/>
                <a:cs typeface="Times New Roman" pitchFamily="18" charset="0"/>
              </a:rPr>
              <a:t>b</a:t>
            </a:r>
            <a:endParaRPr lang="en-US" dirty="0">
              <a:solidFill>
                <a:schemeClr val="tx1"/>
              </a:solidFill>
              <a:latin typeface="Times New Roman" pitchFamily="18" charset="0"/>
              <a:cs typeface="Times New Roman" pitchFamily="18" charset="0"/>
            </a:endParaRPr>
          </a:p>
        </p:txBody>
      </p:sp>
      <p:sp>
        <p:nvSpPr>
          <p:cNvPr id="47" name="Rectangle 46"/>
          <p:cNvSpPr/>
          <p:nvPr/>
        </p:nvSpPr>
        <p:spPr>
          <a:xfrm>
            <a:off x="5334000" y="1041400"/>
            <a:ext cx="8001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070C0"/>
              </a:solidFill>
              <a:latin typeface="Times New Roman" pitchFamily="18" charset="0"/>
              <a:cs typeface="Times New Roman" pitchFamily="18" charset="0"/>
            </a:endParaRPr>
          </a:p>
          <a:p>
            <a:pPr algn="ctr"/>
            <a:r>
              <a:rPr lang="en-US" dirty="0" smtClean="0">
                <a:solidFill>
                  <a:srgbClr val="0070C0"/>
                </a:solidFill>
                <a:latin typeface="Times New Roman" pitchFamily="18" charset="0"/>
                <a:cs typeface="Times New Roman" pitchFamily="18" charset="0"/>
              </a:rPr>
              <a:t>char </a:t>
            </a:r>
            <a:r>
              <a:rPr lang="en-US" dirty="0" smtClean="0">
                <a:solidFill>
                  <a:schemeClr val="tx1"/>
                </a:solidFill>
                <a:latin typeface="Times New Roman" pitchFamily="18" charset="0"/>
                <a:cs typeface="Times New Roman" pitchFamily="18" charset="0"/>
              </a:rPr>
              <a:t>c</a:t>
            </a:r>
            <a:endParaRPr lang="en-US" dirty="0">
              <a:solidFill>
                <a:schemeClr val="tx1"/>
              </a:solidFill>
              <a:latin typeface="Times New Roman" pitchFamily="18" charset="0"/>
              <a:cs typeface="Times New Roman" pitchFamily="18" charset="0"/>
            </a:endParaRPr>
          </a:p>
        </p:txBody>
      </p:sp>
      <p:sp>
        <p:nvSpPr>
          <p:cNvPr id="49" name="Slide Number Placeholder 3"/>
          <p:cNvSpPr txBox="1">
            <a:spLocks/>
          </p:cNvSpPr>
          <p:nvPr/>
        </p:nvSpPr>
        <p:spPr>
          <a:xfrm>
            <a:off x="3454400" y="4102100"/>
            <a:ext cx="2209800" cy="2311400"/>
          </a:xfrm>
          <a:prstGeom prst="rect">
            <a:avLst/>
          </a:prstGeom>
          <a:noFill/>
          <a:ln/>
        </p:spPr>
        <p:txBody>
          <a:bodyPr/>
          <a:lstStyle/>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(data1) = 8</a:t>
            </a:r>
          </a:p>
          <a:p>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(data1*) = 4</a:t>
            </a:r>
          </a:p>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(dataPtr1) = 4</a:t>
            </a:r>
          </a:p>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(x) = 16</a:t>
            </a:r>
          </a:p>
          <a:p>
            <a:pPr lvl="0"/>
            <a:r>
              <a:rPr lang="pt-BR" dirty="0" smtClean="0">
                <a:latin typeface="Times New Roman" pitchFamily="18" charset="0"/>
                <a:cs typeface="Times New Roman" pitchFamily="18" charset="0"/>
              </a:rPr>
              <a:t>x+1 = 0x4008</a:t>
            </a:r>
          </a:p>
          <a:p>
            <a:pPr lvl="0"/>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char</a:t>
            </a:r>
            <a:r>
              <a:rPr lang="pt-BR" dirty="0" smtClean="0">
                <a:latin typeface="Times New Roman" pitchFamily="18" charset="0"/>
                <a:cs typeface="Times New Roman" pitchFamily="18" charset="0"/>
              </a:rPr>
              <a:t>*)x+1 = 0x4001</a:t>
            </a:r>
          </a:p>
          <a:p>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int</a:t>
            </a:r>
            <a:r>
              <a:rPr lang="pt-BR" dirty="0" smtClean="0">
                <a:latin typeface="Times New Roman" pitchFamily="18" charset="0"/>
                <a:cs typeface="Times New Roman" pitchFamily="18" charset="0"/>
              </a:rPr>
              <a:t>*)x+1 = 0x4004</a:t>
            </a:r>
          </a:p>
          <a:p>
            <a:pPr lvl="0"/>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int</a:t>
            </a:r>
            <a:r>
              <a:rPr lang="pt-BR" dirty="0" smtClean="0">
                <a:latin typeface="Times New Roman" pitchFamily="18" charset="0"/>
                <a:cs typeface="Times New Roman" pitchFamily="18" charset="0"/>
              </a:rPr>
              <a:t>)x+1 = 0x4001</a:t>
            </a:r>
          </a:p>
        </p:txBody>
      </p:sp>
      <p:grpSp>
        <p:nvGrpSpPr>
          <p:cNvPr id="56" name="Group 55"/>
          <p:cNvGrpSpPr/>
          <p:nvPr/>
        </p:nvGrpSpPr>
        <p:grpSpPr>
          <a:xfrm>
            <a:off x="685800" y="546100"/>
            <a:ext cx="1651000" cy="990600"/>
            <a:chOff x="685800" y="546100"/>
            <a:chExt cx="1651000" cy="990600"/>
          </a:xfrm>
        </p:grpSpPr>
        <p:sp>
          <p:nvSpPr>
            <p:cNvPr id="52" name="Left Brace 51"/>
            <p:cNvSpPr/>
            <p:nvPr/>
          </p:nvSpPr>
          <p:spPr>
            <a:xfrm>
              <a:off x="2032000" y="546100"/>
              <a:ext cx="304800" cy="9906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Slide Number Placeholder 3"/>
            <p:cNvSpPr txBox="1">
              <a:spLocks/>
            </p:cNvSpPr>
            <p:nvPr/>
          </p:nvSpPr>
          <p:spPr>
            <a:xfrm>
              <a:off x="685800" y="850900"/>
              <a:ext cx="1460500" cy="393700"/>
            </a:xfrm>
            <a:prstGeom prst="rect">
              <a:avLst/>
            </a:prstGeom>
            <a:noFill/>
            <a:ln/>
          </p:spPr>
          <p:txBody>
            <a:bodyPr/>
            <a:lstStyle/>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(data1)</a:t>
              </a:r>
            </a:p>
          </p:txBody>
        </p:sp>
      </p:grpSp>
      <p:sp>
        <p:nvSpPr>
          <p:cNvPr id="54" name="TextBox 53"/>
          <p:cNvSpPr txBox="1"/>
          <p:nvPr/>
        </p:nvSpPr>
        <p:spPr>
          <a:xfrm>
            <a:off x="2882900" y="2222500"/>
            <a:ext cx="863600" cy="2413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0x4010</a:t>
            </a:r>
          </a:p>
        </p:txBody>
      </p:sp>
      <p:cxnSp>
        <p:nvCxnSpPr>
          <p:cNvPr id="55" name="Straight Arrow Connector 54"/>
          <p:cNvCxnSpPr/>
          <p:nvPr/>
        </p:nvCxnSpPr>
        <p:spPr>
          <a:xfrm>
            <a:off x="2413000" y="2489200"/>
            <a:ext cx="147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amond(in)">
                                      <p:cBhvr>
                                        <p:cTn id="7" dur="2000"/>
                                        <p:tgtEl>
                                          <p:spTgt spid="4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diamond(in)">
                                      <p:cBhvr>
                                        <p:cTn id="10" dur="2000"/>
                                        <p:tgtEl>
                                          <p:spTgt spid="46"/>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diamond(in)">
                                      <p:cBhvr>
                                        <p:cTn id="13" dur="20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fill="hold"/>
                                        <p:tgtEl>
                                          <p:spTgt spid="56"/>
                                        </p:tgtEl>
                                        <p:attrNameLst>
                                          <p:attrName>ppt_x</p:attrName>
                                        </p:attrNameLst>
                                      </p:cBhvr>
                                      <p:tavLst>
                                        <p:tav tm="0">
                                          <p:val>
                                            <p:strVal val="#ppt_x"/>
                                          </p:val>
                                        </p:tav>
                                        <p:tav tm="100000">
                                          <p:val>
                                            <p:strVal val="#ppt_x"/>
                                          </p:val>
                                        </p:tav>
                                      </p:tavLst>
                                    </p:anim>
                                    <p:anim calcmode="lin" valueType="num">
                                      <p:cBhvr additive="base">
                                        <p:cTn id="1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box(in)">
                                      <p:cBhvr>
                                        <p:cTn id="2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3848100" y="533400"/>
          <a:ext cx="2971800" cy="2933700"/>
        </p:xfrm>
        <a:graphic>
          <a:graphicData uri="http://schemas.openxmlformats.org/drawingml/2006/table">
            <a:tbl>
              <a:tblPr firstRow="1" bandRow="1">
                <a:tableStyleId>{5C22544A-7EE6-4342-B048-85BDC9FD1C3A}</a:tableStyleId>
              </a:tblPr>
              <a:tblGrid>
                <a:gridCol w="742950"/>
                <a:gridCol w="742950"/>
                <a:gridCol w="742950"/>
                <a:gridCol w="742950"/>
              </a:tblGrid>
              <a:tr h="488950">
                <a:tc>
                  <a:txBody>
                    <a:bodyPr/>
                    <a:lstStyle/>
                    <a:p>
                      <a:pPr algn="ctr"/>
                      <a:r>
                        <a:rPr lang="en-US" b="0" dirty="0" smtClean="0">
                          <a:solidFill>
                            <a:schemeClr val="tx1"/>
                          </a:solidFill>
                          <a:latin typeface="Times New Roman" pitchFamily="18" charset="0"/>
                          <a:cs typeface="Times New Roman" pitchFamily="18" charset="0"/>
                        </a:rPr>
                        <a:t>0x55</a:t>
                      </a:r>
                      <a:endParaRPr lang="en-US" b="0" dirty="0">
                        <a:solidFill>
                          <a:schemeClr val="tx1"/>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algn="ctr"/>
                      <a:r>
                        <a:rPr lang="en-US" b="0" dirty="0" smtClean="0">
                          <a:solidFill>
                            <a:schemeClr val="tx1"/>
                          </a:solidFill>
                          <a:latin typeface="Times New Roman" pitchFamily="18" charset="0"/>
                          <a:cs typeface="Times New Roman" pitchFamily="18" charset="0"/>
                        </a:rPr>
                        <a:t>0x44</a:t>
                      </a:r>
                      <a:endParaRPr lang="en-US" b="0" dirty="0">
                        <a:solidFill>
                          <a:schemeClr val="tx1"/>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algn="ctr"/>
                      <a:r>
                        <a:rPr lang="en-US" dirty="0" smtClean="0">
                          <a:solidFill>
                            <a:srgbClr val="FF0000"/>
                          </a:solidFill>
                          <a:latin typeface="Times New Roman" pitchFamily="18" charset="0"/>
                          <a:cs typeface="Times New Roman" pitchFamily="18" charset="0"/>
                        </a:rPr>
                        <a:t>reserve</a:t>
                      </a:r>
                      <a:endParaRPr lang="en-US" dirty="0">
                        <a:solidFill>
                          <a:srgbClr val="FF0000"/>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algn="ctr"/>
                      <a:r>
                        <a:rPr lang="en-US" dirty="0" smtClean="0">
                          <a:solidFill>
                            <a:srgbClr val="FF0000"/>
                          </a:solidFill>
                          <a:latin typeface="Times New Roman" pitchFamily="18" charset="0"/>
                          <a:cs typeface="Times New Roman" pitchFamily="18" charset="0"/>
                        </a:rPr>
                        <a:t>reserve </a:t>
                      </a:r>
                      <a:endParaRPr lang="en-US" dirty="0">
                        <a:solidFill>
                          <a:srgbClr val="FF0000"/>
                        </a:solidFill>
                        <a:latin typeface="Times New Roman" pitchFamily="18" charset="0"/>
                        <a:cs typeface="Times New Roman" pitchFamily="18" charset="0"/>
                      </a:endParaRPr>
                    </a:p>
                  </a:txBody>
                  <a:tcPr>
                    <a:solidFill>
                      <a:schemeClr val="accent1">
                        <a:lumMod val="20000"/>
                        <a:lumOff val="80000"/>
                      </a:schemeClr>
                    </a:solidFill>
                  </a:tcPr>
                </a:tc>
              </a:tr>
              <a:tr h="488950">
                <a:tc>
                  <a:txBody>
                    <a:bodyPr/>
                    <a:lstStyle/>
                    <a:p>
                      <a:pPr algn="ctr"/>
                      <a:r>
                        <a:rPr lang="en-US" dirty="0" smtClean="0">
                          <a:latin typeface="Times New Roman" pitchFamily="18" charset="0"/>
                          <a:cs typeface="Times New Roman" pitchFamily="18" charset="0"/>
                        </a:rPr>
                        <a:t>0x33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0x22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0x11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0x00</a:t>
                      </a:r>
                      <a:endParaRPr lang="en-US" dirty="0">
                        <a:latin typeface="Times New Roman" pitchFamily="18" charset="0"/>
                        <a:cs typeface="Times New Roman" pitchFamily="18" charset="0"/>
                      </a:endParaRPr>
                    </a:p>
                  </a:txBody>
                  <a:tcPr/>
                </a:tc>
              </a:tr>
              <a:tr h="488950">
                <a:tc>
                  <a:txBody>
                    <a:bodyPr/>
                    <a:lstStyle/>
                    <a:p>
                      <a:pPr algn="ctr"/>
                      <a:r>
                        <a:rPr lang="en-US" dirty="0" smtClean="0">
                          <a:latin typeface="Times New Roman" pitchFamily="18" charset="0"/>
                          <a:cs typeface="Times New Roman" pitchFamily="18" charset="0"/>
                        </a:rPr>
                        <a:t>0x66</a:t>
                      </a:r>
                      <a:endParaRPr lang="en-US" dirty="0">
                        <a:latin typeface="Times New Roman" pitchFamily="18" charset="0"/>
                        <a:cs typeface="Times New Roman" pitchFamily="18" charset="0"/>
                      </a:endParaRPr>
                    </a:p>
                  </a:txBody>
                  <a:tcPr/>
                </a:tc>
                <a:tc>
                  <a:txBody>
                    <a:bodyPr/>
                    <a:lstStyle/>
                    <a:p>
                      <a:pPr algn="ctr"/>
                      <a:r>
                        <a:rPr lang="en-US" b="1" dirty="0" smtClean="0">
                          <a:solidFill>
                            <a:srgbClr val="FF0000"/>
                          </a:solidFill>
                          <a:latin typeface="Times New Roman" pitchFamily="18" charset="0"/>
                          <a:cs typeface="Times New Roman" pitchFamily="18" charset="0"/>
                        </a:rPr>
                        <a:t>reserve</a:t>
                      </a:r>
                      <a:endParaRPr lang="en-US" b="1" dirty="0">
                        <a:solidFill>
                          <a:srgbClr val="FF0000"/>
                        </a:solidFill>
                        <a:latin typeface="Times New Roman" pitchFamily="18" charset="0"/>
                        <a:cs typeface="Times New Roman" pitchFamily="18" charset="0"/>
                      </a:endParaRPr>
                    </a:p>
                  </a:txBody>
                  <a:tcPr/>
                </a:tc>
                <a:tc>
                  <a:txBody>
                    <a:bodyPr/>
                    <a:lstStyle/>
                    <a:p>
                      <a:pPr algn="ctr"/>
                      <a:r>
                        <a:rPr lang="en-US" b="1" dirty="0" smtClean="0">
                          <a:solidFill>
                            <a:srgbClr val="FF0000"/>
                          </a:solidFill>
                          <a:latin typeface="Times New Roman" pitchFamily="18" charset="0"/>
                          <a:cs typeface="Times New Roman" pitchFamily="18" charset="0"/>
                        </a:rPr>
                        <a:t>reserve </a:t>
                      </a:r>
                      <a:endParaRPr lang="en-US" b="1" dirty="0">
                        <a:solidFill>
                          <a:srgbClr val="FF0000"/>
                        </a:solidFill>
                        <a:latin typeface="Times New Roman" pitchFamily="18" charset="0"/>
                        <a:cs typeface="Times New Roman" pitchFamily="18" charset="0"/>
                      </a:endParaRPr>
                    </a:p>
                  </a:txBody>
                  <a:tcPr/>
                </a:tc>
                <a:tc>
                  <a:txBody>
                    <a:bodyPr/>
                    <a:lstStyle/>
                    <a:p>
                      <a:pPr algn="ctr"/>
                      <a:r>
                        <a:rPr lang="en-US" b="1" dirty="0" smtClean="0">
                          <a:solidFill>
                            <a:srgbClr val="FF0000"/>
                          </a:solidFill>
                          <a:latin typeface="Times New Roman" pitchFamily="18" charset="0"/>
                          <a:cs typeface="Times New Roman" pitchFamily="18" charset="0"/>
                        </a:rPr>
                        <a:t>reserve</a:t>
                      </a:r>
                      <a:endParaRPr lang="en-US" b="1" dirty="0">
                        <a:solidFill>
                          <a:srgbClr val="FF0000"/>
                        </a:solidFill>
                        <a:latin typeface="Times New Roman" pitchFamily="18" charset="0"/>
                        <a:cs typeface="Times New Roman" pitchFamily="18" charset="0"/>
                      </a:endParaRPr>
                    </a:p>
                  </a:txBody>
                  <a:tcPr/>
                </a:tc>
              </a:tr>
              <a:tr h="488950">
                <a:tc>
                  <a:txBody>
                    <a:bodyPr/>
                    <a:lstStyle/>
                    <a:p>
                      <a:pPr algn="ctr"/>
                      <a:r>
                        <a:rPr lang="en-US" dirty="0" smtClean="0">
                          <a:latin typeface="Times New Roman" pitchFamily="18" charset="0"/>
                          <a:cs typeface="Times New Roman" pitchFamily="18" charset="0"/>
                        </a:rPr>
                        <a:t>0x99</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0x00</a:t>
                      </a:r>
                      <a:endParaRPr lang="en-US" dirty="0">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reserve</a:t>
                      </a:r>
                      <a:endParaRPr lang="en-US" dirty="0">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reserve</a:t>
                      </a:r>
                      <a:endParaRPr lang="en-US" dirty="0">
                        <a:latin typeface="Times New Roman" pitchFamily="18" charset="0"/>
                        <a:cs typeface="Times New Roman" pitchFamily="18" charset="0"/>
                      </a:endParaRPr>
                    </a:p>
                  </a:txBody>
                  <a:tcPr/>
                </a:tc>
              </a:tr>
              <a:tr h="488950">
                <a:tc>
                  <a:txBody>
                    <a:bodyPr/>
                    <a:lstStyle/>
                    <a:p>
                      <a:pPr algn="ctr"/>
                      <a:r>
                        <a:rPr lang="en-US" dirty="0" smtClean="0">
                          <a:latin typeface="Times New Roman" pitchFamily="18" charset="0"/>
                          <a:cs typeface="Times New Roman" pitchFamily="18" charset="0"/>
                        </a:rPr>
                        <a:t>0x88</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0x77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0x00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0x00</a:t>
                      </a:r>
                      <a:endParaRPr lang="en-US" dirty="0">
                        <a:latin typeface="Times New Roman" pitchFamily="18" charset="0"/>
                        <a:cs typeface="Times New Roman" pitchFamily="18" charset="0"/>
                      </a:endParaRPr>
                    </a:p>
                  </a:txBody>
                  <a:tcPr/>
                </a:tc>
              </a:tr>
              <a:tr h="488950">
                <a:tc>
                  <a:txBody>
                    <a:bodyPr/>
                    <a:lstStyle/>
                    <a:p>
                      <a:pPr algn="ctr"/>
                      <a:r>
                        <a:rPr lang="en-US" dirty="0" smtClean="0">
                          <a:latin typeface="Times New Roman" pitchFamily="18" charset="0"/>
                          <a:cs typeface="Times New Roman" pitchFamily="18" charset="0"/>
                        </a:rPr>
                        <a:t>0x30</a:t>
                      </a:r>
                      <a:endParaRPr lang="en-US" dirty="0">
                        <a:latin typeface="Times New Roman" pitchFamily="18" charset="0"/>
                        <a:cs typeface="Times New Roman" pitchFamily="18" charset="0"/>
                      </a:endParaRPr>
                    </a:p>
                  </a:txBody>
                  <a:tcPr/>
                </a:tc>
                <a:tc>
                  <a:txBody>
                    <a:bodyPr/>
                    <a:lstStyle/>
                    <a:p>
                      <a:pPr algn="ctr"/>
                      <a:r>
                        <a:rPr lang="en-US" b="1" dirty="0" smtClean="0">
                          <a:solidFill>
                            <a:srgbClr val="FF0000"/>
                          </a:solidFill>
                          <a:latin typeface="Times New Roman" pitchFamily="18" charset="0"/>
                          <a:cs typeface="Times New Roman" pitchFamily="18" charset="0"/>
                        </a:rPr>
                        <a:t>reserve</a:t>
                      </a:r>
                      <a:endParaRPr lang="en-US" b="1" dirty="0">
                        <a:solidFill>
                          <a:srgbClr val="FF0000"/>
                        </a:solidFill>
                        <a:latin typeface="Times New Roman" pitchFamily="18" charset="0"/>
                        <a:cs typeface="Times New Roman" pitchFamily="18" charset="0"/>
                      </a:endParaRPr>
                    </a:p>
                  </a:txBody>
                  <a:tcPr/>
                </a:tc>
                <a:tc>
                  <a:txBody>
                    <a:bodyPr/>
                    <a:lstStyle/>
                    <a:p>
                      <a:pPr algn="ctr"/>
                      <a:r>
                        <a:rPr lang="en-US" b="1" dirty="0" smtClean="0">
                          <a:solidFill>
                            <a:srgbClr val="FF0000"/>
                          </a:solidFill>
                          <a:latin typeface="Times New Roman" pitchFamily="18" charset="0"/>
                          <a:cs typeface="Times New Roman" pitchFamily="18" charset="0"/>
                        </a:rPr>
                        <a:t>reserve</a:t>
                      </a:r>
                      <a:endParaRPr lang="en-US" b="1" dirty="0">
                        <a:solidFill>
                          <a:srgbClr val="FF0000"/>
                        </a:solidFill>
                        <a:latin typeface="Times New Roman" pitchFamily="18" charset="0"/>
                        <a:cs typeface="Times New Roman" pitchFamily="18" charset="0"/>
                      </a:endParaRPr>
                    </a:p>
                  </a:txBody>
                  <a:tcPr/>
                </a:tc>
                <a:tc>
                  <a:txBody>
                    <a:bodyPr/>
                    <a:lstStyle/>
                    <a:p>
                      <a:pPr algn="ctr"/>
                      <a:r>
                        <a:rPr lang="en-US" b="1" dirty="0" smtClean="0">
                          <a:solidFill>
                            <a:srgbClr val="FF0000"/>
                          </a:solidFill>
                          <a:latin typeface="Times New Roman" pitchFamily="18" charset="0"/>
                          <a:cs typeface="Times New Roman" pitchFamily="18" charset="0"/>
                        </a:rPr>
                        <a:t>reserve</a:t>
                      </a:r>
                      <a:endParaRPr lang="en-US" b="1" dirty="0">
                        <a:solidFill>
                          <a:srgbClr val="FF0000"/>
                        </a:solidFill>
                        <a:latin typeface="Times New Roman" pitchFamily="18" charset="0"/>
                        <a:cs typeface="Times New Roman" pitchFamily="18" charset="0"/>
                      </a:endParaRPr>
                    </a:p>
                  </a:txBody>
                  <a:tcPr/>
                </a:tc>
              </a:tr>
            </a:tbl>
          </a:graphicData>
        </a:graphic>
      </p:graphicFrame>
      <p:sp>
        <p:nvSpPr>
          <p:cNvPr id="18" name="Slide Number Placeholder 3"/>
          <p:cNvSpPr txBox="1">
            <a:spLocks/>
          </p:cNvSpPr>
          <p:nvPr/>
        </p:nvSpPr>
        <p:spPr>
          <a:xfrm>
            <a:off x="3975100" y="3521075"/>
            <a:ext cx="2806700" cy="454025"/>
          </a:xfrm>
          <a:prstGeom prst="rect">
            <a:avLst/>
          </a:prstGeom>
          <a:noFill/>
          <a:ln/>
        </p:spPr>
        <p:txBody>
          <a:bodyPr/>
          <a:lstStyle/>
          <a:p>
            <a:pPr lvl="0"/>
            <a:r>
              <a:rPr lang="pt-BR" dirty="0" smtClean="0">
                <a:latin typeface="Times New Roman" pitchFamily="18" charset="0"/>
                <a:cs typeface="Times New Roman" pitchFamily="18" charset="0"/>
              </a:rPr>
              <a:t>Memory map for the array y</a:t>
            </a:r>
          </a:p>
        </p:txBody>
      </p:sp>
      <p:cxnSp>
        <p:nvCxnSpPr>
          <p:cNvPr id="24" name="Straight Arrow Connector 23"/>
          <p:cNvCxnSpPr/>
          <p:nvPr/>
        </p:nvCxnSpPr>
        <p:spPr>
          <a:xfrm>
            <a:off x="2374900" y="558800"/>
            <a:ext cx="147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65400" y="279400"/>
            <a:ext cx="1104900" cy="2667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y = 0x5000</a:t>
            </a:r>
          </a:p>
        </p:txBody>
      </p:sp>
      <p:sp>
        <p:nvSpPr>
          <p:cNvPr id="28" name="TextBox 27"/>
          <p:cNvSpPr txBox="1"/>
          <p:nvPr/>
        </p:nvSpPr>
        <p:spPr>
          <a:xfrm>
            <a:off x="2870200" y="787400"/>
            <a:ext cx="762000" cy="2667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0x5004</a:t>
            </a:r>
          </a:p>
        </p:txBody>
      </p:sp>
      <p:sp>
        <p:nvSpPr>
          <p:cNvPr id="29" name="TextBox 28"/>
          <p:cNvSpPr txBox="1"/>
          <p:nvPr/>
        </p:nvSpPr>
        <p:spPr>
          <a:xfrm>
            <a:off x="2794000" y="1193800"/>
            <a:ext cx="825500" cy="3429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0x5008</a:t>
            </a:r>
          </a:p>
        </p:txBody>
      </p:sp>
      <p:sp>
        <p:nvSpPr>
          <p:cNvPr id="30" name="TextBox 29"/>
          <p:cNvSpPr txBox="1"/>
          <p:nvPr/>
        </p:nvSpPr>
        <p:spPr>
          <a:xfrm>
            <a:off x="2844800" y="1778000"/>
            <a:ext cx="863600" cy="2413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0x500C</a:t>
            </a:r>
          </a:p>
        </p:txBody>
      </p:sp>
      <p:cxnSp>
        <p:nvCxnSpPr>
          <p:cNvPr id="37" name="Straight Arrow Connector 36"/>
          <p:cNvCxnSpPr/>
          <p:nvPr/>
        </p:nvCxnSpPr>
        <p:spPr>
          <a:xfrm>
            <a:off x="2374900" y="1054100"/>
            <a:ext cx="147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374900" y="1536700"/>
            <a:ext cx="147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374900" y="2044700"/>
            <a:ext cx="147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Slide Number Placeholder 3"/>
          <p:cNvSpPr txBox="1">
            <a:spLocks/>
          </p:cNvSpPr>
          <p:nvPr/>
        </p:nvSpPr>
        <p:spPr>
          <a:xfrm>
            <a:off x="3454400" y="4102100"/>
            <a:ext cx="2209800" cy="2311400"/>
          </a:xfrm>
          <a:prstGeom prst="rect">
            <a:avLst/>
          </a:prstGeom>
          <a:noFill/>
          <a:ln/>
        </p:spPr>
        <p:txBody>
          <a:bodyPr/>
          <a:lstStyle/>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(data2) = 12</a:t>
            </a:r>
          </a:p>
          <a:p>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(data2*) = 4</a:t>
            </a:r>
          </a:p>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(dataPtr2) = 4</a:t>
            </a:r>
          </a:p>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(y) = 24</a:t>
            </a:r>
          </a:p>
          <a:p>
            <a:pPr lvl="0"/>
            <a:r>
              <a:rPr lang="pt-BR" dirty="0" smtClean="0">
                <a:latin typeface="Times New Roman" pitchFamily="18" charset="0"/>
                <a:cs typeface="Times New Roman" pitchFamily="18" charset="0"/>
              </a:rPr>
              <a:t>y+1 = 0x500C</a:t>
            </a:r>
          </a:p>
          <a:p>
            <a:pPr lvl="0"/>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char</a:t>
            </a:r>
            <a:r>
              <a:rPr lang="pt-BR" dirty="0" smtClean="0">
                <a:latin typeface="Times New Roman" pitchFamily="18" charset="0"/>
                <a:cs typeface="Times New Roman" pitchFamily="18" charset="0"/>
              </a:rPr>
              <a:t>*)y+1 = 0x5001</a:t>
            </a:r>
          </a:p>
          <a:p>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int</a:t>
            </a:r>
            <a:r>
              <a:rPr lang="pt-BR" dirty="0" smtClean="0">
                <a:latin typeface="Times New Roman" pitchFamily="18" charset="0"/>
                <a:cs typeface="Times New Roman" pitchFamily="18" charset="0"/>
              </a:rPr>
              <a:t>*)y+1 = 0x5004</a:t>
            </a:r>
          </a:p>
          <a:p>
            <a:pPr lvl="0"/>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int</a:t>
            </a:r>
            <a:r>
              <a:rPr lang="pt-BR" dirty="0" smtClean="0">
                <a:latin typeface="Times New Roman" pitchFamily="18" charset="0"/>
                <a:cs typeface="Times New Roman" pitchFamily="18" charset="0"/>
              </a:rPr>
              <a:t>)y+1 = 0x5001</a:t>
            </a:r>
          </a:p>
        </p:txBody>
      </p:sp>
      <p:cxnSp>
        <p:nvCxnSpPr>
          <p:cNvPr id="19" name="Straight Arrow Connector 18"/>
          <p:cNvCxnSpPr/>
          <p:nvPr/>
        </p:nvCxnSpPr>
        <p:spPr>
          <a:xfrm>
            <a:off x="2349500" y="2489200"/>
            <a:ext cx="147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74900" y="2171700"/>
            <a:ext cx="1270000" cy="3048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y+1 = 0x5010</a:t>
            </a:r>
          </a:p>
        </p:txBody>
      </p:sp>
      <p:sp>
        <p:nvSpPr>
          <p:cNvPr id="21" name="Rectangle 20"/>
          <p:cNvSpPr/>
          <p:nvPr/>
        </p:nvSpPr>
        <p:spPr>
          <a:xfrm>
            <a:off x="3937000" y="1066800"/>
            <a:ext cx="3822700"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int</a:t>
            </a:r>
            <a:r>
              <a:rPr lang="en-US" dirty="0" smtClean="0">
                <a:solidFill>
                  <a:srgbClr val="0070C0"/>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a</a:t>
            </a:r>
            <a:endParaRPr lang="en-US" dirty="0">
              <a:solidFill>
                <a:schemeClr val="tx1"/>
              </a:solidFill>
              <a:latin typeface="Times New Roman" pitchFamily="18" charset="0"/>
              <a:cs typeface="Times New Roman" pitchFamily="18" charset="0"/>
            </a:endParaRPr>
          </a:p>
        </p:txBody>
      </p:sp>
      <p:sp>
        <p:nvSpPr>
          <p:cNvPr id="23" name="Rectangle 22"/>
          <p:cNvSpPr/>
          <p:nvPr/>
        </p:nvSpPr>
        <p:spPr>
          <a:xfrm>
            <a:off x="3949700" y="546100"/>
            <a:ext cx="11938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070C0"/>
              </a:solidFill>
              <a:latin typeface="Times New Roman" pitchFamily="18" charset="0"/>
              <a:cs typeface="Times New Roman" pitchFamily="18" charset="0"/>
            </a:endParaRPr>
          </a:p>
          <a:p>
            <a:pPr algn="ctr"/>
            <a:r>
              <a:rPr lang="en-US" dirty="0" smtClean="0">
                <a:solidFill>
                  <a:srgbClr val="0070C0"/>
                </a:solidFill>
                <a:latin typeface="Times New Roman" pitchFamily="18" charset="0"/>
                <a:cs typeface="Times New Roman" pitchFamily="18" charset="0"/>
              </a:rPr>
              <a:t>short </a:t>
            </a:r>
            <a:r>
              <a:rPr lang="en-US" dirty="0" smtClean="0">
                <a:solidFill>
                  <a:schemeClr val="tx1"/>
                </a:solidFill>
                <a:latin typeface="Times New Roman" pitchFamily="18" charset="0"/>
                <a:cs typeface="Times New Roman" pitchFamily="18" charset="0"/>
              </a:rPr>
              <a:t>b</a:t>
            </a:r>
            <a:endParaRPr lang="en-US" dirty="0">
              <a:solidFill>
                <a:schemeClr val="tx1"/>
              </a:solidFill>
              <a:latin typeface="Times New Roman" pitchFamily="18" charset="0"/>
              <a:cs typeface="Times New Roman" pitchFamily="18" charset="0"/>
            </a:endParaRPr>
          </a:p>
        </p:txBody>
      </p:sp>
      <p:sp>
        <p:nvSpPr>
          <p:cNvPr id="25" name="Rectangle 24"/>
          <p:cNvSpPr/>
          <p:nvPr/>
        </p:nvSpPr>
        <p:spPr>
          <a:xfrm>
            <a:off x="3886200" y="1536700"/>
            <a:ext cx="8001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070C0"/>
              </a:solidFill>
              <a:latin typeface="Times New Roman" pitchFamily="18" charset="0"/>
              <a:cs typeface="Times New Roman" pitchFamily="18" charset="0"/>
            </a:endParaRPr>
          </a:p>
          <a:p>
            <a:pPr algn="ctr"/>
            <a:r>
              <a:rPr lang="en-US" dirty="0" smtClean="0">
                <a:solidFill>
                  <a:srgbClr val="0070C0"/>
                </a:solidFill>
                <a:latin typeface="Times New Roman" pitchFamily="18" charset="0"/>
                <a:cs typeface="Times New Roman" pitchFamily="18" charset="0"/>
              </a:rPr>
              <a:t>char </a:t>
            </a:r>
            <a:r>
              <a:rPr lang="en-US" dirty="0" smtClean="0">
                <a:solidFill>
                  <a:schemeClr val="tx1"/>
                </a:solidFill>
                <a:latin typeface="Times New Roman" pitchFamily="18" charset="0"/>
                <a:cs typeface="Times New Roman" pitchFamily="18" charset="0"/>
              </a:rPr>
              <a:t>c</a:t>
            </a:r>
            <a:endParaRPr lang="en-US" dirty="0">
              <a:solidFill>
                <a:schemeClr val="tx1"/>
              </a:solidFill>
              <a:latin typeface="Times New Roman" pitchFamily="18" charset="0"/>
              <a:cs typeface="Times New Roman" pitchFamily="18" charset="0"/>
            </a:endParaRPr>
          </a:p>
        </p:txBody>
      </p:sp>
      <p:sp>
        <p:nvSpPr>
          <p:cNvPr id="26" name="TextBox 25"/>
          <p:cNvSpPr txBox="1"/>
          <p:nvPr/>
        </p:nvSpPr>
        <p:spPr>
          <a:xfrm>
            <a:off x="2844800" y="2730500"/>
            <a:ext cx="863600" cy="2413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0x5014</a:t>
            </a:r>
          </a:p>
        </p:txBody>
      </p:sp>
      <p:cxnSp>
        <p:nvCxnSpPr>
          <p:cNvPr id="31" name="Straight Arrow Connector 30"/>
          <p:cNvCxnSpPr/>
          <p:nvPr/>
        </p:nvCxnSpPr>
        <p:spPr>
          <a:xfrm>
            <a:off x="2374900" y="2997200"/>
            <a:ext cx="147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73100" y="546100"/>
            <a:ext cx="1651000" cy="1511300"/>
            <a:chOff x="177800" y="546100"/>
            <a:chExt cx="1651000" cy="1511300"/>
          </a:xfrm>
        </p:grpSpPr>
        <p:sp>
          <p:nvSpPr>
            <p:cNvPr id="32" name="Left Brace 31"/>
            <p:cNvSpPr/>
            <p:nvPr/>
          </p:nvSpPr>
          <p:spPr>
            <a:xfrm>
              <a:off x="1524000" y="546100"/>
              <a:ext cx="304800" cy="15113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lide Number Placeholder 3"/>
            <p:cNvSpPr txBox="1">
              <a:spLocks/>
            </p:cNvSpPr>
            <p:nvPr/>
          </p:nvSpPr>
          <p:spPr>
            <a:xfrm>
              <a:off x="177800" y="1092200"/>
              <a:ext cx="1460500" cy="393700"/>
            </a:xfrm>
            <a:prstGeom prst="rect">
              <a:avLst/>
            </a:prstGeom>
            <a:noFill/>
            <a:ln/>
          </p:spPr>
          <p:txBody>
            <a:bodyPr/>
            <a:lstStyle/>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(data2)</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amond(in)">
                                      <p:cBhvr>
                                        <p:cTn id="7" dur="2000"/>
                                        <p:tgtEl>
                                          <p:spTgt spid="2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amond(in)">
                                      <p:cBhvr>
                                        <p:cTn id="10" dur="2000"/>
                                        <p:tgtEl>
                                          <p:spTgt spid="2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amond(in)">
                                      <p:cBhvr>
                                        <p:cTn id="13" dur="20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ppt_x"/>
                                          </p:val>
                                        </p:tav>
                                        <p:tav tm="100000">
                                          <p:val>
                                            <p:strVal val="#ppt_x"/>
                                          </p:val>
                                        </p:tav>
                                      </p:tavLst>
                                    </p:anim>
                                    <p:anim calcmode="lin" valueType="num">
                                      <p:cBhvr additive="base">
                                        <p:cTn id="1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box(in)">
                                      <p:cBhvr>
                                        <p:cTn id="2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21" grpId="0" animBg="1"/>
      <p:bldP spid="23"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SESSION </a:t>
            </a:r>
            <a:r>
              <a:rPr lang="en-US" dirty="0" smtClean="0">
                <a:latin typeface="Times New Roman" pitchFamily="18" charset="0"/>
                <a:cs typeface="Times New Roman" pitchFamily="18" charset="0"/>
              </a:rPr>
              <a:t>2: Pointers and arrays</a:t>
            </a:r>
            <a:endParaRPr lang="en-US" dirty="0">
              <a:latin typeface="Times New Roman" pitchFamily="18" charset="0"/>
              <a:cs typeface="Times New Roman" pitchFamily="18" charset="0"/>
            </a:endParaRPr>
          </a:p>
        </p:txBody>
      </p:sp>
      <p:sp>
        <p:nvSpPr>
          <p:cNvPr id="4" name="Title 1"/>
          <p:cNvSpPr txBox="1">
            <a:spLocks/>
          </p:cNvSpPr>
          <p:nvPr/>
        </p:nvSpPr>
        <p:spPr bwMode="auto">
          <a:xfrm>
            <a:off x="200111" y="801413"/>
            <a:ext cx="8725789"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en-US" sz="2200" b="1" i="0" u="none" strike="noStrike" kern="1200" cap="none" spc="0" normalizeH="0" baseline="0" noProof="0" dirty="0" smtClean="0">
                <a:ln>
                  <a:noFill/>
                </a:ln>
                <a:solidFill>
                  <a:schemeClr val="accent4">
                    <a:lumMod val="50000"/>
                  </a:schemeClr>
                </a:solidFill>
                <a:effectLst/>
                <a:uLnTx/>
                <a:uFillTx/>
                <a:latin typeface="Times New Roman" pitchFamily="18" charset="0"/>
                <a:cs typeface="Times New Roman" pitchFamily="18" charset="0"/>
              </a:rPr>
              <a:t> Two-dimensional arrays and pointers</a:t>
            </a:r>
          </a:p>
        </p:txBody>
      </p:sp>
      <p:sp>
        <p:nvSpPr>
          <p:cNvPr id="5" name="TextBox 4"/>
          <p:cNvSpPr txBox="1"/>
          <p:nvPr/>
        </p:nvSpPr>
        <p:spPr>
          <a:xfrm>
            <a:off x="774700" y="1320800"/>
            <a:ext cx="3035300" cy="1816100"/>
          </a:xfrm>
          <a:prstGeom prst="rect">
            <a:avLst/>
          </a:prstGeom>
          <a:noFill/>
        </p:spPr>
        <p:txBody>
          <a:bodyPr wrap="square" lIns="91440" tIns="45720" rIns="91440" rtlCol="0" anchor="t">
            <a:noAutofit/>
          </a:bodyPr>
          <a:lstStyle/>
          <a:p>
            <a:r>
              <a:rPr lang="en-US" dirty="0" err="1" smtClean="0">
                <a:solidFill>
                  <a:srgbClr val="0070C0"/>
                </a:solidFill>
                <a:latin typeface="Times New Roman" pitchFamily="18" charset="0"/>
                <a:cs typeface="Times New Roman" pitchFamily="18" charset="0"/>
              </a:rPr>
              <a:t>int</a:t>
            </a:r>
            <a:r>
              <a:rPr lang="en-US" dirty="0" smtClean="0">
                <a:solidFill>
                  <a:srgbClr val="0070C0"/>
                </a:solidFill>
                <a:latin typeface="Times New Roman" pitchFamily="18" charset="0"/>
                <a:cs typeface="Times New Roman" pitchFamily="18" charset="0"/>
              </a:rPr>
              <a:t> </a:t>
            </a:r>
            <a:r>
              <a:rPr lang="en-US" dirty="0" smtClean="0">
                <a:solidFill>
                  <a:schemeClr val="accent4">
                    <a:lumMod val="50000"/>
                  </a:schemeClr>
                </a:solidFill>
                <a:latin typeface="Times New Roman" pitchFamily="18" charset="0"/>
                <a:cs typeface="Times New Roman" pitchFamily="18" charset="0"/>
              </a:rPr>
              <a:t>a[3][4]  = </a:t>
            </a:r>
          </a:p>
          <a:p>
            <a:r>
              <a:rPr lang="en-US" dirty="0" smtClean="0">
                <a:solidFill>
                  <a:schemeClr val="accent4">
                    <a:lumMod val="50000"/>
                  </a:schemeClr>
                </a:solidFill>
                <a:latin typeface="Times New Roman" pitchFamily="18" charset="0"/>
                <a:cs typeface="Times New Roman" pitchFamily="18" charset="0"/>
              </a:rPr>
              <a:t>{</a:t>
            </a:r>
          </a:p>
          <a:p>
            <a:r>
              <a:rPr lang="en-US" dirty="0" smtClean="0">
                <a:solidFill>
                  <a:schemeClr val="accent4">
                    <a:lumMod val="50000"/>
                  </a:schemeClr>
                </a:solidFill>
                <a:latin typeface="Times New Roman" pitchFamily="18" charset="0"/>
                <a:cs typeface="Times New Roman" pitchFamily="18" charset="0"/>
              </a:rPr>
              <a:t>    {0x10,0x23,0x34,0x54},</a:t>
            </a:r>
          </a:p>
          <a:p>
            <a:r>
              <a:rPr lang="en-US" dirty="0" smtClean="0">
                <a:solidFill>
                  <a:schemeClr val="accent4">
                    <a:lumMod val="50000"/>
                  </a:schemeClr>
                </a:solidFill>
                <a:latin typeface="Times New Roman" pitchFamily="18" charset="0"/>
                <a:cs typeface="Times New Roman" pitchFamily="18" charset="0"/>
              </a:rPr>
              <a:t>    {0x56,0x67,0x89,0x90},</a:t>
            </a:r>
          </a:p>
          <a:p>
            <a:r>
              <a:rPr lang="en-US" dirty="0" smtClean="0">
                <a:solidFill>
                  <a:schemeClr val="accent4">
                    <a:lumMod val="50000"/>
                  </a:schemeClr>
                </a:solidFill>
                <a:latin typeface="Times New Roman" pitchFamily="18" charset="0"/>
                <a:cs typeface="Times New Roman" pitchFamily="18" charset="0"/>
              </a:rPr>
              <a:t>    {0xaa,0xbb,0xcc,0xdd}</a:t>
            </a:r>
          </a:p>
          <a:p>
            <a:r>
              <a:rPr lang="en-US" dirty="0" smtClean="0">
                <a:solidFill>
                  <a:schemeClr val="accent4">
                    <a:lumMod val="50000"/>
                  </a:schemeClr>
                </a:solidFill>
                <a:latin typeface="Times New Roman" pitchFamily="18" charset="0"/>
                <a:cs typeface="Times New Roman" pitchFamily="18" charset="0"/>
              </a:rPr>
              <a:t>};</a:t>
            </a:r>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p:txBody>
      </p:sp>
      <p:graphicFrame>
        <p:nvGraphicFramePr>
          <p:cNvPr id="51" name="Table 50"/>
          <p:cNvGraphicFramePr>
            <a:graphicFrameLocks noGrp="1"/>
          </p:cNvGraphicFramePr>
          <p:nvPr/>
        </p:nvGraphicFramePr>
        <p:xfrm>
          <a:off x="7620000" y="1511300"/>
          <a:ext cx="1181100" cy="3962400"/>
        </p:xfrm>
        <a:graphic>
          <a:graphicData uri="http://schemas.openxmlformats.org/drawingml/2006/table">
            <a:tbl>
              <a:tblPr firstRow="1" bandRow="1">
                <a:tableStyleId>{5C22544A-7EE6-4342-B048-85BDC9FD1C3A}</a:tableStyleId>
              </a:tblPr>
              <a:tblGrid>
                <a:gridCol w="1181100"/>
              </a:tblGrid>
              <a:tr h="330200">
                <a:tc>
                  <a:txBody>
                    <a:bodyPr/>
                    <a:lstStyle/>
                    <a:p>
                      <a:pPr algn="ctr"/>
                      <a:r>
                        <a:rPr lang="en-US" b="0" dirty="0" smtClean="0">
                          <a:latin typeface="Times New Roman" pitchFamily="18" charset="0"/>
                          <a:cs typeface="Times New Roman" pitchFamily="18" charset="0"/>
                        </a:rPr>
                        <a:t>a[0][0]=0x10</a:t>
                      </a:r>
                      <a:endParaRPr lang="en-US" b="0" dirty="0">
                        <a:latin typeface="Times New Roman" pitchFamily="18" charset="0"/>
                        <a:cs typeface="Times New Roman" pitchFamily="18" charset="0"/>
                      </a:endParaRPr>
                    </a:p>
                  </a:txBody>
                  <a:tcPr/>
                </a:tc>
              </a:tr>
              <a:tr h="330200">
                <a:tc>
                  <a:txBody>
                    <a:bodyPr/>
                    <a:lstStyle/>
                    <a:p>
                      <a:pPr algn="ctr"/>
                      <a:r>
                        <a:rPr lang="en-US" dirty="0" smtClean="0">
                          <a:latin typeface="Times New Roman" pitchFamily="18" charset="0"/>
                          <a:cs typeface="Times New Roman" pitchFamily="18" charset="0"/>
                        </a:rPr>
                        <a:t>a[0][1]=0x23</a:t>
                      </a:r>
                      <a:endParaRPr lang="en-US" dirty="0">
                        <a:latin typeface="Times New Roman" pitchFamily="18" charset="0"/>
                        <a:cs typeface="Times New Roman" pitchFamily="18" charset="0"/>
                      </a:endParaRPr>
                    </a:p>
                  </a:txBody>
                  <a:tcPr/>
                </a:tc>
              </a:tr>
              <a:tr h="330200">
                <a:tc>
                  <a:txBody>
                    <a:bodyPr/>
                    <a:lstStyle/>
                    <a:p>
                      <a:pPr algn="ctr"/>
                      <a:r>
                        <a:rPr lang="en-US" dirty="0" smtClean="0">
                          <a:latin typeface="Times New Roman" pitchFamily="18" charset="0"/>
                          <a:cs typeface="Times New Roman" pitchFamily="18" charset="0"/>
                        </a:rPr>
                        <a:t>a[0][2]=0x34</a:t>
                      </a:r>
                      <a:endParaRPr lang="en-US" dirty="0">
                        <a:latin typeface="Times New Roman" pitchFamily="18" charset="0"/>
                        <a:cs typeface="Times New Roman" pitchFamily="18" charset="0"/>
                      </a:endParaRPr>
                    </a:p>
                  </a:txBody>
                  <a:tcPr/>
                </a:tc>
              </a:tr>
              <a:tr h="33020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a[0][3]=0x54</a:t>
                      </a:r>
                    </a:p>
                  </a:txBody>
                  <a:tcPr/>
                </a:tc>
              </a:tr>
              <a:tr h="33020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Times New Roman" pitchFamily="18" charset="0"/>
                          <a:cs typeface="Times New Roman" pitchFamily="18" charset="0"/>
                        </a:rPr>
                        <a:t>a[1][0]=0x56</a:t>
                      </a:r>
                    </a:p>
                  </a:txBody>
                  <a:tcPr>
                    <a:solidFill>
                      <a:schemeClr val="accent1"/>
                    </a:solidFill>
                  </a:tcPr>
                </a:tc>
              </a:tr>
              <a:tr h="330200">
                <a:tc>
                  <a:txBody>
                    <a:bodyPr/>
                    <a:lstStyle/>
                    <a:p>
                      <a:pPr algn="ctr"/>
                      <a:r>
                        <a:rPr lang="en-US" dirty="0" smtClean="0">
                          <a:latin typeface="Times New Roman" pitchFamily="18" charset="0"/>
                          <a:cs typeface="Times New Roman" pitchFamily="18" charset="0"/>
                        </a:rPr>
                        <a:t>a[1][1]=0x67</a:t>
                      </a:r>
                      <a:endParaRPr lang="en-US" dirty="0">
                        <a:latin typeface="Times New Roman" pitchFamily="18" charset="0"/>
                        <a:cs typeface="Times New Roman" pitchFamily="18" charset="0"/>
                      </a:endParaRPr>
                    </a:p>
                  </a:txBody>
                  <a:tcPr/>
                </a:tc>
              </a:tr>
              <a:tr h="33020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a[1][2]=0x89</a:t>
                      </a:r>
                    </a:p>
                  </a:txBody>
                  <a:tcPr/>
                </a:tc>
              </a:tr>
              <a:tr h="33020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a[1][3]=0x90</a:t>
                      </a:r>
                    </a:p>
                  </a:txBody>
                  <a:tcPr/>
                </a:tc>
              </a:tr>
              <a:tr h="33020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Times New Roman" pitchFamily="18" charset="0"/>
                          <a:cs typeface="Times New Roman" pitchFamily="18" charset="0"/>
                        </a:rPr>
                        <a:t>a[2][0]=0xaa</a:t>
                      </a:r>
                    </a:p>
                  </a:txBody>
                  <a:tcPr>
                    <a:solidFill>
                      <a:schemeClr val="accent1"/>
                    </a:solidFill>
                  </a:tcPr>
                </a:tc>
              </a:tr>
              <a:tr h="33020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a[2][1]=0xbb</a:t>
                      </a:r>
                    </a:p>
                  </a:txBody>
                  <a:tcPr/>
                </a:tc>
              </a:tr>
              <a:tr h="33020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a[2][2]=0xcc</a:t>
                      </a:r>
                    </a:p>
                  </a:txBody>
                  <a:tcPr/>
                </a:tc>
              </a:tr>
              <a:tr h="33020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a[2][3]=0xdd</a:t>
                      </a:r>
                    </a:p>
                  </a:txBody>
                  <a:tcPr/>
                </a:tc>
              </a:tr>
            </a:tbl>
          </a:graphicData>
        </a:graphic>
      </p:graphicFrame>
      <p:grpSp>
        <p:nvGrpSpPr>
          <p:cNvPr id="91" name="Group 90"/>
          <p:cNvGrpSpPr/>
          <p:nvPr/>
        </p:nvGrpSpPr>
        <p:grpSpPr>
          <a:xfrm>
            <a:off x="6184900" y="1536700"/>
            <a:ext cx="1473200" cy="3924300"/>
            <a:chOff x="5219700" y="1816100"/>
            <a:chExt cx="1473200" cy="3924300"/>
          </a:xfrm>
        </p:grpSpPr>
        <p:cxnSp>
          <p:nvCxnSpPr>
            <p:cNvPr id="7" name="Straight Arrow Connector 6"/>
            <p:cNvCxnSpPr/>
            <p:nvPr/>
          </p:nvCxnSpPr>
          <p:spPr>
            <a:xfrm>
              <a:off x="5232400" y="18161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219700" y="31242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32400" y="57404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232400" y="44450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232400" y="21336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257800" y="24511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257800" y="27940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257800" y="34544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283200" y="37719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283200" y="41148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232400" y="47752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257800" y="50927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257800" y="54356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5626100" y="1257300"/>
            <a:ext cx="2057400" cy="4254500"/>
            <a:chOff x="4660900" y="1536700"/>
            <a:chExt cx="2057400" cy="4254500"/>
          </a:xfrm>
        </p:grpSpPr>
        <p:sp>
          <p:nvSpPr>
            <p:cNvPr id="8" name="TextBox 7"/>
            <p:cNvSpPr txBox="1"/>
            <p:nvPr/>
          </p:nvSpPr>
          <p:spPr>
            <a:xfrm>
              <a:off x="4660900" y="1536700"/>
              <a:ext cx="2006600" cy="330200"/>
            </a:xfrm>
            <a:prstGeom prst="rect">
              <a:avLst/>
            </a:prstGeom>
            <a:noFill/>
            <a:ln>
              <a:noFill/>
            </a:ln>
          </p:spPr>
          <p:txBody>
            <a:bodyPr wrap="square" lIns="91440" tIns="45720" rIns="91440" rtlCol="0" anchor="t">
              <a:noAutofit/>
            </a:bodyPr>
            <a:lstStyle/>
            <a:p>
              <a:r>
                <a:rPr lang="en-US" sz="1500" b="1" dirty="0" smtClean="0">
                  <a:solidFill>
                    <a:schemeClr val="accent4">
                      <a:lumMod val="50000"/>
                    </a:schemeClr>
                  </a:solidFill>
                  <a:latin typeface="Times New Roman" pitchFamily="18" charset="0"/>
                  <a:cs typeface="Times New Roman" pitchFamily="18" charset="0"/>
                </a:rPr>
                <a:t>a, &amp;a, &amp;a[0], a[0], *a</a:t>
              </a:r>
            </a:p>
          </p:txBody>
        </p:sp>
        <p:sp>
          <p:nvSpPr>
            <p:cNvPr id="11" name="TextBox 10"/>
            <p:cNvSpPr txBox="1"/>
            <p:nvPr/>
          </p:nvSpPr>
          <p:spPr>
            <a:xfrm>
              <a:off x="4978400" y="2844800"/>
              <a:ext cx="1676400" cy="330200"/>
            </a:xfrm>
            <a:prstGeom prst="rect">
              <a:avLst/>
            </a:prstGeom>
            <a:noFill/>
            <a:ln>
              <a:noFill/>
            </a:ln>
          </p:spPr>
          <p:txBody>
            <a:bodyPr wrap="square" lIns="91440" tIns="45720" rIns="91440" rtlCol="0" anchor="t">
              <a:noAutofit/>
            </a:bodyPr>
            <a:lstStyle/>
            <a:p>
              <a:r>
                <a:rPr lang="en-US" sz="1500" b="1" dirty="0" smtClean="0">
                  <a:solidFill>
                    <a:srgbClr val="7030A0"/>
                  </a:solidFill>
                  <a:latin typeface="Times New Roman" pitchFamily="18" charset="0"/>
                  <a:cs typeface="Times New Roman" pitchFamily="18" charset="0"/>
                </a:rPr>
                <a:t>a[1],  a+1, &amp;a[1]</a:t>
              </a:r>
            </a:p>
          </p:txBody>
        </p:sp>
        <p:sp>
          <p:nvSpPr>
            <p:cNvPr id="14" name="TextBox 13"/>
            <p:cNvSpPr txBox="1"/>
            <p:nvPr/>
          </p:nvSpPr>
          <p:spPr>
            <a:xfrm>
              <a:off x="5232400" y="5461000"/>
              <a:ext cx="14605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t>
              </a:r>
              <a:r>
                <a:rPr lang="en-US" sz="1500" b="1" dirty="0" smtClean="0">
                  <a:solidFill>
                    <a:schemeClr val="accent4">
                      <a:lumMod val="50000"/>
                    </a:schemeClr>
                  </a:solidFill>
                  <a:latin typeface="Times New Roman" pitchFamily="18" charset="0"/>
                  <a:cs typeface="Times New Roman" pitchFamily="18" charset="0"/>
                </a:rPr>
                <a:t> &amp;a+1</a:t>
              </a:r>
            </a:p>
          </p:txBody>
        </p:sp>
        <p:sp>
          <p:nvSpPr>
            <p:cNvPr id="20" name="TextBox 19"/>
            <p:cNvSpPr txBox="1"/>
            <p:nvPr/>
          </p:nvSpPr>
          <p:spPr>
            <a:xfrm>
              <a:off x="4889500" y="4165600"/>
              <a:ext cx="1778000" cy="330200"/>
            </a:xfrm>
            <a:prstGeom prst="rect">
              <a:avLst/>
            </a:prstGeom>
            <a:noFill/>
            <a:ln>
              <a:noFill/>
            </a:ln>
          </p:spPr>
          <p:txBody>
            <a:bodyPr wrap="square" lIns="91440" tIns="45720" rIns="91440" rtlCol="0" anchor="t">
              <a:noAutofit/>
            </a:bodyPr>
            <a:lstStyle/>
            <a:p>
              <a:r>
                <a:rPr lang="en-US" sz="1500" b="1" dirty="0" smtClean="0">
                  <a:solidFill>
                    <a:schemeClr val="accent2">
                      <a:lumMod val="75000"/>
                    </a:schemeClr>
                  </a:solidFill>
                  <a:latin typeface="Times New Roman" pitchFamily="18" charset="0"/>
                  <a:cs typeface="Times New Roman" pitchFamily="18" charset="0"/>
                </a:rPr>
                <a:t> a[2], a+2, &amp;a[2]</a:t>
              </a:r>
            </a:p>
          </p:txBody>
        </p:sp>
        <p:sp>
          <p:nvSpPr>
            <p:cNvPr id="54" name="TextBox 53"/>
            <p:cNvSpPr txBox="1"/>
            <p:nvPr/>
          </p:nvSpPr>
          <p:spPr>
            <a:xfrm>
              <a:off x="4864100" y="1854200"/>
              <a:ext cx="18034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a[0]+1, *(a+0)+1</a:t>
              </a:r>
            </a:p>
          </p:txBody>
        </p:sp>
        <p:sp>
          <p:nvSpPr>
            <p:cNvPr id="57" name="TextBox 56"/>
            <p:cNvSpPr txBox="1"/>
            <p:nvPr/>
          </p:nvSpPr>
          <p:spPr>
            <a:xfrm>
              <a:off x="4889500" y="2171700"/>
              <a:ext cx="18034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a[0]+2, *(a+0)+2</a:t>
              </a:r>
            </a:p>
          </p:txBody>
        </p:sp>
        <p:sp>
          <p:nvSpPr>
            <p:cNvPr id="60" name="TextBox 59"/>
            <p:cNvSpPr txBox="1"/>
            <p:nvPr/>
          </p:nvSpPr>
          <p:spPr>
            <a:xfrm>
              <a:off x="4889500" y="2514600"/>
              <a:ext cx="18034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a[0]+3, *(a+0)+3</a:t>
              </a:r>
            </a:p>
          </p:txBody>
        </p:sp>
        <p:sp>
          <p:nvSpPr>
            <p:cNvPr id="67" name="TextBox 66"/>
            <p:cNvSpPr txBox="1"/>
            <p:nvPr/>
          </p:nvSpPr>
          <p:spPr>
            <a:xfrm>
              <a:off x="4889500" y="3175000"/>
              <a:ext cx="18034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t>
              </a:r>
              <a:r>
                <a:rPr lang="en-US" sz="1500" dirty="0" smtClean="0">
                  <a:solidFill>
                    <a:srgbClr val="7030A0"/>
                  </a:solidFill>
                  <a:latin typeface="Times New Roman" pitchFamily="18" charset="0"/>
                  <a:cs typeface="Times New Roman" pitchFamily="18" charset="0"/>
                </a:rPr>
                <a:t>a[1]+1, *(a+1)+1</a:t>
              </a:r>
            </a:p>
          </p:txBody>
        </p:sp>
        <p:sp>
          <p:nvSpPr>
            <p:cNvPr id="71" name="TextBox 70"/>
            <p:cNvSpPr txBox="1"/>
            <p:nvPr/>
          </p:nvSpPr>
          <p:spPr>
            <a:xfrm>
              <a:off x="4914900" y="3492500"/>
              <a:ext cx="18034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t>
              </a:r>
              <a:r>
                <a:rPr lang="en-US" sz="1500" dirty="0" smtClean="0">
                  <a:solidFill>
                    <a:srgbClr val="7030A0"/>
                  </a:solidFill>
                  <a:latin typeface="Times New Roman" pitchFamily="18" charset="0"/>
                  <a:cs typeface="Times New Roman" pitchFamily="18" charset="0"/>
                </a:rPr>
                <a:t>a[1]+2, *(a+1)+2</a:t>
              </a:r>
            </a:p>
          </p:txBody>
        </p:sp>
        <p:sp>
          <p:nvSpPr>
            <p:cNvPr id="77" name="TextBox 76"/>
            <p:cNvSpPr txBox="1"/>
            <p:nvPr/>
          </p:nvSpPr>
          <p:spPr>
            <a:xfrm>
              <a:off x="4914900" y="3835400"/>
              <a:ext cx="18034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t>
              </a:r>
              <a:r>
                <a:rPr lang="en-US" sz="1500" dirty="0" smtClean="0">
                  <a:solidFill>
                    <a:srgbClr val="7030A0"/>
                  </a:solidFill>
                  <a:latin typeface="Times New Roman" pitchFamily="18" charset="0"/>
                  <a:cs typeface="Times New Roman" pitchFamily="18" charset="0"/>
                </a:rPr>
                <a:t>a[1]+3, *(a+1)+3</a:t>
              </a:r>
            </a:p>
          </p:txBody>
        </p:sp>
        <p:sp>
          <p:nvSpPr>
            <p:cNvPr id="80" name="TextBox 79"/>
            <p:cNvSpPr txBox="1"/>
            <p:nvPr/>
          </p:nvSpPr>
          <p:spPr>
            <a:xfrm>
              <a:off x="4864100" y="4495800"/>
              <a:ext cx="1803400" cy="330200"/>
            </a:xfrm>
            <a:prstGeom prst="rect">
              <a:avLst/>
            </a:prstGeom>
            <a:noFill/>
            <a:ln>
              <a:noFill/>
            </a:ln>
          </p:spPr>
          <p:txBody>
            <a:bodyPr wrap="square" lIns="91440" tIns="45720" rIns="91440" rtlCol="0" anchor="t">
              <a:noAutofit/>
            </a:bodyPr>
            <a:lstStyle/>
            <a:p>
              <a:r>
                <a:rPr lang="en-US" sz="1500" dirty="0" smtClean="0">
                  <a:solidFill>
                    <a:schemeClr val="accent2">
                      <a:lumMod val="75000"/>
                    </a:schemeClr>
                  </a:solidFill>
                  <a:latin typeface="Times New Roman" pitchFamily="18" charset="0"/>
                  <a:cs typeface="Times New Roman" pitchFamily="18" charset="0"/>
                </a:rPr>
                <a:t> a[2]+1, *(a+2)+1</a:t>
              </a:r>
            </a:p>
          </p:txBody>
        </p:sp>
        <p:sp>
          <p:nvSpPr>
            <p:cNvPr id="83" name="TextBox 82"/>
            <p:cNvSpPr txBox="1"/>
            <p:nvPr/>
          </p:nvSpPr>
          <p:spPr>
            <a:xfrm>
              <a:off x="4889500" y="4813300"/>
              <a:ext cx="18034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t>
              </a:r>
              <a:r>
                <a:rPr lang="en-US" sz="1500" dirty="0" smtClean="0">
                  <a:solidFill>
                    <a:schemeClr val="accent2">
                      <a:lumMod val="75000"/>
                    </a:schemeClr>
                  </a:solidFill>
                  <a:latin typeface="Times New Roman" pitchFamily="18" charset="0"/>
                  <a:cs typeface="Times New Roman" pitchFamily="18" charset="0"/>
                </a:rPr>
                <a:t>a[2]+2, *(a+2)+2</a:t>
              </a:r>
            </a:p>
          </p:txBody>
        </p:sp>
        <p:sp>
          <p:nvSpPr>
            <p:cNvPr id="90" name="TextBox 89"/>
            <p:cNvSpPr txBox="1"/>
            <p:nvPr/>
          </p:nvSpPr>
          <p:spPr>
            <a:xfrm>
              <a:off x="4889500" y="5156200"/>
              <a:ext cx="1803400" cy="330200"/>
            </a:xfrm>
            <a:prstGeom prst="rect">
              <a:avLst/>
            </a:prstGeom>
            <a:noFill/>
            <a:ln>
              <a:noFill/>
            </a:ln>
          </p:spPr>
          <p:txBody>
            <a:bodyPr wrap="square" lIns="91440" tIns="45720" rIns="91440" rtlCol="0" anchor="t">
              <a:noAutofit/>
            </a:bodyPr>
            <a:lstStyle/>
            <a:p>
              <a:r>
                <a:rPr lang="en-US" sz="1500" dirty="0" smtClean="0">
                  <a:solidFill>
                    <a:schemeClr val="accent2">
                      <a:lumMod val="75000"/>
                    </a:schemeClr>
                  </a:solidFill>
                  <a:latin typeface="Times New Roman" pitchFamily="18" charset="0"/>
                  <a:cs typeface="Times New Roman" pitchFamily="18" charset="0"/>
                </a:rPr>
                <a:t> a[2]+3, *(a+2)+3</a:t>
              </a:r>
            </a:p>
          </p:txBody>
        </p:sp>
      </p:grpSp>
      <p:sp>
        <p:nvSpPr>
          <p:cNvPr id="94" name="Oval 93"/>
          <p:cNvSpPr/>
          <p:nvPr/>
        </p:nvSpPr>
        <p:spPr>
          <a:xfrm>
            <a:off x="3924300" y="4292600"/>
            <a:ext cx="1816100" cy="4699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70C0"/>
                </a:solidFill>
                <a:latin typeface="Times New Roman" pitchFamily="18" charset="0"/>
                <a:cs typeface="Times New Roman" pitchFamily="18" charset="0"/>
              </a:rPr>
              <a:t>int</a:t>
            </a:r>
            <a:r>
              <a:rPr lang="en-US" dirty="0" smtClean="0">
                <a:solidFill>
                  <a:schemeClr val="accent4">
                    <a:lumMod val="50000"/>
                  </a:schemeClr>
                </a:solidFill>
                <a:latin typeface="Times New Roman" pitchFamily="18" charset="0"/>
                <a:cs typeface="Times New Roman" pitchFamily="18" charset="0"/>
              </a:rPr>
              <a:t> (*)[3][4]</a:t>
            </a:r>
            <a:endParaRPr lang="en-US" dirty="0">
              <a:solidFill>
                <a:schemeClr val="tx1"/>
              </a:solidFill>
              <a:latin typeface="Times New Roman" pitchFamily="18" charset="0"/>
              <a:cs typeface="Times New Roman" pitchFamily="18" charset="0"/>
            </a:endParaRPr>
          </a:p>
        </p:txBody>
      </p:sp>
      <p:sp>
        <p:nvSpPr>
          <p:cNvPr id="95" name="Oval 94"/>
          <p:cNvSpPr/>
          <p:nvPr/>
        </p:nvSpPr>
        <p:spPr>
          <a:xfrm>
            <a:off x="279400" y="4305300"/>
            <a:ext cx="1816100" cy="4699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70C0"/>
                </a:solidFill>
                <a:latin typeface="Times New Roman" pitchFamily="18" charset="0"/>
                <a:cs typeface="Times New Roman" pitchFamily="18" charset="0"/>
              </a:rPr>
              <a:t>int</a:t>
            </a:r>
            <a:r>
              <a:rPr lang="en-US" dirty="0" smtClean="0">
                <a:solidFill>
                  <a:schemeClr val="accent4">
                    <a:lumMod val="50000"/>
                  </a:schemeClr>
                </a:solidFill>
                <a:latin typeface="Times New Roman" pitchFamily="18" charset="0"/>
                <a:cs typeface="Times New Roman" pitchFamily="18" charset="0"/>
              </a:rPr>
              <a:t> (*)[4]</a:t>
            </a:r>
            <a:endParaRPr lang="en-US" dirty="0">
              <a:solidFill>
                <a:schemeClr val="tx1"/>
              </a:solidFill>
              <a:latin typeface="Times New Roman" pitchFamily="18" charset="0"/>
              <a:cs typeface="Times New Roman" pitchFamily="18" charset="0"/>
            </a:endParaRPr>
          </a:p>
        </p:txBody>
      </p:sp>
      <p:sp>
        <p:nvSpPr>
          <p:cNvPr id="96" name="Oval 95"/>
          <p:cNvSpPr/>
          <p:nvPr/>
        </p:nvSpPr>
        <p:spPr>
          <a:xfrm>
            <a:off x="2247900" y="4292600"/>
            <a:ext cx="1562100" cy="4699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70C0"/>
                </a:solidFill>
                <a:latin typeface="Times New Roman" pitchFamily="18" charset="0"/>
                <a:cs typeface="Times New Roman" pitchFamily="18" charset="0"/>
              </a:rPr>
              <a:t>int</a:t>
            </a:r>
            <a:r>
              <a:rPr lang="en-US" dirty="0" smtClean="0">
                <a:solidFill>
                  <a:schemeClr val="accent4">
                    <a:lumMod val="50000"/>
                  </a:schemeClr>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p:txBody>
      </p:sp>
      <p:grpSp>
        <p:nvGrpSpPr>
          <p:cNvPr id="103" name="Group 102"/>
          <p:cNvGrpSpPr/>
          <p:nvPr/>
        </p:nvGrpSpPr>
        <p:grpSpPr>
          <a:xfrm>
            <a:off x="1473200" y="3048000"/>
            <a:ext cx="2946400" cy="444500"/>
            <a:chOff x="152400" y="4330700"/>
            <a:chExt cx="2946400" cy="444500"/>
          </a:xfrm>
        </p:grpSpPr>
        <p:sp>
          <p:nvSpPr>
            <p:cNvPr id="93" name="Oval 92"/>
            <p:cNvSpPr/>
            <p:nvPr/>
          </p:nvSpPr>
          <p:spPr>
            <a:xfrm>
              <a:off x="152400" y="4330700"/>
              <a:ext cx="1422400" cy="44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50000"/>
                    </a:schemeClr>
                  </a:solidFill>
                  <a:latin typeface="Times New Roman" pitchFamily="18" charset="0"/>
                  <a:cs typeface="Times New Roman" pitchFamily="18" charset="0"/>
                </a:rPr>
                <a:t>*(</a:t>
              </a:r>
              <a:r>
                <a:rPr lang="en-US" dirty="0" err="1" smtClean="0">
                  <a:solidFill>
                    <a:schemeClr val="accent4">
                      <a:lumMod val="50000"/>
                    </a:schemeClr>
                  </a:solidFill>
                  <a:latin typeface="Times New Roman" pitchFamily="18" charset="0"/>
                  <a:cs typeface="Times New Roman" pitchFamily="18" charset="0"/>
                </a:rPr>
                <a:t>a+i</a:t>
              </a:r>
              <a:r>
                <a:rPr lang="en-US" dirty="0" smtClean="0">
                  <a:solidFill>
                    <a:schemeClr val="accent4">
                      <a:lumMod val="50000"/>
                    </a:schemeClr>
                  </a:solidFill>
                  <a:latin typeface="Times New Roman" pitchFamily="18" charset="0"/>
                  <a:cs typeface="Times New Roman" pitchFamily="18" charset="0"/>
                </a:rPr>
                <a:t>)+j</a:t>
              </a:r>
              <a:endParaRPr lang="en-US" dirty="0">
                <a:solidFill>
                  <a:schemeClr val="tx1"/>
                </a:solidFill>
                <a:latin typeface="Times New Roman" pitchFamily="18" charset="0"/>
                <a:cs typeface="Times New Roman" pitchFamily="18" charset="0"/>
              </a:endParaRPr>
            </a:p>
          </p:txBody>
        </p:sp>
        <p:sp>
          <p:nvSpPr>
            <p:cNvPr id="97" name="Oval 96"/>
            <p:cNvSpPr/>
            <p:nvPr/>
          </p:nvSpPr>
          <p:spPr>
            <a:xfrm>
              <a:off x="1676400" y="4330700"/>
              <a:ext cx="1422400" cy="44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50000"/>
                    </a:schemeClr>
                  </a:solidFill>
                  <a:latin typeface="Times New Roman" pitchFamily="18" charset="0"/>
                  <a:cs typeface="Times New Roman" pitchFamily="18" charset="0"/>
                </a:rPr>
                <a:t>a[</a:t>
              </a:r>
              <a:r>
                <a:rPr lang="en-US" dirty="0" err="1" smtClean="0">
                  <a:solidFill>
                    <a:schemeClr val="accent4">
                      <a:lumMod val="50000"/>
                    </a:schemeClr>
                  </a:solidFill>
                  <a:latin typeface="Times New Roman" pitchFamily="18" charset="0"/>
                  <a:cs typeface="Times New Roman" pitchFamily="18" charset="0"/>
                </a:rPr>
                <a:t>i</a:t>
              </a:r>
              <a:r>
                <a:rPr lang="en-US" dirty="0" smtClean="0">
                  <a:solidFill>
                    <a:schemeClr val="accent4">
                      <a:lumMod val="50000"/>
                    </a:schemeClr>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grpSp>
      <p:grpSp>
        <p:nvGrpSpPr>
          <p:cNvPr id="105" name="Group 104"/>
          <p:cNvGrpSpPr/>
          <p:nvPr/>
        </p:nvGrpSpPr>
        <p:grpSpPr>
          <a:xfrm>
            <a:off x="3378200" y="5664200"/>
            <a:ext cx="2921000" cy="469900"/>
            <a:chOff x="1993900" y="2095500"/>
            <a:chExt cx="2921000" cy="469900"/>
          </a:xfrm>
        </p:grpSpPr>
        <p:sp>
          <p:nvSpPr>
            <p:cNvPr id="99" name="Oval 98"/>
            <p:cNvSpPr/>
            <p:nvPr/>
          </p:nvSpPr>
          <p:spPr>
            <a:xfrm>
              <a:off x="3492500" y="2120900"/>
              <a:ext cx="1422400" cy="44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50000"/>
                    </a:schemeClr>
                  </a:solidFill>
                  <a:latin typeface="Times New Roman" pitchFamily="18" charset="0"/>
                  <a:cs typeface="Times New Roman" pitchFamily="18" charset="0"/>
                </a:rPr>
                <a:t>&amp;a+1</a:t>
              </a:r>
              <a:endParaRPr lang="en-US" dirty="0">
                <a:solidFill>
                  <a:schemeClr val="tx1"/>
                </a:solidFill>
                <a:latin typeface="Times New Roman" pitchFamily="18" charset="0"/>
                <a:cs typeface="Times New Roman" pitchFamily="18" charset="0"/>
              </a:endParaRPr>
            </a:p>
          </p:txBody>
        </p:sp>
        <p:sp>
          <p:nvSpPr>
            <p:cNvPr id="100" name="Oval 99"/>
            <p:cNvSpPr/>
            <p:nvPr/>
          </p:nvSpPr>
          <p:spPr>
            <a:xfrm>
              <a:off x="1993900" y="2095500"/>
              <a:ext cx="1422400" cy="44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50000"/>
                    </a:schemeClr>
                  </a:solidFill>
                  <a:latin typeface="Times New Roman" pitchFamily="18" charset="0"/>
                  <a:cs typeface="Times New Roman" pitchFamily="18" charset="0"/>
                </a:rPr>
                <a:t>&amp;a</a:t>
              </a:r>
              <a:endParaRPr lang="en-US" dirty="0">
                <a:solidFill>
                  <a:schemeClr val="tx1"/>
                </a:solidFill>
                <a:latin typeface="Times New Roman" pitchFamily="18" charset="0"/>
                <a:cs typeface="Times New Roman" pitchFamily="18" charset="0"/>
              </a:endParaRPr>
            </a:p>
          </p:txBody>
        </p:sp>
      </p:grpSp>
      <p:grpSp>
        <p:nvGrpSpPr>
          <p:cNvPr id="104" name="Group 103"/>
          <p:cNvGrpSpPr/>
          <p:nvPr/>
        </p:nvGrpSpPr>
        <p:grpSpPr>
          <a:xfrm>
            <a:off x="292100" y="5638800"/>
            <a:ext cx="2921000" cy="457200"/>
            <a:chOff x="2908300" y="3352800"/>
            <a:chExt cx="2921000" cy="457200"/>
          </a:xfrm>
        </p:grpSpPr>
        <p:sp>
          <p:nvSpPr>
            <p:cNvPr id="98" name="Oval 97"/>
            <p:cNvSpPr/>
            <p:nvPr/>
          </p:nvSpPr>
          <p:spPr>
            <a:xfrm>
              <a:off x="2908300" y="3365500"/>
              <a:ext cx="1422400" cy="44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50000"/>
                    </a:schemeClr>
                  </a:solidFill>
                  <a:latin typeface="Times New Roman" pitchFamily="18" charset="0"/>
                  <a:cs typeface="Times New Roman" pitchFamily="18" charset="0"/>
                </a:rPr>
                <a:t>&amp;a[</a:t>
              </a:r>
              <a:r>
                <a:rPr lang="en-US" dirty="0" err="1" smtClean="0">
                  <a:solidFill>
                    <a:schemeClr val="accent4">
                      <a:lumMod val="50000"/>
                    </a:schemeClr>
                  </a:solidFill>
                  <a:latin typeface="Times New Roman" pitchFamily="18" charset="0"/>
                  <a:cs typeface="Times New Roman" pitchFamily="18" charset="0"/>
                </a:rPr>
                <a:t>i</a:t>
              </a:r>
              <a:r>
                <a:rPr lang="en-US" dirty="0" smtClean="0">
                  <a:solidFill>
                    <a:schemeClr val="accent4">
                      <a:lumMod val="50000"/>
                    </a:schemeClr>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
          <p:nvSpPr>
            <p:cNvPr id="101" name="Oval 100"/>
            <p:cNvSpPr/>
            <p:nvPr/>
          </p:nvSpPr>
          <p:spPr>
            <a:xfrm>
              <a:off x="4406900" y="3352800"/>
              <a:ext cx="1422400" cy="44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4">
                      <a:lumMod val="50000"/>
                    </a:schemeClr>
                  </a:solidFill>
                  <a:latin typeface="Times New Roman" pitchFamily="18" charset="0"/>
                  <a:cs typeface="Times New Roman" pitchFamily="18" charset="0"/>
                </a:rPr>
                <a:t>a+i</a:t>
              </a:r>
              <a:endParaRPr lang="en-US" dirty="0">
                <a:solidFill>
                  <a:schemeClr val="tx1"/>
                </a:solidFill>
                <a:latin typeface="Times New Roman" pitchFamily="18" charset="0"/>
                <a:cs typeface="Times New Roman" pitchFamily="18" charset="0"/>
              </a:endParaRPr>
            </a:p>
          </p:txBody>
        </p:sp>
      </p:grpSp>
      <p:cxnSp>
        <p:nvCxnSpPr>
          <p:cNvPr id="112" name="Straight Arrow Connector 111"/>
          <p:cNvCxnSpPr>
            <a:stCxn id="98" idx="0"/>
            <a:endCxn id="95" idx="4"/>
          </p:cNvCxnSpPr>
          <p:nvPr/>
        </p:nvCxnSpPr>
        <p:spPr>
          <a:xfrm flipV="1">
            <a:off x="1003300" y="4775200"/>
            <a:ext cx="184150" cy="876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1" idx="0"/>
          </p:cNvCxnSpPr>
          <p:nvPr/>
        </p:nvCxnSpPr>
        <p:spPr>
          <a:xfrm flipH="1" flipV="1">
            <a:off x="1295400" y="4813300"/>
            <a:ext cx="1206500" cy="825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0"/>
          </p:cNvCxnSpPr>
          <p:nvPr/>
        </p:nvCxnSpPr>
        <p:spPr>
          <a:xfrm flipH="1" flipV="1">
            <a:off x="4800600" y="4775200"/>
            <a:ext cx="787400" cy="9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4089400" y="4787900"/>
            <a:ext cx="660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3" idx="4"/>
          </p:cNvCxnSpPr>
          <p:nvPr/>
        </p:nvCxnSpPr>
        <p:spPr>
          <a:xfrm>
            <a:off x="2184400" y="3492500"/>
            <a:ext cx="736600" cy="749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2971800" y="3517900"/>
            <a:ext cx="723900" cy="723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plus(in)">
                                      <p:cBhvr>
                                        <p:cTn id="7" dur="20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 calcmode="lin" valueType="num">
                                      <p:cBhvr additive="base">
                                        <p:cTn id="12" dur="500" fill="hold"/>
                                        <p:tgtEl>
                                          <p:spTgt spid="92"/>
                                        </p:tgtEl>
                                        <p:attrNameLst>
                                          <p:attrName>ppt_x</p:attrName>
                                        </p:attrNameLst>
                                      </p:cBhvr>
                                      <p:tavLst>
                                        <p:tav tm="0">
                                          <p:val>
                                            <p:strVal val="#ppt_x"/>
                                          </p:val>
                                        </p:tav>
                                        <p:tav tm="100000">
                                          <p:val>
                                            <p:strVal val="#ppt_x"/>
                                          </p:val>
                                        </p:tav>
                                      </p:tavLst>
                                    </p:anim>
                                    <p:anim calcmode="lin" valueType="num">
                                      <p:cBhvr additive="base">
                                        <p:cTn id="13"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barn(inHorizontal)">
                                      <p:cBhvr>
                                        <p:cTn id="18" dur="500"/>
                                        <p:tgtEl>
                                          <p:spTgt spid="103"/>
                                        </p:tgtEl>
                                      </p:cBhvr>
                                    </p:animEffect>
                                  </p:childTnLst>
                                </p:cTn>
                              </p:par>
                              <p:par>
                                <p:cTn id="19" presetID="16" presetClass="entr" presetSubtype="26"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barn(inHorizontal)">
                                      <p:cBhvr>
                                        <p:cTn id="21" dur="500"/>
                                        <p:tgtEl>
                                          <p:spTgt spid="104"/>
                                        </p:tgtEl>
                                      </p:cBhvr>
                                    </p:animEffect>
                                  </p:childTnLst>
                                </p:cTn>
                              </p:par>
                              <p:par>
                                <p:cTn id="22" presetID="16" presetClass="entr" presetSubtype="26" fill="hold" nodeType="with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barn(inHorizontal)">
                                      <p:cBhvr>
                                        <p:cTn id="24" dur="500"/>
                                        <p:tgtEl>
                                          <p:spTgt spid="10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grpId="0" nodeType="click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arn(inHorizontal)">
                                      <p:cBhvr>
                                        <p:cTn id="29" dur="500"/>
                                        <p:tgtEl>
                                          <p:spTgt spid="95"/>
                                        </p:tgtEl>
                                      </p:cBhvr>
                                    </p:animEffect>
                                  </p:childTnLst>
                                </p:cTn>
                              </p:par>
                              <p:par>
                                <p:cTn id="30" presetID="16" presetClass="entr" presetSubtype="26" fill="hold" grpId="0" nodeType="with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barn(inHorizontal)">
                                      <p:cBhvr>
                                        <p:cTn id="32" dur="500"/>
                                        <p:tgtEl>
                                          <p:spTgt spid="96"/>
                                        </p:tgtEl>
                                      </p:cBhvr>
                                    </p:animEffect>
                                  </p:childTnLst>
                                </p:cTn>
                              </p:par>
                              <p:par>
                                <p:cTn id="33" presetID="16" presetClass="entr" presetSubtype="26"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barn(inHorizontal)">
                                      <p:cBhvr>
                                        <p:cTn id="35" dur="500"/>
                                        <p:tgtEl>
                                          <p:spTgt spid="94"/>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25"/>
                                        </p:tgtEl>
                                        <p:attrNameLst>
                                          <p:attrName>style.visibility</p:attrName>
                                        </p:attrNameLst>
                                      </p:cBhvr>
                                      <p:to>
                                        <p:strVal val="visible"/>
                                      </p:to>
                                    </p:set>
                                    <p:animEffect transition="in" filter="checkerboard(across)">
                                      <p:cBhvr>
                                        <p:cTn id="40" dur="500"/>
                                        <p:tgtEl>
                                          <p:spTgt spid="125"/>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27"/>
                                        </p:tgtEl>
                                        <p:attrNameLst>
                                          <p:attrName>style.visibility</p:attrName>
                                        </p:attrNameLst>
                                      </p:cBhvr>
                                      <p:to>
                                        <p:strVal val="visible"/>
                                      </p:to>
                                    </p:set>
                                    <p:animEffect transition="in" filter="checkerboard(across)">
                                      <p:cBhvr>
                                        <p:cTn id="45" dur="500"/>
                                        <p:tgtEl>
                                          <p:spTgt spid="127"/>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checkerboard(across)">
                                      <p:cBhvr>
                                        <p:cTn id="50" dur="500"/>
                                        <p:tgtEl>
                                          <p:spTgt spid="112"/>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checkerboard(across)">
                                      <p:cBhvr>
                                        <p:cTn id="55" dur="500"/>
                                        <p:tgtEl>
                                          <p:spTgt spid="114"/>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121"/>
                                        </p:tgtEl>
                                        <p:attrNameLst>
                                          <p:attrName>style.visibility</p:attrName>
                                        </p:attrNameLst>
                                      </p:cBhvr>
                                      <p:to>
                                        <p:strVal val="visible"/>
                                      </p:to>
                                    </p:set>
                                    <p:animEffect transition="in" filter="checkerboard(across)">
                                      <p:cBhvr>
                                        <p:cTn id="60" dur="500"/>
                                        <p:tgtEl>
                                          <p:spTgt spid="121"/>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119"/>
                                        </p:tgtEl>
                                        <p:attrNameLst>
                                          <p:attrName>style.visibility</p:attrName>
                                        </p:attrNameLst>
                                      </p:cBhvr>
                                      <p:to>
                                        <p:strVal val="visible"/>
                                      </p:to>
                                    </p:set>
                                    <p:animEffect transition="in" filter="checkerboard(across)">
                                      <p:cBhvr>
                                        <p:cTn id="6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19100" indent="-419100" eaLnBrk="1" hangingPunct="1">
              <a:defRPr/>
            </a:pPr>
            <a:r>
              <a:rPr lang="en-US" dirty="0"/>
              <a:t>SESSION </a:t>
            </a:r>
            <a:r>
              <a:rPr lang="en-US" dirty="0" smtClean="0"/>
              <a:t>3: Pointers and functions</a:t>
            </a:r>
            <a:endParaRPr lang="en-US" dirty="0"/>
          </a:p>
        </p:txBody>
      </p:sp>
    </p:spTree>
    <p:extLst>
      <p:ext uri="{BB962C8B-B14F-4D97-AF65-F5344CB8AC3E}">
        <p14:creationId xmlns=""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43" y="301625"/>
            <a:ext cx="6163457" cy="676275"/>
          </a:xfrm>
        </p:spPr>
        <p:txBody>
          <a:bodyPr/>
          <a:lstStyle/>
          <a:p>
            <a:pPr lvl="1" algn="l">
              <a:lnSpc>
                <a:spcPct val="100000"/>
              </a:lnSpc>
              <a:buFont typeface="Wingdings" pitchFamily="2" charset="2"/>
              <a:buChar char="Ø"/>
            </a:pPr>
            <a:r>
              <a:rPr lang="en-US" sz="2200" dirty="0" smtClean="0">
                <a:latin typeface="Times New Roman" pitchFamily="18" charset="0"/>
                <a:cs typeface="Times New Roman" pitchFamily="18" charset="0"/>
              </a:rPr>
              <a:t> Functions with pointer as the return value</a:t>
            </a:r>
            <a:br>
              <a:rPr lang="en-US" sz="2200" dirty="0" smtClean="0">
                <a:latin typeface="Times New Roman" pitchFamily="18" charset="0"/>
                <a:cs typeface="Times New Roman" pitchFamily="18" charset="0"/>
              </a:rPr>
            </a:br>
            <a:endParaRPr lang="en-US" sz="2200" dirty="0"/>
          </a:p>
        </p:txBody>
      </p:sp>
      <p:sp>
        <p:nvSpPr>
          <p:cNvPr id="4" name="TextBox 3"/>
          <p:cNvSpPr txBox="1"/>
          <p:nvPr/>
        </p:nvSpPr>
        <p:spPr>
          <a:xfrm>
            <a:off x="304800" y="787400"/>
            <a:ext cx="4559300" cy="1168400"/>
          </a:xfrm>
          <a:prstGeom prst="rect">
            <a:avLst/>
          </a:prstGeom>
          <a:noFill/>
        </p:spPr>
        <p:txBody>
          <a:bodyPr wrap="square" lIns="91440" tIns="45720" rIns="91440" rtlCol="0" anchor="t">
            <a:noAutofit/>
          </a:bodyPr>
          <a:lstStyle/>
          <a:p>
            <a:r>
              <a:rPr lang="en-US" b="1" dirty="0" smtClean="0">
                <a:solidFill>
                  <a:schemeClr val="accent4">
                    <a:lumMod val="50000"/>
                  </a:schemeClr>
                </a:solidFill>
                <a:latin typeface="Times New Roman" pitchFamily="18" charset="0"/>
                <a:cs typeface="Times New Roman" pitchFamily="18" charset="0"/>
              </a:rPr>
              <a:t>Prototype</a:t>
            </a:r>
            <a:r>
              <a:rPr lang="en-US" dirty="0" smtClean="0">
                <a:solidFill>
                  <a:schemeClr val="accent4">
                    <a:lumMod val="50000"/>
                  </a:schemeClr>
                </a:solidFill>
                <a:latin typeface="Times New Roman" pitchFamily="18" charset="0"/>
                <a:cs typeface="Times New Roman" pitchFamily="18" charset="0"/>
              </a:rPr>
              <a:t>: Type *</a:t>
            </a:r>
            <a:r>
              <a:rPr lang="en-US" dirty="0" err="1" smtClean="0">
                <a:solidFill>
                  <a:schemeClr val="accent4">
                    <a:lumMod val="50000"/>
                  </a:schemeClr>
                </a:solidFill>
                <a:latin typeface="Times New Roman" pitchFamily="18" charset="0"/>
                <a:cs typeface="Times New Roman" pitchFamily="18" charset="0"/>
              </a:rPr>
              <a:t>funcName</a:t>
            </a:r>
            <a:r>
              <a:rPr lang="en-US" dirty="0" smtClean="0">
                <a:solidFill>
                  <a:schemeClr val="accent4">
                    <a:lumMod val="50000"/>
                  </a:schemeClr>
                </a:solidFill>
                <a:latin typeface="Times New Roman" pitchFamily="18" charset="0"/>
                <a:cs typeface="Times New Roman" pitchFamily="18" charset="0"/>
              </a:rPr>
              <a:t>(Type, Type, …);</a:t>
            </a:r>
          </a:p>
          <a:p>
            <a:endParaRPr lang="en-US" dirty="0" smtClean="0">
              <a:solidFill>
                <a:schemeClr val="accent4">
                  <a:lumMod val="50000"/>
                </a:schemeClr>
              </a:solidFill>
              <a:latin typeface="Times New Roman" pitchFamily="18" charset="0"/>
              <a:cs typeface="Times New Roman" pitchFamily="18" charset="0"/>
            </a:endParaRPr>
          </a:p>
          <a:p>
            <a:endParaRPr lang="en-US" dirty="0" smtClean="0">
              <a:solidFill>
                <a:schemeClr val="accent4">
                  <a:lumMod val="50000"/>
                </a:schemeClr>
              </a:solidFill>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What’s the problem of the following program:</a:t>
            </a:r>
          </a:p>
          <a:p>
            <a:endParaRPr lang="en-US" dirty="0" smtClean="0">
              <a:solidFill>
                <a:schemeClr val="accent4">
                  <a:lumMod val="50000"/>
                </a:schemeClr>
              </a:solidFill>
              <a:latin typeface="Times New Roman" pitchFamily="18" charset="0"/>
              <a:cs typeface="Times New Roman" pitchFamily="18" charset="0"/>
            </a:endParaRPr>
          </a:p>
        </p:txBody>
      </p:sp>
      <p:sp>
        <p:nvSpPr>
          <p:cNvPr id="6" name="TextBox 5"/>
          <p:cNvSpPr txBox="1"/>
          <p:nvPr/>
        </p:nvSpPr>
        <p:spPr>
          <a:xfrm>
            <a:off x="419100" y="2298700"/>
            <a:ext cx="4343400" cy="4140200"/>
          </a:xfrm>
          <a:prstGeom prst="rect">
            <a:avLst/>
          </a:prstGeom>
          <a:noFill/>
        </p:spPr>
        <p:txBody>
          <a:bodyPr wrap="square" lIns="91440" tIns="45720" rIns="91440" rtlCol="0" anchor="t">
            <a:noAutofit/>
          </a:bodyPr>
          <a:lstStyle/>
          <a:p>
            <a:r>
              <a:rPr lang="en-US" dirty="0" err="1" smtClean="0">
                <a:solidFill>
                  <a:srgbClr val="0070C0"/>
                </a:solidFill>
                <a:latin typeface="Times New Roman" pitchFamily="18" charset="0"/>
                <a:cs typeface="Times New Roman" pitchFamily="18" charset="0"/>
              </a:rPr>
              <a:t>typedef</a:t>
            </a:r>
            <a:r>
              <a:rPr lang="en-US" dirty="0" smtClean="0">
                <a:solidFill>
                  <a:schemeClr val="accent4">
                    <a:lumMod val="50000"/>
                  </a:schemeClr>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struct</a:t>
            </a:r>
            <a:r>
              <a:rPr lang="en-US" dirty="0" smtClean="0">
                <a:solidFill>
                  <a:schemeClr val="accent4">
                    <a:lumMod val="50000"/>
                  </a:schemeClr>
                </a:solidFill>
                <a:latin typeface="Times New Roman" pitchFamily="18" charset="0"/>
                <a:cs typeface="Times New Roman" pitchFamily="18" charset="0"/>
              </a:rPr>
              <a:t> _STAFFINFO </a:t>
            </a:r>
          </a:p>
          <a:p>
            <a:r>
              <a:rPr lang="en-US" dirty="0" smtClean="0">
                <a:solidFill>
                  <a:schemeClr val="accent4">
                    <a:lumMod val="50000"/>
                  </a:schemeClr>
                </a:solidFill>
                <a:latin typeface="Times New Roman" pitchFamily="18" charset="0"/>
                <a:cs typeface="Times New Roman" pitchFamily="18" charset="0"/>
              </a:rPr>
              <a:t>{ </a:t>
            </a:r>
          </a:p>
          <a:p>
            <a:r>
              <a:rPr lang="en-US" dirty="0" smtClean="0">
                <a:solidFill>
                  <a:schemeClr val="accent4">
                    <a:lumMod val="50000"/>
                  </a:schemeClr>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char</a:t>
            </a:r>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pName</a:t>
            </a:r>
            <a:r>
              <a:rPr lang="en-US" dirty="0" smtClean="0">
                <a:solidFill>
                  <a:schemeClr val="accent4">
                    <a:lumMod val="50000"/>
                  </a:schemeClr>
                </a:solidFill>
                <a:latin typeface="Times New Roman" pitchFamily="18" charset="0"/>
                <a:cs typeface="Times New Roman" pitchFamily="18" charset="0"/>
              </a:rPr>
              <a:t>;  </a:t>
            </a:r>
          </a:p>
          <a:p>
            <a:r>
              <a:rPr lang="en-US" dirty="0" smtClean="0">
                <a:solidFill>
                  <a:schemeClr val="accent4">
                    <a:lumMod val="50000"/>
                  </a:schemeClr>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int</a:t>
            </a:r>
            <a:r>
              <a:rPr lang="en-US" dirty="0" smtClean="0">
                <a:solidFill>
                  <a:schemeClr val="accent4">
                    <a:lumMod val="50000"/>
                  </a:schemeClr>
                </a:solidFill>
                <a:latin typeface="Times New Roman" pitchFamily="18" charset="0"/>
                <a:cs typeface="Times New Roman" pitchFamily="18" charset="0"/>
              </a:rPr>
              <a:t> id;       </a:t>
            </a:r>
          </a:p>
          <a:p>
            <a:r>
              <a:rPr lang="en-US" dirty="0" smtClean="0">
                <a:solidFill>
                  <a:schemeClr val="accent4">
                    <a:lumMod val="50000"/>
                  </a:schemeClr>
                </a:solidFill>
                <a:latin typeface="Times New Roman" pitchFamily="18" charset="0"/>
                <a:cs typeface="Times New Roman" pitchFamily="18" charset="0"/>
              </a:rPr>
              <a:t>}</a:t>
            </a:r>
            <a:r>
              <a:rPr lang="en-US" dirty="0" err="1" smtClean="0">
                <a:solidFill>
                  <a:schemeClr val="accent4">
                    <a:lumMod val="50000"/>
                  </a:schemeClr>
                </a:solidFill>
                <a:latin typeface="Times New Roman" pitchFamily="18" charset="0"/>
                <a:cs typeface="Times New Roman" pitchFamily="18" charset="0"/>
              </a:rPr>
              <a:t>StaffInfo</a:t>
            </a:r>
            <a:r>
              <a:rPr lang="en-US" dirty="0" smtClean="0">
                <a:solidFill>
                  <a:schemeClr val="accent4">
                    <a:lumMod val="50000"/>
                  </a:schemeClr>
                </a:solidFill>
                <a:latin typeface="Times New Roman" pitchFamily="18" charset="0"/>
                <a:cs typeface="Times New Roman" pitchFamily="18" charset="0"/>
              </a:rPr>
              <a:t>;</a:t>
            </a:r>
          </a:p>
          <a:p>
            <a:endParaRPr lang="en-US" dirty="0" smtClean="0">
              <a:solidFill>
                <a:schemeClr val="accent4">
                  <a:lumMod val="50000"/>
                </a:schemeClr>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char</a:t>
            </a:r>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GetStaffNameById</a:t>
            </a:r>
            <a:r>
              <a:rPr lang="en-US" dirty="0" smtClean="0">
                <a:solidFill>
                  <a:schemeClr val="accent4">
                    <a:lumMod val="50000"/>
                  </a:schemeClr>
                </a:solidFill>
                <a:latin typeface="Times New Roman" pitchFamily="18" charset="0"/>
                <a:cs typeface="Times New Roman" pitchFamily="18" charset="0"/>
              </a:rPr>
              <a:t>(</a:t>
            </a:r>
            <a:r>
              <a:rPr lang="en-US" dirty="0" err="1" smtClean="0">
                <a:solidFill>
                  <a:srgbClr val="0070C0"/>
                </a:solidFill>
                <a:latin typeface="Times New Roman" pitchFamily="18" charset="0"/>
                <a:cs typeface="Times New Roman" pitchFamily="18" charset="0"/>
              </a:rPr>
              <a:t>int</a:t>
            </a:r>
            <a:r>
              <a:rPr lang="en-US" dirty="0" smtClean="0">
                <a:solidFill>
                  <a:schemeClr val="accent4">
                    <a:lumMod val="50000"/>
                  </a:schemeClr>
                </a:solidFill>
                <a:latin typeface="Times New Roman" pitchFamily="18" charset="0"/>
                <a:cs typeface="Times New Roman" pitchFamily="18" charset="0"/>
              </a:rPr>
              <a:t>);</a:t>
            </a:r>
          </a:p>
          <a:p>
            <a:endParaRPr lang="en-US" dirty="0" smtClean="0">
              <a:solidFill>
                <a:schemeClr val="accent4">
                  <a:lumMod val="50000"/>
                </a:schemeClr>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void</a:t>
            </a:r>
            <a:r>
              <a:rPr lang="en-US" dirty="0" smtClean="0">
                <a:solidFill>
                  <a:schemeClr val="accent4">
                    <a:lumMod val="50000"/>
                  </a:schemeClr>
                </a:solidFill>
                <a:latin typeface="Times New Roman" pitchFamily="18" charset="0"/>
                <a:cs typeface="Times New Roman" pitchFamily="18" charset="0"/>
              </a:rPr>
              <a:t> main(</a:t>
            </a:r>
            <a:r>
              <a:rPr lang="en-US" dirty="0" smtClean="0">
                <a:solidFill>
                  <a:srgbClr val="0070C0"/>
                </a:solidFill>
                <a:latin typeface="Times New Roman" pitchFamily="18" charset="0"/>
                <a:cs typeface="Times New Roman" pitchFamily="18" charset="0"/>
              </a:rPr>
              <a:t>void</a:t>
            </a:r>
            <a:r>
              <a:rPr lang="en-US" dirty="0" smtClean="0">
                <a:solidFill>
                  <a:schemeClr val="accent4">
                    <a:lumMod val="50000"/>
                  </a:schemeClr>
                </a:solidFill>
                <a:latin typeface="Times New Roman" pitchFamily="18" charset="0"/>
                <a:cs typeface="Times New Roman" pitchFamily="18" charset="0"/>
              </a:rPr>
              <a:t>)</a:t>
            </a:r>
          </a:p>
          <a:p>
            <a:r>
              <a:rPr lang="en-US" dirty="0" smtClean="0">
                <a:solidFill>
                  <a:schemeClr val="accent4">
                    <a:lumMod val="50000"/>
                  </a:schemeClr>
                </a:solidFill>
                <a:latin typeface="Times New Roman" pitchFamily="18" charset="0"/>
                <a:cs typeface="Times New Roman" pitchFamily="18" charset="0"/>
              </a:rPr>
              <a:t>{</a:t>
            </a:r>
          </a:p>
          <a:p>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int</a:t>
            </a:r>
            <a:r>
              <a:rPr lang="en-US" dirty="0" smtClean="0">
                <a:solidFill>
                  <a:schemeClr val="accent4">
                    <a:lumMod val="50000"/>
                  </a:schemeClr>
                </a:solidFill>
                <a:latin typeface="Times New Roman" pitchFamily="18" charset="0"/>
                <a:cs typeface="Times New Roman" pitchFamily="18" charset="0"/>
              </a:rPr>
              <a:t> id = 2;</a:t>
            </a:r>
          </a:p>
          <a:p>
            <a:r>
              <a:rPr lang="en-US" dirty="0" smtClean="0">
                <a:solidFill>
                  <a:schemeClr val="accent4">
                    <a:lumMod val="50000"/>
                  </a:schemeClr>
                </a:solidFill>
                <a:latin typeface="Times New Roman" pitchFamily="18" charset="0"/>
                <a:cs typeface="Times New Roman" pitchFamily="18" charset="0"/>
              </a:rPr>
              <a:t>        char* </a:t>
            </a:r>
            <a:r>
              <a:rPr lang="en-US" dirty="0" err="1" smtClean="0">
                <a:solidFill>
                  <a:schemeClr val="accent4">
                    <a:lumMod val="50000"/>
                  </a:schemeClr>
                </a:solidFill>
                <a:latin typeface="Times New Roman" pitchFamily="18" charset="0"/>
                <a:cs typeface="Times New Roman" pitchFamily="18" charset="0"/>
              </a:rPr>
              <a:t>pName</a:t>
            </a:r>
            <a:r>
              <a:rPr lang="en-US" dirty="0" smtClean="0">
                <a:solidFill>
                  <a:schemeClr val="accent4">
                    <a:lumMod val="50000"/>
                  </a:schemeClr>
                </a:solidFill>
                <a:latin typeface="Times New Roman" pitchFamily="18" charset="0"/>
                <a:cs typeface="Times New Roman" pitchFamily="18" charset="0"/>
              </a:rPr>
              <a:t> = </a:t>
            </a:r>
            <a:r>
              <a:rPr lang="en-US" dirty="0" err="1" smtClean="0">
                <a:solidFill>
                  <a:schemeClr val="accent4">
                    <a:lumMod val="50000"/>
                  </a:schemeClr>
                </a:solidFill>
                <a:latin typeface="Times New Roman" pitchFamily="18" charset="0"/>
                <a:cs typeface="Times New Roman" pitchFamily="18" charset="0"/>
              </a:rPr>
              <a:t>GetStaffNameById</a:t>
            </a:r>
            <a:r>
              <a:rPr lang="en-US" dirty="0" smtClean="0">
                <a:solidFill>
                  <a:schemeClr val="accent4">
                    <a:lumMod val="50000"/>
                  </a:schemeClr>
                </a:solidFill>
                <a:latin typeface="Times New Roman" pitchFamily="18" charset="0"/>
                <a:cs typeface="Times New Roman" pitchFamily="18" charset="0"/>
              </a:rPr>
              <a:t>(id);</a:t>
            </a:r>
          </a:p>
          <a:p>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(“Staff name is: %s”, </a:t>
            </a:r>
            <a:r>
              <a:rPr lang="en-US" dirty="0" err="1" smtClean="0">
                <a:solidFill>
                  <a:schemeClr val="accent4">
                    <a:lumMod val="50000"/>
                  </a:schemeClr>
                </a:solidFill>
                <a:latin typeface="Times New Roman" pitchFamily="18" charset="0"/>
                <a:cs typeface="Times New Roman" pitchFamily="18" charset="0"/>
              </a:rPr>
              <a:t>pName</a:t>
            </a:r>
            <a:r>
              <a:rPr lang="en-US" dirty="0" smtClean="0">
                <a:solidFill>
                  <a:schemeClr val="accent4">
                    <a:lumMod val="50000"/>
                  </a:schemeClr>
                </a:solidFill>
                <a:latin typeface="Times New Roman" pitchFamily="18" charset="0"/>
                <a:cs typeface="Times New Roman" pitchFamily="18" charset="0"/>
              </a:rPr>
              <a:t>); </a:t>
            </a:r>
          </a:p>
          <a:p>
            <a:r>
              <a:rPr lang="en-US" dirty="0" smtClean="0">
                <a:solidFill>
                  <a:schemeClr val="accent4">
                    <a:lumMod val="50000"/>
                  </a:schemeClr>
                </a:solidFill>
                <a:latin typeface="Times New Roman" pitchFamily="18" charset="0"/>
                <a:cs typeface="Times New Roman" pitchFamily="18" charset="0"/>
              </a:rPr>
              <a:t>}</a:t>
            </a:r>
          </a:p>
          <a:p>
            <a:endParaRPr lang="en-US" dirty="0" smtClean="0">
              <a:solidFill>
                <a:schemeClr val="accent4">
                  <a:lumMod val="50000"/>
                </a:schemeClr>
              </a:solidFill>
              <a:latin typeface="Times New Roman" pitchFamily="18" charset="0"/>
              <a:cs typeface="Times New Roman" pitchFamily="18" charset="0"/>
            </a:endParaRPr>
          </a:p>
        </p:txBody>
      </p:sp>
      <p:sp>
        <p:nvSpPr>
          <p:cNvPr id="7" name="TextBox 6"/>
          <p:cNvSpPr txBox="1"/>
          <p:nvPr/>
        </p:nvSpPr>
        <p:spPr>
          <a:xfrm>
            <a:off x="4711700" y="1130300"/>
            <a:ext cx="4572000" cy="5384800"/>
          </a:xfrm>
          <a:prstGeom prst="rect">
            <a:avLst/>
          </a:prstGeom>
          <a:noFill/>
        </p:spPr>
        <p:txBody>
          <a:bodyPr wrap="square" lIns="91440" tIns="45720" rIns="91440" rtlCol="0" anchor="t">
            <a:noAutofit/>
          </a:bodyPr>
          <a:lstStyle/>
          <a:p>
            <a:r>
              <a:rPr lang="en-US" dirty="0" smtClean="0">
                <a:solidFill>
                  <a:srgbClr val="0070C0"/>
                </a:solidFill>
                <a:latin typeface="Times New Roman" pitchFamily="18" charset="0"/>
                <a:cs typeface="Times New Roman" pitchFamily="18" charset="0"/>
              </a:rPr>
              <a:t>char</a:t>
            </a:r>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GetStaffNameById</a:t>
            </a:r>
            <a:r>
              <a:rPr lang="en-US" dirty="0" smtClean="0">
                <a:solidFill>
                  <a:schemeClr val="accent4">
                    <a:lumMod val="50000"/>
                  </a:schemeClr>
                </a:solidFill>
                <a:latin typeface="Times New Roman" pitchFamily="18" charset="0"/>
                <a:cs typeface="Times New Roman" pitchFamily="18" charset="0"/>
              </a:rPr>
              <a:t>(</a:t>
            </a:r>
            <a:r>
              <a:rPr lang="en-US" dirty="0" err="1" smtClean="0">
                <a:solidFill>
                  <a:srgbClr val="0070C0"/>
                </a:solidFill>
                <a:latin typeface="Times New Roman" pitchFamily="18" charset="0"/>
                <a:cs typeface="Times New Roman" pitchFamily="18" charset="0"/>
              </a:rPr>
              <a:t>int</a:t>
            </a:r>
            <a:r>
              <a:rPr lang="en-US" dirty="0" smtClean="0">
                <a:solidFill>
                  <a:schemeClr val="accent4">
                    <a:lumMod val="50000"/>
                  </a:schemeClr>
                </a:solidFill>
                <a:latin typeface="Times New Roman" pitchFamily="18" charset="0"/>
                <a:cs typeface="Times New Roman" pitchFamily="18" charset="0"/>
              </a:rPr>
              <a:t> id) </a:t>
            </a:r>
          </a:p>
          <a:p>
            <a:r>
              <a:rPr lang="en-US" dirty="0" smtClean="0">
                <a:solidFill>
                  <a:schemeClr val="accent4">
                    <a:lumMod val="50000"/>
                  </a:schemeClr>
                </a:solidFill>
                <a:latin typeface="Times New Roman" pitchFamily="18" charset="0"/>
                <a:cs typeface="Times New Roman" pitchFamily="18" charset="0"/>
              </a:rPr>
              <a:t>{ </a:t>
            </a:r>
          </a:p>
          <a:p>
            <a:r>
              <a:rPr lang="en-US" dirty="0" smtClean="0">
                <a:solidFill>
                  <a:schemeClr val="accent4">
                    <a:lumMod val="50000"/>
                  </a:schemeClr>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int</a:t>
            </a:r>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i</a:t>
            </a:r>
            <a:r>
              <a:rPr lang="en-US" dirty="0" smtClean="0">
                <a:solidFill>
                  <a:schemeClr val="accent4">
                    <a:lumMod val="50000"/>
                  </a:schemeClr>
                </a:solidFill>
                <a:latin typeface="Times New Roman" pitchFamily="18" charset="0"/>
                <a:cs typeface="Times New Roman" pitchFamily="18" charset="0"/>
              </a:rPr>
              <a:t>;  </a:t>
            </a:r>
          </a:p>
          <a:p>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StaffInfo</a:t>
            </a:r>
            <a:r>
              <a:rPr lang="en-US" dirty="0" smtClean="0">
                <a:solidFill>
                  <a:schemeClr val="accent4">
                    <a:lumMod val="50000"/>
                  </a:schemeClr>
                </a:solidFill>
                <a:latin typeface="Times New Roman" pitchFamily="18" charset="0"/>
                <a:cs typeface="Times New Roman" pitchFamily="18" charset="0"/>
              </a:rPr>
              <a:t> Info[] =  </a:t>
            </a:r>
          </a:p>
          <a:p>
            <a:r>
              <a:rPr lang="en-US" dirty="0" smtClean="0">
                <a:solidFill>
                  <a:schemeClr val="accent4">
                    <a:lumMod val="50000"/>
                  </a:schemeClr>
                </a:solidFill>
                <a:latin typeface="Times New Roman" pitchFamily="18" charset="0"/>
                <a:cs typeface="Times New Roman" pitchFamily="18" charset="0"/>
              </a:rPr>
              <a:t>      { </a:t>
            </a:r>
          </a:p>
          <a:p>
            <a:r>
              <a:rPr lang="en-US" dirty="0" smtClean="0">
                <a:solidFill>
                  <a:schemeClr val="accent4">
                    <a:lumMod val="50000"/>
                  </a:schemeClr>
                </a:solidFill>
                <a:latin typeface="Times New Roman" pitchFamily="18" charset="0"/>
                <a:cs typeface="Times New Roman" pitchFamily="18" charset="0"/>
              </a:rPr>
              <a:t>          {"Socrates", 1}, </a:t>
            </a:r>
          </a:p>
          <a:p>
            <a:r>
              <a:rPr lang="en-US" dirty="0" smtClean="0">
                <a:solidFill>
                  <a:schemeClr val="accent4">
                    <a:lumMod val="50000"/>
                  </a:schemeClr>
                </a:solidFill>
                <a:latin typeface="Times New Roman" pitchFamily="18" charset="0"/>
                <a:cs typeface="Times New Roman" pitchFamily="18" charset="0"/>
              </a:rPr>
              <a:t>          {"dyx1024", 2}, </a:t>
            </a:r>
          </a:p>
          <a:p>
            <a:r>
              <a:rPr lang="en-US" dirty="0" smtClean="0">
                <a:solidFill>
                  <a:schemeClr val="accent4">
                    <a:lumMod val="50000"/>
                  </a:schemeClr>
                </a:solidFill>
                <a:latin typeface="Times New Roman" pitchFamily="18" charset="0"/>
                <a:cs typeface="Times New Roman" pitchFamily="18" charset="0"/>
              </a:rPr>
              <a:t>          {“John", 3},</a:t>
            </a:r>
          </a:p>
          <a:p>
            <a:r>
              <a:rPr lang="en-US" dirty="0" smtClean="0">
                <a:solidFill>
                  <a:schemeClr val="accent4">
                    <a:lumMod val="50000"/>
                  </a:schemeClr>
                </a:solidFill>
                <a:latin typeface="Times New Roman" pitchFamily="18" charset="0"/>
                <a:cs typeface="Times New Roman" pitchFamily="18" charset="0"/>
              </a:rPr>
              <a:t>          {"Jim", 4} </a:t>
            </a:r>
          </a:p>
          <a:p>
            <a:r>
              <a:rPr lang="en-US" dirty="0" smtClean="0">
                <a:solidFill>
                  <a:schemeClr val="accent4">
                    <a:lumMod val="50000"/>
                  </a:schemeClr>
                </a:solidFill>
                <a:latin typeface="Times New Roman" pitchFamily="18" charset="0"/>
                <a:cs typeface="Times New Roman" pitchFamily="18" charset="0"/>
              </a:rPr>
              <a:t>      };  </a:t>
            </a:r>
          </a:p>
          <a:p>
            <a:r>
              <a:rPr lang="en-US" dirty="0" smtClean="0">
                <a:solidFill>
                  <a:schemeClr val="accent4">
                    <a:lumMod val="50000"/>
                  </a:schemeClr>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for</a:t>
            </a:r>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i</a:t>
            </a:r>
            <a:r>
              <a:rPr lang="en-US" dirty="0" smtClean="0">
                <a:solidFill>
                  <a:schemeClr val="accent4">
                    <a:lumMod val="50000"/>
                  </a:schemeClr>
                </a:solidFill>
                <a:latin typeface="Times New Roman" pitchFamily="18" charset="0"/>
                <a:cs typeface="Times New Roman" pitchFamily="18" charset="0"/>
              </a:rPr>
              <a:t>=0;i&lt;</a:t>
            </a:r>
            <a:r>
              <a:rPr lang="en-US" dirty="0" err="1" smtClean="0">
                <a:solidFill>
                  <a:srgbClr val="0070C0"/>
                </a:solidFill>
                <a:latin typeface="Times New Roman" pitchFamily="18" charset="0"/>
                <a:cs typeface="Times New Roman" pitchFamily="18" charset="0"/>
              </a:rPr>
              <a:t>sizeof</a:t>
            </a:r>
            <a:r>
              <a:rPr lang="en-US" dirty="0" smtClean="0">
                <a:solidFill>
                  <a:schemeClr val="accent4">
                    <a:lumMod val="50000"/>
                  </a:schemeClr>
                </a:solidFill>
                <a:latin typeface="Times New Roman" pitchFamily="18" charset="0"/>
                <a:cs typeface="Times New Roman" pitchFamily="18" charset="0"/>
              </a:rPr>
              <a:t>(Info)/</a:t>
            </a:r>
            <a:r>
              <a:rPr lang="en-US" dirty="0" err="1" smtClean="0">
                <a:solidFill>
                  <a:srgbClr val="0070C0"/>
                </a:solidFill>
                <a:latin typeface="Times New Roman" pitchFamily="18" charset="0"/>
                <a:cs typeface="Times New Roman" pitchFamily="18" charset="0"/>
              </a:rPr>
              <a:t>sizeof</a:t>
            </a:r>
            <a:r>
              <a:rPr lang="en-US" dirty="0" smtClean="0">
                <a:solidFill>
                  <a:schemeClr val="accent4">
                    <a:lumMod val="50000"/>
                  </a:schemeClr>
                </a:solidFill>
                <a:latin typeface="Times New Roman" pitchFamily="18" charset="0"/>
                <a:cs typeface="Times New Roman" pitchFamily="18" charset="0"/>
              </a:rPr>
              <a:t>(Info[0]); </a:t>
            </a:r>
            <a:r>
              <a:rPr lang="en-US" dirty="0" err="1" smtClean="0">
                <a:solidFill>
                  <a:schemeClr val="accent4">
                    <a:lumMod val="50000"/>
                  </a:schemeClr>
                </a:solidFill>
                <a:latin typeface="Times New Roman" pitchFamily="18" charset="0"/>
                <a:cs typeface="Times New Roman" pitchFamily="18" charset="0"/>
              </a:rPr>
              <a:t>i</a:t>
            </a:r>
            <a:r>
              <a:rPr lang="en-US" dirty="0" smtClean="0">
                <a:solidFill>
                  <a:schemeClr val="accent4">
                    <a:lumMod val="50000"/>
                  </a:schemeClr>
                </a:solidFill>
                <a:latin typeface="Times New Roman" pitchFamily="18" charset="0"/>
                <a:cs typeface="Times New Roman" pitchFamily="18" charset="0"/>
              </a:rPr>
              <a:t>++) </a:t>
            </a:r>
          </a:p>
          <a:p>
            <a:r>
              <a:rPr lang="en-US" dirty="0" smtClean="0">
                <a:solidFill>
                  <a:schemeClr val="accent4">
                    <a:lumMod val="50000"/>
                  </a:schemeClr>
                </a:solidFill>
                <a:latin typeface="Times New Roman" pitchFamily="18" charset="0"/>
                <a:cs typeface="Times New Roman" pitchFamily="18" charset="0"/>
              </a:rPr>
              <a:t>     { </a:t>
            </a:r>
          </a:p>
          <a:p>
            <a:r>
              <a:rPr lang="en-US" dirty="0" smtClean="0">
                <a:solidFill>
                  <a:schemeClr val="accent4">
                    <a:lumMod val="50000"/>
                  </a:schemeClr>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if</a:t>
            </a:r>
            <a:r>
              <a:rPr lang="en-US" dirty="0" smtClean="0">
                <a:solidFill>
                  <a:schemeClr val="accent4">
                    <a:lumMod val="50000"/>
                  </a:schemeClr>
                </a:solidFill>
                <a:latin typeface="Times New Roman" pitchFamily="18" charset="0"/>
                <a:cs typeface="Times New Roman" pitchFamily="18" charset="0"/>
              </a:rPr>
              <a:t> (Info[</a:t>
            </a:r>
            <a:r>
              <a:rPr lang="en-US" dirty="0" err="1" smtClean="0">
                <a:solidFill>
                  <a:schemeClr val="accent4">
                    <a:lumMod val="50000"/>
                  </a:schemeClr>
                </a:solidFill>
                <a:latin typeface="Times New Roman" pitchFamily="18" charset="0"/>
                <a:cs typeface="Times New Roman" pitchFamily="18" charset="0"/>
              </a:rPr>
              <a:t>i</a:t>
            </a:r>
            <a:r>
              <a:rPr lang="en-US" dirty="0" smtClean="0">
                <a:solidFill>
                  <a:schemeClr val="accent4">
                    <a:lumMod val="50000"/>
                  </a:schemeClr>
                </a:solidFill>
                <a:latin typeface="Times New Roman" pitchFamily="18" charset="0"/>
                <a:cs typeface="Times New Roman" pitchFamily="18" charset="0"/>
              </a:rPr>
              <a:t>].id == id) </a:t>
            </a:r>
          </a:p>
          <a:p>
            <a:r>
              <a:rPr lang="en-US" dirty="0" smtClean="0">
                <a:solidFill>
                  <a:schemeClr val="accent4">
                    <a:lumMod val="50000"/>
                  </a:schemeClr>
                </a:solidFill>
                <a:latin typeface="Times New Roman" pitchFamily="18" charset="0"/>
                <a:cs typeface="Times New Roman" pitchFamily="18" charset="0"/>
              </a:rPr>
              <a:t>         { </a:t>
            </a:r>
          </a:p>
          <a:p>
            <a:r>
              <a:rPr lang="en-US" dirty="0" smtClean="0">
                <a:solidFill>
                  <a:schemeClr val="accent4">
                    <a:lumMod val="50000"/>
                  </a:schemeClr>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return</a:t>
            </a:r>
            <a:r>
              <a:rPr lang="en-US" dirty="0" smtClean="0">
                <a:solidFill>
                  <a:schemeClr val="accent4">
                    <a:lumMod val="50000"/>
                  </a:schemeClr>
                </a:solidFill>
                <a:latin typeface="Times New Roman" pitchFamily="18" charset="0"/>
                <a:cs typeface="Times New Roman" pitchFamily="18" charset="0"/>
              </a:rPr>
              <a:t> Info[</a:t>
            </a:r>
            <a:r>
              <a:rPr lang="en-US" dirty="0" err="1" smtClean="0">
                <a:solidFill>
                  <a:schemeClr val="accent4">
                    <a:lumMod val="50000"/>
                  </a:schemeClr>
                </a:solidFill>
                <a:latin typeface="Times New Roman" pitchFamily="18" charset="0"/>
                <a:cs typeface="Times New Roman" pitchFamily="18" charset="0"/>
              </a:rPr>
              <a:t>i</a:t>
            </a:r>
            <a:r>
              <a:rPr lang="en-US" dirty="0" smtClean="0">
                <a:solidFill>
                  <a:schemeClr val="accent4">
                    <a:lumMod val="50000"/>
                  </a:schemeClr>
                </a:solidFill>
                <a:latin typeface="Times New Roman" pitchFamily="18" charset="0"/>
                <a:cs typeface="Times New Roman" pitchFamily="18" charset="0"/>
              </a:rPr>
              <a:t>].</a:t>
            </a:r>
            <a:r>
              <a:rPr lang="en-US" dirty="0" err="1" smtClean="0">
                <a:solidFill>
                  <a:schemeClr val="accent4">
                    <a:lumMod val="50000"/>
                  </a:schemeClr>
                </a:solidFill>
                <a:latin typeface="Times New Roman" pitchFamily="18" charset="0"/>
                <a:cs typeface="Times New Roman" pitchFamily="18" charset="0"/>
              </a:rPr>
              <a:t>pName</a:t>
            </a:r>
            <a:r>
              <a:rPr lang="en-US" dirty="0" smtClean="0">
                <a:solidFill>
                  <a:schemeClr val="accent4">
                    <a:lumMod val="50000"/>
                  </a:schemeClr>
                </a:solidFill>
                <a:latin typeface="Times New Roman" pitchFamily="18" charset="0"/>
                <a:cs typeface="Times New Roman" pitchFamily="18" charset="0"/>
              </a:rPr>
              <a:t>; </a:t>
            </a:r>
          </a:p>
          <a:p>
            <a:r>
              <a:rPr lang="en-US" dirty="0" smtClean="0">
                <a:solidFill>
                  <a:schemeClr val="accent4">
                    <a:lumMod val="50000"/>
                  </a:schemeClr>
                </a:solidFill>
                <a:latin typeface="Times New Roman" pitchFamily="18" charset="0"/>
                <a:cs typeface="Times New Roman" pitchFamily="18" charset="0"/>
              </a:rPr>
              <a:t>          } </a:t>
            </a:r>
          </a:p>
          <a:p>
            <a:r>
              <a:rPr lang="en-US" dirty="0" smtClean="0">
                <a:solidFill>
                  <a:schemeClr val="accent4">
                    <a:lumMod val="50000"/>
                  </a:schemeClr>
                </a:solidFill>
                <a:latin typeface="Times New Roman" pitchFamily="18" charset="0"/>
                <a:cs typeface="Times New Roman" pitchFamily="18" charset="0"/>
              </a:rPr>
              <a:t>      }</a:t>
            </a:r>
          </a:p>
          <a:p>
            <a:r>
              <a:rPr lang="en-US" dirty="0" smtClean="0">
                <a:solidFill>
                  <a:schemeClr val="accent4">
                    <a:lumMod val="50000"/>
                  </a:schemeClr>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return</a:t>
            </a:r>
            <a:r>
              <a:rPr lang="en-US" dirty="0" smtClean="0">
                <a:solidFill>
                  <a:schemeClr val="accent4">
                    <a:lumMod val="50000"/>
                  </a:schemeClr>
                </a:solidFill>
                <a:latin typeface="Times New Roman" pitchFamily="18" charset="0"/>
                <a:cs typeface="Times New Roman" pitchFamily="18" charset="0"/>
              </a:rPr>
              <a:t> "No matched Name";              </a:t>
            </a:r>
          </a:p>
          <a:p>
            <a:r>
              <a:rPr lang="en-US" dirty="0" smtClean="0">
                <a:solidFill>
                  <a:schemeClr val="accent4">
                    <a:lumMod val="50000"/>
                  </a:schemeClr>
                </a:solidFill>
                <a:latin typeface="Times New Roman" pitchFamily="18" charset="0"/>
                <a:cs typeface="Times New Roman" pitchFamily="18" charset="0"/>
              </a:rPr>
              <a:t>}</a:t>
            </a:r>
          </a:p>
        </p:txBody>
      </p:sp>
      <p:sp>
        <p:nvSpPr>
          <p:cNvPr id="8" name="Oval 7"/>
          <p:cNvSpPr/>
          <p:nvPr/>
        </p:nvSpPr>
        <p:spPr>
          <a:xfrm>
            <a:off x="6108700" y="4940300"/>
            <a:ext cx="1485900" cy="482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6870700" y="1968500"/>
            <a:ext cx="2108200" cy="1689100"/>
          </a:xfrm>
          <a:prstGeom prst="wedgeEllipseCallout">
            <a:avLst>
              <a:gd name="adj1" fmla="val -39241"/>
              <a:gd name="adj2" fmla="val 123269"/>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latin typeface="Times New Roman" pitchFamily="18" charset="0"/>
                <a:cs typeface="Times New Roman" pitchFamily="18" charset="0"/>
              </a:rPr>
              <a:t>We should not return a stack-allocated local variable.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43" y="301625"/>
            <a:ext cx="6163457" cy="676275"/>
          </a:xfrm>
        </p:spPr>
        <p:txBody>
          <a:bodyPr/>
          <a:lstStyle/>
          <a:p>
            <a:pPr lvl="1" algn="l">
              <a:lnSpc>
                <a:spcPct val="100000"/>
              </a:lnSpc>
              <a:buFont typeface="Wingdings" pitchFamily="2" charset="2"/>
              <a:buChar char="Ø"/>
            </a:pPr>
            <a:r>
              <a:rPr lang="en-US" sz="2200" dirty="0" smtClean="0">
                <a:latin typeface="Times New Roman" pitchFamily="18" charset="0"/>
                <a:cs typeface="Times New Roman" pitchFamily="18" charset="0"/>
              </a:rPr>
              <a:t> pointers to Functions</a:t>
            </a:r>
            <a:br>
              <a:rPr lang="en-US" sz="2200" dirty="0" smtClean="0">
                <a:latin typeface="Times New Roman" pitchFamily="18" charset="0"/>
                <a:cs typeface="Times New Roman" pitchFamily="18" charset="0"/>
              </a:rPr>
            </a:br>
            <a:endParaRPr lang="en-US" sz="2200" dirty="0"/>
          </a:p>
        </p:txBody>
      </p:sp>
      <p:sp>
        <p:nvSpPr>
          <p:cNvPr id="32" name="TextBox 31"/>
          <p:cNvSpPr txBox="1"/>
          <p:nvPr/>
        </p:nvSpPr>
        <p:spPr>
          <a:xfrm>
            <a:off x="596900" y="1320800"/>
            <a:ext cx="3492500" cy="5016500"/>
          </a:xfrm>
          <a:prstGeom prst="rect">
            <a:avLst/>
          </a:prstGeom>
          <a:noFill/>
          <a:ln>
            <a:solidFill>
              <a:schemeClr val="tx1"/>
            </a:solidFill>
          </a:ln>
        </p:spPr>
        <p:txBody>
          <a:bodyPr wrap="square" lIns="91440" tIns="45720" rIns="91440" rtlCol="0" anchor="t">
            <a:noAutofit/>
          </a:bodyPr>
          <a:lstStyle/>
          <a:p>
            <a:r>
              <a:rPr lang="en-US" dirty="0" smtClean="0">
                <a:solidFill>
                  <a:srgbClr val="0070C0"/>
                </a:solidFill>
                <a:latin typeface="Times New Roman" pitchFamily="18" charset="0"/>
                <a:cs typeface="Times New Roman" pitchFamily="18" charset="0"/>
              </a:rPr>
              <a:t>void</a:t>
            </a:r>
            <a:r>
              <a:rPr lang="en-US" dirty="0" smtClean="0">
                <a:solidFill>
                  <a:schemeClr val="accent4">
                    <a:lumMod val="50000"/>
                  </a:schemeClr>
                </a:solidFill>
                <a:latin typeface="Times New Roman" pitchFamily="18" charset="0"/>
                <a:cs typeface="Times New Roman" pitchFamily="18" charset="0"/>
              </a:rPr>
              <a:t> print(</a:t>
            </a:r>
            <a:r>
              <a:rPr lang="en-US" dirty="0" smtClean="0">
                <a:solidFill>
                  <a:srgbClr val="0070C0"/>
                </a:solidFill>
                <a:latin typeface="Times New Roman" pitchFamily="18" charset="0"/>
                <a:cs typeface="Times New Roman" pitchFamily="18" charset="0"/>
              </a:rPr>
              <a:t>void</a:t>
            </a:r>
            <a:r>
              <a:rPr lang="en-US" dirty="0" smtClean="0">
                <a:solidFill>
                  <a:schemeClr val="accent4">
                    <a:lumMod val="50000"/>
                  </a:schemeClr>
                </a:solidFill>
                <a:latin typeface="Times New Roman" pitchFamily="18" charset="0"/>
                <a:cs typeface="Times New Roman" pitchFamily="18" charset="0"/>
              </a:rPr>
              <a:t>)</a:t>
            </a:r>
          </a:p>
          <a:p>
            <a:r>
              <a:rPr lang="en-US" dirty="0" smtClean="0">
                <a:solidFill>
                  <a:schemeClr val="accent4">
                    <a:lumMod val="50000"/>
                  </a:schemeClr>
                </a:solidFill>
                <a:latin typeface="Times New Roman" pitchFamily="18" charset="0"/>
                <a:cs typeface="Times New Roman" pitchFamily="18" charset="0"/>
              </a:rPr>
              <a:t>{</a:t>
            </a:r>
          </a:p>
          <a:p>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("Hello World!");</a:t>
            </a:r>
          </a:p>
          <a:p>
            <a:r>
              <a:rPr lang="en-US" dirty="0" smtClean="0">
                <a:solidFill>
                  <a:schemeClr val="accent4">
                    <a:lumMod val="50000"/>
                  </a:schemeClr>
                </a:solidFill>
                <a:latin typeface="Times New Roman" pitchFamily="18" charset="0"/>
                <a:cs typeface="Times New Roman" pitchFamily="18" charset="0"/>
              </a:rPr>
              <a:t>}</a:t>
            </a:r>
          </a:p>
          <a:p>
            <a:endParaRPr lang="en-US" dirty="0" smtClean="0">
              <a:solidFill>
                <a:schemeClr val="accent4">
                  <a:lumMod val="50000"/>
                </a:schemeClr>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void</a:t>
            </a:r>
            <a:r>
              <a:rPr lang="en-US" dirty="0" smtClean="0">
                <a:solidFill>
                  <a:schemeClr val="accent4">
                    <a:lumMod val="50000"/>
                  </a:schemeClr>
                </a:solidFill>
                <a:latin typeface="Times New Roman" pitchFamily="18" charset="0"/>
                <a:cs typeface="Times New Roman" pitchFamily="18" charset="0"/>
              </a:rPr>
              <a:t> callback(</a:t>
            </a:r>
            <a:r>
              <a:rPr lang="en-US" dirty="0" smtClean="0">
                <a:solidFill>
                  <a:srgbClr val="0070C0"/>
                </a:solidFill>
                <a:latin typeface="Times New Roman" pitchFamily="18" charset="0"/>
                <a:cs typeface="Times New Roman" pitchFamily="18" charset="0"/>
              </a:rPr>
              <a:t>void</a:t>
            </a:r>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ptr</a:t>
            </a:r>
            <a:r>
              <a:rPr lang="en-US" dirty="0" smtClean="0">
                <a:solidFill>
                  <a:schemeClr val="accent4">
                    <a:lumMod val="50000"/>
                  </a:schemeClr>
                </a:solidFill>
                <a:latin typeface="Times New Roman" pitchFamily="18" charset="0"/>
                <a:cs typeface="Times New Roman" pitchFamily="18" charset="0"/>
              </a:rPr>
              <a:t>)(</a:t>
            </a:r>
            <a:r>
              <a:rPr lang="en-US" dirty="0" smtClean="0">
                <a:solidFill>
                  <a:srgbClr val="0070C0"/>
                </a:solidFill>
                <a:latin typeface="Times New Roman" pitchFamily="18" charset="0"/>
                <a:cs typeface="Times New Roman" pitchFamily="18" charset="0"/>
              </a:rPr>
              <a:t>void</a:t>
            </a:r>
            <a:r>
              <a:rPr lang="en-US" dirty="0" smtClean="0">
                <a:solidFill>
                  <a:schemeClr val="accent4">
                    <a:lumMod val="50000"/>
                  </a:schemeClr>
                </a:solidFill>
                <a:latin typeface="Times New Roman" pitchFamily="18" charset="0"/>
                <a:cs typeface="Times New Roman" pitchFamily="18" charset="0"/>
              </a:rPr>
              <a:t>))</a:t>
            </a:r>
          </a:p>
          <a:p>
            <a:r>
              <a:rPr lang="en-US" dirty="0" smtClean="0">
                <a:solidFill>
                  <a:schemeClr val="accent4">
                    <a:lumMod val="50000"/>
                  </a:schemeClr>
                </a:solidFill>
                <a:latin typeface="Times New Roman" pitchFamily="18" charset="0"/>
                <a:cs typeface="Times New Roman" pitchFamily="18" charset="0"/>
              </a:rPr>
              <a:t>{</a:t>
            </a:r>
          </a:p>
          <a:p>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ptr</a:t>
            </a:r>
            <a:r>
              <a:rPr lang="en-US" dirty="0" smtClean="0">
                <a:solidFill>
                  <a:schemeClr val="accent4">
                    <a:lumMod val="50000"/>
                  </a:schemeClr>
                </a:solidFill>
                <a:latin typeface="Times New Roman" pitchFamily="18" charset="0"/>
                <a:cs typeface="Times New Roman" pitchFamily="18" charset="0"/>
              </a:rPr>
              <a:t>();</a:t>
            </a:r>
          </a:p>
          <a:p>
            <a:r>
              <a:rPr lang="en-US" dirty="0" smtClean="0">
                <a:solidFill>
                  <a:schemeClr val="accent4">
                    <a:lumMod val="50000"/>
                  </a:schemeClr>
                </a:solidFill>
                <a:latin typeface="Times New Roman" pitchFamily="18" charset="0"/>
                <a:cs typeface="Times New Roman" pitchFamily="18" charset="0"/>
              </a:rPr>
              <a:t>}</a:t>
            </a:r>
          </a:p>
          <a:p>
            <a:r>
              <a:rPr lang="en-US" dirty="0" smtClean="0">
                <a:solidFill>
                  <a:srgbClr val="0070C0"/>
                </a:solidFill>
                <a:latin typeface="Times New Roman" pitchFamily="18" charset="0"/>
                <a:cs typeface="Times New Roman" pitchFamily="18" charset="0"/>
              </a:rPr>
              <a:t>void</a:t>
            </a:r>
            <a:r>
              <a:rPr lang="en-US" dirty="0" smtClean="0">
                <a:solidFill>
                  <a:schemeClr val="accent4">
                    <a:lumMod val="50000"/>
                  </a:schemeClr>
                </a:solidFill>
                <a:latin typeface="Times New Roman" pitchFamily="18" charset="0"/>
                <a:cs typeface="Times New Roman" pitchFamily="18" charset="0"/>
              </a:rPr>
              <a:t> main(</a:t>
            </a:r>
            <a:r>
              <a:rPr lang="en-US" dirty="0" smtClean="0">
                <a:solidFill>
                  <a:srgbClr val="0070C0"/>
                </a:solidFill>
                <a:latin typeface="Times New Roman" pitchFamily="18" charset="0"/>
                <a:cs typeface="Times New Roman" pitchFamily="18" charset="0"/>
              </a:rPr>
              <a:t>void</a:t>
            </a:r>
            <a:r>
              <a:rPr lang="en-US" dirty="0" smtClean="0">
                <a:solidFill>
                  <a:schemeClr val="accent4">
                    <a:lumMod val="50000"/>
                  </a:schemeClr>
                </a:solidFill>
                <a:latin typeface="Times New Roman" pitchFamily="18" charset="0"/>
                <a:cs typeface="Times New Roman" pitchFamily="18" charset="0"/>
              </a:rPr>
              <a:t>)</a:t>
            </a:r>
          </a:p>
          <a:p>
            <a:r>
              <a:rPr lang="en-US" dirty="0" smtClean="0">
                <a:solidFill>
                  <a:schemeClr val="accent4">
                    <a:lumMod val="50000"/>
                  </a:schemeClr>
                </a:solidFill>
                <a:latin typeface="Times New Roman" pitchFamily="18" charset="0"/>
                <a:cs typeface="Times New Roman" pitchFamily="18" charset="0"/>
              </a:rPr>
              <a:t>{</a:t>
            </a:r>
          </a:p>
          <a:p>
            <a:r>
              <a:rPr lang="en-US" dirty="0" smtClean="0">
                <a:solidFill>
                  <a:schemeClr val="accent4">
                    <a:lumMod val="50000"/>
                  </a:schemeClr>
                </a:solidFill>
                <a:latin typeface="Times New Roman" pitchFamily="18" charset="0"/>
                <a:cs typeface="Times New Roman" pitchFamily="18" charset="0"/>
              </a:rPr>
              <a:t>    …</a:t>
            </a:r>
          </a:p>
          <a:p>
            <a:r>
              <a:rPr lang="en-US" dirty="0" smtClean="0">
                <a:solidFill>
                  <a:schemeClr val="accent4">
                    <a:lumMod val="50000"/>
                  </a:schemeClr>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void</a:t>
            </a:r>
            <a:r>
              <a:rPr lang="en-US" dirty="0" smtClean="0">
                <a:solidFill>
                  <a:schemeClr val="accent4">
                    <a:lumMod val="50000"/>
                  </a:schemeClr>
                </a:solidFill>
                <a:latin typeface="Times New Roman" pitchFamily="18" charset="0"/>
                <a:cs typeface="Times New Roman" pitchFamily="18" charset="0"/>
              </a:rPr>
              <a:t> (*p1)(</a:t>
            </a:r>
            <a:r>
              <a:rPr lang="en-US" dirty="0" smtClean="0">
                <a:solidFill>
                  <a:srgbClr val="0070C0"/>
                </a:solidFill>
                <a:latin typeface="Times New Roman" pitchFamily="18" charset="0"/>
                <a:cs typeface="Times New Roman" pitchFamily="18" charset="0"/>
              </a:rPr>
              <a:t>void</a:t>
            </a:r>
            <a:r>
              <a:rPr lang="en-US" dirty="0" smtClean="0">
                <a:solidFill>
                  <a:schemeClr val="accent4">
                    <a:lumMod val="50000"/>
                  </a:schemeClr>
                </a:solidFill>
                <a:latin typeface="Times New Roman" pitchFamily="18" charset="0"/>
                <a:cs typeface="Times New Roman" pitchFamily="18" charset="0"/>
              </a:rPr>
              <a:t>) = print;</a:t>
            </a:r>
          </a:p>
          <a:p>
            <a:r>
              <a:rPr lang="en-US" dirty="0" smtClean="0">
                <a:solidFill>
                  <a:schemeClr val="accent4">
                    <a:lumMod val="50000"/>
                  </a:schemeClr>
                </a:solidFill>
                <a:latin typeface="Times New Roman" pitchFamily="18" charset="0"/>
                <a:cs typeface="Times New Roman" pitchFamily="18" charset="0"/>
              </a:rPr>
              <a:t>    p1();</a:t>
            </a:r>
          </a:p>
          <a:p>
            <a:r>
              <a:rPr lang="en-US" dirty="0" smtClean="0">
                <a:solidFill>
                  <a:schemeClr val="accent4">
                    <a:lumMod val="50000"/>
                  </a:schemeClr>
                </a:solidFill>
                <a:latin typeface="Times New Roman" pitchFamily="18" charset="0"/>
                <a:cs typeface="Times New Roman" pitchFamily="18" charset="0"/>
              </a:rPr>
              <a:t>    print();</a:t>
            </a:r>
          </a:p>
          <a:p>
            <a:r>
              <a:rPr lang="en-US" dirty="0" smtClean="0">
                <a:solidFill>
                  <a:schemeClr val="accent4">
                    <a:lumMod val="50000"/>
                  </a:schemeClr>
                </a:solidFill>
                <a:latin typeface="Times New Roman" pitchFamily="18" charset="0"/>
                <a:cs typeface="Times New Roman" pitchFamily="18" charset="0"/>
              </a:rPr>
              <a:t>    callback(print);</a:t>
            </a:r>
          </a:p>
          <a:p>
            <a:r>
              <a:rPr lang="en-US" dirty="0" smtClean="0">
                <a:solidFill>
                  <a:schemeClr val="accent4">
                    <a:lumMod val="50000"/>
                  </a:schemeClr>
                </a:solidFill>
                <a:latin typeface="Times New Roman" pitchFamily="18" charset="0"/>
                <a:cs typeface="Times New Roman" pitchFamily="18" charset="0"/>
              </a:rPr>
              <a:t>    …</a:t>
            </a:r>
          </a:p>
          <a:p>
            <a:r>
              <a:rPr lang="en-US" dirty="0" smtClean="0">
                <a:solidFill>
                  <a:schemeClr val="accent4">
                    <a:lumMod val="50000"/>
                  </a:schemeClr>
                </a:solidFill>
                <a:latin typeface="Times New Roman" pitchFamily="18" charset="0"/>
                <a:cs typeface="Times New Roman" pitchFamily="18" charset="0"/>
              </a:rPr>
              <a:t>}</a:t>
            </a:r>
          </a:p>
        </p:txBody>
      </p:sp>
      <p:sp>
        <p:nvSpPr>
          <p:cNvPr id="4" name="TextBox 3"/>
          <p:cNvSpPr txBox="1"/>
          <p:nvPr/>
        </p:nvSpPr>
        <p:spPr>
          <a:xfrm>
            <a:off x="4419600" y="1333500"/>
            <a:ext cx="4140200" cy="4876800"/>
          </a:xfrm>
          <a:prstGeom prst="rect">
            <a:avLst/>
          </a:prstGeom>
          <a:noFill/>
          <a:ln>
            <a:solidFill>
              <a:schemeClr val="tx1"/>
            </a:solidFill>
          </a:ln>
        </p:spPr>
        <p:txBody>
          <a:bodyPr wrap="square" lIns="91440" tIns="45720" rIns="91440" rtlCol="0" anchor="t">
            <a:noAutofit/>
          </a:bodyPr>
          <a:lstStyle/>
          <a:p>
            <a:r>
              <a:rPr lang="en-US" dirty="0" err="1" smtClean="0">
                <a:solidFill>
                  <a:srgbClr val="0070C0"/>
                </a:solidFill>
                <a:latin typeface="Times New Roman" pitchFamily="18" charset="0"/>
                <a:cs typeface="Times New Roman" pitchFamily="18" charset="0"/>
              </a:rPr>
              <a:t>typedef</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(*ptr1)(</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a:t>
            </a:r>
          </a:p>
          <a:p>
            <a:r>
              <a:rPr lang="en-US" dirty="0" smtClean="0">
                <a:solidFill>
                  <a:srgbClr val="0070C0"/>
                </a:solidFill>
                <a:latin typeface="Times New Roman" pitchFamily="18" charset="0"/>
                <a:cs typeface="Times New Roman" pitchFamily="18" charset="0"/>
              </a:rPr>
              <a:t>void</a:t>
            </a:r>
            <a:r>
              <a:rPr lang="en-US" dirty="0" smtClean="0">
                <a:latin typeface="Times New Roman" pitchFamily="18" charset="0"/>
                <a:cs typeface="Times New Roman" pitchFamily="18" charset="0"/>
              </a:rPr>
              <a:t> print(</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x)</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a:t>
            </a:r>
            <a:r>
              <a:rPr lang="en-US" dirty="0" err="1" smtClean="0">
                <a:latin typeface="Times New Roman" pitchFamily="18" charset="0"/>
                <a:cs typeface="Times New Roman" pitchFamily="18" charset="0"/>
              </a:rPr>
              <a:t>n",x</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callback(ptr1 p, </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a, </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b)</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return</a:t>
            </a:r>
            <a:r>
              <a:rPr lang="en-US" dirty="0" smtClean="0">
                <a:latin typeface="Times New Roman" pitchFamily="18" charset="0"/>
                <a:cs typeface="Times New Roman" pitchFamily="18" charset="0"/>
              </a:rPr>
              <a:t> p(a, b);</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void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CallBack</a:t>
            </a:r>
            <a:r>
              <a:rPr lang="en-US" dirty="0" smtClean="0">
                <a:latin typeface="Times New Roman" pitchFamily="18" charset="0"/>
                <a:cs typeface="Times New Roman" pitchFamily="18" charset="0"/>
              </a:rPr>
              <a:t>[4])(</a:t>
            </a:r>
            <a:r>
              <a:rPr lang="en-US" dirty="0" smtClean="0">
                <a:solidFill>
                  <a:srgbClr val="0070C0"/>
                </a:solidFill>
                <a:latin typeface="Times New Roman" pitchFamily="18" charset="0"/>
                <a:cs typeface="Times New Roman" pitchFamily="18" charset="0"/>
              </a:rPr>
              <a:t>void</a:t>
            </a:r>
            <a:r>
              <a:rPr lang="en-US" dirty="0" smtClean="0">
                <a:latin typeface="Times New Roman" pitchFamily="18" charset="0"/>
                <a:cs typeface="Times New Roman" pitchFamily="18" charset="0"/>
              </a:rPr>
              <a:t>) = {NULL};</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CallBack</a:t>
            </a:r>
            <a:r>
              <a:rPr lang="en-US" dirty="0" smtClean="0">
                <a:latin typeface="Times New Roman" pitchFamily="18" charset="0"/>
                <a:cs typeface="Times New Roman" pitchFamily="18" charset="0"/>
              </a:rPr>
              <a:t>[0] = (</a:t>
            </a:r>
            <a:r>
              <a:rPr lang="en-US" dirty="0" smtClean="0">
                <a:solidFill>
                  <a:srgbClr val="0070C0"/>
                </a:solidFill>
                <a:latin typeface="Times New Roman" pitchFamily="18" charset="0"/>
                <a:cs typeface="Times New Roman" pitchFamily="18" charset="0"/>
              </a:rPr>
              <a:t>void</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void</a:t>
            </a:r>
            <a:r>
              <a:rPr lang="en-US" dirty="0" smtClean="0">
                <a:latin typeface="Times New Roman" pitchFamily="18" charset="0"/>
                <a:cs typeface="Times New Roman" pitchFamily="18" charset="0"/>
              </a:rPr>
              <a:t>))print;</a:t>
            </a:r>
          </a:p>
          <a:p>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void</a:t>
            </a:r>
            <a:r>
              <a:rPr lang="en-US" dirty="0" smtClean="0">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CallBack</a:t>
            </a:r>
            <a:r>
              <a:rPr lang="en-US" dirty="0" smtClean="0">
                <a:latin typeface="Times New Roman" pitchFamily="18" charset="0"/>
                <a:cs typeface="Times New Roman" pitchFamily="18" charset="0"/>
              </a:rPr>
              <a:t>[0])(8);</a:t>
            </a:r>
          </a:p>
          <a:p>
            <a:r>
              <a:rPr lang="en-US" dirty="0" smtClean="0">
                <a:latin typeface="Times New Roman" pitchFamily="18" charset="0"/>
                <a:cs typeface="Times New Roman" pitchFamily="18" charset="0"/>
              </a:rPr>
              <a:t>     print(callback(Max,5,7)); </a:t>
            </a:r>
          </a:p>
          <a:p>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sp>
        <p:nvSpPr>
          <p:cNvPr id="5" name="TextBox 4"/>
          <p:cNvSpPr txBox="1"/>
          <p:nvPr/>
        </p:nvSpPr>
        <p:spPr>
          <a:xfrm>
            <a:off x="444500" y="723900"/>
            <a:ext cx="7226300" cy="850900"/>
          </a:xfrm>
          <a:prstGeom prst="rect">
            <a:avLst/>
          </a:prstGeom>
          <a:noFill/>
        </p:spPr>
        <p:txBody>
          <a:bodyPr wrap="square" lIns="91440" tIns="45720" rIns="91440" rtlCol="0" anchor="t">
            <a:noAutofit/>
          </a:bodyPr>
          <a:lstStyle/>
          <a:p>
            <a:r>
              <a:rPr lang="en-US" b="1" dirty="0" smtClean="0">
                <a:solidFill>
                  <a:schemeClr val="accent4">
                    <a:lumMod val="50000"/>
                  </a:schemeClr>
                </a:solidFill>
                <a:latin typeface="Times New Roman" pitchFamily="18" charset="0"/>
                <a:cs typeface="Times New Roman" pitchFamily="18" charset="0"/>
              </a:rPr>
              <a:t>Prototype</a:t>
            </a:r>
            <a:r>
              <a:rPr lang="en-US" dirty="0" smtClean="0">
                <a:solidFill>
                  <a:schemeClr val="accent4">
                    <a:lumMod val="50000"/>
                  </a:schemeClr>
                </a:solidFill>
                <a:latin typeface="Times New Roman" pitchFamily="18" charset="0"/>
                <a:cs typeface="Times New Roman" pitchFamily="18" charset="0"/>
              </a:rPr>
              <a:t>: Type </a:t>
            </a:r>
            <a:r>
              <a:rPr lang="en-US" dirty="0" smtClean="0">
                <a:solidFill>
                  <a:schemeClr val="accent4">
                    <a:lumMod val="50000"/>
                  </a:schemeClr>
                </a:solidFill>
                <a:latin typeface="Times New Roman" pitchFamily="18" charset="0"/>
                <a:cs typeface="Times New Roman" pitchFamily="18" charset="0"/>
              </a:rPr>
              <a:t>(*</a:t>
            </a:r>
            <a:r>
              <a:rPr lang="en-US" dirty="0" err="1" smtClean="0">
                <a:solidFill>
                  <a:schemeClr val="accent4">
                    <a:lumMod val="50000"/>
                  </a:schemeClr>
                </a:solidFill>
                <a:latin typeface="Times New Roman" pitchFamily="18" charset="0"/>
                <a:cs typeface="Times New Roman" pitchFamily="18" charset="0"/>
              </a:rPr>
              <a:t>funcName</a:t>
            </a:r>
            <a:r>
              <a:rPr lang="en-US" dirty="0" smtClean="0">
                <a:solidFill>
                  <a:schemeClr val="accent4">
                    <a:lumMod val="50000"/>
                  </a:schemeClr>
                </a:solidFill>
                <a:latin typeface="Times New Roman" pitchFamily="18" charset="0"/>
                <a:cs typeface="Times New Roman" pitchFamily="18" charset="0"/>
              </a:rPr>
              <a:t>)(</a:t>
            </a:r>
            <a:r>
              <a:rPr lang="en-US" dirty="0" smtClean="0">
                <a:solidFill>
                  <a:schemeClr val="accent4">
                    <a:lumMod val="50000"/>
                  </a:schemeClr>
                </a:solidFill>
                <a:latin typeface="Times New Roman" pitchFamily="18" charset="0"/>
                <a:cs typeface="Times New Roman" pitchFamily="18" charset="0"/>
              </a:rPr>
              <a:t>Type, Type, …);</a:t>
            </a:r>
          </a:p>
          <a:p>
            <a:r>
              <a:rPr lang="en-US" dirty="0" smtClean="0">
                <a:solidFill>
                  <a:schemeClr val="accent4">
                    <a:lumMod val="50000"/>
                  </a:schemeClr>
                </a:solidFill>
                <a:latin typeface="Times New Roman" pitchFamily="18" charset="0"/>
                <a:cs typeface="Times New Roman" pitchFamily="18" charset="0"/>
              </a:rPr>
              <a:t>Examples:</a:t>
            </a:r>
          </a:p>
          <a:p>
            <a:endParaRPr lang="en-US" sz="2200" dirty="0" smtClean="0">
              <a:solidFill>
                <a:schemeClr val="accent4">
                  <a:lumMod val="50000"/>
                </a:schemeClr>
              </a:solidFill>
              <a:latin typeface="Times New Roman" pitchFamily="18" charset="0"/>
              <a:cs typeface="Times New Roman" pitchFamily="18" charset="0"/>
            </a:endParaRPr>
          </a:p>
        </p:txBody>
      </p:sp>
      <p:sp>
        <p:nvSpPr>
          <p:cNvPr id="6" name="Oval 5"/>
          <p:cNvSpPr/>
          <p:nvPr/>
        </p:nvSpPr>
        <p:spPr>
          <a:xfrm>
            <a:off x="4660900" y="4279900"/>
            <a:ext cx="2616200" cy="482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25500" y="4648200"/>
            <a:ext cx="1701800" cy="44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879600" y="2705100"/>
            <a:ext cx="1752600" cy="368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19100" indent="-419100" eaLnBrk="1" hangingPunct="1">
              <a:defRPr/>
            </a:pPr>
            <a:r>
              <a:rPr lang="en-US" dirty="0"/>
              <a:t>SESSION </a:t>
            </a:r>
            <a:r>
              <a:rPr lang="en-US" dirty="0" smtClean="0"/>
              <a:t>4: Pointers with const or restrict</a:t>
            </a:r>
            <a:endParaRPr lang="en-US" dirty="0"/>
          </a:p>
        </p:txBody>
      </p:sp>
    </p:spTree>
    <p:extLst>
      <p:ext uri="{BB962C8B-B14F-4D97-AF65-F5344CB8AC3E}">
        <p14:creationId xmlns=""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43" y="276225"/>
            <a:ext cx="6364843" cy="654050"/>
          </a:xfrm>
        </p:spPr>
        <p:txBody>
          <a:bodyPr/>
          <a:lstStyle/>
          <a:p>
            <a:pPr marL="419100" indent="-419100" eaLnBrk="1" hangingPunct="1">
              <a:defRPr/>
            </a:pPr>
            <a:r>
              <a:rPr lang="en-US" dirty="0" smtClean="0">
                <a:latin typeface="Times New Roman" pitchFamily="18" charset="0"/>
                <a:cs typeface="Times New Roman" pitchFamily="18" charset="0"/>
              </a:rPr>
              <a:t>SESSION 4: Pointers with const or restrict</a:t>
            </a:r>
            <a:endParaRPr lang="en-US" dirty="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5391720" y="943562"/>
            <a:ext cx="3445658" cy="5703982"/>
          </a:xfrm>
        </p:spPr>
        <p:txBody>
          <a:bodyPr>
            <a:noAutofit/>
          </a:bodyPr>
          <a:lstStyle/>
          <a:p>
            <a:pPr eaLnBrk="1" hangingPunct="1">
              <a:buFont typeface="Arial" charset="0"/>
              <a:buNone/>
            </a:pPr>
            <a:r>
              <a:rPr lang="en-US" sz="1800" dirty="0" smtClean="0">
                <a:solidFill>
                  <a:srgbClr val="0070C0"/>
                </a:solidFill>
                <a:latin typeface="Times New Roman" pitchFamily="18" charset="0"/>
                <a:cs typeface="Times New Roman" pitchFamily="18" charset="0"/>
              </a:rPr>
              <a:t>void</a:t>
            </a:r>
            <a:r>
              <a:rPr lang="en-US" sz="1800" dirty="0" smtClean="0">
                <a:latin typeface="Times New Roman" pitchFamily="18" charset="0"/>
                <a:cs typeface="Times New Roman" pitchFamily="18" charset="0"/>
              </a:rPr>
              <a:t> main()</a:t>
            </a:r>
          </a:p>
          <a:p>
            <a:pPr eaLnBrk="1" hangingPunct="1">
              <a:buFont typeface="Arial" charset="0"/>
              <a:buNone/>
            </a:pPr>
            <a:r>
              <a:rPr lang="en-US" sz="1800" dirty="0" smtClean="0">
                <a:latin typeface="Times New Roman" pitchFamily="18" charset="0"/>
                <a:cs typeface="Times New Roman" pitchFamily="18" charset="0"/>
              </a:rPr>
              <a:t>{</a:t>
            </a:r>
          </a:p>
          <a:p>
            <a:pPr eaLnBrk="1" hangingPunct="1">
              <a:buFont typeface="Arial" charset="0"/>
              <a:buNone/>
            </a:pPr>
            <a:r>
              <a:rPr lang="en-US" sz="1800" dirty="0" smtClean="0">
                <a:latin typeface="Times New Roman" pitchFamily="18" charset="0"/>
                <a:cs typeface="Times New Roman" pitchFamily="18" charset="0"/>
              </a:rPr>
              <a:t>       </a:t>
            </a:r>
            <a:r>
              <a:rPr lang="en-US" sz="1800" dirty="0" err="1" smtClean="0">
                <a:solidFill>
                  <a:srgbClr val="0070C0"/>
                </a:solidFill>
                <a:latin typeface="Times New Roman" pitchFamily="18" charset="0"/>
                <a:cs typeface="Times New Roman" pitchFamily="18" charset="0"/>
              </a:rPr>
              <a:t>int</a:t>
            </a:r>
            <a:r>
              <a:rPr lang="en-US" sz="1800" dirty="0" smtClean="0">
                <a:latin typeface="Times New Roman" pitchFamily="18" charset="0"/>
                <a:cs typeface="Times New Roman" pitchFamily="18" charset="0"/>
              </a:rPr>
              <a:t> a = 9, b = 10, c = 7, d = -2;</a:t>
            </a:r>
          </a:p>
          <a:p>
            <a:pPr eaLnBrk="1" hangingPunct="1">
              <a:buFont typeface="Arial" charset="0"/>
              <a:buNone/>
            </a:pPr>
            <a:r>
              <a:rPr lang="en-US" sz="1800" dirty="0" smtClean="0">
                <a:latin typeface="Times New Roman" pitchFamily="18" charset="0"/>
                <a:cs typeface="Times New Roman" pitchFamily="18" charset="0"/>
              </a:rPr>
              <a:t>       </a:t>
            </a:r>
            <a:r>
              <a:rPr lang="en-US" sz="1800" dirty="0" err="1" smtClean="0">
                <a:solidFill>
                  <a:srgbClr val="0070C0"/>
                </a:solidFill>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 *p1;</a:t>
            </a:r>
          </a:p>
          <a:p>
            <a:pPr eaLnBrk="1" hangingPunct="1">
              <a:buFont typeface="Arial" charset="0"/>
              <a:buNone/>
            </a:pPr>
            <a:r>
              <a:rPr lang="en-US" sz="1800" dirty="0" smtClean="0">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 </a:t>
            </a:r>
            <a:r>
              <a:rPr lang="en-US" sz="1800" dirty="0" err="1" smtClean="0">
                <a:solidFill>
                  <a:srgbClr val="0070C0"/>
                </a:solidFill>
                <a:latin typeface="Times New Roman" pitchFamily="18" charset="0"/>
                <a:cs typeface="Times New Roman" pitchFamily="18" charset="0"/>
              </a:rPr>
              <a:t>int</a:t>
            </a:r>
            <a:r>
              <a:rPr lang="en-US" sz="1800" dirty="0" smtClean="0">
                <a:latin typeface="Times New Roman" pitchFamily="18" charset="0"/>
                <a:cs typeface="Times New Roman" pitchFamily="18" charset="0"/>
              </a:rPr>
              <a:t> *p2;</a:t>
            </a:r>
          </a:p>
          <a:p>
            <a:pPr eaLnBrk="1" hangingPunct="1">
              <a:buFont typeface="Arial" charset="0"/>
              <a:buNone/>
            </a:pPr>
            <a:r>
              <a:rPr lang="en-US" sz="1800" dirty="0" smtClean="0">
                <a:latin typeface="Times New Roman" pitchFamily="18" charset="0"/>
                <a:cs typeface="Times New Roman" pitchFamily="18" charset="0"/>
              </a:rPr>
              <a:t>       </a:t>
            </a:r>
            <a:r>
              <a:rPr lang="en-US" sz="1800" dirty="0" err="1" smtClean="0">
                <a:solidFill>
                  <a:srgbClr val="0070C0"/>
                </a:solidFill>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 p3; </a:t>
            </a:r>
          </a:p>
          <a:p>
            <a:pPr eaLnBrk="1" hangingPunct="1">
              <a:buFont typeface="Arial" charset="0"/>
              <a:buNone/>
            </a:pPr>
            <a:r>
              <a:rPr lang="en-US" sz="1800" dirty="0" smtClean="0">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 </a:t>
            </a:r>
            <a:r>
              <a:rPr lang="en-US" sz="1800" dirty="0" err="1" smtClean="0">
                <a:solidFill>
                  <a:srgbClr val="0070C0"/>
                </a:solidFill>
                <a:latin typeface="Times New Roman" pitchFamily="18" charset="0"/>
                <a:cs typeface="Times New Roman" pitchFamily="18" charset="0"/>
              </a:rPr>
              <a:t>int</a:t>
            </a:r>
            <a:r>
              <a:rPr lang="en-US" sz="1800" dirty="0" smtClean="0">
                <a:latin typeface="Times New Roman" pitchFamily="18" charset="0"/>
                <a:cs typeface="Times New Roman" pitchFamily="18" charset="0"/>
              </a:rPr>
              <a:t> * </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 p4;</a:t>
            </a:r>
          </a:p>
          <a:p>
            <a:pPr eaLnBrk="1" hangingPunct="1">
              <a:buFont typeface="Arial" charset="0"/>
              <a:buNone/>
            </a:pPr>
            <a:r>
              <a:rPr lang="en-US" sz="1800" dirty="0" smtClean="0">
                <a:latin typeface="Times New Roman" pitchFamily="18" charset="0"/>
                <a:cs typeface="Times New Roman" pitchFamily="18" charset="0"/>
              </a:rPr>
              <a:t>       p1 = &amp;a;</a:t>
            </a:r>
          </a:p>
          <a:p>
            <a:pPr eaLnBrk="1" hangingPunct="1">
              <a:buFont typeface="Arial" charset="0"/>
              <a:buNone/>
            </a:pPr>
            <a:r>
              <a:rPr lang="en-US" sz="1800" dirty="0" smtClean="0">
                <a:latin typeface="Times New Roman" pitchFamily="18" charset="0"/>
                <a:cs typeface="Times New Roman" pitchFamily="18" charset="0"/>
              </a:rPr>
              <a:t>	    *p1 = 3;</a:t>
            </a:r>
          </a:p>
          <a:p>
            <a:pPr eaLnBrk="1" hangingPunct="1">
              <a:buFont typeface="Arial" charset="0"/>
              <a:buNone/>
            </a:pPr>
            <a:r>
              <a:rPr lang="en-US" sz="1800" dirty="0" smtClean="0">
                <a:latin typeface="Times New Roman" pitchFamily="18" charset="0"/>
                <a:cs typeface="Times New Roman" pitchFamily="18" charset="0"/>
              </a:rPr>
              <a:t>       p2 = &amp;b;</a:t>
            </a:r>
          </a:p>
          <a:p>
            <a:pPr eaLnBrk="1" hangingPunct="1">
              <a:buFont typeface="Arial" charset="0"/>
              <a:buNone/>
            </a:pPr>
            <a:r>
              <a:rPr lang="en-US" sz="1800" dirty="0" smtClean="0">
                <a:latin typeface="Times New Roman" pitchFamily="18" charset="0"/>
                <a:cs typeface="Times New Roman" pitchFamily="18" charset="0"/>
              </a:rPr>
              <a:t>       *p2 = 4; </a:t>
            </a:r>
          </a:p>
          <a:p>
            <a:pPr eaLnBrk="1" hangingPunct="1">
              <a:buFont typeface="Arial" charset="0"/>
              <a:buNone/>
            </a:pPr>
            <a:r>
              <a:rPr lang="en-US" sz="1800" dirty="0" smtClean="0">
                <a:latin typeface="Times New Roman" pitchFamily="18" charset="0"/>
                <a:cs typeface="Times New Roman" pitchFamily="18" charset="0"/>
              </a:rPr>
              <a:t>       p3 = &amp;c;</a:t>
            </a:r>
          </a:p>
          <a:p>
            <a:pPr eaLnBrk="1" hangingPunct="1">
              <a:buFont typeface="Arial" charset="0"/>
              <a:buNone/>
            </a:pPr>
            <a:r>
              <a:rPr lang="en-US" sz="1800" dirty="0" smtClean="0">
                <a:latin typeface="Times New Roman" pitchFamily="18" charset="0"/>
                <a:cs typeface="Times New Roman" pitchFamily="18" charset="0"/>
              </a:rPr>
              <a:t>       *p3 = 5;</a:t>
            </a:r>
          </a:p>
          <a:p>
            <a:pPr eaLnBrk="1" hangingPunct="1">
              <a:buFont typeface="Arial" charset="0"/>
              <a:buNone/>
            </a:pPr>
            <a:r>
              <a:rPr lang="en-US" sz="1800" dirty="0" smtClean="0">
                <a:latin typeface="Times New Roman" pitchFamily="18" charset="0"/>
                <a:cs typeface="Times New Roman" pitchFamily="18" charset="0"/>
              </a:rPr>
              <a:t>       p4 = &amp;d;</a:t>
            </a:r>
          </a:p>
          <a:p>
            <a:pPr eaLnBrk="1" hangingPunct="1">
              <a:buFont typeface="Arial" charset="0"/>
              <a:buNone/>
            </a:pPr>
            <a:r>
              <a:rPr lang="en-US" sz="1800" dirty="0" smtClean="0">
                <a:latin typeface="Times New Roman" pitchFamily="18" charset="0"/>
                <a:cs typeface="Times New Roman" pitchFamily="18" charset="0"/>
              </a:rPr>
              <a:t>       *p4 = 6;</a:t>
            </a:r>
          </a:p>
          <a:p>
            <a:pPr eaLnBrk="1" hangingPunct="1">
              <a:buFont typeface="Arial" charset="0"/>
              <a:buNone/>
            </a:pPr>
            <a:r>
              <a:rPr lang="en-US" sz="1800" dirty="0" smtClean="0">
                <a:latin typeface="Times New Roman" pitchFamily="18" charset="0"/>
                <a:cs typeface="Times New Roman" pitchFamily="18" charset="0"/>
              </a:rPr>
              <a:t>	     …</a:t>
            </a:r>
          </a:p>
          <a:p>
            <a:pPr eaLnBrk="1" hangingPunct="1">
              <a:buFont typeface="Arial" charset="0"/>
              <a:buNone/>
            </a:pPr>
            <a:r>
              <a:rPr lang="en-US" sz="1800" dirty="0" smtClean="0">
                <a:latin typeface="Times New Roman" pitchFamily="18" charset="0"/>
                <a:cs typeface="Times New Roman" pitchFamily="18" charset="0"/>
              </a:rPr>
              <a:t>}</a:t>
            </a:r>
          </a:p>
        </p:txBody>
      </p:sp>
      <p:sp>
        <p:nvSpPr>
          <p:cNvPr id="4" name="Text Placeholder 2"/>
          <p:cNvSpPr txBox="1">
            <a:spLocks/>
          </p:cNvSpPr>
          <p:nvPr/>
        </p:nvSpPr>
        <p:spPr>
          <a:xfrm>
            <a:off x="583871" y="1964989"/>
            <a:ext cx="3494643" cy="513311"/>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lang="en-US" kern="0" dirty="0" err="1" smtClean="0">
                <a:solidFill>
                  <a:srgbClr val="0070C0"/>
                </a:solidFill>
                <a:latin typeface="Times New Roman" pitchFamily="18" charset="0"/>
                <a:cs typeface="Times New Roman" pitchFamily="18" charset="0"/>
              </a:rPr>
              <a:t>i</a:t>
            </a:r>
            <a:r>
              <a:rPr kumimoji="0" lang="en-US" b="0" i="0" u="none" strike="noStrike" kern="0" cap="none" spc="0" normalizeH="0" baseline="0" noProof="0" dirty="0" err="1" smtClean="0">
                <a:ln>
                  <a:noFill/>
                </a:ln>
                <a:solidFill>
                  <a:srgbClr val="0070C0"/>
                </a:solidFill>
                <a:effectLst/>
                <a:uLnTx/>
                <a:uFillTx/>
                <a:latin typeface="Times New Roman" pitchFamily="18" charset="0"/>
                <a:cs typeface="Times New Roman" pitchFamily="18" charset="0"/>
              </a:rPr>
              <a:t>nt</a:t>
            </a:r>
            <a:r>
              <a:rPr kumimoji="0" lang="en-US"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b="0" i="0" u="none" strike="noStrike" kern="0" cap="none" spc="0" normalizeH="0" baseline="0" noProof="0" dirty="0" smtClean="0">
                <a:ln>
                  <a:noFill/>
                </a:ln>
                <a:solidFill>
                  <a:srgbClr val="0070C0"/>
                </a:solidFill>
                <a:effectLst/>
                <a:uLnTx/>
                <a:uFillTx/>
                <a:latin typeface="Times New Roman" pitchFamily="18" charset="0"/>
                <a:cs typeface="Times New Roman" pitchFamily="18" charset="0"/>
              </a:rPr>
              <a:t>const</a:t>
            </a:r>
            <a:r>
              <a:rPr kumimoji="0" lang="en-US"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*p;    </a:t>
            </a:r>
            <a:r>
              <a:rPr lang="en-US" kern="0" dirty="0" smtClean="0">
                <a:solidFill>
                  <a:srgbClr val="000000"/>
                </a:solidFill>
                <a:latin typeface="Times New Roman" pitchFamily="18" charset="0"/>
                <a:cs typeface="Times New Roman" pitchFamily="18" charset="0"/>
                <a:sym typeface="Wingdings" pitchFamily="2" charset="2"/>
              </a:rPr>
              <a:t>&lt;==&gt;    </a:t>
            </a:r>
            <a:r>
              <a:rPr lang="en-US" kern="0" dirty="0" smtClean="0">
                <a:solidFill>
                  <a:srgbClr val="0070C0"/>
                </a:solidFill>
                <a:latin typeface="Times New Roman" pitchFamily="18" charset="0"/>
                <a:cs typeface="Times New Roman" pitchFamily="18" charset="0"/>
                <a:sym typeface="Wingdings" pitchFamily="2" charset="2"/>
              </a:rPr>
              <a:t>const</a:t>
            </a:r>
            <a:r>
              <a:rPr lang="en-US" kern="0" dirty="0" smtClean="0">
                <a:solidFill>
                  <a:srgbClr val="000000"/>
                </a:solidFill>
                <a:latin typeface="Times New Roman" pitchFamily="18" charset="0"/>
                <a:cs typeface="Times New Roman" pitchFamily="18" charset="0"/>
                <a:sym typeface="Wingdings" pitchFamily="2" charset="2"/>
              </a:rPr>
              <a:t> </a:t>
            </a:r>
            <a:r>
              <a:rPr lang="en-US" kern="0" dirty="0" err="1" smtClean="0">
                <a:solidFill>
                  <a:srgbClr val="0070C0"/>
                </a:solidFill>
                <a:latin typeface="Times New Roman" pitchFamily="18" charset="0"/>
                <a:cs typeface="Times New Roman" pitchFamily="18" charset="0"/>
                <a:sym typeface="Wingdings" pitchFamily="2" charset="2"/>
              </a:rPr>
              <a:t>int</a:t>
            </a:r>
            <a:r>
              <a:rPr lang="en-US" kern="0" dirty="0" smtClean="0">
                <a:solidFill>
                  <a:srgbClr val="000000"/>
                </a:solidFill>
                <a:latin typeface="Times New Roman" pitchFamily="18" charset="0"/>
                <a:cs typeface="Times New Roman" pitchFamily="18" charset="0"/>
                <a:sym typeface="Wingdings" pitchFamily="2" charset="2"/>
              </a:rPr>
              <a:t> *p;</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5" name="Text Placeholder 2"/>
          <p:cNvSpPr txBox="1">
            <a:spLocks/>
          </p:cNvSpPr>
          <p:nvPr/>
        </p:nvSpPr>
        <p:spPr>
          <a:xfrm>
            <a:off x="522509" y="5063804"/>
            <a:ext cx="4078520" cy="513311"/>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lang="en-US" kern="0" dirty="0" err="1" smtClean="0">
                <a:solidFill>
                  <a:srgbClr val="0070C0"/>
                </a:solidFill>
                <a:latin typeface="Times New Roman" pitchFamily="18" charset="0"/>
                <a:cs typeface="Times New Roman" pitchFamily="18" charset="0"/>
              </a:rPr>
              <a:t>i</a:t>
            </a:r>
            <a:r>
              <a:rPr kumimoji="0" lang="en-US" b="0" i="0" u="none" strike="noStrike" kern="0" cap="none" spc="0" normalizeH="0" baseline="0" noProof="0" dirty="0" err="1" smtClean="0">
                <a:ln>
                  <a:noFill/>
                </a:ln>
                <a:solidFill>
                  <a:srgbClr val="0070C0"/>
                </a:solidFill>
                <a:effectLst/>
                <a:uLnTx/>
                <a:uFillTx/>
                <a:latin typeface="Times New Roman" pitchFamily="18" charset="0"/>
                <a:cs typeface="Times New Roman" pitchFamily="18" charset="0"/>
              </a:rPr>
              <a:t>nt</a:t>
            </a:r>
            <a:r>
              <a:rPr kumimoji="0" lang="en-US"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b="0" i="0" u="none" strike="noStrike" kern="0" cap="none" spc="0" normalizeH="0" baseline="0" noProof="0" dirty="0" smtClean="0">
                <a:ln>
                  <a:noFill/>
                </a:ln>
                <a:solidFill>
                  <a:srgbClr val="0070C0"/>
                </a:solidFill>
                <a:effectLst/>
                <a:uLnTx/>
                <a:uFillTx/>
                <a:latin typeface="Times New Roman" pitchFamily="18" charset="0"/>
                <a:cs typeface="Times New Roman" pitchFamily="18" charset="0"/>
              </a:rPr>
              <a:t>const</a:t>
            </a:r>
            <a:r>
              <a:rPr kumimoji="0" lang="en-US"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p;    </a:t>
            </a:r>
            <a:r>
              <a:rPr lang="en-US" kern="0" noProof="0" dirty="0" smtClean="0">
                <a:solidFill>
                  <a:srgbClr val="000000"/>
                </a:solidFill>
                <a:latin typeface="Times New Roman" pitchFamily="18" charset="0"/>
                <a:cs typeface="Times New Roman" pitchFamily="18" charset="0"/>
                <a:sym typeface="Wingdings" pitchFamily="2" charset="2"/>
              </a:rPr>
              <a:t>        </a:t>
            </a:r>
            <a:r>
              <a:rPr lang="en-US" kern="0" dirty="0" smtClean="0">
                <a:solidFill>
                  <a:srgbClr val="000000"/>
                </a:solidFill>
                <a:latin typeface="Times New Roman" pitchFamily="18" charset="0"/>
                <a:cs typeface="Times New Roman" pitchFamily="18" charset="0"/>
                <a:sym typeface="Wingdings" pitchFamily="2" charset="2"/>
              </a:rPr>
              <a:t>    </a:t>
            </a:r>
            <a:r>
              <a:rPr lang="en-US" kern="0" dirty="0" smtClean="0">
                <a:solidFill>
                  <a:srgbClr val="0070C0"/>
                </a:solidFill>
                <a:latin typeface="Times New Roman" pitchFamily="18" charset="0"/>
                <a:cs typeface="Times New Roman" pitchFamily="18" charset="0"/>
                <a:sym typeface="Wingdings" pitchFamily="2" charset="2"/>
              </a:rPr>
              <a:t>const</a:t>
            </a:r>
            <a:r>
              <a:rPr lang="en-US" kern="0" dirty="0" smtClean="0">
                <a:solidFill>
                  <a:srgbClr val="000000"/>
                </a:solidFill>
                <a:latin typeface="Times New Roman" pitchFamily="18" charset="0"/>
                <a:cs typeface="Times New Roman" pitchFamily="18" charset="0"/>
                <a:sym typeface="Wingdings" pitchFamily="2" charset="2"/>
              </a:rPr>
              <a:t> </a:t>
            </a:r>
            <a:r>
              <a:rPr lang="en-US" kern="0" dirty="0" err="1" smtClean="0">
                <a:solidFill>
                  <a:srgbClr val="0070C0"/>
                </a:solidFill>
                <a:latin typeface="Times New Roman" pitchFamily="18" charset="0"/>
                <a:cs typeface="Times New Roman" pitchFamily="18" charset="0"/>
                <a:sym typeface="Wingdings" pitchFamily="2" charset="2"/>
              </a:rPr>
              <a:t>int</a:t>
            </a:r>
            <a:r>
              <a:rPr lang="en-US" kern="0" dirty="0" smtClean="0">
                <a:solidFill>
                  <a:srgbClr val="000000"/>
                </a:solidFill>
                <a:latin typeface="Times New Roman" pitchFamily="18" charset="0"/>
                <a:cs typeface="Times New Roman" pitchFamily="18" charset="0"/>
                <a:sym typeface="Wingdings" pitchFamily="2" charset="2"/>
              </a:rPr>
              <a:t> *</a:t>
            </a:r>
            <a:r>
              <a:rPr lang="en-US" kern="0" dirty="0" smtClean="0">
                <a:solidFill>
                  <a:srgbClr val="0070C0"/>
                </a:solidFill>
                <a:latin typeface="Times New Roman" pitchFamily="18" charset="0"/>
                <a:cs typeface="Times New Roman" pitchFamily="18" charset="0"/>
                <a:sym typeface="Wingdings" pitchFamily="2" charset="2"/>
              </a:rPr>
              <a:t>const</a:t>
            </a:r>
            <a:r>
              <a:rPr lang="en-US" kern="0" dirty="0" smtClean="0">
                <a:solidFill>
                  <a:srgbClr val="000000"/>
                </a:solidFill>
                <a:latin typeface="Times New Roman" pitchFamily="18" charset="0"/>
                <a:cs typeface="Times New Roman" pitchFamily="18" charset="0"/>
                <a:sym typeface="Wingdings" pitchFamily="2" charset="2"/>
              </a:rPr>
              <a:t> p;</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0" u="none" strike="noStrike" kern="0" cap="none" spc="0" normalizeH="0" baseline="0" noProof="0" dirty="0" smtClean="0">
              <a:ln>
                <a:noFill/>
              </a:ln>
              <a:solidFill>
                <a:srgbClr val="000000"/>
              </a:solidFill>
              <a:effectLst/>
              <a:uLnTx/>
              <a:uFillTx/>
              <a:latin typeface="+mn-lt"/>
              <a:ea typeface="+mn-ea"/>
              <a:cs typeface="+mn-cs"/>
            </a:endParaRPr>
          </a:p>
        </p:txBody>
      </p:sp>
      <p:sp>
        <p:nvSpPr>
          <p:cNvPr id="11" name="Text Placeholder 2"/>
          <p:cNvSpPr txBox="1">
            <a:spLocks/>
          </p:cNvSpPr>
          <p:nvPr/>
        </p:nvSpPr>
        <p:spPr>
          <a:xfrm>
            <a:off x="366157" y="963504"/>
            <a:ext cx="4766458" cy="589525"/>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Wingdings" pitchFamily="2" charset="2"/>
              <a:buChar char="Ø"/>
              <a:tabLst/>
              <a:defRPr/>
            </a:pPr>
            <a:r>
              <a:rPr lang="en-US" sz="2200" kern="0" dirty="0" smtClean="0">
                <a:solidFill>
                  <a:srgbClr val="000000"/>
                </a:solidFill>
                <a:latin typeface="Times New Roman" pitchFamily="18" charset="0"/>
                <a:cs typeface="Times New Roman" pitchFamily="18" charset="0"/>
              </a:rPr>
              <a:t> </a:t>
            </a:r>
            <a:r>
              <a:rPr lang="en-US" sz="2200" b="1" kern="0" dirty="0" smtClean="0">
                <a:solidFill>
                  <a:srgbClr val="000000"/>
                </a:solidFill>
                <a:latin typeface="Times New Roman" pitchFamily="18" charset="0"/>
                <a:cs typeface="Times New Roman" pitchFamily="18" charset="0"/>
              </a:rPr>
              <a:t>pointers with </a:t>
            </a:r>
            <a:r>
              <a:rPr lang="en-US" sz="2200" b="1" kern="0" dirty="0" smtClean="0">
                <a:solidFill>
                  <a:srgbClr val="0070C0"/>
                </a:solidFill>
                <a:latin typeface="Times New Roman" pitchFamily="18" charset="0"/>
                <a:cs typeface="Times New Roman" pitchFamily="18" charset="0"/>
              </a:rPr>
              <a:t>const</a:t>
            </a:r>
            <a:endParaRPr lang="en-US" sz="2200" b="1" kern="0" dirty="0" smtClean="0">
              <a:solidFill>
                <a:srgbClr val="0070C0"/>
              </a:solidFill>
              <a:latin typeface="Times New Roman" pitchFamily="18" charset="0"/>
              <a:cs typeface="Times New Roman" pitchFamily="18" charset="0"/>
              <a:sym typeface="Wingdings" pitchFamily="2" charset="2"/>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18" name="Text Placeholder 2"/>
          <p:cNvSpPr txBox="1">
            <a:spLocks/>
          </p:cNvSpPr>
          <p:nvPr/>
        </p:nvSpPr>
        <p:spPr>
          <a:xfrm>
            <a:off x="7971642" y="4534018"/>
            <a:ext cx="882072" cy="386325"/>
          </a:xfrm>
          <a:prstGeom prst="rect">
            <a:avLst/>
          </a:prstGeom>
        </p:spPr>
        <p:txBody>
          <a:bodyPr vert="horz" lIns="91440" tIns="45720" rIns="91440" bIns="45720" rtlCol="0">
            <a:normAutofit/>
          </a:bodyPr>
          <a:lstStyle/>
          <a:p>
            <a:pPr algn="ctr"/>
            <a:r>
              <a:rPr lang="en-US" b="1" dirty="0" smtClean="0">
                <a:solidFill>
                  <a:srgbClr val="FF0000"/>
                </a:solidFill>
                <a:latin typeface="Times New Roman" pitchFamily="18" charset="0"/>
                <a:cs typeface="Times New Roman" pitchFamily="18" charset="0"/>
              </a:rPr>
              <a:t>Error!</a:t>
            </a:r>
            <a:endParaRPr lang="en-US" b="1" dirty="0">
              <a:solidFill>
                <a:srgbClr val="FF0000"/>
              </a:solidFill>
              <a:latin typeface="Times New Roman" pitchFamily="18" charset="0"/>
              <a:cs typeface="Times New Roman" pitchFamily="18" charset="0"/>
            </a:endParaRPr>
          </a:p>
        </p:txBody>
      </p:sp>
      <p:grpSp>
        <p:nvGrpSpPr>
          <p:cNvPr id="30" name="Group 29"/>
          <p:cNvGrpSpPr/>
          <p:nvPr/>
        </p:nvGrpSpPr>
        <p:grpSpPr>
          <a:xfrm>
            <a:off x="5805714" y="3686629"/>
            <a:ext cx="2336800" cy="2373061"/>
            <a:chOff x="5805714" y="3686629"/>
            <a:chExt cx="2336800" cy="2373061"/>
          </a:xfrm>
        </p:grpSpPr>
        <p:sp>
          <p:nvSpPr>
            <p:cNvPr id="12" name="Rectangle 11"/>
            <p:cNvSpPr/>
            <p:nvPr/>
          </p:nvSpPr>
          <p:spPr>
            <a:xfrm>
              <a:off x="5805714" y="3686629"/>
              <a:ext cx="856343" cy="319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13" name="Rectangle 12"/>
            <p:cNvSpPr/>
            <p:nvPr/>
          </p:nvSpPr>
          <p:spPr>
            <a:xfrm>
              <a:off x="5827488" y="4347019"/>
              <a:ext cx="856343" cy="319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14" name="Rectangle 13"/>
            <p:cNvSpPr/>
            <p:nvPr/>
          </p:nvSpPr>
          <p:spPr>
            <a:xfrm>
              <a:off x="5827488" y="4738897"/>
              <a:ext cx="856343" cy="319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15" name="Rectangle 14"/>
            <p:cNvSpPr/>
            <p:nvPr/>
          </p:nvSpPr>
          <p:spPr>
            <a:xfrm>
              <a:off x="5856516" y="5362999"/>
              <a:ext cx="856343" cy="319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16" name="Rectangle 15"/>
            <p:cNvSpPr/>
            <p:nvPr/>
          </p:nvSpPr>
          <p:spPr>
            <a:xfrm>
              <a:off x="5856516" y="5740363"/>
              <a:ext cx="856343" cy="319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cxnSp>
          <p:nvCxnSpPr>
            <p:cNvPr id="20" name="Straight Arrow Connector 19"/>
            <p:cNvCxnSpPr/>
            <p:nvPr/>
          </p:nvCxnSpPr>
          <p:spPr>
            <a:xfrm flipH="1" flipV="1">
              <a:off x="6705600" y="3889829"/>
              <a:ext cx="1248229" cy="6531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720115" y="5007429"/>
              <a:ext cx="1422399" cy="8853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p:cNvCxnSpPr>
            <p:nvPr/>
          </p:nvCxnSpPr>
          <p:spPr>
            <a:xfrm flipH="1" flipV="1">
              <a:off x="6749144" y="4484915"/>
              <a:ext cx="1222498" cy="2422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734630" y="4847771"/>
              <a:ext cx="1277256" cy="145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734631" y="4905829"/>
              <a:ext cx="1378855" cy="6241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1465943" y="1959417"/>
            <a:ext cx="2931885" cy="3585044"/>
            <a:chOff x="1465943" y="1959417"/>
            <a:chExt cx="2931885" cy="3585044"/>
          </a:xfrm>
        </p:grpSpPr>
        <p:sp>
          <p:nvSpPr>
            <p:cNvPr id="6" name="Oval 5"/>
            <p:cNvSpPr/>
            <p:nvPr/>
          </p:nvSpPr>
          <p:spPr>
            <a:xfrm>
              <a:off x="1465943" y="1973931"/>
              <a:ext cx="377371" cy="3918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8" name="Oval 7"/>
            <p:cNvSpPr/>
            <p:nvPr/>
          </p:nvSpPr>
          <p:spPr>
            <a:xfrm>
              <a:off x="3570515" y="1959417"/>
              <a:ext cx="377371" cy="3918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9" name="Oval 8"/>
            <p:cNvSpPr/>
            <p:nvPr/>
          </p:nvSpPr>
          <p:spPr>
            <a:xfrm>
              <a:off x="1494972" y="5138058"/>
              <a:ext cx="265557" cy="2757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10" name="Oval 9"/>
            <p:cNvSpPr/>
            <p:nvPr/>
          </p:nvSpPr>
          <p:spPr>
            <a:xfrm>
              <a:off x="4107543" y="4978404"/>
              <a:ext cx="290285" cy="566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31" name="Oval 30"/>
            <p:cNvSpPr/>
            <p:nvPr/>
          </p:nvSpPr>
          <p:spPr>
            <a:xfrm>
              <a:off x="3483428" y="5065487"/>
              <a:ext cx="812801" cy="3628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grpSp>
      <p:grpSp>
        <p:nvGrpSpPr>
          <p:cNvPr id="49" name="Group 48"/>
          <p:cNvGrpSpPr/>
          <p:nvPr/>
        </p:nvGrpSpPr>
        <p:grpSpPr>
          <a:xfrm>
            <a:off x="711211" y="2351302"/>
            <a:ext cx="3497932" cy="2743214"/>
            <a:chOff x="711211" y="2351302"/>
            <a:chExt cx="3497932" cy="2743214"/>
          </a:xfrm>
        </p:grpSpPr>
        <p:sp>
          <p:nvSpPr>
            <p:cNvPr id="7" name="Rectangle 6"/>
            <p:cNvSpPr/>
            <p:nvPr/>
          </p:nvSpPr>
          <p:spPr>
            <a:xfrm>
              <a:off x="711211" y="3367327"/>
              <a:ext cx="3381828" cy="362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Can not be changed in program.</a:t>
              </a:r>
              <a:endParaRPr lang="en-US" dirty="0">
                <a:solidFill>
                  <a:schemeClr val="tx1"/>
                </a:solidFill>
                <a:latin typeface="Times New Roman" pitchFamily="18" charset="0"/>
                <a:cs typeface="Times New Roman" pitchFamily="18" charset="0"/>
              </a:endParaRPr>
            </a:p>
          </p:txBody>
        </p:sp>
        <p:cxnSp>
          <p:nvCxnSpPr>
            <p:cNvPr id="33" name="Straight Arrow Connector 32"/>
            <p:cNvCxnSpPr/>
            <p:nvPr/>
          </p:nvCxnSpPr>
          <p:spPr>
            <a:xfrm>
              <a:off x="1770741" y="2380331"/>
              <a:ext cx="631384" cy="9579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149600" y="2351302"/>
              <a:ext cx="537027" cy="9579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627751" y="3773716"/>
              <a:ext cx="578420" cy="1320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2743200" y="3817257"/>
              <a:ext cx="1045029" cy="11901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3164114" y="3788228"/>
              <a:ext cx="1045029" cy="119017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Horizontal)">
                                      <p:cBhvr>
                                        <p:cTn id="12" dur="500"/>
                                        <p:tgtEl>
                                          <p:spTgt spid="4"/>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edge">
                                      <p:cBhvr>
                                        <p:cTn id="20" dur="20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barn(inHorizontal)">
                                      <p:cBhvr>
                                        <p:cTn id="2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572978" y="226230"/>
            <a:ext cx="7946901" cy="3518470"/>
          </a:xfrm>
        </p:spPr>
        <p:txBody>
          <a:bodyPr>
            <a:normAutofit/>
          </a:bodyPr>
          <a:lstStyle/>
          <a:p>
            <a:pPr eaLnBrk="1" hangingPunct="1">
              <a:buNone/>
            </a:pPr>
            <a:r>
              <a:rPr lang="en-US" sz="1800" dirty="0" smtClean="0">
                <a:solidFill>
                  <a:schemeClr val="tx1"/>
                </a:solidFill>
                <a:latin typeface="Times New Roman" pitchFamily="18" charset="0"/>
                <a:cs typeface="Times New Roman" pitchFamily="18" charset="0"/>
              </a:rPr>
              <a:t>Here we define a pointer p,</a:t>
            </a:r>
          </a:p>
          <a:p>
            <a:pPr algn="ctr" eaLnBrk="1" hangingPunct="1">
              <a:buNone/>
            </a:pPr>
            <a:r>
              <a:rPr lang="en-US" sz="1800" dirty="0" smtClean="0">
                <a:solidFill>
                  <a:srgbClr val="0070C0"/>
                </a:solidFill>
                <a:latin typeface="Times New Roman" pitchFamily="18" charset="0"/>
                <a:cs typeface="Times New Roman" pitchFamily="18" charset="0"/>
              </a:rPr>
              <a:t>const </a:t>
            </a:r>
            <a:r>
              <a:rPr lang="en-US" sz="1800" dirty="0" err="1" smtClean="0">
                <a:solidFill>
                  <a:srgbClr val="0070C0"/>
                </a:solidFill>
                <a:latin typeface="Times New Roman" pitchFamily="18" charset="0"/>
                <a:cs typeface="Times New Roman" pitchFamily="18" charset="0"/>
              </a:rPr>
              <a:t>int</a:t>
            </a:r>
            <a:r>
              <a:rPr lang="en-US" sz="1800" dirty="0" smtClean="0">
                <a:solidFill>
                  <a:srgbClr val="0070C0"/>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 p = NULL;  </a:t>
            </a:r>
          </a:p>
          <a:p>
            <a:pPr eaLnBrk="1" hangingPunct="1">
              <a:buNone/>
            </a:pPr>
            <a:r>
              <a:rPr lang="en-US" sz="1800" dirty="0" smtClean="0">
                <a:latin typeface="Times New Roman" pitchFamily="18" charset="0"/>
                <a:cs typeface="Times New Roman" pitchFamily="18" charset="0"/>
              </a:rPr>
              <a:t>which of the following statements are </a:t>
            </a:r>
            <a:r>
              <a:rPr lang="en-US" sz="1800" dirty="0" smtClean="0">
                <a:solidFill>
                  <a:srgbClr val="FF0000"/>
                </a:solidFill>
                <a:latin typeface="Times New Roman" pitchFamily="18" charset="0"/>
                <a:cs typeface="Times New Roman" pitchFamily="18" charset="0"/>
              </a:rPr>
              <a:t>incorrect</a:t>
            </a:r>
            <a:r>
              <a:rPr lang="en-US" sz="1800" dirty="0" smtClean="0">
                <a:latin typeface="Times New Roman" pitchFamily="18" charset="0"/>
                <a:cs typeface="Times New Roman" pitchFamily="18" charset="0"/>
              </a:rPr>
              <a:t>.</a:t>
            </a:r>
          </a:p>
          <a:p>
            <a:pPr marL="342900" indent="-342900" eaLnBrk="1" hangingPunct="1">
              <a:buFont typeface="+mj-lt"/>
              <a:buAutoNum type="arabicParenR"/>
            </a:pPr>
            <a:r>
              <a:rPr lang="en-US" sz="1800" dirty="0" smtClean="0">
                <a:latin typeface="Times New Roman" pitchFamily="18" charset="0"/>
                <a:cs typeface="Times New Roman" pitchFamily="18" charset="0"/>
              </a:rPr>
              <a:t>p = (</a:t>
            </a:r>
            <a:r>
              <a:rPr lang="en-US" sz="1800" dirty="0" smtClean="0">
                <a:solidFill>
                  <a:srgbClr val="0070C0"/>
                </a:solidFill>
                <a:latin typeface="Times New Roman" pitchFamily="18" charset="0"/>
                <a:cs typeface="Times New Roman" pitchFamily="18" charset="0"/>
              </a:rPr>
              <a:t>const </a:t>
            </a:r>
            <a:r>
              <a:rPr lang="en-US" sz="1800" dirty="0" err="1" smtClean="0">
                <a:solidFill>
                  <a:srgbClr val="0070C0"/>
                </a:solidFill>
                <a:latin typeface="Times New Roman" pitchFamily="18" charset="0"/>
                <a:cs typeface="Times New Roman" pitchFamily="18" charset="0"/>
              </a:rPr>
              <a:t>int</a:t>
            </a:r>
            <a:r>
              <a:rPr lang="en-US" sz="1800" dirty="0" smtClean="0">
                <a:solidFill>
                  <a:srgbClr val="0070C0"/>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)0x22fe0;</a:t>
            </a:r>
          </a:p>
          <a:p>
            <a:pPr marL="342900" indent="-342900" eaLnBrk="1" hangingPunct="1">
              <a:buFont typeface="+mj-lt"/>
              <a:buAutoNum type="arabicParenR"/>
            </a:pPr>
            <a:r>
              <a:rPr lang="en-US" sz="1800" dirty="0" smtClean="0">
                <a:latin typeface="Times New Roman" pitchFamily="18" charset="0"/>
                <a:cs typeface="Times New Roman" pitchFamily="18" charset="0"/>
              </a:rPr>
              <a:t>*p = (</a:t>
            </a:r>
            <a:r>
              <a:rPr lang="en-US" sz="1800" dirty="0" smtClean="0">
                <a:solidFill>
                  <a:srgbClr val="0070C0"/>
                </a:solidFill>
                <a:latin typeface="Times New Roman" pitchFamily="18" charset="0"/>
                <a:cs typeface="Times New Roman" pitchFamily="18" charset="0"/>
              </a:rPr>
              <a:t>const </a:t>
            </a:r>
            <a:r>
              <a:rPr lang="en-US" sz="1800" dirty="0" err="1" smtClean="0">
                <a:solidFill>
                  <a:srgbClr val="0070C0"/>
                </a:solidFill>
                <a:latin typeface="Times New Roman" pitchFamily="18" charset="0"/>
                <a:cs typeface="Times New Roman" pitchFamily="18" charset="0"/>
              </a:rPr>
              <a:t>int</a:t>
            </a:r>
            <a:r>
              <a:rPr lang="en-US" sz="1800" dirty="0" smtClean="0">
                <a:latin typeface="Times New Roman" pitchFamily="18" charset="0"/>
                <a:cs typeface="Times New Roman" pitchFamily="18" charset="0"/>
              </a:rPr>
              <a:t>****</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*)0x22fd0;</a:t>
            </a:r>
          </a:p>
          <a:p>
            <a:pPr marL="342900" indent="-342900" eaLnBrk="1" hangingPunct="1">
              <a:buFont typeface="+mj-lt"/>
              <a:buAutoNum type="arabicParenR"/>
            </a:pPr>
            <a:r>
              <a:rPr lang="en-US" sz="1800" dirty="0" smtClean="0">
                <a:latin typeface="Times New Roman" pitchFamily="18" charset="0"/>
                <a:cs typeface="Times New Roman" pitchFamily="18" charset="0"/>
              </a:rPr>
              <a:t>**p = (</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 </a:t>
            </a:r>
            <a:r>
              <a:rPr lang="en-US" sz="1800" dirty="0" err="1" smtClean="0">
                <a:solidFill>
                  <a:srgbClr val="0070C0"/>
                </a:solidFill>
                <a:latin typeface="Times New Roman" pitchFamily="18" charset="0"/>
                <a:cs typeface="Times New Roman" pitchFamily="18" charset="0"/>
              </a:rPr>
              <a:t>int</a:t>
            </a:r>
            <a:r>
              <a:rPr lang="en-US" sz="1800" dirty="0" smtClean="0">
                <a:latin typeface="Times New Roman" pitchFamily="18" charset="0"/>
                <a:cs typeface="Times New Roman" pitchFamily="18" charset="0"/>
              </a:rPr>
              <a:t> ****)0x22fe0;</a:t>
            </a:r>
          </a:p>
          <a:p>
            <a:pPr marL="342900" indent="-342900" eaLnBrk="1" hangingPunct="1">
              <a:buFont typeface="+mj-lt"/>
              <a:buAutoNum type="arabicParenR"/>
            </a:pPr>
            <a:r>
              <a:rPr lang="en-US" sz="1800" dirty="0" smtClean="0">
                <a:latin typeface="Times New Roman" pitchFamily="18" charset="0"/>
                <a:cs typeface="Times New Roman" pitchFamily="18" charset="0"/>
              </a:rPr>
              <a:t>***p =(</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 </a:t>
            </a:r>
            <a:r>
              <a:rPr lang="en-US" sz="1800" dirty="0" err="1" smtClean="0">
                <a:solidFill>
                  <a:srgbClr val="0070C0"/>
                </a:solidFill>
                <a:latin typeface="Times New Roman" pitchFamily="18" charset="0"/>
                <a:cs typeface="Times New Roman" pitchFamily="18" charset="0"/>
              </a:rPr>
              <a:t>int</a:t>
            </a:r>
            <a:r>
              <a:rPr lang="en-US" sz="1800" dirty="0" smtClean="0">
                <a:latin typeface="Times New Roman" pitchFamily="18" charset="0"/>
                <a:cs typeface="Times New Roman" pitchFamily="18" charset="0"/>
              </a:rPr>
              <a:t> ***)0x22ff0;</a:t>
            </a:r>
          </a:p>
          <a:p>
            <a:pPr marL="342900" indent="-342900" eaLnBrk="1" hangingPunct="1">
              <a:buFont typeface="+mj-lt"/>
              <a:buAutoNum type="arabicParenR"/>
            </a:pPr>
            <a:r>
              <a:rPr lang="en-US" sz="1800" dirty="0" smtClean="0">
                <a:latin typeface="Times New Roman" pitchFamily="18" charset="0"/>
                <a:cs typeface="Times New Roman" pitchFamily="18" charset="0"/>
              </a:rPr>
              <a:t>****p = (</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 </a:t>
            </a:r>
            <a:r>
              <a:rPr lang="en-US" sz="1800" dirty="0" err="1" smtClean="0">
                <a:solidFill>
                  <a:srgbClr val="0070C0"/>
                </a:solidFill>
                <a:latin typeface="Times New Roman" pitchFamily="18" charset="0"/>
                <a:cs typeface="Times New Roman" pitchFamily="18" charset="0"/>
              </a:rPr>
              <a:t>int</a:t>
            </a:r>
            <a:r>
              <a:rPr lang="en-US" sz="1800" dirty="0" smtClean="0">
                <a:latin typeface="Times New Roman" pitchFamily="18" charset="0"/>
                <a:cs typeface="Times New Roman" pitchFamily="18" charset="0"/>
              </a:rPr>
              <a:t> **)0x23000; </a:t>
            </a:r>
          </a:p>
          <a:p>
            <a:pPr marL="342900" indent="-342900" eaLnBrk="1" hangingPunct="1">
              <a:buFont typeface="+mj-lt"/>
              <a:buAutoNum type="arabicParenR"/>
            </a:pPr>
            <a:r>
              <a:rPr lang="en-US" sz="1800" dirty="0" smtClean="0">
                <a:latin typeface="Times New Roman" pitchFamily="18" charset="0"/>
                <a:cs typeface="Times New Roman" pitchFamily="18" charset="0"/>
              </a:rPr>
              <a:t>*****p = (</a:t>
            </a:r>
            <a:r>
              <a:rPr lang="en-US" sz="1800" dirty="0" smtClean="0">
                <a:solidFill>
                  <a:srgbClr val="0070C0"/>
                </a:solidFill>
                <a:latin typeface="Times New Roman" pitchFamily="18" charset="0"/>
                <a:cs typeface="Times New Roman" pitchFamily="18" charset="0"/>
              </a:rPr>
              <a:t>const</a:t>
            </a:r>
            <a:r>
              <a:rPr lang="en-US" sz="1800" dirty="0" smtClean="0">
                <a:latin typeface="Times New Roman" pitchFamily="18" charset="0"/>
                <a:cs typeface="Times New Roman" pitchFamily="18" charset="0"/>
              </a:rPr>
              <a:t> </a:t>
            </a:r>
            <a:r>
              <a:rPr lang="en-US" sz="1800" dirty="0" err="1" smtClean="0">
                <a:solidFill>
                  <a:srgbClr val="0070C0"/>
                </a:solidFill>
                <a:latin typeface="Times New Roman" pitchFamily="18" charset="0"/>
                <a:cs typeface="Times New Roman" pitchFamily="18" charset="0"/>
              </a:rPr>
              <a:t>int</a:t>
            </a:r>
            <a:r>
              <a:rPr lang="en-US" sz="1800" dirty="0" smtClean="0">
                <a:latin typeface="Times New Roman" pitchFamily="18" charset="0"/>
                <a:cs typeface="Times New Roman" pitchFamily="18" charset="0"/>
              </a:rPr>
              <a:t> *)0x23100;</a:t>
            </a:r>
          </a:p>
          <a:p>
            <a:pPr marL="342900" indent="-342900" eaLnBrk="1" hangingPunct="1">
              <a:buFont typeface="+mj-lt"/>
              <a:buAutoNum type="arabicParenR"/>
            </a:pPr>
            <a:r>
              <a:rPr lang="en-US" sz="1800" dirty="0" smtClean="0">
                <a:latin typeface="Times New Roman" pitchFamily="18" charset="0"/>
                <a:cs typeface="Times New Roman" pitchFamily="18" charset="0"/>
              </a:rPr>
              <a:t>******p = (</a:t>
            </a:r>
            <a:r>
              <a:rPr lang="en-US" sz="1800" dirty="0" smtClean="0">
                <a:solidFill>
                  <a:srgbClr val="0070C0"/>
                </a:solidFill>
                <a:latin typeface="Times New Roman" pitchFamily="18" charset="0"/>
                <a:cs typeface="Times New Roman" pitchFamily="18" charset="0"/>
              </a:rPr>
              <a:t>const </a:t>
            </a:r>
            <a:r>
              <a:rPr lang="en-US" sz="1800" dirty="0" err="1" smtClean="0">
                <a:solidFill>
                  <a:srgbClr val="0070C0"/>
                </a:solidFill>
                <a:latin typeface="Times New Roman" pitchFamily="18" charset="0"/>
                <a:cs typeface="Times New Roman" pitchFamily="18" charset="0"/>
              </a:rPr>
              <a:t>int</a:t>
            </a:r>
            <a:r>
              <a:rPr lang="en-US" sz="1800" dirty="0" smtClean="0">
                <a:solidFill>
                  <a:srgbClr val="0070C0"/>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)0x23200;</a:t>
            </a:r>
          </a:p>
          <a:p>
            <a:pPr eaLnBrk="1" hangingPunct="1">
              <a:buNone/>
            </a:pPr>
            <a:endParaRPr lang="en-US" sz="1800" dirty="0" smtClean="0">
              <a:latin typeface="Times New Roman" pitchFamily="18" charset="0"/>
              <a:cs typeface="Times New Roman" pitchFamily="18" charset="0"/>
            </a:endParaRPr>
          </a:p>
        </p:txBody>
      </p:sp>
      <p:sp>
        <p:nvSpPr>
          <p:cNvPr id="19460" name="Slide Number Placeholder 3"/>
          <p:cNvSpPr>
            <a:spLocks noGrp="1"/>
          </p:cNvSpPr>
          <p:nvPr>
            <p:ph type="sldNum" sz="quarter" idx="10"/>
          </p:nvPr>
        </p:nvSpPr>
        <p:spPr>
          <a:noFill/>
        </p:spPr>
        <p:txBody>
          <a:bodyPr/>
          <a:lstStyle/>
          <a:p>
            <a:fld id="{274D0CAD-4C13-4814-8F70-24C32ABFE6C6}" type="slidenum">
              <a:rPr lang="en-US"/>
              <a:pPr/>
              <a:t>17</a:t>
            </a:fld>
            <a:endParaRPr lang="en-US"/>
          </a:p>
        </p:txBody>
      </p:sp>
      <p:grpSp>
        <p:nvGrpSpPr>
          <p:cNvPr id="2" name="Group 22"/>
          <p:cNvGrpSpPr/>
          <p:nvPr/>
        </p:nvGrpSpPr>
        <p:grpSpPr>
          <a:xfrm>
            <a:off x="3933373" y="1480471"/>
            <a:ext cx="4020455" cy="2002972"/>
            <a:chOff x="3933373" y="2191657"/>
            <a:chExt cx="4020455" cy="2002972"/>
          </a:xfrm>
        </p:grpSpPr>
        <p:sp>
          <p:nvSpPr>
            <p:cNvPr id="6" name="Content Placeholder 2"/>
            <p:cNvSpPr txBox="1">
              <a:spLocks/>
            </p:cNvSpPr>
            <p:nvPr/>
          </p:nvSpPr>
          <p:spPr>
            <a:xfrm>
              <a:off x="7031841" y="2882330"/>
              <a:ext cx="921987" cy="455954"/>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pitchFamily="34" charset="0"/>
                <a:buNone/>
                <a:tabLst/>
                <a:defRPr/>
              </a:pPr>
              <a:r>
                <a:rPr kumimoji="0" lang="en-US" sz="1800" b="1"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Error!</a:t>
              </a:r>
            </a:p>
          </p:txBody>
        </p:sp>
        <p:cxnSp>
          <p:nvCxnSpPr>
            <p:cNvPr id="7" name="Straight Arrow Connector 6"/>
            <p:cNvCxnSpPr/>
            <p:nvPr/>
          </p:nvCxnSpPr>
          <p:spPr>
            <a:xfrm flipH="1" flipV="1">
              <a:off x="4920344" y="2191657"/>
              <a:ext cx="2031999" cy="7402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933373" y="2830287"/>
              <a:ext cx="2975427" cy="2467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947887" y="3236686"/>
              <a:ext cx="3062513" cy="9579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4" name="Content Placeholder 2"/>
          <p:cNvSpPr txBox="1">
            <a:spLocks/>
          </p:cNvSpPr>
          <p:nvPr/>
        </p:nvSpPr>
        <p:spPr>
          <a:xfrm>
            <a:off x="543949" y="3941888"/>
            <a:ext cx="7946901" cy="847841"/>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pitchFamily="34" charset="0"/>
              <a:buNone/>
              <a:tabLst/>
              <a:defRPr/>
            </a:pPr>
            <a:r>
              <a:rPr kumimoji="0" lang="en-US" sz="18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Tips: </a:t>
            </a:r>
            <a:r>
              <a:rPr kumimoji="0" lang="en-US" sz="18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if there is a</a:t>
            </a:r>
            <a:r>
              <a:rPr kumimoji="0" lang="en-US" sz="18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 keyword </a:t>
            </a:r>
            <a:r>
              <a:rPr kumimoji="0" lang="en-US" sz="1800" b="0" i="0" u="none" strike="noStrike" kern="0" cap="none" spc="0" normalizeH="0" noProof="0" dirty="0" smtClean="0">
                <a:ln>
                  <a:noFill/>
                </a:ln>
                <a:solidFill>
                  <a:srgbClr val="0070C0"/>
                </a:solidFill>
                <a:effectLst/>
                <a:uLnTx/>
                <a:uFillTx/>
                <a:latin typeface="Times New Roman" pitchFamily="18" charset="0"/>
                <a:ea typeface="+mn-ea"/>
                <a:cs typeface="Times New Roman" pitchFamily="18" charset="0"/>
              </a:rPr>
              <a:t>const</a:t>
            </a:r>
            <a:r>
              <a:rPr kumimoji="0" lang="en-US" sz="18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 in front of the variable, it means this variable could</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pitchFamily="34" charset="0"/>
              <a:buNone/>
              <a:tabLst/>
              <a:defRPr/>
            </a:pPr>
            <a:r>
              <a:rPr lang="en-US" kern="0" dirty="0" smtClean="0">
                <a:latin typeface="Times New Roman" pitchFamily="18" charset="0"/>
                <a:cs typeface="Times New Roman" pitchFamily="18" charset="0"/>
              </a:rPr>
              <a:t>         </a:t>
            </a:r>
            <a:r>
              <a:rPr kumimoji="0" lang="en-US" sz="18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 not be changed after initialization, and it is called constant variable. </a:t>
            </a:r>
            <a:endParaRPr kumimoji="0" lang="en-US" sz="18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26" name="Content Placeholder 2"/>
          <p:cNvSpPr txBox="1">
            <a:spLocks/>
          </p:cNvSpPr>
          <p:nvPr/>
        </p:nvSpPr>
        <p:spPr>
          <a:xfrm>
            <a:off x="529434" y="5204608"/>
            <a:ext cx="7946901" cy="412414"/>
          </a:xfrm>
          <a:prstGeom prst="rect">
            <a:avLst/>
          </a:prstGeom>
        </p:spPr>
        <p:txBody>
          <a:bodyPr vert="horz" lIns="91440" tIns="45720" rIns="91440" bIns="45720" rtlCol="0">
            <a:normAutofit/>
          </a:bodyPr>
          <a:lstStyle/>
          <a:p>
            <a:pPr marL="175022" lvl="0" indent="-175022">
              <a:spcBef>
                <a:spcPts val="431"/>
              </a:spcBef>
              <a:spcAft>
                <a:spcPts val="56"/>
              </a:spcAft>
              <a:buClr>
                <a:schemeClr val="tx1">
                  <a:lumMod val="85000"/>
                  <a:lumOff val="15000"/>
                </a:schemeClr>
              </a:buClr>
              <a:buSzPct val="80000"/>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Question:</a:t>
            </a:r>
            <a:r>
              <a:rPr lang="en-US" dirty="0" smtClean="0">
                <a:latin typeface="Times New Roman" pitchFamily="18" charset="0"/>
                <a:cs typeface="Times New Roman" pitchFamily="18" charset="0"/>
              </a:rPr>
              <a:t> Can we change the value of the </a:t>
            </a:r>
            <a:r>
              <a:rPr lang="en-US" dirty="0" smtClean="0">
                <a:solidFill>
                  <a:srgbClr val="0070C0"/>
                </a:solidFill>
                <a:latin typeface="Times New Roman" pitchFamily="18" charset="0"/>
                <a:cs typeface="Times New Roman" pitchFamily="18" charset="0"/>
              </a:rPr>
              <a:t>const</a:t>
            </a:r>
            <a:r>
              <a:rPr lang="en-US" dirty="0" smtClean="0">
                <a:latin typeface="Times New Roman" pitchFamily="18" charset="0"/>
                <a:cs typeface="Times New Roman" pitchFamily="18" charset="0"/>
              </a:rPr>
              <a:t> variable by some other means?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amond(in)">
                                      <p:cBhvr>
                                        <p:cTn id="12" dur="2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amond(in)">
                                      <p:cBhvr>
                                        <p:cTn id="1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a:spLocks noGrp="1"/>
          </p:cNvSpPr>
          <p:nvPr>
            <p:ph type="sldNum" sz="quarter" idx="10"/>
          </p:nvPr>
        </p:nvSpPr>
        <p:spPr>
          <a:noFill/>
        </p:spPr>
        <p:txBody>
          <a:bodyPr/>
          <a:lstStyle/>
          <a:p>
            <a:fld id="{274D0CAD-4C13-4814-8F70-24C32ABFE6C6}" type="slidenum">
              <a:rPr lang="en-US"/>
              <a:pPr/>
              <a:t>18</a:t>
            </a:fld>
            <a:endParaRPr lang="en-US"/>
          </a:p>
        </p:txBody>
      </p:sp>
      <p:sp>
        <p:nvSpPr>
          <p:cNvPr id="24" name="Content Placeholder 2"/>
          <p:cNvSpPr txBox="1">
            <a:spLocks/>
          </p:cNvSpPr>
          <p:nvPr/>
        </p:nvSpPr>
        <p:spPr>
          <a:xfrm>
            <a:off x="500406" y="676173"/>
            <a:ext cx="7946901" cy="731712"/>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pitchFamily="34" charset="0"/>
              <a:buNone/>
              <a:tabLst/>
              <a:defRPr/>
            </a:pPr>
            <a:r>
              <a:rPr kumimoji="0" lang="en-US" sz="18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Example</a:t>
            </a:r>
            <a:r>
              <a:rPr kumimoji="0" lang="en-US" sz="18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a:t>
            </a:r>
            <a:r>
              <a:rPr lang="en-US" kern="0" dirty="0" smtClean="0">
                <a:solidFill>
                  <a:srgbClr val="000000"/>
                </a:solidFill>
                <a:latin typeface="Times New Roman" pitchFamily="18" charset="0"/>
                <a:cs typeface="Times New Roman" pitchFamily="18" charset="0"/>
              </a:rPr>
              <a:t> we have a const variable x, </a:t>
            </a:r>
            <a:r>
              <a:rPr lang="en-US" kern="0" dirty="0" err="1" smtClean="0">
                <a:solidFill>
                  <a:srgbClr val="0070C0"/>
                </a:solidFill>
                <a:latin typeface="Times New Roman" pitchFamily="18" charset="0"/>
                <a:cs typeface="Times New Roman" pitchFamily="18" charset="0"/>
              </a:rPr>
              <a:t>int</a:t>
            </a:r>
            <a:r>
              <a:rPr lang="en-US" kern="0" dirty="0" smtClean="0">
                <a:solidFill>
                  <a:srgbClr val="0070C0"/>
                </a:solidFill>
                <a:latin typeface="Times New Roman" pitchFamily="18" charset="0"/>
                <a:cs typeface="Times New Roman" pitchFamily="18" charset="0"/>
              </a:rPr>
              <a:t> const </a:t>
            </a:r>
            <a:r>
              <a:rPr lang="en-US" kern="0" dirty="0" smtClean="0">
                <a:solidFill>
                  <a:srgbClr val="000000"/>
                </a:solidFill>
                <a:latin typeface="Times New Roman" pitchFamily="18" charset="0"/>
                <a:cs typeface="Times New Roman" pitchFamily="18" charset="0"/>
              </a:rPr>
              <a:t>x = 9; can we change the value of x by some means?</a:t>
            </a:r>
            <a:endParaRPr kumimoji="0" lang="en-US" sz="18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26" name="Content Placeholder 2"/>
          <p:cNvSpPr txBox="1">
            <a:spLocks/>
          </p:cNvSpPr>
          <p:nvPr/>
        </p:nvSpPr>
        <p:spPr>
          <a:xfrm>
            <a:off x="529434" y="4072516"/>
            <a:ext cx="7946901" cy="1138128"/>
          </a:xfrm>
          <a:prstGeom prst="rect">
            <a:avLst/>
          </a:prstGeom>
        </p:spPr>
        <p:txBody>
          <a:bodyPr vert="horz" lIns="91440" tIns="45720" rIns="91440" bIns="45720" rtlCol="0">
            <a:normAutofit/>
          </a:bodyPr>
          <a:lstStyle/>
          <a:p>
            <a:pPr marL="175022" lvl="0" indent="-175022">
              <a:spcBef>
                <a:spcPts val="431"/>
              </a:spcBef>
              <a:spcAft>
                <a:spcPts val="56"/>
              </a:spcAft>
              <a:buClr>
                <a:schemeClr val="tx1">
                  <a:lumMod val="85000"/>
                  <a:lumOff val="15000"/>
                </a:schemeClr>
              </a:buClr>
              <a:buSzPct val="80000"/>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The qualifier </a:t>
            </a:r>
            <a:r>
              <a:rPr lang="en-US" dirty="0" smtClean="0">
                <a:solidFill>
                  <a:srgbClr val="0070C0"/>
                </a:solidFill>
                <a:latin typeface="Times New Roman" pitchFamily="18" charset="0"/>
                <a:cs typeface="Times New Roman" pitchFamily="18" charset="0"/>
              </a:rPr>
              <a:t>const</a:t>
            </a:r>
            <a:r>
              <a:rPr lang="en-US" dirty="0" smtClean="0">
                <a:latin typeface="Times New Roman" pitchFamily="18" charset="0"/>
                <a:cs typeface="Times New Roman" pitchFamily="18" charset="0"/>
              </a:rPr>
              <a:t> ensures that a variable cannot be changed through a </a:t>
            </a:r>
          </a:p>
          <a:p>
            <a:pPr marL="175022" lvl="0" indent="-175022">
              <a:spcBef>
                <a:spcPts val="431"/>
              </a:spcBef>
              <a:spcAft>
                <a:spcPts val="56"/>
              </a:spcAft>
              <a:buClr>
                <a:schemeClr val="tx1">
                  <a:lumMod val="85000"/>
                  <a:lumOff val="15000"/>
                </a:schemeClr>
              </a:buClr>
              <a:buSzPct val="80000"/>
            </a:pP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particular pointer. However, it's still possible to change the variable through</a:t>
            </a:r>
          </a:p>
          <a:p>
            <a:pPr marL="175022" lvl="0" indent="-175022">
              <a:spcBef>
                <a:spcPts val="431"/>
              </a:spcBef>
              <a:spcAft>
                <a:spcPts val="56"/>
              </a:spcAft>
              <a:buClr>
                <a:schemeClr val="tx1">
                  <a:lumMod val="85000"/>
                  <a:lumOff val="15000"/>
                </a:schemeClr>
              </a:buClr>
              <a:buSzPct val="80000"/>
            </a:pPr>
            <a:r>
              <a:rPr lang="en-US" dirty="0" smtClean="0">
                <a:latin typeface="Times New Roman" pitchFamily="18" charset="0"/>
                <a:cs typeface="Times New Roman" pitchFamily="18" charset="0"/>
              </a:rPr>
              <a:t>           a different pointer.</a:t>
            </a:r>
            <a:endPar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12" name="Content Placeholder 2"/>
          <p:cNvSpPr txBox="1">
            <a:spLocks/>
          </p:cNvSpPr>
          <p:nvPr/>
        </p:nvSpPr>
        <p:spPr>
          <a:xfrm>
            <a:off x="1022911" y="1692170"/>
            <a:ext cx="6916396" cy="1762225"/>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pitchFamily="34" charset="0"/>
              <a:buNone/>
              <a:tabLst/>
              <a:defRPr/>
            </a:pPr>
            <a:r>
              <a:rPr kumimoji="0" lang="en-US" sz="1800" b="0" i="0" u="none" strike="noStrike" kern="0" cap="none" spc="0" normalizeH="0" baseline="0" noProof="0" dirty="0" smtClean="0">
                <a:ln>
                  <a:noFill/>
                </a:ln>
                <a:solidFill>
                  <a:srgbClr val="0070C0"/>
                </a:solidFill>
                <a:effectLst/>
                <a:uLnTx/>
                <a:uFillTx/>
                <a:latin typeface="Times New Roman" pitchFamily="18" charset="0"/>
                <a:ea typeface="+mn-ea"/>
                <a:cs typeface="Times New Roman" pitchFamily="18" charset="0"/>
              </a:rPr>
              <a:t>…</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pitchFamily="34" charset="0"/>
              <a:buNone/>
              <a:tabLst/>
              <a:defRPr/>
            </a:pPr>
            <a:r>
              <a:rPr kumimoji="0" lang="en-US" sz="1800" b="0" i="0" u="none" strike="noStrike" kern="0" cap="none" spc="0" normalizeH="0" baseline="0" noProof="0" dirty="0" err="1" smtClean="0">
                <a:ln>
                  <a:noFill/>
                </a:ln>
                <a:solidFill>
                  <a:srgbClr val="0070C0"/>
                </a:solidFill>
                <a:effectLst/>
                <a:uLnTx/>
                <a:uFillTx/>
                <a:latin typeface="Times New Roman" pitchFamily="18" charset="0"/>
                <a:ea typeface="+mn-ea"/>
                <a:cs typeface="Times New Roman" pitchFamily="18" charset="0"/>
              </a:rPr>
              <a:t>int</a:t>
            </a:r>
            <a:r>
              <a:rPr kumimoji="0" lang="en-US" sz="1800" b="0" i="0" u="none" strike="noStrike" kern="0" cap="none" spc="0" normalizeH="0" baseline="0" noProof="0" dirty="0" smtClean="0">
                <a:ln>
                  <a:noFill/>
                </a:ln>
                <a:solidFill>
                  <a:srgbClr val="0070C0"/>
                </a:solidFill>
                <a:effectLst/>
                <a:uLnTx/>
                <a:uFillTx/>
                <a:latin typeface="Times New Roman" pitchFamily="18" charset="0"/>
                <a:ea typeface="+mn-ea"/>
                <a:cs typeface="Times New Roman" pitchFamily="18" charset="0"/>
              </a:rPr>
              <a:t> const</a:t>
            </a:r>
            <a:r>
              <a:rPr kumimoji="0" lang="en-US" sz="1800" b="0" i="0" u="none" strike="noStrike" kern="0" cap="none" spc="0" normalizeH="0" noProof="0" dirty="0" smtClean="0">
                <a:ln>
                  <a:noFill/>
                </a:ln>
                <a:solidFill>
                  <a:srgbClr val="0070C0"/>
                </a:solidFill>
                <a:effectLst/>
                <a:uLnTx/>
                <a:uFillTx/>
                <a:latin typeface="Times New Roman" pitchFamily="18" charset="0"/>
                <a:ea typeface="+mn-ea"/>
                <a:cs typeface="Times New Roman" pitchFamily="18" charset="0"/>
              </a:rPr>
              <a:t> </a:t>
            </a:r>
            <a:r>
              <a:rPr kumimoji="0" lang="en-US" sz="1800" b="0" i="0" u="none" strike="noStrike" kern="0" cap="none" spc="0" normalizeH="0" noProof="0" dirty="0" smtClean="0">
                <a:ln>
                  <a:noFill/>
                </a:ln>
                <a:solidFill>
                  <a:srgbClr val="000000"/>
                </a:solidFill>
                <a:effectLst/>
                <a:uLnTx/>
                <a:uFillTx/>
                <a:latin typeface="Times New Roman" pitchFamily="18" charset="0"/>
                <a:ea typeface="+mn-ea"/>
                <a:cs typeface="Times New Roman" pitchFamily="18" charset="0"/>
              </a:rPr>
              <a:t>x = 9;</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pitchFamily="34" charset="0"/>
              <a:buNone/>
              <a:tabLst/>
              <a:defRPr/>
            </a:pPr>
            <a:r>
              <a:rPr lang="en-US" kern="0" dirty="0" err="1" smtClean="0">
                <a:solidFill>
                  <a:srgbClr val="0070C0"/>
                </a:solidFill>
                <a:latin typeface="Times New Roman" pitchFamily="18" charset="0"/>
                <a:cs typeface="Times New Roman" pitchFamily="18" charset="0"/>
              </a:rPr>
              <a:t>i</a:t>
            </a:r>
            <a:r>
              <a:rPr lang="en-US" kern="0" baseline="0" dirty="0" err="1" smtClean="0">
                <a:solidFill>
                  <a:srgbClr val="0070C0"/>
                </a:solidFill>
                <a:latin typeface="Times New Roman" pitchFamily="18" charset="0"/>
                <a:cs typeface="Times New Roman" pitchFamily="18" charset="0"/>
              </a:rPr>
              <a:t>nt</a:t>
            </a:r>
            <a:r>
              <a:rPr lang="en-US" kern="0" dirty="0" smtClean="0">
                <a:solidFill>
                  <a:srgbClr val="000000"/>
                </a:solidFill>
                <a:latin typeface="Times New Roman" pitchFamily="18" charset="0"/>
                <a:cs typeface="Times New Roman" pitchFamily="18" charset="0"/>
              </a:rPr>
              <a:t> *</a:t>
            </a:r>
            <a:r>
              <a:rPr lang="en-US" kern="0" dirty="0" err="1" smtClean="0">
                <a:solidFill>
                  <a:srgbClr val="000000"/>
                </a:solidFill>
                <a:latin typeface="Times New Roman" pitchFamily="18" charset="0"/>
                <a:cs typeface="Times New Roman" pitchFamily="18" charset="0"/>
              </a:rPr>
              <a:t>ptr</a:t>
            </a:r>
            <a:r>
              <a:rPr lang="en-US" kern="0" dirty="0" smtClean="0">
                <a:solidFill>
                  <a:srgbClr val="000000"/>
                </a:solidFill>
                <a:latin typeface="Times New Roman" pitchFamily="18" charset="0"/>
                <a:cs typeface="Times New Roman" pitchFamily="18" charset="0"/>
              </a:rPr>
              <a:t> = (</a:t>
            </a:r>
            <a:r>
              <a:rPr lang="en-US" kern="0" dirty="0" err="1" smtClean="0">
                <a:solidFill>
                  <a:srgbClr val="0070C0"/>
                </a:solidFill>
                <a:latin typeface="Times New Roman" pitchFamily="18" charset="0"/>
                <a:cs typeface="Times New Roman" pitchFamily="18" charset="0"/>
              </a:rPr>
              <a:t>int</a:t>
            </a:r>
            <a:r>
              <a:rPr lang="en-US" kern="0" dirty="0" smtClean="0">
                <a:solidFill>
                  <a:srgbClr val="000000"/>
                </a:solidFill>
                <a:latin typeface="Times New Roman" pitchFamily="18" charset="0"/>
                <a:cs typeface="Times New Roman" pitchFamily="18" charset="0"/>
              </a:rPr>
              <a:t>*)&amp;x;</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pitchFamily="34" charset="0"/>
              <a:buNone/>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a:t>
            </a:r>
            <a:r>
              <a:rPr kumimoji="0" lang="en-US" sz="1800" b="0" i="0" u="none" strike="noStrike" kern="0" cap="none" spc="0" normalizeH="0" baseline="0" noProof="0" dirty="0" err="1" smtClean="0">
                <a:ln>
                  <a:noFill/>
                </a:ln>
                <a:solidFill>
                  <a:srgbClr val="000000"/>
                </a:solidFill>
                <a:effectLst/>
                <a:uLnTx/>
                <a:uFillTx/>
                <a:latin typeface="Times New Roman" pitchFamily="18" charset="0"/>
                <a:ea typeface="+mn-ea"/>
                <a:cs typeface="Times New Roman" pitchFamily="18" charset="0"/>
              </a:rPr>
              <a:t>ptr</a:t>
            </a:r>
            <a:r>
              <a:rPr kumimoji="0" lang="en-US" sz="1800" b="0" i="0" u="none" strike="noStrike" kern="0" cap="none" spc="0" normalizeH="0" noProof="0" dirty="0" smtClean="0">
                <a:ln>
                  <a:noFill/>
                </a:ln>
                <a:solidFill>
                  <a:srgbClr val="000000"/>
                </a:solidFill>
                <a:effectLst/>
                <a:uLnTx/>
                <a:uFillTx/>
                <a:latin typeface="Times New Roman" pitchFamily="18" charset="0"/>
                <a:ea typeface="+mn-ea"/>
                <a:cs typeface="Times New Roman" pitchFamily="18" charset="0"/>
              </a:rPr>
              <a:t> = 10; // the value of the const variable x has been changed.</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pitchFamily="34" charset="0"/>
              <a:buNone/>
              <a:tabLst/>
              <a:defRPr/>
            </a:pPr>
            <a:r>
              <a:rPr kumimoji="0" lang="en-US" sz="1800" b="0" i="0" u="none" strike="noStrike" kern="0" cap="none" spc="0" normalizeH="0" noProof="0" dirty="0" smtClean="0">
                <a:ln>
                  <a:noFill/>
                </a:ln>
                <a:solidFill>
                  <a:srgbClr val="000000"/>
                </a:solidFill>
                <a:effectLst/>
                <a:uLnTx/>
                <a:uFillTx/>
                <a:latin typeface="Times New Roman" pitchFamily="18" charset="0"/>
                <a:ea typeface="+mn-ea"/>
                <a:cs typeface="Times New Roman" pitchFamily="18" charset="0"/>
              </a:rPr>
              <a:t>…</a:t>
            </a:r>
            <a:endParaRPr kumimoji="0" lang="en-US" sz="18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amond(in)">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amond(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amond(in)">
                                      <p:cBhvr>
                                        <p:cTn id="1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44" y="531565"/>
            <a:ext cx="1497278" cy="654050"/>
          </a:xfrm>
        </p:spPr>
        <p:txBody>
          <a:bodyPr/>
          <a:lstStyle/>
          <a:p>
            <a:r>
              <a:rPr lang="en-US" sz="2900" spc="-90" dirty="0" smtClean="0"/>
              <a:t>Agenda</a:t>
            </a:r>
            <a:endParaRPr lang="en-US" sz="2900" spc="-90" dirty="0"/>
          </a:p>
        </p:txBody>
      </p:sp>
      <p:sp>
        <p:nvSpPr>
          <p:cNvPr id="6" name="Text Placeholder 5"/>
          <p:cNvSpPr>
            <a:spLocks noGrp="1"/>
          </p:cNvSpPr>
          <p:nvPr>
            <p:ph type="body" sz="quarter" idx="10"/>
          </p:nvPr>
        </p:nvSpPr>
        <p:spPr>
          <a:xfrm>
            <a:off x="1419530" y="1290579"/>
            <a:ext cx="7120911" cy="3954522"/>
          </a:xfrm>
        </p:spPr>
        <p:txBody>
          <a:bodyPr>
            <a:normAutofit/>
          </a:bodyPr>
          <a:lstStyle/>
          <a:p>
            <a:pPr marL="419100" indent="-419100" eaLnBrk="1" hangingPunct="1">
              <a:buFontTx/>
              <a:buNone/>
              <a:defRPr/>
            </a:pPr>
            <a:r>
              <a:rPr lang="en-US" sz="2400" b="1" dirty="0" smtClean="0">
                <a:latin typeface="Times New Roman" pitchFamily="18" charset="0"/>
                <a:cs typeface="Times New Roman" pitchFamily="18" charset="0"/>
              </a:rPr>
              <a:t>SESSION 1</a:t>
            </a:r>
            <a:r>
              <a:rPr lang="en-US" sz="2400" dirty="0" smtClean="0">
                <a:latin typeface="Times New Roman" pitchFamily="18" charset="0"/>
                <a:cs typeface="Times New Roman" pitchFamily="18" charset="0"/>
              </a:rPr>
              <a:t>: Brief introduction to pointers</a:t>
            </a:r>
          </a:p>
          <a:p>
            <a:pPr marL="419100" indent="-419100" eaLnBrk="1" hangingPunct="1">
              <a:buFontTx/>
              <a:buNone/>
              <a:defRPr/>
            </a:pPr>
            <a:r>
              <a:rPr lang="en-US" sz="2400" b="1" dirty="0" smtClean="0">
                <a:latin typeface="Times New Roman" pitchFamily="18" charset="0"/>
                <a:cs typeface="Times New Roman" pitchFamily="18" charset="0"/>
              </a:rPr>
              <a:t>SESSION 2</a:t>
            </a:r>
            <a:r>
              <a:rPr lang="en-US" sz="2400" dirty="0" smtClean="0">
                <a:latin typeface="Times New Roman" pitchFamily="18" charset="0"/>
                <a:cs typeface="Times New Roman" pitchFamily="18" charset="0"/>
              </a:rPr>
              <a:t>: Pointers and arrays</a:t>
            </a:r>
          </a:p>
          <a:p>
            <a:pPr marL="758825" lvl="1" indent="-419100">
              <a:buFont typeface="Wingdings" pitchFamily="2" charset="2"/>
              <a:buChar char="Ø"/>
              <a:defRPr/>
            </a:pPr>
            <a:r>
              <a:rPr lang="en-US" sz="2400" dirty="0" smtClean="0">
                <a:latin typeface="Times New Roman" pitchFamily="18" charset="0"/>
                <a:cs typeface="Times New Roman" pitchFamily="18" charset="0"/>
              </a:rPr>
              <a:t>One-dimensional arrays and pointers</a:t>
            </a:r>
          </a:p>
          <a:p>
            <a:pPr marL="758825" lvl="1" indent="-419100">
              <a:buFont typeface="Wingdings" pitchFamily="2" charset="2"/>
              <a:buChar char="Ø"/>
              <a:defRPr/>
            </a:pPr>
            <a:r>
              <a:rPr lang="en-US" sz="2400" dirty="0" smtClean="0">
                <a:latin typeface="Times New Roman" pitchFamily="18" charset="0"/>
                <a:cs typeface="Times New Roman" pitchFamily="18" charset="0"/>
              </a:rPr>
              <a:t>two-dimensional arrays and pointers</a:t>
            </a:r>
          </a:p>
          <a:p>
            <a:pPr marL="419100" indent="-419100" eaLnBrk="1" hangingPunct="1">
              <a:buFontTx/>
              <a:buNone/>
              <a:defRPr/>
            </a:pPr>
            <a:r>
              <a:rPr lang="en-US" sz="2400" b="1" dirty="0" smtClean="0">
                <a:latin typeface="Times New Roman" pitchFamily="18" charset="0"/>
                <a:cs typeface="Times New Roman" pitchFamily="18" charset="0"/>
              </a:rPr>
              <a:t>SESSION 3</a:t>
            </a:r>
            <a:r>
              <a:rPr lang="en-US" sz="2400" dirty="0" smtClean="0">
                <a:latin typeface="Times New Roman" pitchFamily="18" charset="0"/>
                <a:cs typeface="Times New Roman" pitchFamily="18" charset="0"/>
              </a:rPr>
              <a:t>: Pointers and functions</a:t>
            </a:r>
          </a:p>
          <a:p>
            <a:pPr marL="758825" lvl="1" indent="-419100">
              <a:buFont typeface="Wingdings" pitchFamily="2" charset="2"/>
              <a:buChar char="Ø"/>
              <a:defRPr/>
            </a:pPr>
            <a:r>
              <a:rPr lang="en-US" sz="2400" dirty="0" smtClean="0">
                <a:latin typeface="Times New Roman" pitchFamily="18" charset="0"/>
                <a:cs typeface="Times New Roman" pitchFamily="18" charset="0"/>
              </a:rPr>
              <a:t>Functions with pointer as the return value</a:t>
            </a:r>
          </a:p>
          <a:p>
            <a:pPr marL="758825" lvl="1" indent="-419100">
              <a:buFont typeface="Wingdings" pitchFamily="2" charset="2"/>
              <a:buChar char="Ø"/>
              <a:defRPr/>
            </a:pPr>
            <a:r>
              <a:rPr lang="en-US" sz="2400" dirty="0" smtClean="0">
                <a:latin typeface="Times New Roman" pitchFamily="18" charset="0"/>
                <a:cs typeface="Times New Roman" pitchFamily="18" charset="0"/>
              </a:rPr>
              <a:t>Pointers to functions </a:t>
            </a:r>
          </a:p>
          <a:p>
            <a:pPr marL="419100" indent="-419100" eaLnBrk="1" hangingPunct="1">
              <a:buFontTx/>
              <a:buNone/>
              <a:defRPr/>
            </a:pPr>
            <a:r>
              <a:rPr lang="en-US" sz="2400" b="1" dirty="0" smtClean="0">
                <a:latin typeface="Times New Roman" pitchFamily="18" charset="0"/>
                <a:cs typeface="Times New Roman" pitchFamily="18" charset="0"/>
              </a:rPr>
              <a:t>SESSION 4</a:t>
            </a:r>
            <a:r>
              <a:rPr lang="en-US" sz="2400" dirty="0" smtClean="0">
                <a:latin typeface="Times New Roman" pitchFamily="18" charset="0"/>
                <a:cs typeface="Times New Roman" pitchFamily="18" charset="0"/>
              </a:rPr>
              <a:t>: Pointers with const or restrict</a:t>
            </a:r>
          </a:p>
          <a:p>
            <a:pPr>
              <a:buNone/>
            </a:pPr>
            <a:r>
              <a:rPr lang="en-US" sz="2400" b="1" dirty="0" smtClean="0">
                <a:latin typeface="Times New Roman" pitchFamily="18" charset="0"/>
                <a:cs typeface="Times New Roman" pitchFamily="18" charset="0"/>
              </a:rPr>
              <a:t>SESSION 5</a:t>
            </a:r>
            <a:r>
              <a:rPr lang="en-US" sz="2400" dirty="0" smtClean="0">
                <a:latin typeface="Times New Roman" pitchFamily="18" charset="0"/>
                <a:cs typeface="Times New Roman" pitchFamily="18" charset="0"/>
              </a:rPr>
              <a:t>: Dangling pointers and wild pointers</a:t>
            </a:r>
            <a:endParaRPr lang="en-US" sz="2400" dirty="0"/>
          </a:p>
        </p:txBody>
      </p:sp>
    </p:spTree>
    <p:extLst>
      <p:ext uri="{BB962C8B-B14F-4D97-AF65-F5344CB8AC3E}">
        <p14:creationId xmlns=""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709" y="1082557"/>
            <a:ext cx="8735291" cy="2313785"/>
          </a:xfrm>
        </p:spPr>
        <p:txBody>
          <a:bodyPr>
            <a:normAutofit/>
          </a:bodyPr>
          <a:lstStyle/>
          <a:p>
            <a:pPr marL="342900" indent="-342900">
              <a:buNone/>
            </a:pPr>
            <a:r>
              <a:rPr lang="en-US" sz="1800" dirty="0" smtClean="0">
                <a:latin typeface="Times New Roman" pitchFamily="18" charset="0"/>
                <a:cs typeface="Times New Roman" pitchFamily="18" charset="0"/>
              </a:rPr>
              <a:t>The keyword </a:t>
            </a:r>
            <a:r>
              <a:rPr lang="en-US" sz="1800" dirty="0" smtClean="0">
                <a:solidFill>
                  <a:srgbClr val="0070C0"/>
                </a:solidFill>
                <a:latin typeface="Times New Roman" pitchFamily="18" charset="0"/>
                <a:cs typeface="Times New Roman" pitchFamily="18" charset="0"/>
              </a:rPr>
              <a:t>restrict</a:t>
            </a:r>
            <a:r>
              <a:rPr lang="en-US" sz="1800" dirty="0" smtClean="0">
                <a:latin typeface="Times New Roman" pitchFamily="18" charset="0"/>
                <a:cs typeface="Times New Roman" pitchFamily="18" charset="0"/>
              </a:rPr>
              <a:t>.</a:t>
            </a:r>
          </a:p>
          <a:p>
            <a:pPr marL="342900" indent="-342900">
              <a:buFont typeface="+mj-lt"/>
              <a:buAutoNum type="arabicParenR"/>
            </a:pPr>
            <a:r>
              <a:rPr lang="en-US" sz="1800" dirty="0" smtClean="0">
                <a:latin typeface="Times New Roman" pitchFamily="18" charset="0"/>
                <a:cs typeface="Times New Roman" pitchFamily="18" charset="0"/>
              </a:rPr>
              <a:t>One of the new features in the recently approved C standard C99.</a:t>
            </a:r>
          </a:p>
          <a:p>
            <a:pPr marL="342900" indent="-342900">
              <a:buFont typeface="+mj-lt"/>
              <a:buAutoNum type="arabicParenR"/>
            </a:pPr>
            <a:r>
              <a:rPr lang="en-US" sz="1800" dirty="0" smtClean="0">
                <a:latin typeface="Times New Roman" pitchFamily="18" charset="0"/>
                <a:cs typeface="Times New Roman" pitchFamily="18" charset="0"/>
              </a:rPr>
              <a:t>When this qualifier is applied to a data pointer, all data accessing will be accessed only through that pointer but not through any other pointer.</a:t>
            </a:r>
          </a:p>
          <a:p>
            <a:pPr marL="342900" indent="-342900">
              <a:buFont typeface="+mj-lt"/>
              <a:buAutoNum type="arabicParenR"/>
            </a:pPr>
            <a:r>
              <a:rPr lang="en-US" sz="1800" dirty="0" smtClean="0">
                <a:latin typeface="Times New Roman" pitchFamily="18" charset="0"/>
                <a:cs typeface="Times New Roman" pitchFamily="18" charset="0"/>
              </a:rPr>
              <a:t>Enable the compiler to perform certain optimizations based on the premise that a given object cannot be changed through another pointer.</a:t>
            </a:r>
          </a:p>
          <a:p>
            <a:pPr marL="342900" indent="-342900">
              <a:buFont typeface="+mj-lt"/>
              <a:buAutoNum type="arabicParenR"/>
            </a:pPr>
            <a:endParaRPr lang="en-US" sz="1800" dirty="0" smtClean="0">
              <a:latin typeface="Times New Roman" pitchFamily="18" charset="0"/>
              <a:cs typeface="Times New Roman" pitchFamily="18" charset="0"/>
            </a:endParaRPr>
          </a:p>
          <a:p>
            <a:pPr marL="342900" indent="-342900">
              <a:buFont typeface="+mj-lt"/>
              <a:buAutoNum type="arabicParenR"/>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A11E5266-90B4-47BD-B375-B27E64C4001B}" type="slidenum">
              <a:rPr lang="en-US" smtClean="0"/>
              <a:pPr>
                <a:defRPr/>
              </a:pPr>
              <a:t>19</a:t>
            </a:fld>
            <a:endParaRPr lang="en-US"/>
          </a:p>
        </p:txBody>
      </p:sp>
      <p:sp>
        <p:nvSpPr>
          <p:cNvPr id="5" name="Text Placeholder 2"/>
          <p:cNvSpPr txBox="1">
            <a:spLocks/>
          </p:cNvSpPr>
          <p:nvPr/>
        </p:nvSpPr>
        <p:spPr>
          <a:xfrm>
            <a:off x="351643" y="411961"/>
            <a:ext cx="4766458" cy="589525"/>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Wingdings" pitchFamily="2" charset="2"/>
              <a:buChar char="Ø"/>
              <a:tabLst/>
              <a:defRPr/>
            </a:pPr>
            <a:r>
              <a:rPr lang="en-US" sz="2200" kern="0" dirty="0" smtClean="0">
                <a:solidFill>
                  <a:srgbClr val="000000"/>
                </a:solidFill>
                <a:latin typeface="Times New Roman" pitchFamily="18" charset="0"/>
                <a:cs typeface="Times New Roman" pitchFamily="18" charset="0"/>
              </a:rPr>
              <a:t> </a:t>
            </a:r>
            <a:r>
              <a:rPr lang="en-US" sz="2200" b="1" kern="0" dirty="0" smtClean="0">
                <a:solidFill>
                  <a:srgbClr val="000000"/>
                </a:solidFill>
                <a:latin typeface="Times New Roman" pitchFamily="18" charset="0"/>
                <a:cs typeface="Times New Roman" pitchFamily="18" charset="0"/>
              </a:rPr>
              <a:t>pointers with </a:t>
            </a:r>
            <a:r>
              <a:rPr lang="en-US" sz="2200" b="1" kern="0" dirty="0" smtClean="0">
                <a:solidFill>
                  <a:srgbClr val="0070C0"/>
                </a:solidFill>
                <a:latin typeface="Times New Roman" pitchFamily="18" charset="0"/>
                <a:cs typeface="Times New Roman" pitchFamily="18" charset="0"/>
              </a:rPr>
              <a:t>restrict</a:t>
            </a:r>
            <a:endParaRPr lang="en-US" sz="2200" b="1" kern="0" dirty="0" smtClean="0">
              <a:solidFill>
                <a:srgbClr val="0070C0"/>
              </a:solidFill>
              <a:latin typeface="Times New Roman" pitchFamily="18" charset="0"/>
              <a:cs typeface="Times New Roman" pitchFamily="18" charset="0"/>
              <a:sym typeface="Wingdings" pitchFamily="2" charset="2"/>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6" name="Content Placeholder 2"/>
          <p:cNvSpPr txBox="1">
            <a:spLocks/>
          </p:cNvSpPr>
          <p:nvPr/>
        </p:nvSpPr>
        <p:spPr>
          <a:xfrm>
            <a:off x="844135" y="3114558"/>
            <a:ext cx="7937005" cy="3155613"/>
          </a:xfrm>
          <a:prstGeom prst="rect">
            <a:avLst/>
          </a:prstGeom>
        </p:spPr>
        <p:txBody>
          <a:bodyPr vert="horz" lIns="91440" tIns="45720" rIns="91440" bIns="45720" rtlCol="0">
            <a:noAutofit/>
          </a:bodyPr>
          <a:lstStyle/>
          <a:p>
            <a:pPr eaLnBrk="1" hangingPunct="1">
              <a:buNone/>
            </a:pP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a:t>
            </a:r>
            <a:r>
              <a:rPr lang="en-US" dirty="0" smtClean="0">
                <a:latin typeface="Times New Roman" pitchFamily="18" charset="0"/>
                <a:cs typeface="Times New Roman" pitchFamily="18" charset="0"/>
              </a:rPr>
              <a:t>[10];</a:t>
            </a:r>
          </a:p>
          <a:p>
            <a:pPr eaLnBrk="1" hangingPunct="1">
              <a:buNone/>
            </a:pP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restrict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restar</a:t>
            </a:r>
            <a:r>
              <a:rPr lang="en-US" dirty="0" smtClean="0">
                <a:latin typeface="Times New Roman" pitchFamily="18" charset="0"/>
                <a:cs typeface="Times New Roman" pitchFamily="18" charset="0"/>
              </a:rPr>
              <a:t> = (</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(10*</a:t>
            </a:r>
            <a:r>
              <a:rPr lang="en-US" dirty="0" err="1" smtClean="0">
                <a:solidFill>
                  <a:srgbClr val="0070C0"/>
                </a:solidFill>
                <a:latin typeface="Times New Roman" pitchFamily="18" charset="0"/>
                <a:cs typeface="Times New Roman" pitchFamily="18" charset="0"/>
              </a:rPr>
              <a:t>sizeof</a:t>
            </a:r>
            <a:r>
              <a:rPr lang="en-US" dirty="0" smtClean="0">
                <a:latin typeface="Times New Roman" pitchFamily="18" charset="0"/>
                <a:cs typeface="Times New Roman" pitchFamily="18" charset="0"/>
              </a:rPr>
              <a:t>(</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a:t>
            </a:r>
          </a:p>
          <a:p>
            <a:pPr eaLnBrk="1" hangingPunct="1">
              <a:buNone/>
            </a:pP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*par  = </a:t>
            </a:r>
            <a:r>
              <a:rPr lang="en-US" dirty="0" err="1" smtClean="0">
                <a:latin typeface="Times New Roman" pitchFamily="18" charset="0"/>
                <a:cs typeface="Times New Roman" pitchFamily="18" charset="0"/>
              </a:rPr>
              <a:t>ar</a:t>
            </a:r>
            <a:r>
              <a:rPr lang="en-US" dirty="0" smtClean="0">
                <a:latin typeface="Times New Roman" pitchFamily="18" charset="0"/>
                <a:cs typeface="Times New Roman" pitchFamily="18" charset="0"/>
              </a:rPr>
              <a:t>;</a:t>
            </a:r>
          </a:p>
          <a:p>
            <a:pPr eaLnBrk="1" hangingPunct="1">
              <a:buNone/>
            </a:pPr>
            <a:r>
              <a:rPr lang="en-US" dirty="0" smtClean="0">
                <a:solidFill>
                  <a:srgbClr val="0070C0"/>
                </a:solidFill>
                <a:latin typeface="Times New Roman" pitchFamily="18" charset="0"/>
                <a:cs typeface="Times New Roman" pitchFamily="18" charset="0"/>
              </a:rPr>
              <a:t>for</a:t>
            </a:r>
            <a:r>
              <a:rPr lang="en-US" dirty="0" smtClean="0">
                <a:latin typeface="Times New Roman" pitchFamily="18" charset="0"/>
                <a:cs typeface="Times New Roman" pitchFamily="18" charset="0"/>
              </a:rPr>
              <a:t>(</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n = 0; n &lt; 10; n++)</a:t>
            </a:r>
          </a:p>
          <a:p>
            <a:pPr eaLnBrk="1" hangingPunct="1">
              <a:buNone/>
            </a:pPr>
            <a:r>
              <a:rPr lang="en-US" dirty="0" smtClean="0">
                <a:latin typeface="Times New Roman" pitchFamily="18" charset="0"/>
                <a:cs typeface="Times New Roman" pitchFamily="18" charset="0"/>
              </a:rPr>
              <a:t>{</a:t>
            </a:r>
          </a:p>
          <a:p>
            <a:pPr eaLnBrk="1" hangingPunct="1">
              <a:buNone/>
            </a:pPr>
            <a:r>
              <a:rPr lang="en-US" dirty="0" smtClean="0">
                <a:latin typeface="Times New Roman" pitchFamily="18" charset="0"/>
                <a:cs typeface="Times New Roman" pitchFamily="18" charset="0"/>
              </a:rPr>
              <a:t>        par[n]+=5;</a:t>
            </a:r>
          </a:p>
          <a:p>
            <a:pPr eaLnBrk="1" hangingPunct="1">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restar</a:t>
            </a:r>
            <a:r>
              <a:rPr lang="en-US" dirty="0" smtClean="0">
                <a:latin typeface="Times New Roman" pitchFamily="18" charset="0"/>
                <a:cs typeface="Times New Roman" pitchFamily="18" charset="0"/>
              </a:rPr>
              <a:t>[n]+=5;</a:t>
            </a:r>
          </a:p>
          <a:p>
            <a:pPr eaLnBrk="1" hangingPunct="1">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a:t>
            </a:r>
            <a:r>
              <a:rPr lang="en-US" dirty="0" smtClean="0">
                <a:latin typeface="Times New Roman" pitchFamily="18" charset="0"/>
                <a:cs typeface="Times New Roman" pitchFamily="18" charset="0"/>
              </a:rPr>
              <a:t>[n] *= 2;</a:t>
            </a:r>
          </a:p>
          <a:p>
            <a:pPr eaLnBrk="1" hangingPunct="1">
              <a:buNone/>
            </a:pPr>
            <a:r>
              <a:rPr lang="en-US" dirty="0" smtClean="0">
                <a:latin typeface="Times New Roman" pitchFamily="18" charset="0"/>
                <a:cs typeface="Times New Roman" pitchFamily="18" charset="0"/>
              </a:rPr>
              <a:t>        par[n]+=3;</a:t>
            </a:r>
          </a:p>
          <a:p>
            <a:pPr eaLnBrk="1" hangingPunct="1">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restar</a:t>
            </a:r>
            <a:r>
              <a:rPr lang="en-US" dirty="0" smtClean="0">
                <a:latin typeface="Times New Roman" pitchFamily="18" charset="0"/>
                <a:cs typeface="Times New Roman" pitchFamily="18" charset="0"/>
              </a:rPr>
              <a:t>[n]+=3;</a:t>
            </a:r>
          </a:p>
          <a:p>
            <a:pPr eaLnBrk="1" hangingPunct="1">
              <a:buNone/>
            </a:pPr>
            <a:r>
              <a:rPr lang="en-US" dirty="0" smtClean="0">
                <a:latin typeface="Times New Roman" pitchFamily="18" charset="0"/>
                <a:cs typeface="Times New Roman" pitchFamily="18" charset="0"/>
              </a:rPr>
              <a:t>}</a:t>
            </a:r>
          </a:p>
        </p:txBody>
      </p:sp>
      <p:grpSp>
        <p:nvGrpSpPr>
          <p:cNvPr id="14" name="Group 13"/>
          <p:cNvGrpSpPr/>
          <p:nvPr/>
        </p:nvGrpSpPr>
        <p:grpSpPr>
          <a:xfrm>
            <a:off x="1284517" y="4441371"/>
            <a:ext cx="7061196" cy="1458674"/>
            <a:chOff x="1284517" y="4441371"/>
            <a:chExt cx="7061196" cy="1458674"/>
          </a:xfrm>
        </p:grpSpPr>
        <p:sp>
          <p:nvSpPr>
            <p:cNvPr id="7" name="TextBox 6"/>
            <p:cNvSpPr txBox="1"/>
            <p:nvPr/>
          </p:nvSpPr>
          <p:spPr>
            <a:xfrm>
              <a:off x="4978398" y="4441371"/>
              <a:ext cx="3367315" cy="1001486"/>
            </a:xfrm>
            <a:prstGeom prst="rect">
              <a:avLst/>
            </a:prstGeom>
            <a:noFill/>
            <a:ln>
              <a:solidFill>
                <a:srgbClr val="FF0000"/>
              </a:solidFill>
            </a:ln>
          </p:spPr>
          <p:txBody>
            <a:bodyPr wrap="square" lIns="91440" tIns="45720" rIns="91440" rtlCol="0" anchor="t">
              <a:noAutofit/>
            </a:bodyPr>
            <a:lstStyle/>
            <a:p>
              <a:r>
                <a:rPr lang="en-US" sz="1600" dirty="0" smtClean="0">
                  <a:solidFill>
                    <a:schemeClr val="accent4">
                      <a:lumMod val="50000"/>
                    </a:schemeClr>
                  </a:solidFill>
                  <a:latin typeface="Times New Roman" pitchFamily="18" charset="0"/>
                  <a:cs typeface="Times New Roman" pitchFamily="18" charset="0"/>
                </a:rPr>
                <a:t>Compiler will optimize the operation for </a:t>
              </a:r>
              <a:r>
                <a:rPr lang="en-US" sz="1600" dirty="0" err="1" smtClean="0">
                  <a:solidFill>
                    <a:schemeClr val="accent4">
                      <a:lumMod val="50000"/>
                    </a:schemeClr>
                  </a:solidFill>
                  <a:latin typeface="Times New Roman" pitchFamily="18" charset="0"/>
                  <a:cs typeface="Times New Roman" pitchFamily="18" charset="0"/>
                </a:rPr>
                <a:t>restar</a:t>
              </a:r>
              <a:r>
                <a:rPr lang="en-US" sz="1600" dirty="0" smtClean="0">
                  <a:solidFill>
                    <a:schemeClr val="accent4">
                      <a:lumMod val="50000"/>
                    </a:schemeClr>
                  </a:solidFill>
                  <a:latin typeface="Times New Roman" pitchFamily="18" charset="0"/>
                  <a:cs typeface="Times New Roman" pitchFamily="18" charset="0"/>
                </a:rPr>
                <a:t> as </a:t>
              </a:r>
            </a:p>
            <a:p>
              <a:pPr algn="ctr"/>
              <a:r>
                <a:rPr lang="en-US" sz="1600" dirty="0" err="1" smtClean="0">
                  <a:solidFill>
                    <a:schemeClr val="accent4">
                      <a:lumMod val="50000"/>
                    </a:schemeClr>
                  </a:solidFill>
                  <a:latin typeface="Times New Roman" pitchFamily="18" charset="0"/>
                  <a:cs typeface="Times New Roman" pitchFamily="18" charset="0"/>
                </a:rPr>
                <a:t>restar</a:t>
              </a:r>
              <a:r>
                <a:rPr lang="en-US" sz="1600" dirty="0" smtClean="0">
                  <a:solidFill>
                    <a:schemeClr val="accent4">
                      <a:lumMod val="50000"/>
                    </a:schemeClr>
                  </a:solidFill>
                  <a:latin typeface="Times New Roman" pitchFamily="18" charset="0"/>
                  <a:cs typeface="Times New Roman" pitchFamily="18" charset="0"/>
                </a:rPr>
                <a:t>[n]+=8;</a:t>
              </a:r>
            </a:p>
          </p:txBody>
        </p:sp>
        <p:sp>
          <p:nvSpPr>
            <p:cNvPr id="8" name="Rectangle 7"/>
            <p:cNvSpPr/>
            <p:nvPr/>
          </p:nvSpPr>
          <p:spPr>
            <a:xfrm>
              <a:off x="1291771" y="4862286"/>
              <a:ext cx="1335315" cy="21771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84517" y="5682330"/>
              <a:ext cx="1335315" cy="21771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8" idx="3"/>
            </p:cNvCxnSpPr>
            <p:nvPr/>
          </p:nvCxnSpPr>
          <p:spPr>
            <a:xfrm>
              <a:off x="2627086" y="4971144"/>
              <a:ext cx="2293257" cy="217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670629" y="5145314"/>
              <a:ext cx="2227946" cy="61685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amond(in)">
                                      <p:cBhvr>
                                        <p:cTn id="1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2804" y="4632388"/>
            <a:ext cx="6880686" cy="1131123"/>
          </a:xfrm>
        </p:spPr>
        <p:txBody>
          <a:bodyPr/>
          <a:lstStyle/>
          <a:p>
            <a:pPr marL="419100" indent="-419100" eaLnBrk="1" hangingPunct="1">
              <a:defRPr/>
            </a:pPr>
            <a:r>
              <a:rPr lang="en-US" dirty="0"/>
              <a:t>SESSION </a:t>
            </a:r>
            <a:r>
              <a:rPr lang="en-US" dirty="0" smtClean="0"/>
              <a:t>5: Dangling pointers and wild pointers</a:t>
            </a:r>
            <a:endParaRPr lang="en-US" dirty="0"/>
          </a:p>
        </p:txBody>
      </p:sp>
    </p:spTree>
    <p:extLst>
      <p:ext uri="{BB962C8B-B14F-4D97-AF65-F5344CB8AC3E}">
        <p14:creationId xmlns=""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11E5266-90B4-47BD-B375-B27E64C4001B}" type="slidenum">
              <a:rPr lang="en-US" smtClean="0"/>
              <a:pPr>
                <a:defRPr/>
              </a:pPr>
              <a:t>21</a:t>
            </a:fld>
            <a:endParaRPr lang="en-US"/>
          </a:p>
        </p:txBody>
      </p:sp>
      <p:sp>
        <p:nvSpPr>
          <p:cNvPr id="5" name="Text Placeholder 2"/>
          <p:cNvSpPr txBox="1">
            <a:spLocks/>
          </p:cNvSpPr>
          <p:nvPr/>
        </p:nvSpPr>
        <p:spPr>
          <a:xfrm>
            <a:off x="351643" y="324877"/>
            <a:ext cx="4766458" cy="502439"/>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Wingdings" pitchFamily="2" charset="2"/>
              <a:buChar char="Ø"/>
              <a:tabLst/>
              <a:defRPr/>
            </a:pPr>
            <a:r>
              <a:rPr lang="en-US" sz="2200" kern="0" dirty="0" smtClean="0">
                <a:solidFill>
                  <a:srgbClr val="000000"/>
                </a:solidFill>
                <a:latin typeface="Times New Roman" pitchFamily="18" charset="0"/>
                <a:cs typeface="Times New Roman" pitchFamily="18" charset="0"/>
              </a:rPr>
              <a:t> </a:t>
            </a:r>
            <a:r>
              <a:rPr lang="en-US" sz="2200" b="1" kern="0" dirty="0" smtClean="0">
                <a:solidFill>
                  <a:srgbClr val="000000"/>
                </a:solidFill>
                <a:latin typeface="Times New Roman" pitchFamily="18" charset="0"/>
                <a:cs typeface="Times New Roman" pitchFamily="18" charset="0"/>
              </a:rPr>
              <a:t>Dangling pointers and wild pointers</a:t>
            </a:r>
            <a:endParaRPr lang="en-US" sz="2200" b="1" kern="0" dirty="0" smtClean="0">
              <a:solidFill>
                <a:srgbClr val="0070C0"/>
              </a:solidFill>
              <a:latin typeface="Times New Roman" pitchFamily="18" charset="0"/>
              <a:cs typeface="Times New Roman" pitchFamily="18" charset="0"/>
              <a:sym typeface="Wingdings" pitchFamily="2" charset="2"/>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6" name="Content Placeholder 2"/>
          <p:cNvSpPr txBox="1">
            <a:spLocks/>
          </p:cNvSpPr>
          <p:nvPr/>
        </p:nvSpPr>
        <p:spPr>
          <a:xfrm>
            <a:off x="365166" y="1016007"/>
            <a:ext cx="8314377" cy="1515509"/>
          </a:xfrm>
          <a:prstGeom prst="rect">
            <a:avLst/>
          </a:prstGeom>
        </p:spPr>
        <p:txBody>
          <a:bodyPr vert="horz" lIns="91440" tIns="45720" rIns="91440" bIns="45720" rtlCol="0">
            <a:normAutofit fontScale="92500"/>
          </a:bodyPr>
          <a:lstStyle/>
          <a:p>
            <a:pPr marL="342900" lvl="0" indent="-342900">
              <a:spcBef>
                <a:spcPts val="431"/>
              </a:spcBef>
              <a:spcAft>
                <a:spcPts val="56"/>
              </a:spcAft>
              <a:buClr>
                <a:schemeClr val="tx1">
                  <a:lumMod val="85000"/>
                  <a:lumOff val="15000"/>
                </a:schemeClr>
              </a:buClr>
              <a:buSzPct val="80000"/>
              <a:buFont typeface="+mj-lt"/>
              <a:buAutoNum type="arabicPeriod"/>
            </a:pPr>
            <a:r>
              <a:rPr lang="en-US" dirty="0" smtClean="0">
                <a:latin typeface="Times New Roman" pitchFamily="18" charset="0"/>
                <a:cs typeface="Times New Roman" pitchFamily="18" charset="0"/>
              </a:rPr>
              <a:t>Dangling pointers and wild pointers  are pointers that do not point to a valid object of the appropriate type.</a:t>
            </a:r>
          </a:p>
          <a:p>
            <a:pPr marL="342900" lvl="0" indent="-342900">
              <a:spcBef>
                <a:spcPts val="431"/>
              </a:spcBef>
              <a:spcAft>
                <a:spcPts val="56"/>
              </a:spcAft>
              <a:buClr>
                <a:schemeClr val="tx1">
                  <a:lumMod val="85000"/>
                  <a:lumOff val="15000"/>
                </a:schemeClr>
              </a:buClr>
              <a:buSzPct val="80000"/>
              <a:buFont typeface="+mj-lt"/>
              <a:buAutoNum type="arabicPeriod"/>
            </a:pPr>
            <a:r>
              <a:rPr lang="en-US" dirty="0" smtClean="0">
                <a:latin typeface="Times New Roman" pitchFamily="18" charset="0"/>
                <a:cs typeface="Times New Roman" pitchFamily="18" charset="0"/>
              </a:rPr>
              <a:t>Dangling pointers arise during object destruction, when an object that has an incoming reference is deleted or </a:t>
            </a:r>
            <a:r>
              <a:rPr lang="en-US" dirty="0" err="1" smtClean="0">
                <a:latin typeface="Times New Roman" pitchFamily="18" charset="0"/>
                <a:cs typeface="Times New Roman" pitchFamily="18" charset="0"/>
              </a:rPr>
              <a:t>deallocated</a:t>
            </a:r>
            <a:r>
              <a:rPr lang="en-US" dirty="0" smtClean="0">
                <a:latin typeface="Times New Roman" pitchFamily="18" charset="0"/>
                <a:cs typeface="Times New Roman" pitchFamily="18" charset="0"/>
              </a:rPr>
              <a:t>, without modifying the value of the pointer, so that the pointer still points to the memory location of the </a:t>
            </a:r>
            <a:r>
              <a:rPr lang="en-US" dirty="0" err="1" smtClean="0">
                <a:latin typeface="Times New Roman" pitchFamily="18" charset="0"/>
                <a:cs typeface="Times New Roman" pitchFamily="18" charset="0"/>
              </a:rPr>
              <a:t>deallocated</a:t>
            </a:r>
            <a:r>
              <a:rPr lang="en-US" dirty="0" smtClean="0">
                <a:latin typeface="Times New Roman" pitchFamily="18" charset="0"/>
                <a:cs typeface="Times New Roman" pitchFamily="18" charset="0"/>
              </a:rPr>
              <a:t> memory. </a:t>
            </a:r>
            <a:endParaRPr kumimoji="0" lang="en-US" sz="1800" i="0" strike="noStrike" kern="0" cap="none" spc="0" normalizeH="0" baseline="0" noProof="0" dirty="0">
              <a:ln>
                <a:noFill/>
              </a:ln>
              <a:effectLst/>
              <a:uLnTx/>
              <a:uFillTx/>
              <a:latin typeface="Times New Roman" pitchFamily="18" charset="0"/>
              <a:cs typeface="Times New Roman" pitchFamily="18" charset="0"/>
            </a:endParaRPr>
          </a:p>
        </p:txBody>
      </p:sp>
      <p:pic>
        <p:nvPicPr>
          <p:cNvPr id="11" name="Picture 2"/>
          <p:cNvPicPr>
            <a:picLocks noChangeAspect="1" noChangeArrowheads="1"/>
          </p:cNvPicPr>
          <p:nvPr/>
        </p:nvPicPr>
        <p:blipFill>
          <a:blip r:embed="rId2" cstate="print"/>
          <a:srcRect/>
          <a:stretch>
            <a:fillRect/>
          </a:stretch>
        </p:blipFill>
        <p:spPr bwMode="auto">
          <a:xfrm>
            <a:off x="3345951" y="2456546"/>
            <a:ext cx="2576562" cy="4241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11E5266-90B4-47BD-B375-B27E64C4001B}" type="slidenum">
              <a:rPr lang="en-US" smtClean="0"/>
              <a:pPr>
                <a:defRPr/>
              </a:pPr>
              <a:t>22</a:t>
            </a:fld>
            <a:endParaRPr lang="en-US"/>
          </a:p>
        </p:txBody>
      </p:sp>
      <p:sp>
        <p:nvSpPr>
          <p:cNvPr id="5" name="Text Placeholder 2"/>
          <p:cNvSpPr txBox="1">
            <a:spLocks/>
          </p:cNvSpPr>
          <p:nvPr/>
        </p:nvSpPr>
        <p:spPr>
          <a:xfrm>
            <a:off x="351643" y="411961"/>
            <a:ext cx="4766458" cy="502439"/>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Wingdings" pitchFamily="2" charset="2"/>
              <a:buChar char="v"/>
              <a:tabLst/>
              <a:defRPr/>
            </a:pPr>
            <a:r>
              <a:rPr kumimoji="0" lang="en-US" sz="22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Cause</a:t>
            </a:r>
            <a:r>
              <a:rPr kumimoji="0" lang="en-US" sz="2200" b="1" i="0" u="none" strike="noStrike" kern="0" cap="none" spc="0" normalizeH="0" noProof="0" dirty="0" smtClean="0">
                <a:ln>
                  <a:noFill/>
                </a:ln>
                <a:solidFill>
                  <a:srgbClr val="000000"/>
                </a:solidFill>
                <a:effectLst/>
                <a:uLnTx/>
                <a:uFillTx/>
                <a:latin typeface="Times New Roman" pitchFamily="18" charset="0"/>
                <a:cs typeface="Times New Roman" pitchFamily="18" charset="0"/>
              </a:rPr>
              <a:t> of dangling pointers</a:t>
            </a:r>
            <a:endParaRPr kumimoji="0" lang="en-US" sz="22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7" name="Content Placeholder 2"/>
          <p:cNvSpPr txBox="1">
            <a:spLocks/>
          </p:cNvSpPr>
          <p:nvPr/>
        </p:nvSpPr>
        <p:spPr>
          <a:xfrm>
            <a:off x="1003790" y="2584784"/>
            <a:ext cx="3060205" cy="3380588"/>
          </a:xfrm>
          <a:prstGeom prst="rect">
            <a:avLst/>
          </a:prstGeom>
        </p:spPr>
        <p:txBody>
          <a:bodyPr vert="horz" lIns="91440" tIns="45720" rIns="91440" bIns="45720" rtlCol="0">
            <a:normAutofit/>
          </a:bodyPr>
          <a:lstStyle/>
          <a:p>
            <a:pPr marL="342900" indent="-342900">
              <a:buNone/>
            </a:pPr>
            <a:r>
              <a:rPr lang="en-US" dirty="0" smtClean="0">
                <a:solidFill>
                  <a:srgbClr val="0070C0"/>
                </a:solidFill>
                <a:latin typeface="Times New Roman" pitchFamily="18" charset="0"/>
                <a:cs typeface="Times New Roman" pitchFamily="18" charset="0"/>
              </a:rPr>
              <a:t>void</a:t>
            </a:r>
            <a:r>
              <a:rPr lang="en-US" dirty="0" smtClean="0">
                <a:latin typeface="Times New Roman" pitchFamily="18" charset="0"/>
                <a:cs typeface="Times New Roman" pitchFamily="18" charset="0"/>
              </a:rPr>
              <a:t> main()</a:t>
            </a:r>
          </a:p>
          <a:p>
            <a:pPr marL="342900" indent="-342900">
              <a:buNone/>
            </a:pPr>
            <a:r>
              <a:rPr lang="en-US" dirty="0" smtClean="0">
                <a:latin typeface="Times New Roman" pitchFamily="18" charset="0"/>
                <a:cs typeface="Times New Roman" pitchFamily="18" charset="0"/>
              </a:rPr>
              <a:t>{</a:t>
            </a:r>
          </a:p>
          <a:p>
            <a:pPr marL="342900" indent="-342900">
              <a:buNone/>
            </a:pP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 NULL;</a:t>
            </a:r>
          </a:p>
          <a:p>
            <a:pPr marL="342900" indent="-342900">
              <a:buNone/>
            </a:pPr>
            <a:r>
              <a:rPr lang="en-US" dirty="0" smtClean="0">
                <a:latin typeface="Times New Roman" pitchFamily="18" charset="0"/>
                <a:cs typeface="Times New Roman" pitchFamily="18" charset="0"/>
              </a:rPr>
              <a:t>	{</a:t>
            </a:r>
          </a:p>
          <a:p>
            <a:pPr marL="342900" indent="-342900">
              <a:buNone/>
            </a:pP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c = ‘A’;</a:t>
            </a:r>
          </a:p>
          <a:p>
            <a:pPr marL="342900" indent="-34290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 &amp;c</a:t>
            </a:r>
          </a:p>
          <a:p>
            <a:pPr marL="342900" indent="-342900">
              <a:buNone/>
            </a:pPr>
            <a:r>
              <a:rPr lang="en-US" dirty="0" smtClean="0">
                <a:latin typeface="Times New Roman" pitchFamily="18" charset="0"/>
                <a:cs typeface="Times New Roman" pitchFamily="18" charset="0"/>
              </a:rPr>
              <a:t>	}</a:t>
            </a:r>
          </a:p>
          <a:p>
            <a:pPr marL="342900" indent="-34290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(“%c”,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a:t>
            </a:r>
          </a:p>
          <a:p>
            <a:pPr marL="342900" indent="-342900">
              <a:buNone/>
            </a:pPr>
            <a:r>
              <a:rPr lang="en-US" dirty="0" smtClean="0">
                <a:latin typeface="Times New Roman" pitchFamily="18" charset="0"/>
                <a:cs typeface="Times New Roman" pitchFamily="18" charset="0"/>
              </a:rPr>
              <a:t>	…</a:t>
            </a:r>
          </a:p>
          <a:p>
            <a:pPr marL="342900" indent="-342900">
              <a:buNone/>
            </a:pPr>
            <a:r>
              <a:rPr lang="en-US" dirty="0" smtClean="0">
                <a:latin typeface="Times New Roman" pitchFamily="18" charset="0"/>
                <a:cs typeface="Times New Roman" pitchFamily="18" charset="0"/>
              </a:rPr>
              <a:t>}</a:t>
            </a:r>
          </a:p>
        </p:txBody>
      </p:sp>
      <p:sp>
        <p:nvSpPr>
          <p:cNvPr id="10" name="Content Placeholder 2"/>
          <p:cNvSpPr txBox="1">
            <a:spLocks/>
          </p:cNvSpPr>
          <p:nvPr/>
        </p:nvSpPr>
        <p:spPr>
          <a:xfrm>
            <a:off x="713505" y="1111569"/>
            <a:ext cx="7966038" cy="1312318"/>
          </a:xfrm>
          <a:prstGeom prst="rect">
            <a:avLst/>
          </a:prstGeom>
        </p:spPr>
        <p:txBody>
          <a:bodyPr vert="horz" lIns="91440" tIns="45720" rIns="91440" bIns="45720" rtlCol="0">
            <a:normAutofit/>
          </a:bodyPr>
          <a:lstStyle/>
          <a:p>
            <a:pPr marL="342900" lvl="0" indent="-342900">
              <a:spcBef>
                <a:spcPts val="431"/>
              </a:spcBef>
              <a:spcAft>
                <a:spcPts val="56"/>
              </a:spcAft>
              <a:buClr>
                <a:schemeClr val="tx1">
                  <a:lumMod val="85000"/>
                  <a:lumOff val="15000"/>
                </a:schemeClr>
              </a:buClr>
              <a:buSzPct val="80000"/>
              <a:buFont typeface="+mj-lt"/>
              <a:buAutoNum type="arabicParenR"/>
            </a:pPr>
            <a:r>
              <a:rPr lang="en-US" dirty="0" smtClean="0">
                <a:latin typeface="Times New Roman" pitchFamily="18" charset="0"/>
                <a:cs typeface="Times New Roman" pitchFamily="18" charset="0"/>
              </a:rPr>
              <a:t>Deleting an object from memory explicitly or by destroying the stack frame on return does not alter associated pointers. The pointer still points to the same location in memory even though the reference has since been deleted and may now be used for other purposes.</a:t>
            </a:r>
            <a:endParaRPr kumimoji="0" lang="en-US" sz="18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p:txBody>
      </p:sp>
      <p:sp>
        <p:nvSpPr>
          <p:cNvPr id="17" name="Line Callout 1 16"/>
          <p:cNvSpPr/>
          <p:nvPr/>
        </p:nvSpPr>
        <p:spPr>
          <a:xfrm>
            <a:off x="5050972" y="3962398"/>
            <a:ext cx="2365829" cy="1016000"/>
          </a:xfrm>
          <a:prstGeom prst="borderCallout1">
            <a:avLst>
              <a:gd name="adj1" fmla="val 47321"/>
              <a:gd name="adj2" fmla="val -971"/>
              <a:gd name="adj3" fmla="val 46786"/>
              <a:gd name="adj4" fmla="val -140787"/>
            </a:avLst>
          </a:prstGeom>
          <a:noFill/>
          <a:ln w="9525">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50000"/>
                  </a:schemeClr>
                </a:solidFill>
                <a:latin typeface="Times New Roman" pitchFamily="18" charset="0"/>
                <a:cs typeface="Times New Roman" pitchFamily="18" charset="0"/>
              </a:rPr>
              <a:t>Here c falls out of scope, and </a:t>
            </a:r>
            <a:r>
              <a:rPr lang="en-US" dirty="0" err="1" smtClean="0">
                <a:solidFill>
                  <a:schemeClr val="accent4">
                    <a:lumMod val="50000"/>
                  </a:schemeClr>
                </a:solidFill>
                <a:latin typeface="Times New Roman" pitchFamily="18" charset="0"/>
                <a:cs typeface="Times New Roman" pitchFamily="18" charset="0"/>
              </a:rPr>
              <a:t>ptr</a:t>
            </a:r>
            <a:r>
              <a:rPr lang="en-US" dirty="0" smtClean="0">
                <a:solidFill>
                  <a:schemeClr val="accent4">
                    <a:lumMod val="50000"/>
                  </a:schemeClr>
                </a:solidFill>
                <a:latin typeface="Times New Roman" pitchFamily="18" charset="0"/>
                <a:cs typeface="Times New Roman" pitchFamily="18" charset="0"/>
              </a:rPr>
              <a:t> is now a dangling pointer.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11E5266-90B4-47BD-B375-B27E64C4001B}" type="slidenum">
              <a:rPr lang="en-US" smtClean="0"/>
              <a:pPr>
                <a:defRPr/>
              </a:pPr>
              <a:t>23</a:t>
            </a:fld>
            <a:endParaRPr lang="en-US"/>
          </a:p>
        </p:txBody>
      </p:sp>
      <p:sp>
        <p:nvSpPr>
          <p:cNvPr id="5" name="Text Placeholder 2"/>
          <p:cNvSpPr txBox="1">
            <a:spLocks/>
          </p:cNvSpPr>
          <p:nvPr/>
        </p:nvSpPr>
        <p:spPr>
          <a:xfrm>
            <a:off x="351643" y="411961"/>
            <a:ext cx="4766458" cy="502439"/>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Wingdings" pitchFamily="2" charset="2"/>
              <a:buChar char="v"/>
              <a:tabLst/>
              <a:defRPr/>
            </a:pPr>
            <a:r>
              <a:rPr kumimoji="0" lang="en-US" sz="22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Cause</a:t>
            </a:r>
            <a:r>
              <a:rPr kumimoji="0" lang="en-US" sz="2200" b="1" i="0" u="none" strike="noStrike" kern="0" cap="none" spc="0" normalizeH="0" noProof="0" dirty="0" smtClean="0">
                <a:ln>
                  <a:noFill/>
                </a:ln>
                <a:solidFill>
                  <a:srgbClr val="000000"/>
                </a:solidFill>
                <a:effectLst/>
                <a:uLnTx/>
                <a:uFillTx/>
                <a:latin typeface="Times New Roman" pitchFamily="18" charset="0"/>
                <a:cs typeface="Times New Roman" pitchFamily="18" charset="0"/>
              </a:rPr>
              <a:t> of dangling pointers</a:t>
            </a:r>
            <a:endParaRPr kumimoji="0" lang="en-US" sz="22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7" name="Content Placeholder 2"/>
          <p:cNvSpPr txBox="1">
            <a:spLocks/>
          </p:cNvSpPr>
          <p:nvPr/>
        </p:nvSpPr>
        <p:spPr>
          <a:xfrm>
            <a:off x="1003790" y="1902627"/>
            <a:ext cx="3858496" cy="1871088"/>
          </a:xfrm>
          <a:prstGeom prst="rect">
            <a:avLst/>
          </a:prstGeom>
        </p:spPr>
        <p:txBody>
          <a:bodyPr vert="horz" lIns="91440" tIns="45720" rIns="91440" bIns="45720" rtlCol="0">
            <a:normAutofit/>
          </a:bodyPr>
          <a:lstStyle/>
          <a:p>
            <a:pPr marL="342900" indent="-342900">
              <a:buNone/>
            </a:pPr>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func</a:t>
            </a:r>
            <a:r>
              <a:rPr lang="en-US" dirty="0" smtClean="0">
                <a:latin typeface="Times New Roman" pitchFamily="18" charset="0"/>
                <a:cs typeface="Times New Roman" pitchFamily="18" charset="0"/>
              </a:rPr>
              <a:t>()</a:t>
            </a:r>
          </a:p>
          <a:p>
            <a:pPr marL="342900" indent="-342900">
              <a:buNone/>
            </a:pPr>
            <a:r>
              <a:rPr lang="en-US" dirty="0" smtClean="0">
                <a:latin typeface="Times New Roman" pitchFamily="18" charset="0"/>
                <a:cs typeface="Times New Roman" pitchFamily="18" charset="0"/>
              </a:rPr>
              <a:t>{</a:t>
            </a:r>
          </a:p>
          <a:p>
            <a:pPr marL="342900" indent="-342900">
              <a:buNone/>
            </a:pP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c = ‘M’;</a:t>
            </a:r>
          </a:p>
          <a:p>
            <a:pPr marL="342900" indent="-342900">
              <a:buNone/>
            </a:pPr>
            <a:r>
              <a:rPr lang="en-US" dirty="0" smtClean="0">
                <a:latin typeface="Times New Roman" pitchFamily="18" charset="0"/>
                <a:cs typeface="Times New Roman" pitchFamily="18" charset="0"/>
              </a:rPr>
              <a:t>	…</a:t>
            </a:r>
          </a:p>
          <a:p>
            <a:pPr marL="342900" indent="-342900">
              <a:buNone/>
            </a:pP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return</a:t>
            </a:r>
            <a:r>
              <a:rPr lang="en-US" dirty="0" smtClean="0">
                <a:latin typeface="Times New Roman" pitchFamily="18" charset="0"/>
                <a:cs typeface="Times New Roman" pitchFamily="18" charset="0"/>
              </a:rPr>
              <a:t> &amp;c;</a:t>
            </a:r>
          </a:p>
          <a:p>
            <a:pPr marL="342900" indent="-342900">
              <a:buNone/>
            </a:pPr>
            <a:r>
              <a:rPr lang="en-US" dirty="0" smtClean="0">
                <a:latin typeface="Times New Roman" pitchFamily="18" charset="0"/>
                <a:cs typeface="Times New Roman" pitchFamily="18" charset="0"/>
              </a:rPr>
              <a:t>}</a:t>
            </a:r>
          </a:p>
        </p:txBody>
      </p:sp>
      <p:sp>
        <p:nvSpPr>
          <p:cNvPr id="10" name="Content Placeholder 2"/>
          <p:cNvSpPr txBox="1">
            <a:spLocks/>
          </p:cNvSpPr>
          <p:nvPr/>
        </p:nvSpPr>
        <p:spPr>
          <a:xfrm>
            <a:off x="713505" y="1111569"/>
            <a:ext cx="6688781" cy="499517"/>
          </a:xfrm>
          <a:prstGeom prst="rect">
            <a:avLst/>
          </a:prstGeom>
        </p:spPr>
        <p:txBody>
          <a:bodyPr vert="horz" lIns="91440" tIns="45720" rIns="91440" bIns="45720" rtlCol="0">
            <a:normAutofit/>
          </a:bodyPr>
          <a:lstStyle/>
          <a:p>
            <a:pPr marL="342900" lvl="0" indent="-342900">
              <a:spcBef>
                <a:spcPts val="431"/>
              </a:spcBef>
              <a:spcAft>
                <a:spcPts val="56"/>
              </a:spcAft>
              <a:buClr>
                <a:schemeClr val="tx1">
                  <a:lumMod val="85000"/>
                  <a:lumOff val="15000"/>
                </a:schemeClr>
              </a:buClr>
              <a:buSzPct val="80000"/>
              <a:buFont typeface="+mj-lt"/>
              <a:buAutoNum type="arabicParenR" startAt="2"/>
            </a:pPr>
            <a:r>
              <a:rPr lang="en-US" dirty="0" smtClean="0">
                <a:latin typeface="Times New Roman" pitchFamily="18" charset="0"/>
                <a:cs typeface="Times New Roman" pitchFamily="18" charset="0"/>
              </a:rPr>
              <a:t>Return the address of a stack-allocated local variable.</a:t>
            </a:r>
            <a:endParaRPr kumimoji="0" lang="en-US" sz="18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p:txBody>
      </p:sp>
      <p:sp>
        <p:nvSpPr>
          <p:cNvPr id="8" name="Content Placeholder 2"/>
          <p:cNvSpPr txBox="1">
            <a:spLocks/>
          </p:cNvSpPr>
          <p:nvPr/>
        </p:nvSpPr>
        <p:spPr>
          <a:xfrm>
            <a:off x="728022" y="4224919"/>
            <a:ext cx="3873007" cy="1275995"/>
          </a:xfrm>
          <a:prstGeom prst="rect">
            <a:avLst/>
          </a:prstGeom>
          <a:ln>
            <a:solidFill>
              <a:srgbClr val="FF0000"/>
            </a:solidFill>
          </a:ln>
        </p:spPr>
        <p:txBody>
          <a:bodyPr vert="horz" lIns="91440" tIns="45720" rIns="91440" bIns="45720" rtlCol="0">
            <a:normAutofit/>
          </a:bodyPr>
          <a:lstStyle/>
          <a:p>
            <a:r>
              <a:rPr lang="en-US" dirty="0" smtClean="0">
                <a:solidFill>
                  <a:schemeClr val="accent4">
                    <a:lumMod val="50000"/>
                  </a:schemeClr>
                </a:solidFill>
                <a:latin typeface="Times New Roman" pitchFamily="18" charset="0"/>
                <a:cs typeface="Times New Roman" pitchFamily="18" charset="0"/>
              </a:rPr>
              <a:t>c is stack-allocated, Once a called function returns, the space for the variable c gets </a:t>
            </a:r>
            <a:r>
              <a:rPr lang="en-US" dirty="0" err="1" smtClean="0">
                <a:solidFill>
                  <a:schemeClr val="accent4">
                    <a:lumMod val="50000"/>
                  </a:schemeClr>
                </a:solidFill>
                <a:latin typeface="Times New Roman" pitchFamily="18" charset="0"/>
                <a:cs typeface="Times New Roman" pitchFamily="18" charset="0"/>
              </a:rPr>
              <a:t>deallocated</a:t>
            </a:r>
            <a:r>
              <a:rPr lang="en-US" dirty="0" smtClean="0">
                <a:solidFill>
                  <a:schemeClr val="accent4">
                    <a:lumMod val="50000"/>
                  </a:schemeClr>
                </a:solidFill>
                <a:latin typeface="Times New Roman" pitchFamily="18" charset="0"/>
                <a:cs typeface="Times New Roman" pitchFamily="18" charset="0"/>
              </a:rPr>
              <a:t> and technically it has “garbage value”.</a:t>
            </a:r>
          </a:p>
        </p:txBody>
      </p:sp>
      <p:sp>
        <p:nvSpPr>
          <p:cNvPr id="9" name="Content Placeholder 2"/>
          <p:cNvSpPr txBox="1">
            <a:spLocks/>
          </p:cNvSpPr>
          <p:nvPr/>
        </p:nvSpPr>
        <p:spPr>
          <a:xfrm>
            <a:off x="5706391" y="1859086"/>
            <a:ext cx="2247409" cy="1871088"/>
          </a:xfrm>
          <a:prstGeom prst="rect">
            <a:avLst/>
          </a:prstGeom>
        </p:spPr>
        <p:txBody>
          <a:bodyPr vert="horz" lIns="91440" tIns="45720" rIns="91440" bIns="45720" rtlCol="0">
            <a:normAutofit/>
          </a:bodyPr>
          <a:lstStyle/>
          <a:p>
            <a:pPr marL="342900" indent="-342900">
              <a:buNone/>
            </a:pPr>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func</a:t>
            </a:r>
            <a:r>
              <a:rPr lang="en-US" dirty="0" smtClean="0">
                <a:latin typeface="Times New Roman" pitchFamily="18" charset="0"/>
                <a:cs typeface="Times New Roman" pitchFamily="18" charset="0"/>
              </a:rPr>
              <a:t>()</a:t>
            </a:r>
          </a:p>
          <a:p>
            <a:pPr marL="342900" indent="-342900">
              <a:buNone/>
            </a:pPr>
            <a:r>
              <a:rPr lang="en-US" dirty="0" smtClean="0">
                <a:latin typeface="Times New Roman" pitchFamily="18" charset="0"/>
                <a:cs typeface="Times New Roman" pitchFamily="18" charset="0"/>
              </a:rPr>
              <a:t>{</a:t>
            </a:r>
          </a:p>
          <a:p>
            <a:pPr marL="342900" indent="-342900">
              <a:buNone/>
            </a:pP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c = ‘M’;</a:t>
            </a:r>
          </a:p>
          <a:p>
            <a:pPr marL="342900" indent="-342900">
              <a:buNone/>
            </a:pPr>
            <a:r>
              <a:rPr lang="en-US" dirty="0" smtClean="0">
                <a:latin typeface="Times New Roman" pitchFamily="18" charset="0"/>
                <a:cs typeface="Times New Roman" pitchFamily="18" charset="0"/>
              </a:rPr>
              <a:t>	…</a:t>
            </a:r>
          </a:p>
          <a:p>
            <a:pPr marL="342900" indent="-342900">
              <a:buNone/>
            </a:pP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return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abcd</a:t>
            </a:r>
            <a:r>
              <a:rPr lang="en-US" dirty="0" smtClean="0">
                <a:latin typeface="Times New Roman" pitchFamily="18" charset="0"/>
                <a:cs typeface="Times New Roman" pitchFamily="18" charset="0"/>
              </a:rPr>
              <a:t>”;</a:t>
            </a:r>
          </a:p>
          <a:p>
            <a:pPr marL="342900" indent="-342900">
              <a:buNone/>
            </a:pPr>
            <a:r>
              <a:rPr lang="en-US" dirty="0" smtClean="0">
                <a:latin typeface="Times New Roman" pitchFamily="18" charset="0"/>
                <a:cs typeface="Times New Roman" pitchFamily="18" charset="0"/>
              </a:rPr>
              <a:t>}</a:t>
            </a:r>
          </a:p>
        </p:txBody>
      </p:sp>
      <p:sp>
        <p:nvSpPr>
          <p:cNvPr id="12" name="Content Placeholder 2"/>
          <p:cNvSpPr txBox="1">
            <a:spLocks/>
          </p:cNvSpPr>
          <p:nvPr/>
        </p:nvSpPr>
        <p:spPr>
          <a:xfrm>
            <a:off x="4951679" y="4210404"/>
            <a:ext cx="3887521" cy="1275995"/>
          </a:xfrm>
          <a:prstGeom prst="rect">
            <a:avLst/>
          </a:prstGeom>
          <a:ln>
            <a:solidFill>
              <a:srgbClr val="FF0000"/>
            </a:solidFill>
          </a:ln>
        </p:spPr>
        <p:txBody>
          <a:bodyPr vert="horz" lIns="91440" tIns="45720" rIns="91440" bIns="45720" rtlCol="0">
            <a:normAutofit/>
          </a:bodyPr>
          <a:lstStyle/>
          <a:p>
            <a:r>
              <a:rPr lang="en-US" b="1" dirty="0" smtClean="0">
                <a:solidFill>
                  <a:schemeClr val="accent4">
                    <a:lumMod val="50000"/>
                  </a:schemeClr>
                </a:solidFill>
                <a:latin typeface="Times New Roman" pitchFamily="18" charset="0"/>
                <a:cs typeface="Times New Roman" pitchFamily="18" charset="0"/>
              </a:rPr>
              <a:t>Note:</a:t>
            </a:r>
            <a:r>
              <a:rPr lang="en-US" dirty="0" smtClean="0">
                <a:solidFill>
                  <a:schemeClr val="accent4">
                    <a:lumMod val="50000"/>
                  </a:schemeClr>
                </a:solidFill>
                <a:latin typeface="Times New Roman" pitchFamily="18" charset="0"/>
                <a:cs typeface="Times New Roman" pitchFamily="18" charset="0"/>
              </a:rPr>
              <a:t> “</a:t>
            </a:r>
            <a:r>
              <a:rPr lang="en-US" dirty="0" err="1" smtClean="0">
                <a:solidFill>
                  <a:schemeClr val="accent4">
                    <a:lumMod val="50000"/>
                  </a:schemeClr>
                </a:solidFill>
                <a:latin typeface="Times New Roman" pitchFamily="18" charset="0"/>
                <a:cs typeface="Times New Roman" pitchFamily="18" charset="0"/>
              </a:rPr>
              <a:t>abcd</a:t>
            </a:r>
            <a:r>
              <a:rPr lang="en-US" dirty="0" smtClean="0">
                <a:solidFill>
                  <a:schemeClr val="accent4">
                    <a:lumMod val="50000"/>
                  </a:schemeClr>
                </a:solidFill>
                <a:latin typeface="Times New Roman" pitchFamily="18" charset="0"/>
                <a:cs typeface="Times New Roman" pitchFamily="18" charset="0"/>
              </a:rPr>
              <a:t>” is a constant string, which is stored in the constant data region, so </a:t>
            </a:r>
            <a:r>
              <a:rPr lang="en-US" b="1" dirty="0" smtClean="0">
                <a:solidFill>
                  <a:srgbClr val="0070C0"/>
                </a:solidFill>
                <a:latin typeface="Times New Roman" pitchFamily="18" charset="0"/>
                <a:cs typeface="Times New Roman" pitchFamily="18" charset="0"/>
              </a:rPr>
              <a:t>return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abcd</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wil</a:t>
            </a:r>
            <a:r>
              <a:rPr lang="en-US" b="1" dirty="0" smtClean="0">
                <a:latin typeface="Times New Roman" pitchFamily="18" charset="0"/>
                <a:cs typeface="Times New Roman" pitchFamily="18" charset="0"/>
              </a:rPr>
              <a:t> not cause a dangling pointer</a:t>
            </a:r>
            <a:r>
              <a:rPr lang="en-US" dirty="0" smtClean="0">
                <a:latin typeface="Times New Roman" pitchFamily="18" charset="0"/>
                <a:cs typeface="Times New Roman" pitchFamily="18" charset="0"/>
              </a:rPr>
              <a:t>.</a:t>
            </a:r>
            <a:endParaRPr lang="en-US" dirty="0" smtClean="0">
              <a:solidFill>
                <a:schemeClr val="accent4">
                  <a:lumMod val="50000"/>
                </a:schemeClr>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11E5266-90B4-47BD-B375-B27E64C4001B}" type="slidenum">
              <a:rPr lang="en-US" smtClean="0"/>
              <a:pPr>
                <a:defRPr/>
              </a:pPr>
              <a:t>24</a:t>
            </a:fld>
            <a:endParaRPr lang="en-US"/>
          </a:p>
        </p:txBody>
      </p:sp>
      <p:sp>
        <p:nvSpPr>
          <p:cNvPr id="5" name="Text Placeholder 2"/>
          <p:cNvSpPr txBox="1">
            <a:spLocks/>
          </p:cNvSpPr>
          <p:nvPr/>
        </p:nvSpPr>
        <p:spPr>
          <a:xfrm>
            <a:off x="351643" y="411961"/>
            <a:ext cx="4766458" cy="502439"/>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Wingdings" pitchFamily="2" charset="2"/>
              <a:buChar char="v"/>
              <a:tabLst/>
              <a:defRPr/>
            </a:pPr>
            <a:r>
              <a:rPr kumimoji="0" lang="en-US" sz="22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Cause</a:t>
            </a:r>
            <a:r>
              <a:rPr kumimoji="0" lang="en-US" sz="2200" b="1" i="0" u="none" strike="noStrike" kern="0" cap="none" spc="0" normalizeH="0" noProof="0" dirty="0" smtClean="0">
                <a:ln>
                  <a:noFill/>
                </a:ln>
                <a:solidFill>
                  <a:srgbClr val="000000"/>
                </a:solidFill>
                <a:effectLst/>
                <a:uLnTx/>
                <a:uFillTx/>
                <a:latin typeface="Times New Roman" pitchFamily="18" charset="0"/>
                <a:cs typeface="Times New Roman" pitchFamily="18" charset="0"/>
              </a:rPr>
              <a:t> of dangling pointers</a:t>
            </a:r>
            <a:endParaRPr kumimoji="0" lang="en-US" sz="22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7" name="Content Placeholder 2"/>
          <p:cNvSpPr txBox="1">
            <a:spLocks/>
          </p:cNvSpPr>
          <p:nvPr/>
        </p:nvSpPr>
        <p:spPr>
          <a:xfrm>
            <a:off x="1003790" y="1902626"/>
            <a:ext cx="3858496" cy="2408117"/>
          </a:xfrm>
          <a:prstGeom prst="rect">
            <a:avLst/>
          </a:prstGeom>
        </p:spPr>
        <p:txBody>
          <a:bodyPr vert="horz" lIns="91440" tIns="45720" rIns="91440" bIns="45720" rtlCol="0">
            <a:normAutofit/>
          </a:bodyPr>
          <a:lstStyle/>
          <a:p>
            <a:pPr marL="342900" indent="-342900">
              <a:buNone/>
            </a:pPr>
            <a:r>
              <a:rPr lang="en-US" dirty="0" smtClean="0">
                <a:solidFill>
                  <a:srgbClr val="0070C0"/>
                </a:solidFill>
                <a:latin typeface="Times New Roman" pitchFamily="18" charset="0"/>
                <a:cs typeface="Times New Roman" pitchFamily="18" charset="0"/>
              </a:rPr>
              <a:t>void</a:t>
            </a:r>
            <a:r>
              <a:rPr lang="en-US" dirty="0" smtClean="0">
                <a:latin typeface="Times New Roman" pitchFamily="18" charset="0"/>
                <a:cs typeface="Times New Roman" pitchFamily="18" charset="0"/>
              </a:rPr>
              <a:t> main()</a:t>
            </a:r>
          </a:p>
          <a:p>
            <a:pPr marL="342900" indent="-342900">
              <a:buNone/>
            </a:pPr>
            <a:r>
              <a:rPr lang="en-US" dirty="0" smtClean="0">
                <a:latin typeface="Times New Roman" pitchFamily="18" charset="0"/>
                <a:cs typeface="Times New Roman" pitchFamily="18" charset="0"/>
              </a:rPr>
              <a:t>{</a:t>
            </a:r>
          </a:p>
          <a:p>
            <a:pPr marL="342900" indent="-342900">
              <a:buNone/>
            </a:pP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a:t>
            </a:r>
            <a:r>
              <a:rPr lang="en-US" dirty="0" err="1" smtClean="0">
                <a:solidFill>
                  <a:srgbClr val="0070C0"/>
                </a:solidFill>
                <a:latin typeface="Times New Roman" pitchFamily="18" charset="0"/>
                <a:cs typeface="Times New Roman" pitchFamily="18" charset="0"/>
              </a:rPr>
              <a:t>sizeof</a:t>
            </a:r>
            <a:r>
              <a:rPr lang="en-US" dirty="0" smtClean="0">
                <a:latin typeface="Times New Roman" pitchFamily="18" charset="0"/>
                <a:cs typeface="Times New Roman" pitchFamily="18" charset="0"/>
              </a:rPr>
              <a:t>(</a:t>
            </a:r>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a:t>
            </a:r>
          </a:p>
          <a:p>
            <a:pPr marL="342900" indent="-342900">
              <a:buNone/>
            </a:pPr>
            <a:r>
              <a:rPr lang="en-US" dirty="0" smtClean="0">
                <a:latin typeface="Times New Roman" pitchFamily="18" charset="0"/>
                <a:cs typeface="Times New Roman" pitchFamily="18" charset="0"/>
              </a:rPr>
              <a:t>	…</a:t>
            </a:r>
          </a:p>
          <a:p>
            <a:pPr marL="342900" indent="-342900">
              <a:buNone/>
            </a:pPr>
            <a:r>
              <a:rPr lang="en-US" dirty="0" smtClean="0">
                <a:latin typeface="Times New Roman" pitchFamily="18" charset="0"/>
                <a:cs typeface="Times New Roman" pitchFamily="18" charset="0"/>
              </a:rPr>
              <a:t>	free(</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a:t>
            </a:r>
          </a:p>
          <a:p>
            <a:pPr marL="342900" indent="-34290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(“%c”,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a:t>
            </a:r>
          </a:p>
          <a:p>
            <a:pPr marL="342900" indent="-342900">
              <a:buNone/>
            </a:pPr>
            <a:r>
              <a:rPr lang="en-US" dirty="0" smtClean="0">
                <a:latin typeface="Times New Roman" pitchFamily="18" charset="0"/>
                <a:cs typeface="Times New Roman" pitchFamily="18" charset="0"/>
              </a:rPr>
              <a:t>	…</a:t>
            </a:r>
          </a:p>
          <a:p>
            <a:pPr marL="342900" indent="-342900">
              <a:buNone/>
            </a:pPr>
            <a:r>
              <a:rPr lang="en-US" dirty="0" smtClean="0">
                <a:latin typeface="Times New Roman" pitchFamily="18" charset="0"/>
                <a:cs typeface="Times New Roman" pitchFamily="18" charset="0"/>
              </a:rPr>
              <a:t>}</a:t>
            </a:r>
          </a:p>
        </p:txBody>
      </p:sp>
      <p:sp>
        <p:nvSpPr>
          <p:cNvPr id="10" name="Content Placeholder 2"/>
          <p:cNvSpPr txBox="1">
            <a:spLocks/>
          </p:cNvSpPr>
          <p:nvPr/>
        </p:nvSpPr>
        <p:spPr>
          <a:xfrm>
            <a:off x="713505" y="1111569"/>
            <a:ext cx="6688781" cy="499517"/>
          </a:xfrm>
          <a:prstGeom prst="rect">
            <a:avLst/>
          </a:prstGeom>
        </p:spPr>
        <p:txBody>
          <a:bodyPr vert="horz" lIns="91440" tIns="45720" rIns="91440" bIns="45720" rtlCol="0">
            <a:normAutofit/>
          </a:bodyPr>
          <a:lstStyle/>
          <a:p>
            <a:pPr marL="342900" lvl="0" indent="-342900">
              <a:spcBef>
                <a:spcPts val="431"/>
              </a:spcBef>
              <a:spcAft>
                <a:spcPts val="56"/>
              </a:spcAft>
              <a:buClr>
                <a:schemeClr val="tx1">
                  <a:lumMod val="85000"/>
                  <a:lumOff val="15000"/>
                </a:schemeClr>
              </a:buClr>
              <a:buSzPct val="80000"/>
              <a:buFont typeface="+mj-lt"/>
              <a:buAutoNum type="arabicParenR" startAt="3"/>
            </a:pPr>
            <a:r>
              <a:rPr lang="en-US" dirty="0" smtClean="0">
                <a:latin typeface="Times New Roman" pitchFamily="18" charset="0"/>
                <a:cs typeface="Times New Roman" pitchFamily="18" charset="0"/>
              </a:rPr>
              <a:t>A jumbled combination of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 and free() function calls.</a:t>
            </a:r>
            <a:endParaRPr kumimoji="0" lang="en-US" sz="18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p:txBody>
      </p:sp>
      <p:sp>
        <p:nvSpPr>
          <p:cNvPr id="8" name="Content Placeholder 2"/>
          <p:cNvSpPr txBox="1">
            <a:spLocks/>
          </p:cNvSpPr>
          <p:nvPr/>
        </p:nvSpPr>
        <p:spPr>
          <a:xfrm>
            <a:off x="728022" y="4515200"/>
            <a:ext cx="7138724" cy="1000230"/>
          </a:xfrm>
          <a:prstGeom prst="rect">
            <a:avLst/>
          </a:prstGeom>
          <a:ln>
            <a:solidFill>
              <a:srgbClr val="FF0000"/>
            </a:solidFill>
          </a:ln>
        </p:spPr>
        <p:txBody>
          <a:bodyPr vert="horz" lIns="91440" tIns="45720" rIns="91440" bIns="45720" rtlCol="0">
            <a:normAutofit/>
          </a:bodyPr>
          <a:lstStyle/>
          <a:p>
            <a:pPr>
              <a:buFont typeface="Arial" pitchFamily="34" charset="0"/>
              <a:buChar char="•"/>
            </a:pPr>
            <a:r>
              <a:rPr lang="en-US" dirty="0" smtClean="0">
                <a:solidFill>
                  <a:schemeClr val="accent4">
                    <a:lumMod val="50000"/>
                  </a:schemeClr>
                </a:solidFill>
                <a:latin typeface="Times New Roman" pitchFamily="18" charset="0"/>
                <a:cs typeface="Times New Roman" pitchFamily="18" charset="0"/>
              </a:rPr>
              <a:t>   Though the memory </a:t>
            </a:r>
            <a:r>
              <a:rPr lang="en-US" dirty="0" err="1" smtClean="0">
                <a:solidFill>
                  <a:schemeClr val="accent4">
                    <a:lumMod val="50000"/>
                  </a:schemeClr>
                </a:solidFill>
                <a:latin typeface="Times New Roman" pitchFamily="18" charset="0"/>
                <a:cs typeface="Times New Roman" pitchFamily="18" charset="0"/>
              </a:rPr>
              <a:t>ptr</a:t>
            </a:r>
            <a:r>
              <a:rPr lang="en-US" dirty="0" smtClean="0">
                <a:solidFill>
                  <a:schemeClr val="accent4">
                    <a:lumMod val="50000"/>
                  </a:schemeClr>
                </a:solidFill>
                <a:latin typeface="Times New Roman" pitchFamily="18" charset="0"/>
                <a:cs typeface="Times New Roman" pitchFamily="18" charset="0"/>
              </a:rPr>
              <a:t> points to is freed, </a:t>
            </a:r>
            <a:r>
              <a:rPr lang="en-US" dirty="0" err="1" smtClean="0">
                <a:solidFill>
                  <a:schemeClr val="accent4">
                    <a:lumMod val="50000"/>
                  </a:schemeClr>
                </a:solidFill>
                <a:latin typeface="Times New Roman" pitchFamily="18" charset="0"/>
                <a:cs typeface="Times New Roman" pitchFamily="18" charset="0"/>
              </a:rPr>
              <a:t>ptr</a:t>
            </a:r>
            <a:r>
              <a:rPr lang="en-US" dirty="0" smtClean="0">
                <a:solidFill>
                  <a:schemeClr val="accent4">
                    <a:lumMod val="50000"/>
                  </a:schemeClr>
                </a:solidFill>
                <a:latin typeface="Times New Roman" pitchFamily="18" charset="0"/>
                <a:cs typeface="Times New Roman" pitchFamily="18" charset="0"/>
              </a:rPr>
              <a:t> still points to the same </a:t>
            </a:r>
          </a:p>
          <a:p>
            <a:r>
              <a:rPr lang="en-US" dirty="0" smtClean="0">
                <a:solidFill>
                  <a:schemeClr val="accent4">
                    <a:lumMod val="50000"/>
                  </a:schemeClr>
                </a:solidFill>
                <a:latin typeface="Times New Roman" pitchFamily="18" charset="0"/>
                <a:cs typeface="Times New Roman" pitchFamily="18" charset="0"/>
              </a:rPr>
              <a:t>     location and becomes dangling. </a:t>
            </a:r>
          </a:p>
          <a:p>
            <a:pPr>
              <a:buFont typeface="Arial" pitchFamily="34" charset="0"/>
              <a:buChar char="•"/>
            </a:pPr>
            <a:r>
              <a:rPr lang="en-US" dirty="0" smtClean="0">
                <a:solidFill>
                  <a:schemeClr val="accent4">
                    <a:lumMod val="50000"/>
                  </a:schemeClr>
                </a:solidFill>
                <a:latin typeface="Times New Roman" pitchFamily="18" charset="0"/>
                <a:cs typeface="Times New Roman" pitchFamily="18" charset="0"/>
              </a:rPr>
              <a:t>   One way to avoid this is to assign NULL to </a:t>
            </a:r>
            <a:r>
              <a:rPr lang="en-US" dirty="0" err="1" smtClean="0">
                <a:solidFill>
                  <a:schemeClr val="accent4">
                    <a:lumMod val="50000"/>
                  </a:schemeClr>
                </a:solidFill>
                <a:latin typeface="Times New Roman" pitchFamily="18" charset="0"/>
                <a:cs typeface="Times New Roman" pitchFamily="18" charset="0"/>
              </a:rPr>
              <a:t>ptr</a:t>
            </a:r>
            <a:r>
              <a:rPr lang="en-US" dirty="0" smtClean="0">
                <a:solidFill>
                  <a:schemeClr val="accent4">
                    <a:lumMod val="50000"/>
                  </a:schemeClr>
                </a:solidFill>
                <a:latin typeface="Times New Roman" pitchFamily="18" charset="0"/>
                <a:cs typeface="Times New Roman" pitchFamily="18" charset="0"/>
              </a:rPr>
              <a:t> after freeing its reference.</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11E5266-90B4-47BD-B375-B27E64C4001B}" type="slidenum">
              <a:rPr lang="en-US" smtClean="0"/>
              <a:pPr>
                <a:defRPr/>
              </a:pPr>
              <a:t>25</a:t>
            </a:fld>
            <a:endParaRPr lang="en-US"/>
          </a:p>
        </p:txBody>
      </p:sp>
      <p:sp>
        <p:nvSpPr>
          <p:cNvPr id="5" name="Text Placeholder 2"/>
          <p:cNvSpPr txBox="1">
            <a:spLocks/>
          </p:cNvSpPr>
          <p:nvPr/>
        </p:nvSpPr>
        <p:spPr>
          <a:xfrm>
            <a:off x="351643" y="411961"/>
            <a:ext cx="4766458" cy="502439"/>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Wingdings" pitchFamily="2" charset="2"/>
              <a:buChar char="v"/>
              <a:tabLst/>
              <a:defRPr/>
            </a:pPr>
            <a:r>
              <a:rPr kumimoji="0" lang="en-US" sz="22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Cause</a:t>
            </a:r>
            <a:r>
              <a:rPr kumimoji="0" lang="en-US" sz="2200" b="1" i="0" u="none" strike="noStrike" kern="0" cap="none" spc="0" normalizeH="0" noProof="0" dirty="0" smtClean="0">
                <a:ln>
                  <a:noFill/>
                </a:ln>
                <a:solidFill>
                  <a:srgbClr val="000000"/>
                </a:solidFill>
                <a:effectLst/>
                <a:uLnTx/>
                <a:uFillTx/>
                <a:latin typeface="Times New Roman" pitchFamily="18" charset="0"/>
                <a:cs typeface="Times New Roman" pitchFamily="18" charset="0"/>
              </a:rPr>
              <a:t> of wild pointers</a:t>
            </a:r>
            <a:endParaRPr kumimoji="0" lang="en-US" sz="22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7" name="Content Placeholder 2"/>
          <p:cNvSpPr txBox="1">
            <a:spLocks/>
          </p:cNvSpPr>
          <p:nvPr/>
        </p:nvSpPr>
        <p:spPr>
          <a:xfrm>
            <a:off x="728024" y="2367074"/>
            <a:ext cx="3858496" cy="2727439"/>
          </a:xfrm>
          <a:prstGeom prst="rect">
            <a:avLst/>
          </a:prstGeom>
        </p:spPr>
        <p:txBody>
          <a:bodyPr vert="horz" lIns="91440" tIns="45720" rIns="91440" bIns="45720" rtlCol="0">
            <a:normAutofit/>
          </a:bodyPr>
          <a:lstStyle/>
          <a:p>
            <a:pPr marL="342900" indent="-342900">
              <a:buNone/>
            </a:pPr>
            <a:r>
              <a:rPr lang="en-US" dirty="0" smtClean="0">
                <a:solidFill>
                  <a:srgbClr val="0070C0"/>
                </a:solidFill>
                <a:latin typeface="Times New Roman" pitchFamily="18" charset="0"/>
                <a:cs typeface="Times New Roman" pitchFamily="18" charset="0"/>
              </a:rPr>
              <a:t>void</a:t>
            </a:r>
            <a:r>
              <a:rPr lang="en-US" dirty="0" smtClean="0">
                <a:latin typeface="Times New Roman" pitchFamily="18" charset="0"/>
                <a:cs typeface="Times New Roman" pitchFamily="18" charset="0"/>
              </a:rPr>
              <a:t> main()</a:t>
            </a:r>
          </a:p>
          <a:p>
            <a:pPr marL="342900" indent="-342900">
              <a:buNone/>
            </a:pPr>
            <a:r>
              <a:rPr lang="en-US" dirty="0" smtClean="0">
                <a:latin typeface="Times New Roman" pitchFamily="18" charset="0"/>
                <a:cs typeface="Times New Roman" pitchFamily="18" charset="0"/>
              </a:rPr>
              <a:t>{</a:t>
            </a:r>
          </a:p>
          <a:p>
            <a:pPr marL="342900" indent="-342900">
              <a:buNone/>
            </a:pPr>
            <a:r>
              <a:rPr lang="en-US" dirty="0" smtClean="0">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is a wild pointer</a:t>
            </a:r>
          </a:p>
          <a:p>
            <a:pPr marL="342900" indent="-34290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 9;</a:t>
            </a:r>
          </a:p>
          <a:p>
            <a:pPr marL="342900" indent="-34290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a:t>
            </a:r>
          </a:p>
          <a:p>
            <a:pPr marL="342900" indent="-342900">
              <a:buNone/>
            </a:pPr>
            <a:endParaRPr lang="en-US" dirty="0" smtClean="0">
              <a:latin typeface="Times New Roman" pitchFamily="18" charset="0"/>
              <a:cs typeface="Times New Roman" pitchFamily="18" charset="0"/>
            </a:endParaRPr>
          </a:p>
          <a:p>
            <a:pPr marL="342900" indent="-342900">
              <a:buNone/>
            </a:pPr>
            <a:r>
              <a:rPr lang="en-US" dirty="0" smtClean="0">
                <a:latin typeface="Times New Roman" pitchFamily="18" charset="0"/>
                <a:cs typeface="Times New Roman" pitchFamily="18" charset="0"/>
              </a:rPr>
              <a:t>	…</a:t>
            </a:r>
          </a:p>
          <a:p>
            <a:pPr marL="342900" indent="-342900">
              <a:buNone/>
            </a:pPr>
            <a:r>
              <a:rPr lang="en-US" dirty="0" smtClean="0">
                <a:latin typeface="Times New Roman" pitchFamily="18" charset="0"/>
                <a:cs typeface="Times New Roman" pitchFamily="18" charset="0"/>
              </a:rPr>
              <a:t>	</a:t>
            </a:r>
          </a:p>
          <a:p>
            <a:pPr marL="342900" indent="-342900">
              <a:buNone/>
            </a:pPr>
            <a:r>
              <a:rPr lang="en-US" dirty="0" smtClean="0">
                <a:latin typeface="Times New Roman" pitchFamily="18" charset="0"/>
                <a:cs typeface="Times New Roman" pitchFamily="18" charset="0"/>
              </a:rPr>
              <a:t>}</a:t>
            </a:r>
          </a:p>
        </p:txBody>
      </p:sp>
      <p:sp>
        <p:nvSpPr>
          <p:cNvPr id="9" name="Content Placeholder 2"/>
          <p:cNvSpPr txBox="1">
            <a:spLocks/>
          </p:cNvSpPr>
          <p:nvPr/>
        </p:nvSpPr>
        <p:spPr>
          <a:xfrm>
            <a:off x="478971" y="1191407"/>
            <a:ext cx="8171542" cy="956708"/>
          </a:xfrm>
          <a:prstGeom prst="rect">
            <a:avLst/>
          </a:prstGeom>
        </p:spPr>
        <p:txBody>
          <a:bodyPr vert="horz" lIns="91440" tIns="45720" rIns="91440" bIns="45720" rtlCol="0">
            <a:normAutofit/>
          </a:bodyPr>
          <a:lstStyle/>
          <a:p>
            <a:pPr marL="342900" indent="-342900">
              <a:buNone/>
            </a:pPr>
            <a:r>
              <a:rPr lang="en-US" kern="0" dirty="0" smtClean="0">
                <a:solidFill>
                  <a:srgbClr val="000000"/>
                </a:solidFill>
                <a:latin typeface="Times New Roman" pitchFamily="18" charset="0"/>
                <a:cs typeface="Times New Roman" pitchFamily="18" charset="0"/>
              </a:rPr>
              <a:t>Wild pointers are created by omitting necessary initialization prior to first use. Thus,</a:t>
            </a:r>
          </a:p>
          <a:p>
            <a:pPr marL="342900" indent="-342900">
              <a:buNone/>
            </a:pPr>
            <a:r>
              <a:rPr lang="en-US" kern="0" dirty="0" smtClean="0">
                <a:solidFill>
                  <a:srgbClr val="000000"/>
                </a:solidFill>
                <a:latin typeface="Times New Roman" pitchFamily="18" charset="0"/>
                <a:cs typeface="Times New Roman" pitchFamily="18" charset="0"/>
              </a:rPr>
              <a:t> strictly speaking, every pointer which do not enforce initialization begins as a wild </a:t>
            </a:r>
          </a:p>
          <a:p>
            <a:pPr marL="342900" indent="-342900">
              <a:buNone/>
            </a:pPr>
            <a:r>
              <a:rPr lang="en-US" kern="0" dirty="0" smtClean="0">
                <a:solidFill>
                  <a:srgbClr val="000000"/>
                </a:solidFill>
                <a:latin typeface="Times New Roman" pitchFamily="18" charset="0"/>
                <a:cs typeface="Times New Roman" pitchFamily="18" charset="0"/>
              </a:rPr>
              <a:t> pointer.</a:t>
            </a:r>
            <a:endParaRPr lang="en-US" dirty="0" smtClean="0">
              <a:latin typeface="Times New Roman" pitchFamily="18" charset="0"/>
              <a:cs typeface="Times New Roman" pitchFamily="18" charset="0"/>
            </a:endParaRPr>
          </a:p>
        </p:txBody>
      </p:sp>
      <p:sp>
        <p:nvSpPr>
          <p:cNvPr id="11" name="Rectangle 10"/>
          <p:cNvSpPr/>
          <p:nvPr/>
        </p:nvSpPr>
        <p:spPr>
          <a:xfrm>
            <a:off x="5156200" y="3149600"/>
            <a:ext cx="1016000" cy="13081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Wild Pointer</a:t>
            </a:r>
            <a:endParaRPr lang="en-US" dirty="0">
              <a:solidFill>
                <a:schemeClr val="tx1"/>
              </a:solidFill>
              <a:latin typeface="Times New Roman" pitchFamily="18" charset="0"/>
              <a:cs typeface="Times New Roman" pitchFamily="18" charset="0"/>
            </a:endParaRPr>
          </a:p>
        </p:txBody>
      </p:sp>
      <p:sp>
        <p:nvSpPr>
          <p:cNvPr id="12" name="Rectangle 11"/>
          <p:cNvSpPr/>
          <p:nvPr/>
        </p:nvSpPr>
        <p:spPr>
          <a:xfrm>
            <a:off x="7264400" y="3175000"/>
            <a:ext cx="1130300" cy="13081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Unknown location memory</a:t>
            </a:r>
            <a:endParaRPr lang="en-US" dirty="0">
              <a:solidFill>
                <a:schemeClr val="tx1"/>
              </a:solidFill>
              <a:latin typeface="Times New Roman" pitchFamily="18" charset="0"/>
              <a:cs typeface="Times New Roman" pitchFamily="18" charset="0"/>
            </a:endParaRPr>
          </a:p>
        </p:txBody>
      </p:sp>
      <p:cxnSp>
        <p:nvCxnSpPr>
          <p:cNvPr id="14" name="Straight Arrow Connector 13"/>
          <p:cNvCxnSpPr/>
          <p:nvPr/>
        </p:nvCxnSpPr>
        <p:spPr>
          <a:xfrm>
            <a:off x="6159500" y="3835400"/>
            <a:ext cx="1104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89692188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19100" indent="-419100" eaLnBrk="1" hangingPunct="1">
              <a:defRPr/>
            </a:pPr>
            <a:r>
              <a:rPr lang="en-US" dirty="0"/>
              <a:t>SESSION 1: </a:t>
            </a:r>
            <a:r>
              <a:rPr lang="en-US" dirty="0" smtClean="0"/>
              <a:t>Brief introduction to pointers</a:t>
            </a:r>
            <a:endParaRPr lang="en-US" dirty="0"/>
          </a:p>
        </p:txBody>
      </p:sp>
    </p:spTree>
    <p:extLst>
      <p:ext uri="{BB962C8B-B14F-4D97-AF65-F5344CB8AC3E}">
        <p14:creationId xmlns=""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SESSION 1: </a:t>
            </a:r>
            <a:r>
              <a:rPr lang="en-US" dirty="0" smtClean="0">
                <a:latin typeface="Times New Roman" pitchFamily="18" charset="0"/>
                <a:cs typeface="Times New Roman" pitchFamily="18" charset="0"/>
              </a:rPr>
              <a:t>Brief introduction to pointers</a:t>
            </a:r>
            <a:endParaRPr lang="en-US" dirty="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224642" y="1074189"/>
            <a:ext cx="8747266" cy="830811"/>
          </a:xfrm>
        </p:spPr>
        <p:txBody>
          <a:bodyPr>
            <a:normAutofit/>
          </a:bodyPr>
          <a:lstStyle/>
          <a:p>
            <a:pPr eaLnBrk="1" hangingPunct="1">
              <a:buFont typeface="Wingdings" pitchFamily="2" charset="2"/>
              <a:buChar char="Ø"/>
            </a:pPr>
            <a:r>
              <a:rPr lang="en-US" b="1" dirty="0" smtClean="0">
                <a:latin typeface="Times New Roman" pitchFamily="18" charset="0"/>
                <a:cs typeface="Times New Roman" pitchFamily="18" charset="0"/>
              </a:rPr>
              <a:t> Definition: </a:t>
            </a:r>
            <a:r>
              <a:rPr lang="en-US" dirty="0" smtClean="0">
                <a:latin typeface="Times New Roman" pitchFamily="18" charset="0"/>
                <a:cs typeface="Times New Roman" pitchFamily="18" charset="0"/>
              </a:rPr>
              <a:t>A pointer is a special variable, which is used for storing the memory address.</a:t>
            </a:r>
            <a:endParaRPr lang="en-US" i="1" dirty="0" smtClean="0">
              <a:latin typeface="Times New Roman" pitchFamily="18" charset="0"/>
              <a:cs typeface="Times New Roman" pitchFamily="18" charset="0"/>
            </a:endParaRPr>
          </a:p>
        </p:txBody>
      </p:sp>
      <p:sp>
        <p:nvSpPr>
          <p:cNvPr id="4" name="Text Placeholder 2"/>
          <p:cNvSpPr txBox="1">
            <a:spLocks/>
          </p:cNvSpPr>
          <p:nvPr/>
        </p:nvSpPr>
        <p:spPr>
          <a:xfrm>
            <a:off x="402442" y="1988589"/>
            <a:ext cx="5693558" cy="1732511"/>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lang="en-US" sz="2200" kern="0" dirty="0" err="1" smtClean="0">
                <a:solidFill>
                  <a:srgbClr val="000000"/>
                </a:solidFill>
                <a:latin typeface="Times New Roman" pitchFamily="18" charset="0"/>
                <a:cs typeface="Times New Roman" pitchFamily="18" charset="0"/>
              </a:rPr>
              <a:t>i</a:t>
            </a:r>
            <a:r>
              <a:rPr kumimoji="0" lang="en-US" sz="2200" b="0" u="none" strike="noStrike" kern="0" cap="none" spc="0" normalizeH="0" baseline="0" noProof="0" dirty="0" err="1" smtClean="0">
                <a:ln>
                  <a:noFill/>
                </a:ln>
                <a:solidFill>
                  <a:srgbClr val="000000"/>
                </a:solidFill>
                <a:effectLst/>
                <a:uLnTx/>
                <a:uFillTx/>
                <a:latin typeface="Times New Roman" pitchFamily="18" charset="0"/>
                <a:ea typeface="+mn-ea"/>
                <a:cs typeface="Times New Roman" pitchFamily="18" charset="0"/>
              </a:rPr>
              <a:t>nt</a:t>
            </a:r>
            <a:r>
              <a:rPr kumimoji="0" lang="en-US" sz="2200" b="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 a = 0x30; </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u="none" strike="noStrike" kern="0" cap="none" spc="0" normalizeH="0" baseline="0" noProof="0" dirty="0" err="1" smtClean="0">
                <a:ln>
                  <a:noFill/>
                </a:ln>
                <a:solidFill>
                  <a:srgbClr val="000000"/>
                </a:solidFill>
                <a:effectLst/>
                <a:uLnTx/>
                <a:uFillTx/>
                <a:latin typeface="Times New Roman" pitchFamily="18" charset="0"/>
                <a:ea typeface="+mn-ea"/>
                <a:cs typeface="Times New Roman" pitchFamily="18" charset="0"/>
              </a:rPr>
              <a:t>int</a:t>
            </a:r>
            <a:r>
              <a:rPr kumimoji="0" lang="en-US" sz="2200" b="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 *p1 = &amp;a; // a pointer</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u="none" strike="noStrike" kern="0" cap="none" spc="0" normalizeH="0" noProof="0" dirty="0" err="1" smtClean="0">
                <a:ln>
                  <a:noFill/>
                </a:ln>
                <a:solidFill>
                  <a:srgbClr val="000000"/>
                </a:solidFill>
                <a:effectLst/>
                <a:uLnTx/>
                <a:uFillTx/>
                <a:latin typeface="Times New Roman" pitchFamily="18" charset="0"/>
                <a:ea typeface="+mn-ea"/>
                <a:cs typeface="Times New Roman" pitchFamily="18" charset="0"/>
              </a:rPr>
              <a:t>int</a:t>
            </a:r>
            <a:r>
              <a:rPr kumimoji="0" lang="en-US" sz="2200" b="0" u="none" strike="noStrike" kern="0" cap="none" spc="0" normalizeH="0" noProof="0" dirty="0" smtClean="0">
                <a:ln>
                  <a:noFill/>
                </a:ln>
                <a:solidFill>
                  <a:srgbClr val="000000"/>
                </a:solidFill>
                <a:effectLst/>
                <a:uLnTx/>
                <a:uFillTx/>
                <a:latin typeface="Times New Roman" pitchFamily="18" charset="0"/>
                <a:ea typeface="+mn-ea"/>
                <a:cs typeface="Times New Roman" pitchFamily="18" charset="0"/>
              </a:rPr>
              <a:t> **p2 = &amp;p1; // a pointer to a pointer</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u="none" strike="noStrike" kern="0" cap="none" spc="0" normalizeH="0" noProof="0" dirty="0" smtClean="0">
                <a:ln>
                  <a:noFill/>
                </a:ln>
                <a:solidFill>
                  <a:srgbClr val="000000"/>
                </a:solidFill>
                <a:effectLst/>
                <a:uLnTx/>
                <a:uFillTx/>
                <a:latin typeface="Times New Roman" pitchFamily="18" charset="0"/>
                <a:ea typeface="+mn-ea"/>
                <a:cs typeface="Times New Roman" pitchFamily="18" charset="0"/>
              </a:rPr>
              <a:t>…</a:t>
            </a:r>
            <a:endParaRPr kumimoji="0" lang="en-US" sz="2200" b="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grpSp>
        <p:nvGrpSpPr>
          <p:cNvPr id="37" name="Group 36"/>
          <p:cNvGrpSpPr/>
          <p:nvPr/>
        </p:nvGrpSpPr>
        <p:grpSpPr>
          <a:xfrm>
            <a:off x="6540500" y="1968500"/>
            <a:ext cx="1930400" cy="3225800"/>
            <a:chOff x="6540500" y="1968500"/>
            <a:chExt cx="1930400" cy="3225800"/>
          </a:xfrm>
        </p:grpSpPr>
        <p:sp>
          <p:nvSpPr>
            <p:cNvPr id="13" name="TextBox 12"/>
            <p:cNvSpPr txBox="1"/>
            <p:nvPr/>
          </p:nvSpPr>
          <p:spPr>
            <a:xfrm>
              <a:off x="7048500" y="1968500"/>
              <a:ext cx="1422400" cy="406400"/>
            </a:xfrm>
            <a:prstGeom prst="rect">
              <a:avLst/>
            </a:prstGeom>
            <a:noFill/>
          </p:spPr>
          <p:txBody>
            <a:bodyPr wrap="square" lIns="91440" tIns="45720" rIns="91440" rtlCol="0" anchor="t">
              <a:noAutofit/>
            </a:bodyPr>
            <a:lstStyle/>
            <a:p>
              <a:r>
                <a:rPr lang="en-US" sz="1600" dirty="0" smtClean="0">
                  <a:solidFill>
                    <a:schemeClr val="accent4">
                      <a:lumMod val="50000"/>
                    </a:schemeClr>
                  </a:solidFill>
                  <a:latin typeface="Times New Roman" pitchFamily="18" charset="0"/>
                  <a:cs typeface="Times New Roman" pitchFamily="18" charset="0"/>
                </a:rPr>
                <a:t>Memory</a:t>
              </a:r>
            </a:p>
          </p:txBody>
        </p:sp>
        <p:grpSp>
          <p:nvGrpSpPr>
            <p:cNvPr id="34" name="Group 33"/>
            <p:cNvGrpSpPr/>
            <p:nvPr/>
          </p:nvGrpSpPr>
          <p:grpSpPr>
            <a:xfrm>
              <a:off x="6540500" y="2171700"/>
              <a:ext cx="1549400" cy="3022600"/>
              <a:chOff x="6578600" y="2667000"/>
              <a:chExt cx="1549400" cy="3022600"/>
            </a:xfrm>
          </p:grpSpPr>
          <p:sp>
            <p:nvSpPr>
              <p:cNvPr id="6" name="TextBox 5"/>
              <p:cNvSpPr txBox="1"/>
              <p:nvPr/>
            </p:nvSpPr>
            <p:spPr>
              <a:xfrm>
                <a:off x="6985000" y="2806700"/>
                <a:ext cx="1143000" cy="2882900"/>
              </a:xfrm>
              <a:prstGeom prst="rect">
                <a:avLst/>
              </a:prstGeom>
              <a:noFill/>
              <a:ln>
                <a:solidFill>
                  <a:schemeClr val="tx1"/>
                </a:solidFill>
              </a:ln>
            </p:spPr>
            <p:txBody>
              <a:bodyPr wrap="square" lIns="91440" tIns="45720" rIns="91440" rtlCol="0" anchor="t">
                <a:noAutofit/>
              </a:bodyPr>
              <a:lstStyle/>
              <a:p>
                <a:pPr algn="ctr"/>
                <a:r>
                  <a:rPr lang="en-US" sz="1600" dirty="0" smtClean="0">
                    <a:solidFill>
                      <a:schemeClr val="accent4">
                        <a:lumMod val="50000"/>
                      </a:schemeClr>
                    </a:solidFill>
                    <a:latin typeface="Times New Roman" pitchFamily="18" charset="0"/>
                    <a:cs typeface="Times New Roman" pitchFamily="18" charset="0"/>
                  </a:rPr>
                  <a:t>0x30</a:t>
                </a:r>
              </a:p>
              <a:p>
                <a:pPr algn="ctr"/>
                <a:endParaRPr lang="en-US" sz="1500" dirty="0" smtClean="0">
                  <a:solidFill>
                    <a:schemeClr val="accent4">
                      <a:lumMod val="50000"/>
                    </a:schemeClr>
                  </a:solidFill>
                  <a:latin typeface="Times New Roman" pitchFamily="18" charset="0"/>
                  <a:cs typeface="Times New Roman" pitchFamily="18" charset="0"/>
                </a:endParaRPr>
              </a:p>
              <a:p>
                <a:pPr algn="ctr"/>
                <a:r>
                  <a:rPr lang="en-US" sz="1600" dirty="0" smtClean="0">
                    <a:solidFill>
                      <a:schemeClr val="accent4">
                        <a:lumMod val="50000"/>
                      </a:schemeClr>
                    </a:solidFill>
                    <a:latin typeface="Times New Roman" pitchFamily="18" charset="0"/>
                    <a:cs typeface="Times New Roman" pitchFamily="18" charset="0"/>
                  </a:rPr>
                  <a:t>…</a:t>
                </a:r>
              </a:p>
              <a:p>
                <a:pPr algn="ctr"/>
                <a:endParaRPr lang="en-US" sz="1500" dirty="0" smtClean="0">
                  <a:solidFill>
                    <a:schemeClr val="accent4">
                      <a:lumMod val="50000"/>
                    </a:schemeClr>
                  </a:solidFill>
                  <a:latin typeface="Times New Roman" pitchFamily="18" charset="0"/>
                  <a:cs typeface="Times New Roman" pitchFamily="18" charset="0"/>
                </a:endParaRPr>
              </a:p>
              <a:p>
                <a:pPr algn="ctr"/>
                <a:r>
                  <a:rPr lang="en-US" sz="1600" dirty="0" smtClean="0">
                    <a:solidFill>
                      <a:schemeClr val="accent4">
                        <a:lumMod val="50000"/>
                      </a:schemeClr>
                    </a:solidFill>
                    <a:latin typeface="Times New Roman" pitchFamily="18" charset="0"/>
                    <a:cs typeface="Times New Roman" pitchFamily="18" charset="0"/>
                  </a:rPr>
                  <a:t>&amp;a</a:t>
                </a:r>
              </a:p>
              <a:p>
                <a:pPr algn="ctr"/>
                <a:endParaRPr lang="en-US" sz="1500" dirty="0" smtClean="0">
                  <a:solidFill>
                    <a:schemeClr val="accent4">
                      <a:lumMod val="50000"/>
                    </a:schemeClr>
                  </a:solidFill>
                  <a:latin typeface="Times New Roman" pitchFamily="18" charset="0"/>
                  <a:cs typeface="Times New Roman" pitchFamily="18" charset="0"/>
                </a:endParaRPr>
              </a:p>
              <a:p>
                <a:pPr algn="ctr"/>
                <a:r>
                  <a:rPr lang="en-US" sz="1600" dirty="0" smtClean="0">
                    <a:solidFill>
                      <a:schemeClr val="accent4">
                        <a:lumMod val="50000"/>
                      </a:schemeClr>
                    </a:solidFill>
                    <a:latin typeface="Times New Roman" pitchFamily="18" charset="0"/>
                    <a:cs typeface="Times New Roman" pitchFamily="18" charset="0"/>
                  </a:rPr>
                  <a:t>…</a:t>
                </a:r>
              </a:p>
              <a:p>
                <a:pPr algn="ctr"/>
                <a:endParaRPr lang="en-US" sz="1500" dirty="0" smtClean="0">
                  <a:solidFill>
                    <a:schemeClr val="accent4">
                      <a:lumMod val="50000"/>
                    </a:schemeClr>
                  </a:solidFill>
                  <a:latin typeface="Times New Roman" pitchFamily="18" charset="0"/>
                  <a:cs typeface="Times New Roman" pitchFamily="18" charset="0"/>
                </a:endParaRPr>
              </a:p>
              <a:p>
                <a:pPr algn="ctr"/>
                <a:r>
                  <a:rPr lang="en-US" sz="1600" dirty="0" smtClean="0">
                    <a:solidFill>
                      <a:schemeClr val="accent4">
                        <a:lumMod val="50000"/>
                      </a:schemeClr>
                    </a:solidFill>
                    <a:latin typeface="Times New Roman" pitchFamily="18" charset="0"/>
                    <a:cs typeface="Times New Roman" pitchFamily="18" charset="0"/>
                  </a:rPr>
                  <a:t>&amp;p1</a:t>
                </a:r>
              </a:p>
              <a:p>
                <a:pPr algn="ctr"/>
                <a:endParaRPr lang="en-US" sz="1500" dirty="0" smtClean="0">
                  <a:solidFill>
                    <a:schemeClr val="accent4">
                      <a:lumMod val="50000"/>
                    </a:schemeClr>
                  </a:solidFill>
                  <a:latin typeface="Times New Roman" pitchFamily="18" charset="0"/>
                  <a:cs typeface="Times New Roman" pitchFamily="18" charset="0"/>
                </a:endParaRPr>
              </a:p>
              <a:p>
                <a:pPr algn="ctr"/>
                <a:r>
                  <a:rPr lang="en-US" sz="1600" dirty="0" smtClean="0">
                    <a:solidFill>
                      <a:schemeClr val="accent4">
                        <a:lumMod val="50000"/>
                      </a:schemeClr>
                    </a:solidFill>
                    <a:latin typeface="Times New Roman" pitchFamily="18" charset="0"/>
                    <a:cs typeface="Times New Roman" pitchFamily="18" charset="0"/>
                  </a:rPr>
                  <a:t>…</a:t>
                </a:r>
              </a:p>
              <a:p>
                <a:pPr algn="ctr"/>
                <a:endParaRPr lang="en-US" sz="1500" dirty="0" smtClean="0">
                  <a:solidFill>
                    <a:schemeClr val="accent4">
                      <a:lumMod val="50000"/>
                    </a:schemeClr>
                  </a:solidFill>
                  <a:latin typeface="Times New Roman" pitchFamily="18" charset="0"/>
                  <a:cs typeface="Times New Roman" pitchFamily="18" charset="0"/>
                </a:endParaRPr>
              </a:p>
              <a:p>
                <a:pPr algn="ctr"/>
                <a:endParaRPr lang="en-US" sz="1500" dirty="0" smtClean="0">
                  <a:solidFill>
                    <a:schemeClr val="accent4">
                      <a:lumMod val="50000"/>
                    </a:schemeClr>
                  </a:solidFill>
                  <a:latin typeface="Times New Roman" pitchFamily="18" charset="0"/>
                  <a:cs typeface="Times New Roman" pitchFamily="18" charset="0"/>
                </a:endParaRPr>
              </a:p>
            </p:txBody>
          </p:sp>
          <p:cxnSp>
            <p:nvCxnSpPr>
              <p:cNvPr id="8" name="Straight Connector 7"/>
              <p:cNvCxnSpPr/>
              <p:nvPr/>
            </p:nvCxnSpPr>
            <p:spPr>
              <a:xfrm>
                <a:off x="6997700" y="3162300"/>
                <a:ext cx="113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97700" y="3721100"/>
                <a:ext cx="113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97700" y="4102100"/>
                <a:ext cx="113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97700" y="4635500"/>
                <a:ext cx="113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97700" y="5016500"/>
                <a:ext cx="113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42100" y="2667000"/>
                <a:ext cx="279400" cy="406400"/>
              </a:xfrm>
              <a:prstGeom prst="rect">
                <a:avLst/>
              </a:prstGeom>
              <a:noFill/>
            </p:spPr>
            <p:txBody>
              <a:bodyPr wrap="square" lIns="91440" tIns="45720" rIns="91440" rtlCol="0" anchor="t">
                <a:noAutofit/>
              </a:bodyPr>
              <a:lstStyle/>
              <a:p>
                <a:r>
                  <a:rPr lang="en-US" sz="1600" dirty="0" smtClean="0">
                    <a:solidFill>
                      <a:schemeClr val="accent4">
                        <a:lumMod val="50000"/>
                      </a:schemeClr>
                    </a:solidFill>
                    <a:latin typeface="Times New Roman" pitchFamily="18" charset="0"/>
                    <a:cs typeface="Times New Roman" pitchFamily="18" charset="0"/>
                  </a:rPr>
                  <a:t>a</a:t>
                </a:r>
              </a:p>
            </p:txBody>
          </p:sp>
          <p:sp>
            <p:nvSpPr>
              <p:cNvPr id="15" name="TextBox 14"/>
              <p:cNvSpPr txBox="1"/>
              <p:nvPr/>
            </p:nvSpPr>
            <p:spPr>
              <a:xfrm>
                <a:off x="6578600" y="3568700"/>
                <a:ext cx="469900" cy="406400"/>
              </a:xfrm>
              <a:prstGeom prst="rect">
                <a:avLst/>
              </a:prstGeom>
              <a:noFill/>
            </p:spPr>
            <p:txBody>
              <a:bodyPr wrap="square" lIns="91440" tIns="45720" rIns="91440" rtlCol="0" anchor="t">
                <a:noAutofit/>
              </a:bodyPr>
              <a:lstStyle/>
              <a:p>
                <a:r>
                  <a:rPr lang="en-US" sz="1600" dirty="0" smtClean="0">
                    <a:solidFill>
                      <a:schemeClr val="accent4">
                        <a:lumMod val="50000"/>
                      </a:schemeClr>
                    </a:solidFill>
                    <a:latin typeface="Times New Roman" pitchFamily="18" charset="0"/>
                    <a:cs typeface="Times New Roman" pitchFamily="18" charset="0"/>
                  </a:rPr>
                  <a:t>p1</a:t>
                </a:r>
              </a:p>
            </p:txBody>
          </p:sp>
          <p:sp>
            <p:nvSpPr>
              <p:cNvPr id="16" name="TextBox 15"/>
              <p:cNvSpPr txBox="1"/>
              <p:nvPr/>
            </p:nvSpPr>
            <p:spPr>
              <a:xfrm>
                <a:off x="6578600" y="4483100"/>
                <a:ext cx="469900" cy="406400"/>
              </a:xfrm>
              <a:prstGeom prst="rect">
                <a:avLst/>
              </a:prstGeom>
              <a:noFill/>
            </p:spPr>
            <p:txBody>
              <a:bodyPr wrap="square" lIns="91440" tIns="45720" rIns="91440" rtlCol="0" anchor="t">
                <a:noAutofit/>
              </a:bodyPr>
              <a:lstStyle/>
              <a:p>
                <a:r>
                  <a:rPr lang="en-US" sz="1600" dirty="0" smtClean="0">
                    <a:solidFill>
                      <a:schemeClr val="accent4">
                        <a:lumMod val="50000"/>
                      </a:schemeClr>
                    </a:solidFill>
                    <a:latin typeface="Times New Roman" pitchFamily="18" charset="0"/>
                    <a:cs typeface="Times New Roman" pitchFamily="18" charset="0"/>
                  </a:rPr>
                  <a:t>p2</a:t>
                </a:r>
              </a:p>
            </p:txBody>
          </p:sp>
        </p:grpSp>
      </p:grpSp>
      <p:grpSp>
        <p:nvGrpSpPr>
          <p:cNvPr id="29" name="Group 28"/>
          <p:cNvGrpSpPr/>
          <p:nvPr/>
        </p:nvGrpSpPr>
        <p:grpSpPr>
          <a:xfrm>
            <a:off x="8089900" y="2311400"/>
            <a:ext cx="304800" cy="1117600"/>
            <a:chOff x="8128000" y="2806700"/>
            <a:chExt cx="304800" cy="1117600"/>
          </a:xfrm>
        </p:grpSpPr>
        <p:cxnSp>
          <p:nvCxnSpPr>
            <p:cNvPr id="24" name="Straight Connector 23"/>
            <p:cNvCxnSpPr/>
            <p:nvPr/>
          </p:nvCxnSpPr>
          <p:spPr>
            <a:xfrm>
              <a:off x="8140700" y="3924300"/>
              <a:ext cx="2921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432800" y="2819400"/>
              <a:ext cx="0" cy="11049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128000" y="2806700"/>
              <a:ext cx="304800" cy="0"/>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8077200" y="3225800"/>
            <a:ext cx="558800" cy="1117600"/>
            <a:chOff x="8128000" y="2806700"/>
            <a:chExt cx="304800" cy="1117600"/>
          </a:xfrm>
        </p:grpSpPr>
        <p:cxnSp>
          <p:nvCxnSpPr>
            <p:cNvPr id="31" name="Straight Connector 30"/>
            <p:cNvCxnSpPr/>
            <p:nvPr/>
          </p:nvCxnSpPr>
          <p:spPr>
            <a:xfrm>
              <a:off x="8140700" y="3924300"/>
              <a:ext cx="2921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432800" y="2819400"/>
              <a:ext cx="0" cy="11049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128000" y="2806700"/>
              <a:ext cx="304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 Placeholder 2"/>
          <p:cNvSpPr txBox="1">
            <a:spLocks/>
          </p:cNvSpPr>
          <p:nvPr/>
        </p:nvSpPr>
        <p:spPr>
          <a:xfrm>
            <a:off x="389742" y="4592089"/>
            <a:ext cx="6036458" cy="1681711"/>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lang="en-US" sz="2200" kern="0" dirty="0" smtClean="0">
                <a:solidFill>
                  <a:srgbClr val="000000"/>
                </a:solidFill>
                <a:latin typeface="Times New Roman" pitchFamily="18" charset="0"/>
                <a:cs typeface="Times New Roman" pitchFamily="18" charset="0"/>
              </a:rPr>
              <a:t>We can change the value of variable a via pointers:</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lang="en-US" sz="2200" kern="0" dirty="0" smtClean="0">
                <a:solidFill>
                  <a:srgbClr val="000000"/>
                </a:solidFill>
                <a:latin typeface="Times New Roman" pitchFamily="18" charset="0"/>
                <a:cs typeface="Times New Roman" pitchFamily="18" charset="0"/>
              </a:rPr>
              <a:t>*p1 = 0xFF;</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u="none" strike="noStrike" kern="0" cap="none" spc="0" normalizeH="0" noProof="0" dirty="0" smtClean="0">
                <a:ln>
                  <a:noFill/>
                </a:ln>
                <a:solidFill>
                  <a:srgbClr val="000000"/>
                </a:solidFill>
                <a:effectLst/>
                <a:uLnTx/>
                <a:uFillTx/>
                <a:latin typeface="Times New Roman" pitchFamily="18" charset="0"/>
                <a:ea typeface="+mn-ea"/>
                <a:cs typeface="Times New Roman" pitchFamily="18" charset="0"/>
              </a:rPr>
              <a:t>**p2 = 0xA0;</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u="none" strike="noStrike" kern="0" cap="none" spc="0" normalizeH="0" noProof="0" dirty="0" smtClean="0">
                <a:ln>
                  <a:noFill/>
                </a:ln>
                <a:solidFill>
                  <a:srgbClr val="000000"/>
                </a:solidFill>
                <a:effectLst/>
                <a:uLnTx/>
                <a:uFillTx/>
                <a:latin typeface="Times New Roman" pitchFamily="18" charset="0"/>
                <a:ea typeface="+mn-ea"/>
                <a:cs typeface="Times New Roman" pitchFamily="18" charset="0"/>
              </a:rPr>
              <a:t>…</a:t>
            </a:r>
            <a:endParaRPr kumimoji="0" lang="en-US" sz="2200" b="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36" name="Text Placeholder 2"/>
          <p:cNvSpPr txBox="1">
            <a:spLocks/>
          </p:cNvSpPr>
          <p:nvPr/>
        </p:nvSpPr>
        <p:spPr>
          <a:xfrm>
            <a:off x="338942" y="3537989"/>
            <a:ext cx="5960258" cy="1084811"/>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Here</a:t>
            </a:r>
            <a:r>
              <a:rPr kumimoji="0" lang="en-US" sz="2200" b="0" u="none" strike="noStrike" kern="0" cap="none" spc="0" normalizeH="0" noProof="0" dirty="0" smtClean="0">
                <a:ln>
                  <a:noFill/>
                </a:ln>
                <a:solidFill>
                  <a:srgbClr val="000000"/>
                </a:solidFill>
                <a:effectLst/>
                <a:uLnTx/>
                <a:uFillTx/>
                <a:latin typeface="Times New Roman" pitchFamily="18" charset="0"/>
                <a:ea typeface="+mn-ea"/>
                <a:cs typeface="Times New Roman" pitchFamily="18" charset="0"/>
              </a:rPr>
              <a:t> “&amp;” is an operator that gets the memory </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u="none" strike="noStrike" kern="0" cap="none" spc="0" normalizeH="0" noProof="0" dirty="0" smtClean="0">
                <a:ln>
                  <a:noFill/>
                </a:ln>
                <a:solidFill>
                  <a:srgbClr val="000000"/>
                </a:solidFill>
                <a:effectLst/>
                <a:uLnTx/>
                <a:uFillTx/>
                <a:latin typeface="Times New Roman" pitchFamily="18" charset="0"/>
                <a:ea typeface="+mn-ea"/>
                <a:cs typeface="Times New Roman" pitchFamily="18" charset="0"/>
              </a:rPr>
              <a:t>address of the variable. </a:t>
            </a:r>
            <a:endParaRPr kumimoji="0" lang="en-US" sz="2200" b="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ox(i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amond(in)">
                                      <p:cBhvr>
                                        <p:cTn id="18" dur="20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diamond(in)">
                                      <p:cBhvr>
                                        <p:cTn id="23" dur="20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ox(in)">
                                      <p:cBhvr>
                                        <p:cTn id="2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SESSION 1: </a:t>
            </a:r>
            <a:r>
              <a:rPr lang="en-US" dirty="0" smtClean="0">
                <a:latin typeface="Times New Roman" pitchFamily="18" charset="0"/>
                <a:cs typeface="Times New Roman" pitchFamily="18" charset="0"/>
              </a:rPr>
              <a:t>Brief introduction to pointers</a:t>
            </a:r>
            <a:endParaRPr lang="en-US" dirty="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554842" y="3385589"/>
            <a:ext cx="1235858" cy="424411"/>
          </a:xfrm>
        </p:spPr>
        <p:txBody>
          <a:bodyPr>
            <a:normAutofit lnSpcReduction="10000"/>
          </a:bodyPr>
          <a:lstStyle/>
          <a:p>
            <a:pPr eaLnBrk="1" hangingPunct="1">
              <a:buFont typeface="Arial" charset="0"/>
              <a:buNone/>
            </a:pP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*b[4];</a:t>
            </a:r>
          </a:p>
          <a:p>
            <a:pPr eaLnBrk="1" hangingPunct="1">
              <a:buFont typeface="Arial" charset="0"/>
              <a:buNone/>
            </a:pPr>
            <a:endParaRPr lang="en-US" i="1" dirty="0" smtClean="0">
              <a:latin typeface="Times New Roman" pitchFamily="18" charset="0"/>
              <a:cs typeface="Times New Roman" pitchFamily="18" charset="0"/>
            </a:endParaRPr>
          </a:p>
        </p:txBody>
      </p:sp>
      <p:sp>
        <p:nvSpPr>
          <p:cNvPr id="27" name="Text Placeholder 2"/>
          <p:cNvSpPr txBox="1">
            <a:spLocks/>
          </p:cNvSpPr>
          <p:nvPr/>
        </p:nvSpPr>
        <p:spPr>
          <a:xfrm>
            <a:off x="2002642" y="3360189"/>
            <a:ext cx="4741058" cy="513311"/>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 an array, whose elements are pointers</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29" name="Text Placeholder 2"/>
          <p:cNvSpPr txBox="1">
            <a:spLocks/>
          </p:cNvSpPr>
          <p:nvPr/>
        </p:nvSpPr>
        <p:spPr>
          <a:xfrm>
            <a:off x="516742" y="3957089"/>
            <a:ext cx="1477158" cy="487911"/>
          </a:xfrm>
          <a:prstGeom prst="rect">
            <a:avLst/>
          </a:prstGeom>
        </p:spPr>
        <p:txBody>
          <a:bodyPr vert="horz" lIns="91440" tIns="45720" rIns="91440" bIns="45720" rtlCol="0">
            <a:normAutofit/>
          </a:bodyPr>
          <a:lstStyle/>
          <a:p>
            <a:pPr marL="175022" lvl="0" indent="-175022">
              <a:spcBef>
                <a:spcPts val="431"/>
              </a:spcBef>
              <a:spcAft>
                <a:spcPts val="56"/>
              </a:spcAft>
              <a:buClr>
                <a:schemeClr val="tx1">
                  <a:lumMod val="85000"/>
                  <a:lumOff val="15000"/>
                </a:schemeClr>
              </a:buClr>
              <a:buSzPct val="80000"/>
              <a:defRPr/>
            </a:pPr>
            <a:r>
              <a:rPr lang="en-US" sz="2200" kern="0" dirty="0" err="1" smtClean="0">
                <a:solidFill>
                  <a:srgbClr val="0070C0"/>
                </a:solidFill>
                <a:latin typeface="Times New Roman" pitchFamily="18" charset="0"/>
                <a:cs typeface="Times New Roman" pitchFamily="18" charset="0"/>
              </a:rPr>
              <a:t>int</a:t>
            </a:r>
            <a:r>
              <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(*b)[4];</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30" name="Text Placeholder 2"/>
          <p:cNvSpPr txBox="1">
            <a:spLocks/>
          </p:cNvSpPr>
          <p:nvPr/>
        </p:nvSpPr>
        <p:spPr>
          <a:xfrm>
            <a:off x="2155042" y="3969789"/>
            <a:ext cx="4741058" cy="513311"/>
          </a:xfrm>
          <a:prstGeom prst="rect">
            <a:avLst/>
          </a:prstGeom>
        </p:spPr>
        <p:txBody>
          <a:bodyPr vert="horz" lIns="91440" tIns="45720" rIns="91440" bIns="45720" rtlCol="0">
            <a:normAutofit/>
          </a:bodyPr>
          <a:lstStyle/>
          <a:p>
            <a:pPr marL="175022" lvl="0" indent="-175022">
              <a:spcBef>
                <a:spcPts val="431"/>
              </a:spcBef>
              <a:spcAft>
                <a:spcPts val="56"/>
              </a:spcAft>
              <a:buClr>
                <a:schemeClr val="tx1">
                  <a:lumMod val="85000"/>
                  <a:lumOff val="15000"/>
                </a:schemeClr>
              </a:buClr>
              <a:buSzPct val="80000"/>
            </a:pPr>
            <a:r>
              <a:rPr lang="en-US" sz="2200" kern="0" dirty="0" smtClean="0">
                <a:solidFill>
                  <a:srgbClr val="000000"/>
                </a:solidFill>
                <a:latin typeface="Times New Roman" pitchFamily="18" charset="0"/>
                <a:cs typeface="Times New Roman" pitchFamily="18" charset="0"/>
              </a:rPr>
              <a:t>// a pointer to an array</a:t>
            </a:r>
            <a:endPar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34" name="Text Placeholder 2"/>
          <p:cNvSpPr txBox="1">
            <a:spLocks/>
          </p:cNvSpPr>
          <p:nvPr/>
        </p:nvSpPr>
        <p:spPr>
          <a:xfrm>
            <a:off x="533400" y="5156200"/>
            <a:ext cx="1765300" cy="469900"/>
          </a:xfrm>
          <a:prstGeom prst="rect">
            <a:avLst/>
          </a:prstGeom>
        </p:spPr>
        <p:txBody>
          <a:bodyPr vert="horz" lIns="91440" tIns="45720" rIns="91440" bIns="45720" rtlCol="0">
            <a:normAutofit/>
          </a:bodyPr>
          <a:lstStyle/>
          <a:p>
            <a:pPr marL="175022" lvl="0" indent="-175022">
              <a:spcBef>
                <a:spcPts val="431"/>
              </a:spcBef>
              <a:spcAft>
                <a:spcPts val="56"/>
              </a:spcAft>
              <a:buClr>
                <a:schemeClr val="tx1">
                  <a:lumMod val="85000"/>
                  <a:lumOff val="15000"/>
                </a:schemeClr>
              </a:buClr>
              <a:buSzPct val="80000"/>
              <a:defRPr/>
            </a:pPr>
            <a:r>
              <a:rPr lang="en-US" sz="2200" kern="0" dirty="0" err="1" smtClean="0">
                <a:solidFill>
                  <a:srgbClr val="0070C0"/>
                </a:solidFill>
                <a:latin typeface="Times New Roman" pitchFamily="18" charset="0"/>
                <a:cs typeface="Times New Roman" pitchFamily="18" charset="0"/>
              </a:rPr>
              <a:t>int</a:t>
            </a:r>
            <a:r>
              <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(*b)(</a:t>
            </a:r>
            <a:r>
              <a:rPr lang="en-US" sz="2200" kern="0" dirty="0" err="1" smtClean="0">
                <a:solidFill>
                  <a:srgbClr val="0070C0"/>
                </a:solidFill>
                <a:latin typeface="Times New Roman" pitchFamily="18" charset="0"/>
                <a:cs typeface="Times New Roman" pitchFamily="18" charset="0"/>
              </a:rPr>
              <a:t>int</a:t>
            </a:r>
            <a:r>
              <a:rPr lang="en-US" sz="2200" kern="0" dirty="0" smtClean="0">
                <a:solidFill>
                  <a:srgbClr val="000000"/>
                </a:solidFill>
                <a:latin typeface="Times New Roman" pitchFamily="18" charset="0"/>
                <a:cs typeface="Times New Roman" pitchFamily="18" charset="0"/>
              </a:rPr>
              <a:t>*);</a:t>
            </a:r>
            <a:endPar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36" name="Text Placeholder 2"/>
          <p:cNvSpPr txBox="1">
            <a:spLocks/>
          </p:cNvSpPr>
          <p:nvPr/>
        </p:nvSpPr>
        <p:spPr>
          <a:xfrm>
            <a:off x="2510642" y="5188989"/>
            <a:ext cx="4741058" cy="513311"/>
          </a:xfrm>
          <a:prstGeom prst="rect">
            <a:avLst/>
          </a:prstGeom>
        </p:spPr>
        <p:txBody>
          <a:bodyPr vert="horz" lIns="91440" tIns="45720" rIns="91440" bIns="45720" rtlCol="0">
            <a:normAutofit/>
          </a:bodyPr>
          <a:lstStyle/>
          <a:p>
            <a:pPr marL="175022" lvl="0" indent="-175022">
              <a:spcBef>
                <a:spcPts val="431"/>
              </a:spcBef>
              <a:spcAft>
                <a:spcPts val="56"/>
              </a:spcAft>
              <a:buClr>
                <a:schemeClr val="tx1">
                  <a:lumMod val="85000"/>
                  <a:lumOff val="15000"/>
                </a:schemeClr>
              </a:buClr>
              <a:buSzPct val="80000"/>
            </a:pPr>
            <a:r>
              <a:rPr lang="en-US" sz="2200" kern="0" dirty="0" smtClean="0">
                <a:solidFill>
                  <a:srgbClr val="000000"/>
                </a:solidFill>
                <a:latin typeface="Times New Roman" pitchFamily="18" charset="0"/>
                <a:cs typeface="Times New Roman" pitchFamily="18" charset="0"/>
              </a:rPr>
              <a:t>// a pointer to a function</a:t>
            </a:r>
            <a:endPar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37" name="Text Placeholder 2"/>
          <p:cNvSpPr txBox="1">
            <a:spLocks/>
          </p:cNvSpPr>
          <p:nvPr/>
        </p:nvSpPr>
        <p:spPr>
          <a:xfrm>
            <a:off x="520700" y="4579389"/>
            <a:ext cx="1574800" cy="424411"/>
          </a:xfrm>
          <a:prstGeom prst="rect">
            <a:avLst/>
          </a:prstGeom>
        </p:spPr>
        <p:txBody>
          <a:bodyPr vert="horz" lIns="91440" tIns="45720" rIns="91440" bIns="45720" rtlCol="0">
            <a:normAutofit lnSpcReduction="10000"/>
          </a:bodyPr>
          <a:lstStyle/>
          <a:p>
            <a:pPr marL="175022" lvl="0" indent="-175022">
              <a:spcBef>
                <a:spcPts val="431"/>
              </a:spcBef>
              <a:spcAft>
                <a:spcPts val="56"/>
              </a:spcAft>
              <a:buClr>
                <a:schemeClr val="tx1">
                  <a:lumMod val="85000"/>
                  <a:lumOff val="15000"/>
                </a:schemeClr>
              </a:buClr>
              <a:buSzPct val="80000"/>
              <a:defRPr/>
            </a:pPr>
            <a:r>
              <a:rPr lang="en-US" sz="2200" kern="0" dirty="0" err="1" smtClean="0">
                <a:solidFill>
                  <a:srgbClr val="0070C0"/>
                </a:solidFill>
                <a:latin typeface="Times New Roman" pitchFamily="18" charset="0"/>
                <a:cs typeface="Times New Roman" pitchFamily="18" charset="0"/>
              </a:rPr>
              <a:t>int</a:t>
            </a:r>
            <a:r>
              <a:rPr lang="en-US" sz="2200" kern="0" dirty="0" smtClean="0">
                <a:solidFill>
                  <a:srgbClr val="000000"/>
                </a:solidFill>
                <a:latin typeface="Times New Roman" pitchFamily="18" charset="0"/>
                <a:cs typeface="Times New Roman" pitchFamily="18" charset="0"/>
              </a:rPr>
              <a:t> *</a:t>
            </a:r>
            <a:r>
              <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b(</a:t>
            </a:r>
            <a:r>
              <a:rPr lang="en-US" sz="2200" kern="0" dirty="0" err="1" smtClean="0">
                <a:solidFill>
                  <a:srgbClr val="0070C0"/>
                </a:solidFill>
                <a:latin typeface="Times New Roman" pitchFamily="18" charset="0"/>
                <a:cs typeface="Times New Roman" pitchFamily="18" charset="0"/>
              </a:rPr>
              <a:t>int</a:t>
            </a:r>
            <a:r>
              <a:rPr lang="en-US" sz="2200" kern="0" dirty="0" smtClean="0">
                <a:solidFill>
                  <a:srgbClr val="000000"/>
                </a:solidFill>
                <a:latin typeface="Times New Roman" pitchFamily="18" charset="0"/>
                <a:cs typeface="Times New Roman" pitchFamily="18" charset="0"/>
              </a:rPr>
              <a:t>*);</a:t>
            </a:r>
            <a:endPar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38" name="Text Placeholder 2"/>
          <p:cNvSpPr txBox="1">
            <a:spLocks/>
          </p:cNvSpPr>
          <p:nvPr/>
        </p:nvSpPr>
        <p:spPr>
          <a:xfrm>
            <a:off x="2231242" y="4572001"/>
            <a:ext cx="5528458" cy="495299"/>
          </a:xfrm>
          <a:prstGeom prst="rect">
            <a:avLst/>
          </a:prstGeom>
        </p:spPr>
        <p:txBody>
          <a:bodyPr vert="horz" lIns="91440" tIns="45720" rIns="91440" bIns="45720" rtlCol="0">
            <a:normAutofit/>
          </a:bodyPr>
          <a:lstStyle/>
          <a:p>
            <a:pPr marL="175022" lvl="0" indent="-175022">
              <a:spcBef>
                <a:spcPts val="431"/>
              </a:spcBef>
              <a:spcAft>
                <a:spcPts val="56"/>
              </a:spcAft>
              <a:buClr>
                <a:schemeClr val="tx1">
                  <a:lumMod val="85000"/>
                  <a:lumOff val="15000"/>
                </a:schemeClr>
              </a:buClr>
              <a:buSzPct val="80000"/>
            </a:pPr>
            <a:r>
              <a:rPr lang="en-US" sz="2200" kern="0" dirty="0" smtClean="0">
                <a:solidFill>
                  <a:srgbClr val="000000"/>
                </a:solidFill>
                <a:latin typeface="Times New Roman" pitchFamily="18" charset="0"/>
                <a:cs typeface="Times New Roman" pitchFamily="18" charset="0"/>
              </a:rPr>
              <a:t>// a function, whose return value is a pointer</a:t>
            </a:r>
            <a:endPar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39" name="Text Placeholder 2"/>
          <p:cNvSpPr txBox="1">
            <a:spLocks/>
          </p:cNvSpPr>
          <p:nvPr/>
        </p:nvSpPr>
        <p:spPr>
          <a:xfrm>
            <a:off x="520700" y="5778500"/>
            <a:ext cx="2044700" cy="533400"/>
          </a:xfrm>
          <a:prstGeom prst="rect">
            <a:avLst/>
          </a:prstGeom>
        </p:spPr>
        <p:txBody>
          <a:bodyPr vert="horz" lIns="91440" tIns="45720" rIns="91440" bIns="45720" rtlCol="0">
            <a:normAutofit/>
          </a:bodyPr>
          <a:lstStyle/>
          <a:p>
            <a:pPr marL="175022" lvl="0" indent="-175022">
              <a:spcBef>
                <a:spcPts val="431"/>
              </a:spcBef>
              <a:spcAft>
                <a:spcPts val="56"/>
              </a:spcAft>
              <a:buClr>
                <a:schemeClr val="tx1">
                  <a:lumMod val="85000"/>
                  <a:lumOff val="15000"/>
                </a:schemeClr>
              </a:buClr>
              <a:buSzPct val="80000"/>
              <a:defRPr/>
            </a:pPr>
            <a:r>
              <a:rPr lang="en-US" sz="2200" kern="0" dirty="0" err="1" smtClean="0">
                <a:solidFill>
                  <a:srgbClr val="0070C0"/>
                </a:solidFill>
                <a:latin typeface="Times New Roman" pitchFamily="18" charset="0"/>
                <a:cs typeface="Times New Roman" pitchFamily="18" charset="0"/>
              </a:rPr>
              <a:t>int</a:t>
            </a:r>
            <a:r>
              <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(*b[4])(</a:t>
            </a:r>
            <a:r>
              <a:rPr lang="en-US" sz="2200" kern="0" dirty="0" err="1" smtClean="0">
                <a:solidFill>
                  <a:srgbClr val="0070C0"/>
                </a:solidFill>
                <a:latin typeface="Times New Roman" pitchFamily="18" charset="0"/>
                <a:cs typeface="Times New Roman" pitchFamily="18" charset="0"/>
              </a:rPr>
              <a:t>int</a:t>
            </a:r>
            <a:r>
              <a:rPr lang="en-US" sz="2200" kern="0" dirty="0" smtClean="0">
                <a:solidFill>
                  <a:srgbClr val="000000"/>
                </a:solidFill>
                <a:latin typeface="Times New Roman" pitchFamily="18" charset="0"/>
                <a:cs typeface="Times New Roman" pitchFamily="18" charset="0"/>
              </a:rPr>
              <a:t>*);</a:t>
            </a:r>
            <a:endPar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40" name="Text Placeholder 2"/>
          <p:cNvSpPr txBox="1">
            <a:spLocks/>
          </p:cNvSpPr>
          <p:nvPr/>
        </p:nvSpPr>
        <p:spPr>
          <a:xfrm>
            <a:off x="2777342" y="5811289"/>
            <a:ext cx="6176158" cy="551411"/>
          </a:xfrm>
          <a:prstGeom prst="rect">
            <a:avLst/>
          </a:prstGeom>
        </p:spPr>
        <p:txBody>
          <a:bodyPr vert="horz" lIns="91440" tIns="45720" rIns="91440" bIns="45720" rtlCol="0">
            <a:normAutofit/>
          </a:bodyPr>
          <a:lstStyle/>
          <a:p>
            <a:pPr marL="175022" lvl="0" indent="-175022">
              <a:spcBef>
                <a:spcPts val="431"/>
              </a:spcBef>
              <a:spcAft>
                <a:spcPts val="56"/>
              </a:spcAft>
              <a:buClr>
                <a:schemeClr val="tx1">
                  <a:lumMod val="85000"/>
                  <a:lumOff val="15000"/>
                </a:schemeClr>
              </a:buClr>
              <a:buSzPct val="80000"/>
            </a:pPr>
            <a:r>
              <a:rPr lang="en-US" sz="2200" kern="0" dirty="0" smtClean="0">
                <a:solidFill>
                  <a:srgbClr val="000000"/>
                </a:solidFill>
                <a:latin typeface="Times New Roman" pitchFamily="18" charset="0"/>
                <a:cs typeface="Times New Roman" pitchFamily="18" charset="0"/>
              </a:rPr>
              <a:t>//  an array, whose elements are pointers to functions</a:t>
            </a:r>
            <a:endPar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41" name="Text Placeholder 2"/>
          <p:cNvSpPr txBox="1">
            <a:spLocks/>
          </p:cNvSpPr>
          <p:nvPr/>
        </p:nvSpPr>
        <p:spPr>
          <a:xfrm>
            <a:off x="542142" y="2801389"/>
            <a:ext cx="1235858" cy="424411"/>
          </a:xfrm>
          <a:prstGeom prst="rect">
            <a:avLst/>
          </a:prstGeom>
        </p:spPr>
        <p:txBody>
          <a:bodyPr vert="horz" lIns="91440" tIns="45720" rIns="91440" bIns="45720" rtlCol="0">
            <a:normAutofit lnSpcReduction="10000"/>
          </a:bodyPr>
          <a:lstStyle/>
          <a:p>
            <a:pPr marL="175022" lvl="0" indent="-175022">
              <a:spcBef>
                <a:spcPts val="431"/>
              </a:spcBef>
              <a:spcAft>
                <a:spcPts val="56"/>
              </a:spcAft>
              <a:buClr>
                <a:schemeClr val="tx1">
                  <a:lumMod val="85000"/>
                  <a:lumOff val="15000"/>
                </a:schemeClr>
              </a:buClr>
              <a:buSzPct val="80000"/>
              <a:defRPr/>
            </a:pPr>
            <a:r>
              <a:rPr lang="en-US" sz="2200" kern="0" dirty="0" err="1" smtClean="0">
                <a:solidFill>
                  <a:srgbClr val="0070C0"/>
                </a:solidFill>
                <a:latin typeface="Times New Roman" pitchFamily="18" charset="0"/>
                <a:cs typeface="Times New Roman" pitchFamily="18" charset="0"/>
              </a:rPr>
              <a:t>int</a:t>
            </a:r>
            <a:r>
              <a:rPr lang="en-US" sz="2200" kern="0" dirty="0" smtClean="0">
                <a:solidFill>
                  <a:srgbClr val="000000"/>
                </a:solidFill>
                <a:latin typeface="Times New Roman" pitchFamily="18" charset="0"/>
                <a:cs typeface="Times New Roman" pitchFamily="18" charset="0"/>
              </a:rPr>
              <a:t> b[4</a:t>
            </a:r>
            <a:r>
              <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42" name="Text Placeholder 2"/>
          <p:cNvSpPr txBox="1">
            <a:spLocks/>
          </p:cNvSpPr>
          <p:nvPr/>
        </p:nvSpPr>
        <p:spPr>
          <a:xfrm>
            <a:off x="1901042" y="2775989"/>
            <a:ext cx="4741058" cy="513311"/>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 an array, whose elements are integers</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43" name="Text Placeholder 2"/>
          <p:cNvSpPr txBox="1">
            <a:spLocks/>
          </p:cNvSpPr>
          <p:nvPr/>
        </p:nvSpPr>
        <p:spPr>
          <a:xfrm>
            <a:off x="542142" y="2179089"/>
            <a:ext cx="1235858" cy="424411"/>
          </a:xfrm>
          <a:prstGeom prst="rect">
            <a:avLst/>
          </a:prstGeom>
        </p:spPr>
        <p:txBody>
          <a:bodyPr vert="horz" lIns="91440" tIns="45720" rIns="91440" bIns="45720" rtlCol="0">
            <a:normAutofit lnSpcReduction="10000"/>
          </a:bodyPr>
          <a:lstStyle/>
          <a:p>
            <a:pPr marL="175022" lvl="0" indent="-175022">
              <a:spcBef>
                <a:spcPts val="431"/>
              </a:spcBef>
              <a:spcAft>
                <a:spcPts val="56"/>
              </a:spcAft>
              <a:buClr>
                <a:schemeClr val="tx1">
                  <a:lumMod val="85000"/>
                  <a:lumOff val="15000"/>
                </a:schemeClr>
              </a:buClr>
              <a:buSzPct val="80000"/>
              <a:defRPr/>
            </a:pPr>
            <a:r>
              <a:rPr lang="en-US" sz="2200" kern="0" dirty="0" err="1" smtClean="0">
                <a:solidFill>
                  <a:srgbClr val="0070C0"/>
                </a:solidFill>
                <a:latin typeface="Times New Roman" pitchFamily="18" charset="0"/>
                <a:cs typeface="Times New Roman" pitchFamily="18" charset="0"/>
              </a:rPr>
              <a:t>int</a:t>
            </a:r>
            <a:r>
              <a:rPr lang="en-US" sz="2200" kern="0" dirty="0" smtClean="0">
                <a:solidFill>
                  <a:srgbClr val="000000"/>
                </a:solidFill>
                <a:latin typeface="Times New Roman" pitchFamily="18" charset="0"/>
                <a:cs typeface="Times New Roman" pitchFamily="18" charset="0"/>
              </a:rPr>
              <a:t> **</a:t>
            </a:r>
            <a:r>
              <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b;</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44" name="Text Placeholder 2"/>
          <p:cNvSpPr txBox="1">
            <a:spLocks/>
          </p:cNvSpPr>
          <p:nvPr/>
        </p:nvSpPr>
        <p:spPr>
          <a:xfrm>
            <a:off x="1901042" y="2153689"/>
            <a:ext cx="4741058" cy="513311"/>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 a pointer to a</a:t>
            </a:r>
            <a:r>
              <a:rPr kumimoji="0" lang="en-US" sz="2200" b="0" i="0" u="none" strike="noStrike" kern="0" cap="none" spc="0" normalizeH="0" noProof="0" dirty="0" smtClean="0">
                <a:ln>
                  <a:noFill/>
                </a:ln>
                <a:solidFill>
                  <a:srgbClr val="000000"/>
                </a:solidFill>
                <a:effectLst/>
                <a:uLnTx/>
                <a:uFillTx/>
                <a:latin typeface="Times New Roman" pitchFamily="18" charset="0"/>
                <a:ea typeface="+mn-ea"/>
                <a:cs typeface="Times New Roman" pitchFamily="18" charset="0"/>
              </a:rPr>
              <a:t> pointer</a:t>
            </a:r>
            <a:endPar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45" name="Text Placeholder 2"/>
          <p:cNvSpPr txBox="1">
            <a:spLocks/>
          </p:cNvSpPr>
          <p:nvPr/>
        </p:nvSpPr>
        <p:spPr>
          <a:xfrm>
            <a:off x="529442" y="1696489"/>
            <a:ext cx="1235858" cy="424411"/>
          </a:xfrm>
          <a:prstGeom prst="rect">
            <a:avLst/>
          </a:prstGeom>
        </p:spPr>
        <p:txBody>
          <a:bodyPr vert="horz" lIns="91440" tIns="45720" rIns="91440" bIns="45720" rtlCol="0">
            <a:normAutofit lnSpcReduction="10000"/>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i="0" u="none" strike="noStrike" kern="0" cap="none" spc="0" normalizeH="0" baseline="0" noProof="0" dirty="0" err="1" smtClean="0">
                <a:ln>
                  <a:noFill/>
                </a:ln>
                <a:solidFill>
                  <a:srgbClr val="0070C0"/>
                </a:solidFill>
                <a:effectLst/>
                <a:uLnTx/>
                <a:uFillTx/>
                <a:latin typeface="Times New Roman" pitchFamily="18" charset="0"/>
                <a:ea typeface="+mn-ea"/>
                <a:cs typeface="Times New Roman" pitchFamily="18" charset="0"/>
              </a:rPr>
              <a:t>int</a:t>
            </a:r>
            <a:r>
              <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 *b;</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46" name="Text Placeholder 2"/>
          <p:cNvSpPr txBox="1">
            <a:spLocks/>
          </p:cNvSpPr>
          <p:nvPr/>
        </p:nvSpPr>
        <p:spPr>
          <a:xfrm>
            <a:off x="1888342" y="1671089"/>
            <a:ext cx="4741058" cy="513311"/>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r>
              <a:rPr kumimoji="0" lang="en-US" sz="2200" b="0"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 a pointer to an integer</a:t>
            </a: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
        <p:nvSpPr>
          <p:cNvPr id="47" name="Text Placeholder 2"/>
          <p:cNvSpPr txBox="1">
            <a:spLocks/>
          </p:cNvSpPr>
          <p:nvPr/>
        </p:nvSpPr>
        <p:spPr>
          <a:xfrm>
            <a:off x="389742" y="1099589"/>
            <a:ext cx="6823858" cy="513311"/>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Wingdings" pitchFamily="2" charset="2"/>
              <a:buChar char="Ø"/>
              <a:tabLst/>
              <a:defRPr/>
            </a:pPr>
            <a:r>
              <a:rPr lang="en-US" sz="2200" b="1" kern="0" dirty="0" smtClean="0">
                <a:solidFill>
                  <a:srgbClr val="000000"/>
                </a:solidFill>
                <a:latin typeface="Times New Roman" pitchFamily="18" charset="0"/>
                <a:cs typeface="Times New Roman" pitchFamily="18" charset="0"/>
              </a:rPr>
              <a:t> What’s the meaning of the following statements?</a:t>
            </a:r>
            <a:endParaRPr kumimoji="0" lang="en-US" sz="22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charset="0"/>
              <a:buNone/>
              <a:tabLst/>
              <a:defRPr/>
            </a:pPr>
            <a:endParaRPr kumimoji="0" lang="en-US" sz="2200" b="0"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p:txBody>
      </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fill="hold"/>
                                        <p:tgtEl>
                                          <p:spTgt spid="46"/>
                                        </p:tgtEl>
                                        <p:attrNameLst>
                                          <p:attrName>ppt_x</p:attrName>
                                        </p:attrNameLst>
                                      </p:cBhvr>
                                      <p:tavLst>
                                        <p:tav tm="0">
                                          <p:val>
                                            <p:strVal val="#ppt_x"/>
                                          </p:val>
                                        </p:tav>
                                        <p:tav tm="100000">
                                          <p:val>
                                            <p:strVal val="#ppt_x"/>
                                          </p:val>
                                        </p:tav>
                                      </p:tavLst>
                                    </p:anim>
                                    <p:anim calcmode="lin" valueType="num">
                                      <p:cBhvr additive="base">
                                        <p:cTn id="3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6" grpId="0"/>
      <p:bldP spid="38" grpId="0"/>
      <p:bldP spid="40" grpId="0"/>
      <p:bldP spid="42" grpId="0"/>
      <p:bldP spid="44"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19100" indent="-419100" eaLnBrk="1" hangingPunct="1">
              <a:defRPr/>
            </a:pPr>
            <a:r>
              <a:rPr lang="en-US" dirty="0">
                <a:solidFill>
                  <a:schemeClr val="bg1">
                    <a:lumMod val="95000"/>
                  </a:schemeClr>
                </a:solidFill>
              </a:rPr>
              <a:t>SESSION 2: </a:t>
            </a:r>
            <a:r>
              <a:rPr lang="en-US" dirty="0" smtClean="0">
                <a:solidFill>
                  <a:schemeClr val="bg1">
                    <a:lumMod val="95000"/>
                  </a:schemeClr>
                </a:solidFill>
              </a:rPr>
              <a:t>Pointers and arrays</a:t>
            </a:r>
            <a:endParaRPr lang="en-US" dirty="0">
              <a:solidFill>
                <a:schemeClr val="bg1">
                  <a:lumMod val="95000"/>
                </a:schemeClr>
              </a:solidFill>
            </a:endParaRPr>
          </a:p>
        </p:txBody>
      </p:sp>
    </p:spTree>
    <p:extLst>
      <p:ext uri="{BB962C8B-B14F-4D97-AF65-F5344CB8AC3E}">
        <p14:creationId xmlns=""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SESSION </a:t>
            </a:r>
            <a:r>
              <a:rPr lang="en-US" dirty="0" smtClean="0">
                <a:latin typeface="Times New Roman" pitchFamily="18" charset="0"/>
                <a:cs typeface="Times New Roman" pitchFamily="18" charset="0"/>
              </a:rPr>
              <a:t>2: Pointers and arrays</a:t>
            </a:r>
            <a:endParaRPr lang="en-US" dirty="0">
              <a:latin typeface="Times New Roman" pitchFamily="18" charset="0"/>
              <a:cs typeface="Times New Roman" pitchFamily="18" charset="0"/>
            </a:endParaRPr>
          </a:p>
        </p:txBody>
      </p:sp>
      <p:sp>
        <p:nvSpPr>
          <p:cNvPr id="4" name="Title 1"/>
          <p:cNvSpPr txBox="1">
            <a:spLocks/>
          </p:cNvSpPr>
          <p:nvPr/>
        </p:nvSpPr>
        <p:spPr bwMode="auto">
          <a:xfrm>
            <a:off x="200111" y="801413"/>
            <a:ext cx="8725789"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en-US" sz="2200" b="1" i="0" u="none" strike="noStrike" kern="1200" cap="none" spc="0" normalizeH="0" baseline="0" noProof="0" dirty="0" smtClean="0">
                <a:ln>
                  <a:noFill/>
                </a:ln>
                <a:solidFill>
                  <a:schemeClr val="accent4">
                    <a:lumMod val="50000"/>
                  </a:schemeClr>
                </a:solidFill>
                <a:effectLst/>
                <a:uLnTx/>
                <a:uFillTx/>
                <a:latin typeface="Times New Roman" pitchFamily="18" charset="0"/>
                <a:cs typeface="Times New Roman" pitchFamily="18" charset="0"/>
              </a:rPr>
              <a:t> One-dimensional array and pointers</a:t>
            </a:r>
          </a:p>
        </p:txBody>
      </p:sp>
      <p:sp>
        <p:nvSpPr>
          <p:cNvPr id="5" name="TextBox 4"/>
          <p:cNvSpPr txBox="1"/>
          <p:nvPr/>
        </p:nvSpPr>
        <p:spPr>
          <a:xfrm>
            <a:off x="457200" y="1485900"/>
            <a:ext cx="3683000" cy="4622800"/>
          </a:xfrm>
          <a:prstGeom prst="rect">
            <a:avLst/>
          </a:prstGeom>
          <a:noFill/>
        </p:spPr>
        <p:txBody>
          <a:bodyPr wrap="square" lIns="91440" tIns="45720" rIns="91440" rtlCol="0" anchor="t">
            <a:noAutofit/>
          </a:bodyPr>
          <a:lstStyle/>
          <a:p>
            <a:r>
              <a:rPr lang="en-US" dirty="0" smtClean="0">
                <a:solidFill>
                  <a:srgbClr val="0070C0"/>
                </a:solidFill>
                <a:latin typeface="Times New Roman" pitchFamily="18" charset="0"/>
                <a:cs typeface="Times New Roman" pitchFamily="18" charset="0"/>
              </a:rPr>
              <a:t>char</a:t>
            </a:r>
            <a:r>
              <a:rPr lang="en-US" dirty="0" smtClean="0">
                <a:solidFill>
                  <a:schemeClr val="accent4">
                    <a:lumMod val="50000"/>
                  </a:schemeClr>
                </a:solidFill>
                <a:latin typeface="Times New Roman" pitchFamily="18" charset="0"/>
                <a:cs typeface="Times New Roman" pitchFamily="18" charset="0"/>
              </a:rPr>
              <a:t> a[4] = {0x</a:t>
            </a:r>
            <a:r>
              <a:rPr lang="en-US" dirty="0" smtClean="0">
                <a:latin typeface="Times New Roman" pitchFamily="18" charset="0"/>
                <a:cs typeface="Times New Roman" pitchFamily="18" charset="0"/>
              </a:rPr>
              <a:t>12,0x34,0x56,0x78</a:t>
            </a:r>
            <a:r>
              <a:rPr lang="en-US" dirty="0" smtClean="0">
                <a:solidFill>
                  <a:schemeClr val="accent4">
                    <a:lumMod val="50000"/>
                  </a:schemeClr>
                </a:solidFill>
                <a:latin typeface="Times New Roman" pitchFamily="18" charset="0"/>
                <a:cs typeface="Times New Roman" pitchFamily="18" charset="0"/>
              </a:rPr>
              <a:t>};</a:t>
            </a:r>
          </a:p>
          <a:p>
            <a:endParaRPr lang="en-US" dirty="0" smtClean="0">
              <a:solidFill>
                <a:schemeClr val="accent4">
                  <a:lumMod val="50000"/>
                </a:schemeClr>
              </a:solidFill>
              <a:latin typeface="Times New Roman" pitchFamily="18" charset="0"/>
              <a:cs typeface="Times New Roman" pitchFamily="18" charset="0"/>
            </a:endParaRPr>
          </a:p>
          <a:p>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a:t>
            </a:r>
            <a:r>
              <a:rPr lang="en-US" dirty="0" err="1" smtClean="0">
                <a:solidFill>
                  <a:schemeClr val="accent4">
                    <a:lumMod val="50000"/>
                  </a:schemeClr>
                </a:solidFill>
                <a:latin typeface="Times New Roman" pitchFamily="18" charset="0"/>
                <a:cs typeface="Times New Roman" pitchFamily="18" charset="0"/>
              </a:rPr>
              <a:t>x”,a</a:t>
            </a:r>
            <a:r>
              <a:rPr lang="en-US" dirty="0" smtClean="0">
                <a:solidFill>
                  <a:schemeClr val="accent4">
                    <a:lumMod val="50000"/>
                  </a:schemeClr>
                </a:solidFill>
                <a:latin typeface="Times New Roman" pitchFamily="18" charset="0"/>
                <a:cs typeface="Times New Roman" pitchFamily="18" charset="0"/>
              </a:rPr>
              <a:t>);</a:t>
            </a:r>
          </a:p>
          <a:p>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a:t>
            </a:r>
            <a:r>
              <a:rPr lang="en-US" dirty="0" err="1" smtClean="0">
                <a:solidFill>
                  <a:schemeClr val="accent4">
                    <a:lumMod val="50000"/>
                  </a:schemeClr>
                </a:solidFill>
                <a:latin typeface="Times New Roman" pitchFamily="18" charset="0"/>
                <a:cs typeface="Times New Roman" pitchFamily="18" charset="0"/>
              </a:rPr>
              <a:t>x”,&amp;a</a:t>
            </a:r>
            <a:r>
              <a:rPr lang="en-US" dirty="0" smtClean="0">
                <a:solidFill>
                  <a:schemeClr val="accent4">
                    <a:lumMod val="50000"/>
                  </a:schemeClr>
                </a:solidFill>
                <a:latin typeface="Times New Roman" pitchFamily="18" charset="0"/>
                <a:cs typeface="Times New Roman" pitchFamily="18" charset="0"/>
              </a:rPr>
              <a:t>);</a:t>
            </a:r>
          </a:p>
          <a:p>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a:t>
            </a:r>
            <a:r>
              <a:rPr lang="en-US" dirty="0" err="1" smtClean="0">
                <a:solidFill>
                  <a:schemeClr val="accent4">
                    <a:lumMod val="50000"/>
                  </a:schemeClr>
                </a:solidFill>
                <a:latin typeface="Times New Roman" pitchFamily="18" charset="0"/>
                <a:cs typeface="Times New Roman" pitchFamily="18" charset="0"/>
              </a:rPr>
              <a:t>x”,&amp;a</a:t>
            </a:r>
            <a:r>
              <a:rPr lang="en-US" dirty="0" smtClean="0">
                <a:solidFill>
                  <a:schemeClr val="accent4">
                    <a:lumMod val="50000"/>
                  </a:schemeClr>
                </a:solidFill>
                <a:latin typeface="Times New Roman" pitchFamily="18" charset="0"/>
                <a:cs typeface="Times New Roman" pitchFamily="18" charset="0"/>
              </a:rPr>
              <a:t>[0]);</a:t>
            </a:r>
          </a:p>
          <a:p>
            <a:endParaRPr lang="en-US" dirty="0" smtClean="0">
              <a:solidFill>
                <a:schemeClr val="accent4">
                  <a:lumMod val="50000"/>
                </a:schemeClr>
              </a:solidFill>
              <a:latin typeface="Times New Roman" pitchFamily="18" charset="0"/>
              <a:cs typeface="Times New Roman" pitchFamily="18" charset="0"/>
            </a:endParaRPr>
          </a:p>
          <a:p>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(“%x”,a+1);</a:t>
            </a:r>
          </a:p>
          <a:p>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a:t>
            </a:r>
            <a:r>
              <a:rPr lang="en-US" dirty="0" err="1" smtClean="0">
                <a:solidFill>
                  <a:schemeClr val="accent4">
                    <a:lumMod val="50000"/>
                  </a:schemeClr>
                </a:solidFill>
                <a:latin typeface="Times New Roman" pitchFamily="18" charset="0"/>
                <a:cs typeface="Times New Roman" pitchFamily="18" charset="0"/>
              </a:rPr>
              <a:t>x”,&amp;a</a:t>
            </a:r>
            <a:r>
              <a:rPr lang="en-US" dirty="0" smtClean="0">
                <a:solidFill>
                  <a:schemeClr val="accent4">
                    <a:lumMod val="50000"/>
                  </a:schemeClr>
                </a:solidFill>
                <a:latin typeface="Times New Roman" pitchFamily="18" charset="0"/>
                <a:cs typeface="Times New Roman" pitchFamily="18" charset="0"/>
              </a:rPr>
              <a:t>[1]);</a:t>
            </a:r>
          </a:p>
          <a:p>
            <a:endParaRPr lang="en-US" dirty="0" smtClean="0">
              <a:solidFill>
                <a:schemeClr val="accent4">
                  <a:lumMod val="50000"/>
                </a:schemeClr>
              </a:solidFill>
              <a:latin typeface="Times New Roman" pitchFamily="18" charset="0"/>
              <a:cs typeface="Times New Roman" pitchFamily="18" charset="0"/>
            </a:endParaRPr>
          </a:p>
          <a:p>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(“%x”,&amp;a+1); </a:t>
            </a:r>
          </a:p>
          <a:p>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(“%x”,&amp;a+2); </a:t>
            </a:r>
          </a:p>
          <a:p>
            <a:endParaRPr lang="en-US" dirty="0" smtClean="0">
              <a:solidFill>
                <a:schemeClr val="accent4">
                  <a:lumMod val="50000"/>
                </a:schemeClr>
              </a:solidFill>
              <a:latin typeface="Times New Roman" pitchFamily="18" charset="0"/>
              <a:cs typeface="Times New Roman" pitchFamily="18" charset="0"/>
            </a:endParaRPr>
          </a:p>
          <a:p>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(“%x”,*a); //0x12</a:t>
            </a:r>
          </a:p>
          <a:p>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(“%x”,*(a+1));//0x34 </a:t>
            </a:r>
          </a:p>
          <a:p>
            <a:r>
              <a:rPr lang="en-US" dirty="0" err="1" smtClean="0">
                <a:solidFill>
                  <a:schemeClr val="accent4">
                    <a:lumMod val="50000"/>
                  </a:schemeClr>
                </a:solidFill>
                <a:latin typeface="Times New Roman" pitchFamily="18" charset="0"/>
                <a:cs typeface="Times New Roman" pitchFamily="18" charset="0"/>
              </a:rPr>
              <a:t>printf</a:t>
            </a:r>
            <a:r>
              <a:rPr lang="en-US" dirty="0" smtClean="0">
                <a:solidFill>
                  <a:schemeClr val="accent4">
                    <a:lumMod val="50000"/>
                  </a:schemeClr>
                </a:solidFill>
                <a:latin typeface="Times New Roman" pitchFamily="18" charset="0"/>
                <a:cs typeface="Times New Roman" pitchFamily="18" charset="0"/>
              </a:rPr>
              <a:t>(“%x”,*a+1);  //0x13</a:t>
            </a: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a:p>
            <a:endParaRPr lang="en-US" sz="2200" dirty="0" smtClean="0">
              <a:solidFill>
                <a:schemeClr val="accent4">
                  <a:lumMod val="50000"/>
                </a:schemeClr>
              </a:solidFill>
              <a:latin typeface="Times New Roman" pitchFamily="18" charset="0"/>
              <a:cs typeface="Times New Roman" pitchFamily="18" charset="0"/>
            </a:endParaRPr>
          </a:p>
        </p:txBody>
      </p:sp>
      <p:grpSp>
        <p:nvGrpSpPr>
          <p:cNvPr id="6" name="Group 5"/>
          <p:cNvGrpSpPr/>
          <p:nvPr/>
        </p:nvGrpSpPr>
        <p:grpSpPr>
          <a:xfrm>
            <a:off x="4000500" y="1879600"/>
            <a:ext cx="1435100" cy="330200"/>
            <a:chOff x="4051300" y="2146300"/>
            <a:chExt cx="1435100" cy="330200"/>
          </a:xfrm>
        </p:grpSpPr>
        <p:cxnSp>
          <p:nvCxnSpPr>
            <p:cNvPr id="7" name="Straight Arrow Connector 6"/>
            <p:cNvCxnSpPr/>
            <p:nvPr/>
          </p:nvCxnSpPr>
          <p:spPr>
            <a:xfrm>
              <a:off x="4051300" y="24257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78300" y="2146300"/>
              <a:ext cx="13081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a, &amp;a, &amp;a[0]</a:t>
              </a:r>
            </a:p>
          </p:txBody>
        </p:sp>
      </p:grpSp>
      <p:grpSp>
        <p:nvGrpSpPr>
          <p:cNvPr id="9" name="Group 8"/>
          <p:cNvGrpSpPr/>
          <p:nvPr/>
        </p:nvGrpSpPr>
        <p:grpSpPr>
          <a:xfrm>
            <a:off x="3987800" y="2286000"/>
            <a:ext cx="1435100" cy="330200"/>
            <a:chOff x="4038600" y="2552700"/>
            <a:chExt cx="1435100" cy="330200"/>
          </a:xfrm>
        </p:grpSpPr>
        <p:cxnSp>
          <p:nvCxnSpPr>
            <p:cNvPr id="10" name="Straight Arrow Connector 9"/>
            <p:cNvCxnSpPr/>
            <p:nvPr/>
          </p:nvCxnSpPr>
          <p:spPr>
            <a:xfrm>
              <a:off x="4038600" y="28321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65600" y="2552700"/>
              <a:ext cx="13081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a+1, &amp;a[1]</a:t>
              </a:r>
            </a:p>
          </p:txBody>
        </p:sp>
      </p:grpSp>
      <p:grpSp>
        <p:nvGrpSpPr>
          <p:cNvPr id="12" name="Group 11"/>
          <p:cNvGrpSpPr/>
          <p:nvPr/>
        </p:nvGrpSpPr>
        <p:grpSpPr>
          <a:xfrm>
            <a:off x="4000500" y="3594100"/>
            <a:ext cx="1460500" cy="330200"/>
            <a:chOff x="5372100" y="3352800"/>
            <a:chExt cx="1460500" cy="330200"/>
          </a:xfrm>
        </p:grpSpPr>
        <p:cxnSp>
          <p:nvCxnSpPr>
            <p:cNvPr id="13" name="Straight Arrow Connector 12"/>
            <p:cNvCxnSpPr/>
            <p:nvPr/>
          </p:nvCxnSpPr>
          <p:spPr>
            <a:xfrm>
              <a:off x="5372100" y="36322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72100" y="3352800"/>
              <a:ext cx="14605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&amp;a+1</a:t>
              </a:r>
            </a:p>
          </p:txBody>
        </p:sp>
      </p:grpSp>
      <p:grpSp>
        <p:nvGrpSpPr>
          <p:cNvPr id="15" name="Group 14"/>
          <p:cNvGrpSpPr/>
          <p:nvPr/>
        </p:nvGrpSpPr>
        <p:grpSpPr>
          <a:xfrm>
            <a:off x="4025900" y="2692400"/>
            <a:ext cx="1435100" cy="330200"/>
            <a:chOff x="4076700" y="2959100"/>
            <a:chExt cx="1435100" cy="330200"/>
          </a:xfrm>
        </p:grpSpPr>
        <p:cxnSp>
          <p:nvCxnSpPr>
            <p:cNvPr id="16" name="Straight Arrow Connector 15"/>
            <p:cNvCxnSpPr/>
            <p:nvPr/>
          </p:nvCxnSpPr>
          <p:spPr>
            <a:xfrm>
              <a:off x="4076700" y="32385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03700" y="2959100"/>
              <a:ext cx="13081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a+2, &amp;a[2]</a:t>
              </a:r>
            </a:p>
          </p:txBody>
        </p:sp>
      </p:grpSp>
      <p:grpSp>
        <p:nvGrpSpPr>
          <p:cNvPr id="18" name="Group 17"/>
          <p:cNvGrpSpPr/>
          <p:nvPr/>
        </p:nvGrpSpPr>
        <p:grpSpPr>
          <a:xfrm>
            <a:off x="3987800" y="3149600"/>
            <a:ext cx="1435100" cy="330200"/>
            <a:chOff x="4038600" y="3416300"/>
            <a:chExt cx="1435100" cy="330200"/>
          </a:xfrm>
        </p:grpSpPr>
        <p:cxnSp>
          <p:nvCxnSpPr>
            <p:cNvPr id="19" name="Straight Arrow Connector 18"/>
            <p:cNvCxnSpPr/>
            <p:nvPr/>
          </p:nvCxnSpPr>
          <p:spPr>
            <a:xfrm>
              <a:off x="4038600" y="36957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65600" y="3416300"/>
              <a:ext cx="13081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a+3, &amp;a[3]</a:t>
              </a:r>
            </a:p>
          </p:txBody>
        </p:sp>
      </p:grpSp>
      <p:grpSp>
        <p:nvGrpSpPr>
          <p:cNvPr id="21" name="Group 20"/>
          <p:cNvGrpSpPr/>
          <p:nvPr/>
        </p:nvGrpSpPr>
        <p:grpSpPr>
          <a:xfrm>
            <a:off x="5393121" y="2146301"/>
            <a:ext cx="1743841" cy="3543299"/>
            <a:chOff x="6764721" y="558801"/>
            <a:chExt cx="1743841" cy="3543299"/>
          </a:xfrm>
        </p:grpSpPr>
        <p:sp>
          <p:nvSpPr>
            <p:cNvPr id="22" name="TextBox 21"/>
            <p:cNvSpPr txBox="1"/>
            <p:nvPr/>
          </p:nvSpPr>
          <p:spPr>
            <a:xfrm>
              <a:off x="6787055" y="558801"/>
              <a:ext cx="1702676" cy="3543299"/>
            </a:xfrm>
            <a:prstGeom prst="rect">
              <a:avLst/>
            </a:prstGeom>
            <a:noFill/>
            <a:ln>
              <a:solidFill>
                <a:schemeClr val="tx1"/>
              </a:solidFill>
            </a:ln>
          </p:spPr>
          <p:txBody>
            <a:bodyPr wrap="square" lIns="91440" tIns="45720" rIns="91440" rtlCol="0" anchor="t">
              <a:noAutofit/>
            </a:bodyPr>
            <a:lstStyle/>
            <a:p>
              <a:pPr algn="ctr"/>
              <a:r>
                <a:rPr lang="en-US" sz="1500" dirty="0" smtClean="0">
                  <a:solidFill>
                    <a:schemeClr val="accent4">
                      <a:lumMod val="50000"/>
                    </a:schemeClr>
                  </a:solidFill>
                  <a:latin typeface="Times New Roman" pitchFamily="18" charset="0"/>
                  <a:cs typeface="Times New Roman" pitchFamily="18" charset="0"/>
                </a:rPr>
                <a:t>0x12</a:t>
              </a:r>
            </a:p>
            <a:p>
              <a:pPr algn="ctr"/>
              <a:endParaRPr lang="en-US" sz="1500" dirty="0" smtClean="0">
                <a:solidFill>
                  <a:schemeClr val="accent4">
                    <a:lumMod val="50000"/>
                  </a:schemeClr>
                </a:solidFill>
              </a:endParaRPr>
            </a:p>
            <a:p>
              <a:pPr algn="ctr"/>
              <a:r>
                <a:rPr lang="en-US" sz="1500" dirty="0" smtClean="0">
                  <a:solidFill>
                    <a:schemeClr val="accent4">
                      <a:lumMod val="50000"/>
                    </a:schemeClr>
                  </a:solidFill>
                  <a:latin typeface="Times New Roman" pitchFamily="18" charset="0"/>
                  <a:cs typeface="Times New Roman" pitchFamily="18" charset="0"/>
                </a:rPr>
                <a:t>0x34</a:t>
              </a:r>
            </a:p>
            <a:p>
              <a:pPr algn="ctr"/>
              <a:endParaRPr lang="en-US" sz="1500" dirty="0" smtClean="0">
                <a:solidFill>
                  <a:schemeClr val="accent4">
                    <a:lumMod val="50000"/>
                  </a:schemeClr>
                </a:solidFill>
              </a:endParaRPr>
            </a:p>
            <a:p>
              <a:pPr algn="ctr"/>
              <a:r>
                <a:rPr lang="en-US" sz="1500" dirty="0" smtClean="0">
                  <a:solidFill>
                    <a:schemeClr val="accent4">
                      <a:lumMod val="50000"/>
                    </a:schemeClr>
                  </a:solidFill>
                  <a:latin typeface="Times New Roman" pitchFamily="18" charset="0"/>
                  <a:cs typeface="Times New Roman" pitchFamily="18" charset="0"/>
                </a:rPr>
                <a:t>0x56</a:t>
              </a:r>
            </a:p>
            <a:p>
              <a:pPr algn="ctr"/>
              <a:endParaRPr lang="en-US" sz="1500" dirty="0" smtClean="0">
                <a:solidFill>
                  <a:schemeClr val="accent4">
                    <a:lumMod val="50000"/>
                  </a:schemeClr>
                </a:solidFill>
              </a:endParaRPr>
            </a:p>
            <a:p>
              <a:pPr algn="ctr"/>
              <a:r>
                <a:rPr lang="en-US" sz="1500" dirty="0" smtClean="0">
                  <a:solidFill>
                    <a:schemeClr val="accent4">
                      <a:lumMod val="50000"/>
                    </a:schemeClr>
                  </a:solidFill>
                  <a:latin typeface="Times New Roman" pitchFamily="18" charset="0"/>
                  <a:cs typeface="Times New Roman" pitchFamily="18" charset="0"/>
                </a:rPr>
                <a:t>0x78</a:t>
              </a:r>
            </a:p>
            <a:p>
              <a:pPr algn="ctr"/>
              <a:endParaRPr lang="en-US" sz="1500" dirty="0" smtClean="0">
                <a:solidFill>
                  <a:schemeClr val="accent4">
                    <a:lumMod val="50000"/>
                  </a:schemeClr>
                </a:solidFill>
              </a:endParaRPr>
            </a:p>
            <a:p>
              <a:pPr algn="ctr"/>
              <a:endParaRPr lang="en-US" sz="1500" dirty="0" smtClean="0">
                <a:solidFill>
                  <a:schemeClr val="accent4">
                    <a:lumMod val="50000"/>
                  </a:schemeClr>
                </a:solidFill>
                <a:latin typeface="Times New Roman" pitchFamily="18" charset="0"/>
                <a:cs typeface="Times New Roman" pitchFamily="18" charset="0"/>
              </a:endParaRPr>
            </a:p>
            <a:p>
              <a:pPr algn="ctr"/>
              <a:endParaRPr lang="en-US" sz="1500" dirty="0" smtClean="0">
                <a:solidFill>
                  <a:schemeClr val="accent4">
                    <a:lumMod val="50000"/>
                  </a:schemeClr>
                </a:solidFill>
              </a:endParaRPr>
            </a:p>
            <a:p>
              <a:pPr algn="ctr"/>
              <a:endParaRPr lang="en-US" sz="1500" dirty="0" smtClean="0">
                <a:solidFill>
                  <a:schemeClr val="accent4">
                    <a:lumMod val="50000"/>
                  </a:schemeClr>
                </a:solidFill>
                <a:latin typeface="Times New Roman" pitchFamily="18" charset="0"/>
                <a:cs typeface="Times New Roman" pitchFamily="18" charset="0"/>
              </a:endParaRPr>
            </a:p>
            <a:p>
              <a:pPr algn="ctr"/>
              <a:endParaRPr lang="en-US" sz="1500" dirty="0" smtClean="0">
                <a:solidFill>
                  <a:schemeClr val="accent4">
                    <a:lumMod val="50000"/>
                  </a:schemeClr>
                </a:solidFill>
              </a:endParaRPr>
            </a:p>
            <a:p>
              <a:pPr algn="ctr"/>
              <a:endParaRPr lang="en-US" sz="1500" dirty="0" smtClean="0">
                <a:solidFill>
                  <a:schemeClr val="accent4">
                    <a:lumMod val="50000"/>
                  </a:schemeClr>
                </a:solidFill>
                <a:latin typeface="Times New Roman" pitchFamily="18" charset="0"/>
                <a:cs typeface="Times New Roman" pitchFamily="18" charset="0"/>
              </a:endParaRPr>
            </a:p>
            <a:p>
              <a:pPr algn="ctr"/>
              <a:endParaRPr lang="en-US" sz="1500" dirty="0" smtClean="0">
                <a:solidFill>
                  <a:schemeClr val="accent4">
                    <a:lumMod val="50000"/>
                  </a:schemeClr>
                </a:solidFill>
              </a:endParaRPr>
            </a:p>
            <a:p>
              <a:pPr algn="ctr"/>
              <a:endParaRPr lang="en-US" sz="1500" dirty="0" smtClean="0">
                <a:solidFill>
                  <a:schemeClr val="accent4">
                    <a:lumMod val="50000"/>
                  </a:schemeClr>
                </a:solidFill>
                <a:latin typeface="Times New Roman" pitchFamily="18" charset="0"/>
                <a:cs typeface="Times New Roman" pitchFamily="18" charset="0"/>
              </a:endParaRPr>
            </a:p>
            <a:p>
              <a:pPr algn="ctr"/>
              <a:endParaRPr lang="en-US" sz="1500" dirty="0" smtClean="0">
                <a:solidFill>
                  <a:schemeClr val="accent4">
                    <a:lumMod val="50000"/>
                  </a:schemeClr>
                </a:solidFill>
              </a:endParaRPr>
            </a:p>
            <a:p>
              <a:pPr algn="ctr"/>
              <a:endParaRPr lang="en-US" sz="1500" dirty="0" smtClean="0">
                <a:solidFill>
                  <a:schemeClr val="accent4">
                    <a:lumMod val="50000"/>
                  </a:schemeClr>
                </a:solidFill>
              </a:endParaRPr>
            </a:p>
            <a:p>
              <a:endParaRPr lang="en-US" sz="1500" dirty="0" err="1" smtClean="0">
                <a:solidFill>
                  <a:schemeClr val="accent4">
                    <a:lumMod val="50000"/>
                  </a:schemeClr>
                </a:solidFill>
              </a:endParaRPr>
            </a:p>
          </p:txBody>
        </p:sp>
        <p:cxnSp>
          <p:nvCxnSpPr>
            <p:cNvPr id="23" name="Straight Connector 22"/>
            <p:cNvCxnSpPr/>
            <p:nvPr/>
          </p:nvCxnSpPr>
          <p:spPr>
            <a:xfrm>
              <a:off x="6777421" y="9787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764721" y="13851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77421" y="18423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777421" y="22868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90121" y="27186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764721" y="31885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764721" y="36838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3924300" y="5410200"/>
            <a:ext cx="1498600" cy="330200"/>
            <a:chOff x="5308600" y="3822700"/>
            <a:chExt cx="1498600" cy="330200"/>
          </a:xfrm>
        </p:grpSpPr>
        <p:cxnSp>
          <p:nvCxnSpPr>
            <p:cNvPr id="31" name="Straight Arrow Connector 30"/>
            <p:cNvCxnSpPr/>
            <p:nvPr/>
          </p:nvCxnSpPr>
          <p:spPr>
            <a:xfrm>
              <a:off x="5372100" y="41021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08600" y="3822700"/>
              <a:ext cx="14986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&amp;a+2</a:t>
              </a:r>
            </a:p>
          </p:txBody>
        </p:sp>
      </p:grpSp>
      <p:grpSp>
        <p:nvGrpSpPr>
          <p:cNvPr id="51" name="Group 50"/>
          <p:cNvGrpSpPr/>
          <p:nvPr/>
        </p:nvGrpSpPr>
        <p:grpSpPr>
          <a:xfrm>
            <a:off x="6489700" y="2120900"/>
            <a:ext cx="2324100" cy="1765300"/>
            <a:chOff x="6489700" y="2120900"/>
            <a:chExt cx="2324100" cy="1765300"/>
          </a:xfrm>
        </p:grpSpPr>
        <p:grpSp>
          <p:nvGrpSpPr>
            <p:cNvPr id="92" name="Group 91"/>
            <p:cNvGrpSpPr/>
            <p:nvPr/>
          </p:nvGrpSpPr>
          <p:grpSpPr>
            <a:xfrm>
              <a:off x="6489700" y="2120900"/>
              <a:ext cx="1943100" cy="393700"/>
              <a:chOff x="6502400" y="2120900"/>
              <a:chExt cx="1943100" cy="393700"/>
            </a:xfrm>
          </p:grpSpPr>
          <p:sp>
            <p:nvSpPr>
              <p:cNvPr id="62" name="TextBox 61"/>
              <p:cNvSpPr txBox="1"/>
              <p:nvPr/>
            </p:nvSpPr>
            <p:spPr>
              <a:xfrm>
                <a:off x="7442200" y="2146300"/>
                <a:ext cx="838200" cy="3683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*a, a[0]</a:t>
                </a:r>
              </a:p>
            </p:txBody>
          </p:sp>
          <p:sp>
            <p:nvSpPr>
              <p:cNvPr id="74" name="Oval 73"/>
              <p:cNvSpPr/>
              <p:nvPr/>
            </p:nvSpPr>
            <p:spPr>
              <a:xfrm>
                <a:off x="7315200" y="2120900"/>
                <a:ext cx="1130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p:cNvCxnSpPr/>
              <p:nvPr/>
            </p:nvCxnSpPr>
            <p:spPr>
              <a:xfrm flipH="1">
                <a:off x="6502400" y="2324100"/>
                <a:ext cx="8001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6502400" y="2603500"/>
              <a:ext cx="2260600" cy="393700"/>
              <a:chOff x="6502400" y="2603500"/>
              <a:chExt cx="2260600" cy="393700"/>
            </a:xfrm>
          </p:grpSpPr>
          <p:grpSp>
            <p:nvGrpSpPr>
              <p:cNvPr id="77" name="Group 76"/>
              <p:cNvGrpSpPr/>
              <p:nvPr/>
            </p:nvGrpSpPr>
            <p:grpSpPr>
              <a:xfrm>
                <a:off x="7302500" y="2603500"/>
                <a:ext cx="1460500" cy="393700"/>
                <a:chOff x="7302500" y="2603500"/>
                <a:chExt cx="1460500" cy="393700"/>
              </a:xfrm>
            </p:grpSpPr>
            <p:sp>
              <p:nvSpPr>
                <p:cNvPr id="63" name="TextBox 62"/>
                <p:cNvSpPr txBox="1"/>
                <p:nvPr/>
              </p:nvSpPr>
              <p:spPr>
                <a:xfrm>
                  <a:off x="7315200" y="2628900"/>
                  <a:ext cx="1447800" cy="3683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*(a+1), a[1]</a:t>
                  </a:r>
                </a:p>
              </p:txBody>
            </p:sp>
            <p:sp>
              <p:nvSpPr>
                <p:cNvPr id="64" name="Oval 63"/>
                <p:cNvSpPr/>
                <p:nvPr/>
              </p:nvSpPr>
              <p:spPr>
                <a:xfrm>
                  <a:off x="7302500" y="2603500"/>
                  <a:ext cx="1130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Arrow Connector 84"/>
              <p:cNvCxnSpPr/>
              <p:nvPr/>
            </p:nvCxnSpPr>
            <p:spPr>
              <a:xfrm flipH="1">
                <a:off x="6502400" y="2781300"/>
                <a:ext cx="8001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6515100" y="3073400"/>
              <a:ext cx="2260600" cy="381000"/>
              <a:chOff x="6515100" y="3073400"/>
              <a:chExt cx="2260600" cy="381000"/>
            </a:xfrm>
          </p:grpSpPr>
          <p:grpSp>
            <p:nvGrpSpPr>
              <p:cNvPr id="76" name="Group 75"/>
              <p:cNvGrpSpPr/>
              <p:nvPr/>
            </p:nvGrpSpPr>
            <p:grpSpPr>
              <a:xfrm>
                <a:off x="7327900" y="3073400"/>
                <a:ext cx="1447800" cy="381000"/>
                <a:chOff x="7327900" y="3073400"/>
                <a:chExt cx="1447800" cy="381000"/>
              </a:xfrm>
            </p:grpSpPr>
            <p:sp>
              <p:nvSpPr>
                <p:cNvPr id="66" name="TextBox 65"/>
                <p:cNvSpPr txBox="1"/>
                <p:nvPr/>
              </p:nvSpPr>
              <p:spPr>
                <a:xfrm>
                  <a:off x="7327900" y="3086100"/>
                  <a:ext cx="1447800" cy="3683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*(a+2), a[2]</a:t>
                  </a:r>
                </a:p>
              </p:txBody>
            </p:sp>
            <p:sp>
              <p:nvSpPr>
                <p:cNvPr id="72" name="Oval 71"/>
                <p:cNvSpPr/>
                <p:nvPr/>
              </p:nvSpPr>
              <p:spPr>
                <a:xfrm>
                  <a:off x="7327900" y="3073400"/>
                  <a:ext cx="1130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6" name="Straight Arrow Connector 85"/>
              <p:cNvCxnSpPr/>
              <p:nvPr/>
            </p:nvCxnSpPr>
            <p:spPr>
              <a:xfrm flipH="1">
                <a:off x="6515100" y="3263900"/>
                <a:ext cx="8001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6527800" y="3505200"/>
              <a:ext cx="2286000" cy="381000"/>
              <a:chOff x="6527800" y="3505200"/>
              <a:chExt cx="2286000" cy="381000"/>
            </a:xfrm>
          </p:grpSpPr>
          <p:grpSp>
            <p:nvGrpSpPr>
              <p:cNvPr id="75" name="Group 74"/>
              <p:cNvGrpSpPr/>
              <p:nvPr/>
            </p:nvGrpSpPr>
            <p:grpSpPr>
              <a:xfrm>
                <a:off x="7353300" y="3505200"/>
                <a:ext cx="1460500" cy="381000"/>
                <a:chOff x="7340600" y="3543300"/>
                <a:chExt cx="1460500" cy="381000"/>
              </a:xfrm>
            </p:grpSpPr>
            <p:sp>
              <p:nvSpPr>
                <p:cNvPr id="68" name="TextBox 67"/>
                <p:cNvSpPr txBox="1"/>
                <p:nvPr/>
              </p:nvSpPr>
              <p:spPr>
                <a:xfrm>
                  <a:off x="7353300" y="3556000"/>
                  <a:ext cx="1447800" cy="368300"/>
                </a:xfrm>
                <a:prstGeom prst="rect">
                  <a:avLst/>
                </a:prstGeom>
                <a:noFill/>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*(a+3), a[3]</a:t>
                  </a:r>
                </a:p>
              </p:txBody>
            </p:sp>
            <p:sp>
              <p:nvSpPr>
                <p:cNvPr id="73" name="Oval 72"/>
                <p:cNvSpPr/>
                <p:nvPr/>
              </p:nvSpPr>
              <p:spPr>
                <a:xfrm>
                  <a:off x="7340600" y="3543300"/>
                  <a:ext cx="1130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7" name="Straight Arrow Connector 86"/>
              <p:cNvCxnSpPr/>
              <p:nvPr/>
            </p:nvCxnSpPr>
            <p:spPr>
              <a:xfrm flipH="1">
                <a:off x="6527800" y="3708400"/>
                <a:ext cx="8001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sp>
        <p:nvSpPr>
          <p:cNvPr id="52" name="TextBox 51"/>
          <p:cNvSpPr txBox="1"/>
          <p:nvPr/>
        </p:nvSpPr>
        <p:spPr>
          <a:xfrm>
            <a:off x="6718300" y="1104900"/>
            <a:ext cx="2082800" cy="571500"/>
          </a:xfrm>
          <a:prstGeom prst="rect">
            <a:avLst/>
          </a:prstGeom>
          <a:noFill/>
        </p:spPr>
        <p:txBody>
          <a:bodyPr wrap="square" lIns="91440" tIns="45720" rIns="91440" rtlCol="0" anchor="t">
            <a:noAutofit/>
          </a:bodyPr>
          <a:lstStyle/>
          <a:p>
            <a:r>
              <a:rPr lang="en-US" sz="1500" b="1" dirty="0" smtClean="0">
                <a:solidFill>
                  <a:schemeClr val="accent4">
                    <a:lumMod val="50000"/>
                  </a:schemeClr>
                </a:solidFill>
                <a:latin typeface="Times New Roman" pitchFamily="18" charset="0"/>
                <a:cs typeface="Times New Roman" pitchFamily="18" charset="0"/>
              </a:rPr>
              <a:t>How to express the elements </a:t>
            </a:r>
            <a:r>
              <a:rPr lang="en-US" sz="1500" b="1" dirty="0" smtClean="0">
                <a:solidFill>
                  <a:schemeClr val="accent4">
                    <a:lumMod val="50000"/>
                  </a:schemeClr>
                </a:solidFill>
                <a:latin typeface="Times New Roman" pitchFamily="18" charset="0"/>
                <a:cs typeface="Times New Roman" pitchFamily="18" charset="0"/>
              </a:rPr>
              <a:t>of the array?</a:t>
            </a:r>
            <a:endParaRPr lang="en-US" sz="1500" b="1" dirty="0" err="1" smtClean="0">
              <a:solidFill>
                <a:schemeClr val="accent4">
                  <a:lumMod val="5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box(in)">
                                      <p:cBhvr>
                                        <p:cTn id="33" dur="500"/>
                                        <p:tgtEl>
                                          <p:spTgt spid="52"/>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checkerboard(across)">
                                      <p:cBhvr>
                                        <p:cTn id="3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3"/>
          <p:cNvSpPr>
            <a:spLocks noGrp="1"/>
          </p:cNvSpPr>
          <p:nvPr>
            <p:ph type="sldNum" sz="quarter" idx="10"/>
          </p:nvPr>
        </p:nvSpPr>
        <p:spPr>
          <a:xfrm>
            <a:off x="469900" y="828675"/>
            <a:ext cx="5892800" cy="923925"/>
          </a:xfrm>
          <a:noFill/>
        </p:spPr>
        <p:txBody>
          <a:bodyPr/>
          <a:lstStyle/>
          <a:p>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a[4]={0x12,0x34,0x56,0x78};</a:t>
            </a:r>
          </a:p>
          <a:p>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ptr2 = a;</a:t>
            </a:r>
          </a:p>
          <a:p>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(*ptr3)[4] = &amp;a; </a:t>
            </a:r>
          </a:p>
        </p:txBody>
      </p:sp>
      <p:sp>
        <p:nvSpPr>
          <p:cNvPr id="35" name="Content Placeholder 2"/>
          <p:cNvSpPr txBox="1">
            <a:spLocks/>
          </p:cNvSpPr>
          <p:nvPr/>
        </p:nvSpPr>
        <p:spPr>
          <a:xfrm>
            <a:off x="3124200" y="5259042"/>
            <a:ext cx="8735291" cy="4666008"/>
          </a:xfrm>
          <a:prstGeom prst="rect">
            <a:avLst/>
          </a:prstGeom>
        </p:spPr>
        <p:txBody>
          <a:bodyPr vert="horz" lIns="91440" tIns="45720" rIns="91440" bIns="45720" rtlCol="0">
            <a:normAutofit/>
          </a:bodyPr>
          <a:lstStyle/>
          <a:p>
            <a:pPr marL="175022" marR="0" lvl="0" indent="-175022" algn="l" defTabSz="914400" rtl="0" eaLnBrk="1" fontAlgn="base" latinLnBrk="0" hangingPunct="1">
              <a:lnSpc>
                <a:spcPct val="100000"/>
              </a:lnSpc>
              <a:spcBef>
                <a:spcPts val="431"/>
              </a:spcBef>
              <a:spcAft>
                <a:spcPts val="56"/>
              </a:spcAft>
              <a:buClr>
                <a:schemeClr val="tx1">
                  <a:lumMod val="85000"/>
                  <a:lumOff val="15000"/>
                </a:schemeClr>
              </a:buClr>
              <a:buSzPct val="80000"/>
              <a:buFont typeface="Arial" pitchFamily="34" charset="0"/>
              <a:buChar char="•"/>
              <a:tabLst/>
              <a:defRPr/>
            </a:pPr>
            <a:endParaRPr kumimoji="0" lang="zh-CN" altLang="en-US" sz="2200" b="0" i="0" u="none" strike="noStrike" kern="0" cap="none" spc="0" normalizeH="0" baseline="0" noProof="0" dirty="0">
              <a:ln>
                <a:noFill/>
              </a:ln>
              <a:solidFill>
                <a:srgbClr val="000000"/>
              </a:solidFill>
              <a:effectLst/>
              <a:uLnTx/>
              <a:uFillTx/>
              <a:latin typeface="+mn-lt"/>
              <a:ea typeface="+mn-ea"/>
              <a:cs typeface="+mn-cs"/>
            </a:endParaRPr>
          </a:p>
        </p:txBody>
      </p:sp>
      <p:sp>
        <p:nvSpPr>
          <p:cNvPr id="82" name="Slide Number Placeholder 3"/>
          <p:cNvSpPr txBox="1">
            <a:spLocks/>
          </p:cNvSpPr>
          <p:nvPr/>
        </p:nvSpPr>
        <p:spPr>
          <a:xfrm>
            <a:off x="469900" y="2098675"/>
            <a:ext cx="2882900" cy="2117725"/>
          </a:xfrm>
          <a:prstGeom prst="rect">
            <a:avLst/>
          </a:prstGeom>
          <a:noFill/>
          <a:ln/>
        </p:spPr>
        <p:txBody>
          <a:bodyPr/>
          <a:lstStyle/>
          <a:p>
            <a:pPr lvl="0"/>
            <a:r>
              <a:rPr lang="pt-BR" dirty="0" smtClean="0">
                <a:latin typeface="Times New Roman" pitchFamily="18" charset="0"/>
                <a:cs typeface="Times New Roman" pitchFamily="18" charset="0"/>
              </a:rPr>
              <a:t>printf(“%x”, ptr2);</a:t>
            </a:r>
          </a:p>
          <a:p>
            <a:pPr lvl="0"/>
            <a:r>
              <a:rPr lang="pt-BR" dirty="0" smtClean="0">
                <a:latin typeface="Times New Roman" pitchFamily="18" charset="0"/>
                <a:cs typeface="Times New Roman" pitchFamily="18" charset="0"/>
              </a:rPr>
              <a:t>printf(“%x”,&amp;ptr2[0]);</a:t>
            </a:r>
          </a:p>
          <a:p>
            <a:pPr lvl="0"/>
            <a:r>
              <a:rPr lang="pt-BR" dirty="0" smtClean="0">
                <a:solidFill>
                  <a:srgbClr val="FF0000"/>
                </a:solidFill>
                <a:latin typeface="Times New Roman" pitchFamily="18" charset="0"/>
                <a:cs typeface="Times New Roman" pitchFamily="18" charset="0"/>
              </a:rPr>
              <a:t>printf(“%x”,&amp;ptr2);</a:t>
            </a:r>
          </a:p>
          <a:p>
            <a:pPr lvl="0"/>
            <a:r>
              <a:rPr lang="pt-BR" dirty="0" smtClean="0">
                <a:latin typeface="Times New Roman" pitchFamily="18" charset="0"/>
                <a:cs typeface="Times New Roman" pitchFamily="18" charset="0"/>
              </a:rPr>
              <a:t>printf(“%x”,*ptr3);</a:t>
            </a:r>
          </a:p>
          <a:p>
            <a:pPr lvl="0"/>
            <a:r>
              <a:rPr lang="pt-BR" dirty="0" smtClean="0">
                <a:latin typeface="Times New Roman" pitchFamily="18" charset="0"/>
                <a:cs typeface="Times New Roman" pitchFamily="18" charset="0"/>
              </a:rPr>
              <a:t>printf(“%x”,ptr3);</a:t>
            </a:r>
          </a:p>
          <a:p>
            <a:r>
              <a:rPr lang="pt-BR" dirty="0" smtClean="0">
                <a:latin typeface="Times New Roman" pitchFamily="18" charset="0"/>
                <a:cs typeface="Times New Roman" pitchFamily="18" charset="0"/>
              </a:rPr>
              <a:t>printf(“%x”,&amp;(*ptr3)[0]);</a:t>
            </a:r>
          </a:p>
          <a:p>
            <a:pPr lvl="0"/>
            <a:r>
              <a:rPr lang="pt-BR" dirty="0" smtClean="0">
                <a:solidFill>
                  <a:srgbClr val="FF0000"/>
                </a:solidFill>
                <a:latin typeface="Times New Roman" pitchFamily="18" charset="0"/>
                <a:cs typeface="Times New Roman" pitchFamily="18" charset="0"/>
              </a:rPr>
              <a:t>printf(“%x”,&amp;ptr3);</a:t>
            </a:r>
            <a:endParaRPr kumimoji="0" lang="pt-BR" sz="18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p:txBody>
      </p:sp>
      <p:sp>
        <p:nvSpPr>
          <p:cNvPr id="83" name="Slide Number Placeholder 3"/>
          <p:cNvSpPr txBox="1">
            <a:spLocks/>
          </p:cNvSpPr>
          <p:nvPr/>
        </p:nvSpPr>
        <p:spPr>
          <a:xfrm>
            <a:off x="419100" y="4330701"/>
            <a:ext cx="2819400" cy="1422400"/>
          </a:xfrm>
          <a:prstGeom prst="rect">
            <a:avLst/>
          </a:prstGeom>
          <a:noFill/>
          <a:ln/>
        </p:spPr>
        <p:txBody>
          <a:bodyPr/>
          <a:lstStyle/>
          <a:p>
            <a:pPr lvl="0"/>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(“%x”,ptr2+1);</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(“%x”,&amp;ptr2[1]);</a:t>
            </a:r>
          </a:p>
          <a:p>
            <a:pPr lvl="0"/>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(“%x”,&amp;(*ptr3)[1]);</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(“%x”,*ptr3+1);</a:t>
            </a:r>
          </a:p>
          <a:p>
            <a:r>
              <a:rPr lang="en-US" dirty="0" err="1" smtClean="0">
                <a:solidFill>
                  <a:srgbClr val="FF0000"/>
                </a:solidFill>
                <a:latin typeface="Times New Roman" pitchFamily="18" charset="0"/>
                <a:cs typeface="Times New Roman" pitchFamily="18" charset="0"/>
              </a:rPr>
              <a:t>printf</a:t>
            </a:r>
            <a:r>
              <a:rPr lang="en-US" dirty="0" smtClean="0">
                <a:solidFill>
                  <a:srgbClr val="FF0000"/>
                </a:solidFill>
                <a:latin typeface="Times New Roman" pitchFamily="18" charset="0"/>
                <a:cs typeface="Times New Roman" pitchFamily="18" charset="0"/>
              </a:rPr>
              <a:t>(“%x”,ptr3+1);</a:t>
            </a:r>
          </a:p>
        </p:txBody>
      </p:sp>
      <p:grpSp>
        <p:nvGrpSpPr>
          <p:cNvPr id="85" name="Group 84"/>
          <p:cNvGrpSpPr/>
          <p:nvPr/>
        </p:nvGrpSpPr>
        <p:grpSpPr>
          <a:xfrm>
            <a:off x="3352800" y="1663700"/>
            <a:ext cx="3213100" cy="330200"/>
            <a:chOff x="2273300" y="2146300"/>
            <a:chExt cx="3213100" cy="330200"/>
          </a:xfrm>
        </p:grpSpPr>
        <p:cxnSp>
          <p:nvCxnSpPr>
            <p:cNvPr id="86" name="Straight Arrow Connector 85"/>
            <p:cNvCxnSpPr/>
            <p:nvPr/>
          </p:nvCxnSpPr>
          <p:spPr>
            <a:xfrm>
              <a:off x="4051300" y="24257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273300" y="2146300"/>
              <a:ext cx="32131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ptr2, &amp;ptr2[0], *ptr3, </a:t>
              </a:r>
              <a:r>
                <a:rPr lang="en-US" sz="1500" dirty="0" smtClean="0">
                  <a:solidFill>
                    <a:srgbClr val="FF0000"/>
                  </a:solidFill>
                  <a:latin typeface="Times New Roman" pitchFamily="18" charset="0"/>
                  <a:cs typeface="Times New Roman" pitchFamily="18" charset="0"/>
                </a:rPr>
                <a:t>ptr3</a:t>
              </a:r>
              <a:r>
                <a:rPr lang="en-US" sz="1500" dirty="0" smtClean="0">
                  <a:solidFill>
                    <a:schemeClr val="accent4">
                      <a:lumMod val="50000"/>
                    </a:schemeClr>
                  </a:solidFill>
                  <a:latin typeface="Times New Roman" pitchFamily="18" charset="0"/>
                  <a:cs typeface="Times New Roman" pitchFamily="18" charset="0"/>
                </a:rPr>
                <a:t>, &amp;(*ptr3)[0]</a:t>
              </a:r>
            </a:p>
          </p:txBody>
        </p:sp>
      </p:grpSp>
      <p:grpSp>
        <p:nvGrpSpPr>
          <p:cNvPr id="88" name="Group 87"/>
          <p:cNvGrpSpPr/>
          <p:nvPr/>
        </p:nvGrpSpPr>
        <p:grpSpPr>
          <a:xfrm>
            <a:off x="3302000" y="2070100"/>
            <a:ext cx="3251200" cy="330200"/>
            <a:chOff x="2222500" y="2552700"/>
            <a:chExt cx="3251200" cy="330200"/>
          </a:xfrm>
        </p:grpSpPr>
        <p:cxnSp>
          <p:nvCxnSpPr>
            <p:cNvPr id="89" name="Straight Arrow Connector 88"/>
            <p:cNvCxnSpPr/>
            <p:nvPr/>
          </p:nvCxnSpPr>
          <p:spPr>
            <a:xfrm>
              <a:off x="4038600" y="28321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222500" y="2552700"/>
              <a:ext cx="32512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ptr2+1, &amp;ptr2[1], *ptr3+1, &amp;(*ptr3)[1]</a:t>
              </a:r>
            </a:p>
          </p:txBody>
        </p:sp>
      </p:grpSp>
      <p:grpSp>
        <p:nvGrpSpPr>
          <p:cNvPr id="91" name="Group 90"/>
          <p:cNvGrpSpPr/>
          <p:nvPr/>
        </p:nvGrpSpPr>
        <p:grpSpPr>
          <a:xfrm>
            <a:off x="4178300" y="3378200"/>
            <a:ext cx="2413000" cy="330200"/>
            <a:chOff x="4419600" y="3352800"/>
            <a:chExt cx="2413000" cy="330200"/>
          </a:xfrm>
        </p:grpSpPr>
        <p:cxnSp>
          <p:nvCxnSpPr>
            <p:cNvPr id="92" name="Straight Arrow Connector 91"/>
            <p:cNvCxnSpPr/>
            <p:nvPr/>
          </p:nvCxnSpPr>
          <p:spPr>
            <a:xfrm>
              <a:off x="5372100" y="36322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19600" y="3352800"/>
              <a:ext cx="24130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t>
              </a:r>
              <a:r>
                <a:rPr lang="en-US" sz="1500" dirty="0" smtClean="0">
                  <a:solidFill>
                    <a:srgbClr val="FF0000"/>
                  </a:solidFill>
                  <a:latin typeface="Times New Roman" pitchFamily="18" charset="0"/>
                  <a:cs typeface="Times New Roman" pitchFamily="18" charset="0"/>
                </a:rPr>
                <a:t>ptr3+1, *(ptr3+1)</a:t>
              </a:r>
            </a:p>
          </p:txBody>
        </p:sp>
      </p:grpSp>
      <p:grpSp>
        <p:nvGrpSpPr>
          <p:cNvPr id="94" name="Group 93"/>
          <p:cNvGrpSpPr/>
          <p:nvPr/>
        </p:nvGrpSpPr>
        <p:grpSpPr>
          <a:xfrm>
            <a:off x="3327400" y="2476500"/>
            <a:ext cx="3263900" cy="330200"/>
            <a:chOff x="2247900" y="2959100"/>
            <a:chExt cx="3263900" cy="330200"/>
          </a:xfrm>
        </p:grpSpPr>
        <p:cxnSp>
          <p:nvCxnSpPr>
            <p:cNvPr id="95" name="Straight Arrow Connector 94"/>
            <p:cNvCxnSpPr/>
            <p:nvPr/>
          </p:nvCxnSpPr>
          <p:spPr>
            <a:xfrm>
              <a:off x="4076700" y="32385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247900" y="2959100"/>
              <a:ext cx="32639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ptr2+2, &amp;ptr2[2], *ptr3+2, &amp;(*ptr3)[2]</a:t>
              </a:r>
            </a:p>
          </p:txBody>
        </p:sp>
      </p:grpSp>
      <p:grpSp>
        <p:nvGrpSpPr>
          <p:cNvPr id="97" name="Group 96"/>
          <p:cNvGrpSpPr/>
          <p:nvPr/>
        </p:nvGrpSpPr>
        <p:grpSpPr>
          <a:xfrm>
            <a:off x="3263900" y="2933700"/>
            <a:ext cx="3289300" cy="330200"/>
            <a:chOff x="2184400" y="3416300"/>
            <a:chExt cx="3289300" cy="330200"/>
          </a:xfrm>
        </p:grpSpPr>
        <p:cxnSp>
          <p:nvCxnSpPr>
            <p:cNvPr id="98" name="Straight Arrow Connector 97"/>
            <p:cNvCxnSpPr/>
            <p:nvPr/>
          </p:nvCxnSpPr>
          <p:spPr>
            <a:xfrm>
              <a:off x="4038600" y="36957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184400" y="3416300"/>
              <a:ext cx="32893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ptr2+3, &amp;ptr2[3], *ptr3+3, &amp;(*ptr3)[3]</a:t>
              </a:r>
            </a:p>
            <a:p>
              <a:endParaRPr lang="en-US" sz="1500" dirty="0" smtClean="0">
                <a:solidFill>
                  <a:schemeClr val="accent4">
                    <a:lumMod val="50000"/>
                  </a:schemeClr>
                </a:solidFill>
                <a:latin typeface="Times New Roman" pitchFamily="18" charset="0"/>
                <a:cs typeface="Times New Roman" pitchFamily="18" charset="0"/>
              </a:endParaRPr>
            </a:p>
          </p:txBody>
        </p:sp>
      </p:grpSp>
      <p:grpSp>
        <p:nvGrpSpPr>
          <p:cNvPr id="100" name="Group 99"/>
          <p:cNvGrpSpPr/>
          <p:nvPr/>
        </p:nvGrpSpPr>
        <p:grpSpPr>
          <a:xfrm>
            <a:off x="6523421" y="1930401"/>
            <a:ext cx="1743841" cy="3543299"/>
            <a:chOff x="6764721" y="558801"/>
            <a:chExt cx="1743841" cy="3543299"/>
          </a:xfrm>
        </p:grpSpPr>
        <p:sp>
          <p:nvSpPr>
            <p:cNvPr id="101" name="TextBox 100"/>
            <p:cNvSpPr txBox="1"/>
            <p:nvPr/>
          </p:nvSpPr>
          <p:spPr>
            <a:xfrm>
              <a:off x="6787055" y="558801"/>
              <a:ext cx="1702676" cy="3543299"/>
            </a:xfrm>
            <a:prstGeom prst="rect">
              <a:avLst/>
            </a:prstGeom>
            <a:noFill/>
            <a:ln>
              <a:solidFill>
                <a:schemeClr val="tx1"/>
              </a:solidFill>
            </a:ln>
          </p:spPr>
          <p:txBody>
            <a:bodyPr wrap="square" lIns="91440" tIns="45720" rIns="91440" rtlCol="0" anchor="t">
              <a:noAutofit/>
            </a:bodyPr>
            <a:lstStyle/>
            <a:p>
              <a:pPr algn="ctr"/>
              <a:r>
                <a:rPr lang="en-US" sz="1500" dirty="0" smtClean="0">
                  <a:solidFill>
                    <a:schemeClr val="accent4">
                      <a:lumMod val="50000"/>
                    </a:schemeClr>
                  </a:solidFill>
                  <a:latin typeface="Times New Roman" pitchFamily="18" charset="0"/>
                  <a:cs typeface="Times New Roman" pitchFamily="18" charset="0"/>
                </a:rPr>
                <a:t>0x12</a:t>
              </a:r>
            </a:p>
            <a:p>
              <a:pPr algn="ctr"/>
              <a:endParaRPr lang="en-US" sz="1500" dirty="0" smtClean="0">
                <a:solidFill>
                  <a:schemeClr val="accent4">
                    <a:lumMod val="50000"/>
                  </a:schemeClr>
                </a:solidFill>
              </a:endParaRPr>
            </a:p>
            <a:p>
              <a:pPr algn="ctr"/>
              <a:r>
                <a:rPr lang="en-US" sz="1500" dirty="0" smtClean="0">
                  <a:solidFill>
                    <a:schemeClr val="accent4">
                      <a:lumMod val="50000"/>
                    </a:schemeClr>
                  </a:solidFill>
                  <a:latin typeface="Times New Roman" pitchFamily="18" charset="0"/>
                  <a:cs typeface="Times New Roman" pitchFamily="18" charset="0"/>
                </a:rPr>
                <a:t>0x34</a:t>
              </a:r>
            </a:p>
            <a:p>
              <a:pPr algn="ctr"/>
              <a:endParaRPr lang="en-US" sz="1500" dirty="0" smtClean="0">
                <a:solidFill>
                  <a:schemeClr val="accent4">
                    <a:lumMod val="50000"/>
                  </a:schemeClr>
                </a:solidFill>
              </a:endParaRPr>
            </a:p>
            <a:p>
              <a:pPr algn="ctr"/>
              <a:r>
                <a:rPr lang="en-US" sz="1500" dirty="0" smtClean="0">
                  <a:solidFill>
                    <a:schemeClr val="accent4">
                      <a:lumMod val="50000"/>
                    </a:schemeClr>
                  </a:solidFill>
                  <a:latin typeface="Times New Roman" pitchFamily="18" charset="0"/>
                  <a:cs typeface="Times New Roman" pitchFamily="18" charset="0"/>
                </a:rPr>
                <a:t>0x56</a:t>
              </a:r>
            </a:p>
            <a:p>
              <a:pPr algn="ctr"/>
              <a:endParaRPr lang="en-US" sz="1500" dirty="0" smtClean="0">
                <a:solidFill>
                  <a:schemeClr val="accent4">
                    <a:lumMod val="50000"/>
                  </a:schemeClr>
                </a:solidFill>
              </a:endParaRPr>
            </a:p>
            <a:p>
              <a:pPr algn="ctr"/>
              <a:r>
                <a:rPr lang="en-US" sz="1500" dirty="0" smtClean="0">
                  <a:solidFill>
                    <a:schemeClr val="accent4">
                      <a:lumMod val="50000"/>
                    </a:schemeClr>
                  </a:solidFill>
                  <a:latin typeface="Times New Roman" pitchFamily="18" charset="0"/>
                  <a:cs typeface="Times New Roman" pitchFamily="18" charset="0"/>
                </a:rPr>
                <a:t>0x78</a:t>
              </a:r>
            </a:p>
            <a:p>
              <a:pPr algn="ctr"/>
              <a:endParaRPr lang="en-US" sz="1500" dirty="0" smtClean="0">
                <a:solidFill>
                  <a:schemeClr val="accent4">
                    <a:lumMod val="50000"/>
                  </a:schemeClr>
                </a:solidFill>
              </a:endParaRPr>
            </a:p>
            <a:p>
              <a:pPr algn="ctr"/>
              <a:r>
                <a:rPr lang="en-US" sz="1500" dirty="0" smtClean="0">
                  <a:solidFill>
                    <a:schemeClr val="accent4">
                      <a:lumMod val="50000"/>
                    </a:schemeClr>
                  </a:solidFill>
                  <a:latin typeface="Times New Roman" pitchFamily="18" charset="0"/>
                  <a:cs typeface="Times New Roman" pitchFamily="18" charset="0"/>
                </a:rPr>
                <a:t>0x1A</a:t>
              </a:r>
            </a:p>
            <a:p>
              <a:pPr algn="ctr"/>
              <a:endParaRPr lang="en-US" sz="1500" dirty="0" smtClean="0">
                <a:solidFill>
                  <a:schemeClr val="accent4">
                    <a:lumMod val="50000"/>
                  </a:schemeClr>
                </a:solidFill>
              </a:endParaRPr>
            </a:p>
            <a:p>
              <a:pPr algn="ctr"/>
              <a:r>
                <a:rPr lang="en-US" sz="1500" dirty="0" smtClean="0">
                  <a:solidFill>
                    <a:schemeClr val="accent4">
                      <a:lumMod val="50000"/>
                    </a:schemeClr>
                  </a:solidFill>
                  <a:latin typeface="Times New Roman" pitchFamily="18" charset="0"/>
                  <a:cs typeface="Times New Roman" pitchFamily="18" charset="0"/>
                </a:rPr>
                <a:t>0x1B</a:t>
              </a:r>
            </a:p>
            <a:p>
              <a:pPr algn="ctr"/>
              <a:endParaRPr lang="en-US" sz="1500" dirty="0" smtClean="0">
                <a:solidFill>
                  <a:schemeClr val="accent4">
                    <a:lumMod val="50000"/>
                  </a:schemeClr>
                </a:solidFill>
              </a:endParaRPr>
            </a:p>
            <a:p>
              <a:pPr algn="ctr"/>
              <a:r>
                <a:rPr lang="en-US" sz="1500" dirty="0" smtClean="0">
                  <a:solidFill>
                    <a:schemeClr val="accent4">
                      <a:lumMod val="50000"/>
                    </a:schemeClr>
                  </a:solidFill>
                  <a:latin typeface="Times New Roman" pitchFamily="18" charset="0"/>
                  <a:cs typeface="Times New Roman" pitchFamily="18" charset="0"/>
                </a:rPr>
                <a:t>0x1C</a:t>
              </a:r>
            </a:p>
            <a:p>
              <a:pPr algn="ctr"/>
              <a:endParaRPr lang="en-US" sz="1500" dirty="0" smtClean="0">
                <a:solidFill>
                  <a:schemeClr val="accent4">
                    <a:lumMod val="50000"/>
                  </a:schemeClr>
                </a:solidFill>
              </a:endParaRPr>
            </a:p>
            <a:p>
              <a:pPr algn="ctr"/>
              <a:r>
                <a:rPr lang="en-US" sz="1500" dirty="0" smtClean="0">
                  <a:solidFill>
                    <a:schemeClr val="accent4">
                      <a:lumMod val="50000"/>
                    </a:schemeClr>
                  </a:solidFill>
                  <a:latin typeface="Times New Roman" pitchFamily="18" charset="0"/>
                  <a:cs typeface="Times New Roman" pitchFamily="18" charset="0"/>
                </a:rPr>
                <a:t>0x1D</a:t>
              </a:r>
            </a:p>
            <a:p>
              <a:pPr algn="ctr"/>
              <a:endParaRPr lang="en-US" sz="1500" dirty="0" smtClean="0">
                <a:solidFill>
                  <a:schemeClr val="accent4">
                    <a:lumMod val="50000"/>
                  </a:schemeClr>
                </a:solidFill>
              </a:endParaRPr>
            </a:p>
            <a:p>
              <a:pPr algn="ctr"/>
              <a:endParaRPr lang="en-US" sz="1500" dirty="0" smtClean="0">
                <a:solidFill>
                  <a:schemeClr val="accent4">
                    <a:lumMod val="50000"/>
                  </a:schemeClr>
                </a:solidFill>
              </a:endParaRPr>
            </a:p>
            <a:p>
              <a:endParaRPr lang="en-US" sz="1500" dirty="0" err="1" smtClean="0">
                <a:solidFill>
                  <a:schemeClr val="accent4">
                    <a:lumMod val="50000"/>
                  </a:schemeClr>
                </a:solidFill>
              </a:endParaRPr>
            </a:p>
          </p:txBody>
        </p:sp>
        <p:cxnSp>
          <p:nvCxnSpPr>
            <p:cNvPr id="102" name="Straight Connector 101"/>
            <p:cNvCxnSpPr/>
            <p:nvPr/>
          </p:nvCxnSpPr>
          <p:spPr>
            <a:xfrm>
              <a:off x="6777421" y="9787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764721" y="13851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777421" y="18423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777421" y="22868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790121" y="27186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764721" y="31885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764721" y="3683876"/>
              <a:ext cx="1718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4330700" y="5194300"/>
            <a:ext cx="2222500" cy="330200"/>
            <a:chOff x="4584700" y="3822700"/>
            <a:chExt cx="2222500" cy="330200"/>
          </a:xfrm>
        </p:grpSpPr>
        <p:cxnSp>
          <p:nvCxnSpPr>
            <p:cNvPr id="110" name="Straight Arrow Connector 109"/>
            <p:cNvCxnSpPr/>
            <p:nvPr/>
          </p:nvCxnSpPr>
          <p:spPr>
            <a:xfrm>
              <a:off x="5372100" y="41021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4584700" y="3822700"/>
              <a:ext cx="22225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t>
              </a:r>
              <a:r>
                <a:rPr lang="en-US" sz="1500" dirty="0" smtClean="0">
                  <a:solidFill>
                    <a:srgbClr val="FF0000"/>
                  </a:solidFill>
                  <a:latin typeface="Times New Roman" pitchFamily="18" charset="0"/>
                  <a:cs typeface="Times New Roman" pitchFamily="18" charset="0"/>
                </a:rPr>
                <a:t>ptr3+2</a:t>
              </a:r>
            </a:p>
          </p:txBody>
        </p:sp>
      </p:grpSp>
      <p:grpSp>
        <p:nvGrpSpPr>
          <p:cNvPr id="114" name="Group 113"/>
          <p:cNvGrpSpPr/>
          <p:nvPr/>
        </p:nvGrpSpPr>
        <p:grpSpPr>
          <a:xfrm>
            <a:off x="4178300" y="3810000"/>
            <a:ext cx="2413000" cy="330200"/>
            <a:chOff x="4419600" y="3352800"/>
            <a:chExt cx="2413000" cy="330200"/>
          </a:xfrm>
        </p:grpSpPr>
        <p:cxnSp>
          <p:nvCxnSpPr>
            <p:cNvPr id="115" name="Straight Arrow Connector 114"/>
            <p:cNvCxnSpPr/>
            <p:nvPr/>
          </p:nvCxnSpPr>
          <p:spPr>
            <a:xfrm>
              <a:off x="5372100" y="36322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419600" y="3352800"/>
              <a:ext cx="24130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t>
              </a:r>
              <a:r>
                <a:rPr lang="en-US" sz="1500" dirty="0" smtClean="0">
                  <a:solidFill>
                    <a:srgbClr val="FF0000"/>
                  </a:solidFill>
                  <a:latin typeface="Times New Roman" pitchFamily="18" charset="0"/>
                  <a:cs typeface="Times New Roman" pitchFamily="18" charset="0"/>
                </a:rPr>
                <a:t>              *(ptr3+1)+1</a:t>
              </a:r>
            </a:p>
          </p:txBody>
        </p:sp>
      </p:grpSp>
      <p:grpSp>
        <p:nvGrpSpPr>
          <p:cNvPr id="117" name="Group 116"/>
          <p:cNvGrpSpPr/>
          <p:nvPr/>
        </p:nvGrpSpPr>
        <p:grpSpPr>
          <a:xfrm>
            <a:off x="4178300" y="4279900"/>
            <a:ext cx="2413000" cy="330200"/>
            <a:chOff x="4419600" y="3352800"/>
            <a:chExt cx="2413000" cy="330200"/>
          </a:xfrm>
        </p:grpSpPr>
        <p:cxnSp>
          <p:nvCxnSpPr>
            <p:cNvPr id="118" name="Straight Arrow Connector 117"/>
            <p:cNvCxnSpPr/>
            <p:nvPr/>
          </p:nvCxnSpPr>
          <p:spPr>
            <a:xfrm>
              <a:off x="5372100" y="36322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419600" y="3352800"/>
              <a:ext cx="24130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t>
              </a:r>
              <a:r>
                <a:rPr lang="en-US" sz="1500" dirty="0" smtClean="0">
                  <a:solidFill>
                    <a:srgbClr val="FF0000"/>
                  </a:solidFill>
                  <a:latin typeface="Times New Roman" pitchFamily="18" charset="0"/>
                  <a:cs typeface="Times New Roman" pitchFamily="18" charset="0"/>
                </a:rPr>
                <a:t>              *(ptr3+1)+2</a:t>
              </a:r>
            </a:p>
          </p:txBody>
        </p:sp>
      </p:grpSp>
      <p:grpSp>
        <p:nvGrpSpPr>
          <p:cNvPr id="120" name="Group 119"/>
          <p:cNvGrpSpPr/>
          <p:nvPr/>
        </p:nvGrpSpPr>
        <p:grpSpPr>
          <a:xfrm>
            <a:off x="4191000" y="4775200"/>
            <a:ext cx="2413000" cy="330200"/>
            <a:chOff x="4419600" y="3352800"/>
            <a:chExt cx="2413000" cy="330200"/>
          </a:xfrm>
        </p:grpSpPr>
        <p:cxnSp>
          <p:nvCxnSpPr>
            <p:cNvPr id="121" name="Straight Arrow Connector 120"/>
            <p:cNvCxnSpPr/>
            <p:nvPr/>
          </p:nvCxnSpPr>
          <p:spPr>
            <a:xfrm>
              <a:off x="5372100" y="3632200"/>
              <a:ext cx="140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4419600" y="3352800"/>
              <a:ext cx="2413000" cy="330200"/>
            </a:xfrm>
            <a:prstGeom prst="rect">
              <a:avLst/>
            </a:prstGeom>
            <a:noFill/>
            <a:ln>
              <a:noFill/>
            </a:ln>
          </p:spPr>
          <p:txBody>
            <a:bodyPr wrap="square" lIns="91440" tIns="45720" rIns="91440" rtlCol="0" anchor="t">
              <a:noAutofit/>
            </a:bodyPr>
            <a:lstStyle/>
            <a:p>
              <a:r>
                <a:rPr lang="en-US" sz="1500" dirty="0" smtClean="0">
                  <a:solidFill>
                    <a:schemeClr val="accent4">
                      <a:lumMod val="50000"/>
                    </a:schemeClr>
                  </a:solidFill>
                  <a:latin typeface="Times New Roman" pitchFamily="18" charset="0"/>
                  <a:cs typeface="Times New Roman" pitchFamily="18" charset="0"/>
                </a:rPr>
                <a:t>    </a:t>
              </a:r>
              <a:r>
                <a:rPr lang="en-US" sz="1500" dirty="0" smtClean="0">
                  <a:solidFill>
                    <a:srgbClr val="FF0000"/>
                  </a:solidFill>
                  <a:latin typeface="Times New Roman" pitchFamily="18" charset="0"/>
                  <a:cs typeface="Times New Roman" pitchFamily="18" charset="0"/>
                </a:rPr>
                <a:t>              *(ptr3+1)+3</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
                                        </p:tgtEl>
                                        <p:attrNameLst>
                                          <p:attrName>style.visibility</p:attrName>
                                        </p:attrNameLst>
                                      </p:cBhvr>
                                      <p:to>
                                        <p:strVal val="visible"/>
                                      </p:to>
                                    </p:set>
                                    <p:anim calcmode="lin" valueType="num">
                                      <p:cBhvr additive="base">
                                        <p:cTn id="13" dur="500" fill="hold"/>
                                        <p:tgtEl>
                                          <p:spTgt spid="88"/>
                                        </p:tgtEl>
                                        <p:attrNameLst>
                                          <p:attrName>ppt_x</p:attrName>
                                        </p:attrNameLst>
                                      </p:cBhvr>
                                      <p:tavLst>
                                        <p:tav tm="0">
                                          <p:val>
                                            <p:strVal val="#ppt_x"/>
                                          </p:val>
                                        </p:tav>
                                        <p:tav tm="100000">
                                          <p:val>
                                            <p:strVal val="#ppt_x"/>
                                          </p:val>
                                        </p:tav>
                                      </p:tavLst>
                                    </p:anim>
                                    <p:anim calcmode="lin" valueType="num">
                                      <p:cBhvr additive="base">
                                        <p:cTn id="14"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ppt_x"/>
                                          </p:val>
                                        </p:tav>
                                        <p:tav tm="100000">
                                          <p:val>
                                            <p:strVal val="#ppt_x"/>
                                          </p:val>
                                        </p:tav>
                                      </p:tavLst>
                                    </p:anim>
                                    <p:anim calcmode="lin" valueType="num">
                                      <p:cBhvr additive="base">
                                        <p:cTn id="2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7"/>
                                        </p:tgtEl>
                                        <p:attrNameLst>
                                          <p:attrName>style.visibility</p:attrName>
                                        </p:attrNameLst>
                                      </p:cBhvr>
                                      <p:to>
                                        <p:strVal val="visible"/>
                                      </p:to>
                                    </p:set>
                                    <p:anim calcmode="lin" valueType="num">
                                      <p:cBhvr additive="base">
                                        <p:cTn id="25" dur="500" fill="hold"/>
                                        <p:tgtEl>
                                          <p:spTgt spid="97"/>
                                        </p:tgtEl>
                                        <p:attrNameLst>
                                          <p:attrName>ppt_x</p:attrName>
                                        </p:attrNameLst>
                                      </p:cBhvr>
                                      <p:tavLst>
                                        <p:tav tm="0">
                                          <p:val>
                                            <p:strVal val="#ppt_x"/>
                                          </p:val>
                                        </p:tav>
                                        <p:tav tm="100000">
                                          <p:val>
                                            <p:strVal val="#ppt_x"/>
                                          </p:val>
                                        </p:tav>
                                      </p:tavLst>
                                    </p:anim>
                                    <p:anim calcmode="lin" valueType="num">
                                      <p:cBhvr additive="base">
                                        <p:cTn id="26"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additive="base">
                                        <p:cTn id="31" dur="500" fill="hold"/>
                                        <p:tgtEl>
                                          <p:spTgt spid="91"/>
                                        </p:tgtEl>
                                        <p:attrNameLst>
                                          <p:attrName>ppt_x</p:attrName>
                                        </p:attrNameLst>
                                      </p:cBhvr>
                                      <p:tavLst>
                                        <p:tav tm="0">
                                          <p:val>
                                            <p:strVal val="#ppt_x"/>
                                          </p:val>
                                        </p:tav>
                                        <p:tav tm="100000">
                                          <p:val>
                                            <p:strVal val="#ppt_x"/>
                                          </p:val>
                                        </p:tav>
                                      </p:tavLst>
                                    </p:anim>
                                    <p:anim calcmode="lin" valueType="num">
                                      <p:cBhvr additive="base">
                                        <p:cTn id="32"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9"/>
                                        </p:tgtEl>
                                        <p:attrNameLst>
                                          <p:attrName>style.visibility</p:attrName>
                                        </p:attrNameLst>
                                      </p:cBhvr>
                                      <p:to>
                                        <p:strVal val="visible"/>
                                      </p:to>
                                    </p:set>
                                    <p:anim calcmode="lin" valueType="num">
                                      <p:cBhvr additive="base">
                                        <p:cTn id="37" dur="500" fill="hold"/>
                                        <p:tgtEl>
                                          <p:spTgt spid="109"/>
                                        </p:tgtEl>
                                        <p:attrNameLst>
                                          <p:attrName>ppt_x</p:attrName>
                                        </p:attrNameLst>
                                      </p:cBhvr>
                                      <p:tavLst>
                                        <p:tav tm="0">
                                          <p:val>
                                            <p:strVal val="#ppt_x"/>
                                          </p:val>
                                        </p:tav>
                                        <p:tav tm="100000">
                                          <p:val>
                                            <p:strVal val="#ppt_x"/>
                                          </p:val>
                                        </p:tav>
                                      </p:tavLst>
                                    </p:anim>
                                    <p:anim calcmode="lin" valueType="num">
                                      <p:cBhvr additive="base">
                                        <p:cTn id="3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4"/>
                                        </p:tgtEl>
                                        <p:attrNameLst>
                                          <p:attrName>style.visibility</p:attrName>
                                        </p:attrNameLst>
                                      </p:cBhvr>
                                      <p:to>
                                        <p:strVal val="visible"/>
                                      </p:to>
                                    </p:set>
                                    <p:anim calcmode="lin" valueType="num">
                                      <p:cBhvr additive="base">
                                        <p:cTn id="43" dur="500" fill="hold"/>
                                        <p:tgtEl>
                                          <p:spTgt spid="114"/>
                                        </p:tgtEl>
                                        <p:attrNameLst>
                                          <p:attrName>ppt_x</p:attrName>
                                        </p:attrNameLst>
                                      </p:cBhvr>
                                      <p:tavLst>
                                        <p:tav tm="0">
                                          <p:val>
                                            <p:strVal val="#ppt_x"/>
                                          </p:val>
                                        </p:tav>
                                        <p:tav tm="100000">
                                          <p:val>
                                            <p:strVal val="#ppt_x"/>
                                          </p:val>
                                        </p:tav>
                                      </p:tavLst>
                                    </p:anim>
                                    <p:anim calcmode="lin" valueType="num">
                                      <p:cBhvr additive="base">
                                        <p:cTn id="44"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7"/>
                                        </p:tgtEl>
                                        <p:attrNameLst>
                                          <p:attrName>style.visibility</p:attrName>
                                        </p:attrNameLst>
                                      </p:cBhvr>
                                      <p:to>
                                        <p:strVal val="visible"/>
                                      </p:to>
                                    </p:set>
                                    <p:anim calcmode="lin" valueType="num">
                                      <p:cBhvr additive="base">
                                        <p:cTn id="49" dur="500" fill="hold"/>
                                        <p:tgtEl>
                                          <p:spTgt spid="117"/>
                                        </p:tgtEl>
                                        <p:attrNameLst>
                                          <p:attrName>ppt_x</p:attrName>
                                        </p:attrNameLst>
                                      </p:cBhvr>
                                      <p:tavLst>
                                        <p:tav tm="0">
                                          <p:val>
                                            <p:strVal val="#ppt_x"/>
                                          </p:val>
                                        </p:tav>
                                        <p:tav tm="100000">
                                          <p:val>
                                            <p:strVal val="#ppt_x"/>
                                          </p:val>
                                        </p:tav>
                                      </p:tavLst>
                                    </p:anim>
                                    <p:anim calcmode="lin" valueType="num">
                                      <p:cBhvr additive="base">
                                        <p:cTn id="5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0"/>
                                        </p:tgtEl>
                                        <p:attrNameLst>
                                          <p:attrName>style.visibility</p:attrName>
                                        </p:attrNameLst>
                                      </p:cBhvr>
                                      <p:to>
                                        <p:strVal val="visible"/>
                                      </p:to>
                                    </p:set>
                                    <p:anim calcmode="lin" valueType="num">
                                      <p:cBhvr additive="base">
                                        <p:cTn id="55" dur="500" fill="hold"/>
                                        <p:tgtEl>
                                          <p:spTgt spid="120"/>
                                        </p:tgtEl>
                                        <p:attrNameLst>
                                          <p:attrName>ppt_x</p:attrName>
                                        </p:attrNameLst>
                                      </p:cBhvr>
                                      <p:tavLst>
                                        <p:tav tm="0">
                                          <p:val>
                                            <p:strVal val="#ppt_x"/>
                                          </p:val>
                                        </p:tav>
                                        <p:tav tm="100000">
                                          <p:val>
                                            <p:strVal val="#ppt_x"/>
                                          </p:val>
                                        </p:tav>
                                      </p:tavLst>
                                    </p:anim>
                                    <p:anim calcmode="lin" valueType="num">
                                      <p:cBhvr additive="base">
                                        <p:cTn id="56"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3"/>
          <p:cNvSpPr>
            <a:spLocks noGrp="1"/>
          </p:cNvSpPr>
          <p:nvPr>
            <p:ph type="sldNum" sz="quarter" idx="10"/>
          </p:nvPr>
        </p:nvSpPr>
        <p:spPr>
          <a:xfrm>
            <a:off x="406400" y="219075"/>
            <a:ext cx="4356100" cy="3387725"/>
          </a:xfrm>
          <a:noFill/>
          <a:ln>
            <a:noFill/>
          </a:ln>
        </p:spPr>
        <p:txBody>
          <a:bodyPr/>
          <a:lstStyle/>
          <a:p>
            <a:r>
              <a:rPr lang="en-US" dirty="0" err="1" smtClean="0">
                <a:solidFill>
                  <a:srgbClr val="0070C0"/>
                </a:solidFill>
                <a:latin typeface="Times New Roman" pitchFamily="18" charset="0"/>
                <a:cs typeface="Times New Roman" pitchFamily="18" charset="0"/>
              </a:rPr>
              <a:t>typedef</a:t>
            </a:r>
            <a:r>
              <a:rPr lang="en-US" dirty="0" smtClean="0">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struct</a:t>
            </a:r>
            <a:r>
              <a:rPr lang="en-US" dirty="0" smtClean="0">
                <a:latin typeface="Times New Roman" pitchFamily="18" charset="0"/>
                <a:cs typeface="Times New Roman" pitchFamily="18" charset="0"/>
              </a:rPr>
              <a:t> _data1</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a;</a:t>
            </a:r>
          </a:p>
          <a:p>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short</a:t>
            </a:r>
            <a:r>
              <a:rPr lang="en-US" dirty="0" smtClean="0">
                <a:latin typeface="Times New Roman" pitchFamily="18" charset="0"/>
                <a:cs typeface="Times New Roman" pitchFamily="18" charset="0"/>
              </a:rPr>
              <a:t> b;</a:t>
            </a:r>
          </a:p>
          <a:p>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c;</a:t>
            </a:r>
          </a:p>
          <a:p>
            <a:r>
              <a:rPr lang="en-US" dirty="0" smtClean="0">
                <a:latin typeface="Times New Roman" pitchFamily="18" charset="0"/>
                <a:cs typeface="Times New Roman" pitchFamily="18" charset="0"/>
              </a:rPr>
              <a:t>}data1,*dataPtr1;</a:t>
            </a:r>
          </a:p>
          <a:p>
            <a:r>
              <a:rPr lang="en-US" dirty="0" smtClean="0">
                <a:latin typeface="Times New Roman" pitchFamily="18" charset="0"/>
                <a:cs typeface="Times New Roman" pitchFamily="18" charset="0"/>
              </a:rPr>
              <a:t>data1 x[2]=</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 = 0x112233, .b = 0x4455, .c = 0x66},</a:t>
            </a:r>
          </a:p>
          <a:p>
            <a:r>
              <a:rPr lang="en-US" dirty="0" smtClean="0">
                <a:latin typeface="Times New Roman" pitchFamily="18" charset="0"/>
                <a:cs typeface="Times New Roman" pitchFamily="18" charset="0"/>
              </a:rPr>
              <a:t>      {.a = 0x7788, .b = 0x99, .c = 0x30}</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dataPtr1 </a:t>
            </a:r>
            <a:r>
              <a:rPr lang="en-US" dirty="0" err="1" smtClean="0">
                <a:latin typeface="Times New Roman" pitchFamily="18" charset="0"/>
                <a:cs typeface="Times New Roman" pitchFamily="18" charset="0"/>
              </a:rPr>
              <a:t>xPtr</a:t>
            </a:r>
            <a:r>
              <a:rPr lang="en-US" dirty="0" smtClean="0">
                <a:latin typeface="Times New Roman" pitchFamily="18" charset="0"/>
                <a:cs typeface="Times New Roman" pitchFamily="18" charset="0"/>
              </a:rPr>
              <a:t> = x;</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p:txBody>
      </p:sp>
      <p:sp>
        <p:nvSpPr>
          <p:cNvPr id="82" name="Slide Number Placeholder 3"/>
          <p:cNvSpPr txBox="1">
            <a:spLocks/>
          </p:cNvSpPr>
          <p:nvPr/>
        </p:nvSpPr>
        <p:spPr>
          <a:xfrm>
            <a:off x="508000" y="4051300"/>
            <a:ext cx="2209800" cy="2336800"/>
          </a:xfrm>
          <a:prstGeom prst="rect">
            <a:avLst/>
          </a:prstGeom>
          <a:noFill/>
          <a:ln/>
        </p:spPr>
        <p:txBody>
          <a:bodyPr/>
          <a:lstStyle/>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(data1) = ?</a:t>
            </a:r>
          </a:p>
          <a:p>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(data1*) = ?</a:t>
            </a:r>
          </a:p>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(dataPtr1) = ?</a:t>
            </a:r>
          </a:p>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(x) = ?</a:t>
            </a:r>
          </a:p>
          <a:p>
            <a:pPr lvl="0"/>
            <a:r>
              <a:rPr lang="pt-BR" dirty="0" smtClean="0">
                <a:latin typeface="Times New Roman" pitchFamily="18" charset="0"/>
                <a:cs typeface="Times New Roman" pitchFamily="18" charset="0"/>
              </a:rPr>
              <a:t>x+1 = ?</a:t>
            </a:r>
          </a:p>
          <a:p>
            <a:pPr lvl="0"/>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char</a:t>
            </a:r>
            <a:r>
              <a:rPr lang="pt-BR" dirty="0" smtClean="0">
                <a:latin typeface="Times New Roman" pitchFamily="18" charset="0"/>
                <a:cs typeface="Times New Roman" pitchFamily="18" charset="0"/>
              </a:rPr>
              <a:t>*)x+1 = ?</a:t>
            </a:r>
          </a:p>
          <a:p>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int</a:t>
            </a:r>
            <a:r>
              <a:rPr lang="pt-BR" dirty="0" smtClean="0">
                <a:latin typeface="Times New Roman" pitchFamily="18" charset="0"/>
                <a:cs typeface="Times New Roman" pitchFamily="18" charset="0"/>
              </a:rPr>
              <a:t>*)x+1 = ?</a:t>
            </a:r>
          </a:p>
          <a:p>
            <a:pPr lvl="0"/>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int</a:t>
            </a:r>
            <a:r>
              <a:rPr lang="pt-BR" dirty="0" smtClean="0">
                <a:latin typeface="Times New Roman" pitchFamily="18" charset="0"/>
                <a:cs typeface="Times New Roman" pitchFamily="18" charset="0"/>
              </a:rPr>
              <a:t>)x+1 = ?</a:t>
            </a:r>
          </a:p>
        </p:txBody>
      </p:sp>
      <p:sp>
        <p:nvSpPr>
          <p:cNvPr id="83" name="Slide Number Placeholder 3"/>
          <p:cNvSpPr txBox="1">
            <a:spLocks/>
          </p:cNvSpPr>
          <p:nvPr/>
        </p:nvSpPr>
        <p:spPr>
          <a:xfrm>
            <a:off x="4851400" y="215900"/>
            <a:ext cx="4343400" cy="3556000"/>
          </a:xfrm>
          <a:prstGeom prst="rect">
            <a:avLst/>
          </a:prstGeom>
          <a:noFill/>
          <a:ln/>
        </p:spPr>
        <p:txBody>
          <a:bodyPr/>
          <a:lstStyle/>
          <a:p>
            <a:r>
              <a:rPr lang="en-US" dirty="0" err="1" smtClean="0">
                <a:solidFill>
                  <a:srgbClr val="0070C0"/>
                </a:solidFill>
                <a:latin typeface="Times New Roman" pitchFamily="18" charset="0"/>
                <a:cs typeface="Times New Roman" pitchFamily="18" charset="0"/>
              </a:rPr>
              <a:t>typedef</a:t>
            </a:r>
            <a:r>
              <a:rPr lang="en-US" dirty="0" smtClean="0">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struct</a:t>
            </a:r>
            <a:r>
              <a:rPr lang="en-US" dirty="0" smtClean="0">
                <a:latin typeface="Times New Roman" pitchFamily="18" charset="0"/>
                <a:cs typeface="Times New Roman" pitchFamily="18" charset="0"/>
              </a:rPr>
              <a:t> _data2</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short</a:t>
            </a:r>
            <a:r>
              <a:rPr lang="en-US" dirty="0" smtClean="0">
                <a:latin typeface="Times New Roman" pitchFamily="18" charset="0"/>
                <a:cs typeface="Times New Roman" pitchFamily="18" charset="0"/>
              </a:rPr>
              <a:t> b;</a:t>
            </a:r>
          </a:p>
          <a:p>
            <a:r>
              <a:rPr lang="en-US" dirty="0" smtClean="0">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a;</a:t>
            </a:r>
          </a:p>
          <a:p>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char</a:t>
            </a:r>
            <a:r>
              <a:rPr lang="en-US" dirty="0" smtClean="0">
                <a:latin typeface="Times New Roman" pitchFamily="18" charset="0"/>
                <a:cs typeface="Times New Roman" pitchFamily="18" charset="0"/>
              </a:rPr>
              <a:t> c;</a:t>
            </a:r>
          </a:p>
          <a:p>
            <a:r>
              <a:rPr lang="en-US" dirty="0" smtClean="0">
                <a:latin typeface="Times New Roman" pitchFamily="18" charset="0"/>
                <a:cs typeface="Times New Roman" pitchFamily="18" charset="0"/>
              </a:rPr>
              <a:t>}data2,*dataPtr2;</a:t>
            </a:r>
          </a:p>
          <a:p>
            <a:r>
              <a:rPr lang="en-US" dirty="0" smtClean="0">
                <a:latin typeface="Times New Roman" pitchFamily="18" charset="0"/>
                <a:cs typeface="Times New Roman" pitchFamily="18" charset="0"/>
              </a:rPr>
              <a:t>data2 y[2]=</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 = 0x112233, .b = 0x4455, .c = 0x66},</a:t>
            </a:r>
          </a:p>
          <a:p>
            <a:r>
              <a:rPr lang="en-US" dirty="0" smtClean="0">
                <a:latin typeface="Times New Roman" pitchFamily="18" charset="0"/>
                <a:cs typeface="Times New Roman" pitchFamily="18" charset="0"/>
              </a:rPr>
              <a:t>      {.a = 0x7788, .b = 0x99, .c = 0x30}</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dataPtr2 </a:t>
            </a:r>
            <a:r>
              <a:rPr lang="en-US" dirty="0" err="1" smtClean="0">
                <a:latin typeface="Times New Roman" pitchFamily="18" charset="0"/>
                <a:cs typeface="Times New Roman" pitchFamily="18" charset="0"/>
              </a:rPr>
              <a:t>yPtr</a:t>
            </a:r>
            <a:r>
              <a:rPr lang="en-US" dirty="0" smtClean="0">
                <a:latin typeface="Times New Roman" pitchFamily="18" charset="0"/>
                <a:cs typeface="Times New Roman" pitchFamily="18" charset="0"/>
              </a:rPr>
              <a:t> = y;</a:t>
            </a:r>
          </a:p>
          <a:p>
            <a:endParaRPr lang="en-US" dirty="0" smtClean="0">
              <a:latin typeface="Times New Roman" pitchFamily="18" charset="0"/>
              <a:cs typeface="Times New Roman" pitchFamily="18" charset="0"/>
            </a:endParaRPr>
          </a:p>
        </p:txBody>
      </p:sp>
      <p:sp>
        <p:nvSpPr>
          <p:cNvPr id="34" name="Slide Number Placeholder 3"/>
          <p:cNvSpPr txBox="1">
            <a:spLocks/>
          </p:cNvSpPr>
          <p:nvPr/>
        </p:nvSpPr>
        <p:spPr>
          <a:xfrm>
            <a:off x="368300" y="3736975"/>
            <a:ext cx="7734300" cy="454025"/>
          </a:xfrm>
          <a:prstGeom prst="rect">
            <a:avLst/>
          </a:prstGeom>
          <a:noFill/>
          <a:ln/>
        </p:spPr>
        <p:txBody>
          <a:bodyPr/>
          <a:lstStyle/>
          <a:p>
            <a:pPr lvl="0"/>
            <a:r>
              <a:rPr lang="pt-BR" dirty="0" smtClean="0">
                <a:latin typeface="Times New Roman" pitchFamily="18" charset="0"/>
                <a:cs typeface="Times New Roman" pitchFamily="18" charset="0"/>
              </a:rPr>
              <a:t>If the PC is with 32-bit system, what are the values of the following expressions.</a:t>
            </a:r>
          </a:p>
        </p:txBody>
      </p:sp>
      <p:sp>
        <p:nvSpPr>
          <p:cNvPr id="36" name="Slide Number Placeholder 3"/>
          <p:cNvSpPr txBox="1">
            <a:spLocks/>
          </p:cNvSpPr>
          <p:nvPr/>
        </p:nvSpPr>
        <p:spPr>
          <a:xfrm>
            <a:off x="4889500" y="4064000"/>
            <a:ext cx="2209800" cy="2374900"/>
          </a:xfrm>
          <a:prstGeom prst="rect">
            <a:avLst/>
          </a:prstGeom>
          <a:noFill/>
          <a:ln/>
        </p:spPr>
        <p:txBody>
          <a:bodyPr/>
          <a:lstStyle/>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(data2) = ?</a:t>
            </a:r>
          </a:p>
          <a:p>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(data2*) = ?</a:t>
            </a:r>
          </a:p>
          <a:p>
            <a:pPr lvl="0"/>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(dataPtr2) = ?</a:t>
            </a:r>
          </a:p>
          <a:p>
            <a:r>
              <a:rPr lang="pt-BR" dirty="0" smtClean="0">
                <a:solidFill>
                  <a:srgbClr val="0070C0"/>
                </a:solidFill>
                <a:latin typeface="Times New Roman" pitchFamily="18" charset="0"/>
                <a:cs typeface="Times New Roman" pitchFamily="18" charset="0"/>
              </a:rPr>
              <a:t>sizeof</a:t>
            </a:r>
            <a:r>
              <a:rPr lang="pt-BR" dirty="0" smtClean="0">
                <a:latin typeface="Times New Roman" pitchFamily="18" charset="0"/>
                <a:cs typeface="Times New Roman" pitchFamily="18" charset="0"/>
              </a:rPr>
              <a:t>(y) = ?</a:t>
            </a:r>
          </a:p>
          <a:p>
            <a:pPr lvl="0"/>
            <a:r>
              <a:rPr lang="pt-BR" dirty="0" smtClean="0">
                <a:latin typeface="Times New Roman" pitchFamily="18" charset="0"/>
                <a:cs typeface="Times New Roman" pitchFamily="18" charset="0"/>
              </a:rPr>
              <a:t>y+1 = ?</a:t>
            </a:r>
          </a:p>
          <a:p>
            <a:pPr lvl="0"/>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char</a:t>
            </a:r>
            <a:r>
              <a:rPr lang="pt-BR" dirty="0" smtClean="0">
                <a:latin typeface="Times New Roman" pitchFamily="18" charset="0"/>
                <a:cs typeface="Times New Roman" pitchFamily="18" charset="0"/>
              </a:rPr>
              <a:t>*)y+1 = ?</a:t>
            </a:r>
          </a:p>
          <a:p>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int</a:t>
            </a:r>
            <a:r>
              <a:rPr lang="pt-BR" dirty="0" smtClean="0">
                <a:latin typeface="Times New Roman" pitchFamily="18" charset="0"/>
                <a:cs typeface="Times New Roman" pitchFamily="18" charset="0"/>
              </a:rPr>
              <a:t>*)y+1 = ?</a:t>
            </a:r>
          </a:p>
          <a:p>
            <a:pPr lvl="0"/>
            <a:r>
              <a:rPr lang="pt-BR" dirty="0" smtClean="0">
                <a:latin typeface="Times New Roman" pitchFamily="18" charset="0"/>
                <a:cs typeface="Times New Roman" pitchFamily="18" charset="0"/>
              </a:rPr>
              <a:t>(</a:t>
            </a:r>
            <a:r>
              <a:rPr lang="pt-BR" dirty="0" smtClean="0">
                <a:solidFill>
                  <a:srgbClr val="0070C0"/>
                </a:solidFill>
                <a:latin typeface="Times New Roman" pitchFamily="18" charset="0"/>
                <a:cs typeface="Times New Roman" pitchFamily="18" charset="0"/>
              </a:rPr>
              <a:t>int</a:t>
            </a:r>
            <a:r>
              <a:rPr lang="pt-BR" dirty="0" smtClean="0">
                <a:latin typeface="Times New Roman" pitchFamily="18" charset="0"/>
                <a:cs typeface="Times New Roman" pitchFamily="18" charset="0"/>
              </a:rPr>
              <a:t>)y+1 =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linds(horizontal)">
                                      <p:cBhvr>
                                        <p:cTn id="7" dur="500"/>
                                        <p:tgtEl>
                                          <p:spTgt spid="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linds(horizontal)">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3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1500" dirty="0" err="1" smtClean="0">
            <a:solidFill>
              <a:schemeClr val="accent4">
                <a:lumMod val="50000"/>
              </a:schemeClr>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Freescale_Brand2011">
      <a:dk1>
        <a:sysClr val="windowText" lastClr="000000"/>
      </a:dk1>
      <a:lt1>
        <a:sysClr val="window" lastClr="FFFFFF"/>
      </a:lt1>
      <a:dk2>
        <a:srgbClr val="685C53"/>
      </a:dk2>
      <a:lt2>
        <a:srgbClr val="EEECE1"/>
      </a:lt2>
      <a:accent1>
        <a:srgbClr val="69A020"/>
      </a:accent1>
      <a:accent2>
        <a:srgbClr val="E64F0C"/>
      </a:accent2>
      <a:accent3>
        <a:srgbClr val="3597B8"/>
      </a:accent3>
      <a:accent4>
        <a:srgbClr val="6A747D"/>
      </a:accent4>
      <a:accent5>
        <a:srgbClr val="B6111A"/>
      </a:accent5>
      <a:accent6>
        <a:srgbClr val="2B285E"/>
      </a:accent6>
      <a:hlink>
        <a:srgbClr val="396497"/>
      </a:hlink>
      <a:folHlink>
        <a:srgbClr val="D64B0C"/>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12154</TotalTime>
  <Pages>0</Pages>
  <Words>2244</Words>
  <Characters>0</Characters>
  <Application>Microsoft Office PowerPoint</Application>
  <DocSecurity>0</DocSecurity>
  <PresentationFormat>On-screen Show (4:3)</PresentationFormat>
  <Lines>0</Lines>
  <Paragraphs>550</Paragraphs>
  <Slides>27</Slides>
  <Notes>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0_Master Content Slide</vt:lpstr>
      <vt:lpstr>10_ FSL Logo Slide</vt:lpstr>
      <vt:lpstr>C Language Pointer</vt:lpstr>
      <vt:lpstr>Agenda</vt:lpstr>
      <vt:lpstr>SESSION 1: Brief introduction to pointers</vt:lpstr>
      <vt:lpstr>SESSION 1: Brief introduction to pointers</vt:lpstr>
      <vt:lpstr>SESSION 1: Brief introduction to pointers</vt:lpstr>
      <vt:lpstr>SESSION 2: Pointers and arrays</vt:lpstr>
      <vt:lpstr>SESSION 2: Pointers and arrays</vt:lpstr>
      <vt:lpstr>Slide 7</vt:lpstr>
      <vt:lpstr>Slide 8</vt:lpstr>
      <vt:lpstr>Slide 9</vt:lpstr>
      <vt:lpstr>Slide 10</vt:lpstr>
      <vt:lpstr>SESSION 2: Pointers and arrays</vt:lpstr>
      <vt:lpstr>SESSION 3: Pointers and functions</vt:lpstr>
      <vt:lpstr> Functions with pointer as the return value </vt:lpstr>
      <vt:lpstr> pointers to Functions </vt:lpstr>
      <vt:lpstr>SESSION 4: Pointers with const or restrict</vt:lpstr>
      <vt:lpstr>SESSION 4: Pointers with const or restrict</vt:lpstr>
      <vt:lpstr>Slide 17</vt:lpstr>
      <vt:lpstr>Slide 18</vt:lpstr>
      <vt:lpstr>Slide 19</vt:lpstr>
      <vt:lpstr>SESSION 5: Dangling pointers and wild pointers</vt:lpstr>
      <vt:lpstr>Slide 21</vt:lpstr>
      <vt:lpstr>Slide 22</vt:lpstr>
      <vt:lpstr>Slide 23</vt:lpstr>
      <vt:lpstr>Slide 24</vt:lpstr>
      <vt:lpstr>Slide 25</vt:lpstr>
      <vt:lpstr>Slide 26</vt:lpstr>
    </vt:vector>
  </TitlesOfParts>
  <Company>Free Scale</Company>
  <LinksUpToDate>false</LinksUpToDate>
  <CharactersWithSpaces>0</CharactersWithSpaces>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Freescale PowerPoint Template</dc:title>
  <dc:creator>rls02c</dc:creator>
  <cp:lastModifiedBy>b50122</cp:lastModifiedBy>
  <cp:revision>911</cp:revision>
  <dcterms:created xsi:type="dcterms:W3CDTF">2012-11-14T23:25:03Z</dcterms:created>
  <dcterms:modified xsi:type="dcterms:W3CDTF">2014-08-15T02:57:46Z</dcterms:modified>
  <cp:category>4:3 Confidential and Proprietary</cp:category>
</cp:coreProperties>
</file>