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5" r:id="rId2"/>
    <p:sldId id="427" r:id="rId3"/>
    <p:sldId id="428" r:id="rId4"/>
    <p:sldId id="429" r:id="rId5"/>
    <p:sldId id="430" r:id="rId6"/>
    <p:sldId id="431" r:id="rId7"/>
    <p:sldId id="434" r:id="rId8"/>
    <p:sldId id="492" r:id="rId9"/>
    <p:sldId id="395" r:id="rId10"/>
    <p:sldId id="396" r:id="rId11"/>
    <p:sldId id="438" r:id="rId12"/>
    <p:sldId id="436" r:id="rId13"/>
    <p:sldId id="437" r:id="rId14"/>
    <p:sldId id="257" r:id="rId15"/>
    <p:sldId id="328" r:id="rId16"/>
    <p:sldId id="367" r:id="rId17"/>
    <p:sldId id="285" r:id="rId18"/>
    <p:sldId id="484" r:id="rId19"/>
    <p:sldId id="439" r:id="rId20"/>
    <p:sldId id="440" r:id="rId21"/>
    <p:sldId id="441" r:id="rId22"/>
    <p:sldId id="443" r:id="rId23"/>
    <p:sldId id="444" r:id="rId24"/>
    <p:sldId id="446" r:id="rId25"/>
    <p:sldId id="447" r:id="rId26"/>
    <p:sldId id="448" r:id="rId27"/>
    <p:sldId id="451" r:id="rId28"/>
    <p:sldId id="491" r:id="rId29"/>
    <p:sldId id="486" r:id="rId30"/>
    <p:sldId id="489" r:id="rId31"/>
    <p:sldId id="490" r:id="rId32"/>
    <p:sldId id="487" r:id="rId33"/>
    <p:sldId id="488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434" autoAdjust="0"/>
  </p:normalViewPr>
  <p:slideViewPr>
    <p:cSldViewPr>
      <p:cViewPr varScale="1">
        <p:scale>
          <a:sx n="62" d="100"/>
          <a:sy n="62" d="100"/>
        </p:scale>
        <p:origin x="133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98DC-1FFE-43BC-888D-4ACEC88C58C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E193-356F-4C3D-8C04-FA1A243F7DE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84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Lorsqu’on parle</a:t>
            </a:r>
            <a:r>
              <a:rPr lang="fr-BE" baseline="0" dirty="0"/>
              <a:t> d’un dico, on imagine un dictionnaire où les mots apparaissent par ordre alphabétique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511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Add</a:t>
            </a:r>
            <a:r>
              <a:rPr lang="fr-BE" dirty="0"/>
              <a:t>(), </a:t>
            </a:r>
            <a:r>
              <a:rPr lang="fr-BE" dirty="0" err="1"/>
              <a:t>contains</a:t>
            </a:r>
            <a:r>
              <a:rPr lang="fr-BE" dirty="0"/>
              <a:t>(),</a:t>
            </a:r>
            <a:r>
              <a:rPr lang="fr-BE" baseline="0" dirty="0"/>
              <a:t> </a:t>
            </a:r>
            <a:r>
              <a:rPr lang="fr-BE" baseline="0" dirty="0" err="1"/>
              <a:t>remove</a:t>
            </a:r>
            <a:r>
              <a:rPr lang="fr-BE" baseline="0" dirty="0"/>
              <a:t>() </a:t>
            </a:r>
            <a:r>
              <a:rPr lang="fr-BE" baseline="0" dirty="0">
                <a:sym typeface="Wingdings" panose="05000000000000000000" pitchFamily="2" charset="2"/>
              </a:rPr>
              <a:t> idem, c’est l’</a:t>
            </a:r>
            <a:r>
              <a:rPr lang="fr-BE" baseline="0" dirty="0" err="1">
                <a:sym typeface="Wingdings" panose="05000000000000000000" pitchFamily="2" charset="2"/>
              </a:rPr>
              <a:t>itérateur</a:t>
            </a:r>
            <a:r>
              <a:rPr lang="fr-BE" baseline="0" dirty="0">
                <a:sym typeface="Wingdings" panose="05000000000000000000" pitchFamily="2" charset="2"/>
              </a:rPr>
              <a:t> qui n’a pas le même comportement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94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les </a:t>
            </a:r>
            <a:r>
              <a:rPr lang="fr-BE" dirty="0" err="1"/>
              <a:t>map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592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Tout a presque été vu ! Il reste juste la</a:t>
            </a:r>
            <a:r>
              <a:rPr lang="fr-BE" baseline="0" dirty="0"/>
              <a:t> classe </a:t>
            </a:r>
            <a:r>
              <a:rPr lang="fr-BE" baseline="0" dirty="0" err="1"/>
              <a:t>PriorityQueue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4118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TreeMap</a:t>
            </a:r>
            <a:r>
              <a:rPr lang="fr-BE" baseline="0" dirty="0"/>
              <a:t> </a:t>
            </a:r>
            <a:r>
              <a:rPr lang="fr-BE" baseline="0" dirty="0">
                <a:sym typeface="Wingdings" panose="05000000000000000000" pitchFamily="2" charset="2"/>
              </a:rPr>
              <a:t> implémenté avec un arbre bicolore ! Pour rappel : </a:t>
            </a:r>
            <a:r>
              <a:rPr lang="fr-BE" baseline="0" dirty="0" err="1">
                <a:sym typeface="Wingdings" panose="05000000000000000000" pitchFamily="2" charset="2"/>
              </a:rPr>
              <a:t>TreeSet</a:t>
            </a:r>
            <a:r>
              <a:rPr lang="fr-BE" baseline="0" dirty="0">
                <a:sym typeface="Wingdings" panose="05000000000000000000" pitchFamily="2" charset="2"/>
              </a:rPr>
              <a:t> est implémenté via un </a:t>
            </a:r>
            <a:r>
              <a:rPr lang="fr-BE" baseline="0" dirty="0" err="1">
                <a:sym typeface="Wingdings" panose="05000000000000000000" pitchFamily="2" charset="2"/>
              </a:rPr>
              <a:t>TreeMap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167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SD abstraite : File, </a:t>
            </a:r>
            <a:r>
              <a:rPr lang="fr-BE" dirty="0" err="1"/>
              <a:t>Map</a:t>
            </a:r>
            <a:r>
              <a:rPr lang="fr-BE" dirty="0"/>
              <a:t>, …       SD concrète : choix implémentation : tableau, </a:t>
            </a:r>
            <a:r>
              <a:rPr lang="fr-BE"/>
              <a:t>liste chaînée, </a:t>
            </a:r>
            <a:r>
              <a:rPr lang="fr-BE" dirty="0"/>
              <a:t>ABR,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2652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</a:t>
            </a:r>
            <a:r>
              <a:rPr lang="fr-BE" baseline="0" dirty="0"/>
              <a:t> ! Inutile de choisir un </a:t>
            </a:r>
            <a:r>
              <a:rPr lang="fr-BE" baseline="0" dirty="0" err="1"/>
              <a:t>TreeSet</a:t>
            </a:r>
            <a:r>
              <a:rPr lang="fr-BE" baseline="0" dirty="0"/>
              <a:t> si un </a:t>
            </a:r>
            <a:r>
              <a:rPr lang="fr-BE" baseline="0" dirty="0" err="1"/>
              <a:t>HashSet</a:t>
            </a:r>
            <a:r>
              <a:rPr lang="fr-BE" baseline="0" dirty="0"/>
              <a:t> peut suffire !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1277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y a beaucoup de méthodes</a:t>
            </a:r>
            <a:r>
              <a:rPr lang="fr-BE" baseline="0" dirty="0"/>
              <a:t> qui ont un sens car les éléments sont triés : </a:t>
            </a:r>
            <a:r>
              <a:rPr lang="fr-BE" dirty="0" err="1"/>
              <a:t>pollFirst</a:t>
            </a:r>
            <a:r>
              <a:rPr lang="fr-BE" dirty="0"/>
              <a:t>()</a:t>
            </a:r>
            <a:r>
              <a:rPr lang="fr-BE" baseline="0" dirty="0"/>
              <a:t> : </a:t>
            </a:r>
            <a:r>
              <a:rPr lang="fr-BE" baseline="0" dirty="0" err="1"/>
              <a:t>supprimeMin</a:t>
            </a:r>
            <a:r>
              <a:rPr lang="fr-BE" baseline="0" dirty="0"/>
              <a:t>()  </a:t>
            </a:r>
            <a:r>
              <a:rPr lang="fr-BE" baseline="0" dirty="0" err="1"/>
              <a:t>floor</a:t>
            </a:r>
            <a:r>
              <a:rPr lang="fr-BE" baseline="0" dirty="0"/>
              <a:t>() </a:t>
            </a:r>
            <a:r>
              <a:rPr lang="fr-BE" baseline="0" dirty="0">
                <a:sym typeface="Wingdings" panose="05000000000000000000" pitchFamily="2" charset="2"/>
              </a:rPr>
              <a:t> l’</a:t>
            </a:r>
            <a:r>
              <a:rPr lang="fr-BE" baseline="0" dirty="0" err="1">
                <a:sym typeface="Wingdings" panose="05000000000000000000" pitchFamily="2" charset="2"/>
              </a:rPr>
              <a:t>élement</a:t>
            </a:r>
            <a:r>
              <a:rPr lang="fr-BE" baseline="0" dirty="0">
                <a:sym typeface="Wingdings" panose="05000000000000000000" pitchFamily="2" charset="2"/>
              </a:rPr>
              <a:t> juste après last(), </a:t>
            </a:r>
            <a:r>
              <a:rPr lang="fr-BE" baseline="0" dirty="0" err="1">
                <a:sym typeface="Wingdings" panose="05000000000000000000" pitchFamily="2" charset="2"/>
              </a:rPr>
              <a:t>pollLast</a:t>
            </a:r>
            <a:r>
              <a:rPr lang="fr-BE" baseline="0" dirty="0">
                <a:sym typeface="Wingdings" panose="05000000000000000000" pitchFamily="2" charset="2"/>
              </a:rPr>
              <a:t>(), …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8979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Tri</a:t>
            </a:r>
            <a:r>
              <a:rPr lang="fr-BE" baseline="0" dirty="0"/>
              <a:t> ! Comment ?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404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8447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pourra ajouter deux éléments égaux si la méthode </a:t>
            </a:r>
            <a:r>
              <a:rPr lang="fr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compareTo</a:t>
            </a:r>
            <a:r>
              <a:rPr lang="fr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renvoie un nombre différent de 0 pour ces deux éléments égaux et on ne pourra pas ajouter deux éléments qui ne sont pas égaux si la méthode </a:t>
            </a:r>
            <a:r>
              <a:rPr lang="fr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compareTo</a:t>
            </a:r>
            <a:r>
              <a:rPr lang="fr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renvoie 0 pour ces deux éléments.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727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Cela fait bizarre de parler d’un </a:t>
            </a:r>
            <a:r>
              <a:rPr lang="fr-BE" dirty="0" err="1"/>
              <a:t>map</a:t>
            </a:r>
            <a:r>
              <a:rPr lang="fr-BE" baseline="0" dirty="0"/>
              <a:t> non trié ou d’un ensemble trié, mais les 4 structures de données existent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2103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6271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va créer une classe qui implémente </a:t>
            </a:r>
            <a:r>
              <a:rPr lang="fr-BE" dirty="0" err="1"/>
              <a:t>Comparator</a:t>
            </a:r>
            <a:r>
              <a:rPr lang="fr-BE" dirty="0"/>
              <a:t> – la méthode </a:t>
            </a:r>
            <a:r>
              <a:rPr lang="fr-BE" dirty="0" err="1"/>
              <a:t>equals</a:t>
            </a:r>
            <a:r>
              <a:rPr lang="fr-BE" dirty="0"/>
              <a:t> ne</a:t>
            </a:r>
            <a:r>
              <a:rPr lang="fr-BE" baseline="0" dirty="0"/>
              <a:t> doit pas nécessairement être réécrite.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359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Selon</a:t>
            </a:r>
            <a:r>
              <a:rPr lang="fr-BE" baseline="0" dirty="0"/>
              <a:t> le constructeur appelé, on peut choisir la relation d’ordre qui sera utilisée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6094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Numéro d’identification d’une voiture – NIV (international)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3117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Classe simplifiée pour l’exemple  (propriétaire, prix, 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0021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C’est le numéro de châssis qui identifie de façon unique une voiture. </a:t>
            </a:r>
          </a:p>
          <a:p>
            <a:r>
              <a:rPr lang="fr-BE" dirty="0"/>
              <a:t>La classe String implémente Comparable. Elle possède une méthode </a:t>
            </a:r>
            <a:r>
              <a:rPr lang="fr-BE" dirty="0" err="1"/>
              <a:t>compareTo</a:t>
            </a:r>
            <a:r>
              <a:rPr lang="fr-BE" dirty="0"/>
              <a:t>(). Ordre alphabétique.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170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Liste des voitures est triée selon l’ordre alphabétique des numéros de châssis.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642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Cette liste serait plus facile à utiliser si elle était triée selon l’ordre alphabétique des numéros de plaque !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365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ne peut pas modifier la méthode </a:t>
            </a:r>
            <a:r>
              <a:rPr lang="fr-BE" dirty="0" err="1"/>
              <a:t>compareTo</a:t>
            </a:r>
            <a:r>
              <a:rPr lang="fr-BE" dirty="0"/>
              <a:t>() de la classe Voiture. Les méthodes </a:t>
            </a:r>
            <a:r>
              <a:rPr lang="fr-BE" dirty="0" err="1"/>
              <a:t>equals</a:t>
            </a:r>
            <a:r>
              <a:rPr lang="fr-BE" dirty="0"/>
              <a:t>() et </a:t>
            </a:r>
            <a:r>
              <a:rPr lang="fr-BE" dirty="0" err="1"/>
              <a:t>compareTo</a:t>
            </a:r>
            <a:r>
              <a:rPr lang="fr-BE" dirty="0"/>
              <a:t>() doivent être cohérentes.</a:t>
            </a:r>
          </a:p>
          <a:p>
            <a:r>
              <a:rPr lang="fr-BE" dirty="0"/>
              <a:t>On introduit une classe qui implémente l’interface </a:t>
            </a:r>
            <a:r>
              <a:rPr lang="fr-BE" dirty="0" err="1"/>
              <a:t>Comparator</a:t>
            </a:r>
            <a:r>
              <a:rPr lang="fr-BE" dirty="0"/>
              <a:t>.</a:t>
            </a:r>
          </a:p>
          <a:p>
            <a:r>
              <a:rPr lang="fr-BE" dirty="0"/>
              <a:t>Comparaison de 2 voitures sur base de la plaque de voiture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3864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faut utiliser le constructeur de la classe </a:t>
            </a:r>
            <a:r>
              <a:rPr lang="fr-BE" dirty="0" err="1"/>
              <a:t>TreeSet</a:t>
            </a:r>
            <a:r>
              <a:rPr lang="fr-BE" dirty="0"/>
              <a:t> qui reçoit un objet de la classe comparateur en paramètre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552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L’ordre dans lequel les ajouts ont été faits n’est pas</a:t>
            </a:r>
            <a:r>
              <a:rPr lang="fr-BE" baseline="0" dirty="0"/>
              <a:t> retenu. Ce n’est pas le cas des listes, des piles, des files, des vecteurs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4792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</a:t>
            </a:r>
            <a:r>
              <a:rPr lang="fr-BE" dirty="0" err="1"/>
              <a:t>map</a:t>
            </a:r>
            <a:r>
              <a:rPr lang="fr-BE" dirty="0"/>
              <a:t> est un « système » clé-valeur</a:t>
            </a:r>
            <a:r>
              <a:rPr lang="fr-BE" baseline="0" dirty="0"/>
              <a:t>. On associe à une clé (unique), une valeur.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511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 Java, le Set est implémenté via un </a:t>
            </a:r>
            <a:r>
              <a:rPr lang="fr-BE" dirty="0" err="1"/>
              <a:t>map</a:t>
            </a:r>
            <a:r>
              <a:rPr lang="fr-BE" dirty="0"/>
              <a:t> (principe</a:t>
            </a:r>
            <a:r>
              <a:rPr lang="fr-BE" baseline="0" dirty="0"/>
              <a:t> de délégation)</a:t>
            </a:r>
            <a:r>
              <a:rPr lang="fr-BE" dirty="0"/>
              <a:t>. On n’associe rien à une clé. On parle plutôt d’éléments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429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La grande spécificité</a:t>
            </a:r>
            <a:r>
              <a:rPr lang="fr-BE" baseline="0" dirty="0"/>
              <a:t> d’un ensemble : un élément n’y est qu’une fois. La grande spécificité d’un </a:t>
            </a:r>
            <a:r>
              <a:rPr lang="fr-BE" baseline="0" dirty="0" err="1"/>
              <a:t>map</a:t>
            </a:r>
            <a:r>
              <a:rPr lang="fr-BE" baseline="0" dirty="0"/>
              <a:t> : la clé ne se retrouve qu’une fois, si on veut lui associer plusieurs valeurs, c’est possible en associant lui associant une liste de valeurs, V = </a:t>
            </a:r>
            <a:r>
              <a:rPr lang="fr-BE" baseline="0" dirty="0" err="1"/>
              <a:t>LinkedList</a:t>
            </a:r>
            <a:r>
              <a:rPr lang="fr-BE" baseline="0" dirty="0"/>
              <a:t> par exemple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5D4DC-AE99-4D3D-AFB5-E3399AB96B7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255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Interface Ensemble (semaine 6)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159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Même interface ! C’est uniquement si</a:t>
            </a:r>
            <a:r>
              <a:rPr lang="fr-BE" baseline="0" dirty="0"/>
              <a:t> l’on veut parcourir l’ensemble que le tri va intervenir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BE193-356F-4C3D-8C04-FA1A243F7DE9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6590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5C4FD-B352-4607-A367-8EAACBB41A46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537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01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828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1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75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63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23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19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3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87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5A18-EECE-4018-A438-67C9C7C591E3}" type="datetimeFigureOut">
              <a:rPr lang="fr-BE" smtClean="0"/>
              <a:t>02-04-24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031B-7845-4C0E-99AC-6EA0E3F8FC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657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fortissimots.com/actualite/items/les-nouveaux-mots-dans-le-dictionnaire-cuvee-2014.html&amp;ei=LRr8VLf0MKm07ga3yYH4Dg&amp;bvm=bv.87611401,d.ZGU&amp;psig=AFQjCNF29yvW1XOn4hXX8EtBs69ZJlQMjg&amp;ust=14258942961701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www.cndp.fr/crdp-dijon/Dictionnaire.html&amp;ei=sBr8VN6hMNGU7QbRloH4Cw&amp;bvm=bv.87611401,d.ZGU&amp;psig=AFQjCNGbS85L8AyjCrz_bUNEh55sxaB9Aw&amp;ust=14258937223149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DICO »</a:t>
            </a:r>
          </a:p>
        </p:txBody>
      </p:sp>
      <p:pic>
        <p:nvPicPr>
          <p:cNvPr id="1026" name="Picture 2" descr="https://encrypted-tbn1.gstatic.com/images?q=tbn:ANd9GcRhJbsCjK7mCZV99PcF91IEzq1o041npMI9KRRHpjzuLqzBwrh1t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3337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032" name="Picture 8" descr="http://www.cndp.fr/crdp-dijon/IMG/gif_dictionnair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8063"/>
            <a:ext cx="201989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88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67228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EnsembleTrie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88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03278"/>
              </p:ext>
            </p:extLst>
          </p:nvPr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EnsembleTrie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02524"/>
            <a:ext cx="7571833" cy="4118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25" y="5588766"/>
            <a:ext cx="6903457" cy="34563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469" y="3033060"/>
            <a:ext cx="845339" cy="33813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25" y="4703067"/>
            <a:ext cx="6069246" cy="3600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5175414"/>
            <a:ext cx="864096" cy="3456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3033060"/>
            <a:ext cx="961868" cy="27129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4316951"/>
            <a:ext cx="961868" cy="2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395536" y="134076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DicoNonTrie</a:t>
                      </a:r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HashMap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800" dirty="0"/>
                        <a:t>Dico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TreeMap</a:t>
                      </a:r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7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196752"/>
            <a:ext cx="4610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5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Implémentation:</a:t>
            </a:r>
          </a:p>
        </p:txBody>
      </p:sp>
    </p:spTree>
    <p:extLst>
      <p:ext uri="{BB962C8B-B14F-4D97-AF65-F5344CB8AC3E}">
        <p14:creationId xmlns:p14="http://schemas.microsoft.com/office/powerpoint/2010/main" val="148507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fr-BE" sz="3600" dirty="0"/>
              <a:t>ABR ?</a:t>
            </a:r>
          </a:p>
          <a:p>
            <a:pPr marL="0" indent="0">
              <a:buNone/>
            </a:pPr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7426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ABR : coût de l’implémentation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C50972-C29C-42A7-9B95-9E8B0C91D700}"/>
              </a:ext>
            </a:extLst>
          </p:cNvPr>
          <p:cNvSpPr txBox="1"/>
          <p:nvPr/>
        </p:nvSpPr>
        <p:spPr>
          <a:xfrm>
            <a:off x="2771800" y="5352557"/>
            <a:ext cx="445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>
                <a:solidFill>
                  <a:srgbClr val="FF0000"/>
                </a:solidFill>
              </a:rPr>
              <a:t>Si l’arbre est équilibré 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C5C8D6F-9B41-423C-9436-09D487FF0F9A}"/>
              </a:ext>
            </a:extLst>
          </p:cNvPr>
          <p:cNvSpPr txBox="1">
            <a:spLocks/>
          </p:cNvSpPr>
          <p:nvPr/>
        </p:nvSpPr>
        <p:spPr>
          <a:xfrm>
            <a:off x="323528" y="162880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supprime(Comparable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fr-FR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fr-FR" sz="26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CA66D9-1EB3-4A19-AD4C-7830CB17AB41}"/>
              </a:ext>
            </a:extLst>
          </p:cNvPr>
          <p:cNvSpPr txBox="1"/>
          <p:nvPr/>
        </p:nvSpPr>
        <p:spPr>
          <a:xfrm>
            <a:off x="6789440" y="2806864"/>
            <a:ext cx="1763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>
                <a:solidFill>
                  <a:srgbClr val="0070C0"/>
                </a:solidFill>
              </a:rPr>
              <a:t>O(</a:t>
            </a:r>
            <a:r>
              <a:rPr lang="fr-BE" sz="3400" dirty="0" err="1">
                <a:solidFill>
                  <a:srgbClr val="0070C0"/>
                </a:solidFill>
              </a:rPr>
              <a:t>logN</a:t>
            </a:r>
            <a:r>
              <a:rPr lang="fr-BE" sz="3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5E4410-F4EE-4106-B71A-52036803746A}"/>
              </a:ext>
            </a:extLst>
          </p:cNvPr>
          <p:cNvSpPr txBox="1"/>
          <p:nvPr/>
        </p:nvSpPr>
        <p:spPr>
          <a:xfrm>
            <a:off x="7615012" y="3450980"/>
            <a:ext cx="1763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>
                <a:solidFill>
                  <a:srgbClr val="0070C0"/>
                </a:solidFill>
              </a:rPr>
              <a:t>O(</a:t>
            </a:r>
            <a:r>
              <a:rPr lang="fr-BE" sz="3400" dirty="0" err="1">
                <a:solidFill>
                  <a:srgbClr val="0070C0"/>
                </a:solidFill>
              </a:rPr>
              <a:t>logN</a:t>
            </a:r>
            <a:r>
              <a:rPr lang="fr-BE" sz="3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9AE861-1015-4D2B-BDEC-23CF2D3F7314}"/>
              </a:ext>
            </a:extLst>
          </p:cNvPr>
          <p:cNvSpPr txBox="1"/>
          <p:nvPr/>
        </p:nvSpPr>
        <p:spPr>
          <a:xfrm>
            <a:off x="7086454" y="4066533"/>
            <a:ext cx="17636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400" dirty="0">
                <a:solidFill>
                  <a:srgbClr val="0070C0"/>
                </a:solidFill>
              </a:rPr>
              <a:t>O(</a:t>
            </a:r>
            <a:r>
              <a:rPr lang="fr-BE" sz="3400" dirty="0" err="1">
                <a:solidFill>
                  <a:srgbClr val="0070C0"/>
                </a:solidFill>
              </a:rPr>
              <a:t>logN</a:t>
            </a:r>
            <a:r>
              <a:rPr lang="fr-BE" sz="34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631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Implémentation: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525963"/>
          </a:xfrm>
        </p:spPr>
        <p:txBody>
          <a:bodyPr>
            <a:normAutofit/>
          </a:bodyPr>
          <a:lstStyle/>
          <a:p>
            <a:pPr marL="0" indent="0" hangingPunct="0">
              <a:spcAft>
                <a:spcPts val="600"/>
              </a:spcAft>
              <a:buNone/>
            </a:pPr>
            <a:r>
              <a:rPr lang="fr-BE" sz="3600" dirty="0"/>
              <a:t>Comme l’arbre binaire de recherche (ABR) n’est pas nécessairement équilibré, on va plutôt utiliser une variante de celui-ci :</a:t>
            </a:r>
            <a:r>
              <a:rPr lang="fr-BE" dirty="0"/>
              <a:t> 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Arbre bicolore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B-arbre binaire symétrique)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AVL 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ABR automatiquement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B-arbre </a:t>
            </a:r>
            <a:r>
              <a:rPr lang="fr-BE" sz="3600" b="1" dirty="0"/>
              <a:t> </a:t>
            </a:r>
            <a:r>
              <a:rPr lang="fr-BE" sz="3100" dirty="0"/>
              <a:t>(</a:t>
            </a:r>
            <a:r>
              <a:rPr lang="fr-BE" sz="3100" dirty="0">
                <a:sym typeface="Symbol" panose="05050102010706020507" pitchFamily="18" charset="2"/>
              </a:rPr>
              <a:t></a:t>
            </a:r>
            <a:r>
              <a:rPr lang="fr-BE" sz="3100" dirty="0"/>
              <a:t> arbre de recherche équilibré)</a:t>
            </a:r>
          </a:p>
          <a:p>
            <a:pPr marL="446088" lvl="1" hangingPunct="0">
              <a:buFont typeface="Arial" panose="020B0604020202020204" pitchFamily="34" charset="0"/>
              <a:buChar char="•"/>
            </a:pPr>
            <a:r>
              <a:rPr lang="fr-BE" sz="3600" dirty="0"/>
              <a:t>…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2403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/>
              <a:t>Et JAVA?</a:t>
            </a:r>
            <a:endParaRPr lang="fr-BE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048" y="1556792"/>
            <a:ext cx="8317432" cy="4968552"/>
          </a:xfrm>
        </p:spPr>
        <p:txBody>
          <a:bodyPr>
            <a:noAutofit/>
          </a:bodyPr>
          <a:lstStyle/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BE" sz="3600" dirty="0"/>
              <a:t>aucune interface de type arbre</a:t>
            </a:r>
          </a:p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BE" sz="3600" dirty="0"/>
              <a:t>aucune classe arbre</a:t>
            </a:r>
          </a:p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BE" sz="3600" dirty="0"/>
              <a:t>mais classes </a:t>
            </a:r>
            <a:r>
              <a:rPr lang="fr-BE" sz="3600" i="1" dirty="0" err="1"/>
              <a:t>TreeMap</a:t>
            </a:r>
            <a:r>
              <a:rPr lang="fr-BE" sz="3600" dirty="0"/>
              <a:t> et </a:t>
            </a:r>
            <a:r>
              <a:rPr lang="fr-BE" sz="3600" i="1" dirty="0" err="1"/>
              <a:t>TreeSet</a:t>
            </a:r>
            <a:r>
              <a:rPr lang="fr-BE" sz="3600" dirty="0"/>
              <a:t> = implémentations des interfaces </a:t>
            </a:r>
            <a:r>
              <a:rPr lang="fr-BE" sz="3600" i="1" dirty="0" err="1"/>
              <a:t>Map</a:t>
            </a:r>
            <a:r>
              <a:rPr lang="fr-BE" sz="3600" dirty="0"/>
              <a:t> </a:t>
            </a:r>
            <a:br>
              <a:rPr lang="fr-BE" sz="3600" dirty="0"/>
            </a:br>
            <a:r>
              <a:rPr lang="fr-BE" sz="3600" dirty="0"/>
              <a:t>et </a:t>
            </a:r>
            <a:r>
              <a:rPr lang="fr-BE" sz="3600" i="1" dirty="0"/>
              <a:t>Set</a:t>
            </a:r>
            <a:r>
              <a:rPr lang="fr-BE" sz="3600" dirty="0"/>
              <a:t> sous forme d’arbre</a:t>
            </a:r>
          </a:p>
          <a:p>
            <a:pPr marL="536575" indent="-536575" hangingPunct="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6231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29669"/>
              </p:ext>
            </p:extLst>
          </p:nvPr>
        </p:nvGraphicFramePr>
        <p:xfrm>
          <a:off x="395536" y="1340768"/>
          <a:ext cx="8291265" cy="495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O(1)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logN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2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Map</a:t>
            </a:r>
            <a:r>
              <a:rPr lang="fr-BE" dirty="0"/>
              <a:t> non trié»</a:t>
            </a:r>
          </a:p>
        </p:txBody>
      </p:sp>
      <p:sp>
        <p:nvSpPr>
          <p:cNvPr id="3" name="AutoShape 4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9510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4" name="AutoShape 6" descr="data:image/png;base64,iVBORw0KGgoAAAANSUhEUgAAANMAAADvCAMAAABfYRE9AAAAgVBMVEX///8AAAC3t7f7+/vIyMjp6en4+PjV1dXs7OxfX1+SkpLR0dHy8vL5+fnk5OTKysrd3d1mZmba2tqgoKCGhoYxMTG+vr5/f39ycnKzs7OdnZ04ODhVVVUWFhatra1tbW0hISFCQkJKSkqBgYGPj480NDQ+Pj5QUFAkJCQcHBwODg5Vaq74AAAgAElEQVR4nNVdiZqiOBA23JccgoiIqIiivv8DblXCGU67dWa2vm93ulvF/Eml7lRWqw+QYsm2q6qSJAhpGsdBsIui00kvist2uz2SEXpst1mhn6IoMOI0FQRJMlXVdV1blmULqPUFIvyqfGKkI6N3TScM974BA/eSw+M1MuLt45BlxcnzdgFQbuRtMvBv8FqWjT9g5LFJlO9Na36kMyTajmBcvezGff3rfMN53uWxn+5hmjcb29Y05f0vFBVNtu3NxpGcUMC1Tn2gPKimIDDg1zjIg+iU3NhX6/Hmp2hcIde3DMH5npwCGL3gqMAemiL+8Jm/JsWWfO8JuHbuux8V1bigbJ/kqeMOsbMIbK5pGrC/rPKEmwJJQ8LdYSki0CcwMbL3Otm+9QlF8JB5o1TtcpIlm+E+DiI9O2zPb22EcrHPZxANW9hqF13XvSiKdtdrYBgG8NteQDkRmqap2rYtl3OxVpT1yCC3hzcQOSf4+pOgNRBlNfSDkpdx7bLEi665UY5DktQNkMtog+sklSQg7XHEsRHHBiDYnU4nDwBlgAvgLRERRyCciu3hQklH8gqyX4wofRASOSWbaKa/y57s0ZmX+6FpW10OUjTbdk0JBu77MOFG4Lwxe4yAKRUFRKosw5TAhJhsMvYoKeIYlUMA4gEW1aNoQEkAPYi/9Pk+sFzKRq36OsMSGYIpd961gccn2f1wvxQJfBksGQiPMMSVcbShx36eTLJw8qQjudO3KnvE89jt1UFdt3a1TylBFB1dDbuQHsWSd1kJeYb4Q5gAntwZEFMg6UCTAHs4DtUlPtUklOeulMCEKCmpqTjcS7qdGZW76AUEG+WRFfe35TJw1ILPSIQY+G8Ku3IXumq4T2MjiCJdTy6Hx/P1IsfX7XBJQD5EYB1cEQlCShGcICFMxzEbcd6QVdEnDZw1Oc2+JyBblyEqnBWYB6C9U9giIFllYLS/pmJFBXjDBRsjFEB2okWmF9nhma9WBrFnPquTCP6v3kii/omhdoiJPVfFgaepQUfuJQWI7cP2druA5vB21zj29/sQrBgX5hinWCH69FMvJF4hjx6lLw0bxg17EbSXKSFTx0aOsjkB4/1+u90Oh3uBOg+5GWxHc+NS7ph+ZkzGp1+M7IQI+MMM8jmCYYOWsTd02KCu8l2EyhWm+3AHfZlliX7agWlKxy2Zpgs2r6X8fJO9bqMvyeRCgD9X4n4CeEnA3hrqRhR7YD/H+TU6eUlyueCg73TY3okprL0QOo7roo0zat/8jkKSjr4GlgO8aIMAH/+8kR1u1FYD9gb+BhfDQBsNhAh6cWCY/Q0pkpBRxXYgxFutwMp7oLlguU4a53SfIunZBT9o2crfE34NKQpyCW5KYBLHGt8sh9eWoOQDVRgUr4O3M9JQcswNJWCePznoatQYCoBNScX3CXbl/fE4Hp8PsOkL4JIoQE90A5pHGMNEcrIBC8rPCfk+ABCBlm3joMMwRbV+xTBAdtu+qHnxeGQZ1eo4ajAiYW5d2RrTkNkY922JCiYESr2cmRK/Jxi2a5qob3y0m9AauVxu2+fzed7einJDgg2yh0GrGxSAHTlCrUAw1G15UxsmDprIvMuukWQM0+rxXK3uL1wy097ArhJRBVaxgTjPA9QmC/ZTDoL7BqIE5tq7BrlB5xosJtM1XRe8EuQqMwS2Qr7KgbF2J4+6U4D4QdkLvaXnASijxuKpNiAxWnPtCbr9iM8BmAxgvgCsQhtNSzAut0l0DeI4NVBY7IIUzDeNX2VqwoE/am/q+Aj4PAbsARwrhsPAIQGP5AAYwRy4ZDqopx1GkUDSg90Fvomjqi51akFN/VBPeYO2rHgkK5cEsKHAlohIVpwTHfQN0D0DBxvnZ2gnhnfwVQuYSh1DXjBYcGWRm0CfhuVYwRawvi0slddQXEJ8EXF1B8mHUQuTJN0JW2sYkTTDhkwTRKItfy2K+CaZZNf/4xoxoU4OiATMd1kp8ib08xO4GIfKoMFASEVBsDudEmAr2DrRn8fQI4OEvb9ZBATE6vUEIXJAowLsyVOQYuhhVsuuP2D0wE7CTUkFCLqaYViKppyKJrC90EhHY/d+fwy6FwMCnWFKYaFQlGfE/P04V1QcW4rGtL4JcnjPzNochBcaJwW4EefzE2QdmOWwMUH2nU4gQkDEY/w8BYGD8Q2Q4S7GCcHKpKGxwa/SSNbHRHfZA9DeiFDMG7KrNVP2G6o0Ugz8w5zuricc632LQhmGeriD+NBplB84F8UHeMMOSI8NSI8h2UHlqEw9Y2bCVCG1EOZjMmIh9AQ6ZTnca/rKwkhkXzZqHsrl+2WLGuR4Pt/ud+rC04Aj9d4dKjdc27I1Ra44Cdx5sBVgRHufhbR2ZUAL2QjjEu2oBOo0XC9qZDYaiaYQwN2a9mk93uctMa2ugFbUyQDviTQiqYJDBxrTlBxkJFgbGORuByMAhfl4nNnwtttHkWXARhHGyALQVjFgAhsHHA90UsFL7eViPkB8oFkmZVjpjgIEg7DUlmH6Enj++XzcYBILGg0OclDFjOEpI6kshvLZEb5PDmfU1ZisJ4JSdRI4rob68juu3Fdo1+U+tfZCrAc6vCas1CFKHe0f8JemCYNKLMsXpuTSZpYG00pJyN1cWeHuXgb7dRoTE/alCSFhDE9lxv/Mt+HXYaKMiomSwG9YoPTGaK1Y8gZjBnF+PYFH1curwi65lALQQS+3Ip+QIlxjdjD0o4LPDXbSDdtLoZ+u1zwuKbgGYLcmxeWwPU7mK7ZFBF7nJD5xbdEssROCWZzvvORye3bHT799l4M1DIoME317jIqQUqpLpG3hWAF8osgFWyknXMNgslMSzjZzPyO9uAxkY0EsX0CceKg8Y2p+S9VnafguxjTqlnt/1gSiQZxvt8/ecx+AILpiGBWGP5alBItkQ170x5B0rTZR8Ogzz8nVD1V5RqaJNU2/r0trm2bnwMMtCnBGzo+KwBsoaJoYtFK6lxzTrbf1GmNWNBaBXj21O3eeDquzfZyPNR8ynhPAz+BJc9JdUr3tfNF3YLAIZbZfKwlULKaLQGMBOQLbMkKL6gWqo+hl3s2tYugYgG2I2RAuKEOalqPBNmMXYTCiv3L1QmNNQnJCNY1avcy0CeQ6tgaus4+BVx5Tu+P7dN4W4BzAkGPmNlPvTNPEAVUTlkGXdEkQQkFn3qHZmcrnABPOR1OTrUUvT62azUaqVo5WCVAyhoi+guarhGu7AVPrXSctJVL5b/zmJ/9d8ksL3G9btRvy02qKf4Ly0gKP2xlsZyIG/T+gykQy2pg2n4rw/R06lS7vtR2glQcE+/+IEsK0WQeTRf6FsMmPCcNfSCfSSg6uf5lX+8v0GMK0evXiFf8nqgKYXsdbf4wnFP99EqsIkt6JFB3Of2MwHyKrcpu6mC7kr4zmMyRXEq4g7Qqp4peYmN+hMKpLWUoLUJ7//K/IrjRRF1MyhEmk5Wd7Znti6VkUnbCS6HJhCZDn+Xx+DljUNG5Xx+6yy7f1eW0xXDqY9CFMdqHrUbRDY5wGwtBTwonHfC8uA6uJfNsz/DhJlWV36yRxI9K174X3iwz/Hu2rFMdhElO6vERznuTFxZE/o8p9osH/hnhMHyX7y0ZKXKnaZwfF/xpTUCUwnn9uneSRzP+nKCqhiMePrJOmufFs5kpbVMT6c9LLwYvk2BbAP8SUktd2N1sEY11+8uzllJXuk0hev8a01D5QvozpUCrXD2ByFvuRX8Z0Ll0Nhaaoazp1MWlLlmBXOyvBTCT6nTMW75NIyjlTunlDzt7bLzHRGpfL6JcqjLzzG6RUFVXTmKQFIReVsl5+At3gzhR9H75a/WJVNefTmMyxWHqLcjRIpMxHhTpzKOn+1cyvXZXpcJgur87bNt5qlu4oYwpzhTtxN10xkn0V06Zyn3hM3XWy5zW/i7A1+FgEm8mZXlf9q16hWblPMukIo22Xe7R56UvlQhADnnnm8+bOI/yKavdJJvf23zlM6/lTexfc91QDvJS5UZ++enJCqKKvHKYjtzATNeeMqK0tUYM7gkeGk4mf65fOTjDyK/eJw8THLGcxxTg3CX2YCZtPmVzY4KuYavepi6kXW57lPay1sErBcgTmy6Ys2XisHvwjVGWfOEwK4YT3diZqQgWjn7NfkPnSKf/c/2QkoEdRFYXoYurlNeY0P535qv7RSWb8iY9GN3qkl64Gh0njk/CXGaeoANazazMOxd/ULOy/mjouhjH1cmrFNCbquQY1u6HajSfWQvhq1LLKPnGYXD73mUxrfrpBmoCGA7tRnnDQpQXm48/pUQm0LiaVLy3VpzV/BoxmNiBEnKnDeN3fVzGJr2ord+09k8+7T2OyEM6uJaA9adKJMr+ZWa3dJw6Tw58oOk3WSzDWawmF8FQatcO0mT9U+3Oqs08cppBwmn4aE8o4qa2l18h84zrtq5i0Wg91MQk9TFNWJxUHXucThVo6iYM0sYS/J7eW2V1MKV+KvZuy0FDhip3w4CoNplbjq8Flsy6c6sbCfP4YwCQmlHBhFwA6h6v78Nu/jEmqZbZI2t56zB8DmMJEw9869wY8Nn8dS1p9FZNQy2yrU/mf86ckg4nolgGsZ724P8ZxFUkaoK9iqjNqsLNeLRw5f+7GmPAOzvCfwA/fxlDAYUTyfRWTX/f+cIjnN/wf8encCUxUiCW9QBGqqzHm+yomo5YFAkj1bW08vIMpDxtvsEVoVqgD5+GQvoqpzqiB9L4C/1W80ku7T2CiR8H6BhzVwSOS76v6KaoLCGK0xE+VtnoDExUEQ51U8BG7YeZTv4nJq2WBgVJdq3698GJsHBOGXLXjwAvYKmSE+bRv+rlJbXgGVKrvyjG8gQmd23jIx0vxj6Nq93uU1TuIlc4rpTy/8BM/iolGkY9DnoiN8bOZwPk36FAn0iLmXeRMIvXK90YxocHuDkfKjtqXPaVhqt3cCtOKKSydF7ZjmBRUrcFw4TaGxOYDg58msQm3Vpic4URuB5NtmlXnxRA3DX5kvTexQSKraStfwzX6QTe031Hj5taYVtfBwFwHk5Tu03Lc6NNL+BBLPzSHXhhgBQXNqM33LWp1MqkxrZKh8t4R3qORyWTMZr8j8NlI+4dJa7ptASZZqH7s88sIpjQtg0SDRPfZSLz/a0cv5aZBQUTCTaVlQtJrwjWCaTqJiTHmxg7yg7BxNLHrBjkekhM2hsVmQs4Gu2VZ1q/rGV2SVz9eSSo2Bo7EC4phTHMpUarlSsknpmHeNR9Ei/ZWTH0Dez7p+v3+qA/PvR7nPj2XaPDGdWd2hDQa880HMbEQns1Op/cpoRbyXLHEMClDtGQJpSY0STHViqbXzWjYd7/RL1HMEXJdXO4F+e03KJ1LxwnN+SADl8yUy3jwhQ92D2JaaCQ8PikOpoIIlBrXnfkasMMYM975uR3EFC1LNX80gzYZwEJKm9BkzLaWynb0fdE60fcqriP4hsH6WOa0kQQ2zZFoTw/6Nqun8KSf591nMbX68flMBJpkhZwi86mZoTgsyyJtsbEY7TCCvTjo+WojNq5BEMRGuUAXXuKffp5/msWUN2E8v4zIOsOOw1C8nObZNtMSwMbJ6eV2v4np2tT++3WUORkS2wOYGEtF03uWipFeYUGvmdVymsUUNSE9wFTWgmniwDfq/YADVcPis//eDtHkxkxG7h2axdSEIwDTrm4MGffnfmBU1L0PR6JdNVGNG34ufzuLSW9jOl4q0yPs+3h9TEw5JXNnk2koT/yccT6Lqc66o1i/WxUnCn1MRS9HTXeYNu/G0pqCzxVNzWJqhVJSUL9G6XkMNMDp1xLQqY9riaZothliQz2kPRBrupCKVOiZcyy6mGYx3RqeoFHm46gQ65UPMfl8qNBfCHneE4/2xcKG69haFUmXFcrRh5UVbrQPtKybxfRswkM0ImuPVpX3qlK2+IdaOSkTvY1oacXVsb3k/jg/tvfCi2jrRL9sTy+VFi9rlcHa5Y+3FpzF9GpqK5m4uI4JqAM3Zubp7ap1DSas2RANlLKgVlxb9sbErjd+HBuGgau6Kz0TvSg7sVxut/P5eHxuDwXYKL5guq0vn8MktjqhFXSJ1GSsgSf3Ow2Et5TTo7FTnb1Pt5QU7v0IHWaq9u7vll+L4DKqTpga19OlFV6fw7RutetkW8slI50xeExn/F/YZDO02iIptrRpWRR5pygXUAXQLFScm672w7LytFX8NIep3Se7ZMMwHPaPOQXDzgUkLeMiLUNou36ynfKpQk7JgQYhnocD8Bh2bANLPi97YDuqPbojU/IG72mtKr2KDRVigABc+5yE4jDR2IrW+eNBYI8c+J4zPiwqtTZrdavS/iwg6/3UMPIg8orbEURncTL2Kidi42d7LHOY5AZTs7U8jISZXM2H2OU9luczOqqZJeSMfNUnWva25HiEBb7YjitJ23VjqHOY3KbysNW0fJ/gK13jnKvFZnXHz+72iBDOYJtWC/l5veyAkHXuesU6x8vzmOq5E4m3qobzkHuYujXzIlVrJpfsQ9PKHY5fJsh3i4zzTZdBxAu/unOY1GaZAZNVGX9GAq90Pyp33G/m4Hp8tDb2VvpwhoPa5UuKK8PuOlvPXqXwVFED0gimFQbJukan28ndUENp3V+SV86nFytC1lXaEnV4zfxuWYY90MN7DlMrvIe8t2lilinhrnFp8xkD6PcVWTjaI5ymC71mDZRBHr12z6+pQ/1c38KEAz1Vvxvcd3bOP0X0q57v+N+0RExqZKI8JDCS7gYNB2/OmMPUClkyTF71AY/L5zqtrbqms7l574wtPRzVCE+zX/ShPLpqwB/usz6PqX6DSDt01uvEx/fayoV5Gaf3jlxQF76JcYa9GhF+7wQj3uYcprTVdpmelfTVFUN15rRCu8iduh3jSadhooJTrZ+a8puRF0r6WIhtqmydPrnBtCYvpkET9hs3j60IHYtD7IfshSmijvK5Hhkno3lGu48Wa+9nGpn5jRaySXmTEv2LxZfM+82TmPTawhDfutlojyjq8zSc0NxdOual9Rw/+5DOYIobYemQoCrBC1SwRLl5bHJI1M5hEuIt9qOZ39ockTo+ZNb1KIfUUk1vYBLAb4oYq3ohGLfcJ5sSZJZci/D38/TTOaL2UVapvZapaB27q2JOthmfw5Q3nQNjRLGl33jAOw64ndgUF57xfyxed55+OkfUhQ/723DD9YcXpi90msMUNB/Hhvms3nN1tnombCOFmdHGJMR5+ukciZTveqHokOvIGD+mdbkwc8yoqUhcnagsNfADygBHe9UXb+k33nBB3w2uUuHCm9Xxqwshmuu9NoeplQIo2JLR63d8ReXvC6j8BKZhWAhMebO7ANXbXHI3yrr+dDF76OENTDemICj3xfqGr/pIyjey9AaVECvt3dwztQw6+TUOgnied0fewPQqTwHgtSlyrvKYytoOJsgVtineLmqlm3LfaIn1k++gviDxO4epSdWs69Ma1JzoXc9YhmGvlCV9NhTn3Rg4NYSbKIDGQdgsuipiQHJ2qEnVWFVrDHZavYeJiYNSKujsU+8nlSicqBw5z9/hktsT50M1DSa7iV7imZ8eJsZt3bzsHBf0CdtlVO6lw0Hwj8v8seWY1KZATDmLY5i2nROCwttdv5hTSA/7C5xLfL0sTHnMYWqqlqXW2dXwNMJ7YfmeKxPs/oxGH6Bt9Tmfi6Ppi+XNckxhO0x+Cl1OPzF5V507ltnRkh9gor0wwJp1u6siHpZ32J07MtpgStuG+Nrj7QgbzXCtftqGCpT3ea8U5B4nDKzlF/u2/cphajAZXbnK23sbLnzgoAXzvoxYWXRaOPZx+bOLk7QcU9BlNh5TLx2LB0ze1k81dYwq57224nOYmiawu66+43mPzayzrxrF77Hc+ucHftonU9I37w1cjinqOi0a5xMKVAhfs6KkjL78frvVsoq4ZVXl7xb3LcekdzHxfq41eIL/7ZqH8Fyy2b1SdNHbNZhz9eoNpqwbS+757h+hfe0bVUG64v2C+jmObzDdu1zdi7F8hBrRyrwo5fGDMiR5MaZug07QGJyctqKYFabs8bJWdn2Wsd/TC2r2Kd5sab91pxJ6UYtcix4tx/Qi3QAbj0kM0xhLJ6/0ll96K324P0d4t0YcBCe9uGyfeB/PvdB3tHw07VfERHgjTZBK6sYxHpueXf5xTKSbOOphGqSiG+DBi1Y3jiT4sZEHQe8BhY83N5p7AyZGEsHCfP8yd6Q3MHXzGMqiKw6KN0Yl3rsaLx2/m3ia3sB07rywDJO+3ACwHl1GM+b6JY3SYkxco7qFmLzFmGSO0WYjXhOPWorJ6jaqW4gpWrrJN5z98wO1VNMbmLoVOcsw7RYeLpG6DuB6+26ep02LMcn83cevJTb3yNFInvbd+bJev9Lnb2Dicp3HJdwRL3KgjO4g7IErYd+hxZhsvjXdIkyLcoVRd8UH6wPeocWYXMJZ8IswhQvepHfXUppOxCygH2MSR+9Wa5M56yiIl65Jt/+ppm3ox5iWyT15rsWwte1GGuLz7/v3LsakchdUL8O0GqsuKsk+dpVy8Il22HOY7pWV91NMkwbO5tX1jk8faVgyh6mOG/GYltnlq9vU7pCOXUZLPnNI/A1M3S9ciKmYEGJ7rrbm/qHLzBZjcjheWxiP8MZ1TdxV4srjNx0s2w7mPKbS3ZZIV30uxBSM1mYEXTlqvX4TswnaXDOHqc7V8Jh6tQTDNFCWyCjqLrv2K3so19vxr7nWfb/FFI7sEc54sH8WeShJeq7clrs1F98bxcTXlozQQGUhUtJltA3f9+4tEom8kluVGHNxWG8MUy+nNkz24DmIrGsP8UnON2lnYJ1Y8/scprqW4IeYlKFKllt3iUPyq57yNgbl2wWQc2fsf4tJfPYMifWTz6b/zmrV6YHZFqa53GcLU/edCzGtevVO4qtr4gnP31mtG8p172Cqa6hCzm5YiunO8ZXIFwgQ31HlmZjzWpHxCnhXrY7g4cXx5WcyiT22efc8ptK4EbiY/1JMXNTS4lZpJaV5VOA11sfHJdN1/UTJg5+yy+VxrhqVPB54I15RHsHLsvsDX3kdEp0JcasVUZ2vdfslpu6RDYWHVJNoabbtui67l3pDrwzHW/Im+8lYsiuxvdE+aPULTMvSxp0D/MrjW7cxaOfm5/1M1GkU00I7YtVuhKNsv3bBhN1yqBfXjvKYevWwI9Q6qSZ+D9LKbjnIc5Umo5iW5gmboqr1fZZbRVG0LEvDPmkbVXWwKYiQpqkRx3hOlJ7UPekNRfiHIMjjODVamObONoxiWugTtjDZAXaAPNzv90vSUAa/3w/nx+P8onR+nOEteGRcP0URDNiP8SwvlidQ6WFuGipvud+nadw+NZDPWKKjmJbFwnpNSSzsU+e2GhxtaOc6vAV09akrQOfO3o1iWj2W1WlNXqLxHYpm4ri7yr7sYcqWha3+Aqbp5vAte6+HabesRsX/85jmTo+OY/KXVQEZ3ygNmaapWBVS7RP2MJnLHN3rV+/SGaR8xnfRRzEpZFEhm/feAbw/QeOYhu9u7j/gV275V6iO7/UxSYssib977fQgZVUQv49pxV+WNEUGOR4fDzAQdG+3u1J7xsD2OQItUZImKCy76yD5WLxkVHYSmknJ/XI5PB6P5/F4fPV7bA5SnasZwFQMtboeI+ofbTZmacz4QHRstNjK00fJixjhm8FQQkpLWyksTSX0tGQwRJSFhsixsuEHMPVubvifUF0V0ccky/zRz/8J1b09ephC4mTnPz2cj1BdQbDnMcVEGjlv/o9TcxFc2ju7StSfFtj9XbLrSGUP04nI8e+Cwn+JmjYfPUwJUTZfqV2eo9+WhDj1Luphwqtm+WsXP0ojPLBpbeymidMmyA7ZtXIGRcWSbUeQBuE3bT56mLaAKfti5/GxozRJU3zi1m85EXJJ7oSUB8v1qvP7kDvUtMToYTq/sCnp98w5pv2MaqoraaSQxiQLqzHpJMBEguITwt7z1KPAF4Z97KZ9RMzFKMXjo7p/zBZ83zDiXvPvWWpUtms6FatVXecoJrO6RsupisUisq1rY+p5ru+QCGnEW500BppLhXhMCq0lxa6JYt3jfzetrmw9st2NIrvXS0a/tEpphU/8NOuzGJIyaE0ZKyJlaFQqB6IRw6mj2jFJ2fLVvWFYNcC0x2DUtXQGh8lqGvOFKYk0WU2Bn5uAfxXnUI3dLgpSiw23IcRIzvQtASGBsD+xew9iUv5VRTQeKZW+UKrCgCiNZLoSg7lCiIkd9qMnpeYwVeHggJNxVruWtFxrGHQNhc3vuqgwiHhq2QBrmiR7sMxl+h5aUJISeswTLJWAjoowfqfLsTte2QiMUhXiZjpVPl1UjT0HhiQkiW5soqd571pbChJXi93GVIsolZxrTPRPF3LaKKLk3RIcNvKM2MRvN3RlxKrNC7udBBBeKNQ9ginuq2fBhl/OmolrVk70qfrejDwf2QVkHxUV7EZ6ZeOYgxJs13hZ+66wl1vrZtUyseZQpkWkfsyiFZNWKaZaeAGjKcgPKrt8nRop8HmBsv/5UL6l/XWnakOyMwrPapbF11OnybjB5WqO8N+4hGIbk1xLx/rSSZPy3rVvPIlNrntDeW9Xf4WOv2KgysM/XQkKIpiAFw6VCXCFXC0pjiqDrcKkMZ5pFiAjB88QnHBQZjXHqCND6pQdaK2a31b3uNurjWkgDNPCZFNJ4dVnkOjl6nizrY3LW7zKwhJ0PW3GZX61O5UOJpvNpF1P83YqRpw1h54so6OV7VY0otXypWycXWKK+s6I3PCeTbfoidQKCZ94JPRzLuUkqm6wpabDOOFxyPNUVYxyDqMa06n8XS3nbaqKatsKOUidDK7bwtTyOaoLhEM6CL+f9N23MdFbt6sJyelICZpbGskUfP6Obs+YqEwsVLZQJauvJaZNuW1LHoQdMBV6JK2Uok5b92YAAAJvSURBVNLJzrQxNbXGdZvSPR2g3J+wvI0pWDXFwxoTrKyjw57oOO6MaYTtM6dbJS+3p1uO2SifJVXCoKx8mAwqiJ3if71t3akthD5pfkqrHygbJL3691Ozn2Q23QXjqzudheoao4B2ob2wd+AtLyouR7lflPI8TG0b7csdYrNqjIq/NVXoG7FWpwC7o57NVl1L3txYXcEub86UK9NYuZdQvIYvNmwV4D2x7GzZ86qFBoNLwClhg9bpc92iYocTW7DeFb6rCvP9uvO21Fzrvcgp5ENrodqYvHv19nr/6KWuD+nY8J9yPq7N+laGm/1s6RKznNmQ9v8u+yCHfNG0U07KiH+YUeGYXf2wb1eHXQfDbO2hplZnHW4zU9ZcQSeNTRhX75Tg4Thj+/oZ9SNlvfpGIfCnowAjLYvH8viipo1etGRwtYK7ZtBhzYhCbZcOJrMUP7tdjEamf+4ug5+RxzuK95q5WrExVzZTwzCE/0fA5cUfTbCelRnk3t7qf/DPkNJXL9Zt2ZmGjxKGTFzVwRPasRFEO0wZeKz9Ac0eeJjlAE6JY1pLgWkQVkuhIpn4Y0h7vMOHi6G6joi80t+ffZkhRbNdR0jjPNKz+6O5Le8TNFRpAKqE6DF9xX2vWcUQrRWLluKYkrBP/XwHILbH7iAeeD/ANff3MP2m62qaInZJATEnb1wsJcF0FTieNBfkxzkSnk73BSHEC9lsbSyfY0aE5jtQ4j232AbjsAV6vHg63rajhK+PzOT5rke73Bck0/3EPQ5LiVZuWnmU0XpH8joCnQ83jrb078OEr8N06Hg3RRDARhBCSXVt7Y3WBb+k/wDqLHl/7ABVpQAAAABJRU5ErkJggg=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798638"/>
            <a:ext cx="36004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94751" y="12116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« </a:t>
            </a:r>
            <a:r>
              <a:rPr lang="fr-BE" dirty="0" err="1"/>
              <a:t>Map</a:t>
            </a:r>
            <a:r>
              <a:rPr lang="fr-BE" dirty="0"/>
              <a:t> trié»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39552" y="244305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« Ensemble non trié»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7152" y="321014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« Ensemble trié»</a:t>
            </a:r>
          </a:p>
        </p:txBody>
      </p:sp>
    </p:spTree>
    <p:extLst>
      <p:ext uri="{BB962C8B-B14F-4D97-AF65-F5344CB8AC3E}">
        <p14:creationId xmlns:p14="http://schemas.microsoft.com/office/powerpoint/2010/main" val="287780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83867"/>
              </p:ext>
            </p:extLst>
          </p:nvPr>
        </p:nvGraphicFramePr>
        <p:xfrm>
          <a:off x="395536" y="1340768"/>
          <a:ext cx="8291265" cy="415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HashSet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  <a:p>
                      <a:endParaRPr lang="fr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first()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pollFirst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/</a:t>
                      </a:r>
                    </a:p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fr-BE" sz="2000" b="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(E)</a:t>
                      </a:r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20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94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relations d’ordre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err="1"/>
              <a:t>TreeSet</a:t>
            </a:r>
            <a:r>
              <a:rPr lang="fr-BE" dirty="0"/>
              <a:t>, </a:t>
            </a:r>
            <a:r>
              <a:rPr lang="fr-BE" dirty="0" err="1"/>
              <a:t>TreeMap</a:t>
            </a:r>
            <a:r>
              <a:rPr lang="fr-BE" dirty="0"/>
              <a:t> et beaucoup d’autres structures de données supposent que leurs éléments peuvent être comparés par une relation d’ordre.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La classe des éléments </a:t>
            </a:r>
            <a:r>
              <a:rPr lang="fr-BE" u="sng" dirty="0">
                <a:solidFill>
                  <a:srgbClr val="FF0000"/>
                </a:solidFill>
              </a:rPr>
              <a:t>doit</a:t>
            </a:r>
            <a:r>
              <a:rPr lang="fr-BE" dirty="0"/>
              <a:t> implémenter l’interface Comparable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261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Comparable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Comparable&lt;E&gt; {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Cette méthode retourne un entier &lt;0, nul ou &gt;0 selon que l‘élément auquel elle est appliquée précède, est égal ou suit l’élément passé en paramètre.</a:t>
            </a:r>
          </a:p>
        </p:txBody>
      </p:sp>
    </p:spTree>
    <p:extLst>
      <p:ext uri="{BB962C8B-B14F-4D97-AF65-F5344CB8AC3E}">
        <p14:creationId xmlns:p14="http://schemas.microsoft.com/office/powerpoint/2010/main" val="415766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Comparable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Comparable&lt;E&gt; {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 e);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Attention contraintes sur cette méthode comme pour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dirty="0"/>
              <a:t>et   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508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Comparable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Comparable&lt;E&gt; {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 e);</a:t>
            </a:r>
          </a:p>
          <a:p>
            <a:pPr marL="0" indent="0">
              <a:buNone/>
            </a:pP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dirty="0"/>
              <a:t>Si on veut un  autre  critère  de  comparaison  sachant  que 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dirty="0"/>
              <a:t>doit être cohérent avec </a:t>
            </a:r>
            <a:r>
              <a:rPr lang="fr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fr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,  comme on ne peut l'implémenter  une  deuxième  fois </a:t>
            </a:r>
            <a:r>
              <a:rPr lang="fr-BE" dirty="0">
                <a:sym typeface="Wingdings" panose="05000000000000000000" pitchFamily="2" charset="2"/>
              </a:rPr>
              <a:t> Interface </a:t>
            </a:r>
            <a:r>
              <a:rPr lang="fr-BE" dirty="0" err="1">
                <a:sym typeface="Wingdings" panose="05000000000000000000" pitchFamily="2" charset="2"/>
              </a:rPr>
              <a:t>Comparator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504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</a:t>
            </a:r>
            <a:r>
              <a:rPr lang="fr-BE" dirty="0" err="1"/>
              <a:t>Comparator</a:t>
            </a:r>
            <a:r>
              <a:rPr lang="fr-BE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Comparator&lt;E&gt;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compare(E e1,E e2);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equals(E e);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1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13877"/>
              </p:ext>
            </p:extLst>
          </p:nvPr>
        </p:nvGraphicFramePr>
        <p:xfrm>
          <a:off x="539552" y="1916832"/>
          <a:ext cx="7560840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7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800" dirty="0" err="1"/>
                        <a:t>TreeSet</a:t>
                      </a:r>
                      <a:endParaRPr lang="fr-BE" sz="2800" dirty="0"/>
                    </a:p>
                    <a:p>
                      <a:endParaRPr lang="fr-BE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492">
                <a:tc>
                  <a:txBody>
                    <a:bodyPr/>
                    <a:lstStyle/>
                    <a:p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TreeSet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4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TreeSet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Comparator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&lt;? Super E&gt; </a:t>
                      </a:r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comparator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46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dirty="0"/>
              <a:t>               Exemple - Voiture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39BEEA-E3F1-C4A9-312B-DB37DA01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73216"/>
            <a:ext cx="2571750" cy="6191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8FAA477-185F-8C4F-F391-5C99DE4CF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940" y="2372340"/>
            <a:ext cx="1178742" cy="130745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DE17A2-E7A9-13C5-D83B-E319E9A34E49}"/>
              </a:ext>
            </a:extLst>
          </p:cNvPr>
          <p:cNvSpPr txBox="1"/>
          <p:nvPr/>
        </p:nvSpPr>
        <p:spPr>
          <a:xfrm>
            <a:off x="611560" y="1417638"/>
            <a:ext cx="807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BE" sz="2400" dirty="0"/>
              <a:t>Le numéro de châssis,</a:t>
            </a:r>
            <a:r>
              <a:rPr lang="fr-B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fr-BE" sz="2400" dirty="0"/>
              <a:t>est une suite unique de chiffres et de lettres de 17 caractères. </a:t>
            </a:r>
          </a:p>
          <a:p>
            <a:pPr algn="l"/>
            <a:endParaRPr lang="fr-BE" sz="2400" dirty="0"/>
          </a:p>
          <a:p>
            <a:pPr algn="l"/>
            <a:r>
              <a:rPr lang="fr-BE" sz="2400" dirty="0"/>
              <a:t>Il est attribué à tout véhicule neuf dès sa sortie de l’usine.</a:t>
            </a:r>
          </a:p>
          <a:p>
            <a:pPr algn="l"/>
            <a:r>
              <a:rPr lang="fr-BE" sz="2400" dirty="0"/>
              <a:t>Il est gravé sur une pièce impossible à détacher.</a:t>
            </a:r>
          </a:p>
          <a:p>
            <a:pPr algn="l"/>
            <a:endParaRPr lang="fr-BE" sz="2400" dirty="0"/>
          </a:p>
          <a:p>
            <a:pPr algn="l"/>
            <a:r>
              <a:rPr lang="fr-BE" sz="2400" dirty="0"/>
              <a:t>Il contient des informations cruciales sur le véhicule, comme son modèle de moteur, sa date et son lieu de construction,</a:t>
            </a:r>
          </a:p>
          <a:p>
            <a:pPr algn="l"/>
            <a:endParaRPr lang="fr-BE" sz="2400" dirty="0"/>
          </a:p>
          <a:p>
            <a:pPr algn="l"/>
            <a:r>
              <a:rPr lang="fr-BE" sz="2400" dirty="0"/>
              <a:t>Contrairement à la plaque d’immatriculation, il est immuable.</a:t>
            </a:r>
          </a:p>
        </p:txBody>
      </p:sp>
    </p:spTree>
    <p:extLst>
      <p:ext uri="{BB962C8B-B14F-4D97-AF65-F5344CB8AC3E}">
        <p14:creationId xmlns:p14="http://schemas.microsoft.com/office/powerpoint/2010/main" val="921417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classe </a:t>
            </a:r>
            <a:r>
              <a:rPr lang="fr-BE" i="1" dirty="0"/>
              <a:t>Voiture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8CEA09-2053-8F33-D48B-58C69BA8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63722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07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classe </a:t>
            </a:r>
            <a:r>
              <a:rPr lang="fr-BE" i="1" dirty="0"/>
              <a:t>Voiture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D5811D-65D2-7D8C-529F-6F6A166CC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7603320" cy="509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1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</p:spTree>
    <p:extLst>
      <p:ext uri="{BB962C8B-B14F-4D97-AF65-F5344CB8AC3E}">
        <p14:creationId xmlns:p14="http://schemas.microsoft.com/office/powerpoint/2010/main" val="1187461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 classe </a:t>
            </a:r>
            <a:r>
              <a:rPr lang="fr-BE" i="1" dirty="0" err="1"/>
              <a:t>TestComparable</a:t>
            </a:r>
            <a:endParaRPr lang="fr-BE" i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D4BDA2-F386-EC78-D492-92841BE1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268760"/>
            <a:ext cx="8810625" cy="50577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D219AF-DBBD-AC56-2DD9-4AA5B5F42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797152"/>
            <a:ext cx="32766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44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BE" dirty="0"/>
              <a:t>               Exemple - Voiture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C834EA-227E-D026-9464-ADBDA7F85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333999"/>
            <a:ext cx="2021012" cy="24422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9FA020-42DC-AAF3-C686-8BBE25A8F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348880"/>
            <a:ext cx="2021012" cy="24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27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 classe </a:t>
            </a:r>
            <a:r>
              <a:rPr lang="fr-BE" i="1" dirty="0" err="1"/>
              <a:t>ComparateurVoiture</a:t>
            </a:r>
            <a:endParaRPr lang="fr-BE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86C641-391A-BDD1-A733-F799B6FA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119312"/>
            <a:ext cx="7867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9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classe </a:t>
            </a:r>
            <a:r>
              <a:rPr lang="fr-BE" i="1" dirty="0" err="1"/>
              <a:t>TestComparator</a:t>
            </a:r>
            <a:endParaRPr lang="fr-BE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8859DA-CA5F-1479-8BCD-6C4B0A80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" y="1417638"/>
            <a:ext cx="8820150" cy="5295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7E8F59-61ED-680A-0AB8-31E9FAE2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95" y="5181316"/>
            <a:ext cx="3276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28120" y="230673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 err="1"/>
              <a:t>Map</a:t>
            </a:r>
            <a:r>
              <a:rPr lang="fr-BE" sz="4000" dirty="0"/>
              <a:t> : clé - valeur</a:t>
            </a:r>
          </a:p>
        </p:txBody>
      </p:sp>
    </p:spTree>
    <p:extLst>
      <p:ext uri="{BB962C8B-B14F-4D97-AF65-F5344CB8AC3E}">
        <p14:creationId xmlns:p14="http://schemas.microsoft.com/office/powerpoint/2010/main" val="270355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28120" y="230673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 err="1"/>
              <a:t>Map</a:t>
            </a:r>
            <a:r>
              <a:rPr lang="fr-BE" sz="4000" dirty="0"/>
              <a:t> : clé - valeur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3955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Ensemble : élément : clé - </a:t>
            </a:r>
            <a:r>
              <a:rPr lang="fr-BE" sz="4000" dirty="0" err="1"/>
              <a:t>dummy</a:t>
            </a:r>
            <a:endParaRPr lang="fr-BE" sz="4000" dirty="0"/>
          </a:p>
        </p:txBody>
      </p:sp>
    </p:spTree>
    <p:extLst>
      <p:ext uri="{BB962C8B-B14F-4D97-AF65-F5344CB8AC3E}">
        <p14:creationId xmlns:p14="http://schemas.microsoft.com/office/powerpoint/2010/main" val="335783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3304" y="836712"/>
            <a:ext cx="828315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Structures non linéaires </a:t>
            </a:r>
            <a:br>
              <a:rPr lang="fr-BE" dirty="0"/>
            </a:br>
            <a:r>
              <a:rPr lang="fr-BE" dirty="0"/>
              <a:t>L’ordre des ajouts n’a pas d’importance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528120" y="230673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 err="1"/>
              <a:t>Map</a:t>
            </a:r>
            <a:r>
              <a:rPr lang="fr-BE" sz="4000" dirty="0"/>
              <a:t> : clé - valeur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3955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Ensemble : élément : clé - </a:t>
            </a:r>
            <a:r>
              <a:rPr lang="fr-BE" sz="4000" dirty="0" err="1"/>
              <a:t>dummy</a:t>
            </a:r>
            <a:endParaRPr lang="fr-BE" sz="4000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539552" y="47175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BE" sz="4000" dirty="0"/>
              <a:t>Unicité des clés (éléments)</a:t>
            </a:r>
          </a:p>
        </p:txBody>
      </p:sp>
    </p:spTree>
    <p:extLst>
      <p:ext uri="{BB962C8B-B14F-4D97-AF65-F5344CB8AC3E}">
        <p14:creationId xmlns:p14="http://schemas.microsoft.com/office/powerpoint/2010/main" val="185362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548680"/>
            <a:ext cx="828092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Ensemble&lt;E&gt;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Iterator</a:t>
            </a:r>
            <a:r>
              <a:rPr lang="fr-BE" sz="3600" dirty="0"/>
              <a:t>&lt;E&gt;: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enlever(E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7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548680"/>
            <a:ext cx="828092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fr-BE" dirty="0"/>
              <a:t> </a:t>
            </a:r>
          </a:p>
          <a:p>
            <a:pPr hangingPunct="0"/>
            <a:r>
              <a:rPr lang="fr-BE" sz="3600" dirty="0"/>
              <a:t>interface </a:t>
            </a:r>
            <a:r>
              <a:rPr lang="fr-BE" sz="3600" dirty="0" err="1"/>
              <a:t>EnsembleTrie</a:t>
            </a:r>
            <a:r>
              <a:rPr lang="fr-BE" sz="3600" dirty="0"/>
              <a:t>&lt;E&gt; </a:t>
            </a:r>
            <a:r>
              <a:rPr lang="fr-BE" sz="3600" dirty="0" err="1"/>
              <a:t>extends</a:t>
            </a:r>
            <a:r>
              <a:rPr lang="fr-BE" sz="3600" dirty="0"/>
              <a:t> </a:t>
            </a:r>
            <a:r>
              <a:rPr lang="fr-BE" sz="3600" dirty="0" err="1"/>
              <a:t>Iterator</a:t>
            </a:r>
            <a:r>
              <a:rPr lang="fr-BE" sz="3600" dirty="0"/>
              <a:t>&lt;E&gt;:</a:t>
            </a:r>
          </a:p>
          <a:p>
            <a:pPr hangingPunct="0"/>
            <a:r>
              <a:rPr lang="fr-B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taille()</a:t>
            </a: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estVide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contient(E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ajouter(E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enlever(E e)</a:t>
            </a:r>
          </a:p>
          <a:p>
            <a:pPr hangingPunct="0"/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hangingPunct="0"/>
            <a:endParaRPr lang="fr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hangingPunct="0"/>
            <a:endParaRPr lang="fr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0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</p:spTree>
    <p:extLst>
      <p:ext uri="{BB962C8B-B14F-4D97-AF65-F5344CB8AC3E}">
        <p14:creationId xmlns:p14="http://schemas.microsoft.com/office/powerpoint/2010/main" val="3499165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1267</Words>
  <Application>Microsoft Office PowerPoint</Application>
  <PresentationFormat>Affichage à l'écran (4:3)</PresentationFormat>
  <Paragraphs>212</Paragraphs>
  <Slides>33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Helvetica Neue</vt:lpstr>
      <vt:lpstr>Symbol</vt:lpstr>
      <vt:lpstr>Wingdings</vt:lpstr>
      <vt:lpstr>Thème Office</vt:lpstr>
      <vt:lpstr>« DICO »</vt:lpstr>
      <vt:lpstr>« Map non trié»</vt:lpstr>
      <vt:lpstr>Structures non linéaires  L’ordre des ajouts n’a pas d’importance</vt:lpstr>
      <vt:lpstr>Structures non linéaires  L’ordre des ajouts n’a pas d’importance</vt:lpstr>
      <vt:lpstr>Structures non linéaires  L’ordre des ajouts n’a pas d’importance</vt:lpstr>
      <vt:lpstr>Structures non linéaires  L’ordre des ajouts n’a pas d’importance</vt:lpstr>
      <vt:lpstr>Présentation PowerPoint</vt:lpstr>
      <vt:lpstr>Présentation PowerPoint</vt:lpstr>
      <vt:lpstr>ET JAVA?</vt:lpstr>
      <vt:lpstr>ET JAVA?</vt:lpstr>
      <vt:lpstr>ET JAVA?</vt:lpstr>
      <vt:lpstr>ET JAVA?</vt:lpstr>
      <vt:lpstr>ET JAVA?</vt:lpstr>
      <vt:lpstr>Implémentation:</vt:lpstr>
      <vt:lpstr>Implémentation:</vt:lpstr>
      <vt:lpstr>ABR : coût de l’implémentation :</vt:lpstr>
      <vt:lpstr>Implémentation:</vt:lpstr>
      <vt:lpstr>Et JAVA?</vt:lpstr>
      <vt:lpstr>ET JAVA?</vt:lpstr>
      <vt:lpstr>ET JAVA?</vt:lpstr>
      <vt:lpstr>Les relations d’ordre </vt:lpstr>
      <vt:lpstr>Interface Comparable </vt:lpstr>
      <vt:lpstr>Interface Comparable </vt:lpstr>
      <vt:lpstr>Interface Comparable </vt:lpstr>
      <vt:lpstr>Interface Comparator </vt:lpstr>
      <vt:lpstr>Présentation PowerPoint</vt:lpstr>
      <vt:lpstr>               Exemple - Voiture</vt:lpstr>
      <vt:lpstr>classe Voiture</vt:lpstr>
      <vt:lpstr>classe Voiture</vt:lpstr>
      <vt:lpstr> classe TestComparable</vt:lpstr>
      <vt:lpstr>               Exemple - Voiture</vt:lpstr>
      <vt:lpstr> classe ComparateurVoiture</vt:lpstr>
      <vt:lpstr>classe TestComparator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Annick Dupont</cp:lastModifiedBy>
  <cp:revision>184</cp:revision>
  <dcterms:created xsi:type="dcterms:W3CDTF">2014-04-24T16:15:07Z</dcterms:created>
  <dcterms:modified xsi:type="dcterms:W3CDTF">2024-04-02T10:53:45Z</dcterms:modified>
</cp:coreProperties>
</file>