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73" r:id="rId2"/>
    <p:sldId id="374" r:id="rId3"/>
    <p:sldId id="370" r:id="rId4"/>
    <p:sldId id="398" r:id="rId5"/>
    <p:sldId id="399" r:id="rId6"/>
    <p:sldId id="369" r:id="rId7"/>
    <p:sldId id="378" r:id="rId8"/>
    <p:sldId id="379" r:id="rId9"/>
    <p:sldId id="381" r:id="rId10"/>
    <p:sldId id="414" r:id="rId11"/>
    <p:sldId id="437" r:id="rId12"/>
    <p:sldId id="386" r:id="rId13"/>
    <p:sldId id="403" r:id="rId14"/>
    <p:sldId id="384" r:id="rId15"/>
    <p:sldId id="402" r:id="rId16"/>
    <p:sldId id="400" r:id="rId17"/>
    <p:sldId id="409" r:id="rId18"/>
    <p:sldId id="417" r:id="rId19"/>
    <p:sldId id="408" r:id="rId20"/>
    <p:sldId id="415" r:id="rId21"/>
    <p:sldId id="416" r:id="rId22"/>
    <p:sldId id="390" r:id="rId23"/>
    <p:sldId id="440" r:id="rId24"/>
    <p:sldId id="411" r:id="rId25"/>
    <p:sldId id="410" r:id="rId26"/>
    <p:sldId id="412" r:id="rId27"/>
    <p:sldId id="438" r:id="rId28"/>
    <p:sldId id="439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4434" autoAdjust="0"/>
  </p:normalViewPr>
  <p:slideViewPr>
    <p:cSldViewPr>
      <p:cViewPr varScale="1">
        <p:scale>
          <a:sx n="77" d="100"/>
          <a:sy n="77" d="100"/>
        </p:scale>
        <p:origin x="146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98DC-1FFE-43BC-888D-4ACEC88C58C3}" type="datetimeFigureOut">
              <a:rPr lang="fr-BE" smtClean="0"/>
              <a:t>19-04-24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E193-356F-4C3D-8C04-FA1A243F7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84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6482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11 est plus grand que 10 et 7, 10 est plus grand que 9 et 5,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Les feuilles du niveau le plus bas sont à</a:t>
            </a:r>
            <a:r>
              <a:rPr lang="fr-BE" baseline="0" dirty="0"/>
              <a:t> gauche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Un nœud peut ne pas avoir de fils droit ! </a:t>
            </a:r>
            <a:r>
              <a:rPr lang="fr-BE" baseline="0" dirty="0" err="1"/>
              <a:t>Cfr</a:t>
            </a:r>
            <a:r>
              <a:rPr lang="fr-BE" baseline="0" dirty="0"/>
              <a:t> 5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5167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8933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6431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Autrement dit, en chaque nœud, la valeur du nœud est supérieure à celles de ses fils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5652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11</a:t>
            </a:r>
            <a:r>
              <a:rPr lang="fr-BE" baseline="0" dirty="0"/>
              <a:t> est à l’indice 0, …   par niveau!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0059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/>
              <a:t>insere</a:t>
            </a:r>
            <a:r>
              <a:rPr lang="fr-BE" dirty="0"/>
              <a:t>()</a:t>
            </a:r>
            <a:r>
              <a:rPr lang="fr-BE" baseline="0" dirty="0"/>
              <a:t>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835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3208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823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6180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Lien vers une animation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875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7536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L’ajout se fait en fin de table!  </a:t>
            </a:r>
          </a:p>
          <a:p>
            <a:r>
              <a:rPr lang="fr-BE" dirty="0"/>
              <a:t>Mais attention</a:t>
            </a:r>
            <a:r>
              <a:rPr lang="fr-BE" baseline="0" dirty="0"/>
              <a:t> il faut réorganiser le tas!</a:t>
            </a:r>
          </a:p>
          <a:p>
            <a:r>
              <a:rPr lang="fr-BE" baseline="0" dirty="0"/>
              <a:t>5 &lt; 21 permutation!</a:t>
            </a:r>
          </a:p>
          <a:p>
            <a:r>
              <a:rPr lang="fr-BE" baseline="0" dirty="0"/>
              <a:t>15 &lt; 21 permutation</a:t>
            </a:r>
          </a:p>
          <a:p>
            <a:r>
              <a:rPr lang="fr-BE" baseline="0" dirty="0"/>
              <a:t>23 &gt; 21  : STOP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3146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Up : on va de bas en</a:t>
            </a:r>
            <a:r>
              <a:rPr lang="fr-BE" baseline="0" dirty="0"/>
              <a:t> haut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1618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Suppression</a:t>
            </a:r>
            <a:r>
              <a:rPr lang="fr-BE" baseline="0" dirty="0"/>
              <a:t> du max.</a:t>
            </a:r>
          </a:p>
          <a:p>
            <a:r>
              <a:rPr lang="fr-BE" dirty="0"/>
              <a:t>Le</a:t>
            </a:r>
            <a:r>
              <a:rPr lang="fr-BE" baseline="0" dirty="0"/>
              <a:t> max est à l’indice 0.  Il est remplacé par l’élément de fin de table.</a:t>
            </a:r>
          </a:p>
          <a:p>
            <a:r>
              <a:rPr lang="fr-BE" baseline="0" dirty="0"/>
              <a:t>Il faut réorganiser le tas. </a:t>
            </a:r>
          </a:p>
          <a:p>
            <a:r>
              <a:rPr lang="fr-BE" baseline="0" dirty="0"/>
              <a:t>10 est permuté avec max(15,11), donc 15 on continue à gauche!</a:t>
            </a:r>
          </a:p>
          <a:p>
            <a:r>
              <a:rPr lang="fr-BE" baseline="0" dirty="0"/>
              <a:t>10 est permuté avec max(8,14) donc 14, on continue à droite!</a:t>
            </a:r>
          </a:p>
          <a:p>
            <a:r>
              <a:rPr lang="fr-BE" baseline="0" dirty="0"/>
              <a:t>10 est plus grand que 7! </a:t>
            </a:r>
            <a:r>
              <a:rPr lang="fr-BE" baseline="0" dirty="0">
                <a:sym typeface="Wingdings" panose="05000000000000000000" pitchFamily="2" charset="2"/>
              </a:rPr>
              <a:t> STOP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0522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Down : on va de haut en</a:t>
            </a:r>
            <a:r>
              <a:rPr lang="fr-BE" baseline="0" dirty="0"/>
              <a:t> bas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0982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/>
              <a:t>Aucun algorithme de tri par comparaison ne peut avoir de complexité asymptotiquement meilleure.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2865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/>
              <a:t>Ex supplémentaire et code disponible sur </a:t>
            </a:r>
            <a:r>
              <a:rPr lang="fr-BE" sz="1200" dirty="0" err="1"/>
              <a:t>moodle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557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faut définir la priorité! </a:t>
            </a:r>
          </a:p>
          <a:p>
            <a:r>
              <a:rPr lang="fr-BE" dirty="0"/>
              <a:t>Ex : Urgence</a:t>
            </a:r>
            <a:r>
              <a:rPr lang="fr-BE" baseline="0" dirty="0"/>
              <a:t> de tâche </a:t>
            </a:r>
            <a:r>
              <a:rPr lang="fr-BE" baseline="0" dirty="0">
                <a:sym typeface="Wingdings" panose="05000000000000000000" pitchFamily="2" charset="2"/>
              </a:rPr>
              <a:t> date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202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</a:t>
            </a:r>
            <a:r>
              <a:rPr lang="fr-BE" dirty="0" err="1"/>
              <a:t>toString</a:t>
            </a:r>
            <a:r>
              <a:rPr lang="fr-BE" dirty="0"/>
              <a:t>() coûteux</a:t>
            </a:r>
            <a:r>
              <a:rPr lang="fr-BE" baseline="0" dirty="0"/>
              <a:t> si on veut respecter les priorités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232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170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 E est Comparable pas besoin de paramètre! Par exemple : </a:t>
            </a:r>
            <a:r>
              <a:rPr lang="fr-BE" dirty="0" err="1"/>
              <a:t>Integer</a:t>
            </a:r>
            <a:r>
              <a:rPr lang="fr-BE" dirty="0"/>
              <a:t>, String, …</a:t>
            </a:r>
          </a:p>
          <a:p>
            <a:r>
              <a:rPr lang="fr-BE" dirty="0"/>
              <a:t>Le </a:t>
            </a:r>
            <a:r>
              <a:rPr lang="fr-BE" dirty="0" err="1"/>
              <a:t>Comparator</a:t>
            </a:r>
            <a:r>
              <a:rPr lang="fr-BE" baseline="0" dirty="0"/>
              <a:t> permet de connaître le critère de priorité.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9790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 !!! Pas Comparable!!!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0004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Tout a presque été vu ! Il reste juste la</a:t>
            </a:r>
            <a:r>
              <a:rPr lang="fr-BE" baseline="0" dirty="0"/>
              <a:t> classe </a:t>
            </a:r>
            <a:r>
              <a:rPr lang="fr-BE" baseline="0" dirty="0" err="1"/>
              <a:t>PriorityQueue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411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131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19-04-24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01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19-04-24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828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19-04-24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1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19-04-24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75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19-04-24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636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19-04-24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23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19-04-24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19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19-04-24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3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19-04-24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3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19-04-24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6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19-04-24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877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5A18-EECE-4018-A438-67C9C7C591E3}" type="datetimeFigureOut">
              <a:rPr lang="fr-BE" smtClean="0"/>
              <a:t>19-04-24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657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tv.melezinek.cz/binary-heap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HeapSor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38" y="2397612"/>
            <a:ext cx="4961259" cy="25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69325"/>
              </p:ext>
            </p:extLst>
          </p:nvPr>
        </p:nvGraphicFramePr>
        <p:xfrm>
          <a:off x="395536" y="134076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FileDePrioriteImpl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PriorityQueue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insere</a:t>
                      </a: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(Comparable </a:t>
                      </a:r>
                      <a:r>
                        <a:rPr lang="fr-F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Comparable </a:t>
                      </a:r>
                      <a:r>
                        <a:rPr lang="fr-F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supprimeMax</a:t>
                      </a: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poll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5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EEE881-1798-6F2C-F627-AADDDB27B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132756"/>
            <a:ext cx="4703605" cy="53012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72F0C6A-FBCD-8B21-381A-7A600C88177C}"/>
              </a:ext>
            </a:extLst>
          </p:cNvPr>
          <p:cNvSpPr/>
          <p:nvPr/>
        </p:nvSpPr>
        <p:spPr>
          <a:xfrm>
            <a:off x="4067944" y="1823488"/>
            <a:ext cx="864096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195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216" y="1438527"/>
            <a:ext cx="8927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rgbClr val="002060"/>
                </a:solidFill>
              </a:rPr>
              <a:t>Technique du tas :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67482"/>
              </p:ext>
            </p:extLst>
          </p:nvPr>
        </p:nvGraphicFramePr>
        <p:xfrm>
          <a:off x="323528" y="2492896"/>
          <a:ext cx="3600399" cy="19802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3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BE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Tas</a:t>
                      </a: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0" dirty="0" err="1">
                          <a:solidFill>
                            <a:schemeClr val="tx1"/>
                          </a:solidFill>
                          <a:effectLst/>
                        </a:rPr>
                        <a:t>insere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fr-BE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 b="0" dirty="0">
                          <a:solidFill>
                            <a:schemeClr val="tx1"/>
                          </a:solidFill>
                          <a:effectLst/>
                        </a:rPr>
                        <a:t>O(log</a:t>
                      </a:r>
                      <a:r>
                        <a:rPr lang="fr-FR" sz="2800" b="0" baseline="0" dirty="0">
                          <a:solidFill>
                            <a:schemeClr val="tx1"/>
                          </a:solidFill>
                          <a:effectLst/>
                        </a:rPr>
                        <a:t> n</a:t>
                      </a:r>
                      <a:r>
                        <a:rPr lang="fr-FR" sz="2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fr-BE" sz="2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0" dirty="0" err="1">
                          <a:solidFill>
                            <a:schemeClr val="tx1"/>
                          </a:solidFill>
                          <a:effectLst/>
                        </a:rPr>
                        <a:t>supprimeMax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fr-BE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 b="0" dirty="0">
                          <a:solidFill>
                            <a:schemeClr val="tx1"/>
                          </a:solidFill>
                          <a:effectLst/>
                        </a:rPr>
                        <a:t>O(log n)</a:t>
                      </a:r>
                      <a:endParaRPr lang="fr-BE" sz="2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75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1709737"/>
            <a:ext cx="46386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Tas (</a:t>
            </a:r>
            <a:r>
              <a:rPr lang="fr-BE" dirty="0" err="1"/>
              <a:t>Heap</a:t>
            </a:r>
            <a:r>
              <a:rPr lang="fr-BE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Un tas est un arbre binaire complet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7127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Tas (</a:t>
            </a:r>
            <a:r>
              <a:rPr lang="fr-BE" dirty="0" err="1"/>
              <a:t>Heap</a:t>
            </a:r>
            <a:r>
              <a:rPr lang="fr-BE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Un tas est un </a:t>
            </a:r>
            <a:r>
              <a:rPr lang="fr-FR" sz="3600" u="sng" dirty="0"/>
              <a:t>arbre binaire complet </a:t>
            </a:r>
            <a:r>
              <a:rPr lang="fr-FR" sz="3600" dirty="0"/>
              <a:t>: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2603500"/>
            <a:ext cx="8264389" cy="3705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600" dirty="0"/>
              <a:t>Toutes ses feuilles sont au même niveau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600" dirty="0"/>
              <a:t>ou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600" dirty="0"/>
              <a:t>sur deux niveaux adjacents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600" dirty="0"/>
              <a:t>Dans ce cas toutes les feuilles situées au niveau le plus bas sont le plus à gauche possible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43958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Tas (</a:t>
            </a:r>
            <a:r>
              <a:rPr lang="fr-BE" dirty="0" err="1"/>
              <a:t>Heap</a:t>
            </a:r>
            <a:r>
              <a:rPr lang="fr-BE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Le tas possède la propriété suivante :</a:t>
            </a:r>
          </a:p>
          <a:p>
            <a:pPr marL="0" indent="0">
              <a:buNone/>
            </a:pPr>
            <a:endParaRPr lang="fr-BE" sz="3600" dirty="0"/>
          </a:p>
          <a:p>
            <a:pPr marL="0" lvl="0" indent="0">
              <a:buNone/>
            </a:pPr>
            <a:r>
              <a:rPr lang="fr-FR" sz="3600" dirty="0"/>
              <a:t>il est vide</a:t>
            </a:r>
            <a:endParaRPr lang="fr-BE" sz="3600" dirty="0"/>
          </a:p>
          <a:p>
            <a:pPr marL="0" indent="0">
              <a:buNone/>
            </a:pPr>
            <a:r>
              <a:rPr lang="fr-FR" sz="3600" dirty="0"/>
              <a:t>ou</a:t>
            </a:r>
            <a:endParaRPr lang="fr-BE" sz="3600" dirty="0"/>
          </a:p>
          <a:p>
            <a:pPr marL="0" lvl="0" indent="0">
              <a:buNone/>
            </a:pPr>
            <a:r>
              <a:rPr lang="fr-FR" sz="3600" dirty="0"/>
              <a:t>la priorité de la racine est supérieure à celles de ses deux fils et chaque </a:t>
            </a:r>
            <a:r>
              <a:rPr lang="fr-FR" sz="3600" dirty="0" err="1"/>
              <a:t>sous-arbre</a:t>
            </a:r>
            <a:r>
              <a:rPr lang="fr-FR" sz="3600" dirty="0"/>
              <a:t> possède aussi cette propriété.</a:t>
            </a:r>
            <a:endParaRPr lang="fr-BE" sz="3600" dirty="0"/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9157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851920" y="3501008"/>
            <a:ext cx="5415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arbre complet peut être </a:t>
            </a:r>
          </a:p>
          <a:p>
            <a:r>
              <a:rPr lang="fr-BE" sz="3600" dirty="0"/>
              <a:t>implémenté via une table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5013176"/>
            <a:ext cx="41433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2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851920" y="3501008"/>
            <a:ext cx="5415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arbre complet peut être </a:t>
            </a:r>
          </a:p>
          <a:p>
            <a:r>
              <a:rPr lang="fr-BE" sz="3600" dirty="0"/>
              <a:t>implémenté via une table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5013176"/>
            <a:ext cx="4143375" cy="533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2032245" y="5836704"/>
            <a:ext cx="711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La table doit être redimensionnable !</a:t>
            </a:r>
          </a:p>
        </p:txBody>
      </p:sp>
    </p:spTree>
    <p:extLst>
      <p:ext uri="{BB962C8B-B14F-4D97-AF65-F5344CB8AC3E}">
        <p14:creationId xmlns:p14="http://schemas.microsoft.com/office/powerpoint/2010/main" val="3299292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734983" y="3356992"/>
            <a:ext cx="54591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Si un nœud est à l'indice i, </a:t>
            </a:r>
          </a:p>
          <a:p>
            <a:r>
              <a:rPr lang="fr-FR" sz="3600" dirty="0"/>
              <a:t>son fils gauche est à l'indice </a:t>
            </a:r>
          </a:p>
          <a:p>
            <a:r>
              <a:rPr lang="fr-FR" sz="3600" dirty="0"/>
              <a:t>                           2*i + 1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59160"/>
            <a:ext cx="44100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1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2411760" y="1724992"/>
            <a:ext cx="4570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(PRIORITY QUEUE)</a:t>
            </a:r>
          </a:p>
        </p:txBody>
      </p:sp>
    </p:spTree>
    <p:extLst>
      <p:ext uri="{BB962C8B-B14F-4D97-AF65-F5344CB8AC3E}">
        <p14:creationId xmlns:p14="http://schemas.microsoft.com/office/powerpoint/2010/main" val="71950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59160"/>
            <a:ext cx="4410075" cy="18669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734983" y="3356992"/>
            <a:ext cx="5229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Si un nœud est à l'indice i, </a:t>
            </a:r>
          </a:p>
          <a:p>
            <a:r>
              <a:rPr lang="fr-FR" sz="3600" dirty="0"/>
              <a:t>son fils droit est à l'indice </a:t>
            </a:r>
          </a:p>
          <a:p>
            <a:r>
              <a:rPr lang="fr-FR" sz="3600" dirty="0"/>
              <a:t>                           2*i + 2 </a:t>
            </a:r>
          </a:p>
        </p:txBody>
      </p:sp>
    </p:spTree>
    <p:extLst>
      <p:ext uri="{BB962C8B-B14F-4D97-AF65-F5344CB8AC3E}">
        <p14:creationId xmlns:p14="http://schemas.microsoft.com/office/powerpoint/2010/main" val="96531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59160"/>
            <a:ext cx="4410075" cy="18669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701515" y="3356992"/>
            <a:ext cx="5666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Le parent d’un nœud </a:t>
            </a:r>
          </a:p>
          <a:p>
            <a:r>
              <a:rPr lang="fr-FR" sz="3600" dirty="0"/>
              <a:t>d'indice i, est à l'indice  </a:t>
            </a:r>
          </a:p>
          <a:p>
            <a:r>
              <a:rPr lang="fr-FR" sz="3600" dirty="0"/>
              <a:t>                             (i-1)/2</a:t>
            </a:r>
          </a:p>
        </p:txBody>
      </p:sp>
    </p:spTree>
    <p:extLst>
      <p:ext uri="{BB962C8B-B14F-4D97-AF65-F5344CB8AC3E}">
        <p14:creationId xmlns:p14="http://schemas.microsoft.com/office/powerpoint/2010/main" val="35510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09600" y="1340768"/>
            <a:ext cx="85072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Suppression dans un TAS : </a:t>
            </a:r>
            <a:r>
              <a:rPr lang="fr-BE" dirty="0" err="1"/>
              <a:t>pushDown</a:t>
            </a:r>
            <a:r>
              <a:rPr lang="fr-BE" dirty="0"/>
              <a:t>()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EAA070C-73B0-4E72-188A-6624B594D4B4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507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/>
              <a:t>Insertion dans un TAS : </a:t>
            </a:r>
            <a:r>
              <a:rPr lang="fr-BE" sz="4000" dirty="0" err="1"/>
              <a:t>pushUp</a:t>
            </a:r>
            <a:r>
              <a:rPr lang="fr-BE" sz="4000" dirty="0"/>
              <a:t>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8A68EC-BE45-0E29-63FC-396757226233}"/>
              </a:ext>
            </a:extLst>
          </p:cNvPr>
          <p:cNvSpPr txBox="1"/>
          <p:nvPr/>
        </p:nvSpPr>
        <p:spPr>
          <a:xfrm>
            <a:off x="1475656" y="3436706"/>
            <a:ext cx="6408712" cy="47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fr-FR" sz="180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http://btv.melezinek.cz/binary-heap.html</a:t>
            </a:r>
            <a:endParaRPr lang="fr-BE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7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fr-BE" dirty="0"/>
              <a:t>Insertion dans un TAS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5216683" cy="3384376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436097" y="1417639"/>
            <a:ext cx="2232248" cy="64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insere</a:t>
            </a:r>
            <a:r>
              <a:rPr lang="fr-FR" sz="3600" dirty="0"/>
              <a:t>(21)</a:t>
            </a:r>
          </a:p>
        </p:txBody>
      </p:sp>
    </p:spTree>
    <p:extLst>
      <p:ext uri="{BB962C8B-B14F-4D97-AF65-F5344CB8AC3E}">
        <p14:creationId xmlns:p14="http://schemas.microsoft.com/office/powerpoint/2010/main" val="3074084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5216683" cy="3384376"/>
          </a:xfrm>
        </p:spPr>
      </p:pic>
      <p:cxnSp>
        <p:nvCxnSpPr>
          <p:cNvPr id="4" name="Connecteur droit avec flèche 3"/>
          <p:cNvCxnSpPr/>
          <p:nvPr/>
        </p:nvCxnSpPr>
        <p:spPr>
          <a:xfrm flipH="1" flipV="1">
            <a:off x="4427984" y="4221088"/>
            <a:ext cx="360040" cy="6480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3923928" y="3429000"/>
            <a:ext cx="360040" cy="6480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57200" y="274638"/>
            <a:ext cx="8507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dirty="0"/>
              <a:t>Insertion dans un TAS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508104" y="5301208"/>
            <a:ext cx="194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pushUp</a:t>
            </a:r>
            <a:r>
              <a:rPr lang="fr-FR" sz="3600" dirty="0"/>
              <a:t>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436097" y="1417639"/>
            <a:ext cx="2232248" cy="64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insere</a:t>
            </a:r>
            <a:r>
              <a:rPr lang="fr-FR" sz="3600" dirty="0"/>
              <a:t>(21)</a:t>
            </a:r>
          </a:p>
        </p:txBody>
      </p:sp>
    </p:spTree>
    <p:extLst>
      <p:ext uri="{BB962C8B-B14F-4D97-AF65-F5344CB8AC3E}">
        <p14:creationId xmlns:p14="http://schemas.microsoft.com/office/powerpoint/2010/main" val="419606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0" y="2060848"/>
            <a:ext cx="7900699" cy="2664296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57200" y="274638"/>
            <a:ext cx="8507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dirty="0"/>
              <a:t>Suppression max dans un TAS</a:t>
            </a:r>
          </a:p>
        </p:txBody>
      </p:sp>
    </p:spTree>
    <p:extLst>
      <p:ext uri="{BB962C8B-B14F-4D97-AF65-F5344CB8AC3E}">
        <p14:creationId xmlns:p14="http://schemas.microsoft.com/office/powerpoint/2010/main" val="2833931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0" y="2060848"/>
            <a:ext cx="7900699" cy="2664296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 flipH="1">
            <a:off x="5652120" y="2348880"/>
            <a:ext cx="648072" cy="360040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6120172" y="3032956"/>
            <a:ext cx="324036" cy="468052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508104" y="530120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pushDown</a:t>
            </a:r>
            <a:r>
              <a:rPr lang="fr-FR" sz="3600" dirty="0"/>
              <a:t>()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507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dirty="0"/>
              <a:t>Suppression max dans un TAS</a:t>
            </a:r>
          </a:p>
        </p:txBody>
      </p:sp>
    </p:spTree>
    <p:extLst>
      <p:ext uri="{BB962C8B-B14F-4D97-AF65-F5344CB8AC3E}">
        <p14:creationId xmlns:p14="http://schemas.microsoft.com/office/powerpoint/2010/main" val="436273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HeapSort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201216" y="1438527"/>
            <a:ext cx="8927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rgbClr val="002060"/>
                </a:solidFill>
              </a:rPr>
              <a:t>Algorithme de tri basé sur le principe du tas</a:t>
            </a:r>
          </a:p>
          <a:p>
            <a:pPr hangingPunct="0"/>
            <a:endParaRPr lang="fr-BE" sz="3600" dirty="0">
              <a:solidFill>
                <a:srgbClr val="002060"/>
              </a:solidFill>
            </a:endParaRPr>
          </a:p>
          <a:p>
            <a:pPr hangingPunct="0"/>
            <a:r>
              <a:rPr lang="fr-BE" sz="3600" dirty="0"/>
              <a:t>Cet algorithme est de complexité optimale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Il est en O(n*log(n)) même dans le pire des cas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Ce tri ne demande pas de mémoire annexe </a:t>
            </a:r>
            <a:endParaRPr lang="fr-BE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25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HeapSort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201216" y="1438527"/>
            <a:ext cx="892797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Animation :</a:t>
            </a: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lnSpc>
                <a:spcPct val="150000"/>
              </a:lnSpc>
            </a:pPr>
            <a:r>
              <a:rPr lang="fr-FR" sz="180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https://www.cs.usfca.edu/~galles/visualization/HeapSort.html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classe </a:t>
            </a:r>
            <a:r>
              <a:rPr lang="fr-BE" sz="3600" i="1" dirty="0" err="1"/>
              <a:t>HeapSort</a:t>
            </a:r>
            <a:r>
              <a:rPr lang="fr-BE" sz="3600" dirty="0"/>
              <a:t> sur </a:t>
            </a:r>
            <a:r>
              <a:rPr lang="fr-BE" sz="3600" dirty="0" err="1"/>
              <a:t>moodle</a:t>
            </a:r>
            <a:endParaRPr lang="fr-BE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3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803600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file de priorité est une suite d’objets de même type, possédant un ordre bien précis, et dont le nombre est variable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(Une file de priorité peut être vide!)</a:t>
            </a:r>
          </a:p>
        </p:txBody>
      </p:sp>
    </p:spTree>
    <p:extLst>
      <p:ext uri="{BB962C8B-B14F-4D97-AF65-F5344CB8AC3E}">
        <p14:creationId xmlns:p14="http://schemas.microsoft.com/office/powerpoint/2010/main" val="253490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5920" y="1925588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L’ajout se fait selon la priorité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Le retrait se fait en tête (début)</a:t>
            </a:r>
          </a:p>
        </p:txBody>
      </p:sp>
    </p:spTree>
    <p:extLst>
      <p:ext uri="{BB962C8B-B14F-4D97-AF65-F5344CB8AC3E}">
        <p14:creationId xmlns:p14="http://schemas.microsoft.com/office/powerpoint/2010/main" val="234207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5920" y="1925588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L’ajout se fait selon la priorité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Le retrait se fait en tête (début)</a:t>
            </a:r>
          </a:p>
          <a:p>
            <a:pPr hangingPunct="0"/>
            <a:r>
              <a:rPr lang="fr-BE" sz="3600" dirty="0"/>
              <a:t>C’est l’objet de plus grande priorité qui sera « servi ».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53476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Interface </a:t>
            </a:r>
            <a:r>
              <a:rPr lang="fr-BE" dirty="0" err="1"/>
              <a:t>FileDePriorite</a:t>
            </a:r>
            <a:r>
              <a:rPr lang="fr-BE" dirty="0"/>
              <a:t>: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235498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600"/>
              </a:spcBef>
              <a:spcAft>
                <a:spcPts val="1200"/>
              </a:spcAft>
              <a:buNone/>
            </a:pP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taille ()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None/>
            </a:pP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 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None/>
            </a:pP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(Comparable </a:t>
            </a: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 </a:t>
            </a:r>
            <a:endParaRPr lang="fr-BE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None/>
            </a:pP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Comparable </a:t>
            </a: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supprimeMax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58002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</p:spTree>
    <p:extLst>
      <p:ext uri="{BB962C8B-B14F-4D97-AF65-F5344CB8AC3E}">
        <p14:creationId xmlns:p14="http://schemas.microsoft.com/office/powerpoint/2010/main" val="22090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61104"/>
              </p:ext>
            </p:extLst>
          </p:nvPr>
        </p:nvGraphicFramePr>
        <p:xfrm>
          <a:off x="395536" y="134076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FileDePrioriteImpl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PriorityQueue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3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8159"/>
              </p:ext>
            </p:extLst>
          </p:nvPr>
        </p:nvGraphicFramePr>
        <p:xfrm>
          <a:off x="395536" y="134076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FileDePrioriteImpl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PriorityQueue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FileDePrioriteImpl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PriorityQueue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PriorityQueue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Comparator</a:t>
                      </a:r>
                      <a:r>
                        <a:rPr lang="fr-BE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082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790</Words>
  <Application>Microsoft Office PowerPoint</Application>
  <PresentationFormat>Affichage à l'écran (4:3)</PresentationFormat>
  <Paragraphs>166</Paragraphs>
  <Slides>28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Wingdings</vt:lpstr>
      <vt:lpstr>Thème Office</vt:lpstr>
      <vt:lpstr>FILE DE PRIORITE</vt:lpstr>
      <vt:lpstr>FILE DE PRIORITE</vt:lpstr>
      <vt:lpstr>FILE DE PRIORITE</vt:lpstr>
      <vt:lpstr>FILE DE PRIORITE</vt:lpstr>
      <vt:lpstr>FILE DE PRIORITE</vt:lpstr>
      <vt:lpstr>Interface FileDePriorite:</vt:lpstr>
      <vt:lpstr>ET JAVA?</vt:lpstr>
      <vt:lpstr>ET JAVA?</vt:lpstr>
      <vt:lpstr>ET JAVA?</vt:lpstr>
      <vt:lpstr>ET JAVA?</vt:lpstr>
      <vt:lpstr>ET JAVA?</vt:lpstr>
      <vt:lpstr>Implémentation</vt:lpstr>
      <vt:lpstr>TAS</vt:lpstr>
      <vt:lpstr>Tas (Heap)</vt:lpstr>
      <vt:lpstr>Tas (Heap)</vt:lpstr>
      <vt:lpstr>Tas (Heap)</vt:lpstr>
      <vt:lpstr>TAS</vt:lpstr>
      <vt:lpstr>TAS</vt:lpstr>
      <vt:lpstr>TAS</vt:lpstr>
      <vt:lpstr>TAS</vt:lpstr>
      <vt:lpstr>TAS</vt:lpstr>
      <vt:lpstr>Suppression dans un TAS : pushDown()</vt:lpstr>
      <vt:lpstr>Insertion dans un TAS</vt:lpstr>
      <vt:lpstr>Présentation PowerPoint</vt:lpstr>
      <vt:lpstr>Présentation PowerPoint</vt:lpstr>
      <vt:lpstr>Présentation PowerPoint</vt:lpstr>
      <vt:lpstr>HeapSort</vt:lpstr>
      <vt:lpstr>HeapSort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Isabelle Cambron</cp:lastModifiedBy>
  <cp:revision>144</cp:revision>
  <dcterms:created xsi:type="dcterms:W3CDTF">2014-04-24T16:15:07Z</dcterms:created>
  <dcterms:modified xsi:type="dcterms:W3CDTF">2024-04-19T09:45:04Z</dcterms:modified>
</cp:coreProperties>
</file>