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35" r:id="rId2"/>
    <p:sldId id="325" r:id="rId3"/>
    <p:sldId id="328" r:id="rId4"/>
    <p:sldId id="329" r:id="rId5"/>
    <p:sldId id="333" r:id="rId6"/>
    <p:sldId id="332" r:id="rId7"/>
    <p:sldId id="334" r:id="rId8"/>
    <p:sldId id="330" r:id="rId9"/>
    <p:sldId id="331" r:id="rId10"/>
    <p:sldId id="336" r:id="rId11"/>
    <p:sldId id="33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1763" autoAdjust="0"/>
  </p:normalViewPr>
  <p:slideViewPr>
    <p:cSldViewPr>
      <p:cViewPr varScale="1">
        <p:scale>
          <a:sx n="54" d="100"/>
          <a:sy n="54" d="100"/>
        </p:scale>
        <p:origin x="164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7BCA7-D005-44FF-BC25-C2564CC333BA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7AD49-8D14-4F4A-9494-38841C058D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303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2686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Classe demandée en exercices.</a:t>
            </a:r>
          </a:p>
          <a:p>
            <a:r>
              <a:rPr lang="fr-BE" dirty="0"/>
              <a:t>On voudrait pouvoir parcourir la liste via la boucle </a:t>
            </a:r>
            <a:r>
              <a:rPr lang="fr-BE" dirty="0" err="1"/>
              <a:t>foreach</a:t>
            </a:r>
            <a:r>
              <a:rPr lang="fr-BE" dirty="0"/>
              <a:t>.</a:t>
            </a:r>
          </a:p>
          <a:p>
            <a:r>
              <a:rPr lang="fr-BE" dirty="0" err="1"/>
              <a:t>extends</a:t>
            </a:r>
            <a:r>
              <a:rPr lang="fr-BE" dirty="0"/>
              <a:t> </a:t>
            </a:r>
            <a:r>
              <a:rPr lang="fr-BE" dirty="0" err="1"/>
              <a:t>Iterable</a:t>
            </a:r>
            <a:r>
              <a:rPr lang="fr-BE" dirty="0"/>
              <a:t>&lt;E&gt; </a:t>
            </a:r>
            <a:r>
              <a:rPr lang="fr-BE" dirty="0">
                <a:sym typeface="Wingdings" panose="05000000000000000000" pitchFamily="2" charset="2"/>
              </a:rPr>
              <a:t> obligatoire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081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@Override </a:t>
            </a:r>
            <a:r>
              <a:rPr lang="fr-BE" dirty="0">
                <a:sym typeface="Wingdings" panose="05000000000000000000" pitchFamily="2" charset="2"/>
              </a:rPr>
              <a:t> méthode </a:t>
            </a:r>
            <a:r>
              <a:rPr lang="fr-BE" dirty="0" err="1">
                <a:sym typeface="Wingdings" panose="05000000000000000000" pitchFamily="2" charset="2"/>
              </a:rPr>
              <a:t>iterator</a:t>
            </a:r>
            <a:r>
              <a:rPr lang="fr-BE" dirty="0">
                <a:sym typeface="Wingdings" panose="05000000000000000000" pitchFamily="2" charset="2"/>
              </a:rPr>
              <a:t>() est imposée par l’interface </a:t>
            </a:r>
            <a:r>
              <a:rPr lang="fr-BE" dirty="0" err="1">
                <a:sym typeface="Wingdings" panose="05000000000000000000" pitchFamily="2" charset="2"/>
              </a:rPr>
              <a:t>Iterable</a:t>
            </a:r>
            <a:r>
              <a:rPr lang="fr-BE" dirty="0">
                <a:sym typeface="Wingdings" panose="05000000000000000000" pitchFamily="2" charset="2"/>
              </a:rPr>
              <a:t>. </a:t>
            </a:r>
          </a:p>
          <a:p>
            <a:r>
              <a:rPr lang="fr-BE" dirty="0" err="1">
                <a:sym typeface="Wingdings" panose="05000000000000000000" pitchFamily="2" charset="2"/>
              </a:rPr>
              <a:t>Implements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Iterator</a:t>
            </a:r>
            <a:r>
              <a:rPr lang="fr-BE" dirty="0">
                <a:sym typeface="Wingdings" panose="05000000000000000000" pitchFamily="2" charset="2"/>
              </a:rPr>
              <a:t>  obligatoire car la méthode </a:t>
            </a:r>
            <a:r>
              <a:rPr lang="fr-BE" dirty="0" err="1">
                <a:sym typeface="Wingdings" panose="05000000000000000000" pitchFamily="2" charset="2"/>
              </a:rPr>
              <a:t>iterator</a:t>
            </a:r>
            <a:r>
              <a:rPr lang="fr-BE" dirty="0">
                <a:sym typeface="Wingdings" panose="05000000000000000000" pitchFamily="2" charset="2"/>
              </a:rPr>
              <a:t>() doit renvoyer un </a:t>
            </a:r>
            <a:r>
              <a:rPr lang="fr-BE" dirty="0" err="1">
                <a:sym typeface="Wingdings" panose="05000000000000000000" pitchFamily="2" charset="2"/>
              </a:rPr>
              <a:t>Iterator</a:t>
            </a:r>
            <a:r>
              <a:rPr lang="fr-BE" dirty="0">
                <a:sym typeface="Wingdings" panose="05000000000000000000" pitchFamily="2" charset="2"/>
              </a:rPr>
              <a:t>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338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568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La boucle </a:t>
            </a:r>
            <a:r>
              <a:rPr lang="fr-BE" dirty="0" err="1"/>
              <a:t>foreach</a:t>
            </a:r>
            <a:r>
              <a:rPr lang="fr-BE" dirty="0"/>
              <a:t> a été intégrée depuis la version java 5 (sortie 9/2004)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Elle utilise un itérateur !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021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</a:t>
            </a:r>
            <a:r>
              <a:rPr lang="fr-BE" dirty="0" err="1"/>
              <a:t>foreach</a:t>
            </a:r>
            <a:r>
              <a:rPr lang="fr-BE" dirty="0"/>
              <a:t> est permis uniquement sur des structures de données qui implémente l’interface </a:t>
            </a:r>
            <a:r>
              <a:rPr lang="fr-BE" dirty="0" err="1"/>
              <a:t>Iterable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488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Interface avec une méthode. Cette méthode renvoie un « </a:t>
            </a:r>
            <a:r>
              <a:rPr lang="fr-BE" dirty="0" err="1"/>
              <a:t>iterator</a:t>
            </a:r>
            <a:r>
              <a:rPr lang="fr-BE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11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L’interface </a:t>
            </a:r>
            <a:r>
              <a:rPr lang="fr-BE" dirty="0" err="1"/>
              <a:t>Iterator</a:t>
            </a:r>
            <a:r>
              <a:rPr lang="fr-BE" dirty="0"/>
              <a:t> contient 2 méthodes (à implémenter)</a:t>
            </a:r>
          </a:p>
          <a:p>
            <a:r>
              <a:rPr lang="fr-BE" dirty="0"/>
              <a:t>(La méthode </a:t>
            </a:r>
            <a:r>
              <a:rPr lang="fr-BE" dirty="0" err="1"/>
              <a:t>remove</a:t>
            </a:r>
            <a:r>
              <a:rPr lang="fr-BE" dirty="0"/>
              <a:t>() est « default » </a:t>
            </a:r>
            <a:r>
              <a:rPr lang="fr-BE" dirty="0">
                <a:sym typeface="Wingdings" panose="05000000000000000000" pitchFamily="2" charset="2"/>
              </a:rPr>
              <a:t> on n’est pas obligé de l’implémenter. Par default, elle renvoie une exception de type </a:t>
            </a:r>
            <a:r>
              <a:rPr lang="fr-BE" dirty="0" err="1">
                <a:sym typeface="Wingdings" panose="05000000000000000000" pitchFamily="2" charset="2"/>
              </a:rPr>
              <a:t>UnsupportedOperationException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587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Petit coup d’œil sur la classe </a:t>
            </a:r>
            <a:r>
              <a:rPr lang="fr-BE" dirty="0" err="1"/>
              <a:t>ArrayList</a:t>
            </a:r>
            <a:r>
              <a:rPr lang="fr-BE" dirty="0"/>
              <a:t>.</a:t>
            </a:r>
          </a:p>
          <a:p>
            <a:r>
              <a:rPr lang="fr-BE" dirty="0"/>
              <a:t>La classe </a:t>
            </a:r>
            <a:r>
              <a:rPr lang="fr-BE" dirty="0" err="1"/>
              <a:t>ArrayList</a:t>
            </a:r>
            <a:r>
              <a:rPr lang="fr-BE" dirty="0"/>
              <a:t> implémente l’interface </a:t>
            </a:r>
            <a:r>
              <a:rPr lang="fr-BE" dirty="0" err="1"/>
              <a:t>Iterable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on peut utiliser le </a:t>
            </a:r>
            <a:r>
              <a:rPr lang="fr-BE" dirty="0" err="1">
                <a:sym typeface="Wingdings" panose="05000000000000000000" pitchFamily="2" charset="2"/>
              </a:rPr>
              <a:t>foreach</a:t>
            </a:r>
            <a:r>
              <a:rPr lang="fr-BE" dirty="0">
                <a:sym typeface="Wingdings" panose="05000000000000000000" pitchFamily="2" charset="2"/>
              </a:rPr>
              <a:t>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62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Petit coup d’œil sur le code (source) de l’</a:t>
            </a:r>
            <a:r>
              <a:rPr lang="fr-BE" dirty="0" err="1"/>
              <a:t>ArrayList</a:t>
            </a:r>
            <a:r>
              <a:rPr lang="fr-BE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L’</a:t>
            </a:r>
            <a:r>
              <a:rPr lang="fr-BE" dirty="0" err="1"/>
              <a:t>ArrayList</a:t>
            </a:r>
            <a:r>
              <a:rPr lang="fr-BE" dirty="0"/>
              <a:t> implémente List qui a comme </a:t>
            </a:r>
            <a:r>
              <a:rPr lang="fr-BE" dirty="0" err="1"/>
              <a:t>superInterface</a:t>
            </a:r>
            <a:r>
              <a:rPr lang="fr-BE" dirty="0"/>
              <a:t> </a:t>
            </a:r>
            <a:r>
              <a:rPr lang="fr-BE" dirty="0" err="1"/>
              <a:t>Iterable</a:t>
            </a:r>
            <a:r>
              <a:rPr lang="fr-BE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L’interface </a:t>
            </a:r>
            <a:r>
              <a:rPr lang="fr-BE" dirty="0" err="1"/>
              <a:t>Iterable</a:t>
            </a:r>
            <a:r>
              <a:rPr lang="fr-BE" dirty="0"/>
              <a:t> oblige l’implémentation de la méthode </a:t>
            </a:r>
            <a:r>
              <a:rPr lang="fr-BE" dirty="0" err="1"/>
              <a:t>iterator</a:t>
            </a:r>
            <a:r>
              <a:rPr lang="fr-BE" dirty="0"/>
              <a:t>().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Cette méthode appelle le constructeur d’une classe qui implémente l’interface </a:t>
            </a:r>
            <a:r>
              <a:rPr lang="fr-BE" dirty="0" err="1"/>
              <a:t>Iterator</a:t>
            </a:r>
            <a:r>
              <a:rPr lang="fr-BE" dirty="0"/>
              <a:t>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6269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classe </a:t>
            </a:r>
            <a:r>
              <a:rPr lang="fr-BE" dirty="0" err="1"/>
              <a:t>Itr</a:t>
            </a:r>
            <a:r>
              <a:rPr lang="fr-BE" dirty="0"/>
              <a:t> est placée en interne de la classe </a:t>
            </a:r>
            <a:r>
              <a:rPr lang="fr-BE" dirty="0" err="1"/>
              <a:t>ArrayList</a:t>
            </a:r>
            <a:r>
              <a:rPr lang="fr-BE" dirty="0"/>
              <a:t>.</a:t>
            </a:r>
          </a:p>
          <a:p>
            <a:r>
              <a:rPr lang="fr-BE" dirty="0"/>
              <a:t>Elle doit implémenter l’interface </a:t>
            </a:r>
            <a:r>
              <a:rPr lang="fr-BE" dirty="0" err="1"/>
              <a:t>Iterator</a:t>
            </a:r>
            <a:r>
              <a:rPr lang="fr-BE" dirty="0"/>
              <a:t>, donc les méthodes </a:t>
            </a:r>
            <a:r>
              <a:rPr lang="fr-BE" dirty="0" err="1"/>
              <a:t>hasNext</a:t>
            </a:r>
            <a:r>
              <a:rPr lang="fr-BE" dirty="0"/>
              <a:t>(), </a:t>
            </a:r>
            <a:r>
              <a:rPr lang="fr-BE" dirty="0" err="1"/>
              <a:t>next</a:t>
            </a:r>
            <a:r>
              <a:rPr lang="fr-BE" dirty="0"/>
              <a:t>() et </a:t>
            </a:r>
            <a:r>
              <a:rPr lang="fr-BE" dirty="0" err="1"/>
              <a:t>remove</a:t>
            </a:r>
            <a:r>
              <a:rPr lang="fr-BE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147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931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508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582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855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8736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724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97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4619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6142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80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836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200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35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71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481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58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600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071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F74586-5FCD-48CD-BF3E-A032444F8F93}" type="datetimeFigureOut">
              <a:rPr lang="fr-BE" smtClean="0"/>
              <a:t>12-02-24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83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7F7CE12-E5E0-10A0-3558-AA213847D435}"/>
              </a:ext>
            </a:extLst>
          </p:cNvPr>
          <p:cNvSpPr txBox="1">
            <a:spLocks/>
          </p:cNvSpPr>
          <p:nvPr/>
        </p:nvSpPr>
        <p:spPr>
          <a:xfrm>
            <a:off x="2555776" y="2132856"/>
            <a:ext cx="4752528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4800" dirty="0">
                <a:solidFill>
                  <a:schemeClr val="accent1">
                    <a:lumMod val="75000"/>
                  </a:schemeClr>
                </a:solidFill>
              </a:rPr>
              <a:t>Itérateur</a:t>
            </a:r>
          </a:p>
          <a:p>
            <a:pPr marL="0" indent="0">
              <a:buNone/>
            </a:pPr>
            <a:r>
              <a:rPr lang="fr-BE" sz="4800" dirty="0">
                <a:solidFill>
                  <a:schemeClr val="accent1">
                    <a:lumMod val="75000"/>
                  </a:schemeClr>
                </a:solidFill>
              </a:rPr>
              <a:t>boucle </a:t>
            </a:r>
            <a:r>
              <a:rPr lang="fr-BE" sz="4800" dirty="0" err="1">
                <a:solidFill>
                  <a:schemeClr val="accent1">
                    <a:lumMod val="75000"/>
                  </a:schemeClr>
                </a:solidFill>
              </a:rPr>
              <a:t>foreach</a:t>
            </a:r>
            <a:endParaRPr lang="fr-B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2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65B3819-38E3-7779-44D5-06B921C1250C}"/>
              </a:ext>
            </a:extLst>
          </p:cNvPr>
          <p:cNvSpPr txBox="1">
            <a:spLocks/>
          </p:cNvSpPr>
          <p:nvPr/>
        </p:nvSpPr>
        <p:spPr>
          <a:xfrm>
            <a:off x="1217390" y="237281"/>
            <a:ext cx="5904656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4000" dirty="0">
                <a:solidFill>
                  <a:schemeClr val="accent1">
                    <a:lumMod val="75000"/>
                  </a:schemeClr>
                </a:solidFill>
              </a:rPr>
              <a:t>Votre classe </a:t>
            </a:r>
            <a:r>
              <a:rPr lang="fr-BE" sz="4000" i="1" dirty="0" err="1">
                <a:solidFill>
                  <a:schemeClr val="accent1">
                    <a:lumMod val="75000"/>
                  </a:schemeClr>
                </a:solidFill>
              </a:rPr>
              <a:t>ListeSimpleImpl</a:t>
            </a:r>
            <a:endParaRPr lang="fr-BE" sz="4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ABC7B4-B00D-1BF7-62EA-25C0DC4E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7" y="2775085"/>
            <a:ext cx="6134100" cy="6477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78B36F0-3002-6A5B-06C7-5CB1138E5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0" y="4437112"/>
            <a:ext cx="70389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82AAAD7-BCF0-C07A-4DB7-7557966A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72816"/>
            <a:ext cx="6858000" cy="425767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65B3819-38E3-7779-44D5-06B921C1250C}"/>
              </a:ext>
            </a:extLst>
          </p:cNvPr>
          <p:cNvSpPr txBox="1">
            <a:spLocks/>
          </p:cNvSpPr>
          <p:nvPr/>
        </p:nvSpPr>
        <p:spPr>
          <a:xfrm>
            <a:off x="1217390" y="237281"/>
            <a:ext cx="5904656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4000" dirty="0">
                <a:solidFill>
                  <a:schemeClr val="accent1">
                    <a:lumMod val="75000"/>
                  </a:schemeClr>
                </a:solidFill>
              </a:rPr>
              <a:t>Votre classe </a:t>
            </a:r>
            <a:r>
              <a:rPr lang="fr-BE" sz="4000" i="1" dirty="0" err="1">
                <a:solidFill>
                  <a:schemeClr val="accent1">
                    <a:lumMod val="75000"/>
                  </a:schemeClr>
                </a:solidFill>
              </a:rPr>
              <a:t>ListeSimpleImpl</a:t>
            </a:r>
            <a:endParaRPr lang="fr-BE" sz="4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D6DB593-5C78-6979-D719-03AEDDDF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1" y="431899"/>
            <a:ext cx="8848725" cy="8096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F93C5F-31EC-4A4E-F4ED-0EB2C04F0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1889637"/>
            <a:ext cx="5429250" cy="2228850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D291AA16-B752-3C2F-0494-B60C7A010C4D}"/>
              </a:ext>
            </a:extLst>
          </p:cNvPr>
          <p:cNvSpPr txBox="1">
            <a:spLocks/>
          </p:cNvSpPr>
          <p:nvPr/>
        </p:nvSpPr>
        <p:spPr>
          <a:xfrm>
            <a:off x="1547664" y="4214688"/>
            <a:ext cx="6840760" cy="1806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Le « </a:t>
            </a:r>
            <a:r>
              <a:rPr lang="fr-BE" sz="2800" dirty="0" err="1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 » permet de parcourir les éléments de la structure de données.</a:t>
            </a:r>
          </a:p>
          <a:p>
            <a:pPr marL="0" indent="0">
              <a:buNone/>
            </a:pP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Dans cet exemple : on parcourt les entiers qui se trouvent dans une liste de type </a:t>
            </a:r>
            <a:r>
              <a:rPr lang="fr-BE" sz="2800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lang="fr-B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3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92F93C5F-31EC-4A4E-F4ED-0EB2C04F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889637"/>
            <a:ext cx="5429250" cy="22288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F1B57A0-56DB-4A5C-46FF-213804D8B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4293096"/>
            <a:ext cx="6524625" cy="2476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1B2FE-11DC-94AD-BA99-FDD005686BC4}"/>
              </a:ext>
            </a:extLst>
          </p:cNvPr>
          <p:cNvSpPr txBox="1">
            <a:spLocks/>
          </p:cNvSpPr>
          <p:nvPr/>
        </p:nvSpPr>
        <p:spPr>
          <a:xfrm>
            <a:off x="5589740" y="2780928"/>
            <a:ext cx="3640311" cy="80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depuis la version java 5 (2005)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9BAD0B-41FA-2672-CDBB-48E6D4360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41" y="431899"/>
            <a:ext cx="8848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92F93C5F-31EC-4A4E-F4ED-0EB2C04F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889637"/>
            <a:ext cx="5429250" cy="2228850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D291AA16-B752-3C2F-0494-B60C7A010C4D}"/>
              </a:ext>
            </a:extLst>
          </p:cNvPr>
          <p:cNvSpPr txBox="1">
            <a:spLocks/>
          </p:cNvSpPr>
          <p:nvPr/>
        </p:nvSpPr>
        <p:spPr>
          <a:xfrm>
            <a:off x="1547664" y="4214688"/>
            <a:ext cx="6552728" cy="1587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Le « for </a:t>
            </a:r>
            <a:r>
              <a:rPr lang="fr-BE" sz="28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 » parcourt la liste selon l’ordre de l’itérateur renvoyé par la méthode </a:t>
            </a:r>
            <a:r>
              <a:rPr lang="fr-BE" sz="2800" i="1" dirty="0" err="1">
                <a:solidFill>
                  <a:schemeClr val="accent1">
                    <a:lumMod val="75000"/>
                  </a:schemeClr>
                </a:solidFill>
              </a:rPr>
              <a:t>iterator</a:t>
            </a:r>
            <a:r>
              <a:rPr lang="fr-BE" sz="2800" i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 de l’interface </a:t>
            </a:r>
            <a:r>
              <a:rPr lang="fr-BE" sz="28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endParaRPr lang="fr-B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5956E0-A057-29D1-920C-E31A25D39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41" y="431899"/>
            <a:ext cx="8848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1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9E72D2-B104-4EE3-1FE8-C59FB625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274042"/>
            <a:ext cx="5276850" cy="3714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AF6D216-2E32-CD67-EF43-B7451A927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76672"/>
            <a:ext cx="3552825" cy="4857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4396C90-12D4-E5B9-AD3D-8A14A17D9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7" y="1340768"/>
            <a:ext cx="4320480" cy="26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3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5CFA4BA-577B-9620-A2B9-F3BD0A77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088815"/>
            <a:ext cx="5238750" cy="3238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C2A106-D481-3068-8D90-BDBB97962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9" y="836712"/>
            <a:ext cx="6306207" cy="52030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0EC936A-7B1B-9C40-2A37-4E288258B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32656"/>
            <a:ext cx="3209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3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AEC115-364D-EEFB-906A-D88D82B6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94" y="6191969"/>
            <a:ext cx="5276850" cy="333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29E030-9AA5-91A6-BD0E-91278008C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38" y="548680"/>
            <a:ext cx="9144000" cy="24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E006AF4-2756-735F-4F6B-FDBB3A02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6309320"/>
            <a:ext cx="7905750" cy="3333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F3734C-1973-5575-9129-B2C13B141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04664"/>
            <a:ext cx="8382000" cy="19907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E10BB9-2824-B333-6F5B-C179DC467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757637"/>
            <a:ext cx="8372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2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E006AF4-2756-735F-4F6B-FDBB3A02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6309320"/>
            <a:ext cx="7905750" cy="3333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1FA562A-6164-108D-2A5E-FC70C96C3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764704"/>
            <a:ext cx="89154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47242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377</TotalTime>
  <Words>304</Words>
  <Application>Microsoft Office PowerPoint</Application>
  <PresentationFormat>Affichage à l'écran (4:3)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Ronds dans l’eau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d’arbre</dc:title>
  <dc:creator>annick</dc:creator>
  <cp:lastModifiedBy>Annick Dupont</cp:lastModifiedBy>
  <cp:revision>57</cp:revision>
  <dcterms:created xsi:type="dcterms:W3CDTF">2014-05-03T19:15:18Z</dcterms:created>
  <dcterms:modified xsi:type="dcterms:W3CDTF">2024-02-12T10:11:06Z</dcterms:modified>
</cp:coreProperties>
</file>