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9" r:id="rId6"/>
    <p:sldId id="267" r:id="rId7"/>
    <p:sldId id="258" r:id="rId8"/>
    <p:sldId id="262" r:id="rId9"/>
    <p:sldId id="266" r:id="rId10"/>
    <p:sldId id="272" r:id="rId11"/>
    <p:sldId id="274" r:id="rId12"/>
    <p:sldId id="276" r:id="rId13"/>
    <p:sldId id="275" r:id="rId14"/>
    <p:sldId id="271" r:id="rId15"/>
    <p:sldId id="260" r:id="rId16"/>
    <p:sldId id="268" r:id="rId17"/>
    <p:sldId id="264" r:id="rId18"/>
    <p:sldId id="265" r:id="rId19"/>
    <p:sldId id="269" r:id="rId20"/>
    <p:sldId id="270"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00" autoAdjust="0"/>
  </p:normalViewPr>
  <p:slideViewPr>
    <p:cSldViewPr snapToGrid="0">
      <p:cViewPr varScale="1">
        <p:scale>
          <a:sx n="77" d="100"/>
          <a:sy n="77" d="100"/>
        </p:scale>
        <p:origin x="25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1FB53-E2B3-4EAF-857F-116602631270}" type="datetimeFigureOut">
              <a:rPr lang="fr-BE" smtClean="0"/>
              <a:t>08-03-23</a:t>
            </a:fld>
            <a:endParaRPr lang="fr-BE"/>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662D-F15C-472D-85E4-1E1DCE2E6B51}" type="slidenum">
              <a:rPr lang="fr-BE" smtClean="0"/>
              <a:t>‹N°›</a:t>
            </a:fld>
            <a:endParaRPr lang="fr-BE"/>
          </a:p>
        </p:txBody>
      </p:sp>
    </p:spTree>
    <p:extLst>
      <p:ext uri="{BB962C8B-B14F-4D97-AF65-F5344CB8AC3E}">
        <p14:creationId xmlns:p14="http://schemas.microsoft.com/office/powerpoint/2010/main" val="161842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a:t>
            </a:fld>
            <a:endParaRPr lang="fr-BE"/>
          </a:p>
        </p:txBody>
      </p:sp>
    </p:spTree>
    <p:extLst>
      <p:ext uri="{BB962C8B-B14F-4D97-AF65-F5344CB8AC3E}">
        <p14:creationId xmlns:p14="http://schemas.microsoft.com/office/powerpoint/2010/main" val="885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err="1"/>
              <a:t>get</a:t>
            </a:r>
            <a:r>
              <a:rPr lang="fr-BE" dirty="0"/>
              <a:t>(i) reparcourt chaque fois la liste depuis le début ! FEU ROUGE</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10</a:t>
            </a:fld>
            <a:endParaRPr lang="fr-BE"/>
          </a:p>
        </p:txBody>
      </p:sp>
    </p:spTree>
    <p:extLst>
      <p:ext uri="{BB962C8B-B14F-4D97-AF65-F5344CB8AC3E}">
        <p14:creationId xmlns:p14="http://schemas.microsoft.com/office/powerpoint/2010/main" val="2004017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L'utilisation de la mémoire est également différente. Chaque élément d'un </a:t>
            </a:r>
            <a:r>
              <a:rPr lang="fr-BE" dirty="0" err="1"/>
              <a:t>LinkedList</a:t>
            </a:r>
            <a:r>
              <a:rPr lang="fr-BE" dirty="0"/>
              <a:t> a plus de </a:t>
            </a:r>
            <a:r>
              <a:rPr lang="fr-BE" dirty="0" err="1"/>
              <a:t>overhead</a:t>
            </a:r>
            <a:r>
              <a:rPr lang="fr-BE" dirty="0"/>
              <a:t> puisque les pointeurs vers les éléments suivants et précédents sont également stockés. Pour de très grandes listes, </a:t>
            </a:r>
            <a:r>
              <a:rPr lang="fr-BE" dirty="0" err="1"/>
              <a:t>LinkedList</a:t>
            </a:r>
            <a:r>
              <a:rPr lang="fr-BE" dirty="0"/>
              <a:t> prend beaucoup plus de place que ArrayList. Si la mémoire est un facteur, évitez </a:t>
            </a:r>
            <a:r>
              <a:rPr lang="fr-BE" dirty="0" err="1"/>
              <a:t>LinkedList</a:t>
            </a:r>
            <a:r>
              <a:rPr lang="fr-BE"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ArrayList n'a pas ces coûts généraux. Toutefois, ArrayList absorbe autant de mémoire que la capacité attribuée, que des éléments aient été ajoutés ou non.</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La capacité initiale par défaut d'un ArrayList est assez faible (10 de Java 1.4 - 1.8). Mais le tableau doit être redimensionné si vous ajoutez beaucoup d'éléments. Pour éviter le coût élevé de redimensionnement lorsque vous savez que vous allez ajouter beaucoup d’éléments, construisez le ArrayList avec une plus grande capacité initiale. </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11</a:t>
            </a:fld>
            <a:endParaRPr lang="fr-BE"/>
          </a:p>
        </p:txBody>
      </p:sp>
    </p:spTree>
    <p:extLst>
      <p:ext uri="{BB962C8B-B14F-4D97-AF65-F5344CB8AC3E}">
        <p14:creationId xmlns:p14="http://schemas.microsoft.com/office/powerpoint/2010/main" val="37838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Systèmes 32 bits: les entiers et les adresses occupent 32 bits (4 octets) </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Systèmes 64 bits: les entiers et les adresses occupent 64 bits (8 octets) </a:t>
            </a:r>
          </a:p>
          <a:p>
            <a:r>
              <a:rPr lang="fr-BE" dirty="0">
                <a:sym typeface="Wingdings" panose="05000000000000000000" pitchFamily="2" charset="2"/>
              </a:rPr>
              <a:t>  La tableaux (qui contiennent une référence par objet) et les listes chaînées (qui contiennent une référence par objet + 2 références de nœuds) ont donc une taille dépendant du type de processeur.</a:t>
            </a:r>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12</a:t>
            </a:fld>
            <a:endParaRPr lang="fr-BE"/>
          </a:p>
        </p:txBody>
      </p:sp>
    </p:spTree>
    <p:extLst>
      <p:ext uri="{BB962C8B-B14F-4D97-AF65-F5344CB8AC3E}">
        <p14:creationId xmlns:p14="http://schemas.microsoft.com/office/powerpoint/2010/main" val="18827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13</a:t>
            </a:fld>
            <a:endParaRPr lang="fr-BE"/>
          </a:p>
        </p:txBody>
      </p:sp>
    </p:spTree>
    <p:extLst>
      <p:ext uri="{BB962C8B-B14F-4D97-AF65-F5344CB8AC3E}">
        <p14:creationId xmlns:p14="http://schemas.microsoft.com/office/powerpoint/2010/main" val="368651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Augmentation de la capacité: +100% ( </a:t>
            </a:r>
            <a:r>
              <a:rPr lang="fr-BE" dirty="0">
                <a:sym typeface="Wingdings" panose="05000000000000000000" pitchFamily="2" charset="2"/>
              </a:rPr>
              <a:t> </a:t>
            </a:r>
            <a:r>
              <a:rPr lang="fr-BE" dirty="0"/>
              <a:t>doublement : capacité = puissance de 2)</a:t>
            </a:r>
          </a:p>
          <a:p>
            <a:endParaRPr lang="fr-BE" dirty="0"/>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15</a:t>
            </a:fld>
            <a:endParaRPr lang="fr-BE"/>
          </a:p>
        </p:txBody>
      </p:sp>
    </p:spTree>
    <p:extLst>
      <p:ext uri="{BB962C8B-B14F-4D97-AF65-F5344CB8AC3E}">
        <p14:creationId xmlns:p14="http://schemas.microsoft.com/office/powerpoint/2010/main" val="2134433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16</a:t>
            </a:fld>
            <a:endParaRPr lang="fr-BE"/>
          </a:p>
        </p:txBody>
      </p:sp>
    </p:spTree>
    <p:extLst>
      <p:ext uri="{BB962C8B-B14F-4D97-AF65-F5344CB8AC3E}">
        <p14:creationId xmlns:p14="http://schemas.microsoft.com/office/powerpoint/2010/main" val="267693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smtClean="0"/>
              <a:t>Des suppressions sont possibles dans une </a:t>
            </a:r>
            <a:r>
              <a:rPr lang="fr-BE" dirty="0" err="1" smtClean="0"/>
              <a:t>Deque</a:t>
            </a:r>
            <a:r>
              <a:rPr lang="fr-BE" dirty="0" smtClean="0"/>
              <a:t> via</a:t>
            </a:r>
            <a:r>
              <a:rPr lang="fr-BE" baseline="0" dirty="0" smtClean="0"/>
              <a:t> les méthodes: </a:t>
            </a:r>
            <a:r>
              <a:rPr lang="fr-BE" baseline="0" dirty="0" err="1" smtClean="0"/>
              <a:t>removeFirstOccurence</a:t>
            </a:r>
            <a:r>
              <a:rPr lang="fr-BE" baseline="0" dirty="0" smtClean="0"/>
              <a:t>() ou </a:t>
            </a:r>
            <a:r>
              <a:rPr lang="fr-BE" baseline="0" dirty="0" err="1" smtClean="0"/>
              <a:t>removeLastOccurence</a:t>
            </a:r>
            <a:r>
              <a:rPr lang="fr-BE" baseline="0" dirty="0" smtClean="0"/>
              <a:t>()</a:t>
            </a: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17</a:t>
            </a:fld>
            <a:endParaRPr lang="fr-BE"/>
          </a:p>
        </p:txBody>
      </p:sp>
    </p:spTree>
    <p:extLst>
      <p:ext uri="{BB962C8B-B14F-4D97-AF65-F5344CB8AC3E}">
        <p14:creationId xmlns:p14="http://schemas.microsoft.com/office/powerpoint/2010/main" val="296045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FIFO </a:t>
            </a:r>
            <a:r>
              <a:rPr lang="en-US" dirty="0" smtClean="0">
                <a:sym typeface="Wingdings" panose="05000000000000000000" pitchFamily="2" charset="2"/>
              </a:rPr>
              <a:t> </a:t>
            </a:r>
            <a:r>
              <a:rPr lang="en-US" dirty="0" smtClean="0"/>
              <a:t>n * </a:t>
            </a:r>
            <a:r>
              <a:rPr lang="en-US" dirty="0" err="1" smtClean="0"/>
              <a:t>enfile</a:t>
            </a:r>
            <a:r>
              <a:rPr lang="en-US" dirty="0"/>
              <a:t>() </a:t>
            </a:r>
            <a:r>
              <a:rPr lang="en-US" dirty="0" err="1" smtClean="0"/>
              <a:t>suivis</a:t>
            </a:r>
            <a:r>
              <a:rPr lang="en-US" baseline="0" dirty="0" smtClean="0"/>
              <a:t> </a:t>
            </a:r>
            <a:r>
              <a:rPr lang="en-US" baseline="0" dirty="0"/>
              <a:t>de n </a:t>
            </a:r>
            <a:r>
              <a:rPr lang="en-US" baseline="0" dirty="0" smtClean="0"/>
              <a:t>* defile</a:t>
            </a:r>
            <a:r>
              <a:rPr lang="en-US" baseline="0" dirty="0"/>
              <a:t>()</a:t>
            </a:r>
            <a:endParaRPr lang="en-US"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18</a:t>
            </a:fld>
            <a:endParaRPr lang="fr-BE"/>
          </a:p>
        </p:txBody>
      </p:sp>
    </p:spTree>
    <p:extLst>
      <p:ext uri="{BB962C8B-B14F-4D97-AF65-F5344CB8AC3E}">
        <p14:creationId xmlns:p14="http://schemas.microsoft.com/office/powerpoint/2010/main" val="371459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En orange foncé : interfaces, en orange clair : classes, en gris : classes inusitées</a:t>
            </a:r>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2</a:t>
            </a:fld>
            <a:endParaRPr lang="fr-BE"/>
          </a:p>
        </p:txBody>
      </p:sp>
    </p:spTree>
    <p:extLst>
      <p:ext uri="{BB962C8B-B14F-4D97-AF65-F5344CB8AC3E}">
        <p14:creationId xmlns:p14="http://schemas.microsoft.com/office/powerpoint/2010/main" val="333459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err="1"/>
              <a:t>ArrayList</a:t>
            </a:r>
            <a:r>
              <a:rPr lang="fr-BE" dirty="0"/>
              <a:t> implémente List, </a:t>
            </a:r>
            <a:r>
              <a:rPr lang="fr-BE" dirty="0" err="1"/>
              <a:t>LinkedList</a:t>
            </a:r>
            <a:r>
              <a:rPr lang="fr-BE" dirty="0"/>
              <a:t> implémente List et Queue</a:t>
            </a:r>
          </a:p>
          <a:p>
            <a:r>
              <a:rPr lang="fr-BE" dirty="0" smtClean="0"/>
              <a:t>   List </a:t>
            </a:r>
            <a:r>
              <a:rPr lang="fr-BE" dirty="0">
                <a:sym typeface="Wingdings" panose="05000000000000000000" pitchFamily="2" charset="2"/>
              </a:rPr>
              <a:t> </a:t>
            </a:r>
            <a:r>
              <a:rPr lang="fr-BE" dirty="0" smtClean="0">
                <a:sym typeface="Wingdings" panose="05000000000000000000" pitchFamily="2" charset="2"/>
              </a:rPr>
              <a:t>ordonné par</a:t>
            </a:r>
            <a:r>
              <a:rPr lang="fr-BE" baseline="0" dirty="0" smtClean="0">
                <a:sym typeface="Wingdings" panose="05000000000000000000" pitchFamily="2" charset="2"/>
              </a:rPr>
              <a:t> </a:t>
            </a:r>
            <a:r>
              <a:rPr lang="fr-BE" dirty="0" smtClean="0">
                <a:sym typeface="Wingdings" panose="05000000000000000000" pitchFamily="2" charset="2"/>
              </a:rPr>
              <a:t>index </a:t>
            </a:r>
            <a:br>
              <a:rPr lang="fr-BE" dirty="0" smtClean="0">
                <a:sym typeface="Wingdings" panose="05000000000000000000" pitchFamily="2" charset="2"/>
              </a:rPr>
            </a:br>
            <a:r>
              <a:rPr lang="fr-BE" dirty="0" smtClean="0">
                <a:sym typeface="Wingdings" panose="05000000000000000000" pitchFamily="2" charset="2"/>
              </a:rPr>
              <a:t>   </a:t>
            </a:r>
            <a:r>
              <a:rPr lang="fr-BE" dirty="0">
                <a:sym typeface="Wingdings" panose="05000000000000000000" pitchFamily="2" charset="2"/>
              </a:rPr>
              <a:t>Queue  FIFO et LIFO</a:t>
            </a: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3</a:t>
            </a:fld>
            <a:endParaRPr lang="fr-BE"/>
          </a:p>
        </p:txBody>
      </p:sp>
    </p:spTree>
    <p:extLst>
      <p:ext uri="{BB962C8B-B14F-4D97-AF65-F5344CB8AC3E}">
        <p14:creationId xmlns:p14="http://schemas.microsoft.com/office/powerpoint/2010/main" val="274464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On aurait tendance à choisir </a:t>
            </a:r>
            <a:r>
              <a:rPr lang="fr-BE" dirty="0" err="1"/>
              <a:t>LinkedList</a:t>
            </a:r>
            <a:r>
              <a:rPr lang="fr-BE" dirty="0"/>
              <a:t> car plus de méthodes, mais accès via index est contre nature pour une </a:t>
            </a:r>
            <a:r>
              <a:rPr lang="fr-BE" dirty="0" err="1"/>
              <a:t>linkedList</a:t>
            </a:r>
            <a:r>
              <a:rPr lang="fr-BE" dirty="0"/>
              <a:t> !</a:t>
            </a:r>
          </a:p>
        </p:txBody>
      </p:sp>
      <p:sp>
        <p:nvSpPr>
          <p:cNvPr id="4" name="Espace réservé du numéro de diapositive 3"/>
          <p:cNvSpPr>
            <a:spLocks noGrp="1"/>
          </p:cNvSpPr>
          <p:nvPr>
            <p:ph type="sldNum" sz="quarter" idx="5"/>
          </p:nvPr>
        </p:nvSpPr>
        <p:spPr/>
        <p:txBody>
          <a:bodyPr/>
          <a:lstStyle/>
          <a:p>
            <a:fld id="{576F662D-F15C-472D-85E4-1E1DCE2E6B51}" type="slidenum">
              <a:rPr lang="fr-BE" smtClean="0"/>
              <a:t>4</a:t>
            </a:fld>
            <a:endParaRPr lang="fr-BE"/>
          </a:p>
        </p:txBody>
      </p:sp>
    </p:spTree>
    <p:extLst>
      <p:ext uri="{BB962C8B-B14F-4D97-AF65-F5344CB8AC3E}">
        <p14:creationId xmlns:p14="http://schemas.microsoft.com/office/powerpoint/2010/main" val="199687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Augmentation de la capacité: +50%</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5</a:t>
            </a:fld>
            <a:endParaRPr lang="fr-BE"/>
          </a:p>
        </p:txBody>
      </p:sp>
    </p:spTree>
    <p:extLst>
      <p:ext uri="{BB962C8B-B14F-4D97-AF65-F5344CB8AC3E}">
        <p14:creationId xmlns:p14="http://schemas.microsoft.com/office/powerpoint/2010/main" val="313585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JDK 10 source code:</a:t>
            </a:r>
          </a:p>
          <a:p>
            <a:r>
              <a:rPr lang="fr-BE" dirty="0"/>
              <a:t>http://hg.openjdk.java.net/jdk10/jdk10/jdk/file/ffa11326afd5/src/java.base/share/classes/java/util</a:t>
            </a:r>
          </a:p>
          <a:p>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6</a:t>
            </a:fld>
            <a:endParaRPr lang="fr-BE"/>
          </a:p>
        </p:txBody>
      </p:sp>
    </p:spTree>
    <p:extLst>
      <p:ext uri="{BB962C8B-B14F-4D97-AF65-F5344CB8AC3E}">
        <p14:creationId xmlns:p14="http://schemas.microsoft.com/office/powerpoint/2010/main" val="175123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https://dzone.com/articles/arraylist-vs-linkedlist-vs</a:t>
            </a:r>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https://dzone.com/articles/the-developers-guide-to-collections-lists</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7</a:t>
            </a:fld>
            <a:endParaRPr lang="fr-BE"/>
          </a:p>
        </p:txBody>
      </p:sp>
    </p:spTree>
    <p:extLst>
      <p:ext uri="{BB962C8B-B14F-4D97-AF65-F5344CB8AC3E}">
        <p14:creationId xmlns:p14="http://schemas.microsoft.com/office/powerpoint/2010/main" val="1431825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b="1" dirty="0"/>
              <a:t>ArrayList;</a:t>
            </a:r>
          </a:p>
          <a:p>
            <a:r>
              <a:rPr lang="fr-BE" b="0" dirty="0"/>
              <a:t>Index </a:t>
            </a:r>
            <a:r>
              <a:rPr lang="fr-BE" b="0" dirty="0">
                <a:sym typeface="Wingdings" panose="05000000000000000000" pitchFamily="2" charset="2"/>
              </a:rPr>
              <a:t> direct</a:t>
            </a:r>
            <a:endParaRPr lang="fr-BE" b="0" dirty="0"/>
          </a:p>
          <a:p>
            <a:r>
              <a:rPr lang="fr-BE" b="0" dirty="0"/>
              <a:t>Ce sont les décalages qui sont coûteux pour les suppressions et les insertions</a:t>
            </a:r>
          </a:p>
          <a:p>
            <a:r>
              <a:rPr lang="fr-BE" b="1" dirty="0" err="1"/>
              <a:t>LinkedList</a:t>
            </a:r>
            <a:r>
              <a:rPr lang="fr-BE" dirty="0"/>
              <a:t>:</a:t>
            </a:r>
          </a:p>
          <a:p>
            <a:r>
              <a:rPr lang="fr-BE" dirty="0"/>
              <a:t>Index </a:t>
            </a:r>
            <a:r>
              <a:rPr lang="fr-BE" dirty="0">
                <a:sym typeface="Wingdings" panose="05000000000000000000" pitchFamily="2" charset="2"/>
              </a:rPr>
              <a:t> nécessite un parcours.</a:t>
            </a:r>
          </a:p>
          <a:p>
            <a:r>
              <a:rPr lang="fr-BE" dirty="0">
                <a:sym typeface="Wingdings" panose="05000000000000000000" pitchFamily="2" charset="2"/>
              </a:rPr>
              <a:t>Les ajouts et suppressions sont en O(1)</a:t>
            </a: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C’est le positionnement qui est coûteux. Le</a:t>
            </a:r>
            <a:r>
              <a:rPr lang="fr-BE" baseline="0" dirty="0"/>
              <a:t> parcours peut s’effectuer à partir du début ou à partir de la fin</a:t>
            </a:r>
            <a:endParaRPr lang="fr-BE" dirty="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Les principaux avantages de l'utilisation d'un </a:t>
            </a:r>
            <a:r>
              <a:rPr lang="fr-BE" dirty="0" err="1"/>
              <a:t>LinkedList</a:t>
            </a:r>
            <a:r>
              <a:rPr lang="fr-BE"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réutilisez des </a:t>
            </a:r>
            <a:r>
              <a:rPr lang="fr-BE" dirty="0" err="1"/>
              <a:t>itérateurs</a:t>
            </a:r>
            <a:r>
              <a:rPr lang="fr-BE" dirty="0"/>
              <a:t> existants pour insérer et supprimer des éléments (ex: faire plusieurs</a:t>
            </a:r>
            <a:r>
              <a:rPr lang="fr-BE" baseline="0" dirty="0"/>
              <a:t> insertions/suppressions à un endroit de la liste)</a:t>
            </a:r>
            <a:r>
              <a:rPr lang="fr-BE" dirty="0"/>
              <a:t>. Ces opérations peuvent alors être effectuées dans </a:t>
            </a:r>
            <a:r>
              <a:rPr lang="fr-BE" i="0" dirty="0"/>
              <a:t>O(1)</a:t>
            </a:r>
            <a:r>
              <a:rPr lang="fr-BE" i="1" dirty="0"/>
              <a:t> </a:t>
            </a:r>
            <a:r>
              <a:rPr lang="fr-BE" dirty="0"/>
              <a:t>en changeant la liste localement seulement. Alors que dans un tableau </a:t>
            </a:r>
            <a:r>
              <a:rPr lang="fr-BE" dirty="0" err="1"/>
              <a:t>list</a:t>
            </a:r>
            <a:r>
              <a:rPr lang="fr-BE" dirty="0"/>
              <a:t>, le reste du tableau doit être </a:t>
            </a:r>
            <a:r>
              <a:rPr lang="fr-BE" i="0" dirty="0"/>
              <a:t>déplacé</a:t>
            </a:r>
            <a:r>
              <a:rPr lang="fr-BE" i="1" dirty="0"/>
              <a:t> </a:t>
            </a:r>
            <a:r>
              <a:rPr lang="fr-BE" dirty="0"/>
              <a:t>(c'est-à-dire copié).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ajoutez ou retirez en tête de liste (index=0) puisque ces opérations sont </a:t>
            </a:r>
            <a:r>
              <a:rPr lang="fr-BE" i="0" dirty="0"/>
              <a:t>O(1)</a:t>
            </a:r>
            <a:r>
              <a:rPr lang="fr-BE" dirty="0"/>
              <a:t>, alors qu'ils sont </a:t>
            </a:r>
            <a:r>
              <a:rPr lang="fr-BE" i="0" dirty="0"/>
              <a:t>O(n)</a:t>
            </a:r>
            <a:r>
              <a:rPr lang="fr-BE" i="1" dirty="0"/>
              <a:t> </a:t>
            </a:r>
            <a:r>
              <a:rPr lang="fr-BE" dirty="0"/>
              <a:t>pour ArrayList. (Notez que </a:t>
            </a:r>
            <a:r>
              <a:rPr lang="fr-BE" dirty="0" err="1"/>
              <a:t>ArrayDeque</a:t>
            </a:r>
            <a:r>
              <a:rPr lang="fr-BE" dirty="0"/>
              <a:t> peut être une bonne alternative à </a:t>
            </a:r>
            <a:r>
              <a:rPr lang="fr-BE" dirty="0" err="1"/>
              <a:t>LinkedList</a:t>
            </a:r>
            <a:r>
              <a:rPr lang="fr-BE" dirty="0"/>
              <a:t> pour ajouter et enlever de la tête, mais ce n'est pas une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fr-BE" dirty="0"/>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8</a:t>
            </a:fld>
            <a:endParaRPr lang="fr-BE"/>
          </a:p>
        </p:txBody>
      </p:sp>
    </p:spTree>
    <p:extLst>
      <p:ext uri="{BB962C8B-B14F-4D97-AF65-F5344CB8AC3E}">
        <p14:creationId xmlns:p14="http://schemas.microsoft.com/office/powerpoint/2010/main" val="3602200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Les principaux avantages de l'utilisation d'un </a:t>
            </a:r>
            <a:r>
              <a:rPr lang="fr-BE" dirty="0" err="1"/>
              <a:t>LinkedList</a:t>
            </a:r>
            <a:r>
              <a:rPr lang="fr-BE"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réutilisez des </a:t>
            </a:r>
            <a:r>
              <a:rPr lang="fr-BE" dirty="0" err="1"/>
              <a:t>itérateurs</a:t>
            </a:r>
            <a:r>
              <a:rPr lang="fr-BE" dirty="0"/>
              <a:t> existants pour insérer et supprimer des éléments (ex: faire plusieurs</a:t>
            </a:r>
            <a:r>
              <a:rPr lang="fr-BE" baseline="0" dirty="0"/>
              <a:t> insertions/suppressions à un endroit de la liste)</a:t>
            </a:r>
            <a:r>
              <a:rPr lang="fr-BE" dirty="0"/>
              <a:t>. Ces opérations peuvent alors être effectuées dans </a:t>
            </a:r>
            <a:r>
              <a:rPr lang="fr-BE" i="0" dirty="0"/>
              <a:t>O(1)</a:t>
            </a:r>
            <a:r>
              <a:rPr lang="fr-BE" i="1" dirty="0"/>
              <a:t> </a:t>
            </a:r>
            <a:r>
              <a:rPr lang="fr-BE" dirty="0"/>
              <a:t>en changeant la liste localement seulement. Alors que dans un tableau </a:t>
            </a:r>
            <a:r>
              <a:rPr lang="fr-BE" dirty="0" err="1"/>
              <a:t>list</a:t>
            </a:r>
            <a:r>
              <a:rPr lang="fr-BE" dirty="0"/>
              <a:t>, le reste du tableau doit être </a:t>
            </a:r>
            <a:r>
              <a:rPr lang="fr-BE" i="0" dirty="0"/>
              <a:t>déplacé</a:t>
            </a:r>
            <a:r>
              <a:rPr lang="fr-BE" i="1" dirty="0"/>
              <a:t> </a:t>
            </a:r>
            <a:r>
              <a:rPr lang="fr-BE" dirty="0"/>
              <a:t>(c'est-à-dire copié).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BE" dirty="0"/>
              <a:t>lorsque vous ajoutez ou retirez en tête de liste (index=0) puisque ces opérations sont </a:t>
            </a:r>
            <a:r>
              <a:rPr lang="fr-BE" i="0" dirty="0"/>
              <a:t>O(1)</a:t>
            </a:r>
            <a:r>
              <a:rPr lang="fr-BE" dirty="0"/>
              <a:t>, alors qu'ils sont </a:t>
            </a:r>
            <a:r>
              <a:rPr lang="fr-BE" i="0" dirty="0"/>
              <a:t>O(n)</a:t>
            </a:r>
            <a:r>
              <a:rPr lang="fr-BE" i="1" dirty="0"/>
              <a:t> </a:t>
            </a:r>
            <a:r>
              <a:rPr lang="fr-BE" dirty="0"/>
              <a:t>pour ArrayList. (Notez que </a:t>
            </a:r>
            <a:r>
              <a:rPr lang="fr-BE" dirty="0" err="1"/>
              <a:t>ArrayDeque</a:t>
            </a:r>
            <a:r>
              <a:rPr lang="fr-BE" dirty="0"/>
              <a:t> peut être une bonne alternative à </a:t>
            </a:r>
            <a:r>
              <a:rPr lang="fr-BE" dirty="0" err="1"/>
              <a:t>LinkedList</a:t>
            </a:r>
            <a:r>
              <a:rPr lang="fr-BE" dirty="0"/>
              <a:t> pour ajouter et enlever de la tête, mais ce n'est pas une List.)</a:t>
            </a:r>
          </a:p>
        </p:txBody>
      </p:sp>
      <p:sp>
        <p:nvSpPr>
          <p:cNvPr id="4" name="Espace réservé du numéro de diapositive 3"/>
          <p:cNvSpPr>
            <a:spLocks noGrp="1"/>
          </p:cNvSpPr>
          <p:nvPr>
            <p:ph type="sldNum" sz="quarter" idx="10"/>
          </p:nvPr>
        </p:nvSpPr>
        <p:spPr/>
        <p:txBody>
          <a:bodyPr/>
          <a:lstStyle/>
          <a:p>
            <a:fld id="{576F662D-F15C-472D-85E4-1E1DCE2E6B51}" type="slidenum">
              <a:rPr lang="fr-BE" smtClean="0"/>
              <a:t>9</a:t>
            </a:fld>
            <a:endParaRPr lang="fr-BE"/>
          </a:p>
        </p:txBody>
      </p:sp>
    </p:spTree>
    <p:extLst>
      <p:ext uri="{BB962C8B-B14F-4D97-AF65-F5344CB8AC3E}">
        <p14:creationId xmlns:p14="http://schemas.microsoft.com/office/powerpoint/2010/main" val="353646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37" name="Image 36"/>
          <p:cNvPicPr/>
          <p:nvPr/>
        </p:nvPicPr>
        <p:blipFill>
          <a:blip r:embed="rId2"/>
          <a:stretch/>
        </p:blipFill>
        <p:spPr>
          <a:xfrm>
            <a:off x="2079000" y="1604520"/>
            <a:ext cx="4984920" cy="3977280"/>
          </a:xfrm>
          <a:prstGeom prst="rect">
            <a:avLst/>
          </a:prstGeom>
          <a:ln>
            <a:noFill/>
          </a:ln>
        </p:spPr>
      </p:pic>
      <p:pic>
        <p:nvPicPr>
          <p:cNvPr id="38" name="Image 37"/>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76" name="Image 75"/>
          <p:cNvPicPr/>
          <p:nvPr/>
        </p:nvPicPr>
        <p:blipFill>
          <a:blip r:embed="rId2"/>
          <a:stretch/>
        </p:blipFill>
        <p:spPr>
          <a:xfrm>
            <a:off x="2079000" y="1604520"/>
            <a:ext cx="4984920" cy="3977280"/>
          </a:xfrm>
          <a:prstGeom prst="rect">
            <a:avLst/>
          </a:prstGeom>
          <a:ln>
            <a:noFill/>
          </a:ln>
        </p:spPr>
      </p:pic>
      <p:pic>
        <p:nvPicPr>
          <p:cNvPr id="77" name="Image 7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8"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457200" y="160452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457200" y="1604520"/>
            <a:ext cx="822924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pic>
        <p:nvPicPr>
          <p:cNvPr id="115" name="Image 114"/>
          <p:cNvPicPr/>
          <p:nvPr/>
        </p:nvPicPr>
        <p:blipFill>
          <a:blip r:embed="rId2"/>
          <a:stretch/>
        </p:blipFill>
        <p:spPr>
          <a:xfrm>
            <a:off x="2079000" y="1604520"/>
            <a:ext cx="4984920" cy="3977280"/>
          </a:xfrm>
          <a:prstGeom prst="rect">
            <a:avLst/>
          </a:prstGeom>
          <a:ln>
            <a:noFill/>
          </a:ln>
        </p:spPr>
      </p:pic>
      <p:pic>
        <p:nvPicPr>
          <p:cNvPr id="116" name="Image 115"/>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fr-FR"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lang="fr-FR"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fr-FR" sz="4400" b="0" strike="noStrike" spc="-1">
                <a:solidFill>
                  <a:srgbClr val="000000"/>
                </a:solidFill>
                <a:uFill>
                  <a:solidFill>
                    <a:srgbClr val="FFFFFF"/>
                  </a:solidFill>
                </a:uFill>
                <a:latin typeface="Calibri"/>
              </a:rPr>
              <a:t>Modifiez le style du titre</a:t>
            </a:r>
            <a:endParaRPr lang="fr-FR"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DAE57651-95AC-43FD-BF78-3CEE98A98B40}"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832FABFE-0247-4D50-99A1-C4FF8D4D125E}"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457200" y="273600"/>
            <a:ext cx="8229240" cy="1144800"/>
          </a:xfrm>
          <a:prstGeom prst="rect">
            <a:avLst/>
          </a:prstGeom>
        </p:spPr>
        <p:txBody>
          <a:bodyPr lIns="0" tIns="0" rIns="0" bIns="0" anchor="ctr"/>
          <a:lstStyle/>
          <a:p>
            <a:r>
              <a:rPr lang="fr-FR" sz="1800" b="0" strike="noStrike" spc="-1">
                <a:solidFill>
                  <a:srgbClr val="000000"/>
                </a:solidFill>
                <a:uFill>
                  <a:solidFill>
                    <a:srgbClr val="FFFFFF"/>
                  </a:solidFill>
                </a:uFill>
                <a:latin typeface="Calibri"/>
              </a:rPr>
              <a:t>Click to edit the title text format</a:t>
            </a:r>
          </a:p>
        </p:txBody>
      </p:sp>
      <p:sp>
        <p:nvSpPr>
          <p:cNvPr id="43"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fr-FR"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fr-FR" sz="4400" b="0" strike="noStrike" spc="-1">
                <a:solidFill>
                  <a:srgbClr val="000000"/>
                </a:solidFill>
                <a:uFill>
                  <a:solidFill>
                    <a:srgbClr val="FFFFFF"/>
                  </a:solidFill>
                </a:uFill>
                <a:latin typeface="Calibri"/>
              </a:rPr>
              <a:t>Modifiez le style du titre</a:t>
            </a:r>
            <a:endParaRPr lang="fr-FR" sz="1800" b="0" strike="noStrike" spc="-1">
              <a:solidFill>
                <a:srgbClr val="000000"/>
              </a:solidFill>
              <a:uFill>
                <a:solidFill>
                  <a:srgbClr val="FFFFFF"/>
                </a:solidFill>
              </a:uFill>
              <a:latin typeface="Calibri"/>
            </a:endParaRPr>
          </a:p>
        </p:txBody>
      </p:sp>
      <p:sp>
        <p:nvSpPr>
          <p:cNvPr id="79"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fr-FR"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fr-FR"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fr-FR"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fr-FR" sz="3200" b="0" strike="noStrike" spc="-1">
                <a:solidFill>
                  <a:srgbClr val="000000"/>
                </a:solidFill>
                <a:uFill>
                  <a:solidFill>
                    <a:srgbClr val="FFFFFF"/>
                  </a:solidFill>
                </a:uFill>
                <a:latin typeface="Calibri"/>
              </a:rPr>
              <a:t>Seventh Outline LevelModifiez les styles du texte du masque</a:t>
            </a:r>
          </a:p>
          <a:p>
            <a:pPr marL="743040" lvl="1" indent="-285480">
              <a:lnSpc>
                <a:spcPct val="100000"/>
              </a:lnSpc>
              <a:buClr>
                <a:srgbClr val="000000"/>
              </a:buClr>
              <a:buFont typeface="Arial"/>
              <a:buChar char="–"/>
            </a:pPr>
            <a:r>
              <a:rPr lang="fr-FR" sz="2800" b="0" strike="noStrike" spc="-1">
                <a:solidFill>
                  <a:srgbClr val="000000"/>
                </a:solidFill>
                <a:uFill>
                  <a:solidFill>
                    <a:srgbClr val="FFFFFF"/>
                  </a:solidFill>
                </a:uFill>
                <a:latin typeface="Calibri"/>
              </a:rPr>
              <a:t>Deuxième niveau</a:t>
            </a:r>
            <a:endParaRPr lang="fr-FR"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fr-FR" sz="2400" b="0" strike="noStrike" spc="-1">
                <a:solidFill>
                  <a:srgbClr val="000000"/>
                </a:solidFill>
                <a:uFill>
                  <a:solidFill>
                    <a:srgbClr val="FFFFFF"/>
                  </a:solidFill>
                </a:uFill>
                <a:latin typeface="Calibri"/>
              </a:rPr>
              <a:t>Troisième niveau</a:t>
            </a:r>
            <a:endParaRPr lang="fr-FR"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fr-FR" sz="2000" b="0" strike="noStrike" spc="-1">
                <a:solidFill>
                  <a:srgbClr val="000000"/>
                </a:solidFill>
                <a:uFill>
                  <a:solidFill>
                    <a:srgbClr val="FFFFFF"/>
                  </a:solidFill>
                </a:uFill>
                <a:latin typeface="Calibri"/>
              </a:rPr>
              <a:t>Quatrième niveau</a:t>
            </a:r>
            <a:endParaRPr lang="fr-FR"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fr-FR" sz="2000" b="0" strike="noStrike" spc="-1">
                <a:solidFill>
                  <a:srgbClr val="000000"/>
                </a:solidFill>
                <a:uFill>
                  <a:solidFill>
                    <a:srgbClr val="FFFFFF"/>
                  </a:solidFill>
                </a:uFill>
                <a:latin typeface="Calibri"/>
              </a:rPr>
              <a:t>Cinquième niveau</a:t>
            </a:r>
            <a:endParaRPr lang="fr-FR" sz="32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2/22/19</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847E1E9D-133B-4A4C-8A5E-88E4EBA0AC41}" type="slidenum">
              <a:rPr lang="en-US" sz="1200" b="0" strike="noStrike" spc="-1">
                <a:solidFill>
                  <a:srgbClr val="8B8B8B"/>
                </a:solidFill>
                <a:uFill>
                  <a:solidFill>
                    <a:srgbClr val="FFFFFF"/>
                  </a:solidFill>
                </a:uFill>
                <a:latin typeface="Calibri"/>
              </a:rPr>
              <a:t>‹N°›</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stackoverflow.com/questions/322715/when-to-use-linkedlist-over-arraylist-in-java"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eb.archive.org/web/20191101213733/http:/brianandstuff.com/2016/12/12/java-arraydeque-vs-linkedlist/"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1570645"/>
            <a:ext cx="8229240" cy="3049993"/>
          </a:xfrm>
          <a:prstGeom prst="rect">
            <a:avLst/>
          </a:prstGeom>
          <a:noFill/>
          <a:ln>
            <a:noFill/>
          </a:ln>
        </p:spPr>
        <p:txBody>
          <a:bodyPr anchor="ctr"/>
          <a:lstStyle/>
          <a:p>
            <a:pPr algn="ctr"/>
            <a:r>
              <a:rPr lang="fr-FR" sz="4500" b="1" strike="noStrike" spc="-1">
                <a:solidFill>
                  <a:srgbClr val="000000"/>
                </a:solidFill>
                <a:uFill>
                  <a:solidFill>
                    <a:srgbClr val="FFFFFF"/>
                  </a:solidFill>
                </a:uFill>
                <a:latin typeface="Calibri"/>
              </a:rPr>
              <a:t>Comparaison </a:t>
            </a:r>
            <a:r>
              <a:rPr lang="fr-FR" sz="4500" b="1" strike="noStrike" spc="-1" dirty="0">
                <a:solidFill>
                  <a:srgbClr val="000000"/>
                </a:solidFill>
                <a:uFill>
                  <a:solidFill>
                    <a:srgbClr val="FFFFFF"/>
                  </a:solidFill>
                </a:uFill>
                <a:latin typeface="Calibri"/>
              </a:rPr>
              <a:t>des collections Java</a:t>
            </a:r>
          </a:p>
        </p:txBody>
      </p:sp>
      <p:sp>
        <p:nvSpPr>
          <p:cNvPr id="119"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0"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1"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94083" y="1742761"/>
            <a:ext cx="7790688" cy="4662815"/>
          </a:xfrm>
          <a:prstGeom prst="rect">
            <a:avLst/>
          </a:prstGeom>
        </p:spPr>
        <p:txBody>
          <a:bodyPr wrap="square">
            <a:spAutoFit/>
          </a:bodyPr>
          <a:lstStyle/>
          <a:p>
            <a:pPr>
              <a:spcAft>
                <a:spcPts val="1800"/>
              </a:spcAft>
            </a:pPr>
            <a:r>
              <a:rPr lang="fr-BE" sz="2400" b="1" dirty="0" err="1"/>
              <a:t>ArrayList</a:t>
            </a:r>
            <a:r>
              <a:rPr lang="fr-BE" sz="2400" b="1" dirty="0"/>
              <a:t>:</a:t>
            </a:r>
            <a:endParaRPr lang="fr-BE" sz="2400" dirty="0"/>
          </a:p>
          <a:p>
            <a:pPr>
              <a:spcAft>
                <a:spcPts val="1800"/>
              </a:spcAft>
            </a:pPr>
            <a:r>
              <a:rPr lang="fr-BE" sz="2400" b="1" dirty="0" err="1"/>
              <a:t>LinkedList</a:t>
            </a:r>
            <a:r>
              <a:rPr lang="fr-BE" sz="2400" b="1" dirty="0"/>
              <a:t>:</a:t>
            </a:r>
          </a:p>
          <a:p>
            <a:pPr marL="342900" lvl="0" indent="-342900">
              <a:spcAft>
                <a:spcPts val="1800"/>
              </a:spcAft>
              <a:buFont typeface="Symbol" panose="05050102010706020507" pitchFamily="18" charset="2"/>
              <a:buChar char="®"/>
              <a:defRPr/>
            </a:pPr>
            <a:r>
              <a:rPr lang="fr-BE" sz="2400" dirty="0">
                <a:sym typeface="Symbol" panose="05050102010706020507" pitchFamily="18" charset="2"/>
              </a:rPr>
              <a:t>i</a:t>
            </a:r>
            <a:r>
              <a:rPr lang="fr-BE" sz="2400" dirty="0"/>
              <a:t>nsertions et suppressions via itérateur en O(1)</a:t>
            </a:r>
          </a:p>
          <a:p>
            <a:pPr marL="342900" lvl="0" indent="-342900">
              <a:spcAft>
                <a:spcPts val="1800"/>
              </a:spcAft>
              <a:buFont typeface="Symbol" panose="05050102010706020507" pitchFamily="18" charset="2"/>
              <a:buChar char="®"/>
              <a:defRPr/>
            </a:pPr>
            <a:endParaRPr lang="fr-BE" sz="2400" dirty="0"/>
          </a:p>
          <a:p>
            <a:pPr lvl="0">
              <a:spcAft>
                <a:spcPts val="1800"/>
              </a:spcAft>
              <a:defRPr/>
            </a:pPr>
            <a:r>
              <a:rPr lang="fr-BE" sz="2400" dirty="0">
                <a:solidFill>
                  <a:srgbClr val="002060"/>
                </a:solidFill>
              </a:rPr>
              <a:t>Attention parcours de la </a:t>
            </a:r>
            <a:r>
              <a:rPr lang="fr-BE" sz="2400" dirty="0" err="1">
                <a:solidFill>
                  <a:srgbClr val="002060"/>
                </a:solidFill>
              </a:rPr>
              <a:t>L</a:t>
            </a:r>
            <a:r>
              <a:rPr lang="fr-BE" sz="2400" dirty="0" err="1" smtClean="0">
                <a:solidFill>
                  <a:srgbClr val="002060"/>
                </a:solidFill>
              </a:rPr>
              <a:t>inkedList</a:t>
            </a:r>
            <a:r>
              <a:rPr lang="fr-BE" sz="2400" dirty="0" smtClean="0">
                <a:solidFill>
                  <a:srgbClr val="002060"/>
                </a:solidFill>
              </a:rPr>
              <a:t> </a:t>
            </a:r>
            <a:endParaRPr lang="fr-BE" sz="2400" dirty="0">
              <a:solidFill>
                <a:srgbClr val="002060"/>
              </a:solidFill>
            </a:endParaRPr>
          </a:p>
          <a:p>
            <a:pPr lvl="0">
              <a:spcAft>
                <a:spcPts val="1800"/>
              </a:spcAft>
              <a:defRPr/>
            </a:pPr>
            <a:r>
              <a:rPr lang="fr-BE" sz="2400" dirty="0">
                <a:solidFill>
                  <a:srgbClr val="002060"/>
                </a:solidFill>
                <a:sym typeface="Wingdings" panose="05000000000000000000" pitchFamily="2" charset="2"/>
              </a:rPr>
              <a:t>Via l’itérateur  « </a:t>
            </a:r>
            <a:r>
              <a:rPr lang="fr-BE" sz="2400" dirty="0" err="1">
                <a:solidFill>
                  <a:srgbClr val="002060"/>
                </a:solidFill>
                <a:sym typeface="Wingdings" panose="05000000000000000000" pitchFamily="2" charset="2"/>
              </a:rPr>
              <a:t>foreach</a:t>
            </a:r>
            <a:r>
              <a:rPr lang="fr-BE" sz="2400" dirty="0">
                <a:solidFill>
                  <a:srgbClr val="002060"/>
                </a:solidFill>
                <a:sym typeface="Wingdings" panose="05000000000000000000" pitchFamily="2" charset="2"/>
              </a:rPr>
              <a:t> »  O(N)</a:t>
            </a:r>
          </a:p>
          <a:p>
            <a:pPr>
              <a:spcAft>
                <a:spcPts val="1800"/>
              </a:spcAft>
              <a:defRPr/>
            </a:pPr>
            <a:r>
              <a:rPr lang="fr-BE" sz="2400" dirty="0">
                <a:solidFill>
                  <a:srgbClr val="FF0000"/>
                </a:solidFill>
                <a:sym typeface="Wingdings" panose="05000000000000000000" pitchFamily="2" charset="2"/>
              </a:rPr>
              <a:t>boucle for avec </a:t>
            </a:r>
            <a:r>
              <a:rPr lang="fr-BE" sz="2400" dirty="0" err="1">
                <a:solidFill>
                  <a:srgbClr val="FF0000"/>
                </a:solidFill>
                <a:sym typeface="Wingdings" panose="05000000000000000000" pitchFamily="2" charset="2"/>
              </a:rPr>
              <a:t>get</a:t>
            </a:r>
            <a:r>
              <a:rPr lang="fr-BE" sz="2400" dirty="0">
                <a:solidFill>
                  <a:srgbClr val="FF0000"/>
                </a:solidFill>
                <a:sym typeface="Wingdings" panose="05000000000000000000" pitchFamily="2" charset="2"/>
              </a:rPr>
              <a:t>(i)  O(</a:t>
            </a:r>
            <a:r>
              <a:rPr lang="fr-BE" sz="2400" kern="1400" dirty="0">
                <a:solidFill>
                  <a:srgbClr val="FF0000"/>
                </a:solidFill>
                <a:effectLst/>
                <a:latin typeface="Times New Roman" panose="02020603050405020304" pitchFamily="18" charset="0"/>
                <a:ea typeface="Times New Roman" panose="02020603050405020304" pitchFamily="18" charset="0"/>
              </a:rPr>
              <a:t>N</a:t>
            </a:r>
            <a:r>
              <a:rPr lang="fr-BE" sz="2400" kern="1400" baseline="30000" dirty="0">
                <a:solidFill>
                  <a:srgbClr val="FF0000"/>
                </a:solidFill>
                <a:effectLst/>
                <a:latin typeface="Times New Roman" panose="02020603050405020304" pitchFamily="18" charset="0"/>
                <a:ea typeface="Times New Roman" panose="02020603050405020304" pitchFamily="18" charset="0"/>
              </a:rPr>
              <a:t>2</a:t>
            </a:r>
            <a:r>
              <a:rPr lang="fr-BE" sz="2400" dirty="0">
                <a:solidFill>
                  <a:srgbClr val="FF0000"/>
                </a:solidFill>
                <a:sym typeface="Wingdings" panose="05000000000000000000" pitchFamily="2" charset="2"/>
              </a:rPr>
              <a:t>)  </a:t>
            </a:r>
          </a:p>
          <a:p>
            <a:pPr lvl="0">
              <a:spcAft>
                <a:spcPts val="1800"/>
              </a:spcAft>
              <a:defRPr/>
            </a:pPr>
            <a:endParaRPr lang="fr-BE" sz="2400" dirty="0"/>
          </a:p>
        </p:txBody>
      </p:sp>
      <p:pic>
        <p:nvPicPr>
          <p:cNvPr id="10" name="Image 9">
            <a:extLst>
              <a:ext uri="{FF2B5EF4-FFF2-40B4-BE49-F238E27FC236}">
                <a16:creationId xmlns:a16="http://schemas.microsoft.com/office/drawing/2014/main" id="{FE046AF7-9B98-43E6-9A17-374575CB489A}"/>
              </a:ext>
            </a:extLst>
          </p:cNvPr>
          <p:cNvPicPr/>
          <p:nvPr/>
        </p:nvPicPr>
        <p:blipFill>
          <a:blip r:embed="rId3"/>
          <a:stretch>
            <a:fillRect/>
          </a:stretch>
        </p:blipFill>
        <p:spPr>
          <a:xfrm>
            <a:off x="5495436" y="5112173"/>
            <a:ext cx="1202820" cy="768525"/>
          </a:xfrm>
          <a:prstGeom prst="rect">
            <a:avLst/>
          </a:prstGeom>
        </p:spPr>
      </p:pic>
    </p:spTree>
    <p:extLst>
      <p:ext uri="{BB962C8B-B14F-4D97-AF65-F5344CB8AC3E}">
        <p14:creationId xmlns:p14="http://schemas.microsoft.com/office/powerpoint/2010/main" val="10435247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81632" y="1828800"/>
            <a:ext cx="7790688" cy="4339650"/>
          </a:xfrm>
          <a:prstGeom prst="rect">
            <a:avLst/>
          </a:prstGeom>
        </p:spPr>
        <p:txBody>
          <a:bodyPr wrap="square">
            <a:spAutoFit/>
          </a:bodyPr>
          <a:lstStyle/>
          <a:p>
            <a:pPr>
              <a:spcAft>
                <a:spcPts val="1200"/>
              </a:spcAft>
            </a:pPr>
            <a:r>
              <a:rPr lang="fr-BE" sz="2400" b="1" dirty="0" err="1"/>
              <a:t>ArrayList</a:t>
            </a:r>
            <a:r>
              <a:rPr lang="fr-BE" sz="2400" b="1" dirty="0"/>
              <a:t>:</a:t>
            </a:r>
          </a:p>
          <a:p>
            <a:pPr>
              <a:spcAft>
                <a:spcPts val="1200"/>
              </a:spcAft>
            </a:pPr>
            <a:r>
              <a:rPr lang="fr-BE" sz="2400" dirty="0"/>
              <a:t>Mémoire utilisée : capacité </a:t>
            </a:r>
          </a:p>
          <a:p>
            <a:pPr>
              <a:spcAft>
                <a:spcPts val="1200"/>
              </a:spcAft>
            </a:pPr>
            <a:r>
              <a:rPr lang="fr-BE" sz="2400" dirty="0"/>
              <a:t>(Capacité initiale par défaut = 10 ; augmentation de </a:t>
            </a:r>
            <a:r>
              <a:rPr lang="fr-BE" sz="2400" dirty="0" smtClean="0"/>
              <a:t>100</a:t>
            </a:r>
            <a:r>
              <a:rPr lang="fr-BE" sz="2400" dirty="0"/>
              <a:t>% si tableau saturé)</a:t>
            </a:r>
          </a:p>
          <a:p>
            <a:pPr>
              <a:spcAft>
                <a:spcPts val="1200"/>
              </a:spcAft>
            </a:pPr>
            <a:endParaRPr lang="fr-BE" sz="2400" dirty="0"/>
          </a:p>
          <a:p>
            <a:pPr>
              <a:spcAft>
                <a:spcPts val="1200"/>
              </a:spcAft>
            </a:pPr>
            <a:r>
              <a:rPr lang="fr-BE" sz="2400" b="1" dirty="0" err="1"/>
              <a:t>LinkedList</a:t>
            </a:r>
            <a:r>
              <a:rPr lang="fr-BE" sz="2400" b="1" dirty="0"/>
              <a:t>:</a:t>
            </a:r>
          </a:p>
          <a:p>
            <a:pPr lvl="0">
              <a:spcAft>
                <a:spcPts val="1200"/>
              </a:spcAft>
              <a:defRPr/>
            </a:pPr>
            <a:r>
              <a:rPr lang="fr-BE" sz="2400" dirty="0"/>
              <a:t>Les pointeurs vers les éléments suivants et précédents sont stockés!</a:t>
            </a:r>
          </a:p>
          <a:p>
            <a:pPr lvl="0">
              <a:spcAft>
                <a:spcPts val="1200"/>
              </a:spcAft>
              <a:defRPr/>
            </a:pPr>
            <a:endParaRPr lang="fr-BE" sz="2400" dirty="0"/>
          </a:p>
        </p:txBody>
      </p:sp>
    </p:spTree>
    <p:extLst>
      <p:ext uri="{BB962C8B-B14F-4D97-AF65-F5344CB8AC3E}">
        <p14:creationId xmlns:p14="http://schemas.microsoft.com/office/powerpoint/2010/main" val="14554831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a:extLst>
              <a:ext uri="{FF2B5EF4-FFF2-40B4-BE49-F238E27FC236}">
                <a16:creationId xmlns:a16="http://schemas.microsoft.com/office/drawing/2014/main" id="{805EFF65-590B-4B46-9015-4A1B1506843C}"/>
              </a:ext>
            </a:extLst>
          </p:cNvPr>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pic>
        <p:nvPicPr>
          <p:cNvPr id="3" name="Image 2">
            <a:extLst>
              <a:ext uri="{FF2B5EF4-FFF2-40B4-BE49-F238E27FC236}">
                <a16:creationId xmlns:a16="http://schemas.microsoft.com/office/drawing/2014/main" id="{114B55CF-DE55-4C20-803E-A0F1F263F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 y="1717307"/>
            <a:ext cx="9144000" cy="4257573"/>
          </a:xfrm>
          <a:prstGeom prst="rect">
            <a:avLst/>
          </a:prstGeom>
        </p:spPr>
      </p:pic>
      <p:sp>
        <p:nvSpPr>
          <p:cNvPr id="6" name="ZoneTexte 5">
            <a:extLst>
              <a:ext uri="{FF2B5EF4-FFF2-40B4-BE49-F238E27FC236}">
                <a16:creationId xmlns:a16="http://schemas.microsoft.com/office/drawing/2014/main" id="{57E12829-C4E2-4A26-855A-DC13545ABA18}"/>
              </a:ext>
            </a:extLst>
          </p:cNvPr>
          <p:cNvSpPr txBox="1"/>
          <p:nvPr/>
        </p:nvSpPr>
        <p:spPr>
          <a:xfrm>
            <a:off x="1017930" y="6352673"/>
            <a:ext cx="7107780" cy="738664"/>
          </a:xfrm>
          <a:prstGeom prst="rect">
            <a:avLst/>
          </a:prstGeom>
          <a:noFill/>
        </p:spPr>
        <p:txBody>
          <a:bodyPr wrap="none" rtlCol="0">
            <a:spAutoFit/>
          </a:bodyPr>
          <a:lstStyle/>
          <a:p>
            <a:r>
              <a:rPr lang="fr-BE" sz="1400" dirty="0">
                <a:hlinkClick r:id="rId4"/>
              </a:rPr>
              <a:t>https://stackoverflow.com/questions/322715/when-to-use-linkedlist-over-arraylist-in-java</a:t>
            </a:r>
            <a:endParaRPr lang="fr-BE" sz="1400" dirty="0"/>
          </a:p>
          <a:p>
            <a:endParaRPr lang="fr-BE" sz="1400" dirty="0"/>
          </a:p>
          <a:p>
            <a:endParaRPr lang="fr-BE" sz="1400" dirty="0"/>
          </a:p>
        </p:txBody>
      </p:sp>
    </p:spTree>
    <p:extLst>
      <p:ext uri="{BB962C8B-B14F-4D97-AF65-F5344CB8AC3E}">
        <p14:creationId xmlns:p14="http://schemas.microsoft.com/office/powerpoint/2010/main" val="145680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 name="Ellipse 3"/>
          <p:cNvSpPr/>
          <p:nvPr/>
        </p:nvSpPr>
        <p:spPr>
          <a:xfrm>
            <a:off x="6470733" y="1731170"/>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p:cNvSpPr/>
          <p:nvPr/>
        </p:nvSpPr>
        <p:spPr>
          <a:xfrm>
            <a:off x="6470733" y="2717942"/>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1" name="Image 10"/>
          <p:cNvPicPr>
            <a:picLocks noChangeAspect="1"/>
          </p:cNvPicPr>
          <p:nvPr/>
        </p:nvPicPr>
        <p:blipFill>
          <a:blip r:embed="rId4"/>
          <a:stretch>
            <a:fillRect/>
          </a:stretch>
        </p:blipFill>
        <p:spPr>
          <a:xfrm>
            <a:off x="8050696" y="5306180"/>
            <a:ext cx="840069" cy="1370210"/>
          </a:xfrm>
          <a:prstGeom prst="rect">
            <a:avLst/>
          </a:prstGeom>
        </p:spPr>
      </p:pic>
    </p:spTree>
    <p:extLst>
      <p:ext uri="{BB962C8B-B14F-4D97-AF65-F5344CB8AC3E}">
        <p14:creationId xmlns:p14="http://schemas.microsoft.com/office/powerpoint/2010/main" val="21620872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4" name="Rectangle 1"/>
          <p:cNvSpPr>
            <a:spLocks noChangeArrowheads="1"/>
          </p:cNvSpPr>
          <p:nvPr/>
        </p:nvSpPr>
        <p:spPr bwMode="auto">
          <a:xfrm>
            <a:off x="166816" y="2733801"/>
            <a:ext cx="88100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ArrayDeque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 </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Arial" panose="020B0604020202020204" pitchFamily="34" charset="0"/>
              </a:rPr>
              <a:t>OU</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algn="ctr" eaLnBrk="0" fontAlgn="base" hangingPunct="0">
              <a:spcBef>
                <a:spcPct val="0"/>
              </a:spcBef>
              <a:spcAft>
                <a:spcPct val="0"/>
              </a:spcAft>
            </a:pP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Deque</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lang="fr-FR" altLang="fr-FR" sz="2600" dirty="0" err="1">
                <a:latin typeface="Courier New" panose="02070309020205020404" pitchFamily="49" charset="0"/>
                <a:cs typeface="Courier New" panose="02070309020205020404" pitchFamily="49" charset="0"/>
              </a:rPr>
              <a:t>Linked</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a:t>
            </a:r>
          </a:p>
          <a:p>
            <a:pPr algn="ctr" eaLnBrk="0" fontAlgn="base" hangingPunct="0">
              <a:spcBef>
                <a:spcPct val="0"/>
              </a:spcBef>
              <a:spcAft>
                <a:spcPct val="0"/>
              </a:spcAft>
            </a:pPr>
            <a:endParaRPr lang="fr-FR" altLang="fr-FR" sz="2600" dirty="0">
              <a:latin typeface="Courier New" panose="02070309020205020404" pitchFamily="49" charset="0"/>
              <a:cs typeface="Courier New" panose="02070309020205020404" pitchFamily="49" charset="0"/>
            </a:endParaRPr>
          </a:p>
          <a:p>
            <a:pPr algn="ctr" eaLnBrk="0" fontAlgn="base" hangingPunct="0">
              <a:spcBef>
                <a:spcPct val="0"/>
              </a:spcBef>
              <a:spcAft>
                <a:spcPct val="0"/>
              </a:spcAft>
            </a:pPr>
            <a:r>
              <a:rPr kumimoji="0" lang="fr-FR" altLang="fr-FR" sz="4000" i="0" u="none" strike="noStrike" cap="none" normalizeH="0" baseline="0" dirty="0">
                <a:ln>
                  <a:noFill/>
                </a:ln>
                <a:solidFill>
                  <a:schemeClr val="tx1"/>
                </a:solidFill>
                <a:effectLst/>
                <a:latin typeface="Arial" panose="020B0604020202020204" pitchFamily="34" charset="0"/>
              </a:rPr>
              <a:t>?</a:t>
            </a:r>
            <a:endParaRPr kumimoji="0" lang="fr-FR" altLang="fr-FR" sz="4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TextShape 1"/>
          <p:cNvSpPr txBox="1"/>
          <p:nvPr/>
        </p:nvSpPr>
        <p:spPr>
          <a:xfrm>
            <a:off x="457200" y="562461"/>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r>
              <a:rPr lang="fr-FR" sz="4400" b="0" strike="noStrike" spc="-1" dirty="0">
                <a:solidFill>
                  <a:srgbClr val="000000"/>
                </a:solidFill>
                <a:uFill>
                  <a:solidFill>
                    <a:srgbClr val="FFFFFF"/>
                  </a:solidFill>
                </a:uFill>
                <a:latin typeface="Calibri"/>
              </a:rPr>
              <a:t/>
            </a:r>
            <a:br>
              <a:rPr lang="fr-FR" sz="4400" b="0" strike="noStrike" spc="-1" dirty="0">
                <a:solidFill>
                  <a:srgbClr val="000000"/>
                </a:solidFill>
                <a:uFill>
                  <a:solidFill>
                    <a:srgbClr val="FFFFFF"/>
                  </a:solidFill>
                </a:uFill>
                <a:latin typeface="Calibri"/>
              </a:rPr>
            </a:br>
            <a:r>
              <a:rPr lang="fr-FR" sz="4400" b="0" strike="noStrike" spc="-1" dirty="0">
                <a:solidFill>
                  <a:srgbClr val="000000"/>
                </a:solidFill>
                <a:uFill>
                  <a:solidFill>
                    <a:srgbClr val="FFFFFF"/>
                  </a:solidFill>
                </a:uFill>
                <a:latin typeface="Calibri"/>
              </a:rPr>
              <a:t>Quel choix d’implémentation?</a:t>
            </a:r>
            <a:endParaRPr lang="fr-FR" sz="1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7132836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r>
              <a:rPr lang="fr-FR" sz="4400" b="0" strike="noStrike" spc="-1" dirty="0">
                <a:solidFill>
                  <a:srgbClr val="000000"/>
                </a:solidFill>
                <a:uFill>
                  <a:solidFill>
                    <a:srgbClr val="FFFFFF"/>
                  </a:solidFill>
                </a:uFill>
                <a:latin typeface="Calibri"/>
              </a:rPr>
              <a:t> : </a:t>
            </a:r>
            <a:r>
              <a:rPr lang="fr-FR" sz="4400" strike="noStrike" spc="-1" dirty="0" err="1">
                <a:solidFill>
                  <a:srgbClr val="000000"/>
                </a:solidFill>
                <a:uFill>
                  <a:solidFill>
                    <a:srgbClr val="FFFFFF"/>
                  </a:solidFill>
                </a:uFill>
                <a:latin typeface="Calibri"/>
              </a:rPr>
              <a:t>ArrayDeque</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199" y="1692875"/>
            <a:ext cx="8513805" cy="345017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public class </a:t>
            </a:r>
            <a:r>
              <a:rPr lang="fr-BE" b="1" dirty="0" err="1">
                <a:solidFill>
                  <a:srgbClr val="C00000"/>
                </a:solidFill>
                <a:latin typeface="Courier New" panose="02070309020205020404" pitchFamily="49" charset="0"/>
                <a:cs typeface="Courier New" panose="02070309020205020404" pitchFamily="49" charset="0"/>
              </a:rPr>
              <a:t>ArrayDeque</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extends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AbstractCollection</a:t>
            </a:r>
            <a:r>
              <a:rPr lang="fr-BE" b="1" dirty="0">
                <a:latin typeface="Courier New" panose="02070309020205020404" pitchFamily="49" charset="0"/>
                <a:cs typeface="Courier New" panose="02070309020205020404" pitchFamily="49" charset="0"/>
              </a:rPr>
              <a:t>&lt;E&gt;</a:t>
            </a: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implements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Deque</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Cloneable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Serializable</a:t>
            </a:r>
            <a:endParaRPr lang="fr-BE" b="1" dirty="0">
              <a:latin typeface="Courier New" panose="02070309020205020404" pitchFamily="49" charset="0"/>
              <a:cs typeface="Courier New" panose="02070309020205020404" pitchFamily="49" charset="0"/>
            </a:endParaRP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fr-BE"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b="1" dirty="0">
              <a:solidFill>
                <a:schemeClr val="tx1">
                  <a:lumMod val="50000"/>
                  <a:lumOff val="50000"/>
                </a:schemeClr>
              </a:solidFill>
              <a:latin typeface="Courier New" panose="02070309020205020404" pitchFamily="49" charset="0"/>
              <a:cs typeface="Courier New" panose="02070309020205020404" pitchFamily="49" charset="0"/>
            </a:endParaRPr>
          </a:p>
          <a:p>
            <a:pPr marL="444500">
              <a:lnSpc>
                <a:spcPct val="110000"/>
              </a:lnSpc>
              <a:tabLst>
                <a:tab pos="989013" algn="l"/>
              </a:tabLst>
            </a:pP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transient </a:t>
            </a:r>
            <a:r>
              <a:rPr lang="en-US" b="1" dirty="0">
                <a:solidFill>
                  <a:srgbClr val="0000FF"/>
                </a:solidFill>
                <a:latin typeface="Courier New" panose="02070309020205020404" pitchFamily="49" charset="0"/>
                <a:cs typeface="Courier New" panose="02070309020205020404" pitchFamily="49" charset="0"/>
              </a:rPr>
              <a:t>Object[] elements</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transient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head</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transient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tail</a:t>
            </a:r>
            <a:r>
              <a:rPr lang="en-US" b="1" dirty="0">
                <a:latin typeface="Courier New" panose="02070309020205020404" pitchFamily="49" charset="0"/>
                <a:cs typeface="Courier New" panose="02070309020205020404" pitchFamily="49" charset="0"/>
              </a:rPr>
              <a:t>;</a:t>
            </a:r>
          </a:p>
          <a:p>
            <a:pPr marL="444500">
              <a:lnSpc>
                <a:spcPct val="110000"/>
              </a:lnSpc>
              <a:tabLst>
                <a:tab pos="989013" algn="l"/>
              </a:tabLst>
            </a:pPr>
            <a:r>
              <a:rPr lang="en-US" b="1"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	...</a:t>
            </a:r>
          </a:p>
          <a:p>
            <a:pPr marL="444500">
              <a:lnSpc>
                <a:spcPct val="110000"/>
              </a:lnSpc>
              <a:tabLst>
                <a:tab pos="989013" algn="l"/>
              </a:tabLst>
            </a:pPr>
            <a:r>
              <a:rPr lang="fr-BE" b="1" dirty="0">
                <a:latin typeface="Courier New" panose="02070309020205020404" pitchFamily="49" charset="0"/>
                <a:cs typeface="Courier New" panose="02070309020205020404" pitchFamily="49" charset="0"/>
              </a:rPr>
              <a:t>}</a:t>
            </a:r>
          </a:p>
        </p:txBody>
      </p:sp>
      <p:sp>
        <p:nvSpPr>
          <p:cNvPr id="8" name="Flèche droite 7"/>
          <p:cNvSpPr/>
          <p:nvPr/>
        </p:nvSpPr>
        <p:spPr>
          <a:xfrm>
            <a:off x="2533134" y="5581686"/>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3731740" y="5456532"/>
            <a:ext cx="5116144" cy="553998"/>
          </a:xfrm>
          <a:prstGeom prst="rect">
            <a:avLst/>
          </a:prstGeom>
          <a:noFill/>
        </p:spPr>
        <p:txBody>
          <a:bodyPr wrap="none" rtlCol="0">
            <a:spAutoFit/>
          </a:bodyPr>
          <a:lstStyle/>
          <a:p>
            <a:r>
              <a:rPr lang="fr-BE" sz="3000" dirty="0">
                <a:solidFill>
                  <a:schemeClr val="accent1">
                    <a:lumMod val="75000"/>
                  </a:schemeClr>
                </a:solidFill>
              </a:rPr>
              <a:t>Tableau circulaire (sans trou)</a:t>
            </a:r>
          </a:p>
        </p:txBody>
      </p:sp>
    </p:spTree>
    <p:extLst>
      <p:ext uri="{BB962C8B-B14F-4D97-AF65-F5344CB8AC3E}">
        <p14:creationId xmlns:p14="http://schemas.microsoft.com/office/powerpoint/2010/main" val="14823286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a:t>
            </a:r>
            <a:r>
              <a:rPr lang="fr-FR" sz="4400" b="0" strike="noStrike" spc="-1" dirty="0" err="1">
                <a:solidFill>
                  <a:srgbClr val="000000"/>
                </a:solidFill>
                <a:uFill>
                  <a:solidFill>
                    <a:srgbClr val="FFFFFF"/>
                  </a:solidFill>
                </a:uFill>
                <a:latin typeface="Calibri"/>
              </a:rPr>
              <a:t>deques</a:t>
            </a:r>
            <a:r>
              <a:rPr lang="fr-FR" sz="4400" b="0" strike="noStrike" spc="-1" dirty="0">
                <a:solidFill>
                  <a:srgbClr val="000000"/>
                </a:solidFill>
                <a:uFill>
                  <a:solidFill>
                    <a:srgbClr val="FFFFFF"/>
                  </a:solidFill>
                </a:uFill>
                <a:latin typeface="Calibri"/>
              </a:rPr>
              <a:t> :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227545"/>
            <a:ext cx="8540334" cy="559999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public class </a:t>
            </a:r>
            <a:r>
              <a:rPr lang="fr-BE" sz="1700" b="1" dirty="0" err="1">
                <a:solidFill>
                  <a:srgbClr val="C00000"/>
                </a:solidFill>
                <a:latin typeface="Courier New" panose="02070309020205020404" pitchFamily="49" charset="0"/>
                <a:cs typeface="Courier New" panose="02070309020205020404" pitchFamily="49" charset="0"/>
              </a:rPr>
              <a:t>LinkedList</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extends</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AbstractSequentialList</a:t>
            </a:r>
            <a:r>
              <a:rPr lang="fr-BE" sz="1700" b="1" dirty="0">
                <a:latin typeface="Courier New" panose="02070309020205020404" pitchFamily="49" charset="0"/>
                <a:cs typeface="Courier New" panose="02070309020205020404" pitchFamily="49" charset="0"/>
              </a:rPr>
              <a:t>&lt;E&gt;</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implements</a:t>
            </a:r>
            <a:r>
              <a:rPr lang="fr-BE" sz="1700" b="1" dirty="0">
                <a:latin typeface="Courier New" panose="02070309020205020404" pitchFamily="49" charset="0"/>
                <a:cs typeface="Courier New" panose="02070309020205020404" pitchFamily="49" charset="0"/>
              </a:rPr>
              <a:t> List&lt;E&gt;, </a:t>
            </a:r>
            <a:r>
              <a:rPr lang="fr-BE" sz="1700" b="1" dirty="0" err="1">
                <a:latin typeface="Courier New" panose="02070309020205020404" pitchFamily="49" charset="0"/>
                <a:cs typeface="Courier New" panose="02070309020205020404" pitchFamily="49" charset="0"/>
              </a:rPr>
              <a:t>Deque</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Cloneable</a:t>
            </a:r>
            <a:r>
              <a:rPr lang="fr-BE" sz="1700" b="1" dirty="0">
                <a:latin typeface="Courier New" panose="02070309020205020404" pitchFamily="49" charset="0"/>
                <a:cs typeface="Courier New" panose="02070309020205020404" pitchFamily="49" charset="0"/>
              </a:rPr>
              <a:t>, </a:t>
            </a:r>
            <a:br>
              <a:rPr lang="fr-BE" sz="1700" b="1" dirty="0">
                <a:latin typeface="Courier New" panose="02070309020205020404" pitchFamily="49" charset="0"/>
                <a:cs typeface="Courier New" panose="02070309020205020404" pitchFamily="49" charset="0"/>
              </a:rPr>
            </a:b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java.io.Serializable</a:t>
            </a:r>
            <a:endParaRPr lang="fr-BE" sz="1700" b="1" dirty="0">
              <a:latin typeface="Courier New" panose="02070309020205020404" pitchFamily="49" charset="0"/>
              <a:cs typeface="Courier New" panose="02070309020205020404" pitchFamily="49" charset="0"/>
            </a:endParaRP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a:t>
            </a:r>
            <a:r>
              <a:rPr lang="en-US" sz="17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700"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err="1">
                <a:solidFill>
                  <a:srgbClr val="0000FF"/>
                </a:solidFill>
                <a:latin typeface="Courier New" panose="02070309020205020404" pitchFamily="49" charset="0"/>
                <a:cs typeface="Courier New" panose="02070309020205020404" pitchFamily="49" charset="0"/>
              </a:rPr>
              <a:t>int</a:t>
            </a:r>
            <a:r>
              <a:rPr lang="en-US" sz="1700" b="1" dirty="0">
                <a:solidFill>
                  <a:srgbClr val="0000FF"/>
                </a:solidFill>
                <a:latin typeface="Courier New" panose="02070309020205020404" pitchFamily="49" charset="0"/>
                <a:cs typeface="Courier New" panose="02070309020205020404" pitchFamily="49" charset="0"/>
              </a:rPr>
              <a:t> size</a:t>
            </a:r>
            <a:r>
              <a:rPr lang="en-US" sz="1700" b="1" dirty="0">
                <a:latin typeface="Courier New" panose="02070309020205020404" pitchFamily="49" charset="0"/>
                <a:cs typeface="Courier New" panose="02070309020205020404" pitchFamily="49" charset="0"/>
              </a:rPr>
              <a:t> = 0;</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first</a:t>
            </a:r>
            <a:r>
              <a:rPr lang="en-US"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last</a:t>
            </a:r>
            <a:r>
              <a:rPr lang="en-US" sz="1700" b="1" dirty="0">
                <a:latin typeface="Courier New" panose="02070309020205020404" pitchFamily="49" charset="0"/>
                <a:cs typeface="Courier New" panose="02070309020205020404" pitchFamily="49" charset="0"/>
              </a:rPr>
              <a:t>;</a:t>
            </a:r>
            <a:endParaRPr lang="fr-BE" sz="1700" b="1" dirty="0">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chemeClr val="tx1">
                    <a:lumMod val="50000"/>
                    <a:lumOff val="50000"/>
                  </a:schemeClr>
                </a:solidFill>
                <a:latin typeface="Courier New" panose="02070309020205020404" pitchFamily="49" charset="0"/>
                <a:cs typeface="Courier New" panose="02070309020205020404" pitchFamily="49" charset="0"/>
              </a:rPr>
              <a:t>// Classe interne </a:t>
            </a:r>
            <a:r>
              <a:rPr lang="fr-BE" sz="1700" b="1" dirty="0" err="1">
                <a:solidFill>
                  <a:schemeClr val="tx1">
                    <a:lumMod val="50000"/>
                    <a:lumOff val="50000"/>
                  </a:schemeClr>
                </a:solidFill>
                <a:latin typeface="Courier New" panose="02070309020205020404" pitchFamily="49" charset="0"/>
                <a:cs typeface="Courier New" panose="02070309020205020404" pitchFamily="49" charset="0"/>
              </a:rPr>
              <a:t>Node</a:t>
            </a:r>
            <a:endParaRPr lang="fr-BE"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private</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static</a:t>
            </a:r>
            <a:r>
              <a:rPr lang="fr-BE" sz="1700" b="1" dirty="0">
                <a:latin typeface="Courier New" panose="02070309020205020404" pitchFamily="49" charset="0"/>
                <a:cs typeface="Courier New" panose="02070309020205020404" pitchFamily="49" charset="0"/>
              </a:rPr>
              <a:t> class </a:t>
            </a:r>
            <a:r>
              <a:rPr lang="fr-BE" sz="1700" b="1" dirty="0" err="1">
                <a:solidFill>
                  <a:srgbClr val="C00000"/>
                </a:solidFill>
                <a:latin typeface="Courier New" panose="02070309020205020404" pitchFamily="49" charset="0"/>
                <a:cs typeface="Courier New" panose="02070309020205020404" pitchFamily="49" charset="0"/>
              </a:rPr>
              <a:t>Node</a:t>
            </a:r>
            <a:r>
              <a:rPr lang="fr-BE" sz="1700" b="1" dirty="0">
                <a:latin typeface="Courier New" panose="02070309020205020404" pitchFamily="49" charset="0"/>
                <a:cs typeface="Courier New" panose="02070309020205020404" pitchFamily="49" charset="0"/>
              </a:rPr>
              <a:t>&lt;E&gt;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rgbClr val="0000FF"/>
                </a:solidFill>
                <a:latin typeface="Courier New" panose="02070309020205020404" pitchFamily="49" charset="0"/>
                <a:cs typeface="Courier New" panose="02070309020205020404" pitchFamily="49" charset="0"/>
              </a:rPr>
              <a:t>E item</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next</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prev</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p:txBody>
      </p:sp>
      <p:sp>
        <p:nvSpPr>
          <p:cNvPr id="8" name="Flèche droite 7"/>
          <p:cNvSpPr/>
          <p:nvPr/>
        </p:nvSpPr>
        <p:spPr>
          <a:xfrm>
            <a:off x="5378723" y="5641060"/>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6497010" y="5050358"/>
            <a:ext cx="2297424" cy="1477328"/>
          </a:xfrm>
          <a:prstGeom prst="rect">
            <a:avLst/>
          </a:prstGeom>
          <a:noFill/>
        </p:spPr>
        <p:txBody>
          <a:bodyPr wrap="none" rtlCol="0">
            <a:spAutoFit/>
          </a:bodyPr>
          <a:lstStyle/>
          <a:p>
            <a:r>
              <a:rPr lang="fr-BE" sz="3000" dirty="0">
                <a:solidFill>
                  <a:schemeClr val="accent1">
                    <a:lumMod val="75000"/>
                  </a:schemeClr>
                </a:solidFill>
              </a:rPr>
              <a:t>Liste </a:t>
            </a:r>
            <a:br>
              <a:rPr lang="fr-BE" sz="3000" dirty="0">
                <a:solidFill>
                  <a:schemeClr val="accent1">
                    <a:lumMod val="75000"/>
                  </a:schemeClr>
                </a:solidFill>
              </a:rPr>
            </a:br>
            <a:r>
              <a:rPr lang="fr-BE" sz="3000" dirty="0">
                <a:solidFill>
                  <a:schemeClr val="accent1">
                    <a:lumMod val="75000"/>
                  </a:schemeClr>
                </a:solidFill>
              </a:rPr>
              <a:t>doublement </a:t>
            </a:r>
            <a:br>
              <a:rPr lang="fr-BE" sz="3000" dirty="0">
                <a:solidFill>
                  <a:schemeClr val="accent1">
                    <a:lumMod val="75000"/>
                  </a:schemeClr>
                </a:solidFill>
              </a:rPr>
            </a:br>
            <a:r>
              <a:rPr lang="fr-BE" sz="3000" dirty="0">
                <a:solidFill>
                  <a:schemeClr val="accent1">
                    <a:lumMod val="75000"/>
                  </a:schemeClr>
                </a:solidFill>
              </a:rPr>
              <a:t>chaînée</a:t>
            </a:r>
          </a:p>
        </p:txBody>
      </p:sp>
    </p:spTree>
    <p:extLst>
      <p:ext uri="{BB962C8B-B14F-4D97-AF65-F5344CB8AC3E}">
        <p14:creationId xmlns:p14="http://schemas.microsoft.com/office/powerpoint/2010/main" val="4434782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15893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ArrayDeque</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graphicFrame>
        <p:nvGraphicFramePr>
          <p:cNvPr id="4" name="Tableau 3"/>
          <p:cNvGraphicFramePr>
            <a:graphicFrameLocks noGrp="1"/>
          </p:cNvGraphicFramePr>
          <p:nvPr>
            <p:extLst>
              <p:ext uri="{D42A27DB-BD31-4B8C-83A1-F6EECF244321}">
                <p14:modId xmlns:p14="http://schemas.microsoft.com/office/powerpoint/2010/main" val="3557588999"/>
              </p:ext>
            </p:extLst>
          </p:nvPr>
        </p:nvGraphicFramePr>
        <p:xfrm>
          <a:off x="1042737" y="1041522"/>
          <a:ext cx="7236110" cy="3761550"/>
        </p:xfrm>
        <a:graphic>
          <a:graphicData uri="http://schemas.openxmlformats.org/drawingml/2006/table">
            <a:tbl>
              <a:tblPr firstRow="1" bandRow="1">
                <a:tableStyleId>{5C22544A-7EE6-4342-B048-85BDC9FD1C3A}</a:tableStyleId>
              </a:tblPr>
              <a:tblGrid>
                <a:gridCol w="3697584">
                  <a:extLst>
                    <a:ext uri="{9D8B030D-6E8A-4147-A177-3AD203B41FA5}">
                      <a16:colId xmlns:a16="http://schemas.microsoft.com/office/drawing/2014/main" val="3357475600"/>
                    </a:ext>
                  </a:extLst>
                </a:gridCol>
                <a:gridCol w="1805370">
                  <a:extLst>
                    <a:ext uri="{9D8B030D-6E8A-4147-A177-3AD203B41FA5}">
                      <a16:colId xmlns:a16="http://schemas.microsoft.com/office/drawing/2014/main" val="3425604964"/>
                    </a:ext>
                  </a:extLst>
                </a:gridCol>
                <a:gridCol w="1733156">
                  <a:extLst>
                    <a:ext uri="{9D8B030D-6E8A-4147-A177-3AD203B41FA5}">
                      <a16:colId xmlns:a16="http://schemas.microsoft.com/office/drawing/2014/main" val="2011201361"/>
                    </a:ext>
                  </a:extLst>
                </a:gridCol>
              </a:tblGrid>
              <a:tr h="508470">
                <a:tc>
                  <a:txBody>
                    <a:bodyPr/>
                    <a:lstStyle/>
                    <a:p>
                      <a:pPr algn="l"/>
                      <a:r>
                        <a:rPr lang="fr-BE" dirty="0"/>
                        <a:t>Opération</a:t>
                      </a:r>
                    </a:p>
                  </a:txBody>
                  <a:tcPr anchor="ctr"/>
                </a:tc>
                <a:tc>
                  <a:txBody>
                    <a:bodyPr/>
                    <a:lstStyle/>
                    <a:p>
                      <a:pPr algn="ctr"/>
                      <a:r>
                        <a:rPr lang="fr-BE" dirty="0" err="1"/>
                        <a:t>ArrayDeque</a:t>
                      </a:r>
                      <a:endParaRPr lang="fr-BE" dirty="0"/>
                    </a:p>
                  </a:txBody>
                  <a:tcPr anchor="ctr"/>
                </a:tc>
                <a:tc>
                  <a:txBody>
                    <a:bodyPr/>
                    <a:lstStyle/>
                    <a:p>
                      <a:pPr algn="ctr"/>
                      <a:r>
                        <a:rPr lang="fr-BE" dirty="0" err="1"/>
                        <a:t>LinkedList</a:t>
                      </a:r>
                      <a:endParaRPr lang="fr-BE" dirty="0"/>
                    </a:p>
                  </a:txBody>
                  <a:tcPr anchor="ctr"/>
                </a:tc>
                <a:extLst>
                  <a:ext uri="{0D108BD9-81ED-4DB2-BD59-A6C34878D82A}">
                    <a16:rowId xmlns:a16="http://schemas.microsoft.com/office/drawing/2014/main" val="3324994629"/>
                  </a:ext>
                </a:extLst>
              </a:tr>
              <a:tr h="508470">
                <a:tc>
                  <a:txBody>
                    <a:bodyPr/>
                    <a:lstStyle/>
                    <a:p>
                      <a:r>
                        <a:rPr lang="fr-BE" dirty="0"/>
                        <a:t>E </a:t>
                      </a:r>
                      <a:r>
                        <a:rPr lang="fr-BE" dirty="0" err="1"/>
                        <a:t>getFirst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1835805544"/>
                  </a:ext>
                </a:extLst>
              </a:tr>
              <a:tr h="508470">
                <a:tc>
                  <a:txBody>
                    <a:bodyPr/>
                    <a:lstStyle/>
                    <a:p>
                      <a:r>
                        <a:rPr lang="fr-BE" dirty="0"/>
                        <a:t>E </a:t>
                      </a:r>
                      <a:r>
                        <a:rPr lang="fr-BE" dirty="0" err="1"/>
                        <a:t>getLast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4004337345"/>
                  </a:ext>
                </a:extLst>
              </a:tr>
              <a:tr h="508470">
                <a:tc>
                  <a:txBody>
                    <a:bodyPr/>
                    <a:lstStyle/>
                    <a:p>
                      <a:pPr algn="l"/>
                      <a:r>
                        <a:rPr lang="fr-BE" dirty="0" err="1"/>
                        <a:t>void</a:t>
                      </a:r>
                      <a:r>
                        <a:rPr lang="fr-BE" dirty="0"/>
                        <a:t> </a:t>
                      </a:r>
                      <a:r>
                        <a:rPr lang="fr-BE" dirty="0" err="1"/>
                        <a:t>addFirst</a:t>
                      </a:r>
                      <a:r>
                        <a:rPr lang="fr-BE" dirty="0"/>
                        <a:t> (E </a:t>
                      </a:r>
                      <a:r>
                        <a:rPr lang="fr-BE" dirty="0" err="1"/>
                        <a:t>element</a:t>
                      </a:r>
                      <a:r>
                        <a:rPr lang="fr-BE" dirty="0"/>
                        <a:t>)</a:t>
                      </a:r>
                    </a:p>
                  </a:txBody>
                  <a:tcPr anchor="ctr"/>
                </a:tc>
                <a:tc>
                  <a:txBody>
                    <a:bodyPr/>
                    <a:lstStyle/>
                    <a:p>
                      <a:pPr algn="ctr"/>
                      <a:r>
                        <a:rPr lang="fr-BE" sz="1800" i="0" dirty="0"/>
                        <a:t>O(1)</a:t>
                      </a:r>
                      <a:r>
                        <a:rPr lang="fr-BE" sz="1600" i="0" dirty="0"/>
                        <a:t/>
                      </a:r>
                      <a:br>
                        <a:rPr lang="fr-BE" sz="1600" i="0" dirty="0"/>
                      </a:br>
                      <a:r>
                        <a:rPr lang="fr-BE" sz="1600" i="0" dirty="0"/>
                        <a:t>amorti</a:t>
                      </a:r>
                    </a:p>
                  </a:txBody>
                  <a:tcPr anchor="ctr"/>
                </a:tc>
                <a:tc>
                  <a:txBody>
                    <a:bodyPr/>
                    <a:lstStyle/>
                    <a:p>
                      <a:pPr algn="ctr"/>
                      <a:r>
                        <a:rPr lang="fr-BE" dirty="0"/>
                        <a:t>O(1)</a:t>
                      </a:r>
                    </a:p>
                  </a:txBody>
                  <a:tcPr anchor="ctr"/>
                </a:tc>
                <a:extLst>
                  <a:ext uri="{0D108BD9-81ED-4DB2-BD59-A6C34878D82A}">
                    <a16:rowId xmlns:a16="http://schemas.microsoft.com/office/drawing/2014/main" val="2002516952"/>
                  </a:ext>
                </a:extLst>
              </a:tr>
              <a:tr h="4756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err="1"/>
                        <a:t>void</a:t>
                      </a:r>
                      <a:r>
                        <a:rPr lang="fr-BE" dirty="0"/>
                        <a:t> </a:t>
                      </a:r>
                      <a:r>
                        <a:rPr lang="fr-BE" dirty="0" err="1"/>
                        <a:t>addLast</a:t>
                      </a:r>
                      <a:r>
                        <a:rPr lang="fr-BE" dirty="0"/>
                        <a:t> (E </a:t>
                      </a:r>
                      <a:r>
                        <a:rPr lang="fr-BE" dirty="0" err="1"/>
                        <a:t>element</a:t>
                      </a:r>
                      <a:r>
                        <a:rPr lang="fr-BE" dirty="0"/>
                        <a:t>)</a:t>
                      </a:r>
                    </a:p>
                  </a:txBody>
                  <a:tcPr anchor="ctr"/>
                </a:tc>
                <a:tc>
                  <a:txBody>
                    <a:bodyPr/>
                    <a:lstStyle/>
                    <a:p>
                      <a:pPr algn="ctr"/>
                      <a:r>
                        <a:rPr lang="fr-BE" dirty="0"/>
                        <a:t>O(1)</a:t>
                      </a:r>
                      <a:br>
                        <a:rPr lang="fr-BE" dirty="0"/>
                      </a:br>
                      <a:r>
                        <a:rPr lang="fr-BE" sz="1600" i="0" dirty="0"/>
                        <a:t>amorti</a:t>
                      </a:r>
                      <a:endParaRPr lang="fr-BE" sz="1600" dirty="0"/>
                    </a:p>
                  </a:txBody>
                  <a:tcPr anchor="ctr"/>
                </a:tc>
                <a:tc>
                  <a:txBody>
                    <a:bodyPr/>
                    <a:lstStyle/>
                    <a:p>
                      <a:pPr algn="ctr"/>
                      <a:r>
                        <a:rPr lang="fr-BE" dirty="0"/>
                        <a:t>O(1)</a:t>
                      </a:r>
                    </a:p>
                  </a:txBody>
                  <a:tcPr anchor="ctr"/>
                </a:tc>
                <a:extLst>
                  <a:ext uri="{0D108BD9-81ED-4DB2-BD59-A6C34878D82A}">
                    <a16:rowId xmlns:a16="http://schemas.microsoft.com/office/drawing/2014/main" val="388032215"/>
                  </a:ext>
                </a:extLst>
              </a:tr>
              <a:tr h="508470">
                <a:tc>
                  <a:txBody>
                    <a:bodyPr/>
                    <a:lstStyle/>
                    <a:p>
                      <a:r>
                        <a:rPr lang="fr-BE" dirty="0"/>
                        <a:t>E </a:t>
                      </a:r>
                      <a:r>
                        <a:rPr lang="fr-BE" dirty="0" err="1"/>
                        <a:t>removeFirst</a:t>
                      </a:r>
                      <a:r>
                        <a:rPr lang="fr-BE" dirty="0"/>
                        <a:t> ()</a:t>
                      </a:r>
                    </a:p>
                  </a:txBody>
                  <a:tcPr anchor="ctr"/>
                </a:tc>
                <a:tc>
                  <a:txBody>
                    <a:bodyPr/>
                    <a:lstStyle/>
                    <a:p>
                      <a:pPr algn="ctr"/>
                      <a:r>
                        <a:rPr lang="fr-BE" dirty="0"/>
                        <a:t>O(1)</a:t>
                      </a:r>
                    </a:p>
                  </a:txBody>
                  <a:tcPr anchor="ctr"/>
                </a:tc>
                <a:tc>
                  <a:txBody>
                    <a:bodyPr/>
                    <a:lstStyle/>
                    <a:p>
                      <a:pPr algn="ctr"/>
                      <a:r>
                        <a:rPr lang="fr-BE" dirty="0"/>
                        <a:t>O(1)</a:t>
                      </a:r>
                    </a:p>
                  </a:txBody>
                  <a:tcPr anchor="ctr"/>
                </a:tc>
                <a:extLst>
                  <a:ext uri="{0D108BD9-81ED-4DB2-BD59-A6C34878D82A}">
                    <a16:rowId xmlns:a16="http://schemas.microsoft.com/office/drawing/2014/main" val="537409391"/>
                  </a:ext>
                </a:extLst>
              </a:tr>
              <a:tr h="508470">
                <a:tc>
                  <a:txBody>
                    <a:bodyPr/>
                    <a:lstStyle/>
                    <a:p>
                      <a:pPr algn="l"/>
                      <a:r>
                        <a:rPr lang="fr-BE" dirty="0">
                          <a:solidFill>
                            <a:schemeClr val="tx1"/>
                          </a:solidFill>
                        </a:rPr>
                        <a:t>E </a:t>
                      </a:r>
                      <a:r>
                        <a:rPr lang="fr-BE" dirty="0" err="1">
                          <a:solidFill>
                            <a:schemeClr val="tx1"/>
                          </a:solidFill>
                        </a:rPr>
                        <a:t>removeLast</a:t>
                      </a:r>
                      <a:r>
                        <a:rPr lang="fr-BE" dirty="0">
                          <a:solidFill>
                            <a:schemeClr val="tx1"/>
                          </a:solidFill>
                        </a:rPr>
                        <a:t> ()</a:t>
                      </a:r>
                    </a:p>
                  </a:txBody>
                  <a:tcPr anchor="ctr"/>
                </a:tc>
                <a:tc>
                  <a:txBody>
                    <a:bodyPr/>
                    <a:lstStyle/>
                    <a:p>
                      <a:pPr algn="ctr"/>
                      <a:r>
                        <a:rPr lang="fr-BE" dirty="0">
                          <a:solidFill>
                            <a:schemeClr val="tx1"/>
                          </a:solidFill>
                        </a:rPr>
                        <a:t>O(1)</a:t>
                      </a:r>
                    </a:p>
                  </a:txBody>
                  <a:tcPr anchor="ctr"/>
                </a:tc>
                <a:tc>
                  <a:txBody>
                    <a:bodyPr/>
                    <a:lstStyle/>
                    <a:p>
                      <a:pPr algn="ctr"/>
                      <a:r>
                        <a:rPr lang="fr-BE" dirty="0">
                          <a:solidFill>
                            <a:schemeClr val="tx1"/>
                          </a:solidFill>
                        </a:rPr>
                        <a:t>O(1)</a:t>
                      </a:r>
                    </a:p>
                  </a:txBody>
                  <a:tcPr anchor="ctr"/>
                </a:tc>
                <a:extLst>
                  <a:ext uri="{0D108BD9-81ED-4DB2-BD59-A6C34878D82A}">
                    <a16:rowId xmlns:a16="http://schemas.microsoft.com/office/drawing/2014/main" val="3672430414"/>
                  </a:ext>
                </a:extLst>
              </a:tr>
            </a:tbl>
          </a:graphicData>
        </a:graphic>
      </p:graphicFrame>
      <p:sp>
        <p:nvSpPr>
          <p:cNvPr id="5" name="ZoneTexte 4"/>
          <p:cNvSpPr txBox="1"/>
          <p:nvPr/>
        </p:nvSpPr>
        <p:spPr>
          <a:xfrm>
            <a:off x="547366" y="5590350"/>
            <a:ext cx="8024954" cy="815608"/>
          </a:xfrm>
          <a:prstGeom prst="rect">
            <a:avLst/>
          </a:prstGeom>
          <a:noFill/>
        </p:spPr>
        <p:txBody>
          <a:bodyPr wrap="none" rtlCol="0">
            <a:spAutoFit/>
          </a:bodyPr>
          <a:lstStyle/>
          <a:p>
            <a:pPr marL="358775" indent="-358775">
              <a:spcAft>
                <a:spcPts val="600"/>
              </a:spcAft>
              <a:buFont typeface="Wingdings" panose="05000000000000000000" pitchFamily="2" charset="2"/>
              <a:buChar char="Ø"/>
            </a:pPr>
            <a:r>
              <a:rPr lang="fr-BE" sz="2100" dirty="0"/>
              <a:t>Choix par défaut  </a:t>
            </a:r>
            <a:r>
              <a:rPr lang="fr-BE" sz="2100" dirty="0">
                <a:sym typeface="Wingdings" panose="05000000000000000000" pitchFamily="2" charset="2"/>
              </a:rPr>
              <a:t>  </a:t>
            </a:r>
            <a:r>
              <a:rPr lang="fr-BE" sz="2100" dirty="0" err="1">
                <a:sym typeface="Wingdings" panose="05000000000000000000" pitchFamily="2" charset="2"/>
              </a:rPr>
              <a:t>ArrayDeque</a:t>
            </a:r>
            <a:endParaRPr lang="fr-BE" sz="2100" dirty="0">
              <a:sym typeface="Wingdings" panose="05000000000000000000" pitchFamily="2" charset="2"/>
            </a:endParaRPr>
          </a:p>
          <a:p>
            <a:pPr marL="358775" indent="-358775">
              <a:spcAft>
                <a:spcPts val="1200"/>
              </a:spcAft>
              <a:buFont typeface="Wingdings" panose="05000000000000000000" pitchFamily="2" charset="2"/>
              <a:buChar char="Ø"/>
            </a:pPr>
            <a:r>
              <a:rPr lang="fr-BE" sz="2100" dirty="0">
                <a:sym typeface="Wingdings" panose="05000000000000000000" pitchFamily="2" charset="2"/>
              </a:rPr>
              <a:t>Si suppressions d’éléments intérieurs à la </a:t>
            </a:r>
            <a:r>
              <a:rPr lang="fr-BE" sz="2100" dirty="0" err="1">
                <a:sym typeface="Wingdings" panose="05000000000000000000" pitchFamily="2" charset="2"/>
              </a:rPr>
              <a:t>deque</a:t>
            </a:r>
            <a:r>
              <a:rPr lang="fr-BE" sz="2100" dirty="0">
                <a:sym typeface="Wingdings" panose="05000000000000000000" pitchFamily="2" charset="2"/>
              </a:rPr>
              <a:t>    </a:t>
            </a:r>
            <a:r>
              <a:rPr lang="fr-BE" sz="2100" dirty="0" err="1">
                <a:sym typeface="Wingdings" panose="05000000000000000000" pitchFamily="2" charset="2"/>
              </a:rPr>
              <a:t>LinkedList</a:t>
            </a:r>
            <a:endParaRPr lang="fr-BE" sz="2100" dirty="0"/>
          </a:p>
        </p:txBody>
      </p:sp>
    </p:spTree>
    <p:extLst>
      <p:ext uri="{BB962C8B-B14F-4D97-AF65-F5344CB8AC3E}">
        <p14:creationId xmlns:p14="http://schemas.microsoft.com/office/powerpoint/2010/main" val="42531658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2" name="ZoneTexte 1">
            <a:extLst>
              <a:ext uri="{FF2B5EF4-FFF2-40B4-BE49-F238E27FC236}">
                <a16:creationId xmlns:a16="http://schemas.microsoft.com/office/drawing/2014/main" id="{D1CB633B-64EC-4DAD-B4F1-3744BDCC8A55}"/>
              </a:ext>
            </a:extLst>
          </p:cNvPr>
          <p:cNvSpPr txBox="1"/>
          <p:nvPr/>
        </p:nvSpPr>
        <p:spPr>
          <a:xfrm>
            <a:off x="804512" y="6140539"/>
            <a:ext cx="7810408" cy="276999"/>
          </a:xfrm>
          <a:prstGeom prst="rect">
            <a:avLst/>
          </a:prstGeom>
          <a:noFill/>
        </p:spPr>
        <p:txBody>
          <a:bodyPr wrap="none" rtlCol="0">
            <a:spAutoFit/>
          </a:bodyPr>
          <a:lstStyle/>
          <a:p>
            <a:r>
              <a:rPr lang="fr-BE" sz="1200" dirty="0">
                <a:hlinkClick r:id="rId3"/>
              </a:rPr>
              <a:t>https://web.archive.org/web/20191101213733/http://brianandstuff.com/2016/12/12/java-arraydeque-vs-linkedlist/</a:t>
            </a:r>
            <a:r>
              <a:rPr lang="fr-BE" sz="1200" dirty="0"/>
              <a:t> </a:t>
            </a:r>
          </a:p>
        </p:txBody>
      </p:sp>
      <p:pic>
        <p:nvPicPr>
          <p:cNvPr id="5" name="Image 4">
            <a:extLst>
              <a:ext uri="{FF2B5EF4-FFF2-40B4-BE49-F238E27FC236}">
                <a16:creationId xmlns:a16="http://schemas.microsoft.com/office/drawing/2014/main" id="{F733BCB9-8BB2-4DFD-AA23-F0D24F1B4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89969"/>
            <a:ext cx="9144000" cy="4199790"/>
          </a:xfrm>
          <a:prstGeom prst="rect">
            <a:avLst/>
          </a:prstGeom>
        </p:spPr>
      </p:pic>
      <p:sp>
        <p:nvSpPr>
          <p:cNvPr id="10" name="TextShape 1">
            <a:extLst>
              <a:ext uri="{FF2B5EF4-FFF2-40B4-BE49-F238E27FC236}">
                <a16:creationId xmlns:a16="http://schemas.microsoft.com/office/drawing/2014/main" id="{5A071467-2FB9-422C-B00E-1B81CEC1FE3F}"/>
              </a:ext>
            </a:extLst>
          </p:cNvPr>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ArrayDeque</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r>
              <a:rPr lang="fr-FR" sz="4400" strike="noStrike" spc="-1" dirty="0">
                <a:solidFill>
                  <a:srgbClr val="000000"/>
                </a:solidFill>
                <a:uFill>
                  <a:solidFill>
                    <a:srgbClr val="FFFFFF"/>
                  </a:solidFill>
                </a:uFill>
                <a:latin typeface="Calibri"/>
              </a:rPr>
              <a:t> (FIFO)</a:t>
            </a:r>
            <a:endParaRPr lang="fr-FR" sz="1800" strike="noStrike" spc="-1" dirty="0">
              <a:solidFill>
                <a:srgbClr val="000000"/>
              </a:solidFill>
              <a:uFill>
                <a:solidFill>
                  <a:srgbClr val="FFFFFF"/>
                </a:solidFill>
              </a:uFill>
              <a:latin typeface="Calibri"/>
            </a:endParaRPr>
          </a:p>
        </p:txBody>
      </p:sp>
      <p:sp>
        <p:nvSpPr>
          <p:cNvPr id="3" name="ZoneTexte 2"/>
          <p:cNvSpPr txBox="1"/>
          <p:nvPr/>
        </p:nvSpPr>
        <p:spPr>
          <a:xfrm>
            <a:off x="3600179" y="5349845"/>
            <a:ext cx="1962359" cy="307777"/>
          </a:xfrm>
          <a:prstGeom prst="rect">
            <a:avLst/>
          </a:prstGeom>
          <a:solidFill>
            <a:schemeClr val="bg1"/>
          </a:solidFill>
          <a:ln w="47625">
            <a:solidFill>
              <a:schemeClr val="bg1"/>
            </a:solidFill>
          </a:ln>
        </p:spPr>
        <p:txBody>
          <a:bodyPr wrap="square" rtlCol="0">
            <a:spAutoFit/>
          </a:bodyPr>
          <a:lstStyle/>
          <a:p>
            <a:pPr>
              <a:spcBef>
                <a:spcPts val="1200"/>
              </a:spcBef>
              <a:spcAft>
                <a:spcPts val="1200"/>
              </a:spcAft>
            </a:pPr>
            <a:r>
              <a:rPr lang="fr-BE" sz="1400" b="1" dirty="0" err="1"/>
              <a:t>Number</a:t>
            </a:r>
            <a:r>
              <a:rPr lang="fr-BE" sz="1400" b="1" dirty="0"/>
              <a:t> of </a:t>
            </a:r>
            <a:r>
              <a:rPr lang="fr-BE" sz="1400" b="1" dirty="0" err="1"/>
              <a:t>elements</a:t>
            </a:r>
            <a:endParaRPr lang="fr-BE" sz="1400" b="1" dirty="0"/>
          </a:p>
        </p:txBody>
      </p:sp>
      <p:sp>
        <p:nvSpPr>
          <p:cNvPr id="11" name="ZoneTexte 10"/>
          <p:cNvSpPr txBox="1"/>
          <p:nvPr/>
        </p:nvSpPr>
        <p:spPr>
          <a:xfrm rot="16200000">
            <a:off x="-360003" y="3299496"/>
            <a:ext cx="1027782" cy="307777"/>
          </a:xfrm>
          <a:prstGeom prst="rect">
            <a:avLst/>
          </a:prstGeom>
          <a:solidFill>
            <a:schemeClr val="bg1"/>
          </a:solidFill>
        </p:spPr>
        <p:txBody>
          <a:bodyPr wrap="none" rtlCol="0">
            <a:spAutoFit/>
          </a:bodyPr>
          <a:lstStyle/>
          <a:p>
            <a:r>
              <a:rPr lang="fr-BE" sz="1400" b="1" dirty="0"/>
              <a:t>Time (ms)</a:t>
            </a:r>
          </a:p>
        </p:txBody>
      </p:sp>
      <p:pic>
        <p:nvPicPr>
          <p:cNvPr id="12" name="Image 11">
            <a:extLst>
              <a:ext uri="{FF2B5EF4-FFF2-40B4-BE49-F238E27FC236}">
                <a16:creationId xmlns:a16="http://schemas.microsoft.com/office/drawing/2014/main" id="{F733BCB9-8BB2-4DFD-AA23-F0D24F1B495D}"/>
              </a:ext>
            </a:extLst>
          </p:cNvPr>
          <p:cNvPicPr>
            <a:picLocks noChangeAspect="1"/>
          </p:cNvPicPr>
          <p:nvPr/>
        </p:nvPicPr>
        <p:blipFill rotWithShape="1">
          <a:blip r:embed="rId4">
            <a:extLst>
              <a:ext uri="{28A0092B-C50C-407E-A947-70E740481C1C}">
                <a14:useLocalDpi xmlns:a14="http://schemas.microsoft.com/office/drawing/2010/main" val="0"/>
              </a:ext>
            </a:extLst>
          </a:blip>
          <a:srcRect l="43406" t="93796" r="42430" b="1042"/>
          <a:stretch/>
        </p:blipFill>
        <p:spPr>
          <a:xfrm>
            <a:off x="2753725" y="1284084"/>
            <a:ext cx="3655269" cy="611770"/>
          </a:xfrm>
          <a:prstGeom prst="rect">
            <a:avLst/>
          </a:prstGeom>
        </p:spPr>
      </p:pic>
    </p:spTree>
    <p:extLst>
      <p:ext uri="{BB962C8B-B14F-4D97-AF65-F5344CB8AC3E}">
        <p14:creationId xmlns:p14="http://schemas.microsoft.com/office/powerpoint/2010/main" val="28632172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collections Java</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0" name="Image 9"/>
          <p:cNvPicPr>
            <a:picLocks noChangeAspect="1"/>
          </p:cNvPicPr>
          <p:nvPr/>
        </p:nvPicPr>
        <p:blipFill>
          <a:blip r:embed="rId4"/>
          <a:stretch>
            <a:fillRect/>
          </a:stretch>
        </p:blipFill>
        <p:spPr>
          <a:xfrm>
            <a:off x="8050696" y="5306180"/>
            <a:ext cx="840069" cy="137021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pic>
        <p:nvPicPr>
          <p:cNvPr id="2" name="Image 1"/>
          <p:cNvPicPr>
            <a:picLocks noChangeAspect="1"/>
          </p:cNvPicPr>
          <p:nvPr/>
        </p:nvPicPr>
        <p:blipFill rotWithShape="1">
          <a:blip r:embed="rId3" cstate="print">
            <a:extLst>
              <a:ext uri="{28A0092B-C50C-407E-A947-70E740481C1C}">
                <a14:useLocalDpi xmlns:a14="http://schemas.microsoft.com/office/drawing/2010/main" val="0"/>
              </a:ext>
            </a:extLst>
          </a:blip>
          <a:srcRect l="17" t="20000" r="20598" b="42696"/>
          <a:stretch/>
        </p:blipFill>
        <p:spPr>
          <a:xfrm>
            <a:off x="439411" y="1478602"/>
            <a:ext cx="8004198" cy="5197788"/>
          </a:xfrm>
          <a:prstGeom prst="rect">
            <a:avLst/>
          </a:prstGeom>
        </p:spPr>
      </p:pic>
      <p:sp>
        <p:nvSpPr>
          <p:cNvPr id="8"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a:t>
            </a:r>
            <a:endParaRPr lang="fr-FR" sz="1800" b="0" strike="noStrike" spc="-1" dirty="0">
              <a:solidFill>
                <a:srgbClr val="000000"/>
              </a:solidFill>
              <a:uFill>
                <a:solidFill>
                  <a:srgbClr val="FFFFFF"/>
                </a:solidFill>
              </a:uFill>
              <a:latin typeface="Calibri"/>
            </a:endParaRPr>
          </a:p>
        </p:txBody>
      </p:sp>
      <p:sp>
        <p:nvSpPr>
          <p:cNvPr id="3" name="Rectangle 2"/>
          <p:cNvSpPr/>
          <p:nvPr/>
        </p:nvSpPr>
        <p:spPr>
          <a:xfrm>
            <a:off x="4167907" y="5107021"/>
            <a:ext cx="2490281" cy="1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 name="Ellipse 3"/>
          <p:cNvSpPr/>
          <p:nvPr/>
        </p:nvSpPr>
        <p:spPr>
          <a:xfrm>
            <a:off x="4497857" y="3484606"/>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p:cNvSpPr/>
          <p:nvPr/>
        </p:nvSpPr>
        <p:spPr>
          <a:xfrm>
            <a:off x="6470733" y="2742656"/>
            <a:ext cx="2137718" cy="877329"/>
          </a:xfrm>
          <a:prstGeom prst="ellipse">
            <a:avLst/>
          </a:prstGeom>
          <a:noFill/>
          <a:ln w="444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1" name="Image 10"/>
          <p:cNvPicPr>
            <a:picLocks noChangeAspect="1"/>
          </p:cNvPicPr>
          <p:nvPr/>
        </p:nvPicPr>
        <p:blipFill>
          <a:blip r:embed="rId4"/>
          <a:stretch>
            <a:fillRect/>
          </a:stretch>
        </p:blipFill>
        <p:spPr>
          <a:xfrm>
            <a:off x="8050696" y="5306180"/>
            <a:ext cx="840069" cy="1370210"/>
          </a:xfrm>
          <a:prstGeom prst="rect">
            <a:avLst/>
          </a:prstGeom>
        </p:spPr>
      </p:pic>
    </p:spTree>
    <p:extLst>
      <p:ext uri="{BB962C8B-B14F-4D97-AF65-F5344CB8AC3E}">
        <p14:creationId xmlns:p14="http://schemas.microsoft.com/office/powerpoint/2010/main" val="17362426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4" name="Rectangle 1"/>
          <p:cNvSpPr>
            <a:spLocks noChangeArrowheads="1"/>
          </p:cNvSpPr>
          <p:nvPr/>
        </p:nvSpPr>
        <p:spPr bwMode="auto">
          <a:xfrm>
            <a:off x="166816" y="2770868"/>
            <a:ext cx="88100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ArrayList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 </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600" i="0" u="none" strike="noStrike" cap="none" normalizeH="0" baseline="0" dirty="0">
                <a:ln>
                  <a:noFill/>
                </a:ln>
                <a:solidFill>
                  <a:schemeClr val="tx1"/>
                </a:solidFill>
                <a:effectLst/>
                <a:latin typeface="Arial" panose="020B0604020202020204" pitchFamily="34" charset="0"/>
              </a:rPr>
              <a:t>OU</a:t>
            </a:r>
          </a:p>
          <a:p>
            <a:pPr marL="0" marR="0" lvl="0" indent="0" algn="ctr" defTabSz="914400" rtl="0" eaLnBrk="0" fontAlgn="base" latinLnBrk="0" hangingPunct="0">
              <a:lnSpc>
                <a:spcPct val="100000"/>
              </a:lnSpc>
              <a:spcBef>
                <a:spcPct val="0"/>
              </a:spcBef>
              <a:spcAft>
                <a:spcPct val="0"/>
              </a:spcAft>
              <a:buClrTx/>
              <a:buSzTx/>
              <a:buFontTx/>
              <a:buNone/>
              <a:tabLst/>
            </a:pPr>
            <a:endParaRPr lang="fr-FR" altLang="fr-FR" sz="2600" dirty="0">
              <a:latin typeface="Arial" panose="020B0604020202020204" pitchFamily="34" charset="0"/>
            </a:endParaRPr>
          </a:p>
          <a:p>
            <a:pPr algn="ctr" eaLnBrk="0" fontAlgn="base" hangingPunct="0">
              <a:spcBef>
                <a:spcPct val="0"/>
              </a:spcBef>
              <a:spcAft>
                <a:spcPct val="0"/>
              </a:spcAft>
            </a:pP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List&lt;String&gt; </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names</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new </a:t>
            </a:r>
            <a:r>
              <a:rPr lang="fr-FR" altLang="fr-FR" sz="2600" dirty="0" err="1">
                <a:latin typeface="Courier New" panose="02070309020205020404" pitchFamily="49" charset="0"/>
                <a:cs typeface="Courier New" panose="02070309020205020404" pitchFamily="49" charset="0"/>
              </a:rPr>
              <a:t>Linked</a:t>
            </a:r>
            <a:r>
              <a:rPr kumimoji="0" lang="fr-FR" altLang="fr-FR" sz="260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List</a:t>
            </a:r>
            <a:r>
              <a:rPr kumimoji="0" lang="fr-FR" altLang="fr-FR" sz="2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&lt;&gt;();</a:t>
            </a:r>
          </a:p>
          <a:p>
            <a:pPr algn="ctr" eaLnBrk="0" fontAlgn="base" hangingPunct="0">
              <a:spcBef>
                <a:spcPct val="0"/>
              </a:spcBef>
              <a:spcAft>
                <a:spcPct val="0"/>
              </a:spcAft>
            </a:pPr>
            <a:endParaRPr lang="fr-FR" altLang="fr-FR" sz="2600" dirty="0">
              <a:latin typeface="Courier New" panose="02070309020205020404" pitchFamily="49" charset="0"/>
              <a:cs typeface="Courier New" panose="02070309020205020404" pitchFamily="49" charset="0"/>
            </a:endParaRPr>
          </a:p>
          <a:p>
            <a:pPr algn="ctr" eaLnBrk="0" fontAlgn="base" hangingPunct="0">
              <a:spcBef>
                <a:spcPct val="0"/>
              </a:spcBef>
              <a:spcAft>
                <a:spcPct val="0"/>
              </a:spcAft>
            </a:pPr>
            <a:r>
              <a:rPr kumimoji="0" lang="fr-FR" altLang="fr-FR" sz="4000" i="0" u="none" strike="noStrike" cap="none" normalizeH="0" baseline="0" dirty="0">
                <a:ln>
                  <a:noFill/>
                </a:ln>
                <a:solidFill>
                  <a:schemeClr val="tx1"/>
                </a:solidFill>
                <a:effectLst/>
                <a:latin typeface="Arial" panose="020B0604020202020204" pitchFamily="34" charset="0"/>
              </a:rPr>
              <a:t>?</a:t>
            </a:r>
            <a:endParaRPr kumimoji="0" lang="fr-FR" altLang="fr-FR" sz="40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Shape 1"/>
          <p:cNvSpPr txBox="1"/>
          <p:nvPr/>
        </p:nvSpPr>
        <p:spPr>
          <a:xfrm>
            <a:off x="457200" y="562461"/>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a:t>
            </a:r>
            <a:br>
              <a:rPr lang="fr-FR" sz="4400" b="0" strike="noStrike" spc="-1" dirty="0">
                <a:solidFill>
                  <a:srgbClr val="000000"/>
                </a:solidFill>
                <a:uFill>
                  <a:solidFill>
                    <a:srgbClr val="FFFFFF"/>
                  </a:solidFill>
                </a:uFill>
                <a:latin typeface="Calibri"/>
              </a:rPr>
            </a:br>
            <a:r>
              <a:rPr lang="fr-FR" sz="4400" b="0" strike="noStrike" spc="-1" dirty="0">
                <a:solidFill>
                  <a:srgbClr val="000000"/>
                </a:solidFill>
                <a:uFill>
                  <a:solidFill>
                    <a:srgbClr val="FFFFFF"/>
                  </a:solidFill>
                </a:uFill>
                <a:latin typeface="Calibri"/>
              </a:rPr>
              <a:t>Quel choix d’implémentation?</a:t>
            </a:r>
            <a:endParaRPr lang="fr-FR" sz="1800" b="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4975562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 : </a:t>
            </a:r>
            <a:r>
              <a:rPr lang="fr-FR" sz="4400" strike="noStrike" spc="-1" dirty="0" err="1">
                <a:solidFill>
                  <a:srgbClr val="000000"/>
                </a:solidFill>
                <a:uFill>
                  <a:solidFill>
                    <a:srgbClr val="FFFFFF"/>
                  </a:solidFill>
                </a:uFill>
                <a:latin typeface="Calibri"/>
              </a:rPr>
              <a:t>ArrayList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692875"/>
            <a:ext cx="8430578" cy="345017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public class </a:t>
            </a:r>
            <a:r>
              <a:rPr lang="fr-BE" b="1" dirty="0" err="1">
                <a:solidFill>
                  <a:srgbClr val="C00000"/>
                </a:solidFill>
                <a:latin typeface="Courier New" panose="02070309020205020404" pitchFamily="49" charset="0"/>
                <a:cs typeface="Courier New" panose="02070309020205020404" pitchFamily="49" charset="0"/>
              </a:rPr>
              <a:t>ArrayList</a:t>
            </a:r>
            <a:r>
              <a:rPr lang="fr-BE" b="1" dirty="0">
                <a:latin typeface="Courier New" panose="02070309020205020404" pitchFamily="49" charset="0"/>
                <a:cs typeface="Courier New" panose="02070309020205020404" pitchFamily="49" charset="0"/>
              </a:rPr>
              <a:t>&lt;E&gt; </a:t>
            </a:r>
            <a:r>
              <a:rPr lang="fr-BE" b="1" dirty="0" err="1">
                <a:latin typeface="Courier New" panose="02070309020205020404" pitchFamily="49" charset="0"/>
                <a:cs typeface="Courier New" panose="02070309020205020404" pitchFamily="49" charset="0"/>
              </a:rPr>
              <a:t>extends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AbstractList</a:t>
            </a:r>
            <a:r>
              <a:rPr lang="fr-BE" b="1" dirty="0">
                <a:latin typeface="Courier New" panose="02070309020205020404" pitchFamily="49" charset="0"/>
                <a:cs typeface="Courier New" panose="02070309020205020404" pitchFamily="49" charset="0"/>
              </a:rPr>
              <a:t>&lt;E&gt;</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implements</a:t>
            </a:r>
            <a:r>
              <a:rPr lang="fr-BE" b="1" dirty="0">
                <a:latin typeface="Courier New" panose="02070309020205020404" pitchFamily="49" charset="0"/>
                <a:cs typeface="Courier New" panose="02070309020205020404" pitchFamily="49" charset="0"/>
              </a:rPr>
              <a:t> List&lt;E&gt;, </a:t>
            </a:r>
            <a:r>
              <a:rPr lang="fr-BE" b="1" dirty="0" err="1">
                <a:latin typeface="Courier New" panose="02070309020205020404" pitchFamily="49" charset="0"/>
                <a:cs typeface="Courier New" panose="02070309020205020404" pitchFamily="49" charset="0"/>
              </a:rPr>
              <a:t>RandomAccess</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Cloneable</a:t>
            </a:r>
            <a:r>
              <a:rPr lang="fr-BE"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java.io.Serializable</a:t>
            </a:r>
            <a:endParaRPr lang="fr-BE" b="1" dirty="0">
              <a:latin typeface="Courier New" panose="02070309020205020404" pitchFamily="49" charset="0"/>
              <a:cs typeface="Courier New" panose="02070309020205020404" pitchFamily="49" charset="0"/>
            </a:endParaRP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a:t>
            </a: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a:t>
            </a:r>
            <a:r>
              <a:rPr lang="en-US" b="1" dirty="0">
                <a:solidFill>
                  <a:schemeClr val="tx1">
                    <a:lumMod val="50000"/>
                    <a:lumOff val="50000"/>
                  </a:schemeClr>
                </a:solidFill>
                <a:latin typeface="Courier New" panose="02070309020205020404" pitchFamily="49" charset="0"/>
                <a:cs typeface="Courier New" panose="02070309020205020404" pitchFamily="49" charset="0"/>
              </a:rPr>
              <a:t>// </a:t>
            </a:r>
            <a:r>
              <a:rPr lang="en-US"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b="1" dirty="0">
              <a:solidFill>
                <a:schemeClr val="tx1">
                  <a:lumMod val="50000"/>
                  <a:lumOff val="50000"/>
                </a:schemeClr>
              </a:solidFill>
              <a:latin typeface="Courier New" panose="02070309020205020404" pitchFamily="49" charset="0"/>
              <a:cs typeface="Courier New" panose="02070309020205020404" pitchFamily="49" charset="0"/>
            </a:endParaRP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transient </a:t>
            </a:r>
            <a:r>
              <a:rPr lang="en-US" b="1" dirty="0">
                <a:solidFill>
                  <a:srgbClr val="0000FF"/>
                </a:solidFill>
                <a:latin typeface="Courier New" panose="02070309020205020404" pitchFamily="49" charset="0"/>
                <a:cs typeface="Courier New" panose="02070309020205020404" pitchFamily="49" charset="0"/>
              </a:rPr>
              <a:t>Object[] </a:t>
            </a:r>
            <a:r>
              <a:rPr lang="en-US" b="1" dirty="0" err="1">
                <a:solidFill>
                  <a:srgbClr val="0000FF"/>
                </a:solidFill>
                <a:latin typeface="Courier New" panose="02070309020205020404" pitchFamily="49" charset="0"/>
                <a:cs typeface="Courier New" panose="02070309020205020404" pitchFamily="49" charset="0"/>
              </a:rPr>
              <a:t>elementData</a:t>
            </a:r>
            <a:r>
              <a:rPr lang="en-US"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en-US" b="1" dirty="0">
                <a:latin typeface="Courier New" panose="02070309020205020404" pitchFamily="49" charset="0"/>
                <a:cs typeface="Courier New" panose="02070309020205020404" pitchFamily="49" charset="0"/>
              </a:rPr>
              <a:t>	private   </a:t>
            </a:r>
            <a:r>
              <a:rPr lang="en-US" b="1" dirty="0" err="1">
                <a:solidFill>
                  <a:srgbClr val="0000FF"/>
                </a:solidFill>
                <a:latin typeface="Courier New" panose="02070309020205020404" pitchFamily="49" charset="0"/>
                <a:cs typeface="Courier New" panose="02070309020205020404" pitchFamily="49" charset="0"/>
              </a:rPr>
              <a:t>int</a:t>
            </a:r>
            <a:r>
              <a:rPr lang="en-US" b="1" dirty="0">
                <a:solidFill>
                  <a:srgbClr val="0000FF"/>
                </a:solidFill>
                <a:latin typeface="Courier New" panose="02070309020205020404" pitchFamily="49" charset="0"/>
                <a:cs typeface="Courier New" panose="02070309020205020404" pitchFamily="49" charset="0"/>
              </a:rPr>
              <a:t> size</a:t>
            </a:r>
            <a:r>
              <a:rPr lang="en-US" b="1" dirty="0">
                <a:latin typeface="Courier New" panose="02070309020205020404" pitchFamily="49" charset="0"/>
                <a:cs typeface="Courier New" panose="02070309020205020404" pitchFamily="49" charset="0"/>
              </a:rPr>
              <a:t>;</a:t>
            </a:r>
            <a:endParaRPr lang="fr-BE" b="1" dirty="0">
              <a:latin typeface="Courier New" panose="02070309020205020404" pitchFamily="49" charset="0"/>
              <a:cs typeface="Courier New" panose="02070309020205020404" pitchFamily="49" charset="0"/>
            </a:endParaRP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	...</a:t>
            </a:r>
          </a:p>
          <a:p>
            <a:pPr marL="630238">
              <a:lnSpc>
                <a:spcPct val="110000"/>
              </a:lnSpc>
              <a:tabLst>
                <a:tab pos="1260475" algn="l"/>
              </a:tabLst>
            </a:pPr>
            <a:r>
              <a:rPr lang="fr-BE" b="1" dirty="0">
                <a:latin typeface="Courier New" panose="02070309020205020404" pitchFamily="49" charset="0"/>
                <a:cs typeface="Courier New" panose="02070309020205020404" pitchFamily="49" charset="0"/>
              </a:rPr>
              <a:t>}</a:t>
            </a:r>
          </a:p>
        </p:txBody>
      </p:sp>
      <p:sp>
        <p:nvSpPr>
          <p:cNvPr id="5" name="Flèche droite 4"/>
          <p:cNvSpPr/>
          <p:nvPr/>
        </p:nvSpPr>
        <p:spPr>
          <a:xfrm>
            <a:off x="2533134" y="5581686"/>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3731740" y="5456532"/>
            <a:ext cx="4664097" cy="553998"/>
          </a:xfrm>
          <a:prstGeom prst="rect">
            <a:avLst/>
          </a:prstGeom>
          <a:noFill/>
        </p:spPr>
        <p:txBody>
          <a:bodyPr wrap="none" rtlCol="0">
            <a:spAutoFit/>
          </a:bodyPr>
          <a:lstStyle/>
          <a:p>
            <a:r>
              <a:rPr lang="fr-BE" sz="3000" dirty="0">
                <a:solidFill>
                  <a:schemeClr val="accent1">
                    <a:lumMod val="75000"/>
                  </a:schemeClr>
                </a:solidFill>
              </a:rPr>
              <a:t>Tableau redimensionnable</a:t>
            </a:r>
          </a:p>
        </p:txBody>
      </p:sp>
    </p:spTree>
    <p:extLst>
      <p:ext uri="{BB962C8B-B14F-4D97-AF65-F5344CB8AC3E}">
        <p14:creationId xmlns:p14="http://schemas.microsoft.com/office/powerpoint/2010/main" val="28523041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b="0" strike="noStrike" spc="-1" dirty="0">
                <a:solidFill>
                  <a:srgbClr val="000000"/>
                </a:solidFill>
                <a:uFill>
                  <a:solidFill>
                    <a:srgbClr val="FFFFFF"/>
                  </a:solidFill>
                </a:uFill>
                <a:latin typeface="Calibri"/>
              </a:rPr>
              <a:t>Les listes :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ZoneTexte 1"/>
          <p:cNvSpPr txBox="1"/>
          <p:nvPr/>
        </p:nvSpPr>
        <p:spPr>
          <a:xfrm>
            <a:off x="457200" y="1227545"/>
            <a:ext cx="8540334" cy="5599995"/>
          </a:xfrm>
          <a:prstGeom prst="rect">
            <a:avLst/>
          </a:prstGeom>
          <a:noFill/>
        </p:spPr>
        <p:txBody>
          <a:bodyPr wrap="square" rtlCol="0">
            <a:spAutoFit/>
          </a:bodyPr>
          <a:lstStyle/>
          <a:p>
            <a:pPr marL="285750" indent="-285750">
              <a:buFont typeface="Arial" panose="020B0604020202020204" pitchFamily="34" charset="0"/>
              <a:buChar char="•"/>
            </a:pPr>
            <a:r>
              <a:rPr lang="fr-BE" sz="2200" dirty="0"/>
              <a:t>JDK 10 source code:</a:t>
            </a:r>
          </a:p>
          <a:p>
            <a:endParaRPr lang="fr-BE" dirty="0"/>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public class </a:t>
            </a:r>
            <a:r>
              <a:rPr lang="fr-BE" sz="1700" b="1" dirty="0" err="1">
                <a:solidFill>
                  <a:srgbClr val="C00000"/>
                </a:solidFill>
                <a:latin typeface="Courier New" panose="02070309020205020404" pitchFamily="49" charset="0"/>
                <a:cs typeface="Courier New" panose="02070309020205020404" pitchFamily="49" charset="0"/>
              </a:rPr>
              <a:t>LinkedList</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extends</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AbstractSequentialList</a:t>
            </a:r>
            <a:r>
              <a:rPr lang="fr-BE" sz="1700" b="1" dirty="0">
                <a:latin typeface="Courier New" panose="02070309020205020404" pitchFamily="49" charset="0"/>
                <a:cs typeface="Courier New" panose="02070309020205020404" pitchFamily="49" charset="0"/>
              </a:rPr>
              <a:t>&lt;E&gt;</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implements</a:t>
            </a:r>
            <a:r>
              <a:rPr lang="fr-BE" sz="1700" b="1" dirty="0">
                <a:latin typeface="Courier New" panose="02070309020205020404" pitchFamily="49" charset="0"/>
                <a:cs typeface="Courier New" panose="02070309020205020404" pitchFamily="49" charset="0"/>
              </a:rPr>
              <a:t> List&lt;E&gt;, </a:t>
            </a:r>
            <a:r>
              <a:rPr lang="fr-BE" sz="1700" b="1" dirty="0" err="1">
                <a:latin typeface="Courier New" panose="02070309020205020404" pitchFamily="49" charset="0"/>
                <a:cs typeface="Courier New" panose="02070309020205020404" pitchFamily="49" charset="0"/>
              </a:rPr>
              <a:t>Deque</a:t>
            </a:r>
            <a:r>
              <a:rPr lang="fr-BE" sz="1700" b="1" dirty="0">
                <a:latin typeface="Courier New" panose="02070309020205020404" pitchFamily="49" charset="0"/>
                <a:cs typeface="Courier New" panose="02070309020205020404" pitchFamily="49" charset="0"/>
              </a:rPr>
              <a:t>&lt;E&gt;, </a:t>
            </a:r>
            <a:r>
              <a:rPr lang="fr-BE" sz="1700" b="1" dirty="0" err="1">
                <a:latin typeface="Courier New" panose="02070309020205020404" pitchFamily="49" charset="0"/>
                <a:cs typeface="Courier New" panose="02070309020205020404" pitchFamily="49" charset="0"/>
              </a:rPr>
              <a:t>Cloneable</a:t>
            </a:r>
            <a:r>
              <a:rPr lang="fr-BE" sz="1700" b="1" dirty="0">
                <a:latin typeface="Courier New" panose="02070309020205020404" pitchFamily="49" charset="0"/>
                <a:cs typeface="Courier New" panose="02070309020205020404" pitchFamily="49" charset="0"/>
              </a:rPr>
              <a:t>, </a:t>
            </a:r>
            <a:br>
              <a:rPr lang="fr-BE" sz="1700" b="1" dirty="0">
                <a:latin typeface="Courier New" panose="02070309020205020404" pitchFamily="49" charset="0"/>
                <a:cs typeface="Courier New" panose="02070309020205020404" pitchFamily="49" charset="0"/>
              </a:rPr>
            </a:b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java.io.Serializable</a:t>
            </a:r>
            <a:endParaRPr lang="fr-BE" sz="1700" b="1" dirty="0">
              <a:latin typeface="Courier New" panose="02070309020205020404" pitchFamily="49" charset="0"/>
              <a:cs typeface="Courier New" panose="02070309020205020404" pitchFamily="49" charset="0"/>
            </a:endParaRP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a:t>
            </a:r>
            <a:r>
              <a:rPr lang="en-US" sz="17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700" b="1" dirty="0" err="1">
                <a:solidFill>
                  <a:schemeClr val="tx1">
                    <a:lumMod val="50000"/>
                    <a:lumOff val="50000"/>
                  </a:schemeClr>
                </a:solidFill>
                <a:latin typeface="Courier New" panose="02070309020205020404" pitchFamily="49" charset="0"/>
                <a:cs typeface="Courier New" panose="02070309020205020404" pitchFamily="49" charset="0"/>
              </a:rPr>
              <a:t>Attributs</a:t>
            </a:r>
            <a:endParaRPr lang="en-US"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err="1">
                <a:solidFill>
                  <a:srgbClr val="0000FF"/>
                </a:solidFill>
                <a:latin typeface="Courier New" panose="02070309020205020404" pitchFamily="49" charset="0"/>
                <a:cs typeface="Courier New" panose="02070309020205020404" pitchFamily="49" charset="0"/>
              </a:rPr>
              <a:t>int</a:t>
            </a:r>
            <a:r>
              <a:rPr lang="en-US" sz="1700" b="1" dirty="0">
                <a:solidFill>
                  <a:srgbClr val="0000FF"/>
                </a:solidFill>
                <a:latin typeface="Courier New" panose="02070309020205020404" pitchFamily="49" charset="0"/>
                <a:cs typeface="Courier New" panose="02070309020205020404" pitchFamily="49" charset="0"/>
              </a:rPr>
              <a:t> size</a:t>
            </a:r>
            <a:r>
              <a:rPr lang="en-US" sz="1700" b="1" dirty="0">
                <a:latin typeface="Courier New" panose="02070309020205020404" pitchFamily="49" charset="0"/>
                <a:cs typeface="Courier New" panose="02070309020205020404" pitchFamily="49" charset="0"/>
              </a:rPr>
              <a:t> = 0;</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first</a:t>
            </a:r>
            <a:r>
              <a:rPr lang="en-US"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en-US" sz="1700" b="1" dirty="0">
                <a:latin typeface="Courier New" panose="02070309020205020404" pitchFamily="49" charset="0"/>
                <a:cs typeface="Courier New" panose="02070309020205020404" pitchFamily="49" charset="0"/>
              </a:rPr>
              <a:t>	transient </a:t>
            </a:r>
            <a:r>
              <a:rPr lang="en-US" sz="1700" b="1" dirty="0">
                <a:solidFill>
                  <a:srgbClr val="0000FF"/>
                </a:solidFill>
                <a:latin typeface="Courier New" panose="02070309020205020404" pitchFamily="49" charset="0"/>
                <a:cs typeface="Courier New" panose="02070309020205020404" pitchFamily="49" charset="0"/>
              </a:rPr>
              <a:t>Node&lt;E&gt; last</a:t>
            </a:r>
            <a:r>
              <a:rPr lang="en-US" sz="1700" b="1" dirty="0">
                <a:latin typeface="Courier New" panose="02070309020205020404" pitchFamily="49" charset="0"/>
                <a:cs typeface="Courier New" panose="02070309020205020404" pitchFamily="49" charset="0"/>
              </a:rPr>
              <a:t>;</a:t>
            </a:r>
            <a:endParaRPr lang="fr-BE" sz="1700" b="1" dirty="0">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chemeClr val="tx1">
                    <a:lumMod val="50000"/>
                    <a:lumOff val="50000"/>
                  </a:schemeClr>
                </a:solidFill>
                <a:latin typeface="Courier New" panose="02070309020205020404" pitchFamily="49" charset="0"/>
                <a:cs typeface="Courier New" panose="02070309020205020404" pitchFamily="49" charset="0"/>
              </a:rPr>
              <a:t>// Classe interne </a:t>
            </a:r>
            <a:r>
              <a:rPr lang="fr-BE" sz="1700" b="1" dirty="0" err="1">
                <a:solidFill>
                  <a:schemeClr val="tx1">
                    <a:lumMod val="50000"/>
                    <a:lumOff val="50000"/>
                  </a:schemeClr>
                </a:solidFill>
                <a:latin typeface="Courier New" panose="02070309020205020404" pitchFamily="49" charset="0"/>
                <a:cs typeface="Courier New" panose="02070309020205020404" pitchFamily="49" charset="0"/>
              </a:rPr>
              <a:t>Node</a:t>
            </a:r>
            <a:endParaRPr lang="fr-BE" sz="1700" b="1" dirty="0">
              <a:solidFill>
                <a:schemeClr val="tx1">
                  <a:lumMod val="50000"/>
                  <a:lumOff val="50000"/>
                </a:schemeClr>
              </a:solidFill>
              <a:latin typeface="Courier New" panose="02070309020205020404" pitchFamily="49" charset="0"/>
              <a:cs typeface="Courier New" panose="02070309020205020404" pitchFamily="49" charset="0"/>
            </a:endParaRP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private</a:t>
            </a: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static</a:t>
            </a:r>
            <a:r>
              <a:rPr lang="fr-BE" sz="1700" b="1" dirty="0">
                <a:latin typeface="Courier New" panose="02070309020205020404" pitchFamily="49" charset="0"/>
                <a:cs typeface="Courier New" panose="02070309020205020404" pitchFamily="49" charset="0"/>
              </a:rPr>
              <a:t> class </a:t>
            </a:r>
            <a:r>
              <a:rPr lang="fr-BE" sz="1700" b="1" dirty="0" err="1">
                <a:solidFill>
                  <a:srgbClr val="C00000"/>
                </a:solidFill>
                <a:latin typeface="Courier New" panose="02070309020205020404" pitchFamily="49" charset="0"/>
                <a:cs typeface="Courier New" panose="02070309020205020404" pitchFamily="49" charset="0"/>
              </a:rPr>
              <a:t>Node</a:t>
            </a:r>
            <a:r>
              <a:rPr lang="fr-BE" sz="1700" b="1" dirty="0">
                <a:latin typeface="Courier New" panose="02070309020205020404" pitchFamily="49" charset="0"/>
                <a:cs typeface="Courier New" panose="02070309020205020404" pitchFamily="49" charset="0"/>
              </a:rPr>
              <a:t>&lt;E&gt;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a:solidFill>
                  <a:srgbClr val="0000FF"/>
                </a:solidFill>
                <a:latin typeface="Courier New" panose="02070309020205020404" pitchFamily="49" charset="0"/>
                <a:cs typeface="Courier New" panose="02070309020205020404" pitchFamily="49" charset="0"/>
              </a:rPr>
              <a:t>E item</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next</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r>
              <a:rPr lang="fr-BE" sz="1700" b="1" dirty="0" err="1">
                <a:solidFill>
                  <a:srgbClr val="0000FF"/>
                </a:solidFill>
                <a:latin typeface="Courier New" panose="02070309020205020404" pitchFamily="49" charset="0"/>
                <a:cs typeface="Courier New" panose="02070309020205020404" pitchFamily="49" charset="0"/>
              </a:rPr>
              <a:t>Node</a:t>
            </a:r>
            <a:r>
              <a:rPr lang="fr-BE" sz="1700" b="1" dirty="0">
                <a:solidFill>
                  <a:srgbClr val="0000FF"/>
                </a:solidFill>
                <a:latin typeface="Courier New" panose="02070309020205020404" pitchFamily="49" charset="0"/>
                <a:cs typeface="Courier New" panose="02070309020205020404" pitchFamily="49" charset="0"/>
              </a:rPr>
              <a:t>&lt;E&gt; </a:t>
            </a:r>
            <a:r>
              <a:rPr lang="fr-BE" sz="1700" b="1" dirty="0" err="1">
                <a:solidFill>
                  <a:srgbClr val="0000FF"/>
                </a:solidFill>
                <a:latin typeface="Courier New" panose="02070309020205020404" pitchFamily="49" charset="0"/>
                <a:cs typeface="Courier New" panose="02070309020205020404" pitchFamily="49" charset="0"/>
              </a:rPr>
              <a:t>prev</a:t>
            </a:r>
            <a:r>
              <a:rPr lang="fr-BE" sz="1700" b="1" dirty="0">
                <a:latin typeface="Courier New" panose="02070309020205020404" pitchFamily="49" charset="0"/>
                <a:cs typeface="Courier New" panose="02070309020205020404" pitchFamily="49" charset="0"/>
              </a:rPr>
              <a:t>;</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901700" algn="l"/>
              </a:tabLst>
            </a:pPr>
            <a:r>
              <a:rPr lang="fr-BE" sz="1700" b="1" dirty="0">
                <a:latin typeface="Courier New" panose="02070309020205020404" pitchFamily="49" charset="0"/>
                <a:cs typeface="Courier New" panose="02070309020205020404" pitchFamily="49" charset="0"/>
              </a:rPr>
              <a:t>	}</a:t>
            </a:r>
          </a:p>
          <a:p>
            <a:pPr marL="358775">
              <a:lnSpc>
                <a:spcPct val="110000"/>
              </a:lnSpc>
              <a:tabLst>
                <a:tab pos="1260475" algn="l"/>
              </a:tabLst>
            </a:pPr>
            <a:r>
              <a:rPr lang="fr-BE" sz="1700" b="1" dirty="0">
                <a:latin typeface="Courier New" panose="02070309020205020404" pitchFamily="49" charset="0"/>
                <a:cs typeface="Courier New" panose="02070309020205020404" pitchFamily="49" charset="0"/>
              </a:rPr>
              <a:t>}</a:t>
            </a:r>
          </a:p>
        </p:txBody>
      </p:sp>
      <p:sp>
        <p:nvSpPr>
          <p:cNvPr id="8" name="Flèche droite 7"/>
          <p:cNvSpPr/>
          <p:nvPr/>
        </p:nvSpPr>
        <p:spPr>
          <a:xfrm>
            <a:off x="5378723" y="5641060"/>
            <a:ext cx="889687" cy="32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6497010" y="5050358"/>
            <a:ext cx="2297424" cy="1477328"/>
          </a:xfrm>
          <a:prstGeom prst="rect">
            <a:avLst/>
          </a:prstGeom>
          <a:noFill/>
        </p:spPr>
        <p:txBody>
          <a:bodyPr wrap="none" rtlCol="0">
            <a:spAutoFit/>
          </a:bodyPr>
          <a:lstStyle/>
          <a:p>
            <a:r>
              <a:rPr lang="fr-BE" sz="3000" dirty="0">
                <a:solidFill>
                  <a:schemeClr val="accent1">
                    <a:lumMod val="75000"/>
                  </a:schemeClr>
                </a:solidFill>
              </a:rPr>
              <a:t>Liste </a:t>
            </a:r>
            <a:br>
              <a:rPr lang="fr-BE" sz="3000" dirty="0">
                <a:solidFill>
                  <a:schemeClr val="accent1">
                    <a:lumMod val="75000"/>
                  </a:schemeClr>
                </a:solidFill>
              </a:rPr>
            </a:br>
            <a:r>
              <a:rPr lang="fr-BE" sz="3000" dirty="0">
                <a:solidFill>
                  <a:schemeClr val="accent1">
                    <a:lumMod val="75000"/>
                  </a:schemeClr>
                </a:solidFill>
              </a:rPr>
              <a:t>doublement </a:t>
            </a:r>
            <a:br>
              <a:rPr lang="fr-BE" sz="3000" dirty="0">
                <a:solidFill>
                  <a:schemeClr val="accent1">
                    <a:lumMod val="75000"/>
                  </a:schemeClr>
                </a:solidFill>
              </a:rPr>
            </a:br>
            <a:r>
              <a:rPr lang="fr-BE" sz="3000" dirty="0">
                <a:solidFill>
                  <a:schemeClr val="accent1">
                    <a:lumMod val="75000"/>
                  </a:schemeClr>
                </a:solidFill>
              </a:rPr>
              <a:t>chaînée</a:t>
            </a:r>
          </a:p>
        </p:txBody>
      </p:sp>
    </p:spTree>
    <p:extLst>
      <p:ext uri="{BB962C8B-B14F-4D97-AF65-F5344CB8AC3E}">
        <p14:creationId xmlns:p14="http://schemas.microsoft.com/office/powerpoint/2010/main" val="3043648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graphicFrame>
        <p:nvGraphicFramePr>
          <p:cNvPr id="4" name="Tableau 3"/>
          <p:cNvGraphicFramePr>
            <a:graphicFrameLocks noGrp="1"/>
          </p:cNvGraphicFramePr>
          <p:nvPr>
            <p:extLst>
              <p:ext uri="{D42A27DB-BD31-4B8C-83A1-F6EECF244321}">
                <p14:modId xmlns:p14="http://schemas.microsoft.com/office/powerpoint/2010/main" val="2430516975"/>
              </p:ext>
            </p:extLst>
          </p:nvPr>
        </p:nvGraphicFramePr>
        <p:xfrm>
          <a:off x="864792" y="1445736"/>
          <a:ext cx="7414055" cy="3761550"/>
        </p:xfrm>
        <a:graphic>
          <a:graphicData uri="http://schemas.openxmlformats.org/drawingml/2006/table">
            <a:tbl>
              <a:tblPr firstRow="1" bandRow="1">
                <a:tableStyleId>{5C22544A-7EE6-4342-B048-85BDC9FD1C3A}</a:tableStyleId>
              </a:tblPr>
              <a:tblGrid>
                <a:gridCol w="3875529">
                  <a:extLst>
                    <a:ext uri="{9D8B030D-6E8A-4147-A177-3AD203B41FA5}">
                      <a16:colId xmlns:a16="http://schemas.microsoft.com/office/drawing/2014/main" val="3357475600"/>
                    </a:ext>
                  </a:extLst>
                </a:gridCol>
                <a:gridCol w="1805370">
                  <a:extLst>
                    <a:ext uri="{9D8B030D-6E8A-4147-A177-3AD203B41FA5}">
                      <a16:colId xmlns:a16="http://schemas.microsoft.com/office/drawing/2014/main" val="3425604964"/>
                    </a:ext>
                  </a:extLst>
                </a:gridCol>
                <a:gridCol w="1733156">
                  <a:extLst>
                    <a:ext uri="{9D8B030D-6E8A-4147-A177-3AD203B41FA5}">
                      <a16:colId xmlns:a16="http://schemas.microsoft.com/office/drawing/2014/main" val="2011201361"/>
                    </a:ext>
                  </a:extLst>
                </a:gridCol>
              </a:tblGrid>
              <a:tr h="508470">
                <a:tc>
                  <a:txBody>
                    <a:bodyPr/>
                    <a:lstStyle/>
                    <a:p>
                      <a:pPr algn="l"/>
                      <a:r>
                        <a:rPr lang="fr-BE" dirty="0"/>
                        <a:t>Opération</a:t>
                      </a:r>
                    </a:p>
                  </a:txBody>
                  <a:tcPr anchor="ctr"/>
                </a:tc>
                <a:tc>
                  <a:txBody>
                    <a:bodyPr/>
                    <a:lstStyle/>
                    <a:p>
                      <a:pPr algn="ctr"/>
                      <a:r>
                        <a:rPr lang="fr-BE" dirty="0" err="1"/>
                        <a:t>ArrayList</a:t>
                      </a:r>
                      <a:endParaRPr lang="fr-BE" dirty="0"/>
                    </a:p>
                  </a:txBody>
                  <a:tcPr anchor="ctr"/>
                </a:tc>
                <a:tc>
                  <a:txBody>
                    <a:bodyPr/>
                    <a:lstStyle/>
                    <a:p>
                      <a:pPr algn="ctr"/>
                      <a:r>
                        <a:rPr lang="fr-BE" dirty="0" err="1"/>
                        <a:t>LinkedList</a:t>
                      </a:r>
                      <a:endParaRPr lang="fr-BE" dirty="0"/>
                    </a:p>
                  </a:txBody>
                  <a:tcPr anchor="ctr"/>
                </a:tc>
                <a:extLst>
                  <a:ext uri="{0D108BD9-81ED-4DB2-BD59-A6C34878D82A}">
                    <a16:rowId xmlns:a16="http://schemas.microsoft.com/office/drawing/2014/main" val="3324994629"/>
                  </a:ext>
                </a:extLst>
              </a:tr>
              <a:tr h="508470">
                <a:tc>
                  <a:txBody>
                    <a:bodyPr/>
                    <a:lstStyle/>
                    <a:p>
                      <a:pPr algn="l"/>
                      <a:r>
                        <a:rPr lang="fr-BE" dirty="0"/>
                        <a:t>E </a:t>
                      </a:r>
                      <a:r>
                        <a:rPr lang="fr-BE" dirty="0" err="1"/>
                        <a:t>get</a:t>
                      </a:r>
                      <a:r>
                        <a:rPr lang="fr-BE" dirty="0"/>
                        <a:t> (</a:t>
                      </a:r>
                      <a:r>
                        <a:rPr lang="fr-BE" dirty="0" err="1"/>
                        <a:t>int</a:t>
                      </a:r>
                      <a:r>
                        <a:rPr lang="fr-BE" dirty="0"/>
                        <a:t> index)</a:t>
                      </a:r>
                    </a:p>
                  </a:txBody>
                  <a:tcPr anchor="ctr"/>
                </a:tc>
                <a:tc>
                  <a:txBody>
                    <a:bodyPr/>
                    <a:lstStyle/>
                    <a:p>
                      <a:pPr algn="ctr"/>
                      <a:r>
                        <a:rPr lang="fr-BE" dirty="0"/>
                        <a:t>O(1)</a:t>
                      </a:r>
                    </a:p>
                  </a:txBody>
                  <a:tcPr anchor="ctr"/>
                </a:tc>
                <a:tc>
                  <a:txBody>
                    <a:bodyPr/>
                    <a:lstStyle/>
                    <a:p>
                      <a:pPr algn="ctr"/>
                      <a:r>
                        <a:rPr lang="fr-BE" dirty="0"/>
                        <a:t>O(N)</a:t>
                      </a:r>
                    </a:p>
                  </a:txBody>
                  <a:tcPr anchor="ctr"/>
                </a:tc>
                <a:extLst>
                  <a:ext uri="{0D108BD9-81ED-4DB2-BD59-A6C34878D82A}">
                    <a16:rowId xmlns:a16="http://schemas.microsoft.com/office/drawing/2014/main" val="1835805544"/>
                  </a:ext>
                </a:extLst>
              </a:tr>
              <a:tr h="50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E set (</a:t>
                      </a:r>
                      <a:r>
                        <a:rPr lang="fr-BE" dirty="0" err="1"/>
                        <a:t>int</a:t>
                      </a:r>
                      <a:r>
                        <a:rPr lang="fr-BE" dirty="0"/>
                        <a:t> index, E </a:t>
                      </a:r>
                      <a:r>
                        <a:rPr lang="fr-BE" dirty="0" err="1"/>
                        <a:t>element</a:t>
                      </a:r>
                      <a:r>
                        <a:rPr lang="fr-BE" dirty="0"/>
                        <a:t>)</a:t>
                      </a:r>
                    </a:p>
                  </a:txBody>
                  <a:tcPr anchor="ctr"/>
                </a:tc>
                <a:tc>
                  <a:txBody>
                    <a:bodyPr/>
                    <a:lstStyle/>
                    <a:p>
                      <a:pPr algn="ctr"/>
                      <a:r>
                        <a:rPr lang="fr-BE" dirty="0"/>
                        <a:t>O(1)</a:t>
                      </a:r>
                    </a:p>
                  </a:txBody>
                  <a:tcPr anchor="ctr"/>
                </a:tc>
                <a:tc>
                  <a:txBody>
                    <a:bodyPr/>
                    <a:lstStyle/>
                    <a:p>
                      <a:pPr algn="ctr"/>
                      <a:r>
                        <a:rPr lang="fr-BE" dirty="0"/>
                        <a:t>O(N)</a:t>
                      </a:r>
                    </a:p>
                  </a:txBody>
                  <a:tcPr anchor="ctr"/>
                </a:tc>
                <a:extLst>
                  <a:ext uri="{0D108BD9-81ED-4DB2-BD59-A6C34878D82A}">
                    <a16:rowId xmlns:a16="http://schemas.microsoft.com/office/drawing/2014/main" val="4004337345"/>
                  </a:ext>
                </a:extLst>
              </a:tr>
              <a:tr h="508470">
                <a:tc>
                  <a:txBody>
                    <a:bodyPr/>
                    <a:lstStyle/>
                    <a:p>
                      <a:pPr algn="l"/>
                      <a:r>
                        <a:rPr lang="fr-BE" dirty="0" err="1"/>
                        <a:t>boolean</a:t>
                      </a:r>
                      <a:r>
                        <a:rPr lang="fr-BE" dirty="0"/>
                        <a:t> </a:t>
                      </a:r>
                      <a:r>
                        <a:rPr lang="fr-BE" dirty="0" err="1"/>
                        <a:t>add</a:t>
                      </a:r>
                      <a:r>
                        <a:rPr lang="fr-BE" dirty="0"/>
                        <a:t> (E </a:t>
                      </a:r>
                      <a:r>
                        <a:rPr lang="fr-BE" dirty="0" err="1"/>
                        <a:t>element</a:t>
                      </a:r>
                      <a:r>
                        <a:rPr lang="fr-BE" dirty="0"/>
                        <a:t>)</a:t>
                      </a:r>
                    </a:p>
                  </a:txBody>
                  <a:tcPr anchor="ctr"/>
                </a:tc>
                <a:tc>
                  <a:txBody>
                    <a:bodyPr/>
                    <a:lstStyle/>
                    <a:p>
                      <a:pPr algn="ctr"/>
                      <a:r>
                        <a:rPr lang="fr-BE" dirty="0"/>
                        <a:t>O(1) </a:t>
                      </a:r>
                      <a:br>
                        <a:rPr lang="fr-BE" dirty="0"/>
                      </a:br>
                      <a:r>
                        <a:rPr lang="fr-BE" sz="1600" i="0" dirty="0"/>
                        <a:t>amorti</a:t>
                      </a:r>
                    </a:p>
                  </a:txBody>
                  <a:tcPr anchor="ctr"/>
                </a:tc>
                <a:tc>
                  <a:txBody>
                    <a:bodyPr/>
                    <a:lstStyle/>
                    <a:p>
                      <a:pPr algn="ctr"/>
                      <a:r>
                        <a:rPr lang="fr-BE" dirty="0"/>
                        <a:t>O(1)</a:t>
                      </a:r>
                    </a:p>
                  </a:txBody>
                  <a:tcPr anchor="ctr"/>
                </a:tc>
                <a:extLst>
                  <a:ext uri="{0D108BD9-81ED-4DB2-BD59-A6C34878D82A}">
                    <a16:rowId xmlns:a16="http://schemas.microsoft.com/office/drawing/2014/main" val="2002516952"/>
                  </a:ext>
                </a:extLst>
              </a:tr>
              <a:tr h="475696">
                <a:tc>
                  <a:txBody>
                    <a:bodyPr/>
                    <a:lstStyle/>
                    <a:p>
                      <a:pPr algn="l"/>
                      <a:r>
                        <a:rPr lang="fr-BE" dirty="0" err="1"/>
                        <a:t>void</a:t>
                      </a:r>
                      <a:r>
                        <a:rPr lang="fr-BE" dirty="0"/>
                        <a:t> </a:t>
                      </a:r>
                      <a:r>
                        <a:rPr lang="fr-BE" dirty="0" err="1"/>
                        <a:t>add</a:t>
                      </a:r>
                      <a:r>
                        <a:rPr lang="fr-BE" dirty="0"/>
                        <a:t> (</a:t>
                      </a:r>
                      <a:r>
                        <a:rPr lang="fr-BE" dirty="0" err="1"/>
                        <a:t>int</a:t>
                      </a:r>
                      <a:r>
                        <a:rPr lang="fr-BE" dirty="0"/>
                        <a:t> index, E </a:t>
                      </a:r>
                      <a:r>
                        <a:rPr lang="fr-BE" dirty="0" err="1"/>
                        <a:t>element</a:t>
                      </a:r>
                      <a:r>
                        <a:rPr lang="fr-BE" dirty="0"/>
                        <a:t>)</a:t>
                      </a:r>
                    </a:p>
                  </a:txBody>
                  <a:tcPr anchor="ctr"/>
                </a:tc>
                <a:tc>
                  <a:txBody>
                    <a:bodyPr/>
                    <a:lstStyle/>
                    <a:p>
                      <a:pPr algn="ctr"/>
                      <a:r>
                        <a:rPr lang="fr-BE" dirty="0"/>
                        <a:t>O(N</a:t>
                      </a:r>
                      <a:r>
                        <a:rPr lang="fr-BE" dirty="0" smtClean="0"/>
                        <a:t>)</a:t>
                      </a:r>
                      <a:br>
                        <a:rPr lang="fr-BE" dirty="0" smtClean="0"/>
                      </a:br>
                      <a:r>
                        <a:rPr kumimoji="0" lang="fr-BE" sz="1600" b="0" i="0" u="none" strike="noStrike" kern="1200" cap="none" spc="0" normalizeH="0" baseline="0" noProof="0" dirty="0" smtClean="0">
                          <a:ln>
                            <a:noFill/>
                          </a:ln>
                          <a:solidFill>
                            <a:prstClr val="black"/>
                          </a:solidFill>
                          <a:effectLst/>
                          <a:uLnTx/>
                          <a:uFillTx/>
                          <a:latin typeface="+mn-lt"/>
                        </a:rPr>
                        <a:t>amorti</a:t>
                      </a:r>
                      <a:endParaRPr lang="fr-BE" dirty="0"/>
                    </a:p>
                  </a:txBody>
                  <a:tcPr anchor="ctr"/>
                </a:tc>
                <a:tc>
                  <a:txBody>
                    <a:bodyPr/>
                    <a:lstStyle/>
                    <a:p>
                      <a:pPr algn="ctr"/>
                      <a:r>
                        <a:rPr lang="fr-BE" dirty="0"/>
                        <a:t>O(N)</a:t>
                      </a:r>
                    </a:p>
                  </a:txBody>
                  <a:tcPr anchor="ctr"/>
                </a:tc>
                <a:extLst>
                  <a:ext uri="{0D108BD9-81ED-4DB2-BD59-A6C34878D82A}">
                    <a16:rowId xmlns:a16="http://schemas.microsoft.com/office/drawing/2014/main" val="388032215"/>
                  </a:ext>
                </a:extLst>
              </a:tr>
              <a:tr h="508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E </a:t>
                      </a:r>
                      <a:r>
                        <a:rPr lang="fr-BE" dirty="0" err="1"/>
                        <a:t>remove</a:t>
                      </a:r>
                      <a:r>
                        <a:rPr lang="fr-BE" dirty="0"/>
                        <a:t> (</a:t>
                      </a:r>
                      <a:r>
                        <a:rPr lang="fr-BE" dirty="0" err="1"/>
                        <a:t>int</a:t>
                      </a:r>
                      <a:r>
                        <a:rPr lang="fr-BE" dirty="0"/>
                        <a:t> index) </a:t>
                      </a:r>
                    </a:p>
                  </a:txBody>
                  <a:tcPr anchor="ctr"/>
                </a:tc>
                <a:tc>
                  <a:txBody>
                    <a:bodyPr/>
                    <a:lstStyle/>
                    <a:p>
                      <a:pPr algn="ctr"/>
                      <a:r>
                        <a:rPr lang="fr-BE" dirty="0"/>
                        <a:t>O(N)</a:t>
                      </a:r>
                    </a:p>
                  </a:txBody>
                  <a:tcPr anchor="ctr"/>
                </a:tc>
                <a:tc>
                  <a:txBody>
                    <a:bodyPr/>
                    <a:lstStyle/>
                    <a:p>
                      <a:pPr algn="ctr"/>
                      <a:r>
                        <a:rPr lang="fr-BE" dirty="0"/>
                        <a:t>O(N)</a:t>
                      </a:r>
                    </a:p>
                  </a:txBody>
                  <a:tcPr anchor="ctr"/>
                </a:tc>
                <a:extLst>
                  <a:ext uri="{0D108BD9-81ED-4DB2-BD59-A6C34878D82A}">
                    <a16:rowId xmlns:a16="http://schemas.microsoft.com/office/drawing/2014/main" val="537409391"/>
                  </a:ext>
                </a:extLst>
              </a:tr>
              <a:tr h="508470">
                <a:tc>
                  <a:txBody>
                    <a:bodyPr/>
                    <a:lstStyle/>
                    <a:p>
                      <a:pPr algn="l"/>
                      <a:r>
                        <a:rPr lang="fr-BE" dirty="0" err="1">
                          <a:solidFill>
                            <a:schemeClr val="tx1"/>
                          </a:solidFill>
                        </a:rPr>
                        <a:t>boolean</a:t>
                      </a:r>
                      <a:r>
                        <a:rPr lang="fr-BE" dirty="0">
                          <a:solidFill>
                            <a:schemeClr val="tx1"/>
                          </a:solidFill>
                        </a:rPr>
                        <a:t> </a:t>
                      </a:r>
                      <a:r>
                        <a:rPr lang="fr-BE" dirty="0" err="1">
                          <a:solidFill>
                            <a:schemeClr val="tx1"/>
                          </a:solidFill>
                        </a:rPr>
                        <a:t>contains</a:t>
                      </a:r>
                      <a:r>
                        <a:rPr lang="fr-BE" dirty="0">
                          <a:solidFill>
                            <a:schemeClr val="tx1"/>
                          </a:solidFill>
                        </a:rPr>
                        <a:t> (Object o)</a:t>
                      </a:r>
                    </a:p>
                  </a:txBody>
                  <a:tcPr anchor="ctr"/>
                </a:tc>
                <a:tc>
                  <a:txBody>
                    <a:bodyPr/>
                    <a:lstStyle/>
                    <a:p>
                      <a:pPr algn="ctr"/>
                      <a:r>
                        <a:rPr lang="fr-BE" dirty="0">
                          <a:solidFill>
                            <a:schemeClr val="tx1"/>
                          </a:solidFill>
                        </a:rPr>
                        <a:t>O(N)</a:t>
                      </a:r>
                    </a:p>
                  </a:txBody>
                  <a:tcPr anchor="ctr"/>
                </a:tc>
                <a:tc>
                  <a:txBody>
                    <a:bodyPr/>
                    <a:lstStyle/>
                    <a:p>
                      <a:pPr algn="ctr"/>
                      <a:r>
                        <a:rPr lang="fr-BE" dirty="0">
                          <a:solidFill>
                            <a:schemeClr val="tx1"/>
                          </a:solidFill>
                        </a:rPr>
                        <a:t>O(N)</a:t>
                      </a:r>
                    </a:p>
                  </a:txBody>
                  <a:tcPr anchor="ctr"/>
                </a:tc>
                <a:extLst>
                  <a:ext uri="{0D108BD9-81ED-4DB2-BD59-A6C34878D82A}">
                    <a16:rowId xmlns:a16="http://schemas.microsoft.com/office/drawing/2014/main" val="911609290"/>
                  </a:ext>
                </a:extLst>
              </a:tr>
            </a:tbl>
          </a:graphicData>
        </a:graphic>
      </p:graphicFrame>
      <p:sp>
        <p:nvSpPr>
          <p:cNvPr id="5" name="ZoneTexte 4"/>
          <p:cNvSpPr txBox="1"/>
          <p:nvPr/>
        </p:nvSpPr>
        <p:spPr>
          <a:xfrm>
            <a:off x="121119" y="5517169"/>
            <a:ext cx="8831264" cy="923330"/>
          </a:xfrm>
          <a:prstGeom prst="rect">
            <a:avLst/>
          </a:prstGeom>
          <a:noFill/>
        </p:spPr>
        <p:txBody>
          <a:bodyPr wrap="none" rtlCol="0">
            <a:spAutoFit/>
          </a:bodyPr>
          <a:lstStyle/>
          <a:p>
            <a:pPr marL="358775" indent="-358775">
              <a:spcAft>
                <a:spcPts val="1200"/>
              </a:spcAft>
              <a:buFont typeface="Wingdings" panose="05000000000000000000" pitchFamily="2" charset="2"/>
              <a:buChar char="Ø"/>
            </a:pPr>
            <a:r>
              <a:rPr lang="fr-BE" sz="2200" dirty="0"/>
              <a:t>Si nombreux accès en lecture (</a:t>
            </a:r>
            <a:r>
              <a:rPr lang="fr-BE" sz="2200" dirty="0" err="1"/>
              <a:t>get</a:t>
            </a:r>
            <a:r>
              <a:rPr lang="fr-BE" sz="2200" dirty="0"/>
              <a:t>) ou écriture (set) </a:t>
            </a:r>
            <a:r>
              <a:rPr lang="fr-BE" sz="2200" dirty="0">
                <a:sym typeface="Wingdings" panose="05000000000000000000" pitchFamily="2" charset="2"/>
              </a:rPr>
              <a:t>  </a:t>
            </a:r>
            <a:r>
              <a:rPr lang="fr-BE" sz="2200" dirty="0" err="1">
                <a:sym typeface="Wingdings" panose="05000000000000000000" pitchFamily="2" charset="2"/>
              </a:rPr>
              <a:t>ArrayList</a:t>
            </a:r>
            <a:endParaRPr lang="fr-BE" sz="2200" dirty="0">
              <a:sym typeface="Wingdings" panose="05000000000000000000" pitchFamily="2" charset="2"/>
            </a:endParaRPr>
          </a:p>
          <a:p>
            <a:pPr marL="358775" indent="-358775">
              <a:spcAft>
                <a:spcPts val="1200"/>
              </a:spcAft>
              <a:buFont typeface="Wingdings" panose="05000000000000000000" pitchFamily="2" charset="2"/>
              <a:buChar char="Ø"/>
            </a:pPr>
            <a:r>
              <a:rPr lang="fr-BE" sz="2200" dirty="0">
                <a:sym typeface="Wingdings" panose="05000000000000000000" pitchFamily="2" charset="2"/>
              </a:rPr>
              <a:t>Si nombreux ajouts (</a:t>
            </a:r>
            <a:r>
              <a:rPr lang="fr-BE" sz="2200" dirty="0" err="1">
                <a:sym typeface="Wingdings" panose="05000000000000000000" pitchFamily="2" charset="2"/>
              </a:rPr>
              <a:t>add</a:t>
            </a:r>
            <a:r>
              <a:rPr lang="fr-BE" sz="2200" dirty="0">
                <a:sym typeface="Wingdings" panose="05000000000000000000" pitchFamily="2" charset="2"/>
              </a:rPr>
              <a:t>) ou suppressions (</a:t>
            </a:r>
            <a:r>
              <a:rPr lang="fr-BE" sz="2200" dirty="0" err="1">
                <a:sym typeface="Wingdings" panose="05000000000000000000" pitchFamily="2" charset="2"/>
              </a:rPr>
              <a:t>remove</a:t>
            </a:r>
            <a:r>
              <a:rPr lang="fr-BE" sz="2200" dirty="0">
                <a:sym typeface="Wingdings" panose="05000000000000000000" pitchFamily="2" charset="2"/>
              </a:rPr>
              <a:t>)   </a:t>
            </a:r>
            <a:r>
              <a:rPr lang="fr-BE" sz="2200" dirty="0" err="1">
                <a:sym typeface="Wingdings" panose="05000000000000000000" pitchFamily="2" charset="2"/>
              </a:rPr>
              <a:t>LinkedList</a:t>
            </a:r>
            <a:endParaRPr lang="fr-BE" sz="2200" dirty="0"/>
          </a:p>
        </p:txBody>
      </p:sp>
    </p:spTree>
    <p:extLst>
      <p:ext uri="{BB962C8B-B14F-4D97-AF65-F5344CB8AC3E}">
        <p14:creationId xmlns:p14="http://schemas.microsoft.com/office/powerpoint/2010/main" val="709669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686376" y="1348661"/>
            <a:ext cx="7790688" cy="5016758"/>
          </a:xfrm>
          <a:prstGeom prst="rect">
            <a:avLst/>
          </a:prstGeom>
        </p:spPr>
        <p:txBody>
          <a:bodyPr wrap="square">
            <a:spAutoFit/>
          </a:bodyPr>
          <a:lstStyle/>
          <a:p>
            <a:pPr>
              <a:spcAft>
                <a:spcPts val="1200"/>
              </a:spcAft>
            </a:pPr>
            <a:r>
              <a:rPr lang="fr-BE" sz="2300" b="1" dirty="0" err="1"/>
              <a:t>ArrayList</a:t>
            </a:r>
            <a:r>
              <a:rPr lang="fr-BE" sz="2300" b="1" dirty="0"/>
              <a:t>:</a:t>
            </a:r>
          </a:p>
          <a:p>
            <a:pPr>
              <a:spcAft>
                <a:spcPts val="1200"/>
              </a:spcAft>
            </a:pPr>
            <a:r>
              <a:rPr lang="fr-BE" sz="2300" dirty="0"/>
              <a:t>De nombreuses opérations nécessitent N/2 traitements en moyenne (décalages) : </a:t>
            </a:r>
          </a:p>
          <a:p>
            <a:pPr marL="342900" indent="-342900">
              <a:spcAft>
                <a:spcPts val="1200"/>
              </a:spcAft>
              <a:buFont typeface="Wingdings" panose="05000000000000000000" pitchFamily="2" charset="2"/>
              <a:buChar char="§"/>
            </a:pPr>
            <a:r>
              <a:rPr lang="fr-BE" sz="2300" dirty="0"/>
              <a:t>constante dans le meilleur des cas (fin de liste) </a:t>
            </a:r>
          </a:p>
          <a:p>
            <a:pPr marL="342900" indent="-342900">
              <a:spcAft>
                <a:spcPts val="3600"/>
              </a:spcAft>
              <a:buFont typeface="Wingdings" panose="05000000000000000000" pitchFamily="2" charset="2"/>
              <a:buChar char="§"/>
            </a:pPr>
            <a:r>
              <a:rPr lang="fr-BE" sz="2300" dirty="0"/>
              <a:t>N dans le pire des cas (début de la liste)</a:t>
            </a:r>
          </a:p>
          <a:p>
            <a:pPr>
              <a:spcAft>
                <a:spcPts val="1200"/>
              </a:spcAft>
            </a:pPr>
            <a:r>
              <a:rPr lang="fr-BE" sz="2300" b="1" dirty="0" err="1"/>
              <a:t>LinkedList</a:t>
            </a:r>
            <a:r>
              <a:rPr lang="fr-BE" sz="2300" b="1" dirty="0"/>
              <a:t>:</a:t>
            </a:r>
          </a:p>
          <a:p>
            <a:pPr lvl="0">
              <a:spcAft>
                <a:spcPts val="1200"/>
              </a:spcAft>
              <a:defRPr/>
            </a:pPr>
            <a:r>
              <a:rPr lang="fr-BE" sz="2300" dirty="0"/>
              <a:t>La plupart des opérations nécessitent N/4 étapes en moyenne (parcours) : </a:t>
            </a:r>
          </a:p>
          <a:p>
            <a:pPr marL="342900" lvl="0" indent="-342900">
              <a:spcAft>
                <a:spcPts val="1200"/>
              </a:spcAft>
              <a:buFont typeface="Wingdings" panose="05000000000000000000" pitchFamily="2" charset="2"/>
              <a:buChar char="§"/>
              <a:defRPr/>
            </a:pPr>
            <a:r>
              <a:rPr lang="fr-BE" sz="2300" dirty="0"/>
              <a:t>constante dans le meilleur des cas (par ex. indice=0) </a:t>
            </a:r>
          </a:p>
          <a:p>
            <a:pPr marL="342900" lvl="0" indent="-342900">
              <a:spcAft>
                <a:spcPts val="1200"/>
              </a:spcAft>
              <a:buFont typeface="Wingdings" panose="05000000000000000000" pitchFamily="2" charset="2"/>
              <a:buChar char="§"/>
              <a:defRPr/>
            </a:pPr>
            <a:r>
              <a:rPr lang="fr-BE" sz="2300" dirty="0"/>
              <a:t>N/2 dans le pire des cas (milieu de liste)</a:t>
            </a:r>
          </a:p>
        </p:txBody>
      </p:sp>
    </p:spTree>
    <p:extLst>
      <p:ext uri="{BB962C8B-B14F-4D97-AF65-F5344CB8AC3E}">
        <p14:creationId xmlns:p14="http://schemas.microsoft.com/office/powerpoint/2010/main" val="28125076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2"/>
          <p:cNvSpPr/>
          <p:nvPr/>
        </p:nvSpPr>
        <p:spPr>
          <a:xfrm>
            <a:off x="5153040" y="1828800"/>
            <a:ext cx="3419280" cy="27810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0"/>
            <a:ext cx="9143640" cy="456840"/>
          </a:xfrm>
          <a:prstGeom prst="rect">
            <a:avLst/>
          </a:prstGeom>
          <a:noFill/>
          <a:ln>
            <a:noFill/>
          </a:ln>
        </p:spPr>
        <p:style>
          <a:lnRef idx="0">
            <a:scrgbClr r="0" g="0" b="0"/>
          </a:lnRef>
          <a:fillRef idx="0">
            <a:scrgbClr r="0" g="0" b="0"/>
          </a:fillRef>
          <a:effectRef idx="0">
            <a:scrgbClr r="0" g="0" b="0"/>
          </a:effectRef>
          <a:fontRef idx="minor"/>
        </p:style>
      </p:sp>
      <p:sp>
        <p:nvSpPr>
          <p:cNvPr id="125" name="CustomShape 4"/>
          <p:cNvSpPr/>
          <p:nvPr/>
        </p:nvSpPr>
        <p:spPr>
          <a:xfrm>
            <a:off x="0" y="4533840"/>
            <a:ext cx="9143640" cy="360"/>
          </a:xfrm>
          <a:prstGeom prst="rect">
            <a:avLst/>
          </a:prstGeom>
          <a:noFill/>
          <a:ln>
            <a:noFill/>
          </a:ln>
        </p:spPr>
        <p:style>
          <a:lnRef idx="0">
            <a:scrgbClr r="0" g="0" b="0"/>
          </a:lnRef>
          <a:fillRef idx="0">
            <a:scrgbClr r="0" g="0" b="0"/>
          </a:fillRef>
          <a:effectRef idx="0">
            <a:scrgbClr r="0" g="0" b="0"/>
          </a:effectRef>
          <a:fontRef idx="minor"/>
        </p:style>
      </p:sp>
      <p:sp>
        <p:nvSpPr>
          <p:cNvPr id="126" name="CustomShape 5"/>
          <p:cNvSpPr/>
          <p:nvPr/>
        </p:nvSpPr>
        <p:spPr>
          <a:xfrm>
            <a:off x="0" y="7934400"/>
            <a:ext cx="9143640" cy="360"/>
          </a:xfrm>
          <a:prstGeom prst="rect">
            <a:avLst/>
          </a:prstGeom>
          <a:noFill/>
          <a:ln>
            <a:noFill/>
          </a:ln>
        </p:spPr>
        <p:style>
          <a:lnRef idx="0">
            <a:scrgbClr r="0" g="0" b="0"/>
          </a:lnRef>
          <a:fillRef idx="0">
            <a:scrgbClr r="0" g="0" b="0"/>
          </a:fillRef>
          <a:effectRef idx="0">
            <a:scrgbClr r="0" g="0" b="0"/>
          </a:effectRef>
          <a:fontRef idx="minor"/>
        </p:style>
      </p:sp>
      <p:sp>
        <p:nvSpPr>
          <p:cNvPr id="7" name="TextShape 1"/>
          <p:cNvSpPr txBox="1"/>
          <p:nvPr/>
        </p:nvSpPr>
        <p:spPr>
          <a:xfrm>
            <a:off x="457200" y="274680"/>
            <a:ext cx="8229240" cy="727269"/>
          </a:xfrm>
          <a:prstGeom prst="rect">
            <a:avLst/>
          </a:prstGeom>
          <a:noFill/>
          <a:ln>
            <a:noFill/>
          </a:ln>
        </p:spPr>
        <p:txBody>
          <a:bodyPr anchor="ctr"/>
          <a:lstStyle/>
          <a:p>
            <a:pPr algn="ctr">
              <a:lnSpc>
                <a:spcPct val="100000"/>
              </a:lnSpc>
            </a:pPr>
            <a:r>
              <a:rPr lang="fr-FR" sz="4400" spc="-1" dirty="0" err="1">
                <a:solidFill>
                  <a:srgbClr val="000000"/>
                </a:solidFill>
                <a:uFill>
                  <a:solidFill>
                    <a:srgbClr val="FFFFFF"/>
                  </a:solidFill>
                </a:uFill>
                <a:latin typeface="Calibri"/>
              </a:rPr>
              <a:t>ArrayList</a:t>
            </a:r>
            <a:r>
              <a:rPr lang="fr-FR" sz="4400" spc="-1" dirty="0">
                <a:solidFill>
                  <a:srgbClr val="000000"/>
                </a:solidFill>
                <a:uFill>
                  <a:solidFill>
                    <a:srgbClr val="FFFFFF"/>
                  </a:solidFill>
                </a:uFill>
                <a:latin typeface="Calibri"/>
              </a:rPr>
              <a:t> vs </a:t>
            </a:r>
            <a:r>
              <a:rPr lang="fr-FR" sz="4400" spc="-1" dirty="0" err="1">
                <a:solidFill>
                  <a:srgbClr val="000000"/>
                </a:solidFill>
                <a:uFill>
                  <a:solidFill>
                    <a:srgbClr val="FFFFFF"/>
                  </a:solidFill>
                </a:uFill>
                <a:latin typeface="Calibri"/>
              </a:rPr>
              <a:t>Linked</a:t>
            </a:r>
            <a:r>
              <a:rPr lang="fr-FR" sz="4400" strike="noStrike" spc="-1" dirty="0" err="1">
                <a:solidFill>
                  <a:srgbClr val="000000"/>
                </a:solidFill>
                <a:uFill>
                  <a:solidFill>
                    <a:srgbClr val="FFFFFF"/>
                  </a:solidFill>
                </a:uFill>
                <a:latin typeface="Calibri"/>
              </a:rPr>
              <a:t>List</a:t>
            </a:r>
            <a:endParaRPr lang="fr-FR" sz="1800" strike="noStrike" spc="-1" dirty="0">
              <a:solidFill>
                <a:srgbClr val="000000"/>
              </a:solidFill>
              <a:uFill>
                <a:solidFill>
                  <a:srgbClr val="FFFFFF"/>
                </a:solidFill>
              </a:uFill>
              <a:latin typeface="Calibri"/>
            </a:endParaRPr>
          </a:p>
        </p:txBody>
      </p:sp>
      <p:sp>
        <p:nvSpPr>
          <p:cNvPr id="2" name="Rectangle 1"/>
          <p:cNvSpPr/>
          <p:nvPr/>
        </p:nvSpPr>
        <p:spPr>
          <a:xfrm>
            <a:off x="794083" y="1742761"/>
            <a:ext cx="7790688" cy="3462486"/>
          </a:xfrm>
          <a:prstGeom prst="rect">
            <a:avLst/>
          </a:prstGeom>
        </p:spPr>
        <p:txBody>
          <a:bodyPr wrap="square">
            <a:spAutoFit/>
          </a:bodyPr>
          <a:lstStyle/>
          <a:p>
            <a:pPr>
              <a:spcAft>
                <a:spcPts val="1800"/>
              </a:spcAft>
            </a:pPr>
            <a:r>
              <a:rPr lang="fr-BE" sz="2400" b="1" dirty="0" err="1"/>
              <a:t>ArrayList</a:t>
            </a:r>
            <a:r>
              <a:rPr lang="fr-BE" sz="2400" b="1" dirty="0"/>
              <a:t>:</a:t>
            </a:r>
          </a:p>
          <a:p>
            <a:pPr>
              <a:spcAft>
                <a:spcPts val="1800"/>
              </a:spcAft>
            </a:pPr>
            <a:r>
              <a:rPr lang="fr-BE" sz="2400" dirty="0">
                <a:sym typeface="Symbol" panose="05050102010706020507" pitchFamily="18" charset="2"/>
              </a:rPr>
              <a:t>  </a:t>
            </a:r>
            <a:r>
              <a:rPr lang="fr-BE" sz="2400" dirty="0" err="1"/>
              <a:t>get</a:t>
            </a:r>
            <a:r>
              <a:rPr lang="fr-BE" sz="2400" dirty="0"/>
              <a:t>() et set() en O(1)</a:t>
            </a:r>
          </a:p>
          <a:p>
            <a:pPr>
              <a:spcAft>
                <a:spcPts val="1800"/>
              </a:spcAft>
            </a:pPr>
            <a:endParaRPr lang="fr-BE" sz="2400" dirty="0"/>
          </a:p>
          <a:p>
            <a:pPr>
              <a:spcAft>
                <a:spcPts val="1800"/>
              </a:spcAft>
            </a:pPr>
            <a:r>
              <a:rPr lang="fr-BE" sz="2400" b="1" dirty="0" err="1"/>
              <a:t>LinkedList</a:t>
            </a:r>
            <a:r>
              <a:rPr lang="fr-BE" sz="2400" b="1" dirty="0"/>
              <a:t>:</a:t>
            </a:r>
          </a:p>
          <a:p>
            <a:pPr lvl="0">
              <a:spcAft>
                <a:spcPts val="1800"/>
              </a:spcAft>
              <a:defRPr/>
            </a:pPr>
            <a:r>
              <a:rPr lang="fr-BE" sz="2400" dirty="0">
                <a:sym typeface="Symbol" panose="05050102010706020507" pitchFamily="18" charset="2"/>
              </a:rPr>
              <a:t>  i</a:t>
            </a:r>
            <a:r>
              <a:rPr lang="fr-BE" sz="2400" dirty="0"/>
              <a:t>nsertions et suppressions via itérateur en O(1)</a:t>
            </a:r>
          </a:p>
          <a:p>
            <a:pPr lvl="0">
              <a:spcAft>
                <a:spcPts val="1800"/>
              </a:spcAft>
              <a:defRPr/>
            </a:pPr>
            <a:r>
              <a:rPr lang="fr-BE" sz="2400" dirty="0">
                <a:sym typeface="Symbol" panose="05050102010706020507" pitchFamily="18" charset="2"/>
              </a:rPr>
              <a:t>  a</a:t>
            </a:r>
            <a:r>
              <a:rPr lang="fr-BE" sz="2400" dirty="0"/>
              <a:t>jouts et retraits en début et en fin de liste en O(1)</a:t>
            </a:r>
          </a:p>
        </p:txBody>
      </p:sp>
      <p:sp>
        <p:nvSpPr>
          <p:cNvPr id="3" name="Cœur 2"/>
          <p:cNvSpPr/>
          <p:nvPr/>
        </p:nvSpPr>
        <p:spPr>
          <a:xfrm>
            <a:off x="2549731" y="1851215"/>
            <a:ext cx="292608" cy="27432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Cœur 8"/>
          <p:cNvSpPr/>
          <p:nvPr/>
        </p:nvSpPr>
        <p:spPr>
          <a:xfrm>
            <a:off x="2696035" y="3623784"/>
            <a:ext cx="292608" cy="27432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585840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1418</Words>
  <Application>Microsoft Office PowerPoint</Application>
  <PresentationFormat>Affichage à l'écran (4:3)</PresentationFormat>
  <Paragraphs>227</Paragraphs>
  <Slides>18</Slides>
  <Notes>17</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18</vt:i4>
      </vt:variant>
    </vt:vector>
  </HeadingPairs>
  <TitlesOfParts>
    <vt:vector size="28" baseType="lpstr">
      <vt:lpstr>Arial</vt:lpstr>
      <vt:lpstr>Calibri</vt:lpstr>
      <vt:lpstr>Courier New</vt:lpstr>
      <vt:lpstr>DejaVu Sans</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annick</dc:creator>
  <dc:description/>
  <cp:lastModifiedBy>Anthony Legrand</cp:lastModifiedBy>
  <cp:revision>239</cp:revision>
  <dcterms:created xsi:type="dcterms:W3CDTF">2014-01-28T19:41:03Z</dcterms:created>
  <dcterms:modified xsi:type="dcterms:W3CDTF">2023-03-08T09:33:57Z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Affichage à l'écran (4:3)</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