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40" r:id="rId2"/>
    <p:sldId id="378" r:id="rId3"/>
    <p:sldId id="423" r:id="rId4"/>
    <p:sldId id="424" r:id="rId5"/>
    <p:sldId id="425" r:id="rId6"/>
    <p:sldId id="426" r:id="rId7"/>
    <p:sldId id="427" r:id="rId8"/>
    <p:sldId id="420" r:id="rId9"/>
    <p:sldId id="405" r:id="rId10"/>
    <p:sldId id="428" r:id="rId11"/>
    <p:sldId id="430" r:id="rId12"/>
    <p:sldId id="429" r:id="rId13"/>
    <p:sldId id="431" r:id="rId14"/>
    <p:sldId id="432" r:id="rId15"/>
    <p:sldId id="451" r:id="rId16"/>
    <p:sldId id="433" r:id="rId17"/>
    <p:sldId id="438" r:id="rId18"/>
    <p:sldId id="440" r:id="rId19"/>
    <p:sldId id="441" r:id="rId20"/>
    <p:sldId id="442" r:id="rId21"/>
    <p:sldId id="443" r:id="rId22"/>
    <p:sldId id="412" r:id="rId23"/>
    <p:sldId id="436" r:id="rId24"/>
    <p:sldId id="444" r:id="rId25"/>
    <p:sldId id="446" r:id="rId26"/>
    <p:sldId id="447" r:id="rId27"/>
    <p:sldId id="450" r:id="rId28"/>
    <p:sldId id="434" r:id="rId29"/>
    <p:sldId id="435" r:id="rId30"/>
    <p:sldId id="445" r:id="rId31"/>
    <p:sldId id="448" r:id="rId32"/>
    <p:sldId id="449" r:id="rId3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hony Legrand" initials="AL" lastIdx="1" clrIdx="0">
    <p:extLst>
      <p:ext uri="{19B8F6BF-5375-455C-9EA6-DF929625EA0E}">
        <p15:presenceInfo xmlns:p15="http://schemas.microsoft.com/office/powerpoint/2012/main" userId="S-1-5-21-739036914-3476611910-270065218-181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5604" autoAdjust="0"/>
  </p:normalViewPr>
  <p:slideViewPr>
    <p:cSldViewPr>
      <p:cViewPr varScale="1">
        <p:scale>
          <a:sx n="91" d="100"/>
          <a:sy n="91" d="100"/>
        </p:scale>
        <p:origin x="5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80076-B03F-45FB-95EB-4AB3B61349BA}" type="datetimeFigureOut">
              <a:rPr lang="fr-BE" smtClean="0"/>
              <a:t>07-03-23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F8DD-53E4-4746-9FC7-0658412E79E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17078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Structure récursive – un nœud contient un nœud (qui peut être </a:t>
            </a:r>
            <a:r>
              <a:rPr lang="fr-BE" dirty="0" err="1"/>
              <a:t>null</a:t>
            </a:r>
            <a:r>
              <a:rPr lang="fr-BE" dirty="0"/>
              <a:t>)</a:t>
            </a:r>
          </a:p>
          <a:p>
            <a:r>
              <a:rPr lang="fr-BE" baseline="0" dirty="0"/>
              <a:t>( En Math : suite est composée d’une tête et d’un corps qui est une sous-suite)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58576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Cas</a:t>
            </a:r>
            <a:r>
              <a:rPr lang="fr-BE" baseline="0" dirty="0"/>
              <a:t> bête à toujours prévoir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58014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Cas</a:t>
            </a:r>
            <a:r>
              <a:rPr lang="fr-BE" baseline="0"/>
              <a:t> terminal </a:t>
            </a:r>
            <a:r>
              <a:rPr lang="fr-BE" baseline="0" dirty="0"/>
              <a:t>à toujours prévoir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5603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L’appel récursif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3532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37992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Cas</a:t>
            </a:r>
            <a:r>
              <a:rPr lang="fr-BE" baseline="0" dirty="0"/>
              <a:t> bête :  liste est vide (</a:t>
            </a:r>
            <a:r>
              <a:rPr lang="fr-BE" baseline="0" dirty="0" err="1"/>
              <a:t>tete</a:t>
            </a:r>
            <a:r>
              <a:rPr lang="fr-BE" baseline="0" dirty="0"/>
              <a:t> = </a:t>
            </a:r>
            <a:r>
              <a:rPr lang="fr-BE" baseline="0" dirty="0" err="1"/>
              <a:t>null</a:t>
            </a:r>
            <a:r>
              <a:rPr lang="fr-BE" baseline="0" dirty="0"/>
              <a:t>)  ou  appel récursif </a:t>
            </a:r>
            <a:r>
              <a:rPr lang="fr-BE" baseline="0" dirty="0">
                <a:sym typeface="Wingdings" panose="05000000000000000000" pitchFamily="2" charset="2"/>
              </a:rPr>
              <a:t> à un moment on sera en fin de liste (plus de suivant)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3799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Que renvoie</a:t>
            </a:r>
            <a:r>
              <a:rPr lang="fr-BE" baseline="0" dirty="0"/>
              <a:t> la boîte noire ? Un </a:t>
            </a:r>
            <a:r>
              <a:rPr lang="fr-BE" baseline="0" dirty="0" err="1"/>
              <a:t>int</a:t>
            </a:r>
            <a:r>
              <a:rPr lang="fr-BE" baseline="0" dirty="0"/>
              <a:t> qui correspond à la somme de tous les nœuds qui suivent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53621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691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99927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15782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Il y a 2 cas « bête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85526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Cfr</a:t>
            </a:r>
            <a:r>
              <a:rPr lang="fr-BE" dirty="0"/>
              <a:t> semaine 4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1229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82527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217394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2060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11882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469549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La</a:t>
            </a:r>
            <a:r>
              <a:rPr lang="fr-BE" baseline="0" dirty="0"/>
              <a:t> méthode appelante peut faire plus qu’appeler la méthode récursive. (traitement d’exception, initialisation d’autres paramètres, …)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706918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941068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694194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32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3301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En</a:t>
            </a:r>
            <a:r>
              <a:rPr lang="fr-BE" baseline="0" dirty="0"/>
              <a:t> fin de parcours baladeur = </a:t>
            </a:r>
            <a:r>
              <a:rPr lang="fr-BE" baseline="0" dirty="0" err="1"/>
              <a:t>null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2753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745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Dans la classe </a:t>
            </a:r>
            <a:r>
              <a:rPr lang="fr-BE" dirty="0" err="1"/>
              <a:t>ListeDEntiers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59894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Il y a 2 méthodes</a:t>
            </a:r>
            <a:r>
              <a:rPr lang="fr-BE" baseline="0" dirty="0"/>
              <a:t> : celle qui est demandée et une méthode récursive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3977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Ne</a:t>
            </a:r>
            <a:r>
              <a:rPr lang="fr-BE" baseline="0" dirty="0"/>
              <a:t> pas oublier que la classe Nœud est une classe interne 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6985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Dans la classe </a:t>
            </a:r>
            <a:r>
              <a:rPr lang="fr-BE" dirty="0" err="1"/>
              <a:t>ListeDEntiers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12180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La méthode appelante appelle</a:t>
            </a:r>
            <a:r>
              <a:rPr lang="fr-BE" baseline="0" dirty="0"/>
              <a:t> la méthode récursive</a:t>
            </a:r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92136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07-03-23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016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07-03-23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5654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07-03-23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3599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07-03-23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766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07-03-23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369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07-03-23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951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07-03-23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041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07-03-23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8636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07-03-23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524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07-03-23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845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07-03-23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3331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F614C-5EEA-4919-94D1-1113F34DBD94}" type="datetimeFigureOut">
              <a:rPr lang="fr-BE" smtClean="0"/>
              <a:t>07-03-23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4594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7772400" cy="1470025"/>
          </a:xfrm>
        </p:spPr>
        <p:txBody>
          <a:bodyPr/>
          <a:lstStyle/>
          <a:p>
            <a:r>
              <a:rPr lang="fr-BE" dirty="0"/>
              <a:t>Les listes</a:t>
            </a:r>
          </a:p>
        </p:txBody>
      </p:sp>
    </p:spTree>
    <p:extLst>
      <p:ext uri="{BB962C8B-B14F-4D97-AF65-F5344CB8AC3E}">
        <p14:creationId xmlns:p14="http://schemas.microsoft.com/office/powerpoint/2010/main" val="1630298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1 : somme() </a:t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539552" y="2204864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somme(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0;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noeud.entier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 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somme(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noeud.suivant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051720" y="2204864"/>
            <a:ext cx="2232248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Ellipse 4"/>
          <p:cNvSpPr/>
          <p:nvPr/>
        </p:nvSpPr>
        <p:spPr>
          <a:xfrm>
            <a:off x="2627784" y="3717032"/>
            <a:ext cx="4100293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2851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1 : somme() </a:t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539552" y="2204864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somme(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0;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noeud.entier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 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somme(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noeud.suivant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051720" y="2204864"/>
            <a:ext cx="2232248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Ellipse 4"/>
          <p:cNvSpPr/>
          <p:nvPr/>
        </p:nvSpPr>
        <p:spPr>
          <a:xfrm>
            <a:off x="2627784" y="3717032"/>
            <a:ext cx="4100293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Ellipse 5"/>
          <p:cNvSpPr/>
          <p:nvPr/>
        </p:nvSpPr>
        <p:spPr>
          <a:xfrm>
            <a:off x="464240" y="2241181"/>
            <a:ext cx="1443464" cy="4375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Ellipse 6"/>
          <p:cNvSpPr/>
          <p:nvPr/>
        </p:nvSpPr>
        <p:spPr>
          <a:xfrm>
            <a:off x="539552" y="3717032"/>
            <a:ext cx="1443464" cy="4375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15436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1 : somme() </a:t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539552" y="2204864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somme(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0;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noeud.entier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 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somme(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noeud.suivant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508104" y="162880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/>
              <a:t>méthode récursive</a:t>
            </a:r>
          </a:p>
        </p:txBody>
      </p:sp>
      <p:cxnSp>
        <p:nvCxnSpPr>
          <p:cNvPr id="5" name="Connecteur droit avec flèche 4"/>
          <p:cNvCxnSpPr/>
          <p:nvPr/>
        </p:nvCxnSpPr>
        <p:spPr>
          <a:xfrm flipH="1">
            <a:off x="5508104" y="2132856"/>
            <a:ext cx="1296144" cy="1489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539552" y="3717032"/>
            <a:ext cx="1443464" cy="4375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2592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1 : somme() </a:t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539552" y="2204864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somme(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0;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noeud.entier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 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somme(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noeud.suivant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64240" y="2241181"/>
            <a:ext cx="1443464" cy="437567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Ellipse 7"/>
          <p:cNvSpPr/>
          <p:nvPr/>
        </p:nvSpPr>
        <p:spPr>
          <a:xfrm>
            <a:off x="2555776" y="2564904"/>
            <a:ext cx="2736304" cy="441748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7282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1 : somme() </a:t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539552" y="2204864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somme(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0;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noeud.entier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 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somme(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noeud.suivant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403648" y="4077072"/>
            <a:ext cx="3816424" cy="72008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" name="Connecteur droit avec flèche 6"/>
          <p:cNvCxnSpPr>
            <a:stCxn id="5" idx="3"/>
          </p:cNvCxnSpPr>
          <p:nvPr/>
        </p:nvCxnSpPr>
        <p:spPr>
          <a:xfrm flipV="1">
            <a:off x="5220072" y="3501008"/>
            <a:ext cx="936104" cy="93610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491581" y="3106962"/>
            <a:ext cx="3598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dirty="0">
                <a:solidFill>
                  <a:schemeClr val="accent1">
                    <a:lumMod val="75000"/>
                  </a:schemeClr>
                </a:solidFill>
              </a:rPr>
              <a:t>Cas terminaux =  fin de récursion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1400208" y="4839720"/>
            <a:ext cx="6124120" cy="72008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0" name="Connecteur droit avec flèche 9"/>
          <p:cNvCxnSpPr>
            <a:stCxn id="9" idx="2"/>
          </p:cNvCxnSpPr>
          <p:nvPr/>
        </p:nvCxnSpPr>
        <p:spPr>
          <a:xfrm>
            <a:off x="4462268" y="5559800"/>
            <a:ext cx="613788" cy="53349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965226" y="6058359"/>
            <a:ext cx="3581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dirty="0">
                <a:solidFill>
                  <a:schemeClr val="accent1">
                    <a:lumMod val="75000"/>
                  </a:schemeClr>
                </a:solidFill>
              </a:rPr>
              <a:t>Cas général = traitement récursif</a:t>
            </a:r>
          </a:p>
        </p:txBody>
      </p:sp>
    </p:spTree>
    <p:extLst>
      <p:ext uri="{BB962C8B-B14F-4D97-AF65-F5344CB8AC3E}">
        <p14:creationId xmlns:p14="http://schemas.microsoft.com/office/powerpoint/2010/main" val="404405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1 : somme() </a:t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539552" y="2204864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somme(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0;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noeud.entier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 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somme(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noeud.suivant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340606" y="4025273"/>
            <a:ext cx="3519425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56486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1 : somme() </a:t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539552" y="2204864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somme(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0;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noeud.entier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 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somme(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noeud.suivant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3491880" y="5085184"/>
            <a:ext cx="3744416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44426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1 : somme() </a:t>
            </a:r>
            <a:br>
              <a:rPr lang="fr-BE" dirty="0"/>
            </a:br>
            <a:endParaRPr lang="fr-BE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E9D5C71-EE0C-EEBB-4F5D-1073BFB79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56" y="1763688"/>
            <a:ext cx="71913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54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1 : somme() </a:t>
            </a:r>
            <a:br>
              <a:rPr lang="fr-BE" dirty="0"/>
            </a:br>
            <a:endParaRPr lang="fr-BE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5467003"/>
            <a:ext cx="3781425" cy="7715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E5A16E0-0DED-4B6D-5BC5-F9DE805AE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1340767"/>
            <a:ext cx="5832648" cy="383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97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1 : somme() </a:t>
            </a:r>
            <a:br>
              <a:rPr lang="fr-BE" dirty="0"/>
            </a:b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340767"/>
            <a:ext cx="6336704" cy="486112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6747460" y="5274205"/>
            <a:ext cx="1568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>
                <a:solidFill>
                  <a:srgbClr val="FF0000"/>
                </a:solidFill>
              </a:rPr>
              <a:t>sommeSuivant</a:t>
            </a:r>
            <a:endParaRPr lang="fr-BE" dirty="0">
              <a:solidFill>
                <a:srgbClr val="FF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8B3A1C-1D9D-BE3B-D948-85CD93929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363" y="6210448"/>
            <a:ext cx="7858125" cy="4857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3F67866-7058-B724-2878-C15E1F588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1340767"/>
            <a:ext cx="5832648" cy="3831779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>
            <a:off x="5796136" y="5085184"/>
            <a:ext cx="316835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7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Implémentation de la liste via </a:t>
            </a:r>
            <a:br>
              <a:rPr lang="fr-BE" dirty="0"/>
            </a:br>
            <a:r>
              <a:rPr lang="fr-BE" dirty="0"/>
              <a:t>une structure chaînée :</a:t>
            </a:r>
            <a:br>
              <a:rPr lang="fr-BE" dirty="0"/>
            </a:br>
            <a:endParaRPr lang="fr-BE" dirty="0"/>
          </a:p>
        </p:txBody>
      </p:sp>
      <p:grpSp>
        <p:nvGrpSpPr>
          <p:cNvPr id="24" name="Zone de dessin 317"/>
          <p:cNvGrpSpPr/>
          <p:nvPr/>
        </p:nvGrpSpPr>
        <p:grpSpPr>
          <a:xfrm>
            <a:off x="1115616" y="2705100"/>
            <a:ext cx="6840760" cy="2236068"/>
            <a:chOff x="0" y="0"/>
            <a:chExt cx="5486400" cy="1905000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5486400" cy="1905000"/>
            </a:xfrm>
            <a:prstGeom prst="rect">
              <a:avLst/>
            </a:prstGeom>
          </p:spPr>
        </p:sp>
        <p:sp>
          <p:nvSpPr>
            <p:cNvPr id="26" name="Rectangle 25"/>
            <p:cNvSpPr/>
            <p:nvPr/>
          </p:nvSpPr>
          <p:spPr>
            <a:xfrm>
              <a:off x="685800" y="10763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‘c’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61250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>
              <a:off x="1581150" y="1294107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427855" y="10579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 </a:t>
              </a:r>
              <a:r>
                <a:rPr lang="fr-BE" sz="2800" kern="1400" dirty="0">
                  <a:ea typeface="Times New Roman"/>
                </a:rPr>
                <a:t>’a’</a:t>
              </a:r>
            </a:p>
          </p:txBody>
        </p:sp>
        <p:sp>
          <p:nvSpPr>
            <p:cNvPr id="30" name="Zone de texte 316"/>
            <p:cNvSpPr txBox="1"/>
            <p:nvPr/>
          </p:nvSpPr>
          <p:spPr>
            <a:xfrm>
              <a:off x="466724" y="295275"/>
              <a:ext cx="1257301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200" kern="1400" dirty="0" err="1">
                  <a:effectLst/>
                  <a:latin typeface="Times New Roman"/>
                  <a:ea typeface="Times New Roman"/>
                </a:rPr>
                <a:t>tete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00" y="180000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>
              <a:off x="5229225" y="1181100"/>
              <a:ext cx="104775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1400175" y="10769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361950" y="476250"/>
              <a:ext cx="476250" cy="5816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3305175" y="10769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40017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510442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>
              <a:off x="3448050" y="12928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2405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1 : somme() </a:t>
            </a:r>
            <a:br>
              <a:rPr lang="fr-BE" dirty="0"/>
            </a:br>
            <a:endParaRPr lang="fr-BE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5778004" y="5301208"/>
            <a:ext cx="316835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4019114" y="5301208"/>
            <a:ext cx="1105769" cy="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4019114" y="5589240"/>
            <a:ext cx="4927242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36C2FDD6-FEA0-D43D-5865-E40791EF2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44" y="5771486"/>
            <a:ext cx="7581900" cy="10287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B3928C2-3199-9279-C8F4-A5FAA0E32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1340767"/>
            <a:ext cx="5832648" cy="383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22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1 : somme() </a:t>
            </a:r>
            <a:br>
              <a:rPr lang="fr-BE" dirty="0"/>
            </a:br>
            <a:endParaRPr lang="fr-BE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5778004" y="5301208"/>
            <a:ext cx="316835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4019114" y="5301208"/>
            <a:ext cx="1105769" cy="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4019114" y="5589240"/>
            <a:ext cx="4927242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E6860AFA-FB70-FC14-1AAB-226E407E0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48" y="5983292"/>
            <a:ext cx="8201025" cy="4572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6517FFB-6C65-9034-E7BC-CE916F821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1340767"/>
            <a:ext cx="5832648" cy="383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65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1560" y="1763688"/>
            <a:ext cx="835292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entier){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contient(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tete,entier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contient(Noeud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entier) 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return false;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noeud.entier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entier)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return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contient(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noeud.suivant,entier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2 : contient() </a:t>
            </a:r>
            <a:br>
              <a:rPr lang="fr-BE" dirty="0"/>
            </a:b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532615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1560" y="1763688"/>
            <a:ext cx="835292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entier){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contient(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tete,entier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contient(Noeud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entier) 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return false;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noeud.entier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entier)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return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contient(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noeud.suivant,entier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125960" y="3989637"/>
            <a:ext cx="3456384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Ellipse 4"/>
          <p:cNvSpPr/>
          <p:nvPr/>
        </p:nvSpPr>
        <p:spPr>
          <a:xfrm>
            <a:off x="1068065" y="4725144"/>
            <a:ext cx="5030216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2 : contient() </a:t>
            </a:r>
            <a:br>
              <a:rPr lang="fr-BE" dirty="0"/>
            </a:b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04804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2 : contient() </a:t>
            </a:r>
            <a:br>
              <a:rPr lang="fr-BE" dirty="0"/>
            </a:br>
            <a:endParaRPr lang="fr-BE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6EB509A-14DA-5AE6-3949-E3B78FAC3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340767"/>
            <a:ext cx="5832648" cy="383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2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2 : contient() </a:t>
            </a:r>
            <a:br>
              <a:rPr lang="fr-BE" dirty="0"/>
            </a:br>
            <a:endParaRPr lang="fr-BE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5386387"/>
            <a:ext cx="3438525" cy="8001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53470FF-7E20-F600-FAC0-4D8162394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1340767"/>
            <a:ext cx="5832648" cy="383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14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2 : contient() </a:t>
            </a:r>
            <a:br>
              <a:rPr lang="fr-BE" dirty="0"/>
            </a:br>
            <a:endParaRPr lang="fr-BE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EFEA1C1-0CB7-358C-5BF6-84A6C9DBE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5386387"/>
            <a:ext cx="5172075" cy="84772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A5EB683-AADB-D34D-2C2F-423AD777F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1340767"/>
            <a:ext cx="5832648" cy="383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95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2 : contient() </a:t>
            </a:r>
            <a:br>
              <a:rPr lang="fr-BE" dirty="0"/>
            </a:br>
            <a:endParaRPr lang="fr-BE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44F14AF-6C52-52C8-A9DA-C938EC036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04" y="5405878"/>
            <a:ext cx="7524750" cy="53340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90DA352A-3954-AC31-0AAF-5E3047AB7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1340767"/>
            <a:ext cx="5832648" cy="383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50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9552" y="2204864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"["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"]"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"";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" " +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noeud.entier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 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noeud.suivant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3 : </a:t>
            </a:r>
            <a:r>
              <a:rPr lang="fr-BE" dirty="0" err="1"/>
              <a:t>toString</a:t>
            </a:r>
            <a:r>
              <a:rPr lang="fr-BE" dirty="0"/>
              <a:t>() </a:t>
            </a:r>
            <a:br>
              <a:rPr lang="fr-BE" dirty="0"/>
            </a:b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97813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9552" y="2204864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"["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"]"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"";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" " +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noeud.entier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 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noeud.suivant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3923928" y="2564904"/>
            <a:ext cx="2520280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Ellipse 8"/>
          <p:cNvSpPr/>
          <p:nvPr/>
        </p:nvSpPr>
        <p:spPr>
          <a:xfrm>
            <a:off x="2627784" y="2564904"/>
            <a:ext cx="936104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Ellipse 9"/>
          <p:cNvSpPr/>
          <p:nvPr/>
        </p:nvSpPr>
        <p:spPr>
          <a:xfrm>
            <a:off x="6876255" y="2564904"/>
            <a:ext cx="786113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3 : </a:t>
            </a:r>
            <a:r>
              <a:rPr lang="fr-BE" dirty="0" err="1"/>
              <a:t>toString</a:t>
            </a:r>
            <a:r>
              <a:rPr lang="fr-BE" dirty="0"/>
              <a:t>() </a:t>
            </a:r>
            <a:br>
              <a:rPr lang="fr-BE" dirty="0"/>
            </a:b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9614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Implémentation de la liste via </a:t>
            </a:r>
            <a:br>
              <a:rPr lang="fr-BE" dirty="0"/>
            </a:br>
            <a:r>
              <a:rPr lang="fr-BE" dirty="0"/>
              <a:t>une structure chaînée :</a:t>
            </a:r>
            <a:br>
              <a:rPr lang="fr-BE" dirty="0"/>
            </a:br>
            <a:endParaRPr lang="fr-BE" dirty="0"/>
          </a:p>
        </p:txBody>
      </p:sp>
      <p:sp>
        <p:nvSpPr>
          <p:cNvPr id="18" name="Rectangle 17"/>
          <p:cNvSpPr/>
          <p:nvPr/>
        </p:nvSpPr>
        <p:spPr>
          <a:xfrm>
            <a:off x="539552" y="2204864"/>
            <a:ext cx="77768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classe interne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suivant;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371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3 : </a:t>
            </a:r>
            <a:r>
              <a:rPr lang="fr-BE" dirty="0" err="1"/>
              <a:t>toString</a:t>
            </a:r>
            <a:r>
              <a:rPr lang="fr-BE" dirty="0"/>
              <a:t>() </a:t>
            </a:r>
            <a:br>
              <a:rPr lang="fr-BE" dirty="0"/>
            </a:br>
            <a:endParaRPr lang="fr-BE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4C0274A-EC14-3F0D-C734-6E368DBF3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340767"/>
            <a:ext cx="5832648" cy="383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4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3 : </a:t>
            </a:r>
            <a:r>
              <a:rPr lang="fr-BE" dirty="0" err="1"/>
              <a:t>toString</a:t>
            </a:r>
            <a:r>
              <a:rPr lang="fr-BE" dirty="0"/>
              <a:t>() </a:t>
            </a:r>
            <a:br>
              <a:rPr lang="fr-BE" dirty="0"/>
            </a:br>
            <a:endParaRPr lang="fr-BE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5517232"/>
            <a:ext cx="4057650" cy="77152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0C18FE9-B40D-6BAA-2405-76F372F8D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1340767"/>
            <a:ext cx="5832648" cy="383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5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3 : </a:t>
            </a:r>
            <a:r>
              <a:rPr lang="fr-BE" dirty="0" err="1"/>
              <a:t>toString</a:t>
            </a:r>
            <a:r>
              <a:rPr lang="fr-BE" dirty="0"/>
              <a:t>() </a:t>
            </a:r>
            <a:br>
              <a:rPr lang="fr-BE" dirty="0"/>
            </a:br>
            <a:endParaRPr lang="fr-BE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1" y="5672132"/>
            <a:ext cx="6886575" cy="762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CCC6BE0-EE93-C9A6-720E-F58B3F8A9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1340767"/>
            <a:ext cx="5832648" cy="383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6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Implémentation de la liste via </a:t>
            </a:r>
            <a:br>
              <a:rPr lang="fr-BE" dirty="0"/>
            </a:br>
            <a:r>
              <a:rPr lang="fr-BE" dirty="0"/>
              <a:t>une structure chaînée :</a:t>
            </a:r>
            <a:br>
              <a:rPr lang="fr-BE" dirty="0"/>
            </a:br>
            <a:endParaRPr lang="fr-BE" dirty="0"/>
          </a:p>
        </p:txBody>
      </p:sp>
      <p:sp>
        <p:nvSpPr>
          <p:cNvPr id="18" name="Rectangle 17"/>
          <p:cNvSpPr/>
          <p:nvPr/>
        </p:nvSpPr>
        <p:spPr>
          <a:xfrm>
            <a:off x="539552" y="2204864"/>
            <a:ext cx="77768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classe interne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suivant;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644008" y="4797152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/>
              <a:t>structure récursive</a:t>
            </a:r>
          </a:p>
        </p:txBody>
      </p:sp>
      <p:sp>
        <p:nvSpPr>
          <p:cNvPr id="5" name="Ellipse 4"/>
          <p:cNvSpPr/>
          <p:nvPr/>
        </p:nvSpPr>
        <p:spPr>
          <a:xfrm>
            <a:off x="3059832" y="2924944"/>
            <a:ext cx="1224136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Ellipse 5"/>
          <p:cNvSpPr/>
          <p:nvPr/>
        </p:nvSpPr>
        <p:spPr>
          <a:xfrm>
            <a:off x="2843808" y="3707332"/>
            <a:ext cx="1224136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1940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Le parcours </a:t>
            </a:r>
            <a:r>
              <a:rPr lang="fr-BE" b="1" dirty="0"/>
              <a:t>itératif</a:t>
            </a:r>
            <a:r>
              <a:rPr lang="fr-BE" dirty="0"/>
              <a:t> d’une structure chaînée se fait via un « baladeur » :</a:t>
            </a:r>
            <a:br>
              <a:rPr lang="fr-BE" dirty="0"/>
            </a:br>
            <a:endParaRPr lang="fr-BE" dirty="0"/>
          </a:p>
        </p:txBody>
      </p:sp>
      <p:grpSp>
        <p:nvGrpSpPr>
          <p:cNvPr id="24" name="Zone de dessin 317"/>
          <p:cNvGrpSpPr/>
          <p:nvPr/>
        </p:nvGrpSpPr>
        <p:grpSpPr>
          <a:xfrm>
            <a:off x="1115616" y="2705100"/>
            <a:ext cx="6840760" cy="2236068"/>
            <a:chOff x="0" y="0"/>
            <a:chExt cx="5486400" cy="1905000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5486400" cy="1905000"/>
            </a:xfrm>
            <a:prstGeom prst="rect">
              <a:avLst/>
            </a:prstGeom>
          </p:spPr>
        </p:sp>
        <p:sp>
          <p:nvSpPr>
            <p:cNvPr id="26" name="Rectangle 25"/>
            <p:cNvSpPr/>
            <p:nvPr/>
          </p:nvSpPr>
          <p:spPr>
            <a:xfrm>
              <a:off x="685800" y="10763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‘c’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61250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>
              <a:off x="1581150" y="1294107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427855" y="10579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 </a:t>
              </a:r>
              <a:r>
                <a:rPr lang="fr-BE" sz="2800" kern="1400" dirty="0">
                  <a:ea typeface="Times New Roman"/>
                </a:rPr>
                <a:t>’a’</a:t>
              </a:r>
            </a:p>
          </p:txBody>
        </p:sp>
        <p:sp>
          <p:nvSpPr>
            <p:cNvPr id="30" name="Zone de texte 316"/>
            <p:cNvSpPr txBox="1"/>
            <p:nvPr/>
          </p:nvSpPr>
          <p:spPr>
            <a:xfrm>
              <a:off x="466724" y="295275"/>
              <a:ext cx="1257301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200" kern="1400" dirty="0" err="1">
                  <a:effectLst/>
                  <a:latin typeface="Times New Roman"/>
                  <a:ea typeface="Times New Roman"/>
                </a:rPr>
                <a:t>tete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00" y="180000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>
              <a:off x="5229225" y="1181100"/>
              <a:ext cx="104775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1400175" y="10769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361950" y="476250"/>
              <a:ext cx="476250" cy="5816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3305175" y="10769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40017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510442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>
              <a:off x="3448050" y="12928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2713797" y="2908584"/>
            <a:ext cx="295275" cy="447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en-US" sz="1000" kern="1400">
                <a:effectLst/>
                <a:latin typeface="Times New Roman"/>
                <a:ea typeface="Times New Roman"/>
              </a:rPr>
              <a:t> </a:t>
            </a:r>
            <a:endParaRPr lang="fr-BE" sz="1200">
              <a:effectLst/>
              <a:latin typeface="Times New Roman"/>
              <a:ea typeface="Times New Roman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2600156" y="3178747"/>
            <a:ext cx="261279" cy="7897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 de texte 230"/>
          <p:cNvSpPr txBox="1"/>
          <p:nvPr/>
        </p:nvSpPr>
        <p:spPr>
          <a:xfrm>
            <a:off x="3229601" y="2941604"/>
            <a:ext cx="1381125" cy="38100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2200" kern="1400" dirty="0">
                <a:effectLst/>
                <a:latin typeface="Times New Roman"/>
                <a:ea typeface="Times New Roman"/>
              </a:rPr>
              <a:t> </a:t>
            </a:r>
            <a:r>
              <a:rPr lang="fr-BE" sz="2200" kern="1400" dirty="0">
                <a:solidFill>
                  <a:srgbClr val="4F81BD"/>
                </a:solidFill>
                <a:effectLst/>
                <a:latin typeface="Times New Roman"/>
                <a:ea typeface="Times New Roman"/>
              </a:rPr>
              <a:t>baladeur</a:t>
            </a:r>
            <a:endParaRPr lang="fr-BE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126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Le parcours </a:t>
            </a:r>
            <a:r>
              <a:rPr lang="fr-BE" b="1" dirty="0"/>
              <a:t>itératif </a:t>
            </a:r>
            <a:r>
              <a:rPr lang="fr-BE" dirty="0"/>
              <a:t>d’une structure chaînée se fait via un « baladeur » :</a:t>
            </a:r>
            <a:br>
              <a:rPr lang="fr-BE" dirty="0"/>
            </a:br>
            <a:endParaRPr lang="fr-BE" dirty="0"/>
          </a:p>
        </p:txBody>
      </p:sp>
      <p:grpSp>
        <p:nvGrpSpPr>
          <p:cNvPr id="24" name="Zone de dessin 317"/>
          <p:cNvGrpSpPr/>
          <p:nvPr/>
        </p:nvGrpSpPr>
        <p:grpSpPr>
          <a:xfrm>
            <a:off x="1115616" y="2705100"/>
            <a:ext cx="6840760" cy="2236068"/>
            <a:chOff x="0" y="0"/>
            <a:chExt cx="5486400" cy="1905000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5486400" cy="1905000"/>
            </a:xfrm>
            <a:prstGeom prst="rect">
              <a:avLst/>
            </a:prstGeom>
          </p:spPr>
        </p:sp>
        <p:sp>
          <p:nvSpPr>
            <p:cNvPr id="26" name="Rectangle 25"/>
            <p:cNvSpPr/>
            <p:nvPr/>
          </p:nvSpPr>
          <p:spPr>
            <a:xfrm>
              <a:off x="685800" y="10763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‘c’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61250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>
              <a:off x="1581150" y="1294107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427855" y="10579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 </a:t>
              </a:r>
              <a:r>
                <a:rPr lang="fr-BE" sz="2800" kern="1400" dirty="0">
                  <a:ea typeface="Times New Roman"/>
                </a:rPr>
                <a:t>’a’</a:t>
              </a:r>
            </a:p>
          </p:txBody>
        </p:sp>
        <p:sp>
          <p:nvSpPr>
            <p:cNvPr id="30" name="Zone de texte 316"/>
            <p:cNvSpPr txBox="1"/>
            <p:nvPr/>
          </p:nvSpPr>
          <p:spPr>
            <a:xfrm>
              <a:off x="466724" y="295275"/>
              <a:ext cx="1257301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200" kern="1400" dirty="0" err="1">
                  <a:effectLst/>
                  <a:latin typeface="Times New Roman"/>
                  <a:ea typeface="Times New Roman"/>
                </a:rPr>
                <a:t>tete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00" y="180000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>
              <a:off x="5229225" y="1181100"/>
              <a:ext cx="104775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1400175" y="10769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361950" y="476250"/>
              <a:ext cx="476250" cy="5816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3305175" y="10769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40017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510442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>
              <a:off x="3448050" y="12928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4753043" y="2994073"/>
            <a:ext cx="295275" cy="447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en-US" sz="1000" kern="1400">
                <a:effectLst/>
                <a:latin typeface="Times New Roman"/>
                <a:ea typeface="Times New Roman"/>
              </a:rPr>
              <a:t> </a:t>
            </a:r>
            <a:endParaRPr lang="fr-BE" sz="1200">
              <a:effectLst/>
              <a:latin typeface="Times New Roman"/>
              <a:ea typeface="Times New Roman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4597019" y="3210623"/>
            <a:ext cx="261279" cy="7897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 de texte 230"/>
          <p:cNvSpPr txBox="1"/>
          <p:nvPr/>
        </p:nvSpPr>
        <p:spPr>
          <a:xfrm>
            <a:off x="5204342" y="2926272"/>
            <a:ext cx="1381125" cy="38100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2200" kern="1400" dirty="0">
                <a:effectLst/>
                <a:latin typeface="Times New Roman"/>
                <a:ea typeface="Times New Roman"/>
              </a:rPr>
              <a:t> </a:t>
            </a:r>
            <a:r>
              <a:rPr lang="fr-BE" sz="2200" kern="1400" dirty="0">
                <a:solidFill>
                  <a:srgbClr val="4F81BD"/>
                </a:solidFill>
                <a:effectLst/>
                <a:latin typeface="Times New Roman"/>
                <a:ea typeface="Times New Roman"/>
              </a:rPr>
              <a:t>baladeur</a:t>
            </a:r>
            <a:endParaRPr lang="fr-BE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365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Le parcours </a:t>
            </a:r>
            <a:r>
              <a:rPr lang="fr-BE" b="1" dirty="0"/>
              <a:t>itératif </a:t>
            </a:r>
            <a:r>
              <a:rPr lang="fr-BE" dirty="0"/>
              <a:t>d’une structure chaînée se fait via un « baladeur » :</a:t>
            </a:r>
            <a:br>
              <a:rPr lang="fr-BE" dirty="0"/>
            </a:br>
            <a:endParaRPr lang="fr-BE" dirty="0"/>
          </a:p>
        </p:txBody>
      </p:sp>
      <p:grpSp>
        <p:nvGrpSpPr>
          <p:cNvPr id="24" name="Zone de dessin 317"/>
          <p:cNvGrpSpPr/>
          <p:nvPr/>
        </p:nvGrpSpPr>
        <p:grpSpPr>
          <a:xfrm>
            <a:off x="1115616" y="2705100"/>
            <a:ext cx="6840760" cy="2236068"/>
            <a:chOff x="0" y="0"/>
            <a:chExt cx="5486400" cy="1905000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5486400" cy="1905000"/>
            </a:xfrm>
            <a:prstGeom prst="rect">
              <a:avLst/>
            </a:prstGeom>
          </p:spPr>
        </p:sp>
        <p:sp>
          <p:nvSpPr>
            <p:cNvPr id="26" name="Rectangle 25"/>
            <p:cNvSpPr/>
            <p:nvPr/>
          </p:nvSpPr>
          <p:spPr>
            <a:xfrm>
              <a:off x="685800" y="10763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‘c’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61250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>
              <a:off x="1581150" y="1294107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427855" y="10579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 </a:t>
              </a:r>
              <a:r>
                <a:rPr lang="fr-BE" sz="2800" kern="1400" dirty="0">
                  <a:ea typeface="Times New Roman"/>
                </a:rPr>
                <a:t>’a’</a:t>
              </a:r>
            </a:p>
          </p:txBody>
        </p:sp>
        <p:sp>
          <p:nvSpPr>
            <p:cNvPr id="30" name="Zone de texte 316"/>
            <p:cNvSpPr txBox="1"/>
            <p:nvPr/>
          </p:nvSpPr>
          <p:spPr>
            <a:xfrm>
              <a:off x="466724" y="295275"/>
              <a:ext cx="1257301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200" kern="1400" dirty="0" err="1">
                  <a:effectLst/>
                  <a:latin typeface="Times New Roman"/>
                  <a:ea typeface="Times New Roman"/>
                </a:rPr>
                <a:t>tete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00" y="180000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>
              <a:off x="5229225" y="1181100"/>
              <a:ext cx="104775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1400175" y="10769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361950" y="476250"/>
              <a:ext cx="476250" cy="5816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3305175" y="10769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40017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510442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>
              <a:off x="3448050" y="12928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7215718" y="2875564"/>
            <a:ext cx="295275" cy="447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en-US" sz="1000" kern="1400">
                <a:effectLst/>
                <a:latin typeface="Times New Roman"/>
                <a:ea typeface="Times New Roman"/>
              </a:rPr>
              <a:t> </a:t>
            </a:r>
            <a:endParaRPr lang="fr-BE" sz="1200">
              <a:effectLst/>
              <a:latin typeface="Times New Roman"/>
              <a:ea typeface="Times New Roman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7129783" y="3081290"/>
            <a:ext cx="261279" cy="7897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 de texte 230"/>
          <p:cNvSpPr txBox="1"/>
          <p:nvPr/>
        </p:nvSpPr>
        <p:spPr>
          <a:xfrm>
            <a:off x="7701035" y="2890790"/>
            <a:ext cx="1381125" cy="38100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2200" kern="1400" dirty="0">
                <a:effectLst/>
                <a:latin typeface="Times New Roman"/>
                <a:ea typeface="Times New Roman"/>
              </a:rPr>
              <a:t> </a:t>
            </a:r>
            <a:r>
              <a:rPr lang="fr-BE" sz="2200" kern="1400" dirty="0">
                <a:solidFill>
                  <a:srgbClr val="4F81BD"/>
                </a:solidFill>
                <a:effectLst/>
                <a:latin typeface="Times New Roman"/>
                <a:ea typeface="Times New Roman"/>
              </a:rPr>
              <a:t>baladeur</a:t>
            </a:r>
            <a:endParaRPr lang="fr-BE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2891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Le parcours </a:t>
            </a:r>
            <a:r>
              <a:rPr lang="fr-BE" b="1" dirty="0"/>
              <a:t>récursif </a:t>
            </a:r>
            <a:r>
              <a:rPr lang="fr-BE" dirty="0"/>
              <a:t>d’une structure chaînée  :</a:t>
            </a:r>
            <a:br>
              <a:rPr lang="fr-BE" dirty="0"/>
            </a:br>
            <a:endParaRPr lang="fr-BE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7F67A21-8983-AD1C-B392-4E5C81D9F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56" y="1763688"/>
            <a:ext cx="71913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" y="40466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Exemple 1 : somme() </a:t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539552" y="2204864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somme(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0;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noeud.entier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 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somme(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noeud.suivant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3550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1218</Words>
  <Application>Microsoft Office PowerPoint</Application>
  <PresentationFormat>Affichage à l'écran (4:3)</PresentationFormat>
  <Paragraphs>243</Paragraphs>
  <Slides>32</Slides>
  <Notes>28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Courier New</vt:lpstr>
      <vt:lpstr>Times New Roman</vt:lpstr>
      <vt:lpstr>Wingdings</vt:lpstr>
      <vt:lpstr>Thème Office</vt:lpstr>
      <vt:lpstr>Les listes</vt:lpstr>
      <vt:lpstr> Implémentation de la liste via  une structure chaînée : </vt:lpstr>
      <vt:lpstr> Implémentation de la liste via  une structure chaînée : </vt:lpstr>
      <vt:lpstr> Implémentation de la liste via  une structure chaînée : </vt:lpstr>
      <vt:lpstr> Le parcours itératif d’une structure chaînée se fait via un « baladeur » : </vt:lpstr>
      <vt:lpstr> Le parcours itératif d’une structure chaînée se fait via un « baladeur » : </vt:lpstr>
      <vt:lpstr> Le parcours itératif d’une structure chaînée se fait via un « baladeur » : </vt:lpstr>
      <vt:lpstr> Le parcours récursif d’une structure chaînée  : </vt:lpstr>
      <vt:lpstr> Exemple 1 : somme()  </vt:lpstr>
      <vt:lpstr> Exemple 1 : somme()  </vt:lpstr>
      <vt:lpstr> Exemple 1 : somme()  </vt:lpstr>
      <vt:lpstr> Exemple 1 : somme()  </vt:lpstr>
      <vt:lpstr> Exemple 1 : somme()  </vt:lpstr>
      <vt:lpstr> Exemple 1 : somme()  </vt:lpstr>
      <vt:lpstr> Exemple 1 : somme()  </vt:lpstr>
      <vt:lpstr> Exemple 1 : somme()  </vt:lpstr>
      <vt:lpstr> Exemple 1 : somme()  </vt:lpstr>
      <vt:lpstr> Exemple 1 : somme()  </vt:lpstr>
      <vt:lpstr> Exemple 1 : somme()  </vt:lpstr>
      <vt:lpstr> Exemple 1 : somme()  </vt:lpstr>
      <vt:lpstr> Exemple 1 : somme()  </vt:lpstr>
      <vt:lpstr> Exemple 2 : contient()  </vt:lpstr>
      <vt:lpstr> Exemple 2 : contient()  </vt:lpstr>
      <vt:lpstr> Exemple 2 : contient()  </vt:lpstr>
      <vt:lpstr> Exemple 2 : contient()  </vt:lpstr>
      <vt:lpstr> Exemple 2 : contient()  </vt:lpstr>
      <vt:lpstr> Exemple 2 : contient()  </vt:lpstr>
      <vt:lpstr> Exemple 3 : toString()  </vt:lpstr>
      <vt:lpstr> Exemple 3 : toString()  </vt:lpstr>
      <vt:lpstr> Exemple 3 : toString()  </vt:lpstr>
      <vt:lpstr> Exemple 3 : toString()  </vt:lpstr>
      <vt:lpstr> Exemple 3 : toString()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</dc:creator>
  <cp:lastModifiedBy>Bernard Frank</cp:lastModifiedBy>
  <cp:revision>130</cp:revision>
  <dcterms:created xsi:type="dcterms:W3CDTF">2014-02-08T19:50:02Z</dcterms:created>
  <dcterms:modified xsi:type="dcterms:W3CDTF">2023-03-07T07:56:30Z</dcterms:modified>
</cp:coreProperties>
</file>