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28" r:id="rId1"/>
  </p:sldMasterIdLst>
  <p:notesMasterIdLst>
    <p:notesMasterId r:id="rId14"/>
  </p:notesMasterIdLst>
  <p:sldIdLst>
    <p:sldId id="279" r:id="rId2"/>
    <p:sldId id="274" r:id="rId3"/>
    <p:sldId id="283" r:id="rId4"/>
    <p:sldId id="284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3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ira Sans" panose="020B0503050000020004" pitchFamily="34" charset="0"/>
      <p:regular r:id="rId19"/>
      <p:bold r:id="rId20"/>
      <p:italic r:id="rId21"/>
      <p:boldItalic r:id="rId22"/>
    </p:embeddedFont>
    <p:embeddedFont>
      <p:font typeface="Fira Sans Book" panose="020B0503050000020004" pitchFamily="34" charset="0"/>
      <p:regular r:id="rId23"/>
    </p:embeddedFont>
    <p:embeddedFont>
      <p:font typeface="Fira Sans Medium" panose="020F05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" userDrawn="1">
          <p15:clr>
            <a:srgbClr val="A4A3A4"/>
          </p15:clr>
        </p15:guide>
        <p15:guide id="3" orient="horz" pos="240" userDrawn="1">
          <p15:clr>
            <a:srgbClr val="A4A3A4"/>
          </p15:clr>
        </p15:guide>
        <p15:guide id="4" orient="horz" pos="408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orient="horz" pos="2232" userDrawn="1">
          <p15:clr>
            <a:srgbClr val="A4A3A4"/>
          </p15:clr>
        </p15:guide>
        <p15:guide id="9" orient="horz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2A36"/>
    <a:srgbClr val="003DA5"/>
    <a:srgbClr val="FFB81D"/>
    <a:srgbClr val="F4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28" y="176"/>
      </p:cViewPr>
      <p:guideLst>
        <p:guide pos="384"/>
        <p:guide orient="horz" pos="240"/>
        <p:guide orient="horz" pos="4080"/>
        <p:guide pos="7296"/>
        <p:guide orient="horz" pos="2232"/>
        <p:guide orient="horz"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51DD2-8421-F74C-8DD7-90D709FC9F6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DA39B-50AA-634B-8E2C-29BE284B4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8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97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25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1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89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7" r:id="rId2"/>
    <p:sldLayoutId id="214748372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B408A3-9D25-A44D-A267-54D79345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92A8F9-FF41-8F44-BF9E-797DE5FBF7A6}"/>
              </a:ext>
            </a:extLst>
          </p:cNvPr>
          <p:cNvSpPr txBox="1"/>
          <p:nvPr/>
        </p:nvSpPr>
        <p:spPr>
          <a:xfrm>
            <a:off x="1518698" y="2191835"/>
            <a:ext cx="9151951" cy="180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altLang="zh-CN" sz="54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Energy</a:t>
            </a:r>
            <a:r>
              <a:rPr lang="zh-CN" altLang="en-US" sz="54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54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Attack</a:t>
            </a:r>
            <a:r>
              <a:rPr lang="zh-CN" altLang="en-US" sz="54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54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on</a:t>
            </a:r>
            <a:r>
              <a:rPr lang="zh-CN" altLang="en-US" sz="54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54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Dialogue</a:t>
            </a:r>
            <a:r>
              <a:rPr lang="zh-CN" altLang="en-US" sz="54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54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Generation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8E890-2B47-6083-2DF9-E3709A979839}"/>
              </a:ext>
            </a:extLst>
          </p:cNvPr>
          <p:cNvSpPr txBox="1"/>
          <p:nvPr/>
        </p:nvSpPr>
        <p:spPr>
          <a:xfrm>
            <a:off x="4166024" y="4151587"/>
            <a:ext cx="454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Zexin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r>
              <a:rPr lang="zh-CN" altLang="en-US" dirty="0"/>
              <a:t>* </a:t>
            </a:r>
            <a:r>
              <a:rPr lang="en-US" altLang="zh-CN" dirty="0"/>
              <a:t>(862396120),</a:t>
            </a:r>
            <a:r>
              <a:rPr lang="zh-CN" altLang="en-US" dirty="0"/>
              <a:t> </a:t>
            </a:r>
            <a:r>
              <a:rPr lang="en-US" altLang="zh-CN" dirty="0" err="1"/>
              <a:t>Yufei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r>
              <a:rPr lang="zh-CN" altLang="en-US" dirty="0"/>
              <a:t>* </a:t>
            </a:r>
            <a:r>
              <a:rPr lang="en-US" altLang="zh-CN" dirty="0"/>
              <a:t>(862396528)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9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690455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882591"/>
            <a:ext cx="90671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Results</a:t>
            </a:r>
            <a:endParaRPr lang="en-US" sz="3600" spc="-15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4E437-EA05-A44F-B1C1-0CE07AECBE97}"/>
              </a:ext>
            </a:extLst>
          </p:cNvPr>
          <p:cNvSpPr txBox="1"/>
          <p:nvPr/>
        </p:nvSpPr>
        <p:spPr>
          <a:xfrm>
            <a:off x="609600" y="160615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Ablation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study</a:t>
            </a:r>
            <a:endParaRPr lang="en-US" sz="200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600" y="2402614"/>
            <a:ext cx="10972800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Each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component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contributes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to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the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ASR:</a:t>
            </a:r>
          </a:p>
          <a:p>
            <a:endParaRPr lang="en-US" altLang="zh-CN" sz="2000" b="1" dirty="0">
              <a:latin typeface="Fira Sans" panose="020B0503050000020004" pitchFamily="34" charset="0"/>
              <a:ea typeface="Fira Sans Book" panose="020B0503050000020004" pitchFamily="34" charset="0"/>
            </a:endParaRPr>
          </a:p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e.g.:</a:t>
            </a:r>
          </a:p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Ours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w/o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gradient</a:t>
            </a:r>
          </a:p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Ours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+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FGSM</a:t>
            </a:r>
          </a:p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Ours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+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I-FGSM</a:t>
            </a:r>
          </a:p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Ours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+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MI-FGSM</a:t>
            </a:r>
          </a:p>
        </p:txBody>
      </p:sp>
    </p:spTree>
    <p:extLst>
      <p:ext uri="{BB962C8B-B14F-4D97-AF65-F5344CB8AC3E}">
        <p14:creationId xmlns:p14="http://schemas.microsoft.com/office/powerpoint/2010/main" val="310208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690455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882591"/>
            <a:ext cx="90671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Conclusions</a:t>
            </a:r>
            <a:endParaRPr lang="en-US" sz="3600" spc="-15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600" y="2402614"/>
            <a:ext cx="109728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We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reveal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a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potential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threat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of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vulnerability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that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Dialogue Generation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systems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by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generating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adversarial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examples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which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can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significantly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decrease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the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efficiency.</a:t>
            </a:r>
          </a:p>
          <a:p>
            <a:pPr marL="342900" indent="-342900">
              <a:buAutoNum type="arabicPeriod"/>
            </a:pP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We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find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that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the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generated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adversarial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examples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may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not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be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as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imperceptible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as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image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adversarial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examples.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(Show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examples)</a:t>
            </a:r>
          </a:p>
          <a:p>
            <a:pPr lvl="1"/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a.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cannot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pass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grammar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check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endParaRPr lang="en-US" altLang="zh-CN" sz="2000" b="1" dirty="0">
              <a:latin typeface="Fira Sans" panose="020B0503050000020004" pitchFamily="34" charset="0"/>
              <a:ea typeface="Fira Sans Book" panose="020B0503050000020004" pitchFamily="34" charset="0"/>
            </a:endParaRPr>
          </a:p>
          <a:p>
            <a:pPr lvl="1"/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b.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modify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verb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and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significantly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change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the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143641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690455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882591"/>
            <a:ext cx="90671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References</a:t>
            </a:r>
            <a:endParaRPr lang="en-US" sz="3600" spc="-15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600" y="1436589"/>
            <a:ext cx="10972800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1.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 err="1">
                <a:latin typeface="Fira Sans" panose="020B0503050000020004" pitchFamily="34" charset="0"/>
                <a:ea typeface="Fira Sans Book" panose="020B0503050000020004" pitchFamily="34" charset="0"/>
              </a:rPr>
              <a:t>Kurakin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, Alexey, Ian J. Goodfellow, and </a:t>
            </a:r>
            <a:r>
              <a:rPr lang="en-US" altLang="zh-CN" sz="2000" b="1" dirty="0" err="1">
                <a:latin typeface="Fira Sans" panose="020B0503050000020004" pitchFamily="34" charset="0"/>
                <a:ea typeface="Fira Sans Book" panose="020B0503050000020004" pitchFamily="34" charset="0"/>
              </a:rPr>
              <a:t>Samy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 err="1">
                <a:latin typeface="Fira Sans" panose="020B0503050000020004" pitchFamily="34" charset="0"/>
                <a:ea typeface="Fira Sans Book" panose="020B0503050000020004" pitchFamily="34" charset="0"/>
              </a:rPr>
              <a:t>Bengio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. "Adversarial examples in the physical world." Artificial intelligence safety and security. Chapman and Hall/CRC, 2018. 99-112.</a:t>
            </a:r>
          </a:p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2.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Dong, </a:t>
            </a:r>
            <a:r>
              <a:rPr lang="en-US" altLang="zh-CN" sz="2000" b="1" dirty="0" err="1">
                <a:latin typeface="Fira Sans" panose="020B0503050000020004" pitchFamily="34" charset="0"/>
                <a:ea typeface="Fira Sans Book" panose="020B0503050000020004" pitchFamily="34" charset="0"/>
              </a:rPr>
              <a:t>Yinpeng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, et al. "Boosting adversarial attacks with momentum." Proceedings of the IEEE conference on computer vision and pattern recognition. 2018.</a:t>
            </a:r>
          </a:p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3.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 err="1">
                <a:latin typeface="Fira Sans" panose="020B0503050000020004" pitchFamily="34" charset="0"/>
                <a:ea typeface="Fira Sans Book" panose="020B0503050000020004" pitchFamily="34" charset="0"/>
              </a:rPr>
              <a:t>Xie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, </a:t>
            </a:r>
            <a:r>
              <a:rPr lang="en-US" altLang="zh-CN" sz="2000" b="1" dirty="0" err="1">
                <a:latin typeface="Fira Sans" panose="020B0503050000020004" pitchFamily="34" charset="0"/>
                <a:ea typeface="Fira Sans Book" panose="020B0503050000020004" pitchFamily="34" charset="0"/>
              </a:rPr>
              <a:t>Cihang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, et al. "Improving transferability of adversarial examples with input diversity." Proceedings of the IEEE/CVF Conference on Computer Vision and Pattern Recognition. 2019.</a:t>
            </a:r>
          </a:p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4.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Haque, </a:t>
            </a:r>
            <a:r>
              <a:rPr lang="en-US" altLang="zh-CN" sz="2000" b="1" dirty="0" err="1">
                <a:latin typeface="Fira Sans" panose="020B0503050000020004" pitchFamily="34" charset="0"/>
                <a:ea typeface="Fira Sans Book" panose="020B0503050000020004" pitchFamily="34" charset="0"/>
              </a:rPr>
              <a:t>Mirazul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, et al. "</a:t>
            </a:r>
            <a:r>
              <a:rPr lang="en-US" altLang="zh-CN" sz="2000" b="1" dirty="0" err="1">
                <a:latin typeface="Fira Sans" panose="020B0503050000020004" pitchFamily="34" charset="0"/>
                <a:ea typeface="Fira Sans Book" panose="020B0503050000020004" pitchFamily="34" charset="0"/>
              </a:rPr>
              <a:t>Ilfo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: Adversarial attack on adaptive neural networks." Proceedings of the IEEE/CVF Conference on Computer Vision and Pattern Recognition. 2020.</a:t>
            </a:r>
          </a:p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5.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Chen, </a:t>
            </a:r>
            <a:r>
              <a:rPr lang="en-US" altLang="zh-CN" sz="2000" b="1" dirty="0" err="1">
                <a:latin typeface="Fira Sans" panose="020B0503050000020004" pitchFamily="34" charset="0"/>
                <a:ea typeface="Fira Sans Book" panose="020B0503050000020004" pitchFamily="34" charset="0"/>
              </a:rPr>
              <a:t>Simin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, et al. "</a:t>
            </a:r>
            <a:r>
              <a:rPr lang="en-US" altLang="zh-CN" sz="2000" b="1" dirty="0" err="1">
                <a:latin typeface="Fira Sans" panose="020B0503050000020004" pitchFamily="34" charset="0"/>
                <a:ea typeface="Fira Sans Book" panose="020B0503050000020004" pitchFamily="34" charset="0"/>
              </a:rPr>
              <a:t>NMTSloth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: understanding and testing efficiency degradation of neural machine translation systems." Proceedings of the 30th ACM Joint European Software Engineering Conference and Symposium on the Foundations of Software Engineering. 2022.</a:t>
            </a:r>
          </a:p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6.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Chen, </a:t>
            </a:r>
            <a:r>
              <a:rPr lang="en-US" altLang="zh-CN" sz="2000" b="1" dirty="0" err="1">
                <a:latin typeface="Fira Sans" panose="020B0503050000020004" pitchFamily="34" charset="0"/>
                <a:ea typeface="Fira Sans Book" panose="020B0503050000020004" pitchFamily="34" charset="0"/>
              </a:rPr>
              <a:t>Simin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, et al. "</a:t>
            </a:r>
            <a:r>
              <a:rPr lang="en-US" altLang="zh-CN" sz="2000" b="1" dirty="0" err="1">
                <a:latin typeface="Fira Sans" panose="020B0503050000020004" pitchFamily="34" charset="0"/>
                <a:ea typeface="Fira Sans Book" panose="020B0503050000020004" pitchFamily="34" charset="0"/>
              </a:rPr>
              <a:t>DeepPerform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: An Efficient Approach for Performance Testing of Resource-Constrained Neural Networks." </a:t>
            </a:r>
            <a:r>
              <a:rPr lang="en-US" altLang="zh-CN" sz="2000" b="1" dirty="0" err="1">
                <a:latin typeface="Fira Sans" panose="020B0503050000020004" pitchFamily="34" charset="0"/>
                <a:ea typeface="Fira Sans Book" panose="020B0503050000020004" pitchFamily="34" charset="0"/>
              </a:rPr>
              <a:t>arXiv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preprint arXiv:2210.05370 (2022).</a:t>
            </a:r>
          </a:p>
        </p:txBody>
      </p:sp>
    </p:spTree>
    <p:extLst>
      <p:ext uri="{BB962C8B-B14F-4D97-AF65-F5344CB8AC3E}">
        <p14:creationId xmlns:p14="http://schemas.microsoft.com/office/powerpoint/2010/main" val="162289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690455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882591"/>
            <a:ext cx="90671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Problem</a:t>
            </a:r>
            <a:endParaRPr lang="en-US" sz="3600" spc="-15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4E437-EA05-A44F-B1C1-0CE07AECBE97}"/>
              </a:ext>
            </a:extLst>
          </p:cNvPr>
          <p:cNvSpPr txBox="1"/>
          <p:nvPr/>
        </p:nvSpPr>
        <p:spPr>
          <a:xfrm>
            <a:off x="609600" y="160615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Energy Attack on Dialogue Generation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600" y="2402614"/>
            <a:ext cx="10972800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Dialogue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Generation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System: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need</a:t>
            </a:r>
            <a:r>
              <a:rPr lang="zh-CN" altLang="en-US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real-time</a:t>
            </a:r>
            <a:r>
              <a:rPr lang="zh-CN" altLang="en-US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accurate</a:t>
            </a:r>
            <a:r>
              <a:rPr lang="zh-CN" altLang="en-US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response</a:t>
            </a:r>
            <a:endParaRPr lang="en-US" altLang="zh-CN" sz="2000" b="1" dirty="0">
              <a:latin typeface="Fira Sans" panose="020B0503050000020004" pitchFamily="34" charset="0"/>
              <a:ea typeface="Fira Sans Book" panose="020B0503050000020004" pitchFamily="34" charset="0"/>
            </a:endParaRPr>
          </a:p>
          <a:p>
            <a:endParaRPr lang="en-US" altLang="zh-CN" sz="2000" b="1" dirty="0">
              <a:latin typeface="Fira Sans" panose="020B0503050000020004" pitchFamily="34" charset="0"/>
              <a:ea typeface="Fira Sans Book" panose="020B0503050000020004" pitchFamily="34" charset="0"/>
            </a:endParaRPr>
          </a:p>
          <a:p>
            <a:endParaRPr lang="en-US" altLang="zh-CN" sz="2000" b="1" dirty="0">
              <a:latin typeface="Fira Sans" panose="020B0503050000020004" pitchFamily="34" charset="0"/>
              <a:ea typeface="Fira Sans Book" panose="020B0503050000020004" pitchFamily="34" charset="0"/>
            </a:endParaRPr>
          </a:p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Energy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Attack: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Slow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down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the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response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by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generation adversarial examples that </a:t>
            </a:r>
            <a:r>
              <a:rPr lang="en-US" altLang="zh-CN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extend the output length</a:t>
            </a:r>
            <a:r>
              <a:rPr lang="zh-CN" altLang="en-US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inference</a:t>
            </a:r>
            <a:r>
              <a:rPr lang="zh-CN" altLang="en-US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time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,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and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also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increase</a:t>
            </a:r>
            <a:r>
              <a:rPr lang="zh-CN" altLang="en-US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energy</a:t>
            </a:r>
            <a:r>
              <a:rPr lang="zh-CN" altLang="en-US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consumption</a:t>
            </a:r>
          </a:p>
          <a:p>
            <a:endParaRPr lang="en-US" altLang="zh-CN" sz="2000" b="1" dirty="0">
              <a:solidFill>
                <a:srgbClr val="FF0000"/>
              </a:solidFill>
              <a:latin typeface="Fira Sans" panose="020B0503050000020004" pitchFamily="34" charset="0"/>
              <a:ea typeface="Fira Sans Book" panose="020B0503050000020004" pitchFamily="34" charset="0"/>
            </a:endParaRPr>
          </a:p>
          <a:p>
            <a:endParaRPr lang="en-US" altLang="zh-CN" sz="2000" b="1" dirty="0">
              <a:solidFill>
                <a:srgbClr val="FF0000"/>
              </a:solidFill>
              <a:latin typeface="Fira Sans" panose="020B0503050000020004" pitchFamily="34" charset="0"/>
              <a:ea typeface="Fira Sans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8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690455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882591"/>
            <a:ext cx="90671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Related</a:t>
            </a:r>
            <a:r>
              <a:rPr lang="zh-CN" altLang="en-US" sz="36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36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Work</a:t>
            </a:r>
            <a:endParaRPr lang="en-US" sz="3600" spc="-15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600" y="2402614"/>
            <a:ext cx="565456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Adversarial</a:t>
            </a:r>
            <a:r>
              <a:rPr lang="zh-CN" altLang="en-US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Attack</a:t>
            </a:r>
            <a:r>
              <a:rPr lang="zh-CN" altLang="en-US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(accuracy</a:t>
            </a:r>
            <a:r>
              <a:rPr lang="zh-CN" altLang="en-US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attack)</a:t>
            </a:r>
          </a:p>
          <a:p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·</a:t>
            </a:r>
            <a:r>
              <a:rPr lang="zh-CN" altLang="en-US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Iterative</a:t>
            </a:r>
            <a:r>
              <a:rPr lang="zh-CN" altLang="en-US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Fast Gradient Sign Method</a:t>
            </a:r>
            <a:r>
              <a:rPr lang="zh-CN" altLang="en-US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(I-FGSM)</a:t>
            </a:r>
            <a:r>
              <a:rPr lang="zh-CN" altLang="en-US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[1]</a:t>
            </a:r>
          </a:p>
          <a:p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·</a:t>
            </a:r>
            <a:r>
              <a:rPr lang="zh-CN" altLang="en-US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Momentum-based</a:t>
            </a:r>
            <a:r>
              <a:rPr lang="zh-CN" altLang="en-US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Method</a:t>
            </a:r>
            <a:r>
              <a:rPr lang="zh-CN" altLang="en-US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(MI-FGSM)</a:t>
            </a:r>
            <a:r>
              <a:rPr lang="zh-CN" altLang="en-US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[2]</a:t>
            </a:r>
          </a:p>
          <a:p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·</a:t>
            </a:r>
            <a:r>
              <a:rPr lang="zh-CN" altLang="en-US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Diverse-input</a:t>
            </a:r>
            <a:r>
              <a:rPr lang="zh-CN" altLang="en-US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based</a:t>
            </a:r>
            <a:r>
              <a:rPr lang="zh-CN" altLang="en-US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Method</a:t>
            </a:r>
            <a:r>
              <a:rPr lang="zh-CN" altLang="en-US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(DI-FGSM)</a:t>
            </a:r>
            <a:r>
              <a:rPr lang="zh-CN" altLang="en-US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" panose="020B0503050000020004" pitchFamily="34" charset="0"/>
              </a:rPr>
              <a:t>[3]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0E1CF6-59F4-4846-8349-824D61A8DD3C}"/>
              </a:ext>
            </a:extLst>
          </p:cNvPr>
          <p:cNvSpPr txBox="1"/>
          <p:nvPr/>
        </p:nvSpPr>
        <p:spPr>
          <a:xfrm>
            <a:off x="6541273" y="2402614"/>
            <a:ext cx="504377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Energy</a:t>
            </a:r>
            <a:r>
              <a:rPr lang="zh-CN" altLang="en-US" sz="2000" b="1" dirty="0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Attack</a:t>
            </a:r>
          </a:p>
          <a:p>
            <a:r>
              <a:rPr lang="en-US" altLang="zh-CN" sz="2000" b="1" dirty="0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·</a:t>
            </a:r>
            <a:r>
              <a:rPr lang="zh-CN" altLang="en-US" sz="2000" b="1" dirty="0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ILFO</a:t>
            </a:r>
            <a:r>
              <a:rPr lang="zh-CN" altLang="en-US" sz="2000" b="1" dirty="0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[4]</a:t>
            </a:r>
          </a:p>
          <a:p>
            <a:r>
              <a:rPr lang="en-US" altLang="zh-CN" sz="2000" b="1" dirty="0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·</a:t>
            </a:r>
            <a:r>
              <a:rPr lang="zh-CN" altLang="en-US" sz="2000" b="1" dirty="0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 err="1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NMTSloth</a:t>
            </a:r>
            <a:r>
              <a:rPr lang="zh-CN" altLang="en-US" sz="2000" b="1" dirty="0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[5]</a:t>
            </a:r>
          </a:p>
          <a:p>
            <a:r>
              <a:rPr lang="en-US" altLang="zh-CN" sz="2000" b="1" dirty="0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·</a:t>
            </a:r>
            <a:r>
              <a:rPr lang="zh-CN" altLang="en-US" sz="2000" b="1" dirty="0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 err="1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DeepPerform</a:t>
            </a:r>
            <a:r>
              <a:rPr lang="zh-CN" altLang="en-US" sz="2000" b="1" dirty="0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solidFill>
                  <a:srgbClr val="003DA5"/>
                </a:solidFill>
                <a:latin typeface="Fira Sans" panose="020B0503050000020004" pitchFamily="34" charset="0"/>
                <a:ea typeface="Fira Sans Book" panose="020B0503050000020004" pitchFamily="34" charset="0"/>
              </a:rPr>
              <a:t>[6]</a:t>
            </a:r>
          </a:p>
          <a:p>
            <a:endParaRPr lang="en-US" sz="2000" dirty="0">
              <a:latin typeface="Fira Sans Book" panose="020B0503050000020004" pitchFamily="34" charset="0"/>
              <a:ea typeface="Fira Sans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5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690455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882591"/>
            <a:ext cx="90671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Technical</a:t>
            </a:r>
            <a:r>
              <a:rPr lang="zh-CN" altLang="en-US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Approach</a:t>
            </a:r>
            <a:endParaRPr lang="en-US" sz="3600" spc="-15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4E437-EA05-A44F-B1C1-0CE07AECBE97}"/>
              </a:ext>
            </a:extLst>
          </p:cNvPr>
          <p:cNvSpPr txBox="1"/>
          <p:nvPr/>
        </p:nvSpPr>
        <p:spPr>
          <a:xfrm>
            <a:off x="609600" y="160615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How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to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achieve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e</a:t>
            </a:r>
            <a:r>
              <a:rPr 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nergy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adversarial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goal?</a:t>
            </a:r>
            <a:endParaRPr lang="en-US" sz="200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600" y="2402614"/>
            <a:ext cx="10972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Recall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problem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formulation</a:t>
            </a:r>
          </a:p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Idea: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minimizing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the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probability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of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special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&lt;EOS&gt;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8695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690455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882591"/>
            <a:ext cx="90671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Technical</a:t>
            </a:r>
            <a:r>
              <a:rPr lang="zh-CN" altLang="en-US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Approach</a:t>
            </a:r>
            <a:endParaRPr lang="en-US" sz="3600" spc="-15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4E437-EA05-A44F-B1C1-0CE07AECBE97}"/>
              </a:ext>
            </a:extLst>
          </p:cNvPr>
          <p:cNvSpPr txBox="1"/>
          <p:nvPr/>
        </p:nvSpPr>
        <p:spPr>
          <a:xfrm>
            <a:off x="609600" y="160615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How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to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optimize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on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discrete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input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space?</a:t>
            </a:r>
            <a:endParaRPr lang="en-US" sz="200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600" y="2402614"/>
            <a:ext cx="10972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Idea: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gradient-guided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52029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690455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882591"/>
            <a:ext cx="90671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Project</a:t>
            </a:r>
            <a:r>
              <a:rPr lang="zh-CN" altLang="en-US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Demo</a:t>
            </a:r>
            <a:endParaRPr lang="en-US" sz="3600" spc="-15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4E437-EA05-A44F-B1C1-0CE07AECBE97}"/>
              </a:ext>
            </a:extLst>
          </p:cNvPr>
          <p:cNvSpPr txBox="1"/>
          <p:nvPr/>
        </p:nvSpPr>
        <p:spPr>
          <a:xfrm>
            <a:off x="609600" y="160615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Demo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page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1</a:t>
            </a:r>
            <a:endParaRPr lang="en-US" sz="200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600" y="2402614"/>
            <a:ext cx="10972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Demo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page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1:</a:t>
            </a:r>
          </a:p>
        </p:txBody>
      </p:sp>
    </p:spTree>
    <p:extLst>
      <p:ext uri="{BB962C8B-B14F-4D97-AF65-F5344CB8AC3E}">
        <p14:creationId xmlns:p14="http://schemas.microsoft.com/office/powerpoint/2010/main" val="135341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690455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882591"/>
            <a:ext cx="90671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Project</a:t>
            </a:r>
            <a:r>
              <a:rPr lang="zh-CN" altLang="en-US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Demo</a:t>
            </a:r>
            <a:endParaRPr lang="en-US" sz="3600" spc="-15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4E437-EA05-A44F-B1C1-0CE07AECBE97}"/>
              </a:ext>
            </a:extLst>
          </p:cNvPr>
          <p:cNvSpPr txBox="1"/>
          <p:nvPr/>
        </p:nvSpPr>
        <p:spPr>
          <a:xfrm>
            <a:off x="609600" y="160615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Demo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page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2</a:t>
            </a:r>
            <a:endParaRPr lang="en-US" sz="200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600" y="2402614"/>
            <a:ext cx="10972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Demo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page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2:</a:t>
            </a:r>
          </a:p>
        </p:txBody>
      </p:sp>
    </p:spTree>
    <p:extLst>
      <p:ext uri="{BB962C8B-B14F-4D97-AF65-F5344CB8AC3E}">
        <p14:creationId xmlns:p14="http://schemas.microsoft.com/office/powerpoint/2010/main" val="70193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690455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882591"/>
            <a:ext cx="90671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Project</a:t>
            </a:r>
            <a:r>
              <a:rPr lang="zh-CN" altLang="en-US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Demo</a:t>
            </a:r>
            <a:endParaRPr lang="en-US" sz="3600" spc="-15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4E437-EA05-A44F-B1C1-0CE07AECBE97}"/>
              </a:ext>
            </a:extLst>
          </p:cNvPr>
          <p:cNvSpPr txBox="1"/>
          <p:nvPr/>
        </p:nvSpPr>
        <p:spPr>
          <a:xfrm>
            <a:off x="609600" y="160615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Demo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page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3</a:t>
            </a:r>
            <a:endParaRPr lang="en-US" sz="200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600" y="2402614"/>
            <a:ext cx="10972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Demo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page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3:</a:t>
            </a:r>
          </a:p>
        </p:txBody>
      </p:sp>
    </p:spTree>
    <p:extLst>
      <p:ext uri="{BB962C8B-B14F-4D97-AF65-F5344CB8AC3E}">
        <p14:creationId xmlns:p14="http://schemas.microsoft.com/office/powerpoint/2010/main" val="380772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EE95B-9920-684F-BA1E-AF3224B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13" y="6235641"/>
            <a:ext cx="1244600" cy="3793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918C875-2CBE-A24F-AA8A-DE16D36D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690455"/>
            <a:ext cx="280946" cy="12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6FFA79-6D24-E049-BCE9-429F0B3C5BAA}"/>
              </a:ext>
            </a:extLst>
          </p:cNvPr>
          <p:cNvSpPr txBox="1"/>
          <p:nvPr/>
        </p:nvSpPr>
        <p:spPr>
          <a:xfrm>
            <a:off x="609600" y="882591"/>
            <a:ext cx="90671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spc="-15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Results</a:t>
            </a:r>
            <a:endParaRPr lang="en-US" sz="3600" spc="-15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4E437-EA05-A44F-B1C1-0CE07AECBE97}"/>
              </a:ext>
            </a:extLst>
          </p:cNvPr>
          <p:cNvSpPr txBox="1"/>
          <p:nvPr/>
        </p:nvSpPr>
        <p:spPr>
          <a:xfrm>
            <a:off x="609600" y="1606159"/>
            <a:ext cx="90671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ASR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Results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with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comparisons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of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SOTA</a:t>
            </a:r>
            <a:r>
              <a:rPr lang="zh-CN" altLang="en-US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 </a:t>
            </a:r>
            <a:r>
              <a:rPr lang="en-US" altLang="zh-CN" sz="2000" dirty="0">
                <a:solidFill>
                  <a:srgbClr val="003DA5"/>
                </a:solidFill>
                <a:latin typeface="Fira Sans Medium" panose="020B0503050000020004" pitchFamily="34" charset="0"/>
                <a:ea typeface="Fira Sans Medium" panose="020B0503050000020004" pitchFamily="34" charset="0"/>
              </a:rPr>
              <a:t>method</a:t>
            </a:r>
            <a:endParaRPr lang="en-US" sz="2000" dirty="0">
              <a:solidFill>
                <a:srgbClr val="003DA5"/>
              </a:solidFill>
              <a:latin typeface="Fira Sans Medium" panose="020B0503050000020004" pitchFamily="34" charset="0"/>
              <a:ea typeface="Fira Sans Medium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EED9E-6D42-6848-B093-DA24659404C5}"/>
              </a:ext>
            </a:extLst>
          </p:cNvPr>
          <p:cNvSpPr txBox="1"/>
          <p:nvPr/>
        </p:nvSpPr>
        <p:spPr>
          <a:xfrm>
            <a:off x="609600" y="2402614"/>
            <a:ext cx="109728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Results</a:t>
            </a:r>
          </a:p>
          <a:p>
            <a:endParaRPr lang="en-US" altLang="zh-CN" sz="2000" b="1" dirty="0">
              <a:latin typeface="Fira Sans" panose="020B0503050000020004" pitchFamily="34" charset="0"/>
              <a:ea typeface="Fira Sans Book" panose="020B0503050000020004" pitchFamily="34" charset="0"/>
            </a:endParaRPr>
          </a:p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e.g.: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ours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 err="1">
                <a:latin typeface="Fira Sans" panose="020B0503050000020004" pitchFamily="34" charset="0"/>
                <a:ea typeface="Fira Sans Book" panose="020B0503050000020004" pitchFamily="34" charset="0"/>
              </a:rPr>
              <a:t>v.s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.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accuracy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attack</a:t>
            </a:r>
          </a:p>
          <a:p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Ours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 err="1">
                <a:latin typeface="Fira Sans" panose="020B0503050000020004" pitchFamily="34" charset="0"/>
                <a:ea typeface="Fira Sans Book" panose="020B0503050000020004" pitchFamily="34" charset="0"/>
              </a:rPr>
              <a:t>v.s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.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Some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SOTA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attack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in</a:t>
            </a:r>
            <a:r>
              <a:rPr lang="zh-CN" altLang="en-US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 </a:t>
            </a:r>
            <a:r>
              <a:rPr lang="en-US" altLang="zh-CN" sz="2000" b="1" dirty="0">
                <a:latin typeface="Fira Sans" panose="020B0503050000020004" pitchFamily="34" charset="0"/>
                <a:ea typeface="Fira Sans Book" panose="020B0503050000020004" pitchFamily="34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4094095723"/>
      </p:ext>
    </p:extLst>
  </p:cSld>
  <p:clrMapOvr>
    <a:masterClrMapping/>
  </p:clrMapOvr>
</p:sld>
</file>

<file path=ppt/theme/theme1.xml><?xml version="1.0" encoding="utf-8"?>
<a:theme xmlns:a="http://schemas.openxmlformats.org/drawingml/2006/main" name="UCR-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R-Basic" id="{B1EB9DCA-6722-2F4F-AE2C-40DF00F38B98}" vid="{AA0F1AD8-0441-FC4A-ACBC-EFC826AEB0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508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Fira Sans Medium</vt:lpstr>
      <vt:lpstr>Arial</vt:lpstr>
      <vt:lpstr>Calibri</vt:lpstr>
      <vt:lpstr>Fira Sans</vt:lpstr>
      <vt:lpstr>Fira Sans Book</vt:lpstr>
      <vt:lpstr>UCR-Basic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Fabia Sanz</dc:creator>
  <cp:keywords/>
  <dc:description/>
  <cp:lastModifiedBy>ZexinLi</cp:lastModifiedBy>
  <cp:revision>43</cp:revision>
  <dcterms:created xsi:type="dcterms:W3CDTF">2020-04-15T23:29:48Z</dcterms:created>
  <dcterms:modified xsi:type="dcterms:W3CDTF">2022-11-27T22:26:47Z</dcterms:modified>
  <cp:category/>
</cp:coreProperties>
</file>