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8.png" ContentType="image/png"/>
  <Override PartName="/ppt/media/image1.wmf" ContentType="image/x-wmf"/>
  <Override PartName="/ppt/media/image27.wmf" ContentType="image/x-wmf"/>
  <Override PartName="/ppt/media/image25.png" ContentType="image/png"/>
  <Override PartName="/ppt/media/image23.png" ContentType="image/png"/>
  <Override PartName="/ppt/media/image22.png" ContentType="image/png"/>
  <Override PartName="/ppt/media/image21.wmf" ContentType="image/x-wmf"/>
  <Override PartName="/ppt/media/image11.wmf" ContentType="image/x-wmf"/>
  <Override PartName="/ppt/media/image26.png" ContentType="image/png"/>
  <Override PartName="/ppt/media/image3.png" ContentType="image/png"/>
  <Override PartName="/ppt/media/image33.png" ContentType="image/png"/>
  <Override PartName="/ppt/media/image12.png" ContentType="image/png"/>
  <Override PartName="/ppt/media/image10.png" ContentType="image/png"/>
  <Override PartName="/ppt/media/image5.wmf" ContentType="image/x-wmf"/>
  <Override PartName="/ppt/media/image9.png" ContentType="image/png"/>
  <Override PartName="/ppt/media/image8.wmf" ContentType="image/x-wmf"/>
  <Override PartName="/ppt/media/image13.png" ContentType="image/png"/>
  <Override PartName="/ppt/media/image30.png" ContentType="image/png"/>
  <Override PartName="/ppt/media/image31.png" ContentType="image/png"/>
  <Override PartName="/ppt/media/image6.png" ContentType="image/png"/>
  <Override PartName="/ppt/media/image35.png" ContentType="image/png"/>
  <Override PartName="/ppt/media/image20.png" ContentType="image/png"/>
  <Override PartName="/ppt/media/image18.wmf" ContentType="image/x-wmf"/>
  <Override PartName="/ppt/media/image36.wmf" ContentType="image/x-wmf"/>
  <Override PartName="/ppt/media/image16.png" ContentType="image/png"/>
  <Override PartName="/ppt/media/image37.png" ContentType="image/png"/>
  <Override PartName="/ppt/media/image7.png" ContentType="image/png"/>
  <Override PartName="/ppt/media/image15.wmf" ContentType="image/x-wmf"/>
  <Override PartName="/ppt/media/image34.png" ContentType="image/png"/>
  <Override PartName="/ppt/media/image4.png" ContentType="image/png"/>
  <Override PartName="/ppt/media/image32.wmf" ContentType="image/x-wmf"/>
  <Override PartName="/ppt/media/image29.png" ContentType="image/png"/>
  <Override PartName="/ppt/media/image2.wmf" ContentType="image/x-wmf"/>
  <Override PartName="/ppt/media/image24.wmf" ContentType="image/x-wmf"/>
  <Override PartName="/ppt/media/image14.png" ContentType="image/png"/>
  <Override PartName="/ppt/media/image17.png" ContentType="image/png"/>
  <Override PartName="/ppt/media/image19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Fira San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Fira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Fira San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Fira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Fira San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Fira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Fira San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Fira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ira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Fira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ira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Fira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Fira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Fira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518840" y="2191680"/>
            <a:ext cx="9151560" cy="18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ts val="6820"/>
              </a:lnSpc>
            </a:pPr>
            <a:r>
              <a:rPr b="0" lang="en-US" sz="54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Energy</a:t>
            </a:r>
            <a:r>
              <a:rPr b="0" lang="en-US" sz="54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 Attack on Dialogue Generation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165920" y="4151520"/>
            <a:ext cx="4546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Zexin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Li* (862396120), Yufei Li* (862396528)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91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Results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09480" y="1606320"/>
            <a:ext cx="90666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Parameter</a:t>
            </a: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 study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548640" y="2057400"/>
            <a:ext cx="5669280" cy="425160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6400800" y="731520"/>
            <a:ext cx="3840480" cy="28800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5"/>
          <a:stretch/>
        </p:blipFill>
        <p:spPr>
          <a:xfrm>
            <a:off x="6401160" y="3612240"/>
            <a:ext cx="384012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98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Conclusions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09480" y="2402640"/>
            <a:ext cx="10972440" cy="21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We</a:t>
            </a: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 reveal a potential threat of vulnerability that Dialogue Generation systems by generating adversarial examples which can significantly decrease the efficiency.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We find that the generated adversarial examples may not be as imperceptible as image adversarial examples. 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a. cannot pass grammar check (example)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b. significantly change the semantics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1" name="Picture 1" descr=""/>
          <p:cNvPicPr/>
          <p:nvPr/>
        </p:nvPicPr>
        <p:blipFill>
          <a:blip r:embed="rId3"/>
          <a:stretch/>
        </p:blipFill>
        <p:spPr>
          <a:xfrm>
            <a:off x="1188360" y="4813920"/>
            <a:ext cx="3954240" cy="1161000"/>
          </a:xfrm>
          <a:prstGeom prst="rect">
            <a:avLst/>
          </a:prstGeom>
          <a:ln>
            <a:noFill/>
          </a:ln>
        </p:spPr>
      </p:pic>
      <p:pic>
        <p:nvPicPr>
          <p:cNvPr id="102" name="Picture 2" descr=""/>
          <p:cNvPicPr/>
          <p:nvPr/>
        </p:nvPicPr>
        <p:blipFill>
          <a:blip r:embed="rId4"/>
          <a:stretch/>
        </p:blipFill>
        <p:spPr>
          <a:xfrm>
            <a:off x="5446440" y="4361760"/>
            <a:ext cx="4412880" cy="249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104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09480" y="1436760"/>
            <a:ext cx="10972440" cy="57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1.</a:t>
            </a: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 Kurakin, Alexey, Ian J. Goodfellow, and Samy Bengio. "Adversarial examples in the physical world." Artificial intelligence safety and security. Chapman and Hall/CRC, 2018. 99-112.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2. Dong, Yinpeng, et al. "Boosting adversarial attacks with momentum." Proceedings of the IEEE conference on computer vision and pattern recognition. 2018.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3. Xie, Cihang, et al. "Improving transferability of adversarial examples with input diversity." Proceedings of the IEEE/CVF Conference on Computer Vision and Pattern Recognition. 2019.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4. Haque, Mirazul, et al. "Ilfo: Adversarial attack on adaptive neural networks." Proceedings of the IEEE/CVF Conference on Computer Vision and Pattern Recognition. 2020.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5. Chen, Simin, et al. "NMTSloth: understanding and testing efficiency degradation of neural machine translation systems." Proceedings of the 30th ACM Joint European Software Engineering Conference and Symposium on the Foundations of Software Engineering. 2022.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6. Chen, Simin, et al. "DeepPerform: An Efficient Approach for Performance Testing of Resource-Constrained Neural Networks." arXiv preprint arXiv:2210.05370 (2022).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42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Problem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09480" y="1606320"/>
            <a:ext cx="90666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Energy Attack on Dialogue Generation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09480" y="2402640"/>
            <a:ext cx="10972440" cy="39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Dialogue</a:t>
            </a: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 Generation System: </a:t>
            </a:r>
            <a:r>
              <a:rPr b="1" lang="en-US" sz="2000" spc="-1" strike="noStrike">
                <a:solidFill>
                  <a:srgbClr val="ff0000"/>
                </a:solidFill>
                <a:latin typeface="Fira Sans"/>
                <a:ea typeface="Fira Sans Book"/>
              </a:rPr>
              <a:t>need real-time accurate response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Energy Attack: Slow down the response by generation adversarial examples that </a:t>
            </a:r>
            <a:r>
              <a:rPr b="1" lang="en-US" sz="2000" spc="-1" strike="noStrike">
                <a:solidFill>
                  <a:srgbClr val="ff0000"/>
                </a:solidFill>
                <a:latin typeface="Fira Sans"/>
                <a:ea typeface="Fira Sans Book"/>
              </a:rPr>
              <a:t>extend the output length / inference time</a:t>
            </a: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, and also </a:t>
            </a:r>
            <a:r>
              <a:rPr b="1" lang="en-US" sz="2000" spc="-1" strike="noStrike">
                <a:solidFill>
                  <a:srgbClr val="ff0000"/>
                </a:solidFill>
                <a:latin typeface="Fira Sans"/>
                <a:ea typeface="Fira Sans Book"/>
              </a:rPr>
              <a:t>increase energy consumption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3"/>
          <a:stretch/>
        </p:blipFill>
        <p:spPr>
          <a:xfrm>
            <a:off x="3386880" y="2880000"/>
            <a:ext cx="5418000" cy="174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48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Related</a:t>
            </a:r>
            <a:r>
              <a:rPr b="0" lang="en-US" sz="36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 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09480" y="2402640"/>
            <a:ext cx="5654160" cy="33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"/>
              </a:rPr>
              <a:t>Adversarial</a:t>
            </a: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"/>
              </a:rPr>
              <a:t> Attack (accuracy attack)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"/>
              </a:rPr>
              <a:t>· Iterative Fast Gradient Sign Method (I-FGSM) [1]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"/>
              </a:rPr>
              <a:t>· Momentum-based Method (MI-FGSM) [2]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"/>
              </a:rPr>
              <a:t>· Diverse-input based Method (DI-FGSM) [3]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6541200" y="2402640"/>
            <a:ext cx="5043240" cy="30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Energy</a:t>
            </a: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 Attack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· ILFO [4]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  </a:t>
            </a: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(E.A. against Adaptive DNN)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· NMTSloth [5]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  </a:t>
            </a: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(E.A. against Neural Machine Translation)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· DeepPerform [6]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  </a:t>
            </a:r>
            <a:r>
              <a:rPr b="1" lang="en-US" sz="2000" spc="-1" strike="noStrike">
                <a:solidFill>
                  <a:srgbClr val="003da5"/>
                </a:solidFill>
                <a:latin typeface="Fira Sans"/>
                <a:ea typeface="Fira Sans Book"/>
              </a:rPr>
              <a:t>(E.A. against Adaptive DNN)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52" name="Picture 1" descr=""/>
          <p:cNvPicPr/>
          <p:nvPr/>
        </p:nvPicPr>
        <p:blipFill>
          <a:blip r:embed="rId3"/>
          <a:stretch/>
        </p:blipFill>
        <p:spPr>
          <a:xfrm>
            <a:off x="317520" y="4152960"/>
            <a:ext cx="6008400" cy="24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54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Technical</a:t>
            </a: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09480" y="1606320"/>
            <a:ext cx="90666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How</a:t>
            </a: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 to achieve energy adversarial goal?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609480" y="2402640"/>
            <a:ext cx="10972440" cy="24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Problem</a:t>
            </a: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 formulation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Idea: minimizing the probability of special &lt;EOS&gt; token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-&gt; Modified Targeted Attack on &lt;EOS&gt; class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8" name="Picture 1" descr=""/>
          <p:cNvPicPr/>
          <p:nvPr/>
        </p:nvPicPr>
        <p:blipFill>
          <a:blip r:embed="rId3"/>
          <a:stretch/>
        </p:blipFill>
        <p:spPr>
          <a:xfrm>
            <a:off x="3244680" y="3048120"/>
            <a:ext cx="3796920" cy="76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60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Technical</a:t>
            </a: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609480" y="1606320"/>
            <a:ext cx="90666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How</a:t>
            </a: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 to optimize on discrete input space?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609480" y="2402640"/>
            <a:ext cx="109724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Idea:</a:t>
            </a: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 gradient-guided search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4" name="Picture 1" descr=""/>
          <p:cNvPicPr/>
          <p:nvPr/>
        </p:nvPicPr>
        <p:blipFill>
          <a:blip r:embed="rId3"/>
          <a:stretch/>
        </p:blipFill>
        <p:spPr>
          <a:xfrm>
            <a:off x="390960" y="2986200"/>
            <a:ext cx="6018120" cy="3258720"/>
          </a:xfrm>
          <a:prstGeom prst="rect">
            <a:avLst/>
          </a:prstGeom>
          <a:ln>
            <a:noFill/>
          </a:ln>
        </p:spPr>
      </p:pic>
      <p:pic>
        <p:nvPicPr>
          <p:cNvPr id="65" name="Picture 3" descr=""/>
          <p:cNvPicPr/>
          <p:nvPr/>
        </p:nvPicPr>
        <p:blipFill>
          <a:blip r:embed="rId4"/>
          <a:stretch/>
        </p:blipFill>
        <p:spPr>
          <a:xfrm>
            <a:off x="6095880" y="2167200"/>
            <a:ext cx="5602320" cy="411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67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68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Project</a:t>
            </a: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 Demo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609480" y="1606320"/>
            <a:ext cx="90666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Demo</a:t>
            </a: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 page 1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0" name="Picture 1" descr=""/>
          <p:cNvPicPr/>
          <p:nvPr/>
        </p:nvPicPr>
        <p:blipFill>
          <a:blip r:embed="rId3"/>
          <a:stretch/>
        </p:blipFill>
        <p:spPr>
          <a:xfrm>
            <a:off x="472680" y="2580480"/>
            <a:ext cx="10906920" cy="2324520"/>
          </a:xfrm>
          <a:prstGeom prst="rect">
            <a:avLst/>
          </a:prstGeom>
          <a:ln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3941280" y="5402160"/>
            <a:ext cx="3352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Increase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output length by 1.3x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73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Project</a:t>
            </a: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 Demo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609480" y="1606320"/>
            <a:ext cx="90666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Demo</a:t>
            </a: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 page 2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6" name="Picture 1" descr=""/>
          <p:cNvPicPr/>
          <p:nvPr/>
        </p:nvPicPr>
        <p:blipFill>
          <a:blip r:embed="rId3"/>
          <a:stretch/>
        </p:blipFill>
        <p:spPr>
          <a:xfrm>
            <a:off x="750240" y="2299680"/>
            <a:ext cx="10576800" cy="264384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3941280" y="5402160"/>
            <a:ext cx="3352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Increase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output length by 1.1x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79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Project</a:t>
            </a: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 Demo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09480" y="1606320"/>
            <a:ext cx="90666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Demo</a:t>
            </a: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 page 3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2" name="Picture 1" descr=""/>
          <p:cNvPicPr/>
          <p:nvPr/>
        </p:nvPicPr>
        <p:blipFill>
          <a:blip r:embed="rId3"/>
          <a:stretch/>
        </p:blipFill>
        <p:spPr>
          <a:xfrm>
            <a:off x="609480" y="2083680"/>
            <a:ext cx="10965600" cy="228852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3941280" y="5402160"/>
            <a:ext cx="3352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Increase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output length by 1.4x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9" descr=""/>
          <p:cNvPicPr/>
          <p:nvPr/>
        </p:nvPicPr>
        <p:blipFill>
          <a:blip r:embed="rId1"/>
          <a:stretch/>
        </p:blipFill>
        <p:spPr>
          <a:xfrm>
            <a:off x="10556280" y="6235560"/>
            <a:ext cx="1244160" cy="379080"/>
          </a:xfrm>
          <a:prstGeom prst="rect">
            <a:avLst/>
          </a:prstGeom>
          <a:ln>
            <a:noFill/>
          </a:ln>
        </p:spPr>
      </p:pic>
      <p:pic>
        <p:nvPicPr>
          <p:cNvPr id="85" name="Graphic 10" descr=""/>
          <p:cNvPicPr/>
          <p:nvPr/>
        </p:nvPicPr>
        <p:blipFill>
          <a:blip r:embed="rId2"/>
          <a:stretch/>
        </p:blipFill>
        <p:spPr>
          <a:xfrm>
            <a:off x="609480" y="690480"/>
            <a:ext cx="280440" cy="12816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609480" y="882720"/>
            <a:ext cx="90666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3600" spc="-151" strike="noStrike">
                <a:solidFill>
                  <a:srgbClr val="003da5"/>
                </a:solidFill>
                <a:latin typeface="Fira Sans Medium"/>
                <a:ea typeface="Fira Sans Medium"/>
              </a:rPr>
              <a:t>Results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09480" y="1606320"/>
            <a:ext cx="906660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da5"/>
                </a:solidFill>
                <a:latin typeface="Fira Sans Medium"/>
                <a:ea typeface="Fira Sans Medium"/>
              </a:rPr>
              <a:t>Effectiveness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09480" y="2402640"/>
            <a:ext cx="10972440" cy="15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Our</a:t>
            </a: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 attacking 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-    100% attacking successful rate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111.4% output length increasing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88.9% latency increasing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Fira Sans"/>
                <a:ea typeface="Fira Sans Book"/>
              </a:rPr>
              <a:t>18.1% quality of generation decreasing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3"/>
          <a:stretch/>
        </p:blipFill>
        <p:spPr>
          <a:xfrm>
            <a:off x="2209680" y="4137840"/>
            <a:ext cx="7772040" cy="190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Application>LibreOffice/6.4.7.2$Linux_X86_64 LibreOffice_project/40$Build-2</Application>
  <Words>518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2020-04-15T23:29:48Z</dcterms:created>
  <dc:creator>Fabia Sanz</dc:creator>
  <dc:description/>
  <dc:language>en-US</dc:language>
  <cp:lastModifiedBy/>
  <dcterms:modified xsi:type="dcterms:W3CDTF">2022-12-01T20:26:27Z</dcterms:modified>
  <cp:revision>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