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340" r:id="rId3"/>
    <p:sldId id="335" r:id="rId4"/>
    <p:sldId id="333" r:id="rId5"/>
    <p:sldId id="320" r:id="rId6"/>
    <p:sldId id="336" r:id="rId7"/>
    <p:sldId id="337" r:id="rId8"/>
    <p:sldId id="309" r:id="rId9"/>
    <p:sldId id="342" r:id="rId10"/>
    <p:sldId id="344" r:id="rId11"/>
    <p:sldId id="311" r:id="rId12"/>
    <p:sldId id="303" r:id="rId13"/>
    <p:sldId id="304" r:id="rId14"/>
    <p:sldId id="325" r:id="rId15"/>
    <p:sldId id="297" r:id="rId16"/>
    <p:sldId id="280" r:id="rId17"/>
    <p:sldId id="305" r:id="rId18"/>
    <p:sldId id="284" r:id="rId19"/>
    <p:sldId id="281" r:id="rId20"/>
    <p:sldId id="286" r:id="rId21"/>
    <p:sldId id="326" r:id="rId22"/>
    <p:sldId id="289" r:id="rId23"/>
    <p:sldId id="339" r:id="rId24"/>
    <p:sldId id="327" r:id="rId25"/>
    <p:sldId id="292" r:id="rId26"/>
    <p:sldId id="343" r:id="rId27"/>
    <p:sldId id="291" r:id="rId28"/>
    <p:sldId id="293" r:id="rId29"/>
    <p:sldId id="285" r:id="rId30"/>
    <p:sldId id="321" r:id="rId31"/>
    <p:sldId id="307" r:id="rId32"/>
    <p:sldId id="312" r:id="rId33"/>
    <p:sldId id="264" r:id="rId34"/>
    <p:sldId id="313" r:id="rId35"/>
    <p:sldId id="329" r:id="rId36"/>
    <p:sldId id="330" r:id="rId37"/>
    <p:sldId id="331" r:id="rId38"/>
    <p:sldId id="332" r:id="rId39"/>
    <p:sldId id="295" r:id="rId40"/>
    <p:sldId id="317" r:id="rId41"/>
    <p:sldId id="274" r:id="rId42"/>
  </p:sldIdLst>
  <p:sldSz cx="12192000" cy="6858000"/>
  <p:notesSz cx="6858000" cy="9144000"/>
  <p:embeddedFontLst>
    <p:embeddedFont>
      <p:font typeface="Baskerville Old Face" panose="02020602080505020303" pitchFamily="18" charset="0"/>
      <p:regular r:id="rId44"/>
    </p:embeddedFont>
    <p:embeddedFont>
      <p:font typeface="Bodoni MT Condensed" panose="02070606080606020203" pitchFamily="18" charset="0"/>
      <p:regular r:id="rId45"/>
      <p:bold r:id="rId46"/>
      <p:italic r:id="rId47"/>
      <p:boldItalic r:id="rId48"/>
    </p:embeddedFont>
    <p:embeddedFont>
      <p:font typeface="HY견명조" panose="02030600000101010101" pitchFamily="18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한컴 고딕" panose="02000500000000000000" pitchFamily="2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054065"/>
    <a:srgbClr val="105F79"/>
    <a:srgbClr val="898989"/>
    <a:srgbClr val="9DC3E6"/>
    <a:srgbClr val="9FC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68388" autoAdjust="0"/>
  </p:normalViewPr>
  <p:slideViewPr>
    <p:cSldViewPr snapToGrid="0">
      <p:cViewPr varScale="1">
        <p:scale>
          <a:sx n="46" d="100"/>
          <a:sy n="46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ko-KR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7653861663518475"/>
          <c:y val="0.12233211599827043"/>
          <c:w val="0.66714731413290318"/>
          <c:h val="0.715687455973950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중요도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F(빈도수)</c:v>
                </c:pt>
                <c:pt idx="1">
                  <c:v>가구변화</c:v>
                </c:pt>
                <c:pt idx="2">
                  <c:v>ABS일상</c:v>
                </c:pt>
                <c:pt idx="3">
                  <c:v>전문스포츠변화</c:v>
                </c:pt>
                <c:pt idx="4">
                  <c:v>ABS신선</c:v>
                </c:pt>
                <c:pt idx="5">
                  <c:v>ABS의류</c:v>
                </c:pt>
                <c:pt idx="6">
                  <c:v>의류변화</c:v>
                </c:pt>
                <c:pt idx="7">
                  <c:v>가공변화</c:v>
                </c:pt>
                <c:pt idx="8">
                  <c:v>ABS패션잡화</c:v>
                </c:pt>
                <c:pt idx="9">
                  <c:v>ABS전문스포츠</c:v>
                </c:pt>
                <c:pt idx="10">
                  <c:v>ABS가공</c:v>
                </c:pt>
                <c:pt idx="11">
                  <c:v>ABS가구</c:v>
                </c:pt>
                <c:pt idx="12">
                  <c:v>ABS기타</c:v>
                </c:pt>
                <c:pt idx="13">
                  <c:v>M(금액)</c:v>
                </c:pt>
                <c:pt idx="14">
                  <c:v>CAGR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99</c:v>
                </c:pt>
                <c:pt idx="1">
                  <c:v>100</c:v>
                </c:pt>
                <c:pt idx="2">
                  <c:v>103</c:v>
                </c:pt>
                <c:pt idx="3">
                  <c:v>107</c:v>
                </c:pt>
                <c:pt idx="4">
                  <c:v>107</c:v>
                </c:pt>
                <c:pt idx="5">
                  <c:v>107</c:v>
                </c:pt>
                <c:pt idx="6">
                  <c:v>113</c:v>
                </c:pt>
                <c:pt idx="7">
                  <c:v>114</c:v>
                </c:pt>
                <c:pt idx="8">
                  <c:v>120</c:v>
                </c:pt>
                <c:pt idx="9">
                  <c:v>122</c:v>
                </c:pt>
                <c:pt idx="10">
                  <c:v>123</c:v>
                </c:pt>
                <c:pt idx="11">
                  <c:v>133</c:v>
                </c:pt>
                <c:pt idx="12">
                  <c:v>144</c:v>
                </c:pt>
                <c:pt idx="13">
                  <c:v>171</c:v>
                </c:pt>
                <c:pt idx="14">
                  <c:v>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9-4887-BFC1-18630C903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7677168"/>
        <c:axId val="367677528"/>
      </c:barChart>
      <c:catAx>
        <c:axId val="36767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677528"/>
        <c:crosses val="autoZero"/>
        <c:auto val="1"/>
        <c:lblAlgn val="ctr"/>
        <c:lblOffset val="100"/>
        <c:noMultiLvlLbl val="0"/>
      </c:catAx>
      <c:valAx>
        <c:axId val="367677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67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en-US" altLang="ko-KR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1FE3-401F-43C0-AA5E-35002E36E660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9554-863E-4625-B931-5F9CA891F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9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16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4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11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5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9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70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7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5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9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금액 </a:t>
            </a:r>
            <a:r>
              <a:rPr lang="en-US" altLang="ko-KR" dirty="0"/>
              <a:t>-&gt; </a:t>
            </a:r>
            <a:r>
              <a:rPr lang="ko-KR" altLang="en-US" dirty="0"/>
              <a:t>순위</a:t>
            </a:r>
            <a:r>
              <a:rPr lang="en-US" altLang="ko-KR" dirty="0"/>
              <a:t>(1~19383) -&gt; 10</a:t>
            </a:r>
            <a:r>
              <a:rPr lang="ko-KR" altLang="en-US" dirty="0"/>
              <a:t>분위로 구분</a:t>
            </a:r>
            <a:r>
              <a:rPr lang="en-US" altLang="ko-KR" dirty="0"/>
              <a:t>(</a:t>
            </a:r>
            <a:r>
              <a:rPr lang="ko-KR" altLang="en-US" dirty="0"/>
              <a:t>등급화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76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50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90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군집화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FEATURE IMPORTANCE 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고객속성변수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7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대대분류 코드의 이름을 모르는데</a:t>
            </a:r>
            <a:endParaRPr lang="en-US" altLang="ko-KR" dirty="0"/>
          </a:p>
          <a:p>
            <a:r>
              <a:rPr lang="ko-KR" altLang="en-US" dirty="0"/>
              <a:t>신선일상을 말해줘도 알아들을까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등급에 대해 설명을 </a:t>
            </a:r>
            <a:r>
              <a:rPr lang="ko-KR" altLang="en-US" dirty="0" err="1"/>
              <a:t>해야할까요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0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80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54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0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5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8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1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3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69554-863E-4625-B931-5F9CA891F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5C69-3AEF-DBD4-95FA-0E3AA7F8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9F0C5-9117-6F91-8B0A-8462E6A46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3D2C3-7691-B259-4AB2-A5786C23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FDBF6-EF3C-559E-8A51-36A351EE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B127-4719-EA53-4CFB-30A4066D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897C7-8881-1720-8422-CCD5B50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A2125-D2DA-2939-BE6B-F0D349F5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BEFA6-577B-FE67-6B05-21246958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B429-F75D-D337-ED0F-442A9ABF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B8202-4350-DDDD-6D5C-F8C074CB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546839-EB04-D893-F7EE-445D04E2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2BD2C-57C9-EF0A-CC42-4A5A1F92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8937-A0AD-61D7-E23A-78DE0616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AB9B4-82DE-5B66-895B-192B0FF7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217F-15F9-A86A-5F98-A1B1319D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4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9AA4-8BD5-CFDE-2969-4FE1F0A9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268B3-B069-5B9C-96A3-6CCA994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1CF2E-4492-1288-2831-CE1BEF5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11D60-3656-0DD4-F4E9-C268632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DACD-C646-9424-AF5B-14D6CDA8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55FE3-D140-F5C8-8ADE-1ABBDC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02057-0982-795B-68B3-18841945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97C4-FB05-D6D0-4E4B-B87C518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99AEC-282F-78DF-6FBB-F61014DC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9D0CB-FAF2-CA45-75F5-ABAF73DC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5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B151-DB94-2E1E-59DB-B6BD49F6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8F7C7-F88D-FF8D-9DC8-7A64387AC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1E97D-4952-8FE2-E4A4-47CE5DE0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3EADE-9FA9-6556-0D58-041D358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8C2DC-6453-5683-8638-A39B05B1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AA1AE-36D0-F99F-BADE-C17B01DB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4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2941A-4193-0985-F77A-B29FE6B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0D972-F48E-B90F-A189-4E780CB4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27CA2-DA76-2193-CD25-C7262978E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76DAF-D7E3-D80F-DD7A-5578242F5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CA79EE-A802-3EEC-894F-65AAD0FF2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9D6C37-E14A-D960-C99C-35D0ACC0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A3B90-D865-F1D8-BFC5-0D7AAEA8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82A17-E091-A788-4986-79529D90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5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DE38-9F66-F50F-AD50-4C73F9FB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E8CCA-2148-97FD-5402-236B5566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236A0-ED44-8018-F694-8D16A9F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9790B-D5BD-287C-7E9A-20BF4CC0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4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8B955-EB19-984B-718F-EA41C84B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015CF-4F28-3A89-52DE-37FBB866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B1811-D927-A656-0DBF-98B51E52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7A754-5DFA-627F-28C4-F4CFB1FB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78042-76A7-6532-930D-003D3D0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1916B-0B61-7F61-6B35-93EBCC02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0D6F0-647F-F3EC-0778-8C1C19E0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44666-8C32-2061-350C-B8F26B0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5DCC-18D6-81EF-01F0-BE8DEF5F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5B8B6-7B11-7DF9-99B2-53C4F3F9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06427-13CD-B7BF-EA17-B3C8B1BEA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63283-1999-BD08-AD60-179874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E8F11-8085-D60B-62E5-69536940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3455B-26FC-273A-AB72-0F98C210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C9FBE-B4B6-BDE9-5F61-D56AE25D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3658A-5EC6-F951-C3A4-9386A03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93AA4-0882-3779-D7BA-9F430F72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253CF-5D0A-BB54-2086-7255F3EE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4D7E-6C31-49EB-B7D0-06E5657C00C5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402F5-A9BC-7E2B-14FA-2E24DEBBE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2E4A-F7B5-1D84-8DE0-FF7FFF23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A3F4-4D53-4781-AE4B-27C6DB445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7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5.svg"/><Relationship Id="rId7" Type="http://schemas.openxmlformats.org/officeDocument/2006/relationships/image" Target="../media/image50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5.png"/><Relationship Id="rId18" Type="http://schemas.openxmlformats.org/officeDocument/2006/relationships/image" Target="../media/image70.svg"/><Relationship Id="rId26" Type="http://schemas.openxmlformats.org/officeDocument/2006/relationships/image" Target="../media/image78.sv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sv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8.svg"/><Relationship Id="rId20" Type="http://schemas.openxmlformats.org/officeDocument/2006/relationships/image" Target="../media/image72.sv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3.png"/><Relationship Id="rId24" Type="http://schemas.openxmlformats.org/officeDocument/2006/relationships/image" Target="../media/image76.sv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svg"/><Relationship Id="rId10" Type="http://schemas.openxmlformats.org/officeDocument/2006/relationships/image" Target="../media/image62.svg"/><Relationship Id="rId19" Type="http://schemas.openxmlformats.org/officeDocument/2006/relationships/image" Target="../media/image71.png"/><Relationship Id="rId4" Type="http://schemas.openxmlformats.org/officeDocument/2006/relationships/image" Target="../media/image56.svg"/><Relationship Id="rId9" Type="http://schemas.openxmlformats.org/officeDocument/2006/relationships/image" Target="../media/image61.png"/><Relationship Id="rId14" Type="http://schemas.openxmlformats.org/officeDocument/2006/relationships/image" Target="../media/image66.svg"/><Relationship Id="rId22" Type="http://schemas.openxmlformats.org/officeDocument/2006/relationships/image" Target="../media/image74.svg"/><Relationship Id="rId27" Type="http://schemas.openxmlformats.org/officeDocument/2006/relationships/image" Target="../media/image79.png"/><Relationship Id="rId30" Type="http://schemas.openxmlformats.org/officeDocument/2006/relationships/image" Target="../media/image8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eg"/><Relationship Id="rId3" Type="http://schemas.openxmlformats.org/officeDocument/2006/relationships/hyperlink" Target="https://github.com/wjdtmfrl" TargetMode="External"/><Relationship Id="rId7" Type="http://schemas.openxmlformats.org/officeDocument/2006/relationships/hyperlink" Target="https://github.com/jang-in-hyeok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ortis001" TargetMode="External"/><Relationship Id="rId5" Type="http://schemas.openxmlformats.org/officeDocument/2006/relationships/hyperlink" Target="https://github.com/yul77" TargetMode="External"/><Relationship Id="rId4" Type="http://schemas.openxmlformats.org/officeDocument/2006/relationships/hyperlink" Target="https://github.com/dydgns94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f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E9B32B-7EAE-AB27-F113-9BD8C98F574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9A051-0672-46B4-AB5F-0D7226DB74E3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DC5C174A-D56C-4745-B1A2-C647838563AC}"/>
              </a:ext>
            </a:extLst>
          </p:cNvPr>
          <p:cNvSpPr/>
          <p:nvPr/>
        </p:nvSpPr>
        <p:spPr>
          <a:xfrm rot="15557686">
            <a:off x="2438892" y="1379441"/>
            <a:ext cx="4292135" cy="4334915"/>
          </a:xfrm>
          <a:prstGeom prst="arc">
            <a:avLst>
              <a:gd name="adj1" fmla="val 16560714"/>
              <a:gd name="adj2" fmla="val 6130538"/>
            </a:avLst>
          </a:prstGeom>
          <a:ln w="114300">
            <a:solidFill>
              <a:srgbClr val="05406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0782F64B-600E-43A0-8FC1-2790F011206E}"/>
              </a:ext>
            </a:extLst>
          </p:cNvPr>
          <p:cNvSpPr/>
          <p:nvPr/>
        </p:nvSpPr>
        <p:spPr>
          <a:xfrm rot="5227366">
            <a:off x="2564603" y="1530367"/>
            <a:ext cx="4061236" cy="4327155"/>
          </a:xfrm>
          <a:prstGeom prst="arc">
            <a:avLst>
              <a:gd name="adj1" fmla="val 16222427"/>
              <a:gd name="adj2" fmla="val 5591791"/>
            </a:avLst>
          </a:prstGeom>
          <a:ln w="114300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CD719-AD28-4275-BB6D-8E0F2AEC8D19}"/>
              </a:ext>
            </a:extLst>
          </p:cNvPr>
          <p:cNvSpPr txBox="1"/>
          <p:nvPr/>
        </p:nvSpPr>
        <p:spPr>
          <a:xfrm>
            <a:off x="2751575" y="2926185"/>
            <a:ext cx="366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AFABAB"/>
                </a:solidFill>
              </a:rPr>
              <a:t>(         </a:t>
            </a:r>
            <a:r>
              <a:rPr lang="en-US" altLang="ko-KR" sz="7200" b="1" dirty="0">
                <a:solidFill>
                  <a:srgbClr val="054065"/>
                </a:solidFill>
              </a:rPr>
              <a:t>)</a:t>
            </a:r>
            <a:endParaRPr lang="ko-KR" altLang="en-US" sz="7200" b="1" dirty="0">
              <a:solidFill>
                <a:srgbClr val="054065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BC53F8-DCB4-45B3-A2EF-CDAB173B945B}"/>
              </a:ext>
            </a:extLst>
          </p:cNvPr>
          <p:cNvCxnSpPr>
            <a:cxnSpLocks/>
          </p:cNvCxnSpPr>
          <p:nvPr/>
        </p:nvCxnSpPr>
        <p:spPr>
          <a:xfrm>
            <a:off x="6374658" y="3585789"/>
            <a:ext cx="1477363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3D7820-4B3F-4093-B433-92C717672EA0}"/>
              </a:ext>
            </a:extLst>
          </p:cNvPr>
          <p:cNvSpPr txBox="1"/>
          <p:nvPr/>
        </p:nvSpPr>
        <p:spPr>
          <a:xfrm>
            <a:off x="2989673" y="3210161"/>
            <a:ext cx="3065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매출 감소 예측 모델 활용</a:t>
            </a:r>
            <a:endParaRPr lang="en-US" altLang="ko-KR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맞춤 솔루션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D329A-5FAE-49B1-BBD2-62884FF6AE06}"/>
              </a:ext>
            </a:extLst>
          </p:cNvPr>
          <p:cNvSpPr txBox="1"/>
          <p:nvPr/>
        </p:nvSpPr>
        <p:spPr>
          <a:xfrm>
            <a:off x="7754587" y="3262624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매버릭스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AC790-978D-4E1A-A72B-E9353BFEF2CD}"/>
              </a:ext>
            </a:extLst>
          </p:cNvPr>
          <p:cNvSpPr txBox="1"/>
          <p:nvPr/>
        </p:nvSpPr>
        <p:spPr>
          <a:xfrm>
            <a:off x="8288518" y="3757183"/>
            <a:ext cx="312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Data Mavericks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1BBBA19-C935-4D80-BD9E-32798912A066}"/>
              </a:ext>
            </a:extLst>
          </p:cNvPr>
          <p:cNvSpPr/>
          <p:nvPr/>
        </p:nvSpPr>
        <p:spPr>
          <a:xfrm>
            <a:off x="7771703" y="3526349"/>
            <a:ext cx="160636" cy="1713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C013D9-F6A4-4FE9-AC6E-DAC87686375C}"/>
              </a:ext>
            </a:extLst>
          </p:cNvPr>
          <p:cNvSpPr/>
          <p:nvPr/>
        </p:nvSpPr>
        <p:spPr>
          <a:xfrm>
            <a:off x="7829161" y="3582720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1BF9F1-AD09-4070-AA6E-23C0E530C6CC}"/>
              </a:ext>
            </a:extLst>
          </p:cNvPr>
          <p:cNvSpPr txBox="1"/>
          <p:nvPr/>
        </p:nvSpPr>
        <p:spPr>
          <a:xfrm>
            <a:off x="8968220" y="6058235"/>
            <a:ext cx="31229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김용훈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옥유리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임수현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장인혁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정슬기 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8F358-718C-8C5F-9C91-EF6CA688F185}"/>
              </a:ext>
            </a:extLst>
          </p:cNvPr>
          <p:cNvSpPr txBox="1"/>
          <p:nvPr/>
        </p:nvSpPr>
        <p:spPr>
          <a:xfrm>
            <a:off x="276163" y="105135"/>
            <a:ext cx="49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HMKD1 Business Big Data Analytics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60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DC2AC2-34A6-4D9B-8C94-8CAC77A7DE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6323D-7616-41B7-B6F9-B82DA880FB6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11BB-2DC9-4A08-026F-549D374A54E0}"/>
              </a:ext>
            </a:extLst>
          </p:cNvPr>
          <p:cNvSpPr txBox="1"/>
          <p:nvPr/>
        </p:nvSpPr>
        <p:spPr>
          <a:xfrm>
            <a:off x="974867" y="864618"/>
            <a:ext cx="951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목적과 활용 데이터 설명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개사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통합에 대한 이유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837FDF1-AE6F-4594-E365-E8E80626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67" y="1672502"/>
            <a:ext cx="4972050" cy="1933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2F6238-53AD-75CF-4A6C-CEA0B1CB8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67" y="3890741"/>
            <a:ext cx="5038725" cy="19240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7166D7-8DA7-E48C-8D0B-E755D981D427}"/>
              </a:ext>
            </a:extLst>
          </p:cNvPr>
          <p:cNvSpPr/>
          <p:nvPr/>
        </p:nvSpPr>
        <p:spPr>
          <a:xfrm>
            <a:off x="974867" y="1672502"/>
            <a:ext cx="632260" cy="19240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791579-BD78-5167-7002-FB774DC72F44}"/>
              </a:ext>
            </a:extLst>
          </p:cNvPr>
          <p:cNvSpPr/>
          <p:nvPr/>
        </p:nvSpPr>
        <p:spPr>
          <a:xfrm>
            <a:off x="1002577" y="3895071"/>
            <a:ext cx="632260" cy="19240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BE7AF1-3CCA-0E00-7D26-0D9F7CB4E8C7}"/>
              </a:ext>
            </a:extLst>
          </p:cNvPr>
          <p:cNvSpPr/>
          <p:nvPr/>
        </p:nvSpPr>
        <p:spPr>
          <a:xfrm>
            <a:off x="2452256" y="1672502"/>
            <a:ext cx="1454727" cy="19240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14240A-00C6-D045-348C-93F900CA3E61}"/>
              </a:ext>
            </a:extLst>
          </p:cNvPr>
          <p:cNvSpPr txBox="1"/>
          <p:nvPr/>
        </p:nvSpPr>
        <p:spPr>
          <a:xfrm>
            <a:off x="6658473" y="2169482"/>
            <a:ext cx="459268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제휴사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A,B,C,D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구분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대분류코드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중분류코드가 같지만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소분류코드가 다름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=&gt;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제휴사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개를 통합할 수 있는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통합분류체계 마련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196951-DAB2-33C6-19C1-E33C2C864AA7}"/>
              </a:ext>
            </a:extLst>
          </p:cNvPr>
          <p:cNvSpPr/>
          <p:nvPr/>
        </p:nvSpPr>
        <p:spPr>
          <a:xfrm>
            <a:off x="2479966" y="3898965"/>
            <a:ext cx="1454727" cy="19240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63546-BFF4-6D63-ECD7-913C77DA40E8}"/>
              </a:ext>
            </a:extLst>
          </p:cNvPr>
          <p:cNvGrpSpPr/>
          <p:nvPr/>
        </p:nvGrpSpPr>
        <p:grpSpPr>
          <a:xfrm>
            <a:off x="3916088" y="1668172"/>
            <a:ext cx="759230" cy="4150004"/>
            <a:chOff x="3916088" y="1668172"/>
            <a:chExt cx="759230" cy="41500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A1A9CF5-9346-B820-886A-7FD35D1A47AA}"/>
                </a:ext>
              </a:extLst>
            </p:cNvPr>
            <p:cNvSpPr/>
            <p:nvPr/>
          </p:nvSpPr>
          <p:spPr>
            <a:xfrm>
              <a:off x="3916088" y="1668172"/>
              <a:ext cx="734290" cy="192405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9883FB5-527A-B6E1-D3B8-1DCE339F0CFF}"/>
                </a:ext>
              </a:extLst>
            </p:cNvPr>
            <p:cNvSpPr/>
            <p:nvPr/>
          </p:nvSpPr>
          <p:spPr>
            <a:xfrm>
              <a:off x="3941028" y="3894126"/>
              <a:ext cx="734290" cy="192405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1344075"/>
            <a:ext cx="2641270" cy="138233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2991A-976A-40F4-5D59-756AC0A6E04C}"/>
              </a:ext>
            </a:extLst>
          </p:cNvPr>
          <p:cNvSpPr txBox="1"/>
          <p:nvPr/>
        </p:nvSpPr>
        <p:spPr>
          <a:xfrm>
            <a:off x="757647" y="2913798"/>
            <a:ext cx="11434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감소고객 중 유의 구간을 설정하여 </a:t>
            </a:r>
            <a:r>
              <a:rPr lang="en-US" altLang="ko-KR" sz="2000" b="1" dirty="0"/>
              <a:t>10% </a:t>
            </a:r>
            <a:r>
              <a:rPr lang="ko-KR" altLang="en-US" sz="2000" b="1" dirty="0"/>
              <a:t>이상의 명확한 감소</a:t>
            </a:r>
            <a:r>
              <a:rPr lang="ko-KR" altLang="en-US" sz="2000" dirty="0"/>
              <a:t>가 확인 되는 </a:t>
            </a:r>
            <a:r>
              <a:rPr lang="ko-KR" altLang="en-US" sz="2000" b="1" dirty="0">
                <a:solidFill>
                  <a:srgbClr val="0540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감소고객을 정의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감소 고객 뿐만 아니라 유지 고객도 확인가능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b="1" dirty="0"/>
              <a:t>맞춤형 솔루션 제공</a:t>
            </a:r>
            <a:r>
              <a:rPr lang="ko-KR" altLang="en-US" sz="2000" dirty="0"/>
              <a:t>하여 확실한 매출 상승 기대</a:t>
            </a:r>
            <a:r>
              <a:rPr lang="en-US" altLang="ko-KR" sz="2000" dirty="0"/>
              <a:t>.</a:t>
            </a:r>
            <a:endParaRPr lang="en-US" altLang="ko-KR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7FD80C-656E-4EFF-B69C-A094A9FBAF1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2E502B-F412-459A-AA03-078A26A62806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77EAC63-1552-5457-01CA-2914D24C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063" y="1134498"/>
            <a:ext cx="5836742" cy="47272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799" y="1134498"/>
            <a:ext cx="2819401" cy="862134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 분석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016D1-B3A0-C632-54F9-49FDCCDF36CA}"/>
              </a:ext>
            </a:extLst>
          </p:cNvPr>
          <p:cNvSpPr txBox="1"/>
          <p:nvPr/>
        </p:nvSpPr>
        <p:spPr>
          <a:xfrm>
            <a:off x="6892270" y="3685572"/>
            <a:ext cx="4686171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외부적 감소요인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메르스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 년 대비 높은 기온으로 인한 겨울상품 판매 부진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경쟁 업태 성장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온라인 쇼핑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아울렛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1B6CF-FA0B-99AC-C4DF-75A590B6E18E}"/>
              </a:ext>
            </a:extLst>
          </p:cNvPr>
          <p:cNvSpPr txBox="1"/>
          <p:nvPr/>
        </p:nvSpPr>
        <p:spPr>
          <a:xfrm>
            <a:off x="754063" y="5851499"/>
            <a:ext cx="20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SSM: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기업형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슈퍼마켓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59E9A-58EA-326E-673C-62E0AA199CB4}"/>
              </a:ext>
            </a:extLst>
          </p:cNvPr>
          <p:cNvSpPr txBox="1"/>
          <p:nvPr/>
        </p:nvSpPr>
        <p:spPr>
          <a:xfrm>
            <a:off x="7297219" y="2171074"/>
            <a:ext cx="4281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주요 유통업체 매출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전체적인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감소 추세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D429E-2BEC-A6CA-EE8A-030D359CFF05}"/>
              </a:ext>
            </a:extLst>
          </p:cNvPr>
          <p:cNvSpPr txBox="1"/>
          <p:nvPr/>
        </p:nvSpPr>
        <p:spPr>
          <a:xfrm>
            <a:off x="1507244" y="169796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- 1.0%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F371F-D006-64B6-A6D3-A848FC16D425}"/>
              </a:ext>
            </a:extLst>
          </p:cNvPr>
          <p:cNvSpPr txBox="1"/>
          <p:nvPr/>
        </p:nvSpPr>
        <p:spPr>
          <a:xfrm>
            <a:off x="2761231" y="306679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-0.3%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B6148-796F-9E36-1ECF-F7B29AA608D4}"/>
              </a:ext>
            </a:extLst>
          </p:cNvPr>
          <p:cNvSpPr txBox="1"/>
          <p:nvPr/>
        </p:nvSpPr>
        <p:spPr>
          <a:xfrm>
            <a:off x="3977724" y="37317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- 1.3%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9CCAB-4CF8-E3BC-B46D-8CB89895D651}"/>
              </a:ext>
            </a:extLst>
          </p:cNvPr>
          <p:cNvSpPr txBox="1"/>
          <p:nvPr/>
        </p:nvSpPr>
        <p:spPr>
          <a:xfrm>
            <a:off x="5237677" y="443521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26.5%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9AF21-8884-9569-8020-388201B9A437}"/>
              </a:ext>
            </a:extLst>
          </p:cNvPr>
          <p:cNvSpPr txBox="1"/>
          <p:nvPr/>
        </p:nvSpPr>
        <p:spPr>
          <a:xfrm>
            <a:off x="10562441" y="6053887"/>
            <a:ext cx="20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산업통상자원부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DE511E-CED5-4B76-AE17-6D3978AFB44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8F26C0-B899-418A-A7C2-414E3376EF08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64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633" y="1909728"/>
            <a:ext cx="2887768" cy="711414"/>
          </a:xfrm>
        </p:spPr>
        <p:txBody>
          <a:bodyPr>
            <a:normAutofit/>
          </a:bodyPr>
          <a:lstStyle/>
          <a:p>
            <a:r>
              <a:rPr lang="ko-KR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분석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ⅱ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533066-3441-7B09-E1E3-1917E9F4D2E3}"/>
              </a:ext>
            </a:extLst>
          </p:cNvPr>
          <p:cNvSpPr txBox="1"/>
          <p:nvPr/>
        </p:nvSpPr>
        <p:spPr>
          <a:xfrm>
            <a:off x="7627682" y="3428999"/>
            <a:ext cx="411701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오프라인 유통업체와 상반된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온라인 유통업체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높은 비율과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비중 </a:t>
            </a:r>
            <a:r>
              <a:rPr lang="ko-KR" altLang="en-US" b="1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증가</a:t>
            </a:r>
            <a:endParaRPr lang="en-US" altLang="ko-KR" b="1" dirty="0">
              <a:solidFill>
                <a:srgbClr val="C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09037C-88B6-651C-4EB0-6682FBA1DAB9}"/>
              </a:ext>
            </a:extLst>
          </p:cNvPr>
          <p:cNvSpPr txBox="1"/>
          <p:nvPr/>
        </p:nvSpPr>
        <p:spPr>
          <a:xfrm>
            <a:off x="8329268" y="2777626"/>
            <a:ext cx="302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주요 유통업체 매출 추세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750463-3887-A7EC-BD74-38BD3AA29EA3}"/>
              </a:ext>
            </a:extLst>
          </p:cNvPr>
          <p:cNvGrpSpPr/>
          <p:nvPr/>
        </p:nvGrpSpPr>
        <p:grpSpPr>
          <a:xfrm>
            <a:off x="808819" y="1665843"/>
            <a:ext cx="6635055" cy="3526313"/>
            <a:chOff x="781448" y="2231252"/>
            <a:chExt cx="5529242" cy="313178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30C3F5F-A0B8-8C2B-6586-2113DB00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48" y="2231252"/>
              <a:ext cx="5529242" cy="3131788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23D86F-B69E-394E-245A-2694A3FD4DA4}"/>
                </a:ext>
              </a:extLst>
            </p:cNvPr>
            <p:cNvSpPr/>
            <p:nvPr/>
          </p:nvSpPr>
          <p:spPr>
            <a:xfrm>
              <a:off x="1600200" y="2691810"/>
              <a:ext cx="3530600" cy="6069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E1BB06-F8E5-F7D7-A60B-05D24FD4AA06}"/>
              </a:ext>
            </a:extLst>
          </p:cNvPr>
          <p:cNvSpPr txBox="1"/>
          <p:nvPr/>
        </p:nvSpPr>
        <p:spPr>
          <a:xfrm>
            <a:off x="808819" y="5235593"/>
            <a:ext cx="2023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산업통상자원부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E38C0-8321-45E4-A52A-486377DDA4A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9B97A8-C862-4340-A6B5-D5DF92FD90D2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4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3" y="1401932"/>
            <a:ext cx="4244439" cy="102870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 분석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ⅲ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9E96249-06D7-B640-3CC1-A281209E75B7}"/>
              </a:ext>
            </a:extLst>
          </p:cNvPr>
          <p:cNvGrpSpPr/>
          <p:nvPr/>
        </p:nvGrpSpPr>
        <p:grpSpPr>
          <a:xfrm>
            <a:off x="6978650" y="1202552"/>
            <a:ext cx="3828668" cy="3570247"/>
            <a:chOff x="7245350" y="1753138"/>
            <a:chExt cx="3828668" cy="357024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B1AFCF9-9632-C237-FBD2-7A2758940CD3}"/>
                </a:ext>
              </a:extLst>
            </p:cNvPr>
            <p:cNvSpPr/>
            <p:nvPr/>
          </p:nvSpPr>
          <p:spPr>
            <a:xfrm>
              <a:off x="7759700" y="2254459"/>
              <a:ext cx="2692400" cy="269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790B6CC-41CC-222E-E217-26756680E0FE}"/>
                </a:ext>
              </a:extLst>
            </p:cNvPr>
            <p:cNvSpPr/>
            <p:nvPr/>
          </p:nvSpPr>
          <p:spPr>
            <a:xfrm>
              <a:off x="8684429" y="1753138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F7CF1F6-1DF9-F253-F9B1-F5BA98611A6D}"/>
                </a:ext>
              </a:extLst>
            </p:cNvPr>
            <p:cNvSpPr/>
            <p:nvPr/>
          </p:nvSpPr>
          <p:spPr>
            <a:xfrm>
              <a:off x="7245350" y="3086309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C3FCB3D-D052-F097-ED0D-25CD0C7D943F}"/>
                </a:ext>
              </a:extLst>
            </p:cNvPr>
            <p:cNvSpPr/>
            <p:nvPr/>
          </p:nvSpPr>
          <p:spPr>
            <a:xfrm>
              <a:off x="9937750" y="3074810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70B94D4-2551-52DE-832A-684B4E1A6748}"/>
                </a:ext>
              </a:extLst>
            </p:cNvPr>
            <p:cNvSpPr/>
            <p:nvPr/>
          </p:nvSpPr>
          <p:spPr>
            <a:xfrm>
              <a:off x="8684429" y="4294685"/>
              <a:ext cx="1028700" cy="1028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래픽 53" descr="사용자 윤곽선">
              <a:extLst>
                <a:ext uri="{FF2B5EF4-FFF2-40B4-BE49-F238E27FC236}">
                  <a16:creationId xmlns:a16="http://schemas.microsoft.com/office/drawing/2014/main" id="{40EE0846-20AD-E72B-D20A-ED6A243F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41578" y="2882103"/>
              <a:ext cx="914400" cy="914400"/>
            </a:xfrm>
            <a:prstGeom prst="rect">
              <a:avLst/>
            </a:prstGeom>
          </p:spPr>
        </p:pic>
        <p:pic>
          <p:nvPicPr>
            <p:cNvPr id="56" name="그래픽 55" descr="쇼핑백 단색으로 채워진">
              <a:extLst>
                <a:ext uri="{FF2B5EF4-FFF2-40B4-BE49-F238E27FC236}">
                  <a16:creationId xmlns:a16="http://schemas.microsoft.com/office/drawing/2014/main" id="{C0E63CCA-DAAE-84D1-13E2-C735BCEF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1989" y="1877111"/>
              <a:ext cx="613579" cy="475388"/>
            </a:xfrm>
            <a:prstGeom prst="rect">
              <a:avLst/>
            </a:prstGeom>
          </p:spPr>
        </p:pic>
        <p:pic>
          <p:nvPicPr>
            <p:cNvPr id="62" name="그래픽 61" descr="소셜 네트워크 윤곽선">
              <a:extLst>
                <a:ext uri="{FF2B5EF4-FFF2-40B4-BE49-F238E27FC236}">
                  <a16:creationId xmlns:a16="http://schemas.microsoft.com/office/drawing/2014/main" id="{901AEB18-624E-14D6-8343-252D0E89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00462" y="4356474"/>
              <a:ext cx="624241" cy="624241"/>
            </a:xfrm>
            <a:prstGeom prst="rect">
              <a:avLst/>
            </a:prstGeom>
          </p:spPr>
        </p:pic>
        <p:pic>
          <p:nvPicPr>
            <p:cNvPr id="64" name="그래픽 63" descr="휴대폰 진동 단색으로 채워진">
              <a:extLst>
                <a:ext uri="{FF2B5EF4-FFF2-40B4-BE49-F238E27FC236}">
                  <a16:creationId xmlns:a16="http://schemas.microsoft.com/office/drawing/2014/main" id="{E5E18424-A9B9-C33D-D578-F00AB02A4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08429" y="3208129"/>
              <a:ext cx="539750" cy="539750"/>
            </a:xfrm>
            <a:prstGeom prst="rect">
              <a:avLst/>
            </a:prstGeom>
          </p:spPr>
        </p:pic>
        <p:pic>
          <p:nvPicPr>
            <p:cNvPr id="66" name="그래픽 65" descr="무선 라우터 단색으로 채워진">
              <a:extLst>
                <a:ext uri="{FF2B5EF4-FFF2-40B4-BE49-F238E27FC236}">
                  <a16:creationId xmlns:a16="http://schemas.microsoft.com/office/drawing/2014/main" id="{7A16CF7B-BDF2-D6F3-02AD-33FFB338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89634" y="3207748"/>
              <a:ext cx="540131" cy="54013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5B0DFE-0645-3E8D-91B9-0DE6BBFCC7A5}"/>
                </a:ext>
              </a:extLst>
            </p:cNvPr>
            <p:cNvSpPr txBox="1"/>
            <p:nvPr/>
          </p:nvSpPr>
          <p:spPr>
            <a:xfrm>
              <a:off x="8789818" y="2352499"/>
              <a:ext cx="103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스토어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3EBD33-8E4B-77B3-5FA8-FDF3D40C78B0}"/>
                </a:ext>
              </a:extLst>
            </p:cNvPr>
            <p:cNvSpPr txBox="1"/>
            <p:nvPr/>
          </p:nvSpPr>
          <p:spPr>
            <a:xfrm>
              <a:off x="7566639" y="3692679"/>
              <a:ext cx="40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웹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84B861-4873-0981-1579-01758B2CBA8A}"/>
                </a:ext>
              </a:extLst>
            </p:cNvPr>
            <p:cNvSpPr txBox="1"/>
            <p:nvPr/>
          </p:nvSpPr>
          <p:spPr>
            <a:xfrm>
              <a:off x="8891989" y="4923405"/>
              <a:ext cx="624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소셜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3278D3-2C1A-68F2-9F0E-CF774AFA4882}"/>
                </a:ext>
              </a:extLst>
            </p:cNvPr>
            <p:cNvSpPr txBox="1"/>
            <p:nvPr/>
          </p:nvSpPr>
          <p:spPr>
            <a:xfrm>
              <a:off x="10074920" y="3706831"/>
              <a:ext cx="99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모바일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38DB12-8BEC-9AB6-7F87-7D54DEB0776A}"/>
                </a:ext>
              </a:extLst>
            </p:cNvPr>
            <p:cNvSpPr txBox="1"/>
            <p:nvPr/>
          </p:nvSpPr>
          <p:spPr>
            <a:xfrm>
              <a:off x="8858894" y="3790995"/>
              <a:ext cx="79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9C3A224-B676-1093-CC55-3B05D75789F2}"/>
              </a:ext>
            </a:extLst>
          </p:cNvPr>
          <p:cNvSpPr txBox="1"/>
          <p:nvPr/>
        </p:nvSpPr>
        <p:spPr>
          <a:xfrm>
            <a:off x="7299939" y="5393549"/>
            <a:ext cx="341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옴니채널의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중요성 더욱 확대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28A0F-4DC6-0D53-EA72-F73BFE99550F}"/>
              </a:ext>
            </a:extLst>
          </p:cNvPr>
          <p:cNvSpPr txBox="1"/>
          <p:nvPr/>
        </p:nvSpPr>
        <p:spPr>
          <a:xfrm>
            <a:off x="548496" y="2430633"/>
            <a:ext cx="86082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옴니채널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것을 뜻하는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옴니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(Omni)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제품의 유통경로를 의미하는 채널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(channel)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소비자들이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시간과 장소에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구애받지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않고 서비스를 이용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것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5E64E1-F009-4FFB-8DED-1005826E5098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729CA7-78CB-4016-A15B-ADB45708F717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95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8DCE-A22B-0396-C219-F3F2F1C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5" y="533811"/>
            <a:ext cx="3362495" cy="65686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D50EB-197C-DAFC-2855-17388AF8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727" y="5079723"/>
            <a:ext cx="10515600" cy="12069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black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2014</a:t>
            </a:r>
            <a:r>
              <a:rPr lang="ko-KR" altLang="en-US" sz="2800" dirty="0">
                <a:solidFill>
                  <a:prstClr val="black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대비 </a:t>
            </a:r>
            <a:r>
              <a:rPr lang="en-US" altLang="ko-KR" sz="2800" dirty="0">
                <a:solidFill>
                  <a:prstClr val="black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2015</a:t>
            </a:r>
            <a:r>
              <a:rPr lang="ko-KR" altLang="en-US" sz="2800" dirty="0">
                <a:solidFill>
                  <a:prstClr val="black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 매출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약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5.4%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상승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2014, 2015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년도 총 매출 합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677,019,156,941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약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7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백억 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" name="그림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C8A175B-E5FE-44FB-1654-E303A3D25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6" y="1528711"/>
            <a:ext cx="4005511" cy="3412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F70048-6F32-74FE-C5F9-90F7EDB0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12" y="1751739"/>
            <a:ext cx="3589683" cy="30684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EC0D4-7C20-FC1F-4CD7-F6AF8287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2" y="1742859"/>
            <a:ext cx="3684140" cy="3198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A3B485-548B-6432-DCFE-60920E12BA6A}"/>
              </a:ext>
            </a:extLst>
          </p:cNvPr>
          <p:cNvSpPr txBox="1"/>
          <p:nvPr/>
        </p:nvSpPr>
        <p:spPr>
          <a:xfrm>
            <a:off x="824580" y="2445384"/>
            <a:ext cx="1527740" cy="477054"/>
          </a:xfrm>
          <a:prstGeom prst="rect">
            <a:avLst/>
          </a:prstGeom>
          <a:solidFill>
            <a:schemeClr val="tx2">
              <a:lumMod val="40000"/>
              <a:lumOff val="60000"/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2014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329,601,840,581 \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3AB85-05A1-8E37-907A-A01BAAEC2E91}"/>
              </a:ext>
            </a:extLst>
          </p:cNvPr>
          <p:cNvSpPr txBox="1"/>
          <p:nvPr/>
        </p:nvSpPr>
        <p:spPr>
          <a:xfrm>
            <a:off x="2600696" y="2270361"/>
            <a:ext cx="1457495" cy="47705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2015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347,417,316,360 \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10BB5-EE2D-47EF-8E37-E51CFBBE22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031F9A-3929-4431-B3A9-847C7C0714AC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87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4B503C-B8B2-2EAD-BE63-2A067E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95" y="2330430"/>
            <a:ext cx="3309444" cy="95440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ⅱ-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제휴사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AC1425-0D41-1C8D-DB91-84D5B66AD208}"/>
              </a:ext>
            </a:extLst>
          </p:cNvPr>
          <p:cNvGrpSpPr/>
          <p:nvPr/>
        </p:nvGrpSpPr>
        <p:grpSpPr>
          <a:xfrm>
            <a:off x="4370940" y="932897"/>
            <a:ext cx="7447382" cy="5102266"/>
            <a:chOff x="2870408" y="1639562"/>
            <a:chExt cx="6451183" cy="42820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B5C0BF-BC70-9527-DF85-EAB93DA246FB}"/>
                </a:ext>
              </a:extLst>
            </p:cNvPr>
            <p:cNvGrpSpPr/>
            <p:nvPr/>
          </p:nvGrpSpPr>
          <p:grpSpPr>
            <a:xfrm>
              <a:off x="2870408" y="1690688"/>
              <a:ext cx="6451183" cy="4230882"/>
              <a:chOff x="4224391" y="957580"/>
              <a:chExt cx="6451183" cy="4230882"/>
            </a:xfrm>
          </p:grpSpPr>
          <p:pic>
            <p:nvPicPr>
              <p:cNvPr id="12" name="그림 11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C1F1F479-445C-81A0-06FE-5FB150D20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957580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3" name="그림 12" descr="라인, 도표, 텍스트, 그래프이(가) 표시된 사진&#10;&#10;자동 생성된 설명">
                <a:extLst>
                  <a:ext uri="{FF2B5EF4-FFF2-40B4-BE49-F238E27FC236}">
                    <a16:creationId xmlns:a16="http://schemas.microsoft.com/office/drawing/2014/main" id="{24A4C83D-9A5B-E595-0D04-977E9EFC2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0055" y="965383"/>
                <a:ext cx="3265519" cy="2145497"/>
              </a:xfrm>
              <a:prstGeom prst="rect">
                <a:avLst/>
              </a:prstGeom>
            </p:spPr>
          </p:pic>
          <p:pic>
            <p:nvPicPr>
              <p:cNvPr id="14" name="그림 13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7215CCCA-17FB-6326-B374-611591DB2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3042965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5" name="그림 14" descr="텍스트, 라인, 그래프, 도표이(가) 표시된 사진&#10;&#10;자동 생성된 설명">
                <a:extLst>
                  <a:ext uri="{FF2B5EF4-FFF2-40B4-BE49-F238E27FC236}">
                    <a16:creationId xmlns:a16="http://schemas.microsoft.com/office/drawing/2014/main" id="{8EF7ABA1-13B8-1566-7A73-CA808EF78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1" y="3110880"/>
                <a:ext cx="3105809" cy="2077582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EE2B16-0E64-53D1-CB24-4A761E0E9AA8}"/>
                </a:ext>
              </a:extLst>
            </p:cNvPr>
            <p:cNvSpPr/>
            <p:nvPr/>
          </p:nvSpPr>
          <p:spPr>
            <a:xfrm>
              <a:off x="6056072" y="1639562"/>
              <a:ext cx="3265519" cy="2256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CE75C-21EA-AF88-CAD4-1D72B2F85A63}"/>
              </a:ext>
            </a:extLst>
          </p:cNvPr>
          <p:cNvSpPr txBox="1"/>
          <p:nvPr/>
        </p:nvSpPr>
        <p:spPr>
          <a:xfrm>
            <a:off x="-224349" y="3380867"/>
            <a:ext cx="462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반기별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매출 추세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제휴사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유일하게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매출 하락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624E77-109D-4DE2-9FEA-3CC5402B9B9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B4B309-1E6C-4FE6-8DDF-35DAE827109A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8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34B503C-B8B2-2EAD-BE63-2A067E2D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2" y="766335"/>
            <a:ext cx="3092533" cy="5834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ⅲ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9970F-9003-41C2-6A77-A67FA278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2" y="1916702"/>
            <a:ext cx="4549775" cy="3491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24A5F-FA75-E7A5-0D1C-3DB04542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9" y="1544115"/>
            <a:ext cx="5130759" cy="3863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B5BBA-7364-D371-E8FF-152003CA842A}"/>
              </a:ext>
            </a:extLst>
          </p:cNvPr>
          <p:cNvSpPr txBox="1"/>
          <p:nvPr/>
        </p:nvSpPr>
        <p:spPr>
          <a:xfrm>
            <a:off x="1584961" y="5508209"/>
            <a:ext cx="334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2014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2015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모두 남녀 비율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2:8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0A473F-5BD1-FD09-C12E-53C447946360}"/>
              </a:ext>
            </a:extLst>
          </p:cNvPr>
          <p:cNvSpPr/>
          <p:nvPr/>
        </p:nvSpPr>
        <p:spPr>
          <a:xfrm>
            <a:off x="7962900" y="1916702"/>
            <a:ext cx="2171700" cy="349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DF3D9-BCE2-69F6-6D04-F3D5F2531717}"/>
              </a:ext>
            </a:extLst>
          </p:cNvPr>
          <p:cNvSpPr txBox="1"/>
          <p:nvPr/>
        </p:nvSpPr>
        <p:spPr>
          <a:xfrm>
            <a:off x="7241948" y="5537155"/>
            <a:ext cx="3613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35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~ 54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세의 연령대의 높은 구매 추세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CB21D9-CBAE-4500-BA4C-78E7DF40AB6C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9F1A09-B3F0-4F0E-A4CE-ACEB39CA0BD2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9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234732" y="1774432"/>
            <a:ext cx="4717782" cy="2945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2_1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기준정보 정의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2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2_2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2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2_3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학습을 위한 데이터셋 분리와 변수 설정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75620-B724-4B2B-8075-81BBD689962B}"/>
              </a:ext>
            </a:extLst>
          </p:cNvPr>
          <p:cNvSpPr txBox="1"/>
          <p:nvPr/>
        </p:nvSpPr>
        <p:spPr>
          <a:xfrm>
            <a:off x="1051625" y="2965043"/>
            <a:ext cx="381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2.</a:t>
            </a:r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과제 정의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071EE-DBA8-4D9E-8DF8-D91DC5711E5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8897C1-847D-48C2-A6AC-6391AD85CA0C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5DE4BC-DE18-4814-9B85-2BEDAE345FD8}"/>
              </a:ext>
            </a:extLst>
          </p:cNvPr>
          <p:cNvSpPr/>
          <p:nvPr/>
        </p:nvSpPr>
        <p:spPr>
          <a:xfrm>
            <a:off x="7234732" y="3247073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E77764-8F8F-4750-A06D-428973AB8E7F}"/>
              </a:ext>
            </a:extLst>
          </p:cNvPr>
          <p:cNvSpPr/>
          <p:nvPr/>
        </p:nvSpPr>
        <p:spPr>
          <a:xfrm>
            <a:off x="7234732" y="3983445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25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B078-93B9-3273-6F60-156F13E5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8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감소고객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9745A-0DA8-43E8-9BC4-E77CA196D760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F209E-41E9-4199-87CF-A03EF8DF5B9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935A7-448A-87CF-14A1-21568317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8" y="1952267"/>
            <a:ext cx="3589683" cy="306845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349CC45-AB51-AB09-0636-8974DA015B82}"/>
              </a:ext>
            </a:extLst>
          </p:cNvPr>
          <p:cNvGrpSpPr/>
          <p:nvPr/>
        </p:nvGrpSpPr>
        <p:grpSpPr>
          <a:xfrm>
            <a:off x="4190952" y="1814418"/>
            <a:ext cx="4926543" cy="3375218"/>
            <a:chOff x="2870408" y="1639562"/>
            <a:chExt cx="6451183" cy="428200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66F4B13-C0A0-D578-2058-FD643F8D28BF}"/>
                </a:ext>
              </a:extLst>
            </p:cNvPr>
            <p:cNvGrpSpPr/>
            <p:nvPr/>
          </p:nvGrpSpPr>
          <p:grpSpPr>
            <a:xfrm>
              <a:off x="2870408" y="1690688"/>
              <a:ext cx="6451183" cy="4230883"/>
              <a:chOff x="4224391" y="957580"/>
              <a:chExt cx="6451183" cy="4230883"/>
            </a:xfrm>
          </p:grpSpPr>
          <p:pic>
            <p:nvPicPr>
              <p:cNvPr id="10" name="그림 9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4812102D-E2A9-6904-CDDC-811B3B5A6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957580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1" name="그림 10" descr="라인, 도표, 텍스트, 그래프이(가) 표시된 사진&#10;&#10;자동 생성된 설명">
                <a:extLst>
                  <a:ext uri="{FF2B5EF4-FFF2-40B4-BE49-F238E27FC236}">
                    <a16:creationId xmlns:a16="http://schemas.microsoft.com/office/drawing/2014/main" id="{76A835B8-1378-541D-F8A2-2C637797C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0055" y="965383"/>
                <a:ext cx="3265519" cy="2145497"/>
              </a:xfrm>
              <a:prstGeom prst="rect">
                <a:avLst/>
              </a:prstGeom>
            </p:spPr>
          </p:pic>
          <p:pic>
            <p:nvPicPr>
              <p:cNvPr id="12" name="그림 11" descr="텍스트, 라인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A1F6BFE4-5917-83E7-54FA-F84ACEE03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4391" y="3042965"/>
                <a:ext cx="3265520" cy="2145497"/>
              </a:xfrm>
              <a:prstGeom prst="rect">
                <a:avLst/>
              </a:prstGeom>
            </p:spPr>
          </p:pic>
          <p:pic>
            <p:nvPicPr>
              <p:cNvPr id="13" name="그림 12" descr="텍스트, 라인, 그래프, 도표이(가) 표시된 사진&#10;&#10;자동 생성된 설명">
                <a:extLst>
                  <a:ext uri="{FF2B5EF4-FFF2-40B4-BE49-F238E27FC236}">
                    <a16:creationId xmlns:a16="http://schemas.microsoft.com/office/drawing/2014/main" id="{DD83820B-7FC6-30C7-8D4B-7C4921AE0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9911" y="3110881"/>
                <a:ext cx="3105809" cy="2077582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244DB96-384F-F11F-50BA-5BC0C1ED64F8}"/>
                </a:ext>
              </a:extLst>
            </p:cNvPr>
            <p:cNvSpPr/>
            <p:nvPr/>
          </p:nvSpPr>
          <p:spPr>
            <a:xfrm>
              <a:off x="6056072" y="1639562"/>
              <a:ext cx="3265519" cy="2256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 descr="물음표 단색으로 채워진">
            <a:extLst>
              <a:ext uri="{FF2B5EF4-FFF2-40B4-BE49-F238E27FC236}">
                <a16:creationId xmlns:a16="http://schemas.microsoft.com/office/drawing/2014/main" id="{F33FF971-1926-1A71-D8A2-1D82776CE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8521" y="28259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8DC8BB-FB81-4AA5-A12B-4A0E3EFBA7F5}"/>
              </a:ext>
            </a:extLst>
          </p:cNvPr>
          <p:cNvSpPr/>
          <p:nvPr/>
        </p:nvSpPr>
        <p:spPr>
          <a:xfrm>
            <a:off x="5593298" y="12401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F4507D-3BF5-42FB-B29A-1A2BAB65A38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BDF9C-2C3C-43E1-AAFB-FF498C644B86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2D0BE-DAAB-4FC6-B524-0D17AB833A55}"/>
              </a:ext>
            </a:extLst>
          </p:cNvPr>
          <p:cNvSpPr txBox="1"/>
          <p:nvPr/>
        </p:nvSpPr>
        <p:spPr>
          <a:xfrm>
            <a:off x="5653409" y="18249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A0490F61-C235-4EC7-94F8-3EF7E7675B3F}"/>
              </a:ext>
            </a:extLst>
          </p:cNvPr>
          <p:cNvSpPr/>
          <p:nvPr/>
        </p:nvSpPr>
        <p:spPr>
          <a:xfrm rot="20957578">
            <a:off x="594708" y="2740585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54065"/>
              </a:solidFill>
            </a:endParaRPr>
          </a:p>
        </p:txBody>
      </p:sp>
      <p:sp>
        <p:nvSpPr>
          <p:cNvPr id="9" name="막힌 원호 8">
            <a:extLst>
              <a:ext uri="{FF2B5EF4-FFF2-40B4-BE49-F238E27FC236}">
                <a16:creationId xmlns:a16="http://schemas.microsoft.com/office/drawing/2014/main" id="{78EAC7A2-6CEF-4553-BD47-D7ED27E40B4A}"/>
              </a:ext>
            </a:extLst>
          </p:cNvPr>
          <p:cNvSpPr/>
          <p:nvPr/>
        </p:nvSpPr>
        <p:spPr>
          <a:xfrm rot="20957578">
            <a:off x="2835387" y="2740584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chemeClr val="bg2">
              <a:lumMod val="75000"/>
            </a:schemeClr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F153EF23-8811-4CB9-A2BA-42717C584569}"/>
              </a:ext>
            </a:extLst>
          </p:cNvPr>
          <p:cNvSpPr/>
          <p:nvPr/>
        </p:nvSpPr>
        <p:spPr>
          <a:xfrm rot="20957578">
            <a:off x="5076067" y="2740583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F4599866-E964-4D40-9BAE-BF0F78BB6E6D}"/>
              </a:ext>
            </a:extLst>
          </p:cNvPr>
          <p:cNvSpPr/>
          <p:nvPr/>
        </p:nvSpPr>
        <p:spPr>
          <a:xfrm rot="20957578">
            <a:off x="7335894" y="2740765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chemeClr val="bg2">
              <a:lumMod val="75000"/>
            </a:schemeClr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ED7876EC-439E-48A8-B4F5-1CDBC8AF19DA}"/>
              </a:ext>
            </a:extLst>
          </p:cNvPr>
          <p:cNvSpPr/>
          <p:nvPr/>
        </p:nvSpPr>
        <p:spPr>
          <a:xfrm rot="20957578">
            <a:off x="9595719" y="2720849"/>
            <a:ext cx="2378234" cy="2086633"/>
          </a:xfrm>
          <a:prstGeom prst="blockArc">
            <a:avLst>
              <a:gd name="adj1" fmla="val 12064766"/>
              <a:gd name="adj2" fmla="val 21573315"/>
              <a:gd name="adj3" fmla="val 5448"/>
            </a:avLst>
          </a:prstGeom>
          <a:solidFill>
            <a:srgbClr val="054065"/>
          </a:solidFill>
          <a:ln w="0"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608156-3F5C-4F4D-95D2-5A3A43A9DCCD}"/>
              </a:ext>
            </a:extLst>
          </p:cNvPr>
          <p:cNvCxnSpPr>
            <a:cxnSpLocks/>
          </p:cNvCxnSpPr>
          <p:nvPr/>
        </p:nvCxnSpPr>
        <p:spPr>
          <a:xfrm>
            <a:off x="653143" y="5830784"/>
            <a:ext cx="2254332" cy="0"/>
          </a:xfrm>
          <a:prstGeom prst="line">
            <a:avLst/>
          </a:prstGeom>
          <a:ln w="6985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F7AE43-5D0C-47CC-8E34-B84B927B8338}"/>
              </a:ext>
            </a:extLst>
          </p:cNvPr>
          <p:cNvCxnSpPr/>
          <p:nvPr/>
        </p:nvCxnSpPr>
        <p:spPr>
          <a:xfrm>
            <a:off x="2907475" y="5830784"/>
            <a:ext cx="2351314" cy="0"/>
          </a:xfrm>
          <a:prstGeom prst="line">
            <a:avLst/>
          </a:prstGeom>
          <a:ln w="698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953D63-687D-44B4-884F-4FBFC8F768DB}"/>
              </a:ext>
            </a:extLst>
          </p:cNvPr>
          <p:cNvCxnSpPr/>
          <p:nvPr/>
        </p:nvCxnSpPr>
        <p:spPr>
          <a:xfrm>
            <a:off x="5276120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574C9F-55C9-4B67-B13A-598AF0BEBDB2}"/>
              </a:ext>
            </a:extLst>
          </p:cNvPr>
          <p:cNvCxnSpPr/>
          <p:nvPr/>
        </p:nvCxnSpPr>
        <p:spPr>
          <a:xfrm>
            <a:off x="7535947" y="5830784"/>
            <a:ext cx="2351314" cy="0"/>
          </a:xfrm>
          <a:prstGeom prst="line">
            <a:avLst/>
          </a:prstGeom>
          <a:ln w="698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183E59-FFE2-428E-B92B-24706D045FAC}"/>
              </a:ext>
            </a:extLst>
          </p:cNvPr>
          <p:cNvCxnSpPr/>
          <p:nvPr/>
        </p:nvCxnSpPr>
        <p:spPr>
          <a:xfrm>
            <a:off x="9712037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D71A04-9E82-421A-A701-D2809B37D3C9}"/>
              </a:ext>
            </a:extLst>
          </p:cNvPr>
          <p:cNvCxnSpPr/>
          <p:nvPr/>
        </p:nvCxnSpPr>
        <p:spPr>
          <a:xfrm>
            <a:off x="653143" y="5830784"/>
            <a:ext cx="2351314" cy="0"/>
          </a:xfrm>
          <a:prstGeom prst="line">
            <a:avLst/>
          </a:prstGeom>
          <a:ln w="69850" cap="rnd">
            <a:solidFill>
              <a:srgbClr val="054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C7EEC2-655E-43F7-9859-F2A39F18D9B8}"/>
              </a:ext>
            </a:extLst>
          </p:cNvPr>
          <p:cNvSpPr txBox="1"/>
          <p:nvPr/>
        </p:nvSpPr>
        <p:spPr>
          <a:xfrm>
            <a:off x="933593" y="3783899"/>
            <a:ext cx="2121357" cy="175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a typeface="한컴 고딕" panose="02000500000000000000" pitchFamily="2" charset="-127"/>
              </a:rPr>
              <a:t>       0.</a:t>
            </a:r>
            <a:r>
              <a:rPr lang="ko-KR" altLang="en-US" b="1" dirty="0">
                <a:ea typeface="한컴 고딕" panose="02000500000000000000" pitchFamily="2" charset="-127"/>
              </a:rPr>
              <a:t>개요</a:t>
            </a:r>
            <a:endParaRPr lang="en-US" altLang="ko-KR" b="1" dirty="0">
              <a:ea typeface="한컴 고딕" panose="02000500000000000000" pitchFamily="2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1100" b="1" dirty="0">
                <a:ea typeface="한컴 고딕" panose="02000500000000000000" pitchFamily="2" charset="-127"/>
              </a:rPr>
              <a:t>0_1</a:t>
            </a:r>
            <a:r>
              <a:rPr lang="en-US" altLang="ko-KR" sz="1100" dirty="0">
                <a:ea typeface="한컴 고딕" panose="02000500000000000000" pitchFamily="2" charset="-127"/>
              </a:rPr>
              <a:t> </a:t>
            </a:r>
            <a:r>
              <a:rPr lang="ko-KR" altLang="en-US" sz="1100" dirty="0">
                <a:ea typeface="한컴 고딕" panose="02000500000000000000" pitchFamily="2" charset="-127"/>
              </a:rPr>
              <a:t>팀원소개 및 담당 업무</a:t>
            </a:r>
            <a:endParaRPr lang="en-US" altLang="ko-KR" sz="1100" dirty="0"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ea typeface="한컴 고딕" panose="02000500000000000000" pitchFamily="2" charset="-127"/>
              </a:rPr>
              <a:t>0_2</a:t>
            </a:r>
            <a:r>
              <a:rPr lang="en-US" altLang="ko-KR" sz="1100" dirty="0">
                <a:ea typeface="한컴 고딕" panose="02000500000000000000" pitchFamily="2" charset="-127"/>
              </a:rPr>
              <a:t> </a:t>
            </a:r>
            <a:r>
              <a:rPr lang="ko-KR" altLang="en-US" sz="1100" dirty="0">
                <a:ea typeface="한컴 고딕" panose="02000500000000000000" pitchFamily="2" charset="-127"/>
              </a:rPr>
              <a:t>프로젝트 기간별 수행 절차</a:t>
            </a:r>
            <a:endParaRPr lang="en-US" altLang="ko-KR" sz="1100" dirty="0"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ea typeface="한컴 고딕" panose="02000500000000000000" pitchFamily="2" charset="-127"/>
              </a:rPr>
              <a:t>0_3</a:t>
            </a:r>
            <a:r>
              <a:rPr lang="en-US" altLang="ko-KR" sz="1100" dirty="0">
                <a:ea typeface="한컴 고딕" panose="02000500000000000000" pitchFamily="2" charset="-127"/>
              </a:rPr>
              <a:t> </a:t>
            </a:r>
            <a:r>
              <a:rPr lang="ko-KR" altLang="en-US" sz="1100" dirty="0">
                <a:ea typeface="한컴 고딕" panose="02000500000000000000" pitchFamily="2" charset="-127"/>
              </a:rPr>
              <a:t>분석환경 및 활용 라이브러리</a:t>
            </a:r>
            <a:endParaRPr lang="en-US" altLang="ko-KR" sz="1100" dirty="0">
              <a:ea typeface="한컴 고딕" panose="02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D9A35-AF91-4B23-9CCD-02F79AE64915}"/>
              </a:ext>
            </a:extLst>
          </p:cNvPr>
          <p:cNvSpPr txBox="1"/>
          <p:nvPr/>
        </p:nvSpPr>
        <p:spPr>
          <a:xfrm>
            <a:off x="2963825" y="3902088"/>
            <a:ext cx="2121357" cy="136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탐색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1_1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목적과 활용데이터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기대효과</a:t>
            </a: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1_2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외부요인 분석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1_3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B038D-20E2-403F-8181-2C9ECC9F1F49}"/>
              </a:ext>
            </a:extLst>
          </p:cNvPr>
          <p:cNvSpPr txBox="1"/>
          <p:nvPr/>
        </p:nvSpPr>
        <p:spPr>
          <a:xfrm>
            <a:off x="5518945" y="3914448"/>
            <a:ext cx="1774176" cy="163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2.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과제정의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2_1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기준정보 정의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2_2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2_3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학습을 위한 데이터셋 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분리와 변수 설정 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3A96D-C510-405D-B61B-EBC10DB8F46F}"/>
              </a:ext>
            </a:extLst>
          </p:cNvPr>
          <p:cNvSpPr txBox="1"/>
          <p:nvPr/>
        </p:nvSpPr>
        <p:spPr>
          <a:xfrm>
            <a:off x="7535945" y="3608852"/>
            <a:ext cx="2221171" cy="184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3. </a:t>
            </a:r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머신러닝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활용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2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3_1 </a:t>
            </a:r>
            <a:r>
              <a:rPr lang="ko-KR" altLang="en-US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머신러닝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피처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3_2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모델링 및 성능 평가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    (RF, DT, LR, LGBM, </a:t>
            </a:r>
            <a:r>
              <a:rPr lang="en-US" altLang="ko-KR" sz="105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XGBoost</a:t>
            </a:r>
            <a:r>
              <a:rPr lang="en-US" altLang="ko-KR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3_3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군집화</a:t>
            </a:r>
            <a:r>
              <a:rPr lang="en-US" altLang="ko-KR" sz="105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(K-Means Clustering</a:t>
            </a:r>
            <a:r>
              <a:rPr lang="en-US" altLang="ko-KR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A6107-2F8D-4688-9FB9-584671AC82C6}"/>
              </a:ext>
            </a:extLst>
          </p:cNvPr>
          <p:cNvSpPr txBox="1"/>
          <p:nvPr/>
        </p:nvSpPr>
        <p:spPr>
          <a:xfrm>
            <a:off x="9879883" y="3660195"/>
            <a:ext cx="1855073" cy="144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4.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마케팅 제언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2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4_1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고객 </a:t>
            </a:r>
            <a:r>
              <a:rPr lang="ko-KR" altLang="en-US" sz="11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군집별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마케팅 제언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4_2 </a:t>
            </a:r>
            <a:r>
              <a:rPr lang="ko-KR" altLang="en-US" sz="11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고객 개인화 상품 추천</a:t>
            </a: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6CEA0-66B5-76D6-3ACA-878DB8F6F1FB}"/>
              </a:ext>
            </a:extLst>
          </p:cNvPr>
          <p:cNvSpPr txBox="1"/>
          <p:nvPr/>
        </p:nvSpPr>
        <p:spPr>
          <a:xfrm>
            <a:off x="276163" y="105135"/>
            <a:ext cx="4950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HMKD1 Business Big Data Analytics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89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B078-93B9-3273-6F60-156F13E5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감소고객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분기별 증감 수치화</a:t>
            </a: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계절성 제거</a:t>
            </a: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3412D-8F6D-DBC0-E36A-80396014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9" y="4233584"/>
            <a:ext cx="10659341" cy="1640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71EF61-847B-D353-7CD4-6C2CCB342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89" y="1906589"/>
            <a:ext cx="9933921" cy="17383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9A4EFE-2269-40F1-AC4A-CC81FDF5E54A}"/>
              </a:ext>
            </a:extLst>
          </p:cNvPr>
          <p:cNvSpPr/>
          <p:nvPr/>
        </p:nvSpPr>
        <p:spPr>
          <a:xfrm>
            <a:off x="2260600" y="1904998"/>
            <a:ext cx="1109388" cy="173990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AD4C5F-221B-C2B5-1A96-71585639B357}"/>
              </a:ext>
            </a:extLst>
          </p:cNvPr>
          <p:cNvSpPr/>
          <p:nvPr/>
        </p:nvSpPr>
        <p:spPr>
          <a:xfrm>
            <a:off x="3369988" y="1906587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A37A64-C8E6-6270-5CE7-5C0BB52590F2}"/>
              </a:ext>
            </a:extLst>
          </p:cNvPr>
          <p:cNvSpPr/>
          <p:nvPr/>
        </p:nvSpPr>
        <p:spPr>
          <a:xfrm>
            <a:off x="4479376" y="1906585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BDF6C0-E3FE-71B8-183B-0218300C7746}"/>
              </a:ext>
            </a:extLst>
          </p:cNvPr>
          <p:cNvSpPr/>
          <p:nvPr/>
        </p:nvSpPr>
        <p:spPr>
          <a:xfrm>
            <a:off x="5587017" y="1906585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698A6-9175-F5C2-FE83-91272CA19222}"/>
              </a:ext>
            </a:extLst>
          </p:cNvPr>
          <p:cNvSpPr/>
          <p:nvPr/>
        </p:nvSpPr>
        <p:spPr>
          <a:xfrm>
            <a:off x="6696405" y="1906585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2F0497-9440-0C3A-CDA8-64CB8FA26269}"/>
              </a:ext>
            </a:extLst>
          </p:cNvPr>
          <p:cNvSpPr/>
          <p:nvPr/>
        </p:nvSpPr>
        <p:spPr>
          <a:xfrm>
            <a:off x="7812640" y="1906585"/>
            <a:ext cx="1088094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B35275-43EE-C67F-3312-4EF689A27894}"/>
              </a:ext>
            </a:extLst>
          </p:cNvPr>
          <p:cNvSpPr/>
          <p:nvPr/>
        </p:nvSpPr>
        <p:spPr>
          <a:xfrm>
            <a:off x="8900734" y="1904998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1E271-3ED3-D5F7-4242-7CCCEEE0A57D}"/>
              </a:ext>
            </a:extLst>
          </p:cNvPr>
          <p:cNvSpPr/>
          <p:nvPr/>
        </p:nvSpPr>
        <p:spPr>
          <a:xfrm>
            <a:off x="10001528" y="1904998"/>
            <a:ext cx="1109388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7FFC2-AF3B-7E17-1A40-3566E22901D7}"/>
              </a:ext>
            </a:extLst>
          </p:cNvPr>
          <p:cNvSpPr/>
          <p:nvPr/>
        </p:nvSpPr>
        <p:spPr>
          <a:xfrm>
            <a:off x="1198288" y="1904998"/>
            <a:ext cx="1063185" cy="17383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D8FF1D6-015C-58D6-DA46-591DE97E2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79487" y="3090206"/>
            <a:ext cx="1" cy="1109388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6B2004-6BBE-6FEE-5E10-1DA0E1A93693}"/>
              </a:ext>
            </a:extLst>
          </p:cNvPr>
          <p:cNvSpPr txBox="1"/>
          <p:nvPr/>
        </p:nvSpPr>
        <p:spPr>
          <a:xfrm>
            <a:off x="2967693" y="3879433"/>
            <a:ext cx="423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Q2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441D16-2AEC-C0AD-A548-9C4E8283E52F}"/>
              </a:ext>
            </a:extLst>
          </p:cNvPr>
          <p:cNvSpPr/>
          <p:nvPr/>
        </p:nvSpPr>
        <p:spPr>
          <a:xfrm>
            <a:off x="10401300" y="4174054"/>
            <a:ext cx="1109389" cy="1738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D741C2A5-67E9-6725-818E-6F6862EF6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49308"/>
              </p:ext>
            </p:extLst>
          </p:nvPr>
        </p:nvGraphicFramePr>
        <p:xfrm>
          <a:off x="2260596" y="1514774"/>
          <a:ext cx="8850320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290">
                  <a:extLst>
                    <a:ext uri="{9D8B030D-6E8A-4147-A177-3AD203B41FA5}">
                      <a16:colId xmlns:a16="http://schemas.microsoft.com/office/drawing/2014/main" val="688805235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1787619732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3564293168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1934307342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1888396030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3410660603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3379021049"/>
                    </a:ext>
                  </a:extLst>
                </a:gridCol>
                <a:gridCol w="1106290">
                  <a:extLst>
                    <a:ext uri="{9D8B030D-6E8A-4147-A177-3AD203B41FA5}">
                      <a16:colId xmlns:a16="http://schemas.microsoft.com/office/drawing/2014/main" val="57005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2015_4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6881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F50ED6-A2CB-4AB2-8842-87C4FD7CF65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51710-EC4F-4679-82EF-B9ED2F39810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22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B078-93B9-3273-6F60-156F13E5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8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기준정보</a:t>
            </a:r>
            <a:endParaRPr lang="ko-KR" altLang="en-US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601540-778A-4A36-828F-E4210DF6CE5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214CA1-8D65-4925-84D2-DED2AC3897B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DD8D6-0C3E-6602-5B66-06D2422D97DB}"/>
              </a:ext>
            </a:extLst>
          </p:cNvPr>
          <p:cNvSpPr txBox="1"/>
          <p:nvPr/>
        </p:nvSpPr>
        <p:spPr>
          <a:xfrm>
            <a:off x="2757258" y="4584478"/>
            <a:ext cx="624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분기 금액을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설정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algn="ctr"/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10%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구간을 둬서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90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이하를 감소고객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정의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9C11FF-6D27-8B52-F36A-178903AD18D5}"/>
              </a:ext>
            </a:extLst>
          </p:cNvPr>
          <p:cNvGrpSpPr/>
          <p:nvPr/>
        </p:nvGrpSpPr>
        <p:grpSpPr>
          <a:xfrm>
            <a:off x="2307888" y="2133240"/>
            <a:ext cx="5340866" cy="2155151"/>
            <a:chOff x="1235057" y="2357831"/>
            <a:chExt cx="4463914" cy="174655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7EB63B-14CB-A0A1-73CD-BE147FE0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7803"/>
            <a:stretch/>
          </p:blipFill>
          <p:spPr>
            <a:xfrm>
              <a:off x="1235057" y="2366077"/>
              <a:ext cx="2205058" cy="17383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6850223-1B94-02D1-2B8D-E6E7F24F5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832"/>
            <a:stretch/>
          </p:blipFill>
          <p:spPr>
            <a:xfrm>
              <a:off x="3440115" y="2357831"/>
              <a:ext cx="1109389" cy="173831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15A3242-45A2-993E-F039-90BFF9859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136"/>
            <a:stretch/>
          </p:blipFill>
          <p:spPr>
            <a:xfrm>
              <a:off x="4542378" y="2357831"/>
              <a:ext cx="1156593" cy="1738312"/>
            </a:xfrm>
            <a:prstGeom prst="rect">
              <a:avLst/>
            </a:prstGeom>
          </p:spPr>
        </p:pic>
      </p:grp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55F65E79-EB16-596E-75F9-C039F60B5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689"/>
              </p:ext>
            </p:extLst>
          </p:nvPr>
        </p:nvGraphicFramePr>
        <p:xfrm>
          <a:off x="7608999" y="2146951"/>
          <a:ext cx="1170759" cy="213480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170759">
                  <a:extLst>
                    <a:ext uri="{9D8B030D-6E8A-4147-A177-3AD203B41FA5}">
                      <a16:colId xmlns:a16="http://schemas.microsoft.com/office/drawing/2014/main" val="3244407538"/>
                    </a:ext>
                  </a:extLst>
                </a:gridCol>
              </a:tblGrid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80348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56066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61158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26293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99199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53982"/>
                  </a:ext>
                </a:extLst>
              </a:tr>
              <a:tr h="30497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498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10B14E-3C52-4ABA-5855-6AE32B005397}"/>
              </a:ext>
            </a:extLst>
          </p:cNvPr>
          <p:cNvGrpSpPr/>
          <p:nvPr/>
        </p:nvGrpSpPr>
        <p:grpSpPr>
          <a:xfrm>
            <a:off x="7760856" y="2125027"/>
            <a:ext cx="1137612" cy="2178652"/>
            <a:chOff x="9287701" y="2167167"/>
            <a:chExt cx="1137612" cy="217865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5B73E7F-1F2C-0DAD-968E-51B4804E6AD3}"/>
                </a:ext>
              </a:extLst>
            </p:cNvPr>
            <p:cNvGrpSpPr/>
            <p:nvPr/>
          </p:nvGrpSpPr>
          <p:grpSpPr>
            <a:xfrm>
              <a:off x="9287701" y="2473429"/>
              <a:ext cx="1137612" cy="1872390"/>
              <a:chOff x="5698971" y="2494240"/>
              <a:chExt cx="1137612" cy="187239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16A143-07BD-9822-56B3-5026B429BAFC}"/>
                  </a:ext>
                </a:extLst>
              </p:cNvPr>
              <p:cNvSpPr txBox="1"/>
              <p:nvPr/>
            </p:nvSpPr>
            <p:spPr>
              <a:xfrm>
                <a:off x="5816166" y="2494240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57.9%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233949-19C3-5E8B-60AA-F2F50AA6445A}"/>
                  </a:ext>
                </a:extLst>
              </p:cNvPr>
              <p:cNvSpPr txBox="1"/>
              <p:nvPr/>
            </p:nvSpPr>
            <p:spPr>
              <a:xfrm>
                <a:off x="5816166" y="2803214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84.9%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06658-B699-24C8-3C8B-F1F330A7621B}"/>
                  </a:ext>
                </a:extLst>
              </p:cNvPr>
              <p:cNvSpPr txBox="1"/>
              <p:nvPr/>
            </p:nvSpPr>
            <p:spPr>
              <a:xfrm>
                <a:off x="5816165" y="3125977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85.2%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BE92D0-5DF8-E942-9FE1-0C29DE0641E3}"/>
                  </a:ext>
                </a:extLst>
              </p:cNvPr>
              <p:cNvSpPr txBox="1"/>
              <p:nvPr/>
            </p:nvSpPr>
            <p:spPr>
              <a:xfrm>
                <a:off x="5698971" y="3406882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122.9%</a:t>
                </a:r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E73E65-2F26-C37D-F5CE-83AD1914B1DE}"/>
                  </a:ext>
                </a:extLst>
              </p:cNvPr>
              <p:cNvSpPr txBox="1"/>
              <p:nvPr/>
            </p:nvSpPr>
            <p:spPr>
              <a:xfrm>
                <a:off x="5698971" y="3997298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147.9%</a:t>
                </a:r>
                <a:endParaRPr lang="ko-KR" altLang="en-US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FEA406-5658-7E86-57B9-5458083F5B36}"/>
                  </a:ext>
                </a:extLst>
              </p:cNvPr>
              <p:cNvSpPr txBox="1"/>
              <p:nvPr/>
            </p:nvSpPr>
            <p:spPr>
              <a:xfrm>
                <a:off x="5816164" y="3714468"/>
                <a:ext cx="1020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83.1%</a:t>
                </a:r>
                <a:endPara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5BB660-7B57-9866-5A20-E947E63453CE}"/>
                </a:ext>
              </a:extLst>
            </p:cNvPr>
            <p:cNvSpPr txBox="1"/>
            <p:nvPr/>
          </p:nvSpPr>
          <p:spPr>
            <a:xfrm>
              <a:off x="9287701" y="2167167"/>
              <a:ext cx="102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증감 </a:t>
              </a:r>
              <a:r>
                <a:rPr lang="en-US" altLang="ko-KR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%</a:t>
              </a:r>
              <a:endPara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63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1" y="2906494"/>
            <a:ext cx="6860177" cy="1022151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 핵심내용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10DFD-1F29-48FF-B8CF-43E3912F1EB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FFB934-299F-4DC9-96D0-B337208A299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1E7B545-FD0C-D4FE-BE50-A3E74AFEDE66}"/>
              </a:ext>
            </a:extLst>
          </p:cNvPr>
          <p:cNvSpPr txBox="1">
            <a:spLocks/>
          </p:cNvSpPr>
          <p:nvPr/>
        </p:nvSpPr>
        <p:spPr>
          <a:xfrm>
            <a:off x="6516190" y="1606770"/>
            <a:ext cx="5484224" cy="36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코드 통합작업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선호제휴사 선정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연령대 통합</a:t>
            </a:r>
            <a:endParaRPr lang="en-US" altLang="ko-KR" sz="3200" b="1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ko-KR" altLang="en-US" sz="32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지역 통합</a:t>
            </a:r>
          </a:p>
        </p:txBody>
      </p:sp>
    </p:spTree>
    <p:extLst>
      <p:ext uri="{BB962C8B-B14F-4D97-AF65-F5344CB8AC3E}">
        <p14:creationId xmlns:p14="http://schemas.microsoft.com/office/powerpoint/2010/main" val="196852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6895"/>
            <a:ext cx="2795649" cy="76162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피처 엔지니어링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ⅰ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E1C2-C244-F477-A87E-D6AE22D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100" y="2914776"/>
            <a:ext cx="4034109" cy="1131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중분류코드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700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 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11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개의 대대분류 통합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50CDA5-A8AE-BDFD-5D43-E5F152CBE6BA}"/>
              </a:ext>
            </a:extLst>
          </p:cNvPr>
          <p:cNvGrpSpPr/>
          <p:nvPr/>
        </p:nvGrpSpPr>
        <p:grpSpPr>
          <a:xfrm>
            <a:off x="838200" y="1498514"/>
            <a:ext cx="6184900" cy="4069578"/>
            <a:chOff x="2832100" y="1549400"/>
            <a:chExt cx="6184900" cy="40695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A58C-D993-6A2E-E094-BE0A70197BAC}"/>
                </a:ext>
              </a:extLst>
            </p:cNvPr>
            <p:cNvSpPr txBox="1"/>
            <p:nvPr/>
          </p:nvSpPr>
          <p:spPr>
            <a:xfrm>
              <a:off x="2984500" y="1639114"/>
              <a:ext cx="19812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베이직케어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클렌징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남성케어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여성케어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유제품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조미료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통조림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두유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차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스낵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비스킷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명품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주방용품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스포츠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...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7DA5A4-6A5B-2FF9-526C-52A2526A66C7}"/>
                </a:ext>
              </a:extLst>
            </p:cNvPr>
            <p:cNvSpPr txBox="1"/>
            <p:nvPr/>
          </p:nvSpPr>
          <p:spPr>
            <a:xfrm>
              <a:off x="6652656" y="2100331"/>
              <a:ext cx="236434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가공식품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신선식품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일상용품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의약품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의료기기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교육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문화용품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디지털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가전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가구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인테리어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의류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전문스포츠</a:t>
              </a:r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레저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패션잡화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2">
                      <a:lumMod val="25000"/>
                    </a:schemeClr>
                  </a:solidFill>
                </a:rPr>
                <a:t>기타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C5C256-949A-20D6-5A80-0B39B0ACE79C}"/>
                </a:ext>
              </a:extLst>
            </p:cNvPr>
            <p:cNvSpPr/>
            <p:nvPr/>
          </p:nvSpPr>
          <p:spPr>
            <a:xfrm>
              <a:off x="2832100" y="1549400"/>
              <a:ext cx="2286000" cy="4067990"/>
            </a:xfrm>
            <a:prstGeom prst="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636CF33A-E0BB-6A9D-07E3-ABE89A77F5C4}"/>
                </a:ext>
              </a:extLst>
            </p:cNvPr>
            <p:cNvSpPr/>
            <p:nvPr/>
          </p:nvSpPr>
          <p:spPr>
            <a:xfrm>
              <a:off x="5715000" y="3296647"/>
              <a:ext cx="508000" cy="41910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208601-6627-13B9-34ED-AD685875E8C5}"/>
                </a:ext>
              </a:extLst>
            </p:cNvPr>
            <p:cNvSpPr/>
            <p:nvPr/>
          </p:nvSpPr>
          <p:spPr>
            <a:xfrm>
              <a:off x="6731000" y="1550988"/>
              <a:ext cx="2286000" cy="406799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332563-1F46-FBA2-E0E6-737B589CCAE9}"/>
              </a:ext>
            </a:extLst>
          </p:cNvPr>
          <p:cNvSpPr txBox="1"/>
          <p:nvPr/>
        </p:nvSpPr>
        <p:spPr>
          <a:xfrm>
            <a:off x="4953000" y="5597762"/>
            <a:ext cx="228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유통물류진흥원의 상품분류표준 참고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10DFD-1F29-48FF-B8CF-43E3912F1EB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FFB934-299F-4DC9-96D0-B337208A299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ea typeface="한컴 고딕" panose="02000500000000000000" pitchFamily="2" charset="-127"/>
              </a:rPr>
              <a:t>피처 엔지니어링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ea typeface="한컴 고딕" panose="02000500000000000000" pitchFamily="2" charset="-127"/>
              </a:rPr>
              <a:t>ⅱ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ea typeface="한컴 고딕" panose="02000500000000000000" pitchFamily="2" charset="-127"/>
            </a:endParaRPr>
          </a:p>
        </p:txBody>
      </p:sp>
      <p:pic>
        <p:nvPicPr>
          <p:cNvPr id="14" name="그래픽 13" descr="사용자 윤곽선">
            <a:extLst>
              <a:ext uri="{FF2B5EF4-FFF2-40B4-BE49-F238E27FC236}">
                <a16:creationId xmlns:a16="http://schemas.microsoft.com/office/drawing/2014/main" id="{E15FFF44-1B55-D149-54C5-B92DE9D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1249" y="4597343"/>
            <a:ext cx="1258389" cy="125838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91385F-B208-81AD-737D-E23707241292}"/>
              </a:ext>
            </a:extLst>
          </p:cNvPr>
          <p:cNvGrpSpPr/>
          <p:nvPr/>
        </p:nvGrpSpPr>
        <p:grpSpPr>
          <a:xfrm>
            <a:off x="1679257" y="2908403"/>
            <a:ext cx="5410205" cy="821256"/>
            <a:chOff x="1395437" y="1915074"/>
            <a:chExt cx="5410205" cy="8212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88C25-410C-6FA6-AB9F-AAD82C91389B}"/>
                </a:ext>
              </a:extLst>
            </p:cNvPr>
            <p:cNvSpPr txBox="1"/>
            <p:nvPr/>
          </p:nvSpPr>
          <p:spPr>
            <a:xfrm>
              <a:off x="1395437" y="1915074"/>
              <a:ext cx="5410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제휴사 </a:t>
              </a:r>
              <a:r>
                <a:rPr lang="en-US" altLang="ko-KR" dirty="0"/>
                <a:t>A    </a:t>
              </a:r>
              <a:r>
                <a:rPr lang="ko-KR" altLang="en-US" dirty="0"/>
                <a:t>제휴사 </a:t>
              </a:r>
              <a:r>
                <a:rPr lang="en-US" altLang="ko-KR" dirty="0"/>
                <a:t>B    </a:t>
              </a:r>
              <a:r>
                <a:rPr lang="ko-KR" altLang="en-US" dirty="0"/>
                <a:t>제휴사 </a:t>
              </a:r>
              <a:r>
                <a:rPr lang="en-US" altLang="ko-KR" dirty="0"/>
                <a:t>C    </a:t>
              </a:r>
              <a:r>
                <a:rPr lang="ko-KR" altLang="en-US" dirty="0"/>
                <a:t>제휴사 </a:t>
              </a:r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B97F87-B1F6-0A13-1DD3-3EAD54B7EFFD}"/>
                </a:ext>
              </a:extLst>
            </p:cNvPr>
            <p:cNvSpPr txBox="1"/>
            <p:nvPr/>
          </p:nvSpPr>
          <p:spPr>
            <a:xfrm>
              <a:off x="1670330" y="2366998"/>
              <a:ext cx="443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회</a:t>
              </a:r>
              <a:r>
                <a:rPr lang="en-US" altLang="ko-KR" dirty="0"/>
                <a:t>         5</a:t>
              </a:r>
              <a:r>
                <a:rPr lang="ko-KR" altLang="en-US" dirty="0"/>
                <a:t>회</a:t>
              </a:r>
              <a:r>
                <a:rPr lang="en-US" altLang="ko-KR" dirty="0"/>
                <a:t>          15</a:t>
              </a:r>
              <a:r>
                <a:rPr lang="ko-KR" altLang="en-US" dirty="0"/>
                <a:t>회          </a:t>
              </a:r>
              <a:r>
                <a:rPr lang="en-US" altLang="ko-KR" dirty="0"/>
                <a:t>0</a:t>
              </a:r>
              <a:r>
                <a:rPr lang="ko-KR" altLang="en-US" dirty="0"/>
                <a:t>회</a:t>
              </a:r>
            </a:p>
          </p:txBody>
        </p:sp>
      </p:grp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94319B-CDD0-4519-08AD-6B79E872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759" y="3083281"/>
            <a:ext cx="4034109" cy="1131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선호 제휴사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최다 빈도 이용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제휴사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D0C48B-FB4F-9120-4175-BBA24FF21050}"/>
              </a:ext>
            </a:extLst>
          </p:cNvPr>
          <p:cNvSpPr/>
          <p:nvPr/>
        </p:nvSpPr>
        <p:spPr>
          <a:xfrm>
            <a:off x="4053352" y="2603284"/>
            <a:ext cx="1258389" cy="1450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5AE08E-55F7-EA35-1D91-BC88B7C773D1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484426" y="4053666"/>
            <a:ext cx="198121" cy="463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4011CA-D988-43BF-AEE4-CBD895F15663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637B4-856A-4F2D-A05E-E9A1A6B428A1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래픽 6" descr="건물">
            <a:extLst>
              <a:ext uri="{FF2B5EF4-FFF2-40B4-BE49-F238E27FC236}">
                <a16:creationId xmlns:a16="http://schemas.microsoft.com/office/drawing/2014/main" id="{812EADCF-58E0-4542-AD36-0EF833215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5325" y="1711205"/>
            <a:ext cx="871636" cy="871636"/>
          </a:xfrm>
          <a:prstGeom prst="rect">
            <a:avLst/>
          </a:prstGeom>
        </p:spPr>
      </p:pic>
      <p:pic>
        <p:nvPicPr>
          <p:cNvPr id="18" name="그래픽 17" descr="건물">
            <a:extLst>
              <a:ext uri="{FF2B5EF4-FFF2-40B4-BE49-F238E27FC236}">
                <a16:creationId xmlns:a16="http://schemas.microsoft.com/office/drawing/2014/main" id="{AE6EDAE9-7C9E-40B6-94A0-CEFD54FAE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9329" y="1690688"/>
            <a:ext cx="914400" cy="914400"/>
          </a:xfrm>
          <a:prstGeom prst="rect">
            <a:avLst/>
          </a:prstGeom>
        </p:spPr>
      </p:pic>
      <p:pic>
        <p:nvPicPr>
          <p:cNvPr id="19" name="그래픽 18" descr="건물">
            <a:extLst>
              <a:ext uri="{FF2B5EF4-FFF2-40B4-BE49-F238E27FC236}">
                <a16:creationId xmlns:a16="http://schemas.microsoft.com/office/drawing/2014/main" id="{3C929C04-4FC5-4D6B-8E79-E7045531C9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0335" y="1716889"/>
            <a:ext cx="914400" cy="914400"/>
          </a:xfrm>
          <a:prstGeom prst="rect">
            <a:avLst/>
          </a:prstGeom>
        </p:spPr>
      </p:pic>
      <p:pic>
        <p:nvPicPr>
          <p:cNvPr id="20" name="그래픽 19" descr="건물">
            <a:extLst>
              <a:ext uri="{FF2B5EF4-FFF2-40B4-BE49-F238E27FC236}">
                <a16:creationId xmlns:a16="http://schemas.microsoft.com/office/drawing/2014/main" id="{96EA89ED-71E9-4BA7-A353-9D5DD80C4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43608" y="171688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1D48F-AC89-47C1-B367-2502D061F47A}"/>
              </a:ext>
            </a:extLst>
          </p:cNvPr>
          <p:cNvSpPr txBox="1"/>
          <p:nvPr/>
        </p:nvSpPr>
        <p:spPr>
          <a:xfrm>
            <a:off x="2140402" y="1962357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1F2EE-ACED-41C4-8FA5-86001A87C395}"/>
              </a:ext>
            </a:extLst>
          </p:cNvPr>
          <p:cNvSpPr txBox="1"/>
          <p:nvPr/>
        </p:nvSpPr>
        <p:spPr>
          <a:xfrm>
            <a:off x="3248702" y="1980965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52EC1-0BC6-4A82-9DA5-2E92C0EA9804}"/>
              </a:ext>
            </a:extLst>
          </p:cNvPr>
          <p:cNvSpPr txBox="1"/>
          <p:nvPr/>
        </p:nvSpPr>
        <p:spPr>
          <a:xfrm>
            <a:off x="4494789" y="1998626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A9381-7066-4337-8AEA-EDE4A07846CC}"/>
              </a:ext>
            </a:extLst>
          </p:cNvPr>
          <p:cNvSpPr txBox="1"/>
          <p:nvPr/>
        </p:nvSpPr>
        <p:spPr>
          <a:xfrm>
            <a:off x="5740067" y="1987632"/>
            <a:ext cx="321481" cy="3693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43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1" y="729039"/>
            <a:ext cx="3246912" cy="92011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ea typeface="한컴 고딕" panose="02000500000000000000" pitchFamily="2" charset="-127"/>
              </a:rPr>
              <a:t>피처 엔지니어링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ea typeface="한컴 고딕" panose="02000500000000000000" pitchFamily="2" charset="-127"/>
              </a:rPr>
              <a:t>ⅲ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ea typeface="한컴 고딕" panose="02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E1C2-C244-F477-A87E-D6AE22D9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875" y="1860388"/>
            <a:ext cx="2371255" cy="3383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개로 통합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27C89-8BD3-5B40-E352-6F30F3F4F4A0}"/>
              </a:ext>
            </a:extLst>
          </p:cNvPr>
          <p:cNvSpPr txBox="1"/>
          <p:nvPr/>
        </p:nvSpPr>
        <p:spPr>
          <a:xfrm>
            <a:off x="6885733" y="1902519"/>
            <a:ext cx="3248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지역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17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개로 통합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4B250CA-DEAB-145A-F2FB-4001FB10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33759"/>
              </p:ext>
            </p:extLst>
          </p:nvPr>
        </p:nvGraphicFramePr>
        <p:xfrm>
          <a:off x="1619247" y="2339936"/>
          <a:ext cx="3709988" cy="327417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54994">
                  <a:extLst>
                    <a:ext uri="{9D8B030D-6E8A-4147-A177-3AD203B41FA5}">
                      <a16:colId xmlns:a16="http://schemas.microsoft.com/office/drawing/2014/main" val="1648265022"/>
                    </a:ext>
                  </a:extLst>
                </a:gridCol>
                <a:gridCol w="1854994">
                  <a:extLst>
                    <a:ext uri="{9D8B030D-6E8A-4147-A177-3AD203B41FA5}">
                      <a16:colId xmlns:a16="http://schemas.microsoft.com/office/drawing/2014/main" val="3245439871"/>
                    </a:ext>
                  </a:extLst>
                </a:gridCol>
              </a:tblGrid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연령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694645"/>
                  </a:ext>
                </a:extLst>
              </a:tr>
              <a:tr h="540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학생층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859373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청년층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- 34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  <a:endParaRPr lang="en-US" altLang="ko-KR" sz="16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204957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중년층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35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- 44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75852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장년층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45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</a:t>
                      </a:r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- 54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675792"/>
                  </a:ext>
                </a:extLst>
              </a:tr>
              <a:tr h="54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노년층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55</a:t>
                      </a:r>
                      <a:r>
                        <a:rPr lang="ko-KR" altLang="en-US" sz="16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세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3651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8AF50D-5815-FA5B-62E7-5BC71F65ECF3}"/>
              </a:ext>
            </a:extLst>
          </p:cNvPr>
          <p:cNvSpPr txBox="1"/>
          <p:nvPr/>
        </p:nvSpPr>
        <p:spPr>
          <a:xfrm>
            <a:off x="6295180" y="2632752"/>
            <a:ext cx="239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서울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 ~ 109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110 ~ 209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210 ~ 239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강원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240 ~ 269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충북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270 ~ 299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세종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300 ~ 309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충남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310 ~ 339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340 ~ 359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경북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360 ~ 409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F2E70-450E-943A-278D-03EAD911F5C0}"/>
              </a:ext>
            </a:extLst>
          </p:cNvPr>
          <p:cNvSpPr txBox="1"/>
          <p:nvPr/>
        </p:nvSpPr>
        <p:spPr>
          <a:xfrm>
            <a:off x="8509746" y="2670782"/>
            <a:ext cx="2282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410 ~ 439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11.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울산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440 ~ 459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12.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부산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460 ~ 499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13.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경남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500 ~ 539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14.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전북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540 ~ 569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15.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전남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570 ~ 609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16.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광주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610 ~ 629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17.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제주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630 ~ 639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B4FE2-3F51-4AC9-B555-737DA38012FC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A3204A-F13B-47F3-B2CC-9E866C48F61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21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7" y="781068"/>
            <a:ext cx="2665021" cy="83188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셋 분리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ⅲ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5B29DB1-7621-00BF-8807-7229860F0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17702"/>
              </p:ext>
            </p:extLst>
          </p:nvPr>
        </p:nvGraphicFramePr>
        <p:xfrm>
          <a:off x="1265769" y="1977518"/>
          <a:ext cx="10083072" cy="3034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384">
                  <a:extLst>
                    <a:ext uri="{9D8B030D-6E8A-4147-A177-3AD203B41FA5}">
                      <a16:colId xmlns:a16="http://schemas.microsoft.com/office/drawing/2014/main" val="1710802597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4136594005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1029119143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1586652811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3625649715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432997486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2077807408"/>
                    </a:ext>
                  </a:extLst>
                </a:gridCol>
                <a:gridCol w="1260384">
                  <a:extLst>
                    <a:ext uri="{9D8B030D-6E8A-4147-A177-3AD203B41FA5}">
                      <a16:colId xmlns:a16="http://schemas.microsoft.com/office/drawing/2014/main" val="3861926161"/>
                    </a:ext>
                  </a:extLst>
                </a:gridCol>
              </a:tblGrid>
              <a:tr h="399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93747"/>
                  </a:ext>
                </a:extLst>
              </a:tr>
              <a:tr h="39937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학습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검증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데이터 세트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857902"/>
                  </a:ext>
                </a:extLst>
              </a:tr>
              <a:tr h="39937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77814"/>
                  </a:ext>
                </a:extLst>
              </a:tr>
              <a:tr h="51938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- 6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-7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681348"/>
                  </a:ext>
                </a:extLst>
              </a:tr>
              <a:tr h="399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평가</a:t>
                      </a:r>
                      <a:r>
                        <a:rPr lang="ko-KR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데이터 세트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검증 데이터 세트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2145"/>
                  </a:ext>
                </a:extLst>
              </a:tr>
              <a:tr h="3993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독립변수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종속변수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41082"/>
                  </a:ext>
                </a:extLst>
              </a:tr>
              <a:tr h="2602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- 7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분기 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-8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분기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구매감소유무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68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10EE25-D0CC-4A27-B54E-F035D0CEA87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1EA13-EC47-414B-827C-25C6C60670B5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F96D7-9A5C-8FD5-A7B5-1C8BCE56C35F}"/>
              </a:ext>
            </a:extLst>
          </p:cNvPr>
          <p:cNvSpPr txBox="1"/>
          <p:nvPr/>
        </p:nvSpPr>
        <p:spPr>
          <a:xfrm>
            <a:off x="1085846" y="5222186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※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독립변수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23C94-4BAD-EDC5-FB06-96B8ADEEE535}"/>
              </a:ext>
            </a:extLst>
          </p:cNvPr>
          <p:cNvSpPr txBox="1"/>
          <p:nvPr/>
        </p:nvSpPr>
        <p:spPr>
          <a:xfrm>
            <a:off x="1085846" y="56429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고객 속성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고객이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고유하게 가지고 있는 속성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을 의미하는 변수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구매 패턴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분기별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변화하는 구매 패턴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을 의미하는 변수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90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 속성 변수</a:t>
            </a:r>
          </a:p>
        </p:txBody>
      </p:sp>
      <p:pic>
        <p:nvPicPr>
          <p:cNvPr id="11" name="그래픽 10" descr="성별 단색으로 채워진">
            <a:extLst>
              <a:ext uri="{FF2B5EF4-FFF2-40B4-BE49-F238E27FC236}">
                <a16:creationId xmlns:a16="http://schemas.microsoft.com/office/drawing/2014/main" id="{B473FA70-45B2-FD1B-F499-5CD4668D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0075" y="1745000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4AE62614-24FA-291E-26DF-66658F54A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2999" y="1643629"/>
            <a:ext cx="780723" cy="780723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60A5E4EB-A53B-35A4-1A0D-EEEB1D6D3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9959" y="1639866"/>
            <a:ext cx="740075" cy="740075"/>
          </a:xfrm>
          <a:prstGeom prst="rect">
            <a:avLst/>
          </a:prstGeom>
        </p:spPr>
      </p:pic>
      <p:pic>
        <p:nvPicPr>
          <p:cNvPr id="37" name="그래픽 36" descr="문이 열려 있음 윤곽선">
            <a:extLst>
              <a:ext uri="{FF2B5EF4-FFF2-40B4-BE49-F238E27FC236}">
                <a16:creationId xmlns:a16="http://schemas.microsoft.com/office/drawing/2014/main" id="{D75805B5-A237-A59D-E18E-C61F47352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0968" y="3847143"/>
            <a:ext cx="737966" cy="737966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6FBDCC-923D-4C87-4591-23061386EC5D}"/>
              </a:ext>
            </a:extLst>
          </p:cNvPr>
          <p:cNvCxnSpPr>
            <a:cxnSpLocks/>
          </p:cNvCxnSpPr>
          <p:nvPr/>
        </p:nvCxnSpPr>
        <p:spPr>
          <a:xfrm>
            <a:off x="627017" y="3662346"/>
            <a:ext cx="1072678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F6479-4622-36ED-4F91-728B3BB453AB}"/>
              </a:ext>
            </a:extLst>
          </p:cNvPr>
          <p:cNvCxnSpPr>
            <a:cxnSpLocks/>
          </p:cNvCxnSpPr>
          <p:nvPr/>
        </p:nvCxnSpPr>
        <p:spPr>
          <a:xfrm>
            <a:off x="3884436" y="1449060"/>
            <a:ext cx="5281" cy="41426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30A47FF-0315-0486-D687-9F2DAF42CDE9}"/>
              </a:ext>
            </a:extLst>
          </p:cNvPr>
          <p:cNvCxnSpPr>
            <a:cxnSpLocks/>
          </p:cNvCxnSpPr>
          <p:nvPr/>
        </p:nvCxnSpPr>
        <p:spPr>
          <a:xfrm flipH="1">
            <a:off x="7970135" y="1453287"/>
            <a:ext cx="8345" cy="41384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0DBB89-6CA8-1DB4-88F7-B4BC4F2018F6}"/>
              </a:ext>
            </a:extLst>
          </p:cNvPr>
          <p:cNvSpPr txBox="1"/>
          <p:nvPr/>
        </p:nvSpPr>
        <p:spPr>
          <a:xfrm>
            <a:off x="1068509" y="2783464"/>
            <a:ext cx="216827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남녀 성별 구분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4872-7BF1-B803-AE48-A1C6A5D61363}"/>
              </a:ext>
            </a:extLst>
          </p:cNvPr>
          <p:cNvSpPr txBox="1"/>
          <p:nvPr/>
        </p:nvSpPr>
        <p:spPr>
          <a:xfrm>
            <a:off x="7885107" y="2722515"/>
            <a:ext cx="3909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지역</a:t>
            </a:r>
          </a:p>
          <a:p>
            <a:pPr algn="ctr"/>
            <a:r>
              <a:rPr lang="ko-KR" altLang="en-US" sz="1400" b="1" dirty="0"/>
              <a:t>각 지역코드에 할당된 지역을 배정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 err="1"/>
              <a:t>결측치는</a:t>
            </a:r>
            <a:r>
              <a:rPr lang="ko-KR" altLang="en-US" sz="1400" dirty="0"/>
              <a:t> 점포코드를 참고하여 채움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D88A86-C3AF-7061-DC26-A5B5F2E8F305}"/>
              </a:ext>
            </a:extLst>
          </p:cNvPr>
          <p:cNvSpPr txBox="1"/>
          <p:nvPr/>
        </p:nvSpPr>
        <p:spPr>
          <a:xfrm>
            <a:off x="3672201" y="2791047"/>
            <a:ext cx="44432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연령대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유사한 연령대를 묶어 </a:t>
            </a:r>
            <a:r>
              <a:rPr lang="en-US" altLang="ko-KR" sz="1400" dirty="0"/>
              <a:t>5</a:t>
            </a:r>
            <a:r>
              <a:rPr lang="ko-KR" altLang="en-US" sz="1400" dirty="0"/>
              <a:t>개로 구분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B9C61D-4C00-99DE-EE65-9375532995D2}"/>
              </a:ext>
            </a:extLst>
          </p:cNvPr>
          <p:cNvSpPr txBox="1"/>
          <p:nvPr/>
        </p:nvSpPr>
        <p:spPr>
          <a:xfrm>
            <a:off x="3634342" y="4862358"/>
            <a:ext cx="460891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채널 이용 횟수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고객별 온라인 채널 총 이용횟수를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600227-981C-E58F-B66F-1694EC3AEB61}"/>
              </a:ext>
            </a:extLst>
          </p:cNvPr>
          <p:cNvSpPr txBox="1"/>
          <p:nvPr/>
        </p:nvSpPr>
        <p:spPr>
          <a:xfrm>
            <a:off x="348651" y="4935330"/>
            <a:ext cx="34863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멤버십 가입 유무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고객별 제휴사 멤버십 가입유무를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E5B89-181C-798F-684A-E1B03A4D09F1}"/>
              </a:ext>
            </a:extLst>
          </p:cNvPr>
          <p:cNvSpPr txBox="1"/>
          <p:nvPr/>
        </p:nvSpPr>
        <p:spPr>
          <a:xfrm>
            <a:off x="8111067" y="4674359"/>
            <a:ext cx="3383665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최근방문일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마지막 분기의 </a:t>
            </a:r>
            <a:r>
              <a:rPr lang="ko-KR" altLang="en-US" sz="1400" b="1" dirty="0"/>
              <a:t>최종날짜를 기준</a:t>
            </a:r>
            <a:r>
              <a:rPr lang="ko-KR" altLang="en-US" sz="1400" dirty="0"/>
              <a:t>으로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최근 방문일까지의 일수를 계산</a:t>
            </a:r>
            <a:endParaRPr lang="ko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37643D-0538-43F1-8DDA-DC33C0F2BCCF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C0F540-CC2E-4788-99A9-FB57F6F0FA7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그래픽 29" descr="사용자 단색으로 채워진">
            <a:extLst>
              <a:ext uri="{FF2B5EF4-FFF2-40B4-BE49-F238E27FC236}">
                <a16:creationId xmlns:a16="http://schemas.microsoft.com/office/drawing/2014/main" id="{4BB45B3A-559D-4F58-A8BA-1F211C550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2939" y="2070881"/>
            <a:ext cx="820730" cy="820730"/>
          </a:xfrm>
          <a:prstGeom prst="rect">
            <a:avLst/>
          </a:prstGeom>
        </p:spPr>
      </p:pic>
      <p:pic>
        <p:nvPicPr>
          <p:cNvPr id="32" name="그래픽 31" descr="사용자 단색으로 채워진">
            <a:extLst>
              <a:ext uri="{FF2B5EF4-FFF2-40B4-BE49-F238E27FC236}">
                <a16:creationId xmlns:a16="http://schemas.microsoft.com/office/drawing/2014/main" id="{32513916-E89A-4162-895C-6880F9588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8018" y="1659629"/>
            <a:ext cx="724130" cy="724130"/>
          </a:xfrm>
          <a:prstGeom prst="rect">
            <a:avLst/>
          </a:prstGeom>
        </p:spPr>
      </p:pic>
      <p:pic>
        <p:nvPicPr>
          <p:cNvPr id="34" name="그래픽 33" descr="사용자 윤곽선">
            <a:extLst>
              <a:ext uri="{FF2B5EF4-FFF2-40B4-BE49-F238E27FC236}">
                <a16:creationId xmlns:a16="http://schemas.microsoft.com/office/drawing/2014/main" id="{240A9F88-1AFC-4E34-9C24-0D7AEF3C5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048" y="2180465"/>
            <a:ext cx="653591" cy="6535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1C2CF30-E8E0-385A-8C82-CB9ECC21FE0D}"/>
              </a:ext>
            </a:extLst>
          </p:cNvPr>
          <p:cNvGrpSpPr/>
          <p:nvPr/>
        </p:nvGrpSpPr>
        <p:grpSpPr>
          <a:xfrm>
            <a:off x="8757543" y="1159805"/>
            <a:ext cx="2120552" cy="1556294"/>
            <a:chOff x="8757543" y="1159805"/>
            <a:chExt cx="2120552" cy="15562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D8C2A6-60C4-4608-A5AD-43749A09DDF9}"/>
                </a:ext>
              </a:extLst>
            </p:cNvPr>
            <p:cNvSpPr txBox="1"/>
            <p:nvPr/>
          </p:nvSpPr>
          <p:spPr>
            <a:xfrm>
              <a:off x="8818940" y="245448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(210~220)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969E6F8-461E-11D6-9537-1B554CFD18C5}"/>
                </a:ext>
              </a:extLst>
            </p:cNvPr>
            <p:cNvGrpSpPr/>
            <p:nvPr/>
          </p:nvGrpSpPr>
          <p:grpSpPr>
            <a:xfrm>
              <a:off x="8757543" y="1159805"/>
              <a:ext cx="2120552" cy="1511262"/>
              <a:chOff x="8623067" y="1307369"/>
              <a:chExt cx="2120552" cy="1511262"/>
            </a:xfrm>
          </p:grpSpPr>
          <p:pic>
            <p:nvPicPr>
              <p:cNvPr id="19" name="그래픽 18" descr="재택 근무 윤곽선">
                <a:extLst>
                  <a:ext uri="{FF2B5EF4-FFF2-40B4-BE49-F238E27FC236}">
                    <a16:creationId xmlns:a16="http://schemas.microsoft.com/office/drawing/2014/main" id="{2B922A56-0997-822A-409B-1DBE9B654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912242" y="2058687"/>
                <a:ext cx="355133" cy="355133"/>
              </a:xfrm>
              <a:prstGeom prst="rect">
                <a:avLst/>
              </a:prstGeom>
            </p:spPr>
          </p:pic>
          <p:pic>
            <p:nvPicPr>
              <p:cNvPr id="21" name="그래픽 20" descr="재택 근무 단색으로 채워진">
                <a:extLst>
                  <a:ext uri="{FF2B5EF4-FFF2-40B4-BE49-F238E27FC236}">
                    <a16:creationId xmlns:a16="http://schemas.microsoft.com/office/drawing/2014/main" id="{115B551A-03E1-2F2C-1471-9A895EEC0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830861" y="2119316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36" name="그래픽 35" descr="재택 근무 단색으로 채워진">
                <a:extLst>
                  <a:ext uri="{FF2B5EF4-FFF2-40B4-BE49-F238E27FC236}">
                    <a16:creationId xmlns:a16="http://schemas.microsoft.com/office/drawing/2014/main" id="{A8C4B071-4AE0-4F2C-A7BD-1F45C779F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58260" y="2271716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38" name="그래픽 37" descr="재택 근무 단색으로 채워진">
                <a:extLst>
                  <a:ext uri="{FF2B5EF4-FFF2-40B4-BE49-F238E27FC236}">
                    <a16:creationId xmlns:a16="http://schemas.microsoft.com/office/drawing/2014/main" id="{A354F849-5CB2-4C41-9F27-8DD36C46B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996282" y="2017950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0" name="그래픽 39" descr="재택 근무 단색으로 채워진">
                <a:extLst>
                  <a:ext uri="{FF2B5EF4-FFF2-40B4-BE49-F238E27FC236}">
                    <a16:creationId xmlns:a16="http://schemas.microsoft.com/office/drawing/2014/main" id="{C158C697-0A11-4BC5-8FCB-C88EF7E63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623067" y="2076509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1" name="그래픽 40" descr="재택 근무 단색으로 채워진">
                <a:extLst>
                  <a:ext uri="{FF2B5EF4-FFF2-40B4-BE49-F238E27FC236}">
                    <a16:creationId xmlns:a16="http://schemas.microsoft.com/office/drawing/2014/main" id="{FF80AEDF-59F4-499C-AF82-5325A700F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38655" y="2256143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43" name="그래픽 42" descr="재택 근무 단색으로 채워진">
                <a:extLst>
                  <a:ext uri="{FF2B5EF4-FFF2-40B4-BE49-F238E27FC236}">
                    <a16:creationId xmlns:a16="http://schemas.microsoft.com/office/drawing/2014/main" id="{FB1ABB12-2DAD-417E-99FF-95A1360AC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191752" y="2098323"/>
                <a:ext cx="355132" cy="355132"/>
              </a:xfrm>
              <a:prstGeom prst="rect">
                <a:avLst/>
              </a:prstGeom>
            </p:spPr>
          </p:pic>
          <p:pic>
            <p:nvPicPr>
              <p:cNvPr id="52" name="그래픽 51" descr="재택 근무 윤곽선">
                <a:extLst>
                  <a:ext uri="{FF2B5EF4-FFF2-40B4-BE49-F238E27FC236}">
                    <a16:creationId xmlns:a16="http://schemas.microsoft.com/office/drawing/2014/main" id="{E4B41C4A-18E7-4775-98C7-3BFF9DF7F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972347" y="2259578"/>
                <a:ext cx="355133" cy="355133"/>
              </a:xfrm>
              <a:prstGeom prst="rect">
                <a:avLst/>
              </a:prstGeom>
            </p:spPr>
          </p:pic>
          <p:pic>
            <p:nvPicPr>
              <p:cNvPr id="53" name="그래픽 52" descr="재택 근무 윤곽선">
                <a:extLst>
                  <a:ext uri="{FF2B5EF4-FFF2-40B4-BE49-F238E27FC236}">
                    <a16:creationId xmlns:a16="http://schemas.microsoft.com/office/drawing/2014/main" id="{5AC8147A-F8EF-4B89-9685-A496A098A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80096" y="2031657"/>
                <a:ext cx="355133" cy="317863"/>
              </a:xfrm>
              <a:prstGeom prst="rect">
                <a:avLst/>
              </a:prstGeom>
            </p:spPr>
          </p:pic>
          <p:pic>
            <p:nvPicPr>
              <p:cNvPr id="54" name="그래픽 53" descr="재택 근무 윤곽선">
                <a:extLst>
                  <a:ext uri="{FF2B5EF4-FFF2-40B4-BE49-F238E27FC236}">
                    <a16:creationId xmlns:a16="http://schemas.microsoft.com/office/drawing/2014/main" id="{FBA7C119-2575-4A14-A918-CA4E8226E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187648" y="2229139"/>
                <a:ext cx="355133" cy="317863"/>
              </a:xfrm>
              <a:prstGeom prst="rect">
                <a:avLst/>
              </a:prstGeom>
            </p:spPr>
          </p:pic>
          <p:pic>
            <p:nvPicPr>
              <p:cNvPr id="7" name="그래픽 6" descr="뒤로">
                <a:extLst>
                  <a:ext uri="{FF2B5EF4-FFF2-40B4-BE49-F238E27FC236}">
                    <a16:creationId xmlns:a16="http://schemas.microsoft.com/office/drawing/2014/main" id="{C1D07F8A-5E7A-47E1-9E31-470C444B8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820588">
                <a:off x="9916836" y="1617829"/>
                <a:ext cx="440826" cy="440826"/>
              </a:xfrm>
              <a:prstGeom prst="rect">
                <a:avLst/>
              </a:prstGeom>
            </p:spPr>
          </p:pic>
          <p:pic>
            <p:nvPicPr>
              <p:cNvPr id="9" name="그래픽 8" descr="뒤로 RTL">
                <a:extLst>
                  <a:ext uri="{FF2B5EF4-FFF2-40B4-BE49-F238E27FC236}">
                    <a16:creationId xmlns:a16="http://schemas.microsoft.com/office/drawing/2014/main" id="{0F390F3B-8B91-49CF-B56A-9600071E1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20027614">
                <a:off x="9073646" y="1676806"/>
                <a:ext cx="420164" cy="42016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B375C7-98FF-473C-AB0D-89F91F51A94F}"/>
                  </a:ext>
                </a:extLst>
              </p:cNvPr>
              <p:cNvSpPr txBox="1"/>
              <p:nvPr/>
            </p:nvSpPr>
            <p:spPr>
              <a:xfrm>
                <a:off x="9394651" y="1307369"/>
                <a:ext cx="624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B0AE18-8738-4C28-9301-8922A316E48F}"/>
                  </a:ext>
                </a:extLst>
              </p:cNvPr>
              <p:cNvSpPr txBox="1"/>
              <p:nvPr/>
            </p:nvSpPr>
            <p:spPr>
              <a:xfrm>
                <a:off x="9911340" y="2557021"/>
                <a:ext cx="8322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1">
                        <a:lumMod val="75000"/>
                      </a:schemeClr>
                    </a:solidFill>
                  </a:rPr>
                  <a:t>(221~239)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22" name="그래픽 21" descr="인터넷">
            <a:extLst>
              <a:ext uri="{FF2B5EF4-FFF2-40B4-BE49-F238E27FC236}">
                <a16:creationId xmlns:a16="http://schemas.microsoft.com/office/drawing/2014/main" id="{348D24C2-A9A1-4AC4-80B3-D8A54C807C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0505" y="4008785"/>
            <a:ext cx="684229" cy="684229"/>
          </a:xfrm>
          <a:prstGeom prst="rect">
            <a:avLst/>
          </a:prstGeom>
        </p:spPr>
      </p:pic>
      <p:pic>
        <p:nvPicPr>
          <p:cNvPr id="26" name="그래픽 25" descr="스마트폰">
            <a:extLst>
              <a:ext uri="{FF2B5EF4-FFF2-40B4-BE49-F238E27FC236}">
                <a16:creationId xmlns:a16="http://schemas.microsoft.com/office/drawing/2014/main" id="{FE6E41FE-0599-44E4-9EEB-A84E0C57D15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28074" y="4065519"/>
            <a:ext cx="610616" cy="610616"/>
          </a:xfrm>
          <a:prstGeom prst="rect">
            <a:avLst/>
          </a:prstGeom>
        </p:spPr>
      </p:pic>
      <p:pic>
        <p:nvPicPr>
          <p:cNvPr id="55" name="그래픽 54" descr="상점">
            <a:extLst>
              <a:ext uri="{FF2B5EF4-FFF2-40B4-BE49-F238E27FC236}">
                <a16:creationId xmlns:a16="http://schemas.microsoft.com/office/drawing/2014/main" id="{D4466F62-9785-416C-BBD3-ED85C50391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1226" y="3973324"/>
            <a:ext cx="777108" cy="777108"/>
          </a:xfrm>
          <a:prstGeom prst="rect">
            <a:avLst/>
          </a:prstGeom>
        </p:spPr>
      </p:pic>
      <p:pic>
        <p:nvPicPr>
          <p:cNvPr id="57" name="그래픽 56" descr="사원증">
            <a:extLst>
              <a:ext uri="{FF2B5EF4-FFF2-40B4-BE49-F238E27FC236}">
                <a16:creationId xmlns:a16="http://schemas.microsoft.com/office/drawing/2014/main" id="{34041977-7C2B-4C63-997A-C350F768EE3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8260" y="4080938"/>
            <a:ext cx="914400" cy="914400"/>
          </a:xfrm>
          <a:prstGeom prst="rect">
            <a:avLst/>
          </a:prstGeom>
        </p:spPr>
      </p:pic>
      <p:pic>
        <p:nvPicPr>
          <p:cNvPr id="59" name="그래픽 58" descr="닫기">
            <a:extLst>
              <a:ext uri="{FF2B5EF4-FFF2-40B4-BE49-F238E27FC236}">
                <a16:creationId xmlns:a16="http://schemas.microsoft.com/office/drawing/2014/main" id="{C36745F4-3C83-4A37-B4AC-4F8B6DDAD6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620523" y="3828585"/>
            <a:ext cx="337030" cy="337030"/>
          </a:xfrm>
          <a:prstGeom prst="rect">
            <a:avLst/>
          </a:prstGeom>
        </p:spPr>
      </p:pic>
      <p:pic>
        <p:nvPicPr>
          <p:cNvPr id="61" name="그래픽 60" descr="확인 표시">
            <a:extLst>
              <a:ext uri="{FF2B5EF4-FFF2-40B4-BE49-F238E27FC236}">
                <a16:creationId xmlns:a16="http://schemas.microsoft.com/office/drawing/2014/main" id="{7668A791-F754-4D41-B9CC-48CB804B4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60733" y="3836596"/>
            <a:ext cx="344379" cy="344379"/>
          </a:xfrm>
          <a:prstGeom prst="rect">
            <a:avLst/>
          </a:prstGeom>
        </p:spPr>
      </p:pic>
      <p:pic>
        <p:nvPicPr>
          <p:cNvPr id="62" name="그래픽 61" descr="사원증">
            <a:extLst>
              <a:ext uri="{FF2B5EF4-FFF2-40B4-BE49-F238E27FC236}">
                <a16:creationId xmlns:a16="http://schemas.microsoft.com/office/drawing/2014/main" id="{BF133C60-02C1-49D7-A663-7F55B08B684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52049" y="41009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5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D51E-5E30-717E-68C7-12E30EC9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18" y="658855"/>
            <a:ext cx="4002363" cy="855354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 패턴 변수 등급화 방법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8F73D2C-2491-72D8-894B-E8BD4174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2895"/>
              </p:ext>
            </p:extLst>
          </p:nvPr>
        </p:nvGraphicFramePr>
        <p:xfrm>
          <a:off x="354873" y="1711192"/>
          <a:ext cx="11482255" cy="411484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3561">
                  <a:extLst>
                    <a:ext uri="{9D8B030D-6E8A-4147-A177-3AD203B41FA5}">
                      <a16:colId xmlns:a16="http://schemas.microsoft.com/office/drawing/2014/main" val="2697961002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1357738260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380178683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578717918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1410919570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2215287575"/>
                    </a:ext>
                  </a:extLst>
                </a:gridCol>
                <a:gridCol w="1611449">
                  <a:extLst>
                    <a:ext uri="{9D8B030D-6E8A-4147-A177-3AD203B41FA5}">
                      <a16:colId xmlns:a16="http://schemas.microsoft.com/office/drawing/2014/main" val="3245548524"/>
                    </a:ext>
                  </a:extLst>
                </a:gridCol>
              </a:tblGrid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14_1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14_2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14_3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14_4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14_5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14_6 </a:t>
                      </a:r>
                      <a:r>
                        <a:rPr lang="ko-KR" altLang="en-US" sz="1400" dirty="0"/>
                        <a:t>가공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21405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금액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417,324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582,003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421,417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187,660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544,202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550,251 \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79343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랭크화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등수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11,094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7,193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12,654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17,781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9,936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9,307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137299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등급화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i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등급</a:t>
                      </a:r>
                      <a:endParaRPr lang="en-US" altLang="ko-KR" sz="1800" b="1" i="0" u="none" strike="noStrik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39344"/>
                  </a:ext>
                </a:extLst>
              </a:tr>
              <a:tr h="595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분기 등급 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-1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264638"/>
                  </a:ext>
                </a:extLst>
              </a:tr>
              <a:tr h="1135814"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1678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60B957-39CA-0A40-C351-B0E712D03ABD}"/>
              </a:ext>
            </a:extLst>
          </p:cNvPr>
          <p:cNvSpPr txBox="1"/>
          <p:nvPr/>
        </p:nvSpPr>
        <p:spPr>
          <a:xfrm>
            <a:off x="3861972" y="4892697"/>
            <a:ext cx="4468056" cy="70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변화율 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등급 변동 절댓값의 합 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12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순증감율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마지막 분기와 첫 분기의 등급 차 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-1</a:t>
            </a:r>
            <a:endParaRPr lang="en-US" altLang="ko-KR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84E8D-A2B8-4AD4-ACBA-ABFAE9EC94DE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5C6737-6BC5-4EC9-A46B-E2C0F52CD2A2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79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6096000" y="2353887"/>
            <a:ext cx="7060784" cy="245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3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3_1 </a:t>
            </a:r>
            <a:r>
              <a:rPr lang="ko-KR" altLang="en-US" sz="20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머신러닝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피처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320000"/>
              </a:lnSpc>
            </a:pPr>
            <a:endParaRPr lang="en-US" altLang="ko-KR" sz="8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3_2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모델링 및 성능 평가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(RF, DT, LR, LGBM, </a:t>
            </a:r>
            <a:r>
              <a:rPr lang="en-US" altLang="ko-KR" sz="20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XGBoost</a:t>
            </a: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algn="l">
              <a:lnSpc>
                <a:spcPct val="3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3_3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군집화</a:t>
            </a: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(K-Means Clustering)</a:t>
            </a:r>
            <a:endParaRPr lang="ko-KR" altLang="en-US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5D2BEC-D8E7-4B7B-8C93-EC5D9A67777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65B326-62B1-4122-AF5C-3BDA51F93DE6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BA29F-1079-4AF5-AB1D-813F1817E5A7}"/>
              </a:ext>
            </a:extLst>
          </p:cNvPr>
          <p:cNvSpPr txBox="1"/>
          <p:nvPr/>
        </p:nvSpPr>
        <p:spPr>
          <a:xfrm>
            <a:off x="405740" y="2967335"/>
            <a:ext cx="546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한컴 고딕" panose="02000500000000000000" pitchFamily="2" charset="-127"/>
              </a:rPr>
              <a:t>3. </a:t>
            </a:r>
            <a:r>
              <a:rPr lang="ko-KR" alt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한컴 고딕" panose="02000500000000000000" pitchFamily="2" charset="-127"/>
              </a:rPr>
              <a:t>머신러닝</a:t>
            </a:r>
            <a:r>
              <a:rPr lang="ko-KR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한컴 고딕" panose="02000500000000000000" pitchFamily="2" charset="-127"/>
              </a:rPr>
              <a:t> 활용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78330C-1F48-4799-AB91-BACE005B7F3B}"/>
              </a:ext>
            </a:extLst>
          </p:cNvPr>
          <p:cNvSpPr/>
          <p:nvPr/>
        </p:nvSpPr>
        <p:spPr>
          <a:xfrm>
            <a:off x="6096000" y="3036808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DAFE9-91F1-446D-BC64-3E57DCE15B33}"/>
              </a:ext>
            </a:extLst>
          </p:cNvPr>
          <p:cNvSpPr/>
          <p:nvPr/>
        </p:nvSpPr>
        <p:spPr>
          <a:xfrm>
            <a:off x="6096000" y="4079425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03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8566D-0232-447F-A183-7BADAB3AA66B}"/>
              </a:ext>
            </a:extLst>
          </p:cNvPr>
          <p:cNvSpPr txBox="1"/>
          <p:nvPr/>
        </p:nvSpPr>
        <p:spPr>
          <a:xfrm>
            <a:off x="1246910" y="2964366"/>
            <a:ext cx="2395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0. </a:t>
            </a:r>
            <a:r>
              <a:rPr lang="ko-KR" alt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FF4D1-D5E3-4D07-AD3B-FE620EDC3EFA}"/>
              </a:ext>
            </a:extLst>
          </p:cNvPr>
          <p:cNvSpPr txBox="1"/>
          <p:nvPr/>
        </p:nvSpPr>
        <p:spPr>
          <a:xfrm>
            <a:off x="7234733" y="2503911"/>
            <a:ext cx="373211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0_1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팀원소개 및 담당업무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0_2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기간별 수행 절차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0_3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분석환경 및 활용 라이브러리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18DDE5-E9D3-4B98-9960-0216B71454F4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14B241-BAFB-4E0C-895E-93DACFD1C1A9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C92EB-78E3-4109-8669-CC55D30F4C5D}"/>
              </a:ext>
            </a:extLst>
          </p:cNvPr>
          <p:cNvSpPr/>
          <p:nvPr/>
        </p:nvSpPr>
        <p:spPr>
          <a:xfrm>
            <a:off x="7234732" y="3247073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46F3D3-A2B1-4A03-83A5-B10653A72CA4}"/>
              </a:ext>
            </a:extLst>
          </p:cNvPr>
          <p:cNvSpPr/>
          <p:nvPr/>
        </p:nvSpPr>
        <p:spPr>
          <a:xfrm>
            <a:off x="7234732" y="4111604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740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1709422" y="2807801"/>
            <a:ext cx="2583509" cy="62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머신러닝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피처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61A075-37B8-4422-B96F-3D9D2719EC4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3EF8C1-7F2D-4E4D-8366-75FEC3AEAAA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339518-A02D-FDA2-9D55-AF510022892C}"/>
              </a:ext>
            </a:extLst>
          </p:cNvPr>
          <p:cNvSpPr txBox="1">
            <a:spLocks/>
          </p:cNvSpPr>
          <p:nvPr/>
        </p:nvSpPr>
        <p:spPr>
          <a:xfrm>
            <a:off x="5952309" y="923385"/>
            <a:ext cx="5389705" cy="39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CAGR (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연평균 성장률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제품별 변화율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제품별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순증감률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RFM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지수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8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825500" y="584200"/>
            <a:ext cx="82550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4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4F536F-00B5-B01A-5A75-B1D5AFFFEE3C}"/>
              </a:ext>
            </a:extLst>
          </p:cNvPr>
          <p:cNvSpPr txBox="1">
            <a:spLocks/>
          </p:cNvSpPr>
          <p:nvPr/>
        </p:nvSpPr>
        <p:spPr>
          <a:xfrm>
            <a:off x="774700" y="817291"/>
            <a:ext cx="8255000" cy="865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모델링 및 성능 평가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013E372-3D81-9ED3-46A5-9623F4819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17064"/>
              </p:ext>
            </p:extLst>
          </p:nvPr>
        </p:nvGraphicFramePr>
        <p:xfrm>
          <a:off x="774700" y="1957388"/>
          <a:ext cx="10756902" cy="3922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817">
                  <a:extLst>
                    <a:ext uri="{9D8B030D-6E8A-4147-A177-3AD203B41FA5}">
                      <a16:colId xmlns:a16="http://schemas.microsoft.com/office/drawing/2014/main" val="171960977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92482014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827604018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019444749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1785676756"/>
                    </a:ext>
                  </a:extLst>
                </a:gridCol>
                <a:gridCol w="1792817">
                  <a:extLst>
                    <a:ext uri="{9D8B030D-6E8A-4147-A177-3AD203B41FA5}">
                      <a16:colId xmlns:a16="http://schemas.microsoft.com/office/drawing/2014/main" val="2917248623"/>
                    </a:ext>
                  </a:extLst>
                </a:gridCol>
              </a:tblGrid>
              <a:tr h="6537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Tree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Light GBM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000482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0.7231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0.7209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0.7260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0.7256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51715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Precision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0.6582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0.6639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0.6669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293813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Recall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0.6091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0.6128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0.6244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0.5976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65659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F1 score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0.6307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18377"/>
                  </a:ext>
                </a:extLst>
              </a:tr>
              <a:tr h="653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ROC AUC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0.7049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427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73801E3-1B71-1CED-28B4-0A4CD640D9E0}"/>
              </a:ext>
            </a:extLst>
          </p:cNvPr>
          <p:cNvSpPr/>
          <p:nvPr/>
        </p:nvSpPr>
        <p:spPr>
          <a:xfrm>
            <a:off x="7785463" y="1724297"/>
            <a:ext cx="2116183" cy="4333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0FFEA0-A84D-4756-807B-63A95077511E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CC9DC-8345-4F4A-A137-9717C7AAA29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2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군집분석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/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85970-3325-FD79-AC44-C7DB663F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11" y="1031749"/>
            <a:ext cx="6167754" cy="51065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AD76F62-CFD0-FDBA-AA4A-E0A15F5F7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329166"/>
              </p:ext>
            </p:extLst>
          </p:nvPr>
        </p:nvGraphicFramePr>
        <p:xfrm>
          <a:off x="1253602" y="1484370"/>
          <a:ext cx="3531919" cy="441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9F76649-A878-15CB-4361-3B74CE291BA9}"/>
              </a:ext>
            </a:extLst>
          </p:cNvPr>
          <p:cNvSpPr/>
          <p:nvPr/>
        </p:nvSpPr>
        <p:spPr>
          <a:xfrm>
            <a:off x="5379811" y="901119"/>
            <a:ext cx="2170520" cy="5461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8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280268" y="2439161"/>
            <a:ext cx="4232366" cy="1662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3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  </a:t>
            </a:r>
            <a:r>
              <a:rPr lang="ko-KR" altLang="en-US" sz="20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군집별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마케팅 제언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3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  개인화  상품 추천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B097B3-4210-4845-81A3-B2658C57EA7E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39CC-A491-49B5-9E50-928AC92DF38C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CC1B1-7365-4D7D-8084-17A66924D37F}"/>
              </a:ext>
            </a:extLst>
          </p:cNvPr>
          <p:cNvSpPr txBox="1"/>
          <p:nvPr/>
        </p:nvSpPr>
        <p:spPr>
          <a:xfrm>
            <a:off x="679366" y="2901095"/>
            <a:ext cx="4904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마케팅 제언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AEA702-E2C2-497F-B629-0B74B0A7BA39}"/>
              </a:ext>
            </a:extLst>
          </p:cNvPr>
          <p:cNvSpPr/>
          <p:nvPr/>
        </p:nvSpPr>
        <p:spPr>
          <a:xfrm>
            <a:off x="7280268" y="3383280"/>
            <a:ext cx="3156176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351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24" y="817428"/>
            <a:ext cx="4220688" cy="105697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</a:rPr>
              <a:t>고객 </a:t>
            </a:r>
            <a:r>
              <a:rPr lang="ko-KR" altLang="en-US" sz="2800" dirty="0" err="1">
                <a:solidFill>
                  <a:schemeClr val="bg2">
                    <a:lumMod val="50000"/>
                  </a:schemeClr>
                </a:solidFill>
              </a:rPr>
              <a:t>특성별</a:t>
            </a:r>
            <a:r>
              <a:rPr lang="ko-KR" altLang="en-US" sz="2800" dirty="0">
                <a:solidFill>
                  <a:schemeClr val="bg2">
                    <a:lumMod val="50000"/>
                  </a:schemeClr>
                </a:solidFill>
              </a:rPr>
              <a:t> 마케팅 제언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BE360-2142-4789-B779-D57A136B693D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7CA500-AD48-49BD-8116-5BD23E0096D1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D28478-ED42-68B6-0481-D849215040F0}"/>
              </a:ext>
            </a:extLst>
          </p:cNvPr>
          <p:cNvSpPr/>
          <p:nvPr/>
        </p:nvSpPr>
        <p:spPr>
          <a:xfrm>
            <a:off x="4461819" y="1967167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군집 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2,685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AE55FC-4E93-CBB7-7E20-081E411B3EB5}"/>
              </a:ext>
            </a:extLst>
          </p:cNvPr>
          <p:cNvSpPr/>
          <p:nvPr/>
        </p:nvSpPr>
        <p:spPr>
          <a:xfrm>
            <a:off x="6263587" y="1967167"/>
            <a:ext cx="4907998" cy="113572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신선 일상 가공 위주 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편의품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등급 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8,9,10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등급 비중 높음</a:t>
            </a:r>
            <a:endParaRPr lang="en-US" altLang="ko-KR" sz="20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0999F9-E7B3-B4A9-28BF-DA918AB57172}"/>
              </a:ext>
            </a:extLst>
          </p:cNvPr>
          <p:cNvSpPr/>
          <p:nvPr/>
        </p:nvSpPr>
        <p:spPr>
          <a:xfrm>
            <a:off x="4456970" y="4657491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군집 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1,535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796DF-25C6-51B7-AE92-18F86F396EEE}"/>
              </a:ext>
            </a:extLst>
          </p:cNvPr>
          <p:cNvSpPr/>
          <p:nvPr/>
        </p:nvSpPr>
        <p:spPr>
          <a:xfrm>
            <a:off x="4456970" y="3312329"/>
            <a:ext cx="1619794" cy="11357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군집 </a:t>
            </a:r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2,700</a:t>
            </a:r>
            <a:r>
              <a:rPr lang="ko-KR" altLang="en-US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7FC1B6-22DC-7180-F573-327D9A21014E}"/>
              </a:ext>
            </a:extLst>
          </p:cNvPr>
          <p:cNvSpPr/>
          <p:nvPr/>
        </p:nvSpPr>
        <p:spPr>
          <a:xfrm>
            <a:off x="6263588" y="4657491"/>
            <a:ext cx="4907998" cy="113572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가구 디지털 명품 위주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선매품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전문품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등급 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1,2,3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등급의 비중 높음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DCEC1F-BD8A-5B6B-940E-A196D4380B43}"/>
              </a:ext>
            </a:extLst>
          </p:cNvPr>
          <p:cNvSpPr/>
          <p:nvPr/>
        </p:nvSpPr>
        <p:spPr>
          <a:xfrm>
            <a:off x="6263586" y="3325451"/>
            <a:ext cx="4907998" cy="113572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의약 비중이 조금 더 높다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.(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편의품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등급 </a:t>
            </a:r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4,5,6,7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등급 비중 높음</a:t>
            </a:r>
            <a:endParaRPr lang="en-US" altLang="ko-KR" sz="20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250D0F-8ABC-5FA9-7325-65DE55284B1D}"/>
              </a:ext>
            </a:extLst>
          </p:cNvPr>
          <p:cNvSpPr/>
          <p:nvPr/>
        </p:nvSpPr>
        <p:spPr>
          <a:xfrm>
            <a:off x="755334" y="2145811"/>
            <a:ext cx="3339548" cy="34687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 감소 고객 예측</a:t>
            </a:r>
            <a:endParaRPr lang="en-US" altLang="ko-KR" sz="2000" dirty="0">
              <a:solidFill>
                <a:schemeClr val="tx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6,920 </a:t>
            </a:r>
            <a:r>
              <a:rPr lang="ko-KR" altLang="en-US" sz="2000" dirty="0">
                <a:solidFill>
                  <a:schemeClr val="tx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</a:p>
        </p:txBody>
      </p:sp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1E3B72D3-0019-0887-7F08-B69A6AAF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7908" y="2808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ⅰ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2414B3-4A66-4259-BE13-D53E8934D245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7A8DD-51D5-464E-975B-88F2F40505F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29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ⅱ</a:t>
            </a:r>
            <a:endParaRPr lang="ko-KR" alt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5A243-37D7-4E61-BDCE-BC2523840E67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04BEB6-73EA-4266-86F1-15C3DA75AE2C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728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8221" cy="140429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군집 </a:t>
            </a:r>
            <a:r>
              <a:rPr lang="en-US" altLang="ko-KR" sz="2400" b="1" dirty="0">
                <a:solidFill>
                  <a:schemeClr val="bg2">
                    <a:lumMod val="50000"/>
                  </a:schemeClr>
                </a:solidFill>
              </a:rPr>
              <a:t>ⅲ &amp; </a:t>
            </a:r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개인화 맞춤 시스템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1B296E-3ED2-4911-9BDE-59E2CC2B495B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2DE64-F9AF-41C8-B848-B79CC91AAF58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9521E-D111-CEBD-BD5C-68D9D44A3DD8}"/>
              </a:ext>
            </a:extLst>
          </p:cNvPr>
          <p:cNvSpPr txBox="1"/>
          <p:nvPr/>
        </p:nvSpPr>
        <p:spPr>
          <a:xfrm>
            <a:off x="6246421" y="88260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Surprise~!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671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bg2">
                    <a:lumMod val="50000"/>
                  </a:schemeClr>
                </a:solidFill>
              </a:rPr>
              <a:t>고객 개인화 상품 추천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63C7F-3A57-4124-BC93-00A03561ED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408824-A324-4392-BCB5-A15296AE6C09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85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65280C-2ECB-AEFC-69F0-790616FF73DC}"/>
              </a:ext>
            </a:extLst>
          </p:cNvPr>
          <p:cNvSpPr txBox="1">
            <a:spLocks/>
          </p:cNvSpPr>
          <p:nvPr/>
        </p:nvSpPr>
        <p:spPr>
          <a:xfrm>
            <a:off x="247650" y="2412484"/>
            <a:ext cx="11696700" cy="203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Q &amp;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DFDE2-3963-46DB-A8F3-E0EE52E56CF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B9D85-2A74-49C5-8B24-E93DEE2E4F6D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441EC53-3700-4DA5-8568-7840DE40013C}"/>
              </a:ext>
            </a:extLst>
          </p:cNvPr>
          <p:cNvSpPr/>
          <p:nvPr/>
        </p:nvSpPr>
        <p:spPr>
          <a:xfrm>
            <a:off x="9714016" y="809700"/>
            <a:ext cx="1258786" cy="5617029"/>
          </a:xfrm>
          <a:custGeom>
            <a:avLst/>
            <a:gdLst>
              <a:gd name="connsiteX0" fmla="*/ 0 w 1425041"/>
              <a:gd name="connsiteY0" fmla="*/ 0 h 5783283"/>
              <a:gd name="connsiteX1" fmla="*/ 1425039 w 1425041"/>
              <a:gd name="connsiteY1" fmla="*/ 665018 h 5783283"/>
              <a:gd name="connsiteX2" fmla="*/ 11876 w 1425041"/>
              <a:gd name="connsiteY2" fmla="*/ 1805049 h 5783283"/>
              <a:gd name="connsiteX3" fmla="*/ 1353787 w 1425041"/>
              <a:gd name="connsiteY3" fmla="*/ 2719449 h 5783283"/>
              <a:gd name="connsiteX4" fmla="*/ 47502 w 1425041"/>
              <a:gd name="connsiteY4" fmla="*/ 3847605 h 5783283"/>
              <a:gd name="connsiteX5" fmla="*/ 1341912 w 1425041"/>
              <a:gd name="connsiteY5" fmla="*/ 4857008 h 5783283"/>
              <a:gd name="connsiteX6" fmla="*/ 83128 w 1425041"/>
              <a:gd name="connsiteY6" fmla="*/ 5783283 h 5783283"/>
              <a:gd name="connsiteX7" fmla="*/ 83128 w 1425041"/>
              <a:gd name="connsiteY7" fmla="*/ 5783283 h 5783283"/>
              <a:gd name="connsiteX8" fmla="*/ 83128 w 1425041"/>
              <a:gd name="connsiteY8" fmla="*/ 5783283 h 578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5041" h="5783283">
                <a:moveTo>
                  <a:pt x="0" y="0"/>
                </a:moveTo>
                <a:cubicBezTo>
                  <a:pt x="711530" y="182088"/>
                  <a:pt x="1423060" y="364177"/>
                  <a:pt x="1425039" y="665018"/>
                </a:cubicBezTo>
                <a:cubicBezTo>
                  <a:pt x="1427018" y="965859"/>
                  <a:pt x="23751" y="1462644"/>
                  <a:pt x="11876" y="1805049"/>
                </a:cubicBezTo>
                <a:cubicBezTo>
                  <a:pt x="1" y="2147454"/>
                  <a:pt x="1347849" y="2379023"/>
                  <a:pt x="1353787" y="2719449"/>
                </a:cubicBezTo>
                <a:cubicBezTo>
                  <a:pt x="1359725" y="3059875"/>
                  <a:pt x="49481" y="3491345"/>
                  <a:pt x="47502" y="3847605"/>
                </a:cubicBezTo>
                <a:cubicBezTo>
                  <a:pt x="45523" y="4203865"/>
                  <a:pt x="1335974" y="4534395"/>
                  <a:pt x="1341912" y="4857008"/>
                </a:cubicBezTo>
                <a:cubicBezTo>
                  <a:pt x="1347850" y="5179621"/>
                  <a:pt x="83128" y="5783283"/>
                  <a:pt x="83128" y="5783283"/>
                </a:cubicBezTo>
                <a:lnTo>
                  <a:pt x="83128" y="5783283"/>
                </a:lnTo>
                <a:lnTo>
                  <a:pt x="83128" y="5783283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93C7B-908B-4511-A223-80C2AB23DBA0}"/>
              </a:ext>
            </a:extLst>
          </p:cNvPr>
          <p:cNvSpPr txBox="1"/>
          <p:nvPr/>
        </p:nvSpPr>
        <p:spPr>
          <a:xfrm>
            <a:off x="391886" y="455757"/>
            <a:ext cx="6513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solidFill>
                  <a:schemeClr val="bg1">
                    <a:lumMod val="95000"/>
                  </a:schemeClr>
                </a:solidFill>
                <a:latin typeface="Bodoni MT Condensed" panose="02070606080606020203" pitchFamily="18" charset="0"/>
              </a:rPr>
              <a:t>Introduction of </a:t>
            </a:r>
            <a:r>
              <a:rPr lang="en-US" altLang="ko-KR" sz="4000" b="1" spc="3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D.Mavericks</a:t>
            </a:r>
            <a:endParaRPr lang="ko-KR" altLang="en-US" sz="6000" b="1" spc="3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7CAB3-9566-4894-9AB0-B918B2D2AFD0}"/>
              </a:ext>
            </a:extLst>
          </p:cNvPr>
          <p:cNvSpPr txBox="1"/>
          <p:nvPr/>
        </p:nvSpPr>
        <p:spPr>
          <a:xfrm>
            <a:off x="689192" y="2787321"/>
            <a:ext cx="2247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슬기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총괄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발표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데이터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</a:rPr>
              <a:t>전처리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7AC50-079E-427C-9CD9-699DA9A4C680}"/>
              </a:ext>
            </a:extLst>
          </p:cNvPr>
          <p:cNvSpPr txBox="1"/>
          <p:nvPr/>
        </p:nvSpPr>
        <p:spPr>
          <a:xfrm>
            <a:off x="689192" y="3429000"/>
            <a:ext cx="565265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용훈</a:t>
            </a:r>
            <a:endParaRPr lang="ko-KR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ctr"/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군집화 작업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및 특징 정의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데이터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</a:rPr>
              <a:t>전처리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ctr"/>
            <a:endParaRPr lang="ko-KR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ctr"/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옥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유리</a:t>
            </a:r>
          </a:p>
          <a:p>
            <a:pPr fontAlgn="ctr"/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탐색적 분석 및 도메인 정보수집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PPT</a:t>
            </a:r>
          </a:p>
          <a:p>
            <a:pPr fontAlgn="ctr"/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ctr"/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수현</a:t>
            </a:r>
          </a:p>
          <a:p>
            <a:pPr fontAlgn="ctr"/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</a:rPr>
              <a:t>머신러닝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 개발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데이터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</a:rPr>
              <a:t>전처리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 시각화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ctr"/>
            <a:endParaRPr lang="ko-KR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ctr"/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인혁</a:t>
            </a:r>
          </a:p>
          <a:p>
            <a:pPr fontAlgn="ctr"/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마스터 테이블 개발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(SQL),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</a:rPr>
              <a:t>머신러닝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</a:rPr>
              <a:t> 성능개선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832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7696200" y="1424214"/>
            <a:ext cx="3098800" cy="4009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3200" dirty="0" err="1">
                <a:solidFill>
                  <a:schemeClr val="bg1"/>
                </a:solidFill>
                <a:latin typeface="Baskerville Old Face" panose="02020602080505020303" pitchFamily="18" charset="0"/>
                <a:ea typeface="Yu Gothic UI Light" panose="020B0300000000000000" pitchFamily="34" charset="-128"/>
              </a:rPr>
              <a:t>Github</a:t>
            </a:r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  <a:ea typeface="Yu Gothic UI Light" panose="020B0300000000000000" pitchFamily="34" charset="-128"/>
              </a:rPr>
              <a:t>_</a:t>
            </a:r>
          </a:p>
          <a:p>
            <a:pPr algn="l">
              <a:lnSpc>
                <a:spcPct val="100000"/>
              </a:lnSpc>
            </a:pPr>
            <a:endParaRPr lang="en-US" altLang="ko-KR" sz="16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한컴 고딕" panose="02000500000000000000" pitchFamily="2" charset="-127"/>
              </a:rPr>
              <a:t>정슬기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한컴 고딕" panose="020005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https://github.com/wjdtmfrl</a:t>
            </a:r>
            <a:endParaRPr lang="en-US" altLang="ko-KR" sz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김용훈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4"/>
              </a:rPr>
              <a:t>https://github.com/dydgns94</a:t>
            </a:r>
            <a:endParaRPr lang="en-US" altLang="ko-KR" sz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ko-KR" alt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옥유리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https://github.com/yul77</a:t>
            </a:r>
            <a:endParaRPr lang="en-US" altLang="ko-KR" sz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임수현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https://github.com/fortis001</a:t>
            </a:r>
            <a:endParaRPr lang="en-US" altLang="ko-KR" sz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ko-KR" altLang="en-US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장인혁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https://github.com/jang-in-hyeok</a:t>
            </a:r>
            <a:endParaRPr lang="en-US" altLang="ko-KR" sz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/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F53DCA-A7D6-478A-BE72-EA14AF1CF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700"/>
            <a:ext cx="6096000" cy="7013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950E0-CE87-C201-F4F6-913C16099E73}"/>
              </a:ext>
            </a:extLst>
          </p:cNvPr>
          <p:cNvSpPr txBox="1"/>
          <p:nvPr/>
        </p:nvSpPr>
        <p:spPr>
          <a:xfrm>
            <a:off x="8510117" y="6375308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HMKD1 Business Big Data Analytics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19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65280C-2ECB-AEFC-69F0-790616FF73DC}"/>
              </a:ext>
            </a:extLst>
          </p:cNvPr>
          <p:cNvSpPr txBox="1">
            <a:spLocks/>
          </p:cNvSpPr>
          <p:nvPr/>
        </p:nvSpPr>
        <p:spPr>
          <a:xfrm>
            <a:off x="1314450" y="1865868"/>
            <a:ext cx="3498850" cy="196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</a:t>
            </a:r>
            <a:r>
              <a:rPr lang="en-US" altLang="ko-KR" sz="4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ko-KR" altLang="en-US" sz="49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매버릭스</a:t>
            </a:r>
            <a:endParaRPr lang="en-US" altLang="ko-KR" sz="4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96397-FC5A-41AA-9DAF-A6EFADFEF11E}"/>
              </a:ext>
            </a:extLst>
          </p:cNvPr>
          <p:cNvSpPr txBox="1"/>
          <p:nvPr/>
        </p:nvSpPr>
        <p:spPr>
          <a:xfrm>
            <a:off x="2146300" y="3244334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Mavericks</a:t>
            </a:r>
            <a:endParaRPr lang="ko-KR" altLang="en-US" spc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04ED4-B5DD-712F-6DD4-9ED344CF85F7}"/>
              </a:ext>
            </a:extLst>
          </p:cNvPr>
          <p:cNvSpPr txBox="1"/>
          <p:nvPr/>
        </p:nvSpPr>
        <p:spPr>
          <a:xfrm>
            <a:off x="8510117" y="6375308"/>
            <a:ext cx="3681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HMKD1 Business Big Data Analytics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6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4A5B586-550F-7E4C-BB85-B9FEDFD4924B}"/>
              </a:ext>
            </a:extLst>
          </p:cNvPr>
          <p:cNvGrpSpPr/>
          <p:nvPr/>
        </p:nvGrpSpPr>
        <p:grpSpPr>
          <a:xfrm>
            <a:off x="0" y="330200"/>
            <a:ext cx="12192000" cy="6197600"/>
            <a:chOff x="0" y="330200"/>
            <a:chExt cx="12192000" cy="61976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E9B32B-7EAE-AB27-F113-9BD8C98F574A}"/>
                </a:ext>
              </a:extLst>
            </p:cNvPr>
            <p:cNvSpPr/>
            <p:nvPr/>
          </p:nvSpPr>
          <p:spPr>
            <a:xfrm>
              <a:off x="0" y="330200"/>
              <a:ext cx="12192000" cy="635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1622D3-057C-EB13-D990-DD00A334D8D7}"/>
                </a:ext>
              </a:extLst>
            </p:cNvPr>
            <p:cNvSpPr/>
            <p:nvPr/>
          </p:nvSpPr>
          <p:spPr>
            <a:xfrm>
              <a:off x="0" y="6464300"/>
              <a:ext cx="12192000" cy="635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B233C55E-9B4E-2C78-2DA4-CFA0556497AB}"/>
              </a:ext>
            </a:extLst>
          </p:cNvPr>
          <p:cNvSpPr txBox="1">
            <a:spLocks/>
          </p:cNvSpPr>
          <p:nvPr/>
        </p:nvSpPr>
        <p:spPr>
          <a:xfrm>
            <a:off x="520700" y="945902"/>
            <a:ext cx="6616700" cy="654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  <a:ea typeface="한컴 고딕" panose="02000500000000000000" pitchFamily="2" charset="-127"/>
              </a:rPr>
              <a:t>프로젝트 기간 별 수행 절차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C4143B8-0A07-B67A-5F4A-11A418620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47301"/>
              </p:ext>
            </p:extLst>
          </p:nvPr>
        </p:nvGraphicFramePr>
        <p:xfrm>
          <a:off x="520700" y="1862666"/>
          <a:ext cx="11150600" cy="426500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8144147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93263655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642652187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4217385933"/>
                    </a:ext>
                  </a:extLst>
                </a:gridCol>
              </a:tblGrid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활동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비고</a:t>
                      </a:r>
                    </a:p>
                  </a:txBody>
                  <a:tcPr anchor="ctr">
                    <a:solidFill>
                      <a:srgbClr val="054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585771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사전기획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5/22(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 ~ 6/2(</a:t>
                      </a:r>
                      <a:r>
                        <a:rPr lang="ko-KR" altLang="en-US" sz="1600" dirty="0"/>
                        <a:t>금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- </a:t>
                      </a:r>
                      <a:r>
                        <a:rPr lang="ko-KR" altLang="en-US" sz="1400" dirty="0"/>
                        <a:t>프로젝트 기획 및 주제 선정</a:t>
                      </a:r>
                      <a:endParaRPr lang="ko-KR" altLang="en-US" sz="1600" dirty="0"/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기획안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 </a:t>
                      </a:r>
                      <a:r>
                        <a:rPr lang="en-US" altLang="ko-KR" sz="1600" dirty="0"/>
                        <a:t>+ 6/2 1</a:t>
                      </a:r>
                      <a:r>
                        <a:rPr lang="ko-KR" altLang="en-US" sz="1600" dirty="0"/>
                        <a:t>차 기획안 발표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57638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5/29(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 ~ 6/9(</a:t>
                      </a:r>
                      <a:r>
                        <a:rPr lang="ko-KR" altLang="en-US" sz="1600" dirty="0"/>
                        <a:t>금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기준정보 정의 및 </a:t>
                      </a:r>
                      <a:r>
                        <a:rPr lang="ko-KR" altLang="en-US" sz="1400" b="1" dirty="0"/>
                        <a:t>데이터 정제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마스터 데이터 테이블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024980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머신러닝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6/12(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 ~ 6/16(</a:t>
                      </a:r>
                      <a:r>
                        <a:rPr lang="ko-KR" altLang="en-US" sz="1600" dirty="0"/>
                        <a:t>금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 err="1"/>
                        <a:t>머신러닝</a:t>
                      </a:r>
                      <a:r>
                        <a:rPr lang="ko-KR" altLang="en-US" sz="1400" dirty="0"/>
                        <a:t> 결과 확인 및 피드백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피처 엔지니어링 보수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298778"/>
                  </a:ext>
                </a:extLst>
              </a:tr>
              <a:tr h="615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군집화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6/19(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 ~ 6/23(</a:t>
                      </a:r>
                      <a:r>
                        <a:rPr lang="ko-KR" altLang="en-US" sz="1600" dirty="0"/>
                        <a:t>금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0" dirty="0"/>
                        <a:t>군집화 작업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군집 특징 정의 및 </a:t>
                      </a:r>
                      <a:r>
                        <a:rPr lang="ko-KR" altLang="en-US" sz="1400" b="1" dirty="0"/>
                        <a:t>맞춤 서비스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536749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6/26(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) ~ 6/28(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b="1" dirty="0"/>
                        <a:t>고객 맞춤 서비스 개발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20623"/>
                  </a:ext>
                </a:extLst>
              </a:tr>
              <a:tr h="600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총 개발기간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약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5/22(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 ~ 6/29(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60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8B81BAB-B57D-4F29-9E6B-E0C7FE8C8905}"/>
              </a:ext>
            </a:extLst>
          </p:cNvPr>
          <p:cNvSpPr txBox="1">
            <a:spLocks/>
          </p:cNvSpPr>
          <p:nvPr/>
        </p:nvSpPr>
        <p:spPr>
          <a:xfrm>
            <a:off x="443510" y="908525"/>
            <a:ext cx="4579752" cy="68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환경  및  활용  라이브러리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F865A-C686-43F9-BFD4-0E967BD3D4B8}"/>
              </a:ext>
            </a:extLst>
          </p:cNvPr>
          <p:cNvSpPr txBox="1"/>
          <p:nvPr/>
        </p:nvSpPr>
        <p:spPr>
          <a:xfrm>
            <a:off x="362211" y="2130441"/>
            <a:ext cx="552660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언어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파이썬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SQL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환경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주피터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오라클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활용 라이브러리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전처리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및 분석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Numpy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Pandas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시각화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Matplotlib, Seaborn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                </a:t>
            </a:r>
            <a:r>
              <a:rPr lang="ko-KR" altLang="en-US" sz="2000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머신러닝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사이킷런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대대분류 통합 기준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유통물류진흥원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D289C-EBD4-4C15-9727-C9245D15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50" y="2102769"/>
            <a:ext cx="2493099" cy="812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9FFA68-014F-498B-BE04-99741FFC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515" y="3162109"/>
            <a:ext cx="742247" cy="772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0377BA-BF53-4799-8FC3-E9DAD652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584" y="2092955"/>
            <a:ext cx="2458931" cy="779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6E1F86-7234-48BC-8BF4-A550C77BA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377" y="4130513"/>
            <a:ext cx="2385692" cy="787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5E3C67-1B0C-49C1-AA63-FB1750AEF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1450" y="3182198"/>
            <a:ext cx="2735136" cy="727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86A6B-D2D4-4980-8BFF-5D4E3E1F8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1399" y="4096827"/>
            <a:ext cx="1445767" cy="8356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CE2198-34B2-49EF-A768-6EB31E314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90" y="4130513"/>
            <a:ext cx="1523006" cy="7232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9A2785-4F1D-45DE-8CF6-06B02AD8CD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90" y="3147056"/>
            <a:ext cx="1883817" cy="7872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8CA61E-5C1F-4D36-AD10-149C952FC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550" y="2144496"/>
            <a:ext cx="932239" cy="72769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83C5F6-85ED-4DDD-8F74-C5A0EBD3FF36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C741D5-43BF-4B5A-9183-E081A0B93404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2FF14A-1B21-4899-8F95-53A577EE3D2B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C31470-063E-43C1-BB30-A2DD94E5DE0D}"/>
              </a:ext>
            </a:extLst>
          </p:cNvPr>
          <p:cNvSpPr/>
          <p:nvPr/>
        </p:nvSpPr>
        <p:spPr>
          <a:xfrm>
            <a:off x="-96982" y="6408974"/>
            <a:ext cx="1219200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ACD631-1111-4C21-B740-CA55003287DB}"/>
              </a:ext>
            </a:extLst>
          </p:cNvPr>
          <p:cNvSpPr txBox="1">
            <a:spLocks/>
          </p:cNvSpPr>
          <p:nvPr/>
        </p:nvSpPr>
        <p:spPr>
          <a:xfrm>
            <a:off x="7234732" y="3369542"/>
            <a:ext cx="4141213" cy="18921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endParaRPr lang="en-US" altLang="ko-KR" sz="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3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1_1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목적과 활용데이터</a:t>
            </a: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기대효과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3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1_2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외부요인 분석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l">
              <a:lnSpc>
                <a:spcPct val="3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1_3 </a:t>
            </a:r>
            <a:r>
              <a:rPr lang="ko-KR" altLang="en-US" sz="2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탐색적 분석</a:t>
            </a:r>
            <a:endParaRPr lang="en-US" altLang="ko-KR" sz="2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 algn="l">
              <a:lnSpc>
                <a:spcPct val="220000"/>
              </a:lnSpc>
              <a:buFontTx/>
              <a:buChar char="-"/>
            </a:pPr>
            <a:endParaRPr lang="ko-KR" altLang="en-US" sz="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96163-8CB6-4E27-A332-377E9869F943}"/>
              </a:ext>
            </a:extLst>
          </p:cNvPr>
          <p:cNvSpPr txBox="1"/>
          <p:nvPr/>
        </p:nvSpPr>
        <p:spPr>
          <a:xfrm>
            <a:off x="918892" y="2978920"/>
            <a:ext cx="4206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데이터탐색</a:t>
            </a:r>
            <a:endParaRPr lang="en-US" altLang="ko-K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1DDC21-926B-4197-90FA-4D7F2F8A9B90}"/>
              </a:ext>
            </a:extLst>
          </p:cNvPr>
          <p:cNvSpPr/>
          <p:nvPr/>
        </p:nvSpPr>
        <p:spPr>
          <a:xfrm>
            <a:off x="7234732" y="3222129"/>
            <a:ext cx="3369768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30D557-D784-4320-8914-AC982E18C211}"/>
              </a:ext>
            </a:extLst>
          </p:cNvPr>
          <p:cNvSpPr/>
          <p:nvPr/>
        </p:nvSpPr>
        <p:spPr>
          <a:xfrm>
            <a:off x="7234732" y="4068621"/>
            <a:ext cx="3369768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  <a:ln w="0" cmpd="sng">
            <a:solidFill>
              <a:srgbClr val="05406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47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DE67-77EA-D14E-54B1-005D37C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목적과 활용 데이터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64D6C-CECA-6A3B-D60D-458ACF797C8D}"/>
              </a:ext>
            </a:extLst>
          </p:cNvPr>
          <p:cNvSpPr txBox="1"/>
          <p:nvPr/>
        </p:nvSpPr>
        <p:spPr>
          <a:xfrm>
            <a:off x="804738" y="3979168"/>
            <a:ext cx="11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1400" dirty="0"/>
              <a:t>기업중심</a:t>
            </a:r>
            <a:endParaRPr lang="ko-KR" altLang="en-US" dirty="0"/>
          </a:p>
        </p:txBody>
      </p:sp>
      <p:pic>
        <p:nvPicPr>
          <p:cNvPr id="4" name="그래픽 3" descr="건물">
            <a:extLst>
              <a:ext uri="{FF2B5EF4-FFF2-40B4-BE49-F238E27FC236}">
                <a16:creationId xmlns:a16="http://schemas.microsoft.com/office/drawing/2014/main" id="{231F4098-E9BD-4F46-896D-39EC436F4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061" y="2904865"/>
            <a:ext cx="914400" cy="914400"/>
          </a:xfrm>
          <a:prstGeom prst="rect">
            <a:avLst/>
          </a:prstGeom>
        </p:spPr>
      </p:pic>
      <p:pic>
        <p:nvPicPr>
          <p:cNvPr id="6" name="그래픽 5" descr="사람들 집단">
            <a:extLst>
              <a:ext uri="{FF2B5EF4-FFF2-40B4-BE49-F238E27FC236}">
                <a16:creationId xmlns:a16="http://schemas.microsoft.com/office/drawing/2014/main" id="{A398568C-E86A-4D1A-96A8-1591DC3A1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353" y="2848054"/>
            <a:ext cx="914400" cy="914400"/>
          </a:xfrm>
          <a:prstGeom prst="rect">
            <a:avLst/>
          </a:prstGeom>
        </p:spPr>
      </p:pic>
      <p:pic>
        <p:nvPicPr>
          <p:cNvPr id="9" name="그래픽 8" descr="목표 대상 그룹">
            <a:extLst>
              <a:ext uri="{FF2B5EF4-FFF2-40B4-BE49-F238E27FC236}">
                <a16:creationId xmlns:a16="http://schemas.microsoft.com/office/drawing/2014/main" id="{8228D128-F7BF-4DC6-A110-CE13B8128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00986" y="2904864"/>
            <a:ext cx="914400" cy="914400"/>
          </a:xfrm>
          <a:prstGeom prst="rect">
            <a:avLst/>
          </a:prstGeom>
        </p:spPr>
      </p:pic>
      <p:pic>
        <p:nvPicPr>
          <p:cNvPr id="11" name="그래픽 10" descr="선물">
            <a:extLst>
              <a:ext uri="{FF2B5EF4-FFF2-40B4-BE49-F238E27FC236}">
                <a16:creationId xmlns:a16="http://schemas.microsoft.com/office/drawing/2014/main" id="{A48DC0B5-4D80-4697-82AB-1B9338690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2723" y="2531427"/>
            <a:ext cx="2029595" cy="2029595"/>
          </a:xfrm>
          <a:prstGeom prst="rect">
            <a:avLst/>
          </a:prstGeom>
        </p:spPr>
      </p:pic>
      <p:pic>
        <p:nvPicPr>
          <p:cNvPr id="13" name="그래픽 12" descr="아톰">
            <a:extLst>
              <a:ext uri="{FF2B5EF4-FFF2-40B4-BE49-F238E27FC236}">
                <a16:creationId xmlns:a16="http://schemas.microsoft.com/office/drawing/2014/main" id="{3AB6F369-F248-4EDF-8CC7-719F64BBB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86232" y="29048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380441-50FD-4DF4-9370-2111D7A1F388}"/>
              </a:ext>
            </a:extLst>
          </p:cNvPr>
          <p:cNvSpPr txBox="1"/>
          <p:nvPr/>
        </p:nvSpPr>
        <p:spPr>
          <a:xfrm>
            <a:off x="2606966" y="397916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고객중심에</a:t>
            </a:r>
            <a:r>
              <a:rPr lang="ko-KR" altLang="en-US" dirty="0"/>
              <a:t> </a:t>
            </a:r>
            <a:r>
              <a:rPr lang="ko-KR" altLang="en-US" sz="1400" dirty="0"/>
              <a:t>착안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5399E-6ADA-4663-9773-DC3C536A18E8}"/>
              </a:ext>
            </a:extLst>
          </p:cNvPr>
          <p:cNvSpPr txBox="1"/>
          <p:nvPr/>
        </p:nvSpPr>
        <p:spPr>
          <a:xfrm>
            <a:off x="4753932" y="400994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고객 구매 패턴 파악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01A41-7E33-407E-893C-D459A20D674D}"/>
              </a:ext>
            </a:extLst>
          </p:cNvPr>
          <p:cNvSpPr txBox="1"/>
          <p:nvPr/>
        </p:nvSpPr>
        <p:spPr>
          <a:xfrm>
            <a:off x="6981231" y="40099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감소고객 예측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4CBF-4CC0-4982-AFB0-D7617AC7F6DD}"/>
              </a:ext>
            </a:extLst>
          </p:cNvPr>
          <p:cNvSpPr txBox="1"/>
          <p:nvPr/>
        </p:nvSpPr>
        <p:spPr>
          <a:xfrm>
            <a:off x="9300104" y="456102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맞춤형 솔루션 제공</a:t>
            </a:r>
          </a:p>
        </p:txBody>
      </p:sp>
    </p:spTree>
    <p:extLst>
      <p:ext uri="{BB962C8B-B14F-4D97-AF65-F5344CB8AC3E}">
        <p14:creationId xmlns:p14="http://schemas.microsoft.com/office/powerpoint/2010/main" val="212575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1EFD-C397-44C8-BFDD-2E8D3D02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67" y="1493710"/>
            <a:ext cx="9893430" cy="140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사의 </a:t>
            </a:r>
            <a:r>
              <a:rPr lang="en-US" altLang="ko-KR" sz="1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14~15</a:t>
            </a:r>
            <a:r>
              <a:rPr lang="ko-KR" altLang="en-US" sz="1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년도 데이터</a:t>
            </a:r>
            <a:r>
              <a:rPr lang="ko-KR" altLang="en-US" sz="1800" spc="-150" dirty="0"/>
              <a:t>를</a:t>
            </a:r>
            <a:r>
              <a:rPr lang="ko-KR" altLang="en-US" sz="1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800" spc="-150" dirty="0"/>
              <a:t>분석하여 고객의 </a:t>
            </a:r>
            <a:r>
              <a:rPr lang="ko-KR" altLang="en-US" sz="1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구매패턴 파악</a:t>
            </a:r>
            <a:r>
              <a:rPr lang="en-US" altLang="ko-KR" sz="1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altLang="ko-KR" sz="18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감소 고객 </a:t>
            </a:r>
            <a:r>
              <a:rPr lang="ko-KR" altLang="en-US" sz="1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예측모델을 통해</a:t>
            </a:r>
            <a:r>
              <a:rPr lang="en-US" altLang="ko-KR" sz="1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고객을 패턴별로 분류 후</a:t>
            </a:r>
            <a: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br>
              <a:rPr lang="en-US" altLang="ko-KR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구매 패턴 별 요구되는 니즈를 해결하기 위해 </a:t>
            </a:r>
            <a:r>
              <a:rPr lang="ko-KR" altLang="en-US" sz="1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고객 중심 마케팅 솔루션을 제언</a:t>
            </a:r>
            <a:r>
              <a:rPr lang="en-US" altLang="ko-KR" sz="18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59D-02AE-4838-A31D-44FE3B70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4867" y="3203452"/>
            <a:ext cx="5722923" cy="3181276"/>
          </a:xfrm>
          <a:noFill/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정보 관련 데이터</a:t>
            </a:r>
            <a:endParaRPr lang="en-US" altLang="ko-KR" dirty="0"/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고객번호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성별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연령대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거주지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멤버십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가입년월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계열사별 관련 모바일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/APP</a:t>
            </a: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온라인 쇼핑몰 이용 횟수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B2EB5D-A231-41DB-99B5-AA422DDA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9906" y="3202066"/>
            <a:ext cx="4391891" cy="461731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 구매 데이터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C2AC2-34A6-4D9B-8C94-8CAC77A7DEF1}"/>
              </a:ext>
            </a:extLst>
          </p:cNvPr>
          <p:cNvSpPr/>
          <p:nvPr/>
        </p:nvSpPr>
        <p:spPr>
          <a:xfrm>
            <a:off x="0" y="6386114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6323D-7616-41B7-B6F9-B82DA880FB6A}"/>
              </a:ext>
            </a:extLst>
          </p:cNvPr>
          <p:cNvSpPr/>
          <p:nvPr/>
        </p:nvSpPr>
        <p:spPr>
          <a:xfrm>
            <a:off x="0" y="403307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11BB-2DC9-4A08-026F-549D374A54E0}"/>
              </a:ext>
            </a:extLst>
          </p:cNvPr>
          <p:cNvSpPr txBox="1"/>
          <p:nvPr/>
        </p:nvSpPr>
        <p:spPr>
          <a:xfrm>
            <a:off x="974867" y="864618"/>
            <a:ext cx="951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</a:rPr>
              <a:t>목적과 활용 데이터 설명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66C872-E581-BFBD-9B6D-87CB0F8A931D}"/>
              </a:ext>
            </a:extLst>
          </p:cNvPr>
          <p:cNvGrpSpPr/>
          <p:nvPr/>
        </p:nvGrpSpPr>
        <p:grpSpPr>
          <a:xfrm>
            <a:off x="6212976" y="3670705"/>
            <a:ext cx="4273541" cy="2246769"/>
            <a:chOff x="6212976" y="3670705"/>
            <a:chExt cx="4273541" cy="22467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ADF148-5378-4032-BCB8-EB2EC5CA7679}"/>
                </a:ext>
              </a:extLst>
            </p:cNvPr>
            <p:cNvSpPr txBox="1"/>
            <p:nvPr/>
          </p:nvSpPr>
          <p:spPr>
            <a:xfrm>
              <a:off x="8187040" y="3856120"/>
              <a:ext cx="229947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대분류코드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중분류코드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소분류코드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중분류명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소분류명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146221-1725-53A8-44F1-7318DC29FC75}"/>
                </a:ext>
              </a:extLst>
            </p:cNvPr>
            <p:cNvSpPr txBox="1"/>
            <p:nvPr/>
          </p:nvSpPr>
          <p:spPr>
            <a:xfrm>
              <a:off x="6212976" y="3670705"/>
              <a:ext cx="229947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계열사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영수증번호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구매일자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구매시간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구매금액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9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1577</Words>
  <Application>Microsoft Office PowerPoint</Application>
  <PresentationFormat>와이드스크린</PresentationFormat>
  <Paragraphs>505</Paragraphs>
  <Slides>41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Arial</vt:lpstr>
      <vt:lpstr>맑은 고딕</vt:lpstr>
      <vt:lpstr>Baskerville Old Face</vt:lpstr>
      <vt:lpstr>Wingdings</vt:lpstr>
      <vt:lpstr>한컴 고딕</vt:lpstr>
      <vt:lpstr>Bodoni MT Condensed</vt:lpstr>
      <vt:lpstr>HY견명조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목적과 활용 데이터 설명</vt:lpstr>
      <vt:lpstr>L사의 14~15년도 데이터를 분석하여 고객의 구매패턴 파악.  구매 감소 고객 예측모델을 통해 고객을 패턴별로 분류 후,   구매 패턴 별 요구되는 니즈를 해결하기 위해 고객 중심 마케팅 솔루션을 제언.</vt:lpstr>
      <vt:lpstr>PowerPoint 프레젠테이션</vt:lpstr>
      <vt:lpstr>기대효과</vt:lpstr>
      <vt:lpstr>외부요인 분석 ⅰ</vt:lpstr>
      <vt:lpstr>외부요인 분석 ⅱ</vt:lpstr>
      <vt:lpstr>외부요인 분석 ⅲ</vt:lpstr>
      <vt:lpstr>탐색적 분석 ⅰ - 매출</vt:lpstr>
      <vt:lpstr>탐색적 분석 ⅱ- 제휴사</vt:lpstr>
      <vt:lpstr>탐색적 분석 ⅲ - 고객</vt:lpstr>
      <vt:lpstr>PowerPoint 프레젠테이션</vt:lpstr>
      <vt:lpstr>감소고객 확인</vt:lpstr>
      <vt:lpstr>감소고객 – 분기별 증감 수치화, 계절성 제거 테이블</vt:lpstr>
      <vt:lpstr>기준정보</vt:lpstr>
      <vt:lpstr>피처 엔지니어링 핵심내용</vt:lpstr>
      <vt:lpstr>피처 엔지니어링 ⅰ</vt:lpstr>
      <vt:lpstr>피처 엔지니어링 ⅱ</vt:lpstr>
      <vt:lpstr>피처 엔지니어링 ⅲ</vt:lpstr>
      <vt:lpstr>데이터 셋 분리 ⅲ</vt:lpstr>
      <vt:lpstr>고객 속성 변수</vt:lpstr>
      <vt:lpstr>구매 패턴 변수 등급화 방법</vt:lpstr>
      <vt:lpstr>PowerPoint 프레젠테이션</vt:lpstr>
      <vt:lpstr>PowerPoint 프레젠테이션</vt:lpstr>
      <vt:lpstr>PowerPoint 프레젠테이션</vt:lpstr>
      <vt:lpstr>군집분석 / 특징</vt:lpstr>
      <vt:lpstr>PowerPoint 프레젠테이션</vt:lpstr>
      <vt:lpstr>고객 특성별 마케팅 제언</vt:lpstr>
      <vt:lpstr>고객 군집 ⅰ</vt:lpstr>
      <vt:lpstr>고객 군집 ⅱ</vt:lpstr>
      <vt:lpstr>고객 군집 ⅲ &amp; 개인화 맞춤 시스템</vt:lpstr>
      <vt:lpstr>고객 개인화 상품 추천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구매감소 고객 예측을 통한  고객맞춤 솔루션 기획안</dc:title>
  <dc:creator>pc 13</dc:creator>
  <cp:lastModifiedBy>pc 7</cp:lastModifiedBy>
  <cp:revision>121</cp:revision>
  <dcterms:created xsi:type="dcterms:W3CDTF">2023-06-01T05:36:30Z</dcterms:created>
  <dcterms:modified xsi:type="dcterms:W3CDTF">2023-08-24T01:35:12Z</dcterms:modified>
</cp:coreProperties>
</file>