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8"/>
  </p:notesMasterIdLst>
  <p:handoutMasterIdLst>
    <p:handoutMasterId r:id="rId69"/>
  </p:handoutMasterIdLst>
  <p:sldIdLst>
    <p:sldId id="257" r:id="rId3"/>
    <p:sldId id="260" r:id="rId4"/>
    <p:sldId id="305" r:id="rId5"/>
    <p:sldId id="351" r:id="rId6"/>
    <p:sldId id="258" r:id="rId7"/>
    <p:sldId id="347" r:id="rId8"/>
    <p:sldId id="346" r:id="rId9"/>
    <p:sldId id="354" r:id="rId10"/>
    <p:sldId id="308" r:id="rId11"/>
    <p:sldId id="341" r:id="rId12"/>
    <p:sldId id="348" r:id="rId13"/>
    <p:sldId id="342" r:id="rId14"/>
    <p:sldId id="310" r:id="rId15"/>
    <p:sldId id="315" r:id="rId16"/>
    <p:sldId id="343" r:id="rId17"/>
    <p:sldId id="344" r:id="rId18"/>
    <p:sldId id="355" r:id="rId19"/>
    <p:sldId id="306" r:id="rId20"/>
    <p:sldId id="356" r:id="rId21"/>
    <p:sldId id="309" r:id="rId22"/>
    <p:sldId id="259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8A8"/>
    <a:srgbClr val="FAFBFC"/>
    <a:srgbClr val="DFE1E5"/>
    <a:srgbClr val="0099CC"/>
    <a:srgbClr val="F0F0F0"/>
    <a:srgbClr val="F0F2F6"/>
    <a:srgbClr val="D9D9D9"/>
    <a:srgbClr val="E5E9EF"/>
    <a:srgbClr val="57C2E3"/>
    <a:srgbClr val="377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1" d="100"/>
          <a:sy n="51" d="100"/>
        </p:scale>
        <p:origin x="462" y="12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50F83EF-2A06-1F4B-DC75-994B9F84B9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033B93-9714-D632-F9CC-07FE8EB454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3DBBE-F8B4-4A88-A9CC-E6F380669152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F88AB2-5732-3C9F-EBB3-A14D452649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EDDF3-5C5D-FECA-BA9D-5C78919DB4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7C99C-2046-44E1-B4F9-E3B24D5C7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5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52D01-EA1D-43CC-AE3A-E224EA481288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631C1-5C79-407D-9CCC-6FFBDE13C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280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6567-B583-42D2-93E3-EEE992945B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2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2C7B9-3EFB-A2D0-16DE-A398A02F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611EA-9174-C6B9-5A37-B4D86290C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8141D-46E6-B15A-EFFD-51E11AF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CD24-6B03-4492-A6A8-D8CCFE8063C8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52146-035D-8CFD-421F-987522BF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87954-F71A-BEE9-1C89-2927DC07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26-1F97-435B-9FFC-D199C42DA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F85CB-5A3A-CB3C-F241-0D0E0181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E4CB84-B256-E655-8AC1-65239C9A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FA70B-493A-A668-4BD5-69B37FD0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8BCA-3194-4323-8A40-E41230366364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26100-4E42-C386-78E0-A8B2274E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CF9EC-6AAE-DD5C-3DC9-42BA3D82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26-1F97-435B-9FFC-D199C42DA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6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D70969-56DC-0CE2-BCAE-6230E5ABE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9FB6C-BB40-BC13-3AB8-574F7235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8F3B3-B122-5B32-2BCE-FA22AB7E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F3C2-4C69-43AF-B518-EE0760939996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745BB-2190-4725-0DDD-EE20F34C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CD3B2-B244-2D93-770B-D33CC5F3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26-1F97-435B-9FFC-D199C42DA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1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C29D2-641F-76A3-0AC3-1571DFDA5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F2CFC-1C24-C3B5-A730-E539D68C5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3A51-D8E6-CDD3-13A7-2C3135CB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D8297-2C5A-328F-9D32-2AB58370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E2180-6DDA-398A-B071-E507C16B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7EC5F-4E42-EC41-BD68-01917F7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8C37F-5047-68E8-8058-BDA22581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B5BAA-25A2-2641-9EC0-A06C62C9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66AC3-2253-56A1-4792-4F6306F2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EE3EB-70E8-0117-D5B4-5302ACC8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3F891-DA36-60DC-B450-20B7CB8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0A24B-9917-4063-72D6-779F775D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EB865-1EED-8566-570B-8660F222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E452C-5EC7-7F4D-9334-B7458217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26D99-2CC4-89B9-F899-4F6FE4EF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0145D-BF02-C6F4-F8C3-B3EA6368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AFBE5-1971-512C-9D02-82DE1C535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5E81F-60AC-8CFB-0BCB-50F69F27D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F9A91-4F30-FCD8-5434-7A7E6992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14D98-C8A2-1B23-9EF9-8FD729EF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7BE6D-D99F-40A8-88B8-D6ED4D1B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6A73E-A9CF-A12C-55BB-79256227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DBD96-9664-EB12-7B35-B2ECFA398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A7277-5E90-427F-D3B0-C6EF4F1F7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935D9C-3F53-5C7D-A227-F18B14BC4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11CE9F-2CC6-5523-17C0-5D64668F9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6ABBF6-CB49-3C76-5088-59C9544E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C06CE0-F459-2CDB-52BE-E4521F33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838382-A41D-4357-C4CB-F9678C3F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A906A-7A3B-71BE-3CE3-98625716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A2F9AE-49CC-6569-F779-C3F23F36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EE1598-603F-E760-7FA9-818FFDDB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C329A5-012E-5FDF-11EA-CFE432B2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74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ABB5DD-D0F3-0EBB-77A7-EE584C3D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E06215-BB2A-961E-E226-6A17C0C7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0EB3B-56F4-C463-1E0C-7E0ACD37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75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8DFB8-20EA-C4D4-EEBB-61106F5C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31ED6-B20B-AC77-2E10-88AB6958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D2B41-26D5-A11E-2498-5153201F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7FD92-A747-FBB0-9A00-2C68C262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C355F-B0C2-5B67-B31B-FBEE5F17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AD117-4FFF-68EB-96DF-79E59CB7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CB7CA-D4C5-21A8-7B30-52DB2B3C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C5551-17C0-B7D7-EC88-6D883C05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3E660-670A-9CD4-599C-D0F77578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8419-EBEE-4BBA-AC90-2896F022E6C0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CD8C9-3196-7665-D864-27959D07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84C96-A0CB-E82C-127B-8F18EB98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26-1F97-435B-9FFC-D199C42DA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6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BA1C9-18B4-5B86-C25C-FC86D193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6FDBA1-78B9-7B2E-FF7F-30CE323BA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1E84C-9302-57EB-2774-D92BE168F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77859-6988-8396-D3E3-CBF5AE1E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7906E-FE16-1BB3-F49C-8A6A2D4D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9A49E-C604-4B9A-5551-ACD87161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0906F-2B63-C754-D11E-E5693E3A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24FC9-AEF6-7406-C640-EFF76F717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B248D-5810-DAAE-4837-11289045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E49D5-FE43-C052-5F50-D369724C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E3ACC-51E8-10A9-E348-81350C2A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97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42F7BF-B7FB-08CC-CF5C-773920E15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304000-43FD-470A-C13B-9D78B9B0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C1C87-8E75-55B4-83F8-CE72A3E8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67345-CA58-9FAF-B163-2DD8F922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323BD-1E25-1210-429F-A610B68F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0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B0137-9A0D-098B-25D9-B67E540C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39647-AE8E-C6E2-4EEC-5CEF46F7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2BAE7-E4CA-2140-0F2E-77AF0433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C78D-57F8-4B2F-B6E5-6487CF254AC4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B726C-DDEA-D74A-968D-41C02CCF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150B3-27DD-F107-2E86-788F26BF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26-1F97-435B-9FFC-D199C42DA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9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FE677-28F1-90FD-8D0E-1B3CD76A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E25AA-D43C-3118-89AF-D857DF948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30446D-9AFE-7A97-465C-30237CB5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4CB19-37FD-56B7-C432-CBFA0764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A08-7CD1-4909-9671-B12362E3BC2B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B7F80-5B41-C4B4-DC62-9D1CD463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9E9F37-0394-175A-59CC-8AF84ABE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26-1F97-435B-9FFC-D199C42DA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0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D1EAF-7CEF-48F6-A57A-78324B02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1EA06-0B47-7802-4E8C-0EFB3C331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B1DC1-E021-4CAE-2798-90E33ED6A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F7CAB-AE00-7452-9B46-DA1C14DC7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0C509F-9FCA-1977-71E7-A0A3B783E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76258C-1788-0347-5543-4CA58018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6210-7B7F-4AF6-AB8E-010FD312E80D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205D93-4BD4-0D30-352B-19EE39B2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C311BF-B424-2551-149E-DE5D5092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26-1F97-435B-9FFC-D199C42DA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5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B926C-9C9F-31A4-7EEA-593C384A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5D3A86-9490-ADED-74CA-85FA67C6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0053-3B51-4B0C-9F90-6AF5D9DD4BE6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4FD55F-5603-8412-48F2-52AFA597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22488C-725C-FAB3-EC1D-4DB03FAE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26-1F97-435B-9FFC-D199C42DA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28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CBF68C-7E61-DF25-2097-624DDD59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D783-EC2A-40BA-A48A-96F351DA25E5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C4B4D3-8393-74FC-E4D9-6EF2F093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6038-111A-C2C6-28BA-AD4DCF20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26-1F97-435B-9FFC-D199C42DA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39D3C-C423-B606-C0D5-256DB3B0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F12F5-4C9A-A608-C1F2-5BFFBDBC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EE6A6-4EE0-5DE4-6C37-3D772AB13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8C087C-3FC3-6DF2-FE7C-F9A7F446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AA6D-E01D-41F4-8D9C-5D07B1B3B649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B26C1-7BE3-A858-5590-CCFE822F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276D5-FA15-678C-87F8-4B159DC8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26-1F97-435B-9FFC-D199C42DA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7991-4DDA-DF50-F708-D4B817FE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64975D-F7DA-A7FF-29D9-A5DAEB022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060FF9-0C7A-7F57-D373-4A3DF659B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88559-7C02-95F9-2E9C-995A093F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7EE1-EDC0-40A3-9F17-D8098155292B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47B87-BF07-3B14-E803-4995A5DC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FA28A-376F-04A6-12FB-CC3A71BD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26-1F97-435B-9FFC-D199C42DA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1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8DB1F-F43C-449D-85ED-074CAE7C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7C54C-1264-0E17-D1E8-90B95FBD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86FCC-6B9F-BD6E-4B8F-8739ABA35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C092-AC24-4512-8F83-EDF4AA9E275E}" type="datetime1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AFA8F-F91B-7B65-2394-85725C025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678F1-7DC8-2B1B-69C5-1B5D303A6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EA26-1F97-435B-9FFC-D199C42DA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3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4BF636-C9CD-B9BA-F0B7-27A8EA28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C200A-64D7-47D8-F353-CA1440B0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8D648-BB54-87CE-F7FB-952F31637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FBBFB-1377-CE93-E5B2-0C392CA52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0BA5E-3D7B-2C6F-8F3F-920E97DB3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hyperlink" Target="https://www.goodfreephotos.com/vector-images/sos-black-sign-vector-clipart.png.php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3C13BDE-889F-72EE-DB00-193BD14BE3E4}"/>
              </a:ext>
            </a:extLst>
          </p:cNvPr>
          <p:cNvCxnSpPr>
            <a:cxnSpLocks/>
          </p:cNvCxnSpPr>
          <p:nvPr/>
        </p:nvCxnSpPr>
        <p:spPr>
          <a:xfrm>
            <a:off x="981074" y="2481943"/>
            <a:ext cx="10229851" cy="0"/>
          </a:xfrm>
          <a:prstGeom prst="line">
            <a:avLst/>
          </a:prstGeom>
          <a:ln>
            <a:solidFill>
              <a:schemeClr val="bg1">
                <a:alpha val="7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DE3F3B4-2263-5CAC-3001-DD1306763646}"/>
              </a:ext>
            </a:extLst>
          </p:cNvPr>
          <p:cNvCxnSpPr>
            <a:cxnSpLocks/>
          </p:cNvCxnSpPr>
          <p:nvPr/>
        </p:nvCxnSpPr>
        <p:spPr>
          <a:xfrm>
            <a:off x="981074" y="3722915"/>
            <a:ext cx="10229851" cy="0"/>
          </a:xfrm>
          <a:prstGeom prst="line">
            <a:avLst/>
          </a:prstGeom>
          <a:ln>
            <a:solidFill>
              <a:schemeClr val="bg1">
                <a:alpha val="7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54733B-E409-F6E9-C041-928AB88C7EF3}"/>
              </a:ext>
            </a:extLst>
          </p:cNvPr>
          <p:cNvSpPr txBox="1"/>
          <p:nvPr/>
        </p:nvSpPr>
        <p:spPr>
          <a:xfrm>
            <a:off x="3540478" y="2594598"/>
            <a:ext cx="5458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600" dirty="0">
                <a:solidFill>
                  <a:schemeClr val="bg1">
                    <a:alpha val="73000"/>
                  </a:schemeClr>
                </a:solidFill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APS System</a:t>
            </a:r>
            <a:endParaRPr lang="ko-KR" altLang="en-US" sz="6000" spc="600" dirty="0">
              <a:solidFill>
                <a:schemeClr val="bg1">
                  <a:alpha val="73000"/>
                </a:schemeClr>
              </a:solidFill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5F2733-D608-48D2-95B6-FBAC608C05EA}"/>
              </a:ext>
            </a:extLst>
          </p:cNvPr>
          <p:cNvSpPr txBox="1"/>
          <p:nvPr/>
        </p:nvSpPr>
        <p:spPr>
          <a:xfrm>
            <a:off x="3808179" y="4111370"/>
            <a:ext cx="4923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600" dirty="0">
                <a:solidFill>
                  <a:schemeClr val="bg1">
                    <a:lumMod val="75000"/>
                  </a:schemeClr>
                </a:solidFill>
              </a:rPr>
              <a:t>T e a m.   F u t u r e  C a s t</a:t>
            </a:r>
            <a:endParaRPr lang="ko-KR" altLang="en-US" sz="1400" spc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9C806C-A94C-0BE7-FCAE-F2112A7C6D48}"/>
              </a:ext>
            </a:extLst>
          </p:cNvPr>
          <p:cNvSpPr txBox="1"/>
          <p:nvPr/>
        </p:nvSpPr>
        <p:spPr>
          <a:xfrm>
            <a:off x="3005806" y="1752842"/>
            <a:ext cx="68729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600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</a:rPr>
              <a:t>dvanced  </a:t>
            </a:r>
            <a:r>
              <a:rPr lang="en-US" altLang="ko-KR" sz="1600" b="1" spc="600" dirty="0" err="1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ko-KR" sz="1600" spc="600" dirty="0" err="1">
                <a:solidFill>
                  <a:schemeClr val="bg1">
                    <a:lumMod val="75000"/>
                  </a:schemeClr>
                </a:solidFill>
              </a:rPr>
              <a:t>lannIng</a:t>
            </a: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1600" b="1" spc="600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ko-KR" sz="1600" spc="600" dirty="0" err="1">
                <a:solidFill>
                  <a:schemeClr val="bg1">
                    <a:lumMod val="75000"/>
                  </a:schemeClr>
                </a:solidFill>
              </a:rPr>
              <a:t>chedulIng</a:t>
            </a: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b="1" spc="600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ko-KR" sz="1600" spc="600" dirty="0">
                <a:solidFill>
                  <a:schemeClr val="bg1">
                    <a:lumMod val="75000"/>
                  </a:schemeClr>
                </a:solidFill>
              </a:rPr>
              <a:t>ystem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33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ACC0BB2-242D-403D-BCF5-FC3399B0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30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74" y="2782221"/>
            <a:ext cx="3441732" cy="344173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8" name="그래픽 17" descr="데이터베이스">
            <a:extLst>
              <a:ext uri="{FF2B5EF4-FFF2-40B4-BE49-F238E27FC236}">
                <a16:creationId xmlns:a16="http://schemas.microsoft.com/office/drawing/2014/main" id="{F10DB390-3ECD-4501-8D87-445FE61D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434" y="2340493"/>
            <a:ext cx="4535023" cy="453502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AA95DE-E353-3640-95B1-1820F3DB36BA}"/>
              </a:ext>
            </a:extLst>
          </p:cNvPr>
          <p:cNvSpPr/>
          <p:nvPr/>
        </p:nvSpPr>
        <p:spPr>
          <a:xfrm>
            <a:off x="1177018" y="1794757"/>
            <a:ext cx="3372758" cy="7959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424EA-85B6-C268-B95A-DBDBE3B20DDD}"/>
              </a:ext>
            </a:extLst>
          </p:cNvPr>
          <p:cNvSpPr txBox="1"/>
          <p:nvPr/>
        </p:nvSpPr>
        <p:spPr>
          <a:xfrm>
            <a:off x="1968955" y="1961915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마트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A3340-3A68-B891-D411-508AB245B456}"/>
              </a:ext>
            </a:extLst>
          </p:cNvPr>
          <p:cNvSpPr txBox="1"/>
          <p:nvPr/>
        </p:nvSpPr>
        <p:spPr>
          <a:xfrm>
            <a:off x="2188026" y="3846172"/>
            <a:ext cx="140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납기일자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C3801-0839-5E8B-D097-6952012EB10A}"/>
              </a:ext>
            </a:extLst>
          </p:cNvPr>
          <p:cNvSpPr txBox="1"/>
          <p:nvPr/>
        </p:nvSpPr>
        <p:spPr>
          <a:xfrm>
            <a:off x="2160121" y="4804893"/>
            <a:ext cx="140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판매수량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9E7D64-6743-E411-44F4-13FA5576EFD7}"/>
              </a:ext>
            </a:extLst>
          </p:cNvPr>
          <p:cNvSpPr txBox="1"/>
          <p:nvPr/>
        </p:nvSpPr>
        <p:spPr>
          <a:xfrm>
            <a:off x="2275328" y="5686679"/>
            <a:ext cx="117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제품명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5A4C73-DE4B-58E3-F4D1-F0FAA41B9F04}"/>
              </a:ext>
            </a:extLst>
          </p:cNvPr>
          <p:cNvSpPr/>
          <p:nvPr/>
        </p:nvSpPr>
        <p:spPr>
          <a:xfrm>
            <a:off x="7699374" y="1794757"/>
            <a:ext cx="3372758" cy="7959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B423B-7BE6-4343-F729-3C1D4212BDCA}"/>
              </a:ext>
            </a:extLst>
          </p:cNvPr>
          <p:cNvSpPr txBox="1"/>
          <p:nvPr/>
        </p:nvSpPr>
        <p:spPr>
          <a:xfrm>
            <a:off x="8245475" y="1961915"/>
            <a:ext cx="2542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분석용 데이터셋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651A7F-3D8C-D776-1630-400D2BBD1A72}"/>
              </a:ext>
            </a:extLst>
          </p:cNvPr>
          <p:cNvSpPr txBox="1"/>
          <p:nvPr/>
        </p:nvSpPr>
        <p:spPr>
          <a:xfrm>
            <a:off x="8718548" y="3159351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납기일자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BAF6F16-8F23-C372-E294-0E3685658F28}"/>
              </a:ext>
            </a:extLst>
          </p:cNvPr>
          <p:cNvSpPr/>
          <p:nvPr/>
        </p:nvSpPr>
        <p:spPr>
          <a:xfrm>
            <a:off x="5305425" y="3985508"/>
            <a:ext cx="1346200" cy="1104900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68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43F2A7-C1EC-4404-9ADB-6B09186D0AA0}"/>
              </a:ext>
            </a:extLst>
          </p:cNvPr>
          <p:cNvSpPr/>
          <p:nvPr/>
        </p:nvSpPr>
        <p:spPr>
          <a:xfrm>
            <a:off x="8775222" y="4138057"/>
            <a:ext cx="1298169" cy="23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A49663-0A56-4156-BB61-9D3C40B2B860}"/>
              </a:ext>
            </a:extLst>
          </p:cNvPr>
          <p:cNvSpPr/>
          <p:nvPr/>
        </p:nvSpPr>
        <p:spPr>
          <a:xfrm>
            <a:off x="8812411" y="2987984"/>
            <a:ext cx="1298169" cy="23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3DB034-DC78-4FAD-9711-2E9B1EF2FE5F}"/>
              </a:ext>
            </a:extLst>
          </p:cNvPr>
          <p:cNvSpPr/>
          <p:nvPr/>
        </p:nvSpPr>
        <p:spPr>
          <a:xfrm>
            <a:off x="8867748" y="5182775"/>
            <a:ext cx="1298169" cy="239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55D00F-9401-83C0-11F3-7324EE168AD5}"/>
              </a:ext>
            </a:extLst>
          </p:cNvPr>
          <p:cNvSpPr txBox="1"/>
          <p:nvPr/>
        </p:nvSpPr>
        <p:spPr>
          <a:xfrm>
            <a:off x="8867748" y="5379618"/>
            <a:ext cx="148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B853F-8E50-95BA-A3F9-6299298C8762}"/>
              </a:ext>
            </a:extLst>
          </p:cNvPr>
          <p:cNvSpPr txBox="1"/>
          <p:nvPr/>
        </p:nvSpPr>
        <p:spPr>
          <a:xfrm>
            <a:off x="8519896" y="4181115"/>
            <a:ext cx="180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판매수량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합계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target)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40CFE6-EA6C-3DF2-0C8B-3C1DBC565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863" y="2946972"/>
            <a:ext cx="3881664" cy="3201372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1F7605-1DC0-C1F0-F2D8-431D7E71A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1662" y="3910147"/>
            <a:ext cx="4199448" cy="12064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F6E1D2-24EE-6821-F46E-A2E84CBB2EB4}"/>
              </a:ext>
            </a:extLst>
          </p:cNvPr>
          <p:cNvSpPr txBox="1"/>
          <p:nvPr/>
        </p:nvSpPr>
        <p:spPr>
          <a:xfrm>
            <a:off x="1172363" y="72847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수요예측모델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E9E134F8-879B-57E4-13F5-A6A21162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89596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32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id="{8A5462D3-02BE-3A0F-C38D-9F99ACF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10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3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24A4CB-B185-B0B5-5594-24B365873FDD}"/>
              </a:ext>
            </a:extLst>
          </p:cNvPr>
          <p:cNvSpPr/>
          <p:nvPr/>
        </p:nvSpPr>
        <p:spPr>
          <a:xfrm>
            <a:off x="693378" y="1885948"/>
            <a:ext cx="3372758" cy="7959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54F27-CCA8-E331-BDE4-08C9734720F0}"/>
              </a:ext>
            </a:extLst>
          </p:cNvPr>
          <p:cNvSpPr txBox="1"/>
          <p:nvPr/>
        </p:nvSpPr>
        <p:spPr>
          <a:xfrm>
            <a:off x="1231315" y="2038552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RNN(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다변량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32C726-AB3D-EC91-6288-A425CFB9064E}"/>
              </a:ext>
            </a:extLst>
          </p:cNvPr>
          <p:cNvSpPr/>
          <p:nvPr/>
        </p:nvSpPr>
        <p:spPr>
          <a:xfrm>
            <a:off x="693380" y="2849089"/>
            <a:ext cx="3372758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262A6-5601-FE45-95B8-D6B85A57CE57}"/>
              </a:ext>
            </a:extLst>
          </p:cNvPr>
          <p:cNvSpPr txBox="1"/>
          <p:nvPr/>
        </p:nvSpPr>
        <p:spPr>
          <a:xfrm>
            <a:off x="1300638" y="3590067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 : 56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726B0-0676-B61B-2852-C2D0F1CCEDCB}"/>
              </a:ext>
            </a:extLst>
          </p:cNvPr>
          <p:cNvSpPr txBox="1"/>
          <p:nvPr/>
        </p:nvSpPr>
        <p:spPr>
          <a:xfrm>
            <a:off x="1369070" y="4378686"/>
            <a:ext cx="166263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기준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20486-1427-AB0B-6AF9-83E85A8FACF5}"/>
              </a:ext>
            </a:extLst>
          </p:cNvPr>
          <p:cNvSpPr txBox="1"/>
          <p:nvPr/>
        </p:nvSpPr>
        <p:spPr>
          <a:xfrm>
            <a:off x="1231314" y="2971885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RMSE : 0.086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9801039F-007A-1528-CF77-86E7D581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16" y="4994356"/>
            <a:ext cx="3162741" cy="86689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A196229-5580-6A0C-9261-58A73C721933}"/>
              </a:ext>
            </a:extLst>
          </p:cNvPr>
          <p:cNvSpPr/>
          <p:nvPr/>
        </p:nvSpPr>
        <p:spPr>
          <a:xfrm>
            <a:off x="4452574" y="1869015"/>
            <a:ext cx="3372758" cy="7959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B62BA-B9FC-BCBD-4352-DE57B4F5AC27}"/>
              </a:ext>
            </a:extLst>
          </p:cNvPr>
          <p:cNvSpPr txBox="1"/>
          <p:nvPr/>
        </p:nvSpPr>
        <p:spPr>
          <a:xfrm>
            <a:off x="4990511" y="2072418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다변량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AB10CE9-E851-7673-DDB8-8A0A45E035E9}"/>
              </a:ext>
            </a:extLst>
          </p:cNvPr>
          <p:cNvSpPr/>
          <p:nvPr/>
        </p:nvSpPr>
        <p:spPr>
          <a:xfrm>
            <a:off x="4452576" y="2832156"/>
            <a:ext cx="3372758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2B74C-AEBF-A94A-BEBE-B7A4AEA451B1}"/>
              </a:ext>
            </a:extLst>
          </p:cNvPr>
          <p:cNvSpPr txBox="1"/>
          <p:nvPr/>
        </p:nvSpPr>
        <p:spPr>
          <a:xfrm>
            <a:off x="5059834" y="3623933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 : 70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64CAEE-6A41-F24D-8E11-522E8D9D9C0A}"/>
              </a:ext>
            </a:extLst>
          </p:cNvPr>
          <p:cNvSpPr txBox="1"/>
          <p:nvPr/>
        </p:nvSpPr>
        <p:spPr>
          <a:xfrm>
            <a:off x="5128266" y="4412552"/>
            <a:ext cx="166263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기준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A4920-97B2-4060-9DCA-C8252A3CA4B1}"/>
              </a:ext>
            </a:extLst>
          </p:cNvPr>
          <p:cNvSpPr txBox="1"/>
          <p:nvPr/>
        </p:nvSpPr>
        <p:spPr>
          <a:xfrm>
            <a:off x="4990510" y="3005751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RMSE : 0.12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그림 18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F014F0C8-2812-14DF-253C-31C3551B3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48" y="4908373"/>
            <a:ext cx="3648584" cy="100026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13BADA9-D5BC-5C13-85EB-A966722AC1C8}"/>
              </a:ext>
            </a:extLst>
          </p:cNvPr>
          <p:cNvSpPr/>
          <p:nvPr/>
        </p:nvSpPr>
        <p:spPr>
          <a:xfrm>
            <a:off x="8228705" y="1869018"/>
            <a:ext cx="3372758" cy="7959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ACF54-B2A9-1B70-B84D-9D8EBC2C5162}"/>
              </a:ext>
            </a:extLst>
          </p:cNvPr>
          <p:cNvSpPr txBox="1"/>
          <p:nvPr/>
        </p:nvSpPr>
        <p:spPr>
          <a:xfrm>
            <a:off x="8766642" y="2072421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LSTM(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다변량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18E8B37-E8B2-9E2D-D6A4-3EC134D0762C}"/>
              </a:ext>
            </a:extLst>
          </p:cNvPr>
          <p:cNvSpPr/>
          <p:nvPr/>
        </p:nvSpPr>
        <p:spPr>
          <a:xfrm>
            <a:off x="8228707" y="2832159"/>
            <a:ext cx="3372758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CBDCD-9662-A158-BFBE-89B0BFBEA877}"/>
              </a:ext>
            </a:extLst>
          </p:cNvPr>
          <p:cNvSpPr txBox="1"/>
          <p:nvPr/>
        </p:nvSpPr>
        <p:spPr>
          <a:xfrm>
            <a:off x="8835965" y="3623936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 : 86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49DABB-7BC9-86CF-A8E3-220B77A30A3A}"/>
              </a:ext>
            </a:extLst>
          </p:cNvPr>
          <p:cNvSpPr txBox="1"/>
          <p:nvPr/>
        </p:nvSpPr>
        <p:spPr>
          <a:xfrm>
            <a:off x="8904397" y="4412555"/>
            <a:ext cx="166263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기준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E04B63-9BB9-4CF6-E03A-78F2EFAA386B}"/>
              </a:ext>
            </a:extLst>
          </p:cNvPr>
          <p:cNvSpPr txBox="1"/>
          <p:nvPr/>
        </p:nvSpPr>
        <p:spPr>
          <a:xfrm>
            <a:off x="8766641" y="3005754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RMSE : 0.11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그림 26" descr="텍스트, 영수증, 폰트, 화이트이(가) 표시된 사진&#10;&#10;자동 생성된 설명">
            <a:extLst>
              <a:ext uri="{FF2B5EF4-FFF2-40B4-BE49-F238E27FC236}">
                <a16:creationId xmlns:a16="http://schemas.microsoft.com/office/drawing/2014/main" id="{A4B8ABB4-E442-2274-083E-E2F2AF221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23" y="5019122"/>
            <a:ext cx="3971677" cy="848902"/>
          </a:xfrm>
          <a:prstGeom prst="rect">
            <a:avLst/>
          </a:prstGeom>
        </p:spPr>
      </p:pic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586A78F6-145C-C298-CA29-7639AD4FE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60269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32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99821F0-C1C4-AD19-D6FA-FB14FEA6F04E}"/>
              </a:ext>
            </a:extLst>
          </p:cNvPr>
          <p:cNvSpPr txBox="1"/>
          <p:nvPr/>
        </p:nvSpPr>
        <p:spPr>
          <a:xfrm>
            <a:off x="1172363" y="72847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수요예측모델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372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  <p:bldP spid="17" grpId="0"/>
      <p:bldP spid="23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81FA861-C401-7FDE-E155-B7717BCA09D9}"/>
              </a:ext>
            </a:extLst>
          </p:cNvPr>
          <p:cNvSpPr/>
          <p:nvPr/>
        </p:nvSpPr>
        <p:spPr>
          <a:xfrm>
            <a:off x="1051891" y="2467628"/>
            <a:ext cx="3372758" cy="7959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F6B7B-0D99-F225-A00A-A8D81408CB7F}"/>
              </a:ext>
            </a:extLst>
          </p:cNvPr>
          <p:cNvSpPr txBox="1"/>
          <p:nvPr/>
        </p:nvSpPr>
        <p:spPr>
          <a:xfrm>
            <a:off x="1940380" y="2634787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SARIMA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0689483-486A-E567-38D6-DCC380170ACD}"/>
              </a:ext>
            </a:extLst>
          </p:cNvPr>
          <p:cNvSpPr/>
          <p:nvPr/>
        </p:nvSpPr>
        <p:spPr>
          <a:xfrm>
            <a:off x="1051891" y="3430769"/>
            <a:ext cx="3372758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EB90A-3C9B-925C-5CCC-067591A612FE}"/>
              </a:ext>
            </a:extLst>
          </p:cNvPr>
          <p:cNvSpPr txBox="1"/>
          <p:nvPr/>
        </p:nvSpPr>
        <p:spPr>
          <a:xfrm>
            <a:off x="1432380" y="4205469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MAPE : 11.8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37A7AD-51F9-984E-4044-0430AD118919}"/>
              </a:ext>
            </a:extLst>
          </p:cNvPr>
          <p:cNvSpPr txBox="1"/>
          <p:nvPr/>
        </p:nvSpPr>
        <p:spPr>
          <a:xfrm>
            <a:off x="1248142" y="4957612"/>
            <a:ext cx="166263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기준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99C44-1142-0736-5BCB-A6B14B05D2D2}"/>
              </a:ext>
            </a:extLst>
          </p:cNvPr>
          <p:cNvSpPr txBox="1"/>
          <p:nvPr/>
        </p:nvSpPr>
        <p:spPr>
          <a:xfrm>
            <a:off x="1432379" y="3554038"/>
            <a:ext cx="22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RMSE : 0.014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림 10" descr="텍스트, 스크린샷, 그래프, 폰트이(가) 표시된 사진&#10;&#10;자동 생성된 설명">
            <a:extLst>
              <a:ext uri="{FF2B5EF4-FFF2-40B4-BE49-F238E27FC236}">
                <a16:creationId xmlns:a16="http://schemas.microsoft.com/office/drawing/2014/main" id="{D6C4CEE8-4B56-47FE-C458-C337EF2D6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4" y="1753200"/>
            <a:ext cx="5315692" cy="45250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27EDC6-EB3B-EB11-6688-125D5A9D0D41}"/>
              </a:ext>
            </a:extLst>
          </p:cNvPr>
          <p:cNvSpPr txBox="1"/>
          <p:nvPr/>
        </p:nvSpPr>
        <p:spPr>
          <a:xfrm>
            <a:off x="1172363" y="72847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수요예측모델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ACC378F2-415E-31CE-84E8-5141C7A88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28136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32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id="{2DE42BE6-0D0C-F005-0D04-FC897DB4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12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46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13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00DBA-77E3-0BE5-68B9-EB7579CF9694}"/>
              </a:ext>
            </a:extLst>
          </p:cNvPr>
          <p:cNvSpPr txBox="1"/>
          <p:nvPr/>
        </p:nvSpPr>
        <p:spPr>
          <a:xfrm>
            <a:off x="5080337" y="59367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생산계획모델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B148D3-B272-B3C4-96B5-7EE15D7A1013}"/>
              </a:ext>
            </a:extLst>
          </p:cNvPr>
          <p:cNvSpPr/>
          <p:nvPr/>
        </p:nvSpPr>
        <p:spPr>
          <a:xfrm>
            <a:off x="807503" y="1362075"/>
            <a:ext cx="3705225" cy="885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마트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2CBBD19-9BC6-7E61-D2E5-2EBB4722D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958332"/>
              </p:ext>
            </p:extLst>
          </p:nvPr>
        </p:nvGraphicFramePr>
        <p:xfrm>
          <a:off x="838200" y="2564525"/>
          <a:ext cx="3705226" cy="36348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05226">
                  <a:extLst>
                    <a:ext uri="{9D8B030D-6E8A-4147-A177-3AD203B41FA5}">
                      <a16:colId xmlns:a16="http://schemas.microsoft.com/office/drawing/2014/main" val="1517073111"/>
                    </a:ext>
                  </a:extLst>
                </a:gridCol>
              </a:tblGrid>
              <a:tr h="464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납기일자</a:t>
                      </a:r>
                      <a:endParaRPr lang="en-US" altLang="ko-KR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7253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판매중량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6316"/>
                  </a:ext>
                </a:extLst>
              </a:tr>
              <a:tr h="455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제품명</a:t>
                      </a:r>
                      <a:endParaRPr lang="en-US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961902"/>
                  </a:ext>
                </a:extLst>
              </a:tr>
              <a:tr h="455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예측판매중량</a:t>
                      </a:r>
                      <a:endParaRPr lang="en-US" altLang="ko-K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09649"/>
                  </a:ext>
                </a:extLst>
              </a:tr>
              <a:tr h="455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11163"/>
                  </a:ext>
                </a:extLst>
              </a:tr>
              <a:tr h="455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습도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70189"/>
                  </a:ext>
                </a:extLst>
              </a:tr>
              <a:tr h="455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국내건설수주액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04152"/>
                  </a:ext>
                </a:extLst>
              </a:tr>
              <a:tr h="4553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국내건설기성액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0003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9F5EC4-1550-F9D4-C695-DA5A44AC2C63}"/>
              </a:ext>
            </a:extLst>
          </p:cNvPr>
          <p:cNvSpPr/>
          <p:nvPr/>
        </p:nvSpPr>
        <p:spPr>
          <a:xfrm>
            <a:off x="7448550" y="1362075"/>
            <a:ext cx="3705225" cy="885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분석용 데이터세트</a:t>
            </a:r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51ABA8F7-6DC1-CCB8-ED2B-4DE96CC1F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78676"/>
              </p:ext>
            </p:extLst>
          </p:nvPr>
        </p:nvGraphicFramePr>
        <p:xfrm>
          <a:off x="7448550" y="2544286"/>
          <a:ext cx="3705225" cy="36465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05225">
                  <a:extLst>
                    <a:ext uri="{9D8B030D-6E8A-4147-A177-3AD203B41FA5}">
                      <a16:colId xmlns:a16="http://schemas.microsoft.com/office/drawing/2014/main" val="1517073111"/>
                    </a:ext>
                  </a:extLst>
                </a:gridCol>
              </a:tblGrid>
              <a:tr h="5845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판매중량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주별 합계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72535"/>
                  </a:ext>
                </a:extLst>
              </a:tr>
              <a:tr h="510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제품명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961902"/>
                  </a:ext>
                </a:extLst>
              </a:tr>
              <a:tr h="510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예측판매중량</a:t>
                      </a: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09649"/>
                  </a:ext>
                </a:extLst>
              </a:tr>
              <a:tr h="510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11163"/>
                  </a:ext>
                </a:extLst>
              </a:tr>
              <a:tr h="510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습도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70189"/>
                  </a:ext>
                </a:extLst>
              </a:tr>
              <a:tr h="510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국내건설수주액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04152"/>
                  </a:ext>
                </a:extLst>
              </a:tr>
              <a:tr h="5103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국내건설기성액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00033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E4F9E16-039C-775B-2411-2BB7A3EC94DF}"/>
              </a:ext>
            </a:extLst>
          </p:cNvPr>
          <p:cNvSpPr/>
          <p:nvPr/>
        </p:nvSpPr>
        <p:spPr>
          <a:xfrm>
            <a:off x="5010150" y="3209925"/>
            <a:ext cx="2085975" cy="104775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64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4F726179-AEB0-2020-C485-6A701D230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352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32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5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14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5DBD3E-C7FE-24B7-CA7A-BB50CFB5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96" y="2295240"/>
            <a:ext cx="9588007" cy="2101150"/>
          </a:xfrm>
          <a:prstGeom prst="rect">
            <a:avLst/>
          </a:prstGeom>
        </p:spPr>
      </p:pic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BC5C1AB9-0140-03F3-47FA-35195E870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634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32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25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15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65EDDF-79DE-9912-DD92-ABB5007A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102443"/>
            <a:ext cx="7886700" cy="1838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C0CD4D-CE77-1069-AFF2-0417EE9A6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83" y="4085359"/>
            <a:ext cx="2828925" cy="2076450"/>
          </a:xfrm>
          <a:prstGeom prst="rect">
            <a:avLst/>
          </a:prstGeom>
        </p:spPr>
      </p:pic>
      <p:pic>
        <p:nvPicPr>
          <p:cNvPr id="7" name="그림 6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09BCBDCF-F478-04FF-F48D-7F83FEB5F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59" y="3761333"/>
            <a:ext cx="4788517" cy="2724501"/>
          </a:xfrm>
          <a:prstGeom prst="rect">
            <a:avLst/>
          </a:prstGeom>
        </p:spPr>
      </p:pic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9FEF6632-1941-E883-EE0A-198025C0A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82686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32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24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16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A5AC09-82A7-5A0C-1C8C-49ED572A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81" y="1324528"/>
            <a:ext cx="2503990" cy="44465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2F2935-6365-2EFF-8DC1-7AAA8D0E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61" y="776436"/>
            <a:ext cx="2735263" cy="585296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9819340-6533-197F-934B-DA5A38FAC78C}"/>
              </a:ext>
            </a:extLst>
          </p:cNvPr>
          <p:cNvSpPr/>
          <p:nvPr/>
        </p:nvSpPr>
        <p:spPr>
          <a:xfrm>
            <a:off x="4197078" y="2262429"/>
            <a:ext cx="2085975" cy="1047750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17E21-27E7-D13E-5AC2-7B383C46521B}"/>
              </a:ext>
            </a:extLst>
          </p:cNvPr>
          <p:cNvSpPr txBox="1"/>
          <p:nvPr/>
        </p:nvSpPr>
        <p:spPr>
          <a:xfrm>
            <a:off x="4057605" y="3547821"/>
            <a:ext cx="2593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제품별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주별 예측 생산량을 원자재량으로 자동 변환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E0CEAEE5-DC0C-C327-AED4-3267CD4A6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68500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203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05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1B9BA-7CD0-AF38-CDD9-DBBFCFB77D82}"/>
              </a:ext>
            </a:extLst>
          </p:cNvPr>
          <p:cNvSpPr/>
          <p:nvPr/>
        </p:nvSpPr>
        <p:spPr>
          <a:xfrm>
            <a:off x="0" y="1943916"/>
            <a:ext cx="12192000" cy="2695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D4A2C-1DD0-C394-CF39-B0B2CF792968}"/>
              </a:ext>
            </a:extLst>
          </p:cNvPr>
          <p:cNvSpPr txBox="1"/>
          <p:nvPr/>
        </p:nvSpPr>
        <p:spPr>
          <a:xfrm>
            <a:off x="6382800" y="1907874"/>
            <a:ext cx="5977467" cy="2022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600" dirty="0">
                <a:solidFill>
                  <a:schemeClr val="bg1"/>
                </a:solidFill>
              </a:rPr>
              <a:t>04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</a:rPr>
              <a:t>프로젝트 수행 결과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0A1EA0-1D26-B8CE-A97F-0B5794820FBD}"/>
              </a:ext>
            </a:extLst>
          </p:cNvPr>
          <p:cNvCxnSpPr>
            <a:cxnSpLocks/>
          </p:cNvCxnSpPr>
          <p:nvPr/>
        </p:nvCxnSpPr>
        <p:spPr>
          <a:xfrm>
            <a:off x="6381750" y="3930672"/>
            <a:ext cx="5791200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  <a:gs pos="34000">
                  <a:schemeClr val="bg1">
                    <a:lumMod val="95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9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18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CFF68A-FFDF-739B-2D86-0639F139C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04309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32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26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1B9BA-7CD0-AF38-CDD9-DBBFCFB77D82}"/>
              </a:ext>
            </a:extLst>
          </p:cNvPr>
          <p:cNvSpPr/>
          <p:nvPr/>
        </p:nvSpPr>
        <p:spPr>
          <a:xfrm>
            <a:off x="0" y="1943916"/>
            <a:ext cx="12192000" cy="2695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0A1EA0-1D26-B8CE-A97F-0B5794820FBD}"/>
              </a:ext>
            </a:extLst>
          </p:cNvPr>
          <p:cNvCxnSpPr>
            <a:cxnSpLocks/>
          </p:cNvCxnSpPr>
          <p:nvPr/>
        </p:nvCxnSpPr>
        <p:spPr>
          <a:xfrm>
            <a:off x="6381750" y="3930672"/>
            <a:ext cx="5791200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  <a:gs pos="34000">
                  <a:schemeClr val="bg1">
                    <a:lumMod val="95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7D4A2C-1DD0-C394-CF39-B0B2CF792968}"/>
              </a:ext>
            </a:extLst>
          </p:cNvPr>
          <p:cNvSpPr txBox="1"/>
          <p:nvPr/>
        </p:nvSpPr>
        <p:spPr>
          <a:xfrm>
            <a:off x="6381750" y="1907874"/>
            <a:ext cx="5977467" cy="2022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600" dirty="0">
                <a:solidFill>
                  <a:schemeClr val="bg1"/>
                </a:solidFill>
              </a:rPr>
              <a:t>05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</a:rPr>
              <a:t>자체 평가 의견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0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E0D3B8-8A07-883E-A3D2-0939262FEA48}"/>
              </a:ext>
            </a:extLst>
          </p:cNvPr>
          <p:cNvSpPr txBox="1"/>
          <p:nvPr/>
        </p:nvSpPr>
        <p:spPr>
          <a:xfrm>
            <a:off x="757136" y="1061358"/>
            <a:ext cx="38555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4071A-FDE5-2FA4-93F3-866068F3567A}"/>
              </a:ext>
            </a:extLst>
          </p:cNvPr>
          <p:cNvSpPr txBox="1"/>
          <p:nvPr/>
        </p:nvSpPr>
        <p:spPr>
          <a:xfrm>
            <a:off x="5711372" y="803729"/>
            <a:ext cx="4719562" cy="4682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01</a:t>
            </a:r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Future Cast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팀 소개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  02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프로젝트 개요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	03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프로젝트 수행 절차 및 방법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  04</a:t>
            </a:r>
            <a:r>
              <a:rPr lang="ko-KR" altLang="en-US" sz="4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프로젝트 수행 결과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05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자체 평가 의견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41C164-A0DA-55A4-92A5-6BD05ADF0B02}"/>
              </a:ext>
            </a:extLst>
          </p:cNvPr>
          <p:cNvCxnSpPr/>
          <p:nvPr/>
        </p:nvCxnSpPr>
        <p:spPr>
          <a:xfrm>
            <a:off x="5501814" y="1861457"/>
            <a:ext cx="5147128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  <a:gs pos="34000">
                  <a:schemeClr val="bg1">
                    <a:lumMod val="95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9EE4D5-B7CD-040B-D16F-4E5F9B3A2AD0}"/>
              </a:ext>
            </a:extLst>
          </p:cNvPr>
          <p:cNvCxnSpPr/>
          <p:nvPr/>
        </p:nvCxnSpPr>
        <p:spPr>
          <a:xfrm>
            <a:off x="5861043" y="2824842"/>
            <a:ext cx="5147128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  <a:gs pos="34000">
                  <a:schemeClr val="bg1">
                    <a:lumMod val="95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5FA2A7-49EE-033A-B205-B6818971F4CD}"/>
              </a:ext>
            </a:extLst>
          </p:cNvPr>
          <p:cNvCxnSpPr/>
          <p:nvPr/>
        </p:nvCxnSpPr>
        <p:spPr>
          <a:xfrm>
            <a:off x="6465200" y="3673928"/>
            <a:ext cx="5147128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  <a:gs pos="34000">
                  <a:schemeClr val="bg1">
                    <a:lumMod val="95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86E60AF-4A6C-05BB-1CD1-E3B3D5541874}"/>
              </a:ext>
            </a:extLst>
          </p:cNvPr>
          <p:cNvCxnSpPr/>
          <p:nvPr/>
        </p:nvCxnSpPr>
        <p:spPr>
          <a:xfrm>
            <a:off x="5861043" y="4653642"/>
            <a:ext cx="5147128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  <a:gs pos="34000">
                  <a:schemeClr val="bg1">
                    <a:lumMod val="95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E57B25-12C8-7C66-5DAA-7F096019691A}"/>
              </a:ext>
            </a:extLst>
          </p:cNvPr>
          <p:cNvCxnSpPr/>
          <p:nvPr/>
        </p:nvCxnSpPr>
        <p:spPr>
          <a:xfrm>
            <a:off x="5501814" y="5617028"/>
            <a:ext cx="5147128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  <a:gs pos="34000">
                  <a:schemeClr val="bg1">
                    <a:lumMod val="95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7A05F6-5714-7143-C831-60CC8C2CA181}"/>
              </a:ext>
            </a:extLst>
          </p:cNvPr>
          <p:cNvSpPr txBox="1"/>
          <p:nvPr/>
        </p:nvSpPr>
        <p:spPr>
          <a:xfrm>
            <a:off x="5352143" y="173065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●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057C5-945E-D5D3-C021-BF0616A90BA7}"/>
              </a:ext>
            </a:extLst>
          </p:cNvPr>
          <p:cNvSpPr txBox="1"/>
          <p:nvPr/>
        </p:nvSpPr>
        <p:spPr>
          <a:xfrm>
            <a:off x="5726786" y="269403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EC4C4-2025-C0C1-57DF-622A2C06F277}"/>
              </a:ext>
            </a:extLst>
          </p:cNvPr>
          <p:cNvSpPr txBox="1"/>
          <p:nvPr/>
        </p:nvSpPr>
        <p:spPr>
          <a:xfrm>
            <a:off x="6335239" y="3542915"/>
            <a:ext cx="25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E66F7-6CE3-E49E-59EF-B9247DBE2E64}"/>
              </a:ext>
            </a:extLst>
          </p:cNvPr>
          <p:cNvSpPr txBox="1"/>
          <p:nvPr/>
        </p:nvSpPr>
        <p:spPr>
          <a:xfrm>
            <a:off x="5743115" y="4526684"/>
            <a:ext cx="25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ACD04-2605-7AE3-6A61-53395971A610}"/>
              </a:ext>
            </a:extLst>
          </p:cNvPr>
          <p:cNvSpPr txBox="1"/>
          <p:nvPr/>
        </p:nvSpPr>
        <p:spPr>
          <a:xfrm>
            <a:off x="5352143" y="5486101"/>
            <a:ext cx="25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66641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20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164234-03D6-4532-7986-57827A2F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83617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32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24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21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47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22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92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23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78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24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947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25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03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26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38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27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194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28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407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29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10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549B26-0D89-20D3-69B5-A3D7E1B61440}"/>
              </a:ext>
            </a:extLst>
          </p:cNvPr>
          <p:cNvSpPr/>
          <p:nvPr/>
        </p:nvSpPr>
        <p:spPr>
          <a:xfrm>
            <a:off x="307466" y="2465165"/>
            <a:ext cx="2139043" cy="3830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분석 결과 검토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데이터 관련 자문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D3CBB0-27C9-CA70-DBC5-7FA328F61D35}"/>
              </a:ext>
            </a:extLst>
          </p:cNvPr>
          <p:cNvSpPr/>
          <p:nvPr/>
        </p:nvSpPr>
        <p:spPr>
          <a:xfrm>
            <a:off x="0" y="335280"/>
            <a:ext cx="12192000" cy="20691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Cast</a:t>
            </a:r>
          </a:p>
          <a:p>
            <a:pPr algn="ctr"/>
            <a:endParaRPr lang="en-US" altLang="ko-KR" sz="2000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896C48-2563-7DAE-348F-07B5D59D383E}"/>
              </a:ext>
            </a:extLst>
          </p:cNvPr>
          <p:cNvSpPr/>
          <p:nvPr/>
        </p:nvSpPr>
        <p:spPr>
          <a:xfrm>
            <a:off x="5026479" y="2525950"/>
            <a:ext cx="2139043" cy="3830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팀장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총괄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Arima, </a:t>
            </a:r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</a:rPr>
              <a:t>Sarima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를 이용한 시계열 예측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0099CC"/>
                </a:solidFill>
              </a:rPr>
              <a:t>github.com/</a:t>
            </a:r>
            <a:r>
              <a:rPr lang="en-US" altLang="ko-KR" sz="1200" b="1" dirty="0" err="1">
                <a:solidFill>
                  <a:srgbClr val="0099CC"/>
                </a:solidFill>
              </a:rPr>
              <a:t>namdongyeon</a:t>
            </a:r>
            <a:endParaRPr lang="ko-KR" altLang="en-US" sz="1200" b="1" dirty="0">
              <a:solidFill>
                <a:srgbClr val="0099CC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CE6F8A-088F-750A-99C2-72A24281B7C8}"/>
              </a:ext>
            </a:extLst>
          </p:cNvPr>
          <p:cNvSpPr/>
          <p:nvPr/>
        </p:nvSpPr>
        <p:spPr>
          <a:xfrm>
            <a:off x="9861776" y="2526712"/>
            <a:ext cx="2139043" cy="38296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bg1">
                    <a:lumMod val="85000"/>
                  </a:schemeClr>
                </a:solidFill>
              </a:rPr>
              <a:t>태블로를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 활용한 데이터 시각화 및 대시보드 작성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0099CC"/>
                </a:solidFill>
              </a:rPr>
              <a:t>https://github.com/yul77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7B49D1-2E9A-D0B3-B5D3-9FC4A4254D4D}"/>
              </a:ext>
            </a:extLst>
          </p:cNvPr>
          <p:cNvSpPr/>
          <p:nvPr/>
        </p:nvSpPr>
        <p:spPr>
          <a:xfrm>
            <a:off x="2608830" y="2526712"/>
            <a:ext cx="2139043" cy="3830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Oracle,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MariaDB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 활용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마스터시트 작성 및 데이터 </a:t>
            </a:r>
            <a:r>
              <a:rPr lang="ko-KR" altLang="en-US" sz="1600" b="1" dirty="0" err="1">
                <a:solidFill>
                  <a:schemeClr val="bg1">
                    <a:lumMod val="85000"/>
                  </a:schemeClr>
                </a:solidFill>
              </a:rPr>
              <a:t>전처리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AAB0AC-347E-126D-2799-E1E4413369BE}"/>
              </a:ext>
            </a:extLst>
          </p:cNvPr>
          <p:cNvSpPr/>
          <p:nvPr/>
        </p:nvSpPr>
        <p:spPr>
          <a:xfrm>
            <a:off x="7444128" y="2526331"/>
            <a:ext cx="2139043" cy="3830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최종 발표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API,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외부요인조사 </a:t>
            </a: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날씨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경제상황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</a:rPr>
              <a:t>부동산현황 등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b="1" dirty="0">
                <a:solidFill>
                  <a:srgbClr val="0099CC"/>
                </a:solidFill>
              </a:rPr>
              <a:t>github.com/th08181000</a:t>
            </a:r>
            <a:endParaRPr lang="ko-KR" altLang="en-US" sz="1200" b="1" dirty="0">
              <a:solidFill>
                <a:srgbClr val="0099CC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93DBA5-08E0-F384-48DF-107ACECED0ED}"/>
              </a:ext>
            </a:extLst>
          </p:cNvPr>
          <p:cNvSpPr/>
          <p:nvPr/>
        </p:nvSpPr>
        <p:spPr>
          <a:xfrm>
            <a:off x="5391490" y="1688400"/>
            <a:ext cx="1417864" cy="14042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E2BD49B-E9BB-943A-814A-74FBED94C815}"/>
              </a:ext>
            </a:extLst>
          </p:cNvPr>
          <p:cNvSpPr/>
          <p:nvPr/>
        </p:nvSpPr>
        <p:spPr>
          <a:xfrm>
            <a:off x="7802505" y="1688400"/>
            <a:ext cx="1417864" cy="14042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7EAA11E-04E5-B376-3B81-CADA672ACD71}"/>
              </a:ext>
            </a:extLst>
          </p:cNvPr>
          <p:cNvSpPr/>
          <p:nvPr/>
        </p:nvSpPr>
        <p:spPr>
          <a:xfrm>
            <a:off x="10213522" y="1686789"/>
            <a:ext cx="1417864" cy="14042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6F03C40-51E3-077F-97A2-FBA5E61C7A77}"/>
              </a:ext>
            </a:extLst>
          </p:cNvPr>
          <p:cNvSpPr/>
          <p:nvPr/>
        </p:nvSpPr>
        <p:spPr>
          <a:xfrm>
            <a:off x="2980475" y="1688400"/>
            <a:ext cx="1417864" cy="14042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E21C20-BAE3-6187-C8D2-46DE0285125B}"/>
              </a:ext>
            </a:extLst>
          </p:cNvPr>
          <p:cNvSpPr/>
          <p:nvPr/>
        </p:nvSpPr>
        <p:spPr>
          <a:xfrm>
            <a:off x="569460" y="1686789"/>
            <a:ext cx="1417864" cy="14042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A9E21D-4C7A-BB65-6F5A-CDEBD4CA81C2}"/>
              </a:ext>
            </a:extLst>
          </p:cNvPr>
          <p:cNvSpPr txBox="1"/>
          <p:nvPr/>
        </p:nvSpPr>
        <p:spPr>
          <a:xfrm>
            <a:off x="5550846" y="216946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남동연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EEEEA-6A41-37D9-7F3C-1DBE1AA7B750}"/>
              </a:ext>
            </a:extLst>
          </p:cNvPr>
          <p:cNvSpPr txBox="1"/>
          <p:nvPr/>
        </p:nvSpPr>
        <p:spPr>
          <a:xfrm>
            <a:off x="7964072" y="216946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김태현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EAC27-0717-4B49-2BDD-3615666A55EC}"/>
              </a:ext>
            </a:extLst>
          </p:cNvPr>
          <p:cNvSpPr txBox="1"/>
          <p:nvPr/>
        </p:nvSpPr>
        <p:spPr>
          <a:xfrm>
            <a:off x="10377299" y="21580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옥유리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F8F3DE-058D-1725-605B-6473D5386C7D}"/>
              </a:ext>
            </a:extLst>
          </p:cNvPr>
          <p:cNvSpPr txBox="1"/>
          <p:nvPr/>
        </p:nvSpPr>
        <p:spPr>
          <a:xfrm>
            <a:off x="3137620" y="21766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장인혁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389E6D-76AF-03C7-A977-C0D1FCFC9598}"/>
              </a:ext>
            </a:extLst>
          </p:cNvPr>
          <p:cNvSpPr txBox="1"/>
          <p:nvPr/>
        </p:nvSpPr>
        <p:spPr>
          <a:xfrm>
            <a:off x="724394" y="21603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윤정현</a:t>
            </a:r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8E24D351-2A70-3F35-7DC9-E4C11AFE7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80331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171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30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850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31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939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32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843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33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617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34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878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35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405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36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19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37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014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38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306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39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67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1B9BA-7CD0-AF38-CDD9-DBBFCFB77D82}"/>
              </a:ext>
            </a:extLst>
          </p:cNvPr>
          <p:cNvSpPr/>
          <p:nvPr/>
        </p:nvSpPr>
        <p:spPr>
          <a:xfrm>
            <a:off x="0" y="1943916"/>
            <a:ext cx="12192000" cy="2695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D4A2C-1DD0-C394-CF39-B0B2CF792968}"/>
              </a:ext>
            </a:extLst>
          </p:cNvPr>
          <p:cNvSpPr txBox="1"/>
          <p:nvPr/>
        </p:nvSpPr>
        <p:spPr>
          <a:xfrm>
            <a:off x="6382800" y="1943916"/>
            <a:ext cx="5399623" cy="2022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600" dirty="0">
                <a:solidFill>
                  <a:schemeClr val="bg1"/>
                </a:solidFill>
              </a:rPr>
              <a:t>02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</a:rPr>
              <a:t>프로젝트 개요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0A1EA0-1D26-B8CE-A97F-0B5794820FBD}"/>
              </a:ext>
            </a:extLst>
          </p:cNvPr>
          <p:cNvCxnSpPr>
            <a:cxnSpLocks/>
          </p:cNvCxnSpPr>
          <p:nvPr/>
        </p:nvCxnSpPr>
        <p:spPr>
          <a:xfrm>
            <a:off x="6382800" y="3892572"/>
            <a:ext cx="5399624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  <a:gs pos="34000">
                  <a:schemeClr val="bg1">
                    <a:lumMod val="95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23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40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461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41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562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42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4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43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854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44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703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45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027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46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983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47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162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48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294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49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8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D3CBB0-27C9-CA70-DBC5-7FA328F61D35}"/>
              </a:ext>
            </a:extLst>
          </p:cNvPr>
          <p:cNvSpPr/>
          <p:nvPr/>
        </p:nvSpPr>
        <p:spPr>
          <a:xfrm>
            <a:off x="0" y="330042"/>
            <a:ext cx="12192000" cy="1089185"/>
          </a:xfrm>
          <a:prstGeom prst="rect">
            <a:avLst/>
          </a:prstGeom>
          <a:gradFill>
            <a:gsLst>
              <a:gs pos="18000">
                <a:schemeClr val="bg1">
                  <a:lumMod val="85000"/>
                </a:schemeClr>
              </a:gs>
              <a:gs pos="59000">
                <a:srgbClr val="F7F7F7"/>
              </a:gs>
              <a:gs pos="22000">
                <a:srgbClr val="D9D9D9"/>
              </a:gs>
              <a:gs pos="0">
                <a:schemeClr val="bg1">
                  <a:lumMod val="85000"/>
                </a:schemeClr>
              </a:gs>
              <a:gs pos="100000">
                <a:schemeClr val="bg1"/>
              </a:gs>
              <a:gs pos="47000">
                <a:schemeClr val="bg1">
                  <a:lumMod val="9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회사는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콘크리트 혼합제를 생산하고 판매하는 기업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입니다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lvl="1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회사는 주로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공기연행제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(Air-Entraining admixtures)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중점적으로 생산하며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콘크리트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감수제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 </a:t>
            </a:r>
          </a:p>
          <a:p>
            <a:pPr lvl="1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PCE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등 다양한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혼화제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상품을 생산하고 판매합니다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EE5ACDB-9509-8338-DDDD-269F6293C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09558"/>
              </p:ext>
            </p:extLst>
          </p:nvPr>
        </p:nvGraphicFramePr>
        <p:xfrm>
          <a:off x="0" y="-5238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 구성 및 역할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1984885-0F67-8674-7E3E-CE9EA4565B50}"/>
              </a:ext>
            </a:extLst>
          </p:cNvPr>
          <p:cNvSpPr/>
          <p:nvPr/>
        </p:nvSpPr>
        <p:spPr>
          <a:xfrm>
            <a:off x="285750" y="1818482"/>
            <a:ext cx="11620500" cy="1354454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37DC9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0459C06-882C-B062-C383-B0FA6923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3975"/>
              </p:ext>
            </p:extLst>
          </p:nvPr>
        </p:nvGraphicFramePr>
        <p:xfrm>
          <a:off x="285750" y="3513455"/>
          <a:ext cx="3765550" cy="284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550">
                  <a:extLst>
                    <a:ext uri="{9D8B030D-6E8A-4147-A177-3AD203B41FA5}">
                      <a16:colId xmlns:a16="http://schemas.microsoft.com/office/drawing/2014/main" val="3593134781"/>
                    </a:ext>
                  </a:extLst>
                </a:gridCol>
              </a:tblGrid>
              <a:tr h="8088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844429"/>
                  </a:ext>
                </a:extLst>
              </a:tr>
              <a:tr h="20340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mpd="sng">
                      <a:noFill/>
                    </a:lnT>
                    <a:solidFill>
                      <a:srgbClr val="DFE1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1189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B6BE9F-B5DA-570B-45C1-A53A12D3E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52812"/>
              </p:ext>
            </p:extLst>
          </p:nvPr>
        </p:nvGraphicFramePr>
        <p:xfrm>
          <a:off x="4213225" y="3513456"/>
          <a:ext cx="3765550" cy="2842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550">
                  <a:extLst>
                    <a:ext uri="{9D8B030D-6E8A-4147-A177-3AD203B41FA5}">
                      <a16:colId xmlns:a16="http://schemas.microsoft.com/office/drawing/2014/main" val="3593134781"/>
                    </a:ext>
                  </a:extLst>
                </a:gridCol>
              </a:tblGrid>
              <a:tr h="8088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844429"/>
                  </a:ext>
                </a:extLst>
              </a:tr>
              <a:tr h="20340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mpd="sng">
                      <a:noFill/>
                    </a:lnT>
                    <a:solidFill>
                      <a:srgbClr val="E5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1189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EE80C70-AADE-F40E-D737-6168BD721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82792"/>
              </p:ext>
            </p:extLst>
          </p:nvPr>
        </p:nvGraphicFramePr>
        <p:xfrm>
          <a:off x="8140700" y="3513456"/>
          <a:ext cx="3765550" cy="2842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550">
                  <a:extLst>
                    <a:ext uri="{9D8B030D-6E8A-4147-A177-3AD203B41FA5}">
                      <a16:colId xmlns:a16="http://schemas.microsoft.com/office/drawing/2014/main" val="3593134781"/>
                    </a:ext>
                  </a:extLst>
                </a:gridCol>
              </a:tblGrid>
              <a:tr h="8088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844429"/>
                  </a:ext>
                </a:extLst>
              </a:tr>
              <a:tr h="20340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mpd="sng">
                      <a:noFill/>
                    </a:lnT>
                    <a:solidFill>
                      <a:srgbClr val="E5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118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46C3141-3092-9577-8EE6-7DC9A2FDB455}"/>
              </a:ext>
            </a:extLst>
          </p:cNvPr>
          <p:cNvSpPr txBox="1"/>
          <p:nvPr/>
        </p:nvSpPr>
        <p:spPr>
          <a:xfrm>
            <a:off x="1894680" y="2013189"/>
            <a:ext cx="848991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ko-KR" altLang="en-US" sz="1600" b="1" spc="-150" dirty="0">
                <a:solidFill>
                  <a:schemeClr val="bg1">
                    <a:lumMod val="85000"/>
                  </a:schemeClr>
                </a:solidFill>
              </a:rPr>
              <a:t>사는 분기별로 생산 계획에 따른 원자재구매 발주가 진행 되는데  </a:t>
            </a:r>
            <a:r>
              <a:rPr lang="ko-KR" altLang="en-US" sz="1600" b="1" u="sng" spc="-150" dirty="0">
                <a:solidFill>
                  <a:schemeClr val="bg1"/>
                </a:solidFill>
              </a:rPr>
              <a:t>실수요가 정확하지 않아 항상 조정하여 생산 및 발주 처리</a:t>
            </a:r>
            <a:r>
              <a:rPr lang="ko-KR" altLang="en-US" sz="1600" b="1" spc="-150" dirty="0">
                <a:solidFill>
                  <a:schemeClr val="bg1">
                    <a:lumMod val="85000"/>
                  </a:schemeClr>
                </a:solidFill>
              </a:rPr>
              <a:t>하고 있어 이 부분을 개선하고자 하였습니다</a:t>
            </a:r>
            <a:r>
              <a:rPr lang="en-US" altLang="ko-KR" sz="1600" b="1" spc="-15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16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83CB2E36-9CEC-2C23-81D0-B9B5686C3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28219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171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  <p:pic>
        <p:nvPicPr>
          <p:cNvPr id="18" name="그래픽 17" descr="화학 실험실">
            <a:extLst>
              <a:ext uri="{FF2B5EF4-FFF2-40B4-BE49-F238E27FC236}">
                <a16:creationId xmlns:a16="http://schemas.microsoft.com/office/drawing/2014/main" id="{414AEA0F-5828-E5B8-2B7C-5A8D3726E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529" y="3114200"/>
            <a:ext cx="3532221" cy="3532221"/>
          </a:xfrm>
          <a:prstGeom prst="rect">
            <a:avLst/>
          </a:prstGeom>
        </p:spPr>
      </p:pic>
      <p:pic>
        <p:nvPicPr>
          <p:cNvPr id="20" name="그래픽 19" descr="휴대폰 및 계산기와 노트북">
            <a:extLst>
              <a:ext uri="{FF2B5EF4-FFF2-40B4-BE49-F238E27FC236}">
                <a16:creationId xmlns:a16="http://schemas.microsoft.com/office/drawing/2014/main" id="{46A3E97E-B543-8B36-FE74-2660142A5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8154" y="3249929"/>
            <a:ext cx="1935129" cy="1935129"/>
          </a:xfrm>
          <a:prstGeom prst="rect">
            <a:avLst/>
          </a:prstGeom>
        </p:spPr>
      </p:pic>
      <p:pic>
        <p:nvPicPr>
          <p:cNvPr id="28" name="그래픽 27" descr="휴대폰 및 계산기와 노트북">
            <a:extLst>
              <a:ext uri="{FF2B5EF4-FFF2-40B4-BE49-F238E27FC236}">
                <a16:creationId xmlns:a16="http://schemas.microsoft.com/office/drawing/2014/main" id="{B22996B1-FC9E-6FC2-860F-69534C3CC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8154" y="4759725"/>
            <a:ext cx="1935129" cy="1935129"/>
          </a:xfrm>
          <a:prstGeom prst="rect">
            <a:avLst/>
          </a:prstGeom>
        </p:spPr>
      </p:pic>
      <p:pic>
        <p:nvPicPr>
          <p:cNvPr id="30" name="그래픽 29" descr="남성 건설 노동자 단색으로 채워진">
            <a:extLst>
              <a:ext uri="{FF2B5EF4-FFF2-40B4-BE49-F238E27FC236}">
                <a16:creationId xmlns:a16="http://schemas.microsoft.com/office/drawing/2014/main" id="{551971D8-EA3E-2364-1F46-A7414FD33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931" y="3770418"/>
            <a:ext cx="914400" cy="914400"/>
          </a:xfrm>
          <a:prstGeom prst="rect">
            <a:avLst/>
          </a:prstGeom>
        </p:spPr>
      </p:pic>
      <p:pic>
        <p:nvPicPr>
          <p:cNvPr id="33" name="그래픽 32" descr="남성 건설 노동자 단색으로 채워진">
            <a:extLst>
              <a:ext uri="{FF2B5EF4-FFF2-40B4-BE49-F238E27FC236}">
                <a16:creationId xmlns:a16="http://schemas.microsoft.com/office/drawing/2014/main" id="{8E2FE5AE-072D-AA60-660E-196713C801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008" y="5122854"/>
            <a:ext cx="914400" cy="914400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1F3B07A-6E38-2B15-7FA7-C69214DFD2E6}"/>
              </a:ext>
            </a:extLst>
          </p:cNvPr>
          <p:cNvSpPr/>
          <p:nvPr/>
        </p:nvSpPr>
        <p:spPr>
          <a:xfrm rot="1357333">
            <a:off x="3565420" y="4281055"/>
            <a:ext cx="1104068" cy="368969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A6CF444-D373-EA73-0823-676AB2825D09}"/>
              </a:ext>
            </a:extLst>
          </p:cNvPr>
          <p:cNvSpPr/>
          <p:nvPr/>
        </p:nvSpPr>
        <p:spPr>
          <a:xfrm rot="20348240">
            <a:off x="3630784" y="5119402"/>
            <a:ext cx="1104068" cy="368969"/>
          </a:xfrm>
          <a:prstGeom prst="rightArrow">
            <a:avLst/>
          </a:prstGeom>
          <a:solidFill>
            <a:srgbClr val="AAA8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E6F2B2-DF4E-B120-C65D-AB465BEBEAFD}"/>
              </a:ext>
            </a:extLst>
          </p:cNvPr>
          <p:cNvSpPr txBox="1"/>
          <p:nvPr/>
        </p:nvSpPr>
        <p:spPr>
          <a:xfrm>
            <a:off x="580615" y="46746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기획팀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641B46-5765-36CE-B2F3-748DCA7F080A}"/>
              </a:ext>
            </a:extLst>
          </p:cNvPr>
          <p:cNvSpPr txBox="1"/>
          <p:nvPr/>
        </p:nvSpPr>
        <p:spPr>
          <a:xfrm>
            <a:off x="580615" y="596487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생산팀</a:t>
            </a:r>
          </a:p>
        </p:txBody>
      </p:sp>
      <p:pic>
        <p:nvPicPr>
          <p:cNvPr id="39" name="그래픽 38" descr="도토리 단색으로 채워진">
            <a:extLst>
              <a:ext uri="{FF2B5EF4-FFF2-40B4-BE49-F238E27FC236}">
                <a16:creationId xmlns:a16="http://schemas.microsoft.com/office/drawing/2014/main" id="{F343403F-B9A4-ED94-907D-6C3B38B1EB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7954" y="3642800"/>
            <a:ext cx="414464" cy="414464"/>
          </a:xfrm>
          <a:prstGeom prst="rect">
            <a:avLst/>
          </a:prstGeom>
        </p:spPr>
      </p:pic>
      <p:pic>
        <p:nvPicPr>
          <p:cNvPr id="41" name="그래픽 40" descr="사과 단색으로 채워진">
            <a:extLst>
              <a:ext uri="{FF2B5EF4-FFF2-40B4-BE49-F238E27FC236}">
                <a16:creationId xmlns:a16="http://schemas.microsoft.com/office/drawing/2014/main" id="{99CD6F70-AD04-D8A9-E4CE-CA76778C16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17971" y="5149206"/>
            <a:ext cx="375338" cy="375338"/>
          </a:xfrm>
          <a:prstGeom prst="rect">
            <a:avLst/>
          </a:prstGeom>
        </p:spPr>
      </p:pic>
      <p:pic>
        <p:nvPicPr>
          <p:cNvPr id="46" name="Google Shape;135;p6">
            <a:extLst>
              <a:ext uri="{FF2B5EF4-FFF2-40B4-BE49-F238E27FC236}">
                <a16:creationId xmlns:a16="http://schemas.microsoft.com/office/drawing/2014/main" id="{B20EF15D-E6A7-FF10-812F-DA1017415816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741196" y="1460494"/>
            <a:ext cx="7974304" cy="38654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47288E7-DE2F-FA16-C441-D60F7A9C94DF}"/>
              </a:ext>
            </a:extLst>
          </p:cNvPr>
          <p:cNvSpPr txBox="1"/>
          <p:nvPr/>
        </p:nvSpPr>
        <p:spPr>
          <a:xfrm>
            <a:off x="4715763" y="1811431"/>
            <a:ext cx="249210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?!</a:t>
            </a:r>
            <a:endParaRPr lang="ko-KR" alt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392C4E-1857-F622-D341-E07864218C24}"/>
              </a:ext>
            </a:extLst>
          </p:cNvPr>
          <p:cNvSpPr/>
          <p:nvPr/>
        </p:nvSpPr>
        <p:spPr>
          <a:xfrm>
            <a:off x="4766390" y="1526487"/>
            <a:ext cx="524018" cy="5014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E5A806-4D90-81FF-CECC-47C028332D29}"/>
              </a:ext>
            </a:extLst>
          </p:cNvPr>
          <p:cNvSpPr/>
          <p:nvPr/>
        </p:nvSpPr>
        <p:spPr>
          <a:xfrm>
            <a:off x="7559355" y="1818482"/>
            <a:ext cx="321558" cy="33490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593E48-8470-BD44-39A2-1B52C55060D9}"/>
              </a:ext>
            </a:extLst>
          </p:cNvPr>
          <p:cNvSpPr txBox="1"/>
          <p:nvPr/>
        </p:nvSpPr>
        <p:spPr>
          <a:xfrm>
            <a:off x="7016036" y="2693514"/>
            <a:ext cx="35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Amasis MT Pro Black" panose="02040A04050005020304" pitchFamily="18" charset="0"/>
              </a:rPr>
              <a:t>+</a:t>
            </a:r>
            <a:endParaRPr lang="ko-KR" altLang="en-US" b="1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364E2A-E07D-86F3-2D4A-EC20EFCAD174}"/>
              </a:ext>
            </a:extLst>
          </p:cNvPr>
          <p:cNvSpPr txBox="1"/>
          <p:nvPr/>
        </p:nvSpPr>
        <p:spPr>
          <a:xfrm>
            <a:off x="7963689" y="2870098"/>
            <a:ext cx="1602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= 15000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53D1C660-E7CD-21A0-C792-5D5DE39D85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 rot="20552698">
            <a:off x="8140700" y="4104317"/>
            <a:ext cx="3765550" cy="14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9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7" grpId="0"/>
      <p:bldP spid="44" grpId="0"/>
      <p:bldP spid="47" grpId="0" animBg="1"/>
      <p:bldP spid="47" grpId="1" animBg="1"/>
      <p:bldP spid="48" grpId="0" animBg="1"/>
      <p:bldP spid="48" grpId="1" animBg="1"/>
      <p:bldP spid="49" grpId="0"/>
      <p:bldP spid="49" grpId="1"/>
      <p:bldP spid="50" grpId="0"/>
      <p:bldP spid="5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50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34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51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924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52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981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53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552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54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73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55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756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56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474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57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8066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58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3030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59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92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B6990429-395E-4A7F-A47B-6E33B65A5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87968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171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8347BD-B1CD-71CD-D56C-EB2F416616A6}"/>
              </a:ext>
            </a:extLst>
          </p:cNvPr>
          <p:cNvSpPr txBox="1"/>
          <p:nvPr/>
        </p:nvSpPr>
        <p:spPr>
          <a:xfrm>
            <a:off x="1172363" y="728476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APS System </a:t>
            </a:r>
            <a:r>
              <a:rPr lang="ko-KR" altLang="en-US" sz="2400" b="1" dirty="0"/>
              <a:t>성공사례</a:t>
            </a: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85431BAB-ECF2-D852-8E50-D87D1508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6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546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60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901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61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0225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62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665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63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491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64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631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65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73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강의실 단색으로 채워진">
            <a:extLst>
              <a:ext uri="{FF2B5EF4-FFF2-40B4-BE49-F238E27FC236}">
                <a16:creationId xmlns:a16="http://schemas.microsoft.com/office/drawing/2014/main" id="{CBA4E6F7-0787-0945-9A96-355F85A3F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715" y="2535276"/>
            <a:ext cx="791433" cy="818461"/>
          </a:xfrm>
          <a:prstGeom prst="rect">
            <a:avLst/>
          </a:prstGeom>
        </p:spPr>
      </p:pic>
      <p:pic>
        <p:nvPicPr>
          <p:cNvPr id="7" name="그래픽 6" descr="부분적으로 선택 표시된 클립보드 단색으로 채워진">
            <a:extLst>
              <a:ext uri="{FF2B5EF4-FFF2-40B4-BE49-F238E27FC236}">
                <a16:creationId xmlns:a16="http://schemas.microsoft.com/office/drawing/2014/main" id="{ECBED415-15A0-CB77-3382-9F8C16879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4524" y="2338968"/>
            <a:ext cx="1012103" cy="1012103"/>
          </a:xfrm>
          <a:prstGeom prst="rect">
            <a:avLst/>
          </a:prstGeom>
        </p:spPr>
      </p:pic>
      <p:pic>
        <p:nvPicPr>
          <p:cNvPr id="9" name="그래픽 8" descr="컴퓨터 단색으로 채워진">
            <a:extLst>
              <a:ext uri="{FF2B5EF4-FFF2-40B4-BE49-F238E27FC236}">
                <a16:creationId xmlns:a16="http://schemas.microsoft.com/office/drawing/2014/main" id="{DA16B2E8-7F09-EDC4-40C6-334802A48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6479" y="2208444"/>
            <a:ext cx="1697551" cy="1505466"/>
          </a:xfrm>
          <a:prstGeom prst="rect">
            <a:avLst/>
          </a:prstGeom>
        </p:spPr>
      </p:pic>
      <p:pic>
        <p:nvPicPr>
          <p:cNvPr id="15" name="그래픽 14" descr="폴더 윤곽선">
            <a:extLst>
              <a:ext uri="{FF2B5EF4-FFF2-40B4-BE49-F238E27FC236}">
                <a16:creationId xmlns:a16="http://schemas.microsoft.com/office/drawing/2014/main" id="{B0E82DC3-5541-3A38-5B48-D55A751B3C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6925" y="2307271"/>
            <a:ext cx="1274470" cy="1274470"/>
          </a:xfrm>
          <a:prstGeom prst="rect">
            <a:avLst/>
          </a:prstGeom>
        </p:spPr>
      </p:pic>
      <p:pic>
        <p:nvPicPr>
          <p:cNvPr id="17" name="그래픽 16" descr="시멘트 트럭 단색으로 채워진">
            <a:extLst>
              <a:ext uri="{FF2B5EF4-FFF2-40B4-BE49-F238E27FC236}">
                <a16:creationId xmlns:a16="http://schemas.microsoft.com/office/drawing/2014/main" id="{5741C8AB-A1D5-538E-77D0-178EBC2EB3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9279" y="1091627"/>
            <a:ext cx="914400" cy="914400"/>
          </a:xfrm>
          <a:prstGeom prst="rect">
            <a:avLst/>
          </a:prstGeom>
        </p:spPr>
      </p:pic>
      <p:pic>
        <p:nvPicPr>
          <p:cNvPr id="21" name="그래픽 20" descr="트럭 윤곽선">
            <a:extLst>
              <a:ext uri="{FF2B5EF4-FFF2-40B4-BE49-F238E27FC236}">
                <a16:creationId xmlns:a16="http://schemas.microsoft.com/office/drawing/2014/main" id="{45467DFE-6BE9-1A1B-3AE4-72D8F10345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5011" y="1751358"/>
            <a:ext cx="559456" cy="559456"/>
          </a:xfrm>
          <a:prstGeom prst="rect">
            <a:avLst/>
          </a:prstGeom>
        </p:spPr>
      </p:pic>
      <p:pic>
        <p:nvPicPr>
          <p:cNvPr id="23" name="그래픽 22" descr="대출 단색으로 채워진">
            <a:extLst>
              <a:ext uri="{FF2B5EF4-FFF2-40B4-BE49-F238E27FC236}">
                <a16:creationId xmlns:a16="http://schemas.microsoft.com/office/drawing/2014/main" id="{59B45071-967D-D3CE-CA76-DEDA9D9D8B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3224" y="1514133"/>
            <a:ext cx="406883" cy="406883"/>
          </a:xfrm>
          <a:prstGeom prst="rect">
            <a:avLst/>
          </a:prstGeom>
        </p:spPr>
      </p:pic>
      <p:pic>
        <p:nvPicPr>
          <p:cNvPr id="25" name="그래픽 24" descr="재고 검색 윤곽선">
            <a:extLst>
              <a:ext uri="{FF2B5EF4-FFF2-40B4-BE49-F238E27FC236}">
                <a16:creationId xmlns:a16="http://schemas.microsoft.com/office/drawing/2014/main" id="{1037779F-D748-BDBF-D4D2-D2233F57F2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11386" y="483841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9B27A0-4346-98AF-ED63-87322D6E0D6D}"/>
              </a:ext>
            </a:extLst>
          </p:cNvPr>
          <p:cNvSpPr txBox="1"/>
          <p:nvPr/>
        </p:nvSpPr>
        <p:spPr>
          <a:xfrm>
            <a:off x="1129455" y="266871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ERP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8C2799-AD79-0221-800E-3485B11D5834}"/>
              </a:ext>
            </a:extLst>
          </p:cNvPr>
          <p:cNvSpPr txBox="1"/>
          <p:nvPr/>
        </p:nvSpPr>
        <p:spPr>
          <a:xfrm>
            <a:off x="704819" y="3389537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nterprise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esource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lanning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04D6AA-C9A1-D552-0F74-25676D2FE54C}"/>
              </a:ext>
            </a:extLst>
          </p:cNvPr>
          <p:cNvSpPr txBox="1"/>
          <p:nvPr/>
        </p:nvSpPr>
        <p:spPr>
          <a:xfrm>
            <a:off x="1037443" y="362804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전사재고관리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전사생산관리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004E8B-E3F4-9230-DBB0-F8543F89E88D}"/>
              </a:ext>
            </a:extLst>
          </p:cNvPr>
          <p:cNvSpPr txBox="1"/>
          <p:nvPr/>
        </p:nvSpPr>
        <p:spPr>
          <a:xfrm>
            <a:off x="4399016" y="2647127"/>
            <a:ext cx="7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F1E7E-B8FD-95BC-A955-F0AACFC0B9E9}"/>
              </a:ext>
            </a:extLst>
          </p:cNvPr>
          <p:cNvSpPr txBox="1"/>
          <p:nvPr/>
        </p:nvSpPr>
        <p:spPr>
          <a:xfrm>
            <a:off x="4300696" y="3299132"/>
            <a:ext cx="2066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anufacturing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xecution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ystem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4411F9-22E3-3C34-3728-BD8B764CB8F0}"/>
              </a:ext>
            </a:extLst>
          </p:cNvPr>
          <p:cNvSpPr txBox="1"/>
          <p:nvPr/>
        </p:nvSpPr>
        <p:spPr>
          <a:xfrm>
            <a:off x="4751117" y="3583841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자원발주관리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생산작업결과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설비모니터링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31F0FF-B042-8259-B2C0-D9962EFCA762}"/>
              </a:ext>
            </a:extLst>
          </p:cNvPr>
          <p:cNvSpPr txBox="1"/>
          <p:nvPr/>
        </p:nvSpPr>
        <p:spPr>
          <a:xfrm>
            <a:off x="7346539" y="2685724"/>
            <a:ext cx="101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HMI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(SCADA)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78F92-6BF7-9E09-EFAF-78952C3A03F5}"/>
              </a:ext>
            </a:extLst>
          </p:cNvPr>
          <p:cNvSpPr txBox="1"/>
          <p:nvPr/>
        </p:nvSpPr>
        <p:spPr>
          <a:xfrm>
            <a:off x="7088762" y="3366438"/>
            <a:ext cx="2526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H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uman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M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achine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nterface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upervisory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ontrol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nd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D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ata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cquisition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4C5C8E9-21BC-0373-4590-CD9CF8CBA101}"/>
              </a:ext>
            </a:extLst>
          </p:cNvPr>
          <p:cNvCxnSpPr>
            <a:cxnSpLocks/>
          </p:cNvCxnSpPr>
          <p:nvPr/>
        </p:nvCxnSpPr>
        <p:spPr>
          <a:xfrm>
            <a:off x="2760190" y="2809442"/>
            <a:ext cx="1540506" cy="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00294A6-5497-37BA-97B3-37E3B529EF3A}"/>
              </a:ext>
            </a:extLst>
          </p:cNvPr>
          <p:cNvCxnSpPr>
            <a:cxnSpLocks/>
          </p:cNvCxnSpPr>
          <p:nvPr/>
        </p:nvCxnSpPr>
        <p:spPr>
          <a:xfrm flipH="1">
            <a:off x="2760190" y="3016459"/>
            <a:ext cx="15405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C343C3-1D76-5DC0-F635-AB2EDF75EBB7}"/>
              </a:ext>
            </a:extLst>
          </p:cNvPr>
          <p:cNvCxnSpPr>
            <a:cxnSpLocks/>
          </p:cNvCxnSpPr>
          <p:nvPr/>
        </p:nvCxnSpPr>
        <p:spPr>
          <a:xfrm flipH="1">
            <a:off x="5916627" y="3038042"/>
            <a:ext cx="13470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16140E0-31AC-8098-9A55-FA7937E5F5F9}"/>
              </a:ext>
            </a:extLst>
          </p:cNvPr>
          <p:cNvCxnSpPr>
            <a:cxnSpLocks/>
          </p:cNvCxnSpPr>
          <p:nvPr/>
        </p:nvCxnSpPr>
        <p:spPr>
          <a:xfrm flipH="1">
            <a:off x="8445854" y="3038042"/>
            <a:ext cx="13470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6DD3EED-0C2C-A797-897F-B8E4949C3417}"/>
              </a:ext>
            </a:extLst>
          </p:cNvPr>
          <p:cNvSpPr txBox="1"/>
          <p:nvPr/>
        </p:nvSpPr>
        <p:spPr>
          <a:xfrm>
            <a:off x="10779659" y="2699488"/>
            <a:ext cx="54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PLC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6C8E96-CCCF-9DD7-DD37-001FCAC6CFDA}"/>
              </a:ext>
            </a:extLst>
          </p:cNvPr>
          <p:cNvSpPr txBox="1"/>
          <p:nvPr/>
        </p:nvSpPr>
        <p:spPr>
          <a:xfrm>
            <a:off x="10068444" y="3389537"/>
            <a:ext cx="2123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rogrammable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L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ogic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ontroller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D7D9B-453B-BA1F-FF58-75948B78AA02}"/>
              </a:ext>
            </a:extLst>
          </p:cNvPr>
          <p:cNvSpPr txBox="1"/>
          <p:nvPr/>
        </p:nvSpPr>
        <p:spPr>
          <a:xfrm>
            <a:off x="10361431" y="362804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생산작업지시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생산작업실행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6FE3614-1FC8-997F-B360-5F0B27902A6E}"/>
              </a:ext>
            </a:extLst>
          </p:cNvPr>
          <p:cNvCxnSpPr>
            <a:cxnSpLocks/>
          </p:cNvCxnSpPr>
          <p:nvPr/>
        </p:nvCxnSpPr>
        <p:spPr>
          <a:xfrm flipV="1">
            <a:off x="5224038" y="1709656"/>
            <a:ext cx="0" cy="4987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519D4F0-4105-AC5C-779D-74BE977DCB57}"/>
              </a:ext>
            </a:extLst>
          </p:cNvPr>
          <p:cNvCxnSpPr>
            <a:cxnSpLocks/>
          </p:cNvCxnSpPr>
          <p:nvPr/>
        </p:nvCxnSpPr>
        <p:spPr>
          <a:xfrm>
            <a:off x="5468586" y="1729566"/>
            <a:ext cx="7069" cy="47887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4107685-689B-9325-5C42-B9B04253E720}"/>
              </a:ext>
            </a:extLst>
          </p:cNvPr>
          <p:cNvSpPr txBox="1"/>
          <p:nvPr/>
        </p:nvSpPr>
        <p:spPr>
          <a:xfrm>
            <a:off x="4814729" y="130060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원자재거래업체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673D56-AC21-CF03-D9B7-9386D33A8117}"/>
              </a:ext>
            </a:extLst>
          </p:cNvPr>
          <p:cNvSpPr txBox="1"/>
          <p:nvPr/>
        </p:nvSpPr>
        <p:spPr>
          <a:xfrm>
            <a:off x="5508428" y="1637221"/>
            <a:ext cx="95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원자재입고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71ACF7-CCF3-9A8C-57DE-B1007A0CC23F}"/>
              </a:ext>
            </a:extLst>
          </p:cNvPr>
          <p:cNvSpPr txBox="1"/>
          <p:nvPr/>
        </p:nvSpPr>
        <p:spPr>
          <a:xfrm>
            <a:off x="3952331" y="1855162"/>
            <a:ext cx="13292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E_Mail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발주서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SMS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발송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(SMTP)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8C610C-ECEF-2A98-B1E6-606FABD44DCB}"/>
              </a:ext>
            </a:extLst>
          </p:cNvPr>
          <p:cNvSpPr txBox="1"/>
          <p:nvPr/>
        </p:nvSpPr>
        <p:spPr>
          <a:xfrm>
            <a:off x="2724012" y="2373005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기준정보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제품정보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원자재정보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BC5A17-D5C4-6D60-F2DF-CE29DAC1B1FB}"/>
              </a:ext>
            </a:extLst>
          </p:cNvPr>
          <p:cNvSpPr txBox="1"/>
          <p:nvPr/>
        </p:nvSpPr>
        <p:spPr>
          <a:xfrm>
            <a:off x="2705690" y="3104774"/>
            <a:ext cx="1560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결과반영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작업공정정보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-LOT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레시피정보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원자재입고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사용량내역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D10A47-029A-800E-A203-1771D7EE4CA6}"/>
              </a:ext>
            </a:extLst>
          </p:cNvPr>
          <p:cNvSpPr txBox="1"/>
          <p:nvPr/>
        </p:nvSpPr>
        <p:spPr>
          <a:xfrm>
            <a:off x="5874604" y="2426345"/>
            <a:ext cx="147989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작업공정결과반영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제품정보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레시피정보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반응기 배합정보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565BE2-6EBA-E831-24AB-7687EB2DE0E2}"/>
              </a:ext>
            </a:extLst>
          </p:cNvPr>
          <p:cNvSpPr txBox="1"/>
          <p:nvPr/>
        </p:nvSpPr>
        <p:spPr>
          <a:xfrm>
            <a:off x="8399441" y="2397692"/>
            <a:ext cx="147989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작업공청결과 반영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제품정보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레시피정보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반응기 배합정보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B083636F-E78F-F4D1-CCA3-C14D78C7E4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52053" y="1602343"/>
            <a:ext cx="1918534" cy="732041"/>
          </a:xfrm>
          <a:prstGeom prst="bentConnector3">
            <a:avLst>
              <a:gd name="adj1" fmla="val 46690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8514D41-F2D2-4E65-46A8-CFE985455321}"/>
              </a:ext>
            </a:extLst>
          </p:cNvPr>
          <p:cNvSpPr txBox="1"/>
          <p:nvPr/>
        </p:nvSpPr>
        <p:spPr>
          <a:xfrm>
            <a:off x="6739426" y="12631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차량계근표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CEA5FA-F6BB-CC20-7AA7-DADB982C5E72}"/>
              </a:ext>
            </a:extLst>
          </p:cNvPr>
          <p:cNvSpPr txBox="1"/>
          <p:nvPr/>
        </p:nvSpPr>
        <p:spPr>
          <a:xfrm>
            <a:off x="8851900" y="1294293"/>
            <a:ext cx="16914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차량계량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계측 시스템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인디케이터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(TCP/IP)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ABC283-1F8B-7F6F-AEEB-5CB73AC18345}"/>
              </a:ext>
            </a:extLst>
          </p:cNvPr>
          <p:cNvSpPr txBox="1"/>
          <p:nvPr/>
        </p:nvSpPr>
        <p:spPr>
          <a:xfrm>
            <a:off x="517891" y="74413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운영 시스템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2968CF-EC6C-E119-ED56-3187ABFD9A17}"/>
              </a:ext>
            </a:extLst>
          </p:cNvPr>
          <p:cNvSpPr txBox="1"/>
          <p:nvPr/>
        </p:nvSpPr>
        <p:spPr>
          <a:xfrm>
            <a:off x="2499506" y="75637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+APS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</a:t>
            </a:r>
          </a:p>
        </p:txBody>
      </p:sp>
      <p:pic>
        <p:nvPicPr>
          <p:cNvPr id="95" name="그래픽 94" descr="브라우저 창 윤곽선">
            <a:extLst>
              <a:ext uri="{FF2B5EF4-FFF2-40B4-BE49-F238E27FC236}">
                <a16:creationId xmlns:a16="http://schemas.microsoft.com/office/drawing/2014/main" id="{0D7E1CC6-1F72-1A7B-61A0-FCCDCEF22C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13343" y="4609963"/>
            <a:ext cx="3633196" cy="2219834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BFD95B9-9031-DD9E-4BF1-D8BA6551384C}"/>
              </a:ext>
            </a:extLst>
          </p:cNvPr>
          <p:cNvSpPr txBox="1"/>
          <p:nvPr/>
        </p:nvSpPr>
        <p:spPr>
          <a:xfrm>
            <a:off x="4218363" y="502550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APS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7F2F96E-E1BD-48C5-0C86-7121B482D7BF}"/>
              </a:ext>
            </a:extLst>
          </p:cNvPr>
          <p:cNvSpPr txBox="1"/>
          <p:nvPr/>
        </p:nvSpPr>
        <p:spPr>
          <a:xfrm>
            <a:off x="4288391" y="5394839"/>
            <a:ext cx="236475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생산투입계획예측분석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(AI)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자원소요계획예측분석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(AI)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생산계획 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B430576-C042-BA74-BC94-7E94E4CD1A25}"/>
              </a:ext>
            </a:extLst>
          </p:cNvPr>
          <p:cNvCxnSpPr>
            <a:cxnSpLocks/>
          </p:cNvCxnSpPr>
          <p:nvPr/>
        </p:nvCxnSpPr>
        <p:spPr>
          <a:xfrm flipV="1">
            <a:off x="5171982" y="4295300"/>
            <a:ext cx="0" cy="629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45A2CBB-5F12-839A-1407-62356CC9F180}"/>
              </a:ext>
            </a:extLst>
          </p:cNvPr>
          <p:cNvCxnSpPr>
            <a:cxnSpLocks/>
          </p:cNvCxnSpPr>
          <p:nvPr/>
        </p:nvCxnSpPr>
        <p:spPr>
          <a:xfrm>
            <a:off x="5545308" y="4357010"/>
            <a:ext cx="0" cy="569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화살표: 위로 굽음 106">
            <a:extLst>
              <a:ext uri="{FF2B5EF4-FFF2-40B4-BE49-F238E27FC236}">
                <a16:creationId xmlns:a16="http://schemas.microsoft.com/office/drawing/2014/main" id="{F6AB2A64-AE5A-3B5C-734E-BFBB4D73A0C0}"/>
              </a:ext>
            </a:extLst>
          </p:cNvPr>
          <p:cNvSpPr/>
          <p:nvPr/>
        </p:nvSpPr>
        <p:spPr>
          <a:xfrm rot="5400000">
            <a:off x="2174005" y="3936772"/>
            <a:ext cx="1180805" cy="1735329"/>
          </a:xfrm>
          <a:prstGeom prst="bentUpArrow">
            <a:avLst>
              <a:gd name="adj1" fmla="val 2291"/>
              <a:gd name="adj2" fmla="val 7108"/>
              <a:gd name="adj3" fmla="val 13528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CC2DAFD-E55B-FA69-0376-03B97F62E635}"/>
              </a:ext>
            </a:extLst>
          </p:cNvPr>
          <p:cNvSpPr txBox="1"/>
          <p:nvPr/>
        </p:nvSpPr>
        <p:spPr>
          <a:xfrm>
            <a:off x="2193610" y="5383114"/>
            <a:ext cx="8451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-BOM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수주정보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판매정보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C0231C-6FA8-8A1D-DF9D-B76F134D5C84}"/>
              </a:ext>
            </a:extLst>
          </p:cNvPr>
          <p:cNvSpPr txBox="1"/>
          <p:nvPr/>
        </p:nvSpPr>
        <p:spPr>
          <a:xfrm>
            <a:off x="4162514" y="4483125"/>
            <a:ext cx="10454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생산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Schedule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생산량정보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146E949-96D0-8D69-3353-AD80C20AB6FC}"/>
              </a:ext>
            </a:extLst>
          </p:cNvPr>
          <p:cNvSpPr txBox="1"/>
          <p:nvPr/>
        </p:nvSpPr>
        <p:spPr>
          <a:xfrm>
            <a:off x="5657164" y="4410238"/>
            <a:ext cx="149912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결과반영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탱크원자재재고 현황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레이더측정게이지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5EEB3-ACB8-502A-B1EC-E7FF0BB4ADA4}"/>
              </a:ext>
            </a:extLst>
          </p:cNvPr>
          <p:cNvSpPr txBox="1"/>
          <p:nvPr/>
        </p:nvSpPr>
        <p:spPr>
          <a:xfrm>
            <a:off x="3988385" y="6434942"/>
            <a:ext cx="3169457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105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dvanced </a:t>
            </a:r>
            <a:r>
              <a:rPr kumimoji="0" lang="en-US" altLang="ko-KR" sz="105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en-US" altLang="ko-KR" sz="105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lanning </a:t>
            </a:r>
            <a:r>
              <a:rPr kumimoji="0" lang="en-US" altLang="ko-KR" sz="105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S</a:t>
            </a:r>
            <a:r>
              <a:rPr kumimoji="0" lang="en-US" altLang="ko-KR" sz="105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ched</a:t>
            </a:r>
            <a:r>
              <a:rPr kumimoji="0" lang="en-US" altLang="ko-KR" sz="1050" b="0" i="0" u="none" strike="noStrike" kern="1200" cap="none" spc="30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uling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4" name="표 114">
            <a:extLst>
              <a:ext uri="{FF2B5EF4-FFF2-40B4-BE49-F238E27FC236}">
                <a16:creationId xmlns:a16="http://schemas.microsoft.com/office/drawing/2014/main" id="{B3399281-8B2B-FDA8-C2FF-7C7C254CDDE8}"/>
              </a:ext>
            </a:extLst>
          </p:cNvPr>
          <p:cNvGraphicFramePr>
            <a:graphicFrameLocks noGrp="1"/>
          </p:cNvGraphicFramePr>
          <p:nvPr/>
        </p:nvGraphicFramePr>
        <p:xfrm>
          <a:off x="7976352" y="5083217"/>
          <a:ext cx="363319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697">
                  <a:extLst>
                    <a:ext uri="{9D8B030D-6E8A-4147-A177-3AD203B41FA5}">
                      <a16:colId xmlns:a16="http://schemas.microsoft.com/office/drawing/2014/main" val="2780986678"/>
                    </a:ext>
                  </a:extLst>
                </a:gridCol>
                <a:gridCol w="3013499">
                  <a:extLst>
                    <a:ext uri="{9D8B030D-6E8A-4147-A177-3AD203B41FA5}">
                      <a16:colId xmlns:a16="http://schemas.microsoft.com/office/drawing/2014/main" val="3592241209"/>
                    </a:ext>
                  </a:extLst>
                </a:gridCol>
              </a:tblGrid>
              <a:tr h="5604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분석기법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수요예측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시계열 분석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-ARIMA. SATIMA, AUTOARIMA. LSTM </a:t>
                      </a:r>
                      <a:r>
                        <a:rPr lang="ko-KR" altLang="en-US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활용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6082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rgbClr val="555555"/>
                          </a:solidFill>
                        </a:rPr>
                        <a:t>생산예측</a:t>
                      </a:r>
                      <a:endParaRPr lang="en-US" altLang="ko-KR" sz="1050" b="1" dirty="0">
                        <a:solidFill>
                          <a:srgbClr val="555555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50" b="1" dirty="0">
                          <a:solidFill>
                            <a:srgbClr val="555555"/>
                          </a:solidFill>
                        </a:rPr>
                        <a:t>- </a:t>
                      </a:r>
                      <a:r>
                        <a:rPr lang="ko-KR" altLang="en-US" sz="1050" b="1" dirty="0">
                          <a:solidFill>
                            <a:srgbClr val="555555"/>
                          </a:solidFill>
                        </a:rPr>
                        <a:t>규제선형모델</a:t>
                      </a:r>
                      <a:r>
                        <a:rPr lang="en-US" altLang="ko-KR" sz="1050" b="1" dirty="0">
                          <a:solidFill>
                            <a:srgbClr val="555555"/>
                          </a:solidFill>
                        </a:rPr>
                        <a:t>(RIDGE, LASSO, ELASTIC_NET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04684"/>
                  </a:ext>
                </a:extLst>
              </a:tr>
            </a:tbl>
          </a:graphicData>
        </a:graphic>
      </p:graphicFrame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F595C608-5D44-871F-3CEA-C6CC11E68D71}"/>
              </a:ext>
            </a:extLst>
          </p:cNvPr>
          <p:cNvSpPr/>
          <p:nvPr/>
        </p:nvSpPr>
        <p:spPr>
          <a:xfrm>
            <a:off x="7381529" y="5311296"/>
            <a:ext cx="377750" cy="732561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9C412A10-C3B4-19F5-3BCF-4C34F37C2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41449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32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FFA8F148-9648-980A-14CD-1E4BDC17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7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72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6" grpId="0"/>
      <p:bldP spid="100" grpId="0"/>
      <p:bldP spid="107" grpId="0" animBg="1"/>
      <p:bldP spid="108" grpId="0"/>
      <p:bldP spid="110" grpId="0"/>
      <p:bldP spid="111" grpId="0"/>
      <p:bldP spid="113" grpId="0"/>
      <p:bldP spid="1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1B9BA-7CD0-AF38-CDD9-DBBFCFB77D82}"/>
              </a:ext>
            </a:extLst>
          </p:cNvPr>
          <p:cNvSpPr/>
          <p:nvPr/>
        </p:nvSpPr>
        <p:spPr>
          <a:xfrm>
            <a:off x="0" y="1943916"/>
            <a:ext cx="12192000" cy="2695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D4A2C-1DD0-C394-CF39-B0B2CF792968}"/>
              </a:ext>
            </a:extLst>
          </p:cNvPr>
          <p:cNvSpPr txBox="1"/>
          <p:nvPr/>
        </p:nvSpPr>
        <p:spPr>
          <a:xfrm>
            <a:off x="6382800" y="1943916"/>
            <a:ext cx="5399623" cy="2022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600" dirty="0">
                <a:solidFill>
                  <a:schemeClr val="bg1"/>
                </a:solidFill>
              </a:rPr>
              <a:t>03</a:t>
            </a:r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</a:rPr>
              <a:t>수행 절차 및 방법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0A1EA0-1D26-B8CE-A97F-0B5794820FBD}"/>
              </a:ext>
            </a:extLst>
          </p:cNvPr>
          <p:cNvCxnSpPr>
            <a:cxnSpLocks/>
          </p:cNvCxnSpPr>
          <p:nvPr/>
        </p:nvCxnSpPr>
        <p:spPr>
          <a:xfrm>
            <a:off x="6382800" y="3892572"/>
            <a:ext cx="5399624" cy="0"/>
          </a:xfrm>
          <a:prstGeom prst="line">
            <a:avLst/>
          </a:prstGeom>
          <a:ln w="63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  <a:gs pos="34000">
                  <a:schemeClr val="bg1">
                    <a:lumMod val="95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3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E9EA0C-E54A-4A18-0E81-6230BB7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err="1"/>
              <a:t>Future_Cast</a:t>
            </a:r>
            <a:r>
              <a:rPr lang="en-US" altLang="ko-KR" dirty="0"/>
              <a:t>  -</a:t>
            </a:r>
            <a:fld id="{FC1DEA26-1F97-435B-9FFC-D199C42DA72B}" type="slidenum">
              <a:rPr lang="ko-KR" altLang="en-US" smtClean="0"/>
              <a:t>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F3C191-92EA-DE5E-5112-00FA77DB53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5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6226" y="1114103"/>
            <a:ext cx="9519548" cy="4629794"/>
          </a:xfrm>
          <a:prstGeom prst="rect">
            <a:avLst/>
          </a:prstGeom>
          <a:effectLst>
            <a:softEdge rad="0"/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DD6AB0-8B0A-B233-8647-F7E9DA0C6DD3}"/>
              </a:ext>
            </a:extLst>
          </p:cNvPr>
          <p:cNvSpPr/>
          <p:nvPr/>
        </p:nvSpPr>
        <p:spPr>
          <a:xfrm>
            <a:off x="699402" y="3117889"/>
            <a:ext cx="3412672" cy="309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1C740E-3F7E-DE57-9C4B-543D1FEC19AE}"/>
              </a:ext>
            </a:extLst>
          </p:cNvPr>
          <p:cNvSpPr/>
          <p:nvPr/>
        </p:nvSpPr>
        <p:spPr>
          <a:xfrm>
            <a:off x="998779" y="1860589"/>
            <a:ext cx="674895" cy="1257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74F1400E-660E-8FA8-6429-58811F295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50276"/>
              </p:ext>
            </p:extLst>
          </p:nvPr>
        </p:nvGraphicFramePr>
        <p:xfrm>
          <a:off x="0" y="0"/>
          <a:ext cx="12192000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033711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55372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39240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750867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25985135"/>
                    </a:ext>
                  </a:extLst>
                </a:gridCol>
              </a:tblGrid>
              <a:tr h="32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Future Cast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팀 소개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개요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절차 및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프로젝트 수행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자체 평가 의견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07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1068</Words>
  <Application>Microsoft Office PowerPoint</Application>
  <PresentationFormat>와이드스크린</PresentationFormat>
  <Paragraphs>297</Paragraphs>
  <Slides>65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65</vt:i4>
      </vt:variant>
    </vt:vector>
  </HeadingPairs>
  <TitlesOfParts>
    <vt:vector size="72" baseType="lpstr">
      <vt:lpstr>Söhne</vt:lpstr>
      <vt:lpstr>맑은 고딕</vt:lpstr>
      <vt:lpstr>Amasis MT Pro Black</vt:lpstr>
      <vt:lpstr>Arial</vt:lpstr>
      <vt:lpstr>Cascadia Code ExtraLight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 7</dc:creator>
  <cp:lastModifiedBy>pc 7</cp:lastModifiedBy>
  <cp:revision>7</cp:revision>
  <dcterms:created xsi:type="dcterms:W3CDTF">2023-08-20T04:31:52Z</dcterms:created>
  <dcterms:modified xsi:type="dcterms:W3CDTF">2023-08-20T12:17:28Z</dcterms:modified>
</cp:coreProperties>
</file>