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8" r:id="rId2"/>
    <p:sldId id="264" r:id="rId3"/>
    <p:sldId id="345" r:id="rId4"/>
    <p:sldId id="346" r:id="rId5"/>
    <p:sldId id="347" r:id="rId6"/>
    <p:sldId id="348" r:id="rId7"/>
    <p:sldId id="274" r:id="rId8"/>
    <p:sldId id="338" r:id="rId9"/>
    <p:sldId id="339" r:id="rId10"/>
    <p:sldId id="341" r:id="rId11"/>
    <p:sldId id="340" r:id="rId12"/>
    <p:sldId id="272" r:id="rId13"/>
    <p:sldId id="349" r:id="rId14"/>
    <p:sldId id="350" r:id="rId15"/>
    <p:sldId id="292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F9F7"/>
    <a:srgbClr val="FFFFFF"/>
    <a:srgbClr val="D2D1D2"/>
    <a:srgbClr val="565855"/>
    <a:srgbClr val="FFC000"/>
    <a:srgbClr val="E6E6E6"/>
    <a:srgbClr val="797976"/>
    <a:srgbClr val="F0F0F0"/>
    <a:srgbClr val="FFDF21"/>
    <a:srgbClr val="EFE7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6" autoAdjust="0"/>
    <p:restoredTop sz="96362" autoAdjust="0"/>
  </p:normalViewPr>
  <p:slideViewPr>
    <p:cSldViewPr snapToGrid="0">
      <p:cViewPr varScale="1">
        <p:scale>
          <a:sx n="102" d="100"/>
          <a:sy n="102" d="100"/>
        </p:scale>
        <p:origin x="120" y="288"/>
      </p:cViewPr>
      <p:guideLst>
        <p:guide orient="horz" pos="2160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061030-E1D0-4F12-ACDD-762FD6F96FC9}" type="datetimeFigureOut">
              <a:rPr lang="ko-KR" altLang="en-US" smtClean="0"/>
              <a:t>2023-07-26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226567-B583-42D2-93E3-EEE992945B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6626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226567-B583-42D2-93E3-EEE992945B71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99217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6769554-863E-4625-B931-5F9CA891F8D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914389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3FFEB2-25FF-569D-BE2A-D8FF355955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1C2F120-1109-630F-7C79-08A7EFCC8E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D3BEF3-BDF9-8948-4774-A4FAE164B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54E83-E5DD-4256-A8D6-8296447DC40F}" type="datetime1">
              <a:rPr lang="ko-KR" altLang="en-US" smtClean="0"/>
              <a:t>2023-07-26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7221AA-9690-14D3-DE9E-EE183000F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163245-E890-4A60-705A-BB3E7E72F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AFDD4-AB50-4197-B7CE-5809DB5FB5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6702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BA86C0-D48F-7599-00AC-5C5215347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26451E7-BD4B-53AE-C4B2-B0C9FB7C7A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62663D-4CC8-A683-A1E6-192AD07EF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26322-7E88-47B8-9E88-632D5D6502F9}" type="datetime1">
              <a:rPr lang="ko-KR" altLang="en-US" smtClean="0"/>
              <a:t>2023-07-26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514FE6-32FF-910C-311F-A22A5BCAE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5DC8C2-2B2C-C385-E12E-B0461C68B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AFDD4-AB50-4197-B7CE-5809DB5FB5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5816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FBEDECE-2DE9-EFF3-439A-47429A2CFB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785D78E-8BF9-E429-57C6-40312EB73E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3B7173-8494-60E4-4A4F-C6B52A49B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8D930-E13A-4D9D-940B-6AD89AB9916B}" type="datetime1">
              <a:rPr lang="ko-KR" altLang="en-US" smtClean="0"/>
              <a:t>2023-07-26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566530-A977-D35F-2EEB-B76A6B5B5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546267-339F-4965-B947-587C0C67A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AFDD4-AB50-4197-B7CE-5809DB5FB5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5786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BE1D02-7886-FE3C-E710-55F4DF4A4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630410-9226-07EB-AA17-3F2B52E290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1A35E9-8370-EE85-FAE4-D08316FAD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3D402-A28E-4DC9-9298-A7C7DB478246}" type="datetime1">
              <a:rPr lang="ko-KR" altLang="en-US" smtClean="0"/>
              <a:t>2023-07-26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17F4E0-FED1-74F2-0675-D75ACA04D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FB6942-A0FE-4ABB-F647-79F55C429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AFDD4-AB50-4197-B7CE-5809DB5FB5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3803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AECCA2-3A1B-0F43-DD53-BA951F7D0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6D3C746-821E-F74D-AB19-608CA161C0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EAE7C4-22B5-4052-E6A5-E32E1B7D3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D6377-3001-4F30-BE0D-F7ED294B6CDB}" type="datetime1">
              <a:rPr lang="ko-KR" altLang="en-US" smtClean="0"/>
              <a:t>2023-07-26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40F977-1744-BD0B-17D3-87BE941F0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C02D90-17F0-7281-CF15-E3FECAE0E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AFDD4-AB50-4197-B7CE-5809DB5FB5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4635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B50F09-ADA1-990B-3380-2FE1A15EB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5412E3-1FC6-171F-0635-23E7BEACA1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E6E7745-DB4B-720C-A654-2BD978D5AC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07AF9BF-BC83-FFC3-9F82-AAB2145C8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6905D-A238-4BB1-A7D3-7133C1AF7EA4}" type="datetime1">
              <a:rPr lang="ko-KR" altLang="en-US" smtClean="0"/>
              <a:t>2023-07-26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6244E99-351D-4381-2D93-DF1D6C6C7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6FA99F9-58E0-607B-04FD-C1BA0EA21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AFDD4-AB50-4197-B7CE-5809DB5FB5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8901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6BD273-CE67-DB42-C136-7E4D9FE3A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5707329-FCC4-4FC5-80C8-64B3336B5A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2C60E3D-0BDC-6E70-D498-E6450BA129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601900A-B1C0-9A3F-AAEE-01A01B8E8C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7E108ED-FAEE-7A08-AED1-7565C8B062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DB83787-0FB9-FE5C-D5ED-6A267E1B2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4B2F-8C50-4812-A393-490998F13CC6}" type="datetime1">
              <a:rPr lang="ko-KR" altLang="en-US" smtClean="0"/>
              <a:t>2023-07-26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6E78CEF-1F97-CD4F-74D5-AB8911418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24B80A8-308F-32B3-5BF6-E91B17D26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AFDD4-AB50-4197-B7CE-5809DB5FB5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19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B6C7B7-B3CA-30F3-E7AC-A575C20BE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456FF27-AA7F-F1A8-C229-4AD4F5FA2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234D0-39E6-4FBB-98A3-4059082D7E52}" type="datetime1">
              <a:rPr lang="ko-KR" altLang="en-US" smtClean="0"/>
              <a:t>2023-07-26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61179A1-E235-C3E0-F18C-F7D3452C5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71FCA96-6AC6-637D-78C2-800813CA6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AFDD4-AB50-4197-B7CE-5809DB5FB5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2598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826E0B0-B150-66BC-833C-B0E46C07F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5A36F-9743-44E0-B2AB-9A3C8A3A76D3}" type="datetime1">
              <a:rPr lang="ko-KR" altLang="en-US" smtClean="0"/>
              <a:t>2023-07-26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C899BEE-DC58-DC39-D481-8D2CD7959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2B31DBB-ACD7-9EDF-9CBA-F261613D1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AFDD4-AB50-4197-B7CE-5809DB5FB5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9176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3AA7F9-36FF-9275-8DE4-672AF2EC1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D3D6CA-6D4A-DBAF-5142-9FC78E2923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9C932A3-AF38-6FDA-0463-4D050978A4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A64441D-5853-53B7-B38B-8C03287B7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3E2B3-902E-4AAA-B37A-0E92C664F59F}" type="datetime1">
              <a:rPr lang="ko-KR" altLang="en-US" smtClean="0"/>
              <a:t>2023-07-26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B32DE4E-B1FD-B887-2EC8-61FDB9CC2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76E7A8A-E7D9-D943-9BBA-C5D3D7ED6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AFDD4-AB50-4197-B7CE-5809DB5FB5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2067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C8A5AC-BFDB-9E8D-F026-B1471C278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6127589-4B7C-5861-BA4B-29746298F0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D660F7C-E60E-22B7-8B10-127300387E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A35796E-0E5F-62B8-D976-30AFC6D42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0E2E6-2B8C-4B06-B881-FDF8F5B5B7EC}" type="datetime1">
              <a:rPr lang="ko-KR" altLang="en-US" smtClean="0"/>
              <a:t>2023-07-26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C46E4FA-5F90-5903-4C12-6143EFDE1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7447005-59DB-8F37-C099-69B3242A3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AFDD4-AB50-4197-B7CE-5809DB5FB5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8124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7E1">
            <a:alpha val="2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FB6C2B1-4937-9254-1470-9AFC09DE4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F58576F-F203-3D12-D617-340C6445E2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AD796A-D13A-8F1E-5EB6-B36426D416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92633C-04A5-4A3C-8739-4823D4DA334F}" type="datetime1">
              <a:rPr lang="ko-KR" altLang="en-US" smtClean="0"/>
              <a:t>2023-07-26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EDCFC0-2D97-E0CD-9E0F-17B0374286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E55CDD-D749-7940-6C7F-A5D01C967C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1AFDD4-AB50-4197-B7CE-5809DB5FB5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4537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4" Type="http://schemas.microsoft.com/office/2007/relationships/hdphoto" Target="../media/hdphoto2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jfif"/><Relationship Id="rId13" Type="http://schemas.openxmlformats.org/officeDocument/2006/relationships/image" Target="../media/image45.png"/><Relationship Id="rId18" Type="http://schemas.openxmlformats.org/officeDocument/2006/relationships/image" Target="../media/image5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12" Type="http://schemas.openxmlformats.org/officeDocument/2006/relationships/image" Target="../media/image44.png"/><Relationship Id="rId17" Type="http://schemas.openxmlformats.org/officeDocument/2006/relationships/image" Target="../media/image49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4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png"/><Relationship Id="rId11" Type="http://schemas.openxmlformats.org/officeDocument/2006/relationships/image" Target="../media/image43.png"/><Relationship Id="rId5" Type="http://schemas.openxmlformats.org/officeDocument/2006/relationships/image" Target="../media/image37.png"/><Relationship Id="rId15" Type="http://schemas.openxmlformats.org/officeDocument/2006/relationships/image" Target="../media/image47.png"/><Relationship Id="rId10" Type="http://schemas.openxmlformats.org/officeDocument/2006/relationships/image" Target="../media/image42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Relationship Id="rId14" Type="http://schemas.openxmlformats.org/officeDocument/2006/relationships/image" Target="../media/image46.jfi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svg"/><Relationship Id="rId7" Type="http://schemas.openxmlformats.org/officeDocument/2006/relationships/image" Target="../media/image18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Relationship Id="rId9" Type="http://schemas.openxmlformats.org/officeDocument/2006/relationships/image" Target="../media/image20.sv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E3CD5C5-627E-093E-2D39-655AA2CDA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AFDD4-AB50-4197-B7CE-5809DB5FB5F4}" type="slidenum">
              <a:rPr lang="ko-KR" altLang="en-US" smtClean="0"/>
              <a:t>1</a:t>
            </a:fld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7D5981C7-B01F-987C-6A0D-68ED6FBD7942}"/>
              </a:ext>
            </a:extLst>
          </p:cNvPr>
          <p:cNvSpPr/>
          <p:nvPr/>
        </p:nvSpPr>
        <p:spPr>
          <a:xfrm>
            <a:off x="-947057" y="816429"/>
            <a:ext cx="5780314" cy="5539921"/>
          </a:xfrm>
          <a:prstGeom prst="ellipse">
            <a:avLst/>
          </a:prstGeom>
          <a:solidFill>
            <a:srgbClr val="D5C6B9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막힌 원호 3">
            <a:extLst>
              <a:ext uri="{FF2B5EF4-FFF2-40B4-BE49-F238E27FC236}">
                <a16:creationId xmlns:a16="http://schemas.microsoft.com/office/drawing/2014/main" id="{A635F3C7-5DD2-4950-9954-99B41D9BF617}"/>
              </a:ext>
            </a:extLst>
          </p:cNvPr>
          <p:cNvSpPr/>
          <p:nvPr/>
        </p:nvSpPr>
        <p:spPr>
          <a:xfrm rot="8276149">
            <a:off x="-2364118" y="-2602507"/>
            <a:ext cx="4931228" cy="5205013"/>
          </a:xfrm>
          <a:prstGeom prst="blockArc">
            <a:avLst>
              <a:gd name="adj1" fmla="val 13270737"/>
              <a:gd name="adj2" fmla="val 18909575"/>
              <a:gd name="adj3" fmla="val 10262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D7964573-83BE-743A-4F3E-B699C905AEB2}"/>
              </a:ext>
            </a:extLst>
          </p:cNvPr>
          <p:cNvSpPr/>
          <p:nvPr/>
        </p:nvSpPr>
        <p:spPr>
          <a:xfrm>
            <a:off x="11353800" y="5372101"/>
            <a:ext cx="604157" cy="538843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174EBF57-8856-A2E1-54E1-2A1DBAA11EF8}"/>
              </a:ext>
            </a:extLst>
          </p:cNvPr>
          <p:cNvSpPr/>
          <p:nvPr/>
        </p:nvSpPr>
        <p:spPr>
          <a:xfrm>
            <a:off x="9748157" y="517978"/>
            <a:ext cx="1012371" cy="935264"/>
          </a:xfrm>
          <a:prstGeom prst="ellipse">
            <a:avLst/>
          </a:prstGeom>
          <a:solidFill>
            <a:srgbClr val="56585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7110EF-2155-181D-26A4-5143E95A48CA}"/>
              </a:ext>
            </a:extLst>
          </p:cNvPr>
          <p:cNvSpPr txBox="1"/>
          <p:nvPr/>
        </p:nvSpPr>
        <p:spPr>
          <a:xfrm>
            <a:off x="3242671" y="2226642"/>
            <a:ext cx="618951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rgbClr val="565855"/>
                </a:solidFill>
                <a:effectLst>
                  <a:outerShdw blurRad="38100" dist="38100" dir="2700000" algn="tl">
                    <a:srgbClr val="000000">
                      <a:alpha val="27000"/>
                    </a:srgbClr>
                  </a:outerShdw>
                </a:effectLst>
              </a:rPr>
              <a:t>수요예측 솔루션 기반 </a:t>
            </a:r>
            <a:endParaRPr lang="en-US" altLang="ko-KR" sz="2000" dirty="0">
              <a:solidFill>
                <a:srgbClr val="565855"/>
              </a:solidFill>
              <a:effectLst>
                <a:outerShdw blurRad="38100" dist="38100" dir="2700000" algn="tl">
                  <a:srgbClr val="000000">
                    <a:alpha val="27000"/>
                  </a:srgbClr>
                </a:outerShdw>
              </a:effectLst>
            </a:endParaRPr>
          </a:p>
          <a:p>
            <a:pPr>
              <a:lnSpc>
                <a:spcPct val="150000"/>
              </a:lnSpc>
            </a:pPr>
            <a:endParaRPr lang="en-US" altLang="ko-KR" sz="1050" dirty="0">
              <a:solidFill>
                <a:srgbClr val="565855"/>
              </a:solidFill>
              <a:effectLst>
                <a:outerShdw blurRad="38100" dist="38100" dir="2700000" algn="tl">
                  <a:srgbClr val="000000">
                    <a:alpha val="27000"/>
                  </a:srgbClr>
                </a:outerShdw>
              </a:effectLst>
            </a:endParaRPr>
          </a:p>
          <a:p>
            <a:pPr>
              <a:lnSpc>
                <a:spcPct val="150000"/>
              </a:lnSpc>
            </a:pPr>
            <a:r>
              <a:rPr lang="ko-KR" altLang="en-US" sz="4000" b="1" dirty="0">
                <a:solidFill>
                  <a:srgbClr val="565855"/>
                </a:solidFill>
                <a:effectLst>
                  <a:outerShdw blurRad="38100" dist="38100" dir="2700000" algn="tl">
                    <a:srgbClr val="000000">
                      <a:alpha val="28000"/>
                    </a:srgbClr>
                  </a:outerShdw>
                </a:effectLst>
              </a:rPr>
              <a:t>생산발주 프로세스 최적화</a:t>
            </a:r>
            <a:endParaRPr lang="ko-KR" altLang="en-US" sz="1100" b="1" dirty="0">
              <a:solidFill>
                <a:srgbClr val="565855"/>
              </a:solidFill>
              <a:effectLst>
                <a:outerShdw blurRad="38100" dist="38100" dir="2700000" algn="tl">
                  <a:srgbClr val="000000">
                    <a:alpha val="28000"/>
                  </a:srgbClr>
                </a:outerShdw>
              </a:effectLst>
            </a:endParaRPr>
          </a:p>
          <a:p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9DE0DF-4865-7DC1-EF57-A1BDF0C53D77}"/>
              </a:ext>
            </a:extLst>
          </p:cNvPr>
          <p:cNvSpPr txBox="1"/>
          <p:nvPr/>
        </p:nvSpPr>
        <p:spPr>
          <a:xfrm>
            <a:off x="6789230" y="3615695"/>
            <a:ext cx="2770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pc="600" dirty="0">
                <a:solidFill>
                  <a:srgbClr val="5658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Team. </a:t>
            </a:r>
            <a:r>
              <a:rPr lang="en-US" altLang="ko-KR" sz="1200" b="1" spc="600" dirty="0" err="1">
                <a:solidFill>
                  <a:srgbClr val="5658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FutureCast</a:t>
            </a:r>
            <a:r>
              <a:rPr lang="en-US" altLang="ko-KR" b="1" dirty="0"/>
              <a:t> 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42551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그림 24">
            <a:extLst>
              <a:ext uri="{FF2B5EF4-FFF2-40B4-BE49-F238E27FC236}">
                <a16:creationId xmlns:a16="http://schemas.microsoft.com/office/drawing/2014/main" id="{8ACC0BB2-242D-403D-BCF5-FC3399B02703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9374" y="2545093"/>
            <a:ext cx="3441732" cy="3441732"/>
          </a:xfrm>
          <a:prstGeom prst="rect">
            <a:avLst/>
          </a:prstGeom>
          <a:effectLst>
            <a:softEdge rad="0"/>
          </a:effectLst>
        </p:spPr>
      </p:pic>
      <p:pic>
        <p:nvPicPr>
          <p:cNvPr id="18" name="그래픽 17" descr="데이터베이스">
            <a:extLst>
              <a:ext uri="{FF2B5EF4-FFF2-40B4-BE49-F238E27FC236}">
                <a16:creationId xmlns:a16="http://schemas.microsoft.com/office/drawing/2014/main" id="{F10DB390-3ECD-4501-8D87-445FE61D5B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72924" y="2168661"/>
            <a:ext cx="3818164" cy="3818164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57B5182-333E-EAA1-06F1-B86CCFD64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AFDD4-AB50-4197-B7CE-5809DB5FB5F4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FAAA95DE-E353-3640-95B1-1820F3DB36BA}"/>
              </a:ext>
            </a:extLst>
          </p:cNvPr>
          <p:cNvSpPr/>
          <p:nvPr/>
        </p:nvSpPr>
        <p:spPr>
          <a:xfrm>
            <a:off x="1177018" y="1557629"/>
            <a:ext cx="3372758" cy="795982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1424EA-85B6-C268-B95A-DBDBE3B20DDD}"/>
              </a:ext>
            </a:extLst>
          </p:cNvPr>
          <p:cNvSpPr txBox="1"/>
          <p:nvPr/>
        </p:nvSpPr>
        <p:spPr>
          <a:xfrm>
            <a:off x="1968955" y="1724787"/>
            <a:ext cx="22968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데이터 마트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1A3340-3A68-B891-D411-508AB245B456}"/>
              </a:ext>
            </a:extLst>
          </p:cNvPr>
          <p:cNvSpPr txBox="1"/>
          <p:nvPr/>
        </p:nvSpPr>
        <p:spPr>
          <a:xfrm>
            <a:off x="2175759" y="3439264"/>
            <a:ext cx="14065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납기일자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3BC3801-0839-5E8B-D097-6952012EB10A}"/>
              </a:ext>
            </a:extLst>
          </p:cNvPr>
          <p:cNvSpPr txBox="1"/>
          <p:nvPr/>
        </p:nvSpPr>
        <p:spPr>
          <a:xfrm>
            <a:off x="2175758" y="4251379"/>
            <a:ext cx="14065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판매수량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F9E7D64-6743-E411-44F4-13FA5576EFD7}"/>
              </a:ext>
            </a:extLst>
          </p:cNvPr>
          <p:cNvSpPr txBox="1"/>
          <p:nvPr/>
        </p:nvSpPr>
        <p:spPr>
          <a:xfrm>
            <a:off x="2290966" y="5040257"/>
            <a:ext cx="11761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제품명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0B5A4C73-DE4B-58E3-F4D1-F0FAA41B9F04}"/>
              </a:ext>
            </a:extLst>
          </p:cNvPr>
          <p:cNvSpPr/>
          <p:nvPr/>
        </p:nvSpPr>
        <p:spPr>
          <a:xfrm>
            <a:off x="7699374" y="1557629"/>
            <a:ext cx="3372758" cy="795982"/>
          </a:xfrm>
          <a:prstGeom prst="roundRect">
            <a:avLst/>
          </a:prstGeom>
          <a:solidFill>
            <a:srgbClr val="CDCDC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8CB423B-7BE6-4343-F729-3C1D4212BDCA}"/>
              </a:ext>
            </a:extLst>
          </p:cNvPr>
          <p:cNvSpPr txBox="1"/>
          <p:nvPr/>
        </p:nvSpPr>
        <p:spPr>
          <a:xfrm>
            <a:off x="8245475" y="1724787"/>
            <a:ext cx="25427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분석용 데이터셋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C651A7F-3D8C-D776-1630-400D2BBD1A72}"/>
              </a:ext>
            </a:extLst>
          </p:cNvPr>
          <p:cNvSpPr txBox="1"/>
          <p:nvPr/>
        </p:nvSpPr>
        <p:spPr>
          <a:xfrm>
            <a:off x="8718548" y="2922223"/>
            <a:ext cx="22968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납기일자</a:t>
            </a:r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EBAF6F16-8F23-C372-E294-0E3685658F28}"/>
              </a:ext>
            </a:extLst>
          </p:cNvPr>
          <p:cNvSpPr/>
          <p:nvPr/>
        </p:nvSpPr>
        <p:spPr>
          <a:xfrm>
            <a:off x="5305425" y="3748380"/>
            <a:ext cx="1346200" cy="1104900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743F2A7-C1EC-4404-9ADB-6B09186D0AA0}"/>
              </a:ext>
            </a:extLst>
          </p:cNvPr>
          <p:cNvSpPr/>
          <p:nvPr/>
        </p:nvSpPr>
        <p:spPr>
          <a:xfrm>
            <a:off x="8775222" y="3900929"/>
            <a:ext cx="1298169" cy="239591"/>
          </a:xfrm>
          <a:prstGeom prst="rect">
            <a:avLst/>
          </a:prstGeom>
          <a:solidFill>
            <a:srgbClr val="FBF9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AA49663-0A56-4156-BB61-9D3C40B2B860}"/>
              </a:ext>
            </a:extLst>
          </p:cNvPr>
          <p:cNvSpPr/>
          <p:nvPr/>
        </p:nvSpPr>
        <p:spPr>
          <a:xfrm>
            <a:off x="8867749" y="2719101"/>
            <a:ext cx="1298169" cy="239591"/>
          </a:xfrm>
          <a:prstGeom prst="rect">
            <a:avLst/>
          </a:prstGeom>
          <a:solidFill>
            <a:srgbClr val="FBF9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33DB034-DC78-4FAD-9711-2E9B1EF2FE5F}"/>
              </a:ext>
            </a:extLst>
          </p:cNvPr>
          <p:cNvSpPr/>
          <p:nvPr/>
        </p:nvSpPr>
        <p:spPr>
          <a:xfrm>
            <a:off x="8867748" y="4945647"/>
            <a:ext cx="1298169" cy="239591"/>
          </a:xfrm>
          <a:prstGeom prst="rect">
            <a:avLst/>
          </a:prstGeom>
          <a:solidFill>
            <a:srgbClr val="FBF9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E55D00F-9401-83C0-11F3-7324EE168AD5}"/>
              </a:ext>
            </a:extLst>
          </p:cNvPr>
          <p:cNvSpPr txBox="1"/>
          <p:nvPr/>
        </p:nvSpPr>
        <p:spPr>
          <a:xfrm>
            <a:off x="8867748" y="5142490"/>
            <a:ext cx="14841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제품명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53B853F-8E50-95BA-A3F9-6299298C8762}"/>
              </a:ext>
            </a:extLst>
          </p:cNvPr>
          <p:cNvSpPr txBox="1"/>
          <p:nvPr/>
        </p:nvSpPr>
        <p:spPr>
          <a:xfrm>
            <a:off x="8519896" y="3943987"/>
            <a:ext cx="18006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판매수량</a:t>
            </a:r>
            <a:endParaRPr lang="en-US" altLang="ko-KR" sz="2400" b="1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일별 합계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target)</a:t>
            </a:r>
            <a:endParaRPr lang="ko-KR" alt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240CFE6-EA6C-3DF2-0C8B-3C1DBC5653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7581" y="2758510"/>
            <a:ext cx="3296776" cy="2718990"/>
          </a:xfrm>
          <a:prstGeom prst="rect">
            <a:avLst/>
          </a:prstGeom>
          <a:noFill/>
          <a:ln w="254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61F7605-1DC0-C1F0-F2D8-431D7E71ADB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73053" y="3723144"/>
            <a:ext cx="3294372" cy="946417"/>
          </a:xfrm>
          <a:prstGeom prst="rect">
            <a:avLst/>
          </a:prstGeom>
          <a:noFill/>
          <a:ln w="254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70F6E1D2-24EE-6821-F46E-A2E84CBB2EB4}"/>
              </a:ext>
            </a:extLst>
          </p:cNvPr>
          <p:cNvSpPr txBox="1"/>
          <p:nvPr/>
        </p:nvSpPr>
        <p:spPr>
          <a:xfrm>
            <a:off x="321015" y="420078"/>
            <a:ext cx="2954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수요예측모델</a:t>
            </a:r>
            <a:endParaRPr lang="ko-KR" altLang="en-US" sz="5400" b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12399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24093276-5AE9-411F-98CF-029DEBCEA976}"/>
              </a:ext>
            </a:extLst>
          </p:cNvPr>
          <p:cNvSpPr/>
          <p:nvPr/>
        </p:nvSpPr>
        <p:spPr>
          <a:xfrm>
            <a:off x="1649233" y="2026431"/>
            <a:ext cx="2264400" cy="961200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BDC69DD4-C5F2-4C8F-80AD-F0DD3FD738DB}"/>
              </a:ext>
            </a:extLst>
          </p:cNvPr>
          <p:cNvSpPr/>
          <p:nvPr/>
        </p:nvSpPr>
        <p:spPr>
          <a:xfrm>
            <a:off x="1649233" y="3429000"/>
            <a:ext cx="2264400" cy="939600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813FC7D-7F34-BE7B-05DE-3CEC77B77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AFDD4-AB50-4197-B7CE-5809DB5FB5F4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F57C0C-E25A-E160-A297-DC8F2752C8A1}"/>
              </a:ext>
            </a:extLst>
          </p:cNvPr>
          <p:cNvSpPr txBox="1"/>
          <p:nvPr/>
        </p:nvSpPr>
        <p:spPr>
          <a:xfrm>
            <a:off x="321015" y="420078"/>
            <a:ext cx="2954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수요예측모델</a:t>
            </a:r>
            <a:endParaRPr lang="ko-KR" altLang="en-US" sz="5400" b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F1D1DF-AFFA-AC8F-B301-160CBC883FF9}"/>
              </a:ext>
            </a:extLst>
          </p:cNvPr>
          <p:cNvSpPr txBox="1"/>
          <p:nvPr/>
        </p:nvSpPr>
        <p:spPr>
          <a:xfrm>
            <a:off x="2252999" y="2276198"/>
            <a:ext cx="10568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LSTM</a:t>
            </a:r>
            <a:endParaRPr lang="ko-KR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E93564E-5860-5759-C8DF-806AE9381C62}"/>
              </a:ext>
            </a:extLst>
          </p:cNvPr>
          <p:cNvSpPr txBox="1"/>
          <p:nvPr/>
        </p:nvSpPr>
        <p:spPr>
          <a:xfrm>
            <a:off x="1361812" y="4706815"/>
            <a:ext cx="2839239" cy="4140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** </a:t>
            </a:r>
            <a:r>
              <a:rPr lang="ko-KR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제품 </a:t>
            </a:r>
            <a:r>
              <a:rPr lang="en-US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PEMA-HR1500 </a:t>
            </a:r>
            <a:r>
              <a:rPr lang="ko-KR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기준</a:t>
            </a:r>
            <a:endParaRPr lang="ko-KR" altLang="en-US" sz="1600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3CE56286-91B7-3A9B-9DF2-DD9DB7A472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2863" y="1208429"/>
            <a:ext cx="5753903" cy="2676899"/>
          </a:xfrm>
          <a:prstGeom prst="rect">
            <a:avLst/>
          </a:prstGeom>
          <a:ln w="12700">
            <a:solidFill>
              <a:schemeClr val="bg1">
                <a:lumMod val="65000"/>
              </a:schemeClr>
            </a:solidFill>
          </a:ln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4B4F55C5-D470-9862-9754-B74662F993B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3000"/>
                    </a14:imgEffect>
                    <a14:imgEffect>
                      <a14:brightnessContrast contrast="-21000"/>
                    </a14:imgEffect>
                  </a14:imgLayer>
                </a14:imgProps>
              </a:ext>
            </a:extLst>
          </a:blip>
          <a:srcRect l="544" r="15688" b="37266"/>
          <a:stretch/>
        </p:blipFill>
        <p:spPr>
          <a:xfrm>
            <a:off x="7064752" y="4468952"/>
            <a:ext cx="3213100" cy="130377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AADA942-04AA-65B2-7F90-71C64CC70E1C}"/>
              </a:ext>
            </a:extLst>
          </p:cNvPr>
          <p:cNvSpPr txBox="1"/>
          <p:nvPr/>
        </p:nvSpPr>
        <p:spPr>
          <a:xfrm>
            <a:off x="2108134" y="3665814"/>
            <a:ext cx="13465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R²  0.56</a:t>
            </a:r>
            <a:endParaRPr lang="ko-KR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27780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0C96AE79-5F9A-43C8-82A8-51D18494B4E8}"/>
              </a:ext>
            </a:extLst>
          </p:cNvPr>
          <p:cNvSpPr/>
          <p:nvPr/>
        </p:nvSpPr>
        <p:spPr>
          <a:xfrm>
            <a:off x="1547030" y="1996671"/>
            <a:ext cx="2263704" cy="938354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0992F6CE-415E-43E1-AAEC-A3C6910B1946}"/>
              </a:ext>
            </a:extLst>
          </p:cNvPr>
          <p:cNvSpPr/>
          <p:nvPr/>
        </p:nvSpPr>
        <p:spPr>
          <a:xfrm>
            <a:off x="1547030" y="3332446"/>
            <a:ext cx="2263704" cy="938354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8F55D44-1B0E-81FB-AEDA-FA55D5BF9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AFDD4-AB50-4197-B7CE-5809DB5FB5F4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7398193-9209-5445-40A8-FA968BFE8FF7}"/>
              </a:ext>
            </a:extLst>
          </p:cNvPr>
          <p:cNvSpPr txBox="1"/>
          <p:nvPr/>
        </p:nvSpPr>
        <p:spPr>
          <a:xfrm>
            <a:off x="321015" y="420078"/>
            <a:ext cx="2954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수요예측모델</a:t>
            </a:r>
            <a:endParaRPr lang="ko-KR" altLang="en-US" sz="5400" b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2F6B7B-0D99-F225-A00A-A8D81408CB7F}"/>
              </a:ext>
            </a:extLst>
          </p:cNvPr>
          <p:cNvSpPr txBox="1"/>
          <p:nvPr/>
        </p:nvSpPr>
        <p:spPr>
          <a:xfrm>
            <a:off x="1998708" y="2235015"/>
            <a:ext cx="14902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SARIMA</a:t>
            </a:r>
            <a:endParaRPr lang="ko-KR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CEEB90A-3C9B-925C-5CCC-067591A612FE}"/>
              </a:ext>
            </a:extLst>
          </p:cNvPr>
          <p:cNvSpPr txBox="1"/>
          <p:nvPr/>
        </p:nvSpPr>
        <p:spPr>
          <a:xfrm>
            <a:off x="1979166" y="3570790"/>
            <a:ext cx="15293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R²  0.74</a:t>
            </a:r>
            <a:endParaRPr lang="ko-KR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2" name="그림 21" descr="텍스트, 도표, 그래프, 라인이(가) 표시된 사진&#10;&#10;자동 생성된 설명">
            <a:extLst>
              <a:ext uri="{FF2B5EF4-FFF2-40B4-BE49-F238E27FC236}">
                <a16:creationId xmlns:a16="http://schemas.microsoft.com/office/drawing/2014/main" id="{0394BBAF-C055-0258-296B-3D0B09A3B47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13715"/>
          <a:stretch/>
        </p:blipFill>
        <p:spPr>
          <a:xfrm>
            <a:off x="6274269" y="3570790"/>
            <a:ext cx="5295557" cy="3057525"/>
          </a:xfrm>
          <a:prstGeom prst="rect">
            <a:avLst/>
          </a:prstGeom>
          <a:ln w="12700">
            <a:solidFill>
              <a:schemeClr val="bg1">
                <a:lumMod val="65000"/>
              </a:schemeClr>
            </a:solidFill>
          </a:ln>
        </p:spPr>
      </p:pic>
      <p:pic>
        <p:nvPicPr>
          <p:cNvPr id="24" name="그림 23" descr="텍스트, 스크린샷, 폰트, 그래프이(가) 표시된 사진&#10;&#10;자동 생성된 설명">
            <a:extLst>
              <a:ext uri="{FF2B5EF4-FFF2-40B4-BE49-F238E27FC236}">
                <a16:creationId xmlns:a16="http://schemas.microsoft.com/office/drawing/2014/main" id="{A24E20FE-71F3-DB0C-95F1-C1A0BC37389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753"/>
          <a:stretch/>
        </p:blipFill>
        <p:spPr>
          <a:xfrm>
            <a:off x="6397601" y="136525"/>
            <a:ext cx="4956199" cy="3287149"/>
          </a:xfrm>
          <a:prstGeom prst="rect">
            <a:avLst/>
          </a:prstGeom>
          <a:ln w="12700">
            <a:solidFill>
              <a:schemeClr val="bg1">
                <a:lumMod val="65000"/>
              </a:schemeClr>
            </a:solidFill>
          </a:ln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A837A7AD-51F9-984E-4044-0430AD118919}"/>
              </a:ext>
            </a:extLst>
          </p:cNvPr>
          <p:cNvSpPr txBox="1"/>
          <p:nvPr/>
        </p:nvSpPr>
        <p:spPr>
          <a:xfrm>
            <a:off x="1324237" y="4596065"/>
            <a:ext cx="2839239" cy="4140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** </a:t>
            </a:r>
            <a:r>
              <a:rPr lang="ko-KR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제품 </a:t>
            </a:r>
            <a:r>
              <a:rPr lang="en-US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PEMA-HR1500 </a:t>
            </a:r>
            <a:r>
              <a:rPr lang="ko-KR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기준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168464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막힌 원호 14">
            <a:extLst>
              <a:ext uri="{FF2B5EF4-FFF2-40B4-BE49-F238E27FC236}">
                <a16:creationId xmlns:a16="http://schemas.microsoft.com/office/drawing/2014/main" id="{430C7E37-FEB1-467F-9E6B-17A399ACE59D}"/>
              </a:ext>
            </a:extLst>
          </p:cNvPr>
          <p:cNvSpPr/>
          <p:nvPr/>
        </p:nvSpPr>
        <p:spPr>
          <a:xfrm rot="19125862">
            <a:off x="11271299" y="5958751"/>
            <a:ext cx="1443096" cy="1533759"/>
          </a:xfrm>
          <a:prstGeom prst="blockArc">
            <a:avLst>
              <a:gd name="adj1" fmla="val 12367033"/>
              <a:gd name="adj2" fmla="val 20204949"/>
              <a:gd name="adj3" fmla="val 18039"/>
            </a:avLst>
          </a:prstGeom>
          <a:solidFill>
            <a:schemeClr val="bg1">
              <a:lumMod val="75000"/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막힌 원호 13">
            <a:extLst>
              <a:ext uri="{FF2B5EF4-FFF2-40B4-BE49-F238E27FC236}">
                <a16:creationId xmlns:a16="http://schemas.microsoft.com/office/drawing/2014/main" id="{92D92348-885B-41DE-B5CD-EA3C9FB04C69}"/>
              </a:ext>
            </a:extLst>
          </p:cNvPr>
          <p:cNvSpPr/>
          <p:nvPr/>
        </p:nvSpPr>
        <p:spPr>
          <a:xfrm rot="8276149">
            <a:off x="-2364118" y="-2602507"/>
            <a:ext cx="4931228" cy="5205013"/>
          </a:xfrm>
          <a:prstGeom prst="blockArc">
            <a:avLst>
              <a:gd name="adj1" fmla="val 13270737"/>
              <a:gd name="adj2" fmla="val 18909575"/>
              <a:gd name="adj3" fmla="val 102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2A8A4CA-5850-44F6-954E-634777FC2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AFDD4-AB50-4197-B7CE-5809DB5FB5F4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F4870C-7C38-41A2-B086-123EB41F4356}"/>
              </a:ext>
            </a:extLst>
          </p:cNvPr>
          <p:cNvSpPr txBox="1"/>
          <p:nvPr/>
        </p:nvSpPr>
        <p:spPr>
          <a:xfrm>
            <a:off x="321015" y="420078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수요예측모델</a:t>
            </a:r>
            <a:endParaRPr lang="ko-KR" altLang="en-US" sz="4400" b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4BA7B42-88A2-4B5C-8A23-CB7D6B65D5D1}"/>
              </a:ext>
            </a:extLst>
          </p:cNvPr>
          <p:cNvSpPr/>
          <p:nvPr/>
        </p:nvSpPr>
        <p:spPr>
          <a:xfrm>
            <a:off x="807503" y="1362075"/>
            <a:ext cx="3705225" cy="88582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데이터 마트</a:t>
            </a:r>
          </a:p>
        </p:txBody>
      </p: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F72D2F34-7E72-4053-B462-EB80CC3D9B79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2564525"/>
          <a:ext cx="3705226" cy="36348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05226">
                  <a:extLst>
                    <a:ext uri="{9D8B030D-6E8A-4147-A177-3AD203B41FA5}">
                      <a16:colId xmlns:a16="http://schemas.microsoft.com/office/drawing/2014/main" val="1517073111"/>
                    </a:ext>
                  </a:extLst>
                </a:gridCol>
              </a:tblGrid>
              <a:tr h="46442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납기일자</a:t>
                      </a:r>
                      <a:endParaRPr lang="en-US" altLang="ko-KR" sz="1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6372535"/>
                  </a:ext>
                </a:extLst>
              </a:tr>
              <a:tr h="43815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판매중량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686316"/>
                  </a:ext>
                </a:extLst>
              </a:tr>
              <a:tr h="45537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제품명</a:t>
                      </a:r>
                      <a:endParaRPr lang="en-US" altLang="ko-KR" sz="1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0961902"/>
                  </a:ext>
                </a:extLst>
              </a:tr>
              <a:tr h="45537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예측중량</a:t>
                      </a:r>
                      <a:endParaRPr lang="en-US" altLang="ko-KR" sz="1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9009649"/>
                  </a:ext>
                </a:extLst>
              </a:tr>
              <a:tr h="45537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날씨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3411163"/>
                  </a:ext>
                </a:extLst>
              </a:tr>
              <a:tr h="45537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미분양주택현황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2070189"/>
                  </a:ext>
                </a:extLst>
              </a:tr>
              <a:tr h="45537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국내건설수주액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4404152"/>
                  </a:ext>
                </a:extLst>
              </a:tr>
              <a:tr h="45537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국내건설기성액</a:t>
                      </a:r>
                      <a:endParaRPr lang="ko-KR" altLang="en-US" sz="1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0100033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:a16="http://schemas.microsoft.com/office/drawing/2014/main" id="{42B6CC15-0408-467B-B4BE-6F801B2ECCBC}"/>
              </a:ext>
            </a:extLst>
          </p:cNvPr>
          <p:cNvSpPr/>
          <p:nvPr/>
        </p:nvSpPr>
        <p:spPr>
          <a:xfrm>
            <a:off x="7448550" y="1362075"/>
            <a:ext cx="3705225" cy="88582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분석용 데이터세트</a:t>
            </a:r>
          </a:p>
        </p:txBody>
      </p:sp>
      <p:graphicFrame>
        <p:nvGraphicFramePr>
          <p:cNvPr id="11" name="표 8">
            <a:extLst>
              <a:ext uri="{FF2B5EF4-FFF2-40B4-BE49-F238E27FC236}">
                <a16:creationId xmlns:a16="http://schemas.microsoft.com/office/drawing/2014/main" id="{70C8A48E-F826-476D-8352-5E301D58037B}"/>
              </a:ext>
            </a:extLst>
          </p:cNvPr>
          <p:cNvGraphicFramePr>
            <a:graphicFrameLocks noGrp="1"/>
          </p:cNvGraphicFramePr>
          <p:nvPr/>
        </p:nvGraphicFramePr>
        <p:xfrm>
          <a:off x="7448550" y="2544286"/>
          <a:ext cx="3705225" cy="364657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05225">
                  <a:extLst>
                    <a:ext uri="{9D8B030D-6E8A-4147-A177-3AD203B41FA5}">
                      <a16:colId xmlns:a16="http://schemas.microsoft.com/office/drawing/2014/main" val="1517073111"/>
                    </a:ext>
                  </a:extLst>
                </a:gridCol>
              </a:tblGrid>
              <a:tr h="58453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판매중량</a:t>
                      </a:r>
                      <a:r>
                        <a:rPr lang="en-US" altLang="ko-KR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주별 합계</a:t>
                      </a:r>
                      <a:r>
                        <a:rPr lang="en-US" altLang="ko-KR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, target)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6372535"/>
                  </a:ext>
                </a:extLst>
              </a:tr>
              <a:tr h="5103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제품명</a:t>
                      </a:r>
                      <a:endParaRPr lang="en-US" altLang="ko-KR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0961902"/>
                  </a:ext>
                </a:extLst>
              </a:tr>
              <a:tr h="5103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예측중량</a:t>
                      </a:r>
                      <a:endParaRPr lang="en-US" altLang="ko-KR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9009649"/>
                  </a:ext>
                </a:extLst>
              </a:tr>
              <a:tr h="5103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날씨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3411163"/>
                  </a:ext>
                </a:extLst>
              </a:tr>
              <a:tr h="5103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미분양주택현황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2070189"/>
                  </a:ext>
                </a:extLst>
              </a:tr>
              <a:tr h="5103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국내건설수주액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4404152"/>
                  </a:ext>
                </a:extLst>
              </a:tr>
              <a:tr h="5103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국내건설기성액</a:t>
                      </a:r>
                      <a:endParaRPr lang="ko-KR" alt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0100033"/>
                  </a:ext>
                </a:extLst>
              </a:tr>
            </a:tbl>
          </a:graphicData>
        </a:graphic>
      </p:graphicFrame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728E2783-4B8A-4F26-9232-09633CC0330D}"/>
              </a:ext>
            </a:extLst>
          </p:cNvPr>
          <p:cNvSpPr/>
          <p:nvPr/>
        </p:nvSpPr>
        <p:spPr>
          <a:xfrm>
            <a:off x="5010150" y="3209925"/>
            <a:ext cx="2085975" cy="1047750"/>
          </a:xfrm>
          <a:prstGeom prst="rightArrow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B146FB7-CAF5-49F1-9834-F372423113B8}"/>
              </a:ext>
            </a:extLst>
          </p:cNvPr>
          <p:cNvSpPr/>
          <p:nvPr/>
        </p:nvSpPr>
        <p:spPr>
          <a:xfrm>
            <a:off x="11168414" y="6858000"/>
            <a:ext cx="370771" cy="2286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9908E99-0B4C-4016-8B6F-CCACDA6AB314}"/>
              </a:ext>
            </a:extLst>
          </p:cNvPr>
          <p:cNvSpPr/>
          <p:nvPr/>
        </p:nvSpPr>
        <p:spPr>
          <a:xfrm rot="16200000">
            <a:off x="12120915" y="6056664"/>
            <a:ext cx="370771" cy="2286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598CD726-A6FB-49EE-8EE8-82DFBFA5AEF1}"/>
              </a:ext>
            </a:extLst>
          </p:cNvPr>
          <p:cNvCxnSpPr>
            <a:cxnSpLocks/>
          </p:cNvCxnSpPr>
          <p:nvPr/>
        </p:nvCxnSpPr>
        <p:spPr>
          <a:xfrm>
            <a:off x="4543426" y="2714625"/>
            <a:ext cx="21711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8E55E4F7-85D0-41F2-B8F7-7FD562A15262}"/>
              </a:ext>
            </a:extLst>
          </p:cNvPr>
          <p:cNvCxnSpPr>
            <a:cxnSpLocks/>
          </p:cNvCxnSpPr>
          <p:nvPr/>
        </p:nvCxnSpPr>
        <p:spPr>
          <a:xfrm>
            <a:off x="4543426" y="3323047"/>
            <a:ext cx="21711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9CDC5856-375B-42BF-B4BF-459DACCC179C}"/>
              </a:ext>
            </a:extLst>
          </p:cNvPr>
          <p:cNvCxnSpPr>
            <a:cxnSpLocks/>
          </p:cNvCxnSpPr>
          <p:nvPr/>
        </p:nvCxnSpPr>
        <p:spPr>
          <a:xfrm flipV="1">
            <a:off x="4760536" y="2714625"/>
            <a:ext cx="2001" cy="608422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id="{8A665CC4-9F61-4731-928A-FD034C270D92}"/>
              </a:ext>
            </a:extLst>
          </p:cNvPr>
          <p:cNvCxnSpPr>
            <a:cxnSpLocks/>
          </p:cNvCxnSpPr>
          <p:nvPr/>
        </p:nvCxnSpPr>
        <p:spPr>
          <a:xfrm flipV="1">
            <a:off x="4760536" y="2824386"/>
            <a:ext cx="2704134" cy="22004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" name="원형: 비어 있음 2">
            <a:extLst>
              <a:ext uri="{FF2B5EF4-FFF2-40B4-BE49-F238E27FC236}">
                <a16:creationId xmlns:a16="http://schemas.microsoft.com/office/drawing/2014/main" id="{8FE8CB17-E88A-417F-908D-86E1C432812B}"/>
              </a:ext>
            </a:extLst>
          </p:cNvPr>
          <p:cNvSpPr/>
          <p:nvPr/>
        </p:nvSpPr>
        <p:spPr>
          <a:xfrm>
            <a:off x="11353800" y="261257"/>
            <a:ext cx="385354" cy="348343"/>
          </a:xfrm>
          <a:prstGeom prst="donu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328DCA99-CD65-406B-96B7-C06DDE53F8BB}"/>
              </a:ext>
            </a:extLst>
          </p:cNvPr>
          <p:cNvSpPr/>
          <p:nvPr/>
        </p:nvSpPr>
        <p:spPr>
          <a:xfrm>
            <a:off x="11739154" y="740229"/>
            <a:ext cx="131831" cy="13062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74339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88B81BAB-B57D-4F29-9E6B-E0C7FE8C8905}"/>
              </a:ext>
            </a:extLst>
          </p:cNvPr>
          <p:cNvSpPr txBox="1">
            <a:spLocks/>
          </p:cNvSpPr>
          <p:nvPr/>
        </p:nvSpPr>
        <p:spPr>
          <a:xfrm>
            <a:off x="465973" y="577192"/>
            <a:ext cx="3191627" cy="465355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-15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j-cs"/>
              </a:rPr>
              <a:t>분석 환경  및  활용  라이브러리</a:t>
            </a:r>
            <a:r>
              <a:rPr kumimoji="0" lang="ko-KR" altLang="en-US" sz="2800" b="1" i="0" u="none" strike="noStrike" kern="1200" cap="none" spc="-15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j-cs"/>
              </a:rPr>
              <a:t>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B3D289C-EBD4-4C15-9727-C9245D15AB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0725" y="2049718"/>
            <a:ext cx="2049694" cy="66813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79FFA68-014F-498B-BE04-99741FFC03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8310" y="1544020"/>
            <a:ext cx="742247" cy="77215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06E1F86-7234-48BC-8BF4-A550C77BAA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53487" y="5094535"/>
            <a:ext cx="2175045" cy="71805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65E3C67-1B0C-49C1-AA63-FB1750AEF33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94023" y="5121184"/>
            <a:ext cx="2286396" cy="60830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68186A6B-D2D4-4980-8BFF-5D4E3E1F8E0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53118" y="3980940"/>
            <a:ext cx="1516328" cy="87641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AC8CA61E-5C1F-4D36-AD10-149C952FCD8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7058" y="1832155"/>
            <a:ext cx="1578552" cy="1232203"/>
          </a:xfrm>
          <a:prstGeom prst="rect">
            <a:avLst/>
          </a:prstGeom>
        </p:spPr>
      </p:pic>
      <p:sp>
        <p:nvSpPr>
          <p:cNvPr id="32" name="직사각형 31">
            <a:extLst>
              <a:ext uri="{FF2B5EF4-FFF2-40B4-BE49-F238E27FC236}">
                <a16:creationId xmlns:a16="http://schemas.microsoft.com/office/drawing/2014/main" id="{18DA2257-7F19-9ACD-B003-1E87E5C3244F}"/>
              </a:ext>
            </a:extLst>
          </p:cNvPr>
          <p:cNvSpPr/>
          <p:nvPr/>
        </p:nvSpPr>
        <p:spPr>
          <a:xfrm>
            <a:off x="6264697" y="1216614"/>
            <a:ext cx="4777581" cy="2302467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EC92B05-820A-CA12-7CE1-10C257979EE6}"/>
              </a:ext>
            </a:extLst>
          </p:cNvPr>
          <p:cNvSpPr txBox="1"/>
          <p:nvPr/>
        </p:nvSpPr>
        <p:spPr>
          <a:xfrm>
            <a:off x="6470417" y="1039930"/>
            <a:ext cx="11056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highlight>
                  <a:srgbClr val="F2F2F2"/>
                </a:highlight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개발 환경</a:t>
            </a: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highlight>
                <a:srgbClr val="F2F2F2"/>
              </a:highlight>
              <a:uLnTx/>
              <a:uFillTx/>
              <a:latin typeface="한컴 고딕" panose="02000500000000000000" pitchFamily="2" charset="-127"/>
              <a:ea typeface="한컴 고딕" panose="02000500000000000000" pitchFamily="2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E59E0E0-809E-630A-4CA5-65A8D9D9F39F}"/>
              </a:ext>
            </a:extLst>
          </p:cNvPr>
          <p:cNvSpPr/>
          <p:nvPr/>
        </p:nvSpPr>
        <p:spPr>
          <a:xfrm>
            <a:off x="637475" y="3849863"/>
            <a:ext cx="11312957" cy="2187108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8D5CE279-7556-B8A2-B5BF-42EDE9423EFF}"/>
              </a:ext>
            </a:extLst>
          </p:cNvPr>
          <p:cNvSpPr/>
          <p:nvPr/>
        </p:nvSpPr>
        <p:spPr>
          <a:xfrm>
            <a:off x="881915" y="1509965"/>
            <a:ext cx="4852502" cy="184680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687D3C9-462B-C9B4-6541-74F98FBBA18A}"/>
              </a:ext>
            </a:extLst>
          </p:cNvPr>
          <p:cNvSpPr txBox="1"/>
          <p:nvPr/>
        </p:nvSpPr>
        <p:spPr>
          <a:xfrm>
            <a:off x="947438" y="1383489"/>
            <a:ext cx="1165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highlight>
                  <a:srgbClr val="F2F2F2"/>
                </a:highlight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분석 언어 </a:t>
            </a: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highlight>
                <a:srgbClr val="F2F2F2"/>
              </a:highlight>
              <a:uLnTx/>
              <a:uFillTx/>
              <a:latin typeface="한컴 고딕" panose="02000500000000000000" pitchFamily="2" charset="-127"/>
              <a:ea typeface="한컴 고딕" panose="02000500000000000000" pitchFamily="2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43" name="그림 42" descr="원, 그래픽, 디자인이(가) 표시된 사진&#10;&#10;자동 생성된 설명">
            <a:extLst>
              <a:ext uri="{FF2B5EF4-FFF2-40B4-BE49-F238E27FC236}">
                <a16:creationId xmlns:a16="http://schemas.microsoft.com/office/drawing/2014/main" id="{061CB9E3-DB57-BCB7-7EEE-DE338927E3B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0705" y="2523633"/>
            <a:ext cx="901540" cy="901540"/>
          </a:xfrm>
          <a:prstGeom prst="rect">
            <a:avLst/>
          </a:prstGeom>
        </p:spPr>
      </p:pic>
      <p:pic>
        <p:nvPicPr>
          <p:cNvPr id="45" name="그림 44" descr="로고, 폰트, 그래픽, 상징이(가) 표시된 사진&#10;&#10;자동 생성된 설명">
            <a:extLst>
              <a:ext uri="{FF2B5EF4-FFF2-40B4-BE49-F238E27FC236}">
                <a16:creationId xmlns:a16="http://schemas.microsoft.com/office/drawing/2014/main" id="{90775D26-BDD5-40C6-180C-2579897080A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8469" y="2548002"/>
            <a:ext cx="1554854" cy="874606"/>
          </a:xfrm>
          <a:prstGeom prst="rect">
            <a:avLst/>
          </a:prstGeom>
        </p:spPr>
      </p:pic>
      <p:pic>
        <p:nvPicPr>
          <p:cNvPr id="4" name="그림 3" descr="해양 포유류, 포유류, 창의성이(가) 표시된 사진&#10;&#10;자동 생성된 설명">
            <a:extLst>
              <a:ext uri="{FF2B5EF4-FFF2-40B4-BE49-F238E27FC236}">
                <a16:creationId xmlns:a16="http://schemas.microsoft.com/office/drawing/2014/main" id="{3D10CD03-53FC-ADB4-5A9E-6500263ABC0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860837" y="1386508"/>
            <a:ext cx="984723" cy="947662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D8151141-A2E3-6A6E-8FBF-13D8E39EF9D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310243" y="1333751"/>
            <a:ext cx="1312497" cy="1312497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E2F0707D-0303-B889-2C8B-85594FCDF82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158264" y="4068987"/>
            <a:ext cx="1750761" cy="781482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74CE2198-34B2-49EF-A768-6EB31E31490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840" y="3952627"/>
            <a:ext cx="2460830" cy="1168557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5F9A2785-4F1D-45DE-8CF6-06B02AD8CDE0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9625" y="2539724"/>
            <a:ext cx="1975758" cy="825628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19FFA118-672B-E2A1-FDDB-7E0A4DF06831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387096" y="5130158"/>
            <a:ext cx="1473741" cy="627124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16C4CEC6-DAD3-09B0-6AC4-994885E282AB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002375" y="4698221"/>
            <a:ext cx="1825870" cy="1168557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DDF2D38E-EF0E-929A-1A8E-C76C194C5F6F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8909315" y="3924521"/>
            <a:ext cx="1750761" cy="1021278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C700CA19-F5E4-2926-64D3-C1B0E73501F1}"/>
              </a:ext>
            </a:extLst>
          </p:cNvPr>
          <p:cNvSpPr txBox="1"/>
          <p:nvPr/>
        </p:nvSpPr>
        <p:spPr>
          <a:xfrm>
            <a:off x="1163669" y="3627878"/>
            <a:ext cx="3184360" cy="25006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highlight>
                  <a:srgbClr val="F2F2F2"/>
                </a:highlight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라이브러리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highlight>
                  <a:srgbClr val="F2F2F2"/>
                </a:highlight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&amp; 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highlight>
                  <a:srgbClr val="F2F2F2"/>
                </a:highlight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프레임워크</a:t>
            </a: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highlight>
                <a:srgbClr val="F2F2F2"/>
              </a:highlight>
              <a:uLnTx/>
              <a:uFillTx/>
              <a:latin typeface="한컴 고딕" panose="02000500000000000000" pitchFamily="2" charset="-127"/>
              <a:ea typeface="한컴 고딕" panose="02000500000000000000" pitchFamily="2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5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한컴 고딕" panose="02000500000000000000" pitchFamily="2" charset="-127"/>
              <a:ea typeface="한컴 고딕" panose="02000500000000000000" pitchFamily="2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한컴 고딕" panose="02000500000000000000" pitchFamily="2" charset="-127"/>
              <a:ea typeface="한컴 고딕" panose="02000500000000000000" pitchFamily="2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한컴 고딕" panose="02000500000000000000" pitchFamily="2" charset="-127"/>
              <a:ea typeface="한컴 고딕" panose="02000500000000000000" pitchFamily="2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한컴 고딕" panose="02000500000000000000" pitchFamily="2" charset="-127"/>
              <a:ea typeface="한컴 고딕" panose="02000500000000000000" pitchFamily="2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한컴 고딕" panose="02000500000000000000" pitchFamily="2" charset="-127"/>
              <a:ea typeface="한컴 고딕" panose="02000500000000000000" pitchFamily="2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409084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E3CD5C5-627E-093E-2D39-655AA2CDA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AFDD4-AB50-4197-B7CE-5809DB5FB5F4}" type="slidenum">
              <a:rPr lang="ko-KR" altLang="en-US" smtClean="0"/>
              <a:t>15</a:t>
            </a:fld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7D5981C7-B01F-987C-6A0D-68ED6FBD7942}"/>
              </a:ext>
            </a:extLst>
          </p:cNvPr>
          <p:cNvSpPr/>
          <p:nvPr/>
        </p:nvSpPr>
        <p:spPr>
          <a:xfrm>
            <a:off x="-947057" y="816429"/>
            <a:ext cx="5780314" cy="5539921"/>
          </a:xfrm>
          <a:prstGeom prst="ellipse">
            <a:avLst/>
          </a:prstGeom>
          <a:solidFill>
            <a:srgbClr val="D5C6B9">
              <a:alpha val="8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막힌 원호 3">
            <a:extLst>
              <a:ext uri="{FF2B5EF4-FFF2-40B4-BE49-F238E27FC236}">
                <a16:creationId xmlns:a16="http://schemas.microsoft.com/office/drawing/2014/main" id="{A635F3C7-5DD2-4950-9954-99B41D9BF617}"/>
              </a:ext>
            </a:extLst>
          </p:cNvPr>
          <p:cNvSpPr/>
          <p:nvPr/>
        </p:nvSpPr>
        <p:spPr>
          <a:xfrm rot="8276149">
            <a:off x="-2364118" y="-2602507"/>
            <a:ext cx="4931228" cy="5205013"/>
          </a:xfrm>
          <a:prstGeom prst="blockArc">
            <a:avLst>
              <a:gd name="adj1" fmla="val 13270737"/>
              <a:gd name="adj2" fmla="val 18909575"/>
              <a:gd name="adj3" fmla="val 10262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D7964573-83BE-743A-4F3E-B699C905AEB2}"/>
              </a:ext>
            </a:extLst>
          </p:cNvPr>
          <p:cNvSpPr/>
          <p:nvPr/>
        </p:nvSpPr>
        <p:spPr>
          <a:xfrm>
            <a:off x="11353800" y="5372101"/>
            <a:ext cx="604157" cy="538843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174EBF57-8856-A2E1-54E1-2A1DBAA11EF8}"/>
              </a:ext>
            </a:extLst>
          </p:cNvPr>
          <p:cNvSpPr/>
          <p:nvPr/>
        </p:nvSpPr>
        <p:spPr>
          <a:xfrm>
            <a:off x="9748157" y="517978"/>
            <a:ext cx="1012371" cy="935264"/>
          </a:xfrm>
          <a:prstGeom prst="ellipse">
            <a:avLst/>
          </a:prstGeom>
          <a:solidFill>
            <a:srgbClr val="56585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7110EF-2155-181D-26A4-5143E95A48CA}"/>
              </a:ext>
            </a:extLst>
          </p:cNvPr>
          <p:cNvSpPr txBox="1"/>
          <p:nvPr/>
        </p:nvSpPr>
        <p:spPr>
          <a:xfrm>
            <a:off x="1643504" y="2430395"/>
            <a:ext cx="3647152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rgbClr val="565855"/>
                </a:solidFill>
              </a:rPr>
              <a:t>이상입니다</a:t>
            </a:r>
            <a:r>
              <a:rPr lang="en-US" altLang="ko-KR" sz="2400" b="1" dirty="0">
                <a:solidFill>
                  <a:srgbClr val="565855"/>
                </a:solidFill>
              </a:rPr>
              <a:t>.</a:t>
            </a:r>
          </a:p>
          <a:p>
            <a:r>
              <a:rPr lang="ko-KR" altLang="en-US" sz="5400" b="1" dirty="0">
                <a:solidFill>
                  <a:srgbClr val="565855"/>
                </a:solidFill>
              </a:rPr>
              <a:t>감사합니다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D7E7E4-BFD8-1209-E0B2-F131243BCA07}"/>
              </a:ext>
            </a:extLst>
          </p:cNvPr>
          <p:cNvSpPr txBox="1"/>
          <p:nvPr/>
        </p:nvSpPr>
        <p:spPr>
          <a:xfrm>
            <a:off x="8063492" y="2509982"/>
            <a:ext cx="2963736" cy="25846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</a:rPr>
              <a:t>:</a:t>
            </a:r>
            <a:r>
              <a:rPr lang="en-US" altLang="ko-KR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</a:rPr>
              <a:t>Git_hub</a:t>
            </a: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  <a:latin typeface="Arial Black" panose="020B0A04020102020204" pitchFamily="34" charset="0"/>
            </a:endParaRPr>
          </a:p>
          <a:p>
            <a:endParaRPr lang="en-US" altLang="ko-KR" sz="1100" b="1" dirty="0">
              <a:solidFill>
                <a:schemeClr val="tx1">
                  <a:lumMod val="65000"/>
                  <a:lumOff val="35000"/>
                </a:schemeClr>
              </a:solidFill>
              <a:latin typeface="Arial Black" panose="020B0A04020102020204" pitchFamily="34" charset="0"/>
            </a:endParaRPr>
          </a:p>
          <a:p>
            <a:pPr marL="171450" indent="-1714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</a:rPr>
              <a:t>팀장</a:t>
            </a:r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</a:rPr>
              <a:t>_</a:t>
            </a:r>
            <a:r>
              <a:rPr lang="ko-KR" altLang="en-US" sz="11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</a:rPr>
              <a:t>남동연</a:t>
            </a:r>
            <a:r>
              <a:rPr lang="ko-KR" alt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</a:rPr>
              <a:t>:</a:t>
            </a:r>
          </a:p>
          <a:p>
            <a:pPr marL="171450" indent="-1714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</a:rPr>
              <a:t>윤정현 </a:t>
            </a:r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</a:rPr>
              <a:t>: </a:t>
            </a:r>
          </a:p>
          <a:p>
            <a:pPr marL="171450" indent="-1714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11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</a:rPr>
              <a:t>장인혁</a:t>
            </a:r>
            <a:r>
              <a:rPr lang="ko-KR" alt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</a:rPr>
              <a:t>: </a:t>
            </a:r>
          </a:p>
          <a:p>
            <a:pPr marL="171450" indent="-1714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</a:rPr>
              <a:t>김태현 </a:t>
            </a:r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</a:rPr>
              <a:t>: </a:t>
            </a:r>
          </a:p>
          <a:p>
            <a:pPr marL="171450" indent="-1714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11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</a:rPr>
              <a:t>옥유리</a:t>
            </a:r>
            <a:r>
              <a:rPr lang="ko-KR" alt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</a:rPr>
              <a:t>: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9DE0DF-4865-7DC1-EF57-A1BDF0C53D77}"/>
              </a:ext>
            </a:extLst>
          </p:cNvPr>
          <p:cNvSpPr txBox="1"/>
          <p:nvPr/>
        </p:nvSpPr>
        <p:spPr>
          <a:xfrm>
            <a:off x="1774432" y="4416155"/>
            <a:ext cx="2719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pc="600" dirty="0">
                <a:solidFill>
                  <a:srgbClr val="5658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Team. </a:t>
            </a:r>
            <a:r>
              <a:rPr lang="en-US" altLang="ko-KR" sz="1200" spc="600" dirty="0" err="1">
                <a:solidFill>
                  <a:srgbClr val="5658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FutureCast</a:t>
            </a:r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9809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313723B9-84B4-9AD7-8E28-67FD7C020690}"/>
              </a:ext>
            </a:extLst>
          </p:cNvPr>
          <p:cNvSpPr/>
          <p:nvPr/>
        </p:nvSpPr>
        <p:spPr>
          <a:xfrm>
            <a:off x="6280150" y="831850"/>
            <a:ext cx="5384800" cy="5194300"/>
          </a:xfrm>
          <a:prstGeom prst="ellipse">
            <a:avLst/>
          </a:prstGeom>
          <a:solidFill>
            <a:srgbClr val="D5C6B9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4800" b="1" dirty="0">
              <a:solidFill>
                <a:srgbClr val="565855"/>
              </a:solidFill>
            </a:endParaRPr>
          </a:p>
          <a:p>
            <a:pPr algn="ctr"/>
            <a:r>
              <a:rPr lang="en-US" altLang="ko-KR" sz="4800" b="1" dirty="0">
                <a:solidFill>
                  <a:srgbClr val="5658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Future Cast</a:t>
            </a:r>
          </a:p>
          <a:p>
            <a:pPr algn="ctr"/>
            <a:endParaRPr lang="en-US" altLang="ko-KR" sz="2000" b="1" dirty="0">
              <a:solidFill>
                <a:srgbClr val="565855"/>
              </a:solidFill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E23FC68-FE8C-DCD9-1289-925326DB9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AFDD4-AB50-4197-B7CE-5809DB5FB5F4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3" name="막힌 원호 2">
            <a:extLst>
              <a:ext uri="{FF2B5EF4-FFF2-40B4-BE49-F238E27FC236}">
                <a16:creationId xmlns:a16="http://schemas.microsoft.com/office/drawing/2014/main" id="{A019C7A8-7CB7-03F4-2A3B-57B3836A0631}"/>
              </a:ext>
            </a:extLst>
          </p:cNvPr>
          <p:cNvSpPr/>
          <p:nvPr/>
        </p:nvSpPr>
        <p:spPr>
          <a:xfrm rot="10800000">
            <a:off x="6718300" y="-2298701"/>
            <a:ext cx="4508500" cy="4597400"/>
          </a:xfrm>
          <a:prstGeom prst="blockArc">
            <a:avLst>
              <a:gd name="adj1" fmla="val 10800000"/>
              <a:gd name="adj2" fmla="val 27122"/>
              <a:gd name="adj3" fmla="val 14295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7697EFA2-979B-21B4-06B0-0EBF01C7F313}"/>
              </a:ext>
            </a:extLst>
          </p:cNvPr>
          <p:cNvSpPr/>
          <p:nvPr/>
        </p:nvSpPr>
        <p:spPr>
          <a:xfrm>
            <a:off x="1681111" y="1680958"/>
            <a:ext cx="506187" cy="523220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E9834316-2737-4A67-74E3-0BA992A3E95D}"/>
              </a:ext>
            </a:extLst>
          </p:cNvPr>
          <p:cNvSpPr/>
          <p:nvPr/>
        </p:nvSpPr>
        <p:spPr>
          <a:xfrm>
            <a:off x="1838703" y="1832917"/>
            <a:ext cx="191004" cy="219303"/>
          </a:xfrm>
          <a:prstGeom prst="ellipse">
            <a:avLst/>
          </a:prstGeom>
          <a:solidFill>
            <a:srgbClr val="FBF9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3F5717C1-2312-4DA8-A02F-355BBB3887C3}"/>
              </a:ext>
            </a:extLst>
          </p:cNvPr>
          <p:cNvSpPr/>
          <p:nvPr/>
        </p:nvSpPr>
        <p:spPr>
          <a:xfrm>
            <a:off x="1677736" y="2789724"/>
            <a:ext cx="191006" cy="197155"/>
          </a:xfrm>
          <a:prstGeom prst="ellipse">
            <a:avLst/>
          </a:prstGeom>
          <a:solidFill>
            <a:srgbClr val="FBF9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F76CD85-D27E-0725-2134-2158019B4ADE}"/>
              </a:ext>
            </a:extLst>
          </p:cNvPr>
          <p:cNvSpPr txBox="1"/>
          <p:nvPr/>
        </p:nvSpPr>
        <p:spPr>
          <a:xfrm>
            <a:off x="2519015" y="1680958"/>
            <a:ext cx="21653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rgbClr val="5658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cs typeface="Aharoni" panose="02010803020104030203" pitchFamily="2" charset="-79"/>
              </a:rPr>
              <a:t>남 동연</a:t>
            </a:r>
            <a:r>
              <a:rPr lang="en-US" altLang="ko-KR" sz="2800" b="1" dirty="0">
                <a:solidFill>
                  <a:srgbClr val="5658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cs typeface="Aharoni" panose="02010803020104030203" pitchFamily="2" charset="-79"/>
              </a:rPr>
              <a:t>_</a:t>
            </a:r>
            <a:r>
              <a:rPr lang="ko-KR" altLang="en-US" b="1" dirty="0">
                <a:solidFill>
                  <a:srgbClr val="5658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cs typeface="Aharoni" panose="02010803020104030203" pitchFamily="2" charset="-79"/>
              </a:rPr>
              <a:t>팀장</a:t>
            </a:r>
            <a:endParaRPr lang="ko-KR" altLang="en-US" sz="2800" b="1" dirty="0">
              <a:solidFill>
                <a:srgbClr val="56585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C943264-4D9A-41D6-DC6F-BA43772D9E37}"/>
              </a:ext>
            </a:extLst>
          </p:cNvPr>
          <p:cNvSpPr txBox="1"/>
          <p:nvPr/>
        </p:nvSpPr>
        <p:spPr>
          <a:xfrm>
            <a:off x="2519015" y="2626691"/>
            <a:ext cx="19490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rgbClr val="5658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cs typeface="Aharoni" panose="02010803020104030203" pitchFamily="2" charset="-79"/>
              </a:rPr>
              <a:t>윤 정현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EB51319-B9C8-E382-F22E-DC9A5FC81AF6}"/>
              </a:ext>
            </a:extLst>
          </p:cNvPr>
          <p:cNvSpPr txBox="1"/>
          <p:nvPr/>
        </p:nvSpPr>
        <p:spPr>
          <a:xfrm>
            <a:off x="2519015" y="3570715"/>
            <a:ext cx="19490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rgbClr val="5658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cs typeface="Aharoni" panose="02010803020104030203" pitchFamily="2" charset="-79"/>
              </a:rPr>
              <a:t>장 인혁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9321215-EE12-8E8B-666B-A74F8E9CE206}"/>
              </a:ext>
            </a:extLst>
          </p:cNvPr>
          <p:cNvSpPr txBox="1"/>
          <p:nvPr/>
        </p:nvSpPr>
        <p:spPr>
          <a:xfrm>
            <a:off x="2519015" y="4557197"/>
            <a:ext cx="19490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rgbClr val="5658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cs typeface="Aharoni" panose="02010803020104030203" pitchFamily="2" charset="-79"/>
              </a:rPr>
              <a:t>김 태현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807B109-AE33-78F7-F848-F5C9ACCE0D42}"/>
              </a:ext>
            </a:extLst>
          </p:cNvPr>
          <p:cNvSpPr txBox="1"/>
          <p:nvPr/>
        </p:nvSpPr>
        <p:spPr>
          <a:xfrm>
            <a:off x="2519015" y="5502930"/>
            <a:ext cx="19490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rgbClr val="5658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cs typeface="Aharoni" panose="02010803020104030203" pitchFamily="2" charset="-79"/>
              </a:rPr>
              <a:t>옥 유리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0E0240-B478-484A-B294-47917DD14416}"/>
              </a:ext>
            </a:extLst>
          </p:cNvPr>
          <p:cNvSpPr txBox="1"/>
          <p:nvPr/>
        </p:nvSpPr>
        <p:spPr>
          <a:xfrm>
            <a:off x="7213600" y="3067756"/>
            <a:ext cx="822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797976"/>
                </a:solidFill>
              </a:rPr>
              <a:t>Team.</a:t>
            </a:r>
            <a:endParaRPr lang="ko-KR" altLang="en-US" b="1" dirty="0">
              <a:solidFill>
                <a:srgbClr val="797976"/>
              </a:solidFill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C5F859C8-A347-4E57-8B58-FCDFEDB0D908}"/>
              </a:ext>
            </a:extLst>
          </p:cNvPr>
          <p:cNvSpPr/>
          <p:nvPr/>
        </p:nvSpPr>
        <p:spPr>
          <a:xfrm>
            <a:off x="1653544" y="2615493"/>
            <a:ext cx="506187" cy="523220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76597A6B-F73B-4CA5-9024-E18B3B8E28FF}"/>
              </a:ext>
            </a:extLst>
          </p:cNvPr>
          <p:cNvSpPr/>
          <p:nvPr/>
        </p:nvSpPr>
        <p:spPr>
          <a:xfrm>
            <a:off x="1811136" y="2767452"/>
            <a:ext cx="191004" cy="219303"/>
          </a:xfrm>
          <a:prstGeom prst="ellipse">
            <a:avLst/>
          </a:prstGeom>
          <a:solidFill>
            <a:srgbClr val="FBF9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E8B340BE-9FD5-4513-8C20-09990814A59E}"/>
              </a:ext>
            </a:extLst>
          </p:cNvPr>
          <p:cNvSpPr/>
          <p:nvPr/>
        </p:nvSpPr>
        <p:spPr>
          <a:xfrm>
            <a:off x="1653544" y="3570715"/>
            <a:ext cx="506187" cy="523220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D21C9644-DE64-47EB-BC44-B800179222A4}"/>
              </a:ext>
            </a:extLst>
          </p:cNvPr>
          <p:cNvSpPr/>
          <p:nvPr/>
        </p:nvSpPr>
        <p:spPr>
          <a:xfrm>
            <a:off x="1811136" y="3722674"/>
            <a:ext cx="191004" cy="219303"/>
          </a:xfrm>
          <a:prstGeom prst="ellipse">
            <a:avLst/>
          </a:prstGeom>
          <a:solidFill>
            <a:srgbClr val="FBF9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154A5DEA-289A-4050-8A0A-CBAB7400B2B0}"/>
              </a:ext>
            </a:extLst>
          </p:cNvPr>
          <p:cNvSpPr/>
          <p:nvPr/>
        </p:nvSpPr>
        <p:spPr>
          <a:xfrm>
            <a:off x="1653544" y="4557197"/>
            <a:ext cx="506187" cy="523220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066792F9-2DDD-4C4C-B430-9F848FB6C87E}"/>
              </a:ext>
            </a:extLst>
          </p:cNvPr>
          <p:cNvSpPr/>
          <p:nvPr/>
        </p:nvSpPr>
        <p:spPr>
          <a:xfrm>
            <a:off x="1811136" y="4709156"/>
            <a:ext cx="191004" cy="219303"/>
          </a:xfrm>
          <a:prstGeom prst="ellipse">
            <a:avLst/>
          </a:prstGeom>
          <a:solidFill>
            <a:srgbClr val="FBF9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87FE8B33-1E6A-4BCE-B128-2CFAA9ABF2BC}"/>
              </a:ext>
            </a:extLst>
          </p:cNvPr>
          <p:cNvSpPr/>
          <p:nvPr/>
        </p:nvSpPr>
        <p:spPr>
          <a:xfrm>
            <a:off x="1653544" y="5502441"/>
            <a:ext cx="506187" cy="523220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7D5ECB32-54C2-4DAC-8882-F1D6340A35D6}"/>
              </a:ext>
            </a:extLst>
          </p:cNvPr>
          <p:cNvSpPr/>
          <p:nvPr/>
        </p:nvSpPr>
        <p:spPr>
          <a:xfrm>
            <a:off x="1811136" y="5654400"/>
            <a:ext cx="191004" cy="219303"/>
          </a:xfrm>
          <a:prstGeom prst="ellipse">
            <a:avLst/>
          </a:prstGeom>
          <a:solidFill>
            <a:srgbClr val="FBF9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C62F5FA-1233-49D8-9324-182A04CCA708}"/>
              </a:ext>
            </a:extLst>
          </p:cNvPr>
          <p:cNvSpPr txBox="1"/>
          <p:nvPr/>
        </p:nvSpPr>
        <p:spPr>
          <a:xfrm>
            <a:off x="7875935" y="3974685"/>
            <a:ext cx="21932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rgbClr val="5658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팀원 소개</a:t>
            </a:r>
            <a:endParaRPr lang="ko-KR" altLang="en-US" b="1" dirty="0">
              <a:solidFill>
                <a:srgbClr val="56585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03B312-BEE8-4874-B5E6-15B250C5D889}"/>
              </a:ext>
            </a:extLst>
          </p:cNvPr>
          <p:cNvSpPr txBox="1"/>
          <p:nvPr/>
        </p:nvSpPr>
        <p:spPr>
          <a:xfrm>
            <a:off x="2833945" y="2167895"/>
            <a:ext cx="26837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총괄</a:t>
            </a: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발표</a:t>
            </a: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데이터분석</a:t>
            </a: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ARIMA,SARIMA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7D378E5-0E15-4185-8D9A-E26997FD5468}"/>
              </a:ext>
            </a:extLst>
          </p:cNvPr>
          <p:cNvSpPr txBox="1"/>
          <p:nvPr/>
        </p:nvSpPr>
        <p:spPr>
          <a:xfrm>
            <a:off x="2833945" y="3067756"/>
            <a:ext cx="1431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데이터분석</a:t>
            </a: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Django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14B748C-B66F-45F6-903D-96707354D8B7}"/>
              </a:ext>
            </a:extLst>
          </p:cNvPr>
          <p:cNvSpPr txBox="1"/>
          <p:nvPr/>
        </p:nvSpPr>
        <p:spPr>
          <a:xfrm>
            <a:off x="2833945" y="4003879"/>
            <a:ext cx="29819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데이터분석 </a:t>
            </a: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</a:t>
            </a: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오라클</a:t>
            </a: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altLang="ko-KR" sz="11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MariDB</a:t>
            </a: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기반 마스터시트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F390A5E-A7AF-4AF1-B026-3A333E908213}"/>
              </a:ext>
            </a:extLst>
          </p:cNvPr>
          <p:cNvSpPr txBox="1"/>
          <p:nvPr/>
        </p:nvSpPr>
        <p:spPr>
          <a:xfrm>
            <a:off x="2891844" y="5046237"/>
            <a:ext cx="25161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데이터분석 </a:t>
            </a: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,ML,</a:t>
            </a: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API, LSTM, </a:t>
            </a: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외부요인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F2B941B-EA9E-4A10-A2FC-CB59196427CF}"/>
              </a:ext>
            </a:extLst>
          </p:cNvPr>
          <p:cNvSpPr txBox="1"/>
          <p:nvPr/>
        </p:nvSpPr>
        <p:spPr>
          <a:xfrm>
            <a:off x="2900956" y="6016080"/>
            <a:ext cx="17091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데이터분석 </a:t>
            </a: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</a:t>
            </a:r>
            <a:r>
              <a:rPr lang="ko-KR" altLang="en-US" sz="11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태블로</a:t>
            </a: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PPT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F3CD877C-F01A-4592-AB1A-39B22100E88B}"/>
              </a:ext>
            </a:extLst>
          </p:cNvPr>
          <p:cNvSpPr/>
          <p:nvPr/>
        </p:nvSpPr>
        <p:spPr>
          <a:xfrm>
            <a:off x="2728294" y="2226717"/>
            <a:ext cx="179646" cy="148696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화살표: 오른쪽 28">
            <a:extLst>
              <a:ext uri="{FF2B5EF4-FFF2-40B4-BE49-F238E27FC236}">
                <a16:creationId xmlns:a16="http://schemas.microsoft.com/office/drawing/2014/main" id="{CDA1B7CC-3FC4-45A8-884F-9D9C80CD2AD0}"/>
              </a:ext>
            </a:extLst>
          </p:cNvPr>
          <p:cNvSpPr/>
          <p:nvPr/>
        </p:nvSpPr>
        <p:spPr>
          <a:xfrm>
            <a:off x="2728294" y="3103726"/>
            <a:ext cx="179646" cy="148696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화살표: 오른쪽 29">
            <a:extLst>
              <a:ext uri="{FF2B5EF4-FFF2-40B4-BE49-F238E27FC236}">
                <a16:creationId xmlns:a16="http://schemas.microsoft.com/office/drawing/2014/main" id="{34A5BB27-5B43-4C3B-8735-3312EF18A5D3}"/>
              </a:ext>
            </a:extLst>
          </p:cNvPr>
          <p:cNvSpPr/>
          <p:nvPr/>
        </p:nvSpPr>
        <p:spPr>
          <a:xfrm>
            <a:off x="2685226" y="5093866"/>
            <a:ext cx="179646" cy="148696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화살표: 오른쪽 30">
            <a:extLst>
              <a:ext uri="{FF2B5EF4-FFF2-40B4-BE49-F238E27FC236}">
                <a16:creationId xmlns:a16="http://schemas.microsoft.com/office/drawing/2014/main" id="{B0179602-275E-401C-A538-D23364C3494D}"/>
              </a:ext>
            </a:extLst>
          </p:cNvPr>
          <p:cNvSpPr/>
          <p:nvPr/>
        </p:nvSpPr>
        <p:spPr>
          <a:xfrm>
            <a:off x="2685226" y="6072537"/>
            <a:ext cx="179646" cy="148696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화살표: 오른쪽 31">
            <a:extLst>
              <a:ext uri="{FF2B5EF4-FFF2-40B4-BE49-F238E27FC236}">
                <a16:creationId xmlns:a16="http://schemas.microsoft.com/office/drawing/2014/main" id="{091A61C7-6CFE-4360-B8E1-47E2195E3722}"/>
              </a:ext>
            </a:extLst>
          </p:cNvPr>
          <p:cNvSpPr/>
          <p:nvPr/>
        </p:nvSpPr>
        <p:spPr>
          <a:xfrm>
            <a:off x="2696913" y="4065639"/>
            <a:ext cx="179646" cy="148696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6753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442D21F-F3BF-0A7A-308D-4DC7A0BBC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AFDD4-AB50-4197-B7CE-5809DB5FB5F4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571CE5-3415-7ABD-9F6B-985218240774}"/>
              </a:ext>
            </a:extLst>
          </p:cNvPr>
          <p:cNvSpPr txBox="1"/>
          <p:nvPr/>
        </p:nvSpPr>
        <p:spPr>
          <a:xfrm>
            <a:off x="1220445" y="577325"/>
            <a:ext cx="40772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b="1" dirty="0">
                <a:solidFill>
                  <a:srgbClr val="565855"/>
                </a:solidFill>
              </a:rPr>
              <a:t> </a:t>
            </a:r>
            <a:r>
              <a:rPr lang="en-US" altLang="ko-KR" sz="5400" b="1" dirty="0">
                <a:solidFill>
                  <a:srgbClr val="5658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CONTENTS</a:t>
            </a:r>
            <a:endParaRPr lang="ko-KR" altLang="en-US" sz="5400" b="1" dirty="0">
              <a:solidFill>
                <a:srgbClr val="56585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A319D96-A738-FB20-B5A9-8631911B74B4}"/>
              </a:ext>
            </a:extLst>
          </p:cNvPr>
          <p:cNvSpPr txBox="1"/>
          <p:nvPr/>
        </p:nvSpPr>
        <p:spPr>
          <a:xfrm>
            <a:off x="2304000" y="2587462"/>
            <a:ext cx="47903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BUSINESS ISSUE</a:t>
            </a:r>
          </a:p>
        </p:txBody>
      </p:sp>
      <p:sp>
        <p:nvSpPr>
          <p:cNvPr id="44" name="직각 삼각형 43">
            <a:extLst>
              <a:ext uri="{FF2B5EF4-FFF2-40B4-BE49-F238E27FC236}">
                <a16:creationId xmlns:a16="http://schemas.microsoft.com/office/drawing/2014/main" id="{8B5048A3-EC97-4682-A4B0-178F6E652B9B}"/>
              </a:ext>
            </a:extLst>
          </p:cNvPr>
          <p:cNvSpPr/>
          <p:nvPr/>
        </p:nvSpPr>
        <p:spPr>
          <a:xfrm rot="13477227">
            <a:off x="2042253" y="4074332"/>
            <a:ext cx="445158" cy="435250"/>
          </a:xfrm>
          <a:prstGeom prst="rtTriangle">
            <a:avLst/>
          </a:prstGeom>
          <a:solidFill>
            <a:srgbClr val="FBF9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40438923-10ED-8266-EE6F-6EF1447AA099}"/>
              </a:ext>
            </a:extLst>
          </p:cNvPr>
          <p:cNvSpPr/>
          <p:nvPr/>
        </p:nvSpPr>
        <p:spPr>
          <a:xfrm>
            <a:off x="1753186" y="2541454"/>
            <a:ext cx="511646" cy="492126"/>
          </a:xfrm>
          <a:prstGeom prst="ellipse">
            <a:avLst/>
          </a:prstGeom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9" name="막힌 원호 58">
            <a:extLst>
              <a:ext uri="{FF2B5EF4-FFF2-40B4-BE49-F238E27FC236}">
                <a16:creationId xmlns:a16="http://schemas.microsoft.com/office/drawing/2014/main" id="{94E461AC-72C3-4ED4-A9F9-DD441AB35CF8}"/>
              </a:ext>
            </a:extLst>
          </p:cNvPr>
          <p:cNvSpPr/>
          <p:nvPr/>
        </p:nvSpPr>
        <p:spPr>
          <a:xfrm rot="5400000">
            <a:off x="-780256" y="64503"/>
            <a:ext cx="1560512" cy="1634706"/>
          </a:xfrm>
          <a:prstGeom prst="blockArc">
            <a:avLst>
              <a:gd name="adj1" fmla="val 10800000"/>
              <a:gd name="adj2" fmla="val 21599993"/>
              <a:gd name="adj3" fmla="val 15608"/>
            </a:avLst>
          </a:prstGeom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ABE92B9-2690-3325-8D13-45E62EEC545E}"/>
              </a:ext>
            </a:extLst>
          </p:cNvPr>
          <p:cNvSpPr txBox="1"/>
          <p:nvPr/>
        </p:nvSpPr>
        <p:spPr>
          <a:xfrm>
            <a:off x="2304000" y="3366652"/>
            <a:ext cx="47903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프로젝트 정의</a:t>
            </a: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79B02D8-BC85-9352-E97C-017C65992F40}"/>
              </a:ext>
            </a:extLst>
          </p:cNvPr>
          <p:cNvSpPr txBox="1"/>
          <p:nvPr/>
        </p:nvSpPr>
        <p:spPr>
          <a:xfrm>
            <a:off x="2304000" y="4145842"/>
            <a:ext cx="42870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APS SYSTEM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A19C223-6435-D074-533B-6529CEC34F68}"/>
              </a:ext>
            </a:extLst>
          </p:cNvPr>
          <p:cNvSpPr txBox="1"/>
          <p:nvPr/>
        </p:nvSpPr>
        <p:spPr>
          <a:xfrm>
            <a:off x="2304000" y="4925031"/>
            <a:ext cx="47903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기대효과</a:t>
            </a: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pic>
        <p:nvPicPr>
          <p:cNvPr id="18" name="그림 17" descr="공, 구체, 달걀이(가) 표시된 사진&#10;&#10;자동 생성된 설명">
            <a:extLst>
              <a:ext uri="{FF2B5EF4-FFF2-40B4-BE49-F238E27FC236}">
                <a16:creationId xmlns:a16="http://schemas.microsoft.com/office/drawing/2014/main" id="{FDC948B4-4A0F-49F8-A9C1-1DD94EB3B9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4286" y="0"/>
            <a:ext cx="5297714" cy="6858000"/>
          </a:xfrm>
          <a:prstGeom prst="rect">
            <a:avLst/>
          </a:prstGeom>
        </p:spPr>
      </p:pic>
      <p:sp>
        <p:nvSpPr>
          <p:cNvPr id="20" name="타원 19">
            <a:extLst>
              <a:ext uri="{FF2B5EF4-FFF2-40B4-BE49-F238E27FC236}">
                <a16:creationId xmlns:a16="http://schemas.microsoft.com/office/drawing/2014/main" id="{19C9D29B-B126-49A9-89F0-ADB8C495D957}"/>
              </a:ext>
            </a:extLst>
          </p:cNvPr>
          <p:cNvSpPr/>
          <p:nvPr/>
        </p:nvSpPr>
        <p:spPr>
          <a:xfrm>
            <a:off x="1753186" y="3335980"/>
            <a:ext cx="511646" cy="492126"/>
          </a:xfrm>
          <a:prstGeom prst="ellipse">
            <a:avLst/>
          </a:prstGeom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1545621A-B9AF-4D84-ADA4-56B45F56DF32}"/>
              </a:ext>
            </a:extLst>
          </p:cNvPr>
          <p:cNvSpPr/>
          <p:nvPr/>
        </p:nvSpPr>
        <p:spPr>
          <a:xfrm>
            <a:off x="1753186" y="4130506"/>
            <a:ext cx="511646" cy="492126"/>
          </a:xfrm>
          <a:prstGeom prst="ellipse">
            <a:avLst/>
          </a:prstGeom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42D96E00-5F27-4274-A24A-F5F1DF752066}"/>
              </a:ext>
            </a:extLst>
          </p:cNvPr>
          <p:cNvSpPr/>
          <p:nvPr/>
        </p:nvSpPr>
        <p:spPr>
          <a:xfrm>
            <a:off x="1753186" y="4925031"/>
            <a:ext cx="511646" cy="492126"/>
          </a:xfrm>
          <a:prstGeom prst="ellipse">
            <a:avLst/>
          </a:prstGeom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8DD96C5-78E9-4017-8529-EED33F6D9738}"/>
              </a:ext>
            </a:extLst>
          </p:cNvPr>
          <p:cNvSpPr/>
          <p:nvPr/>
        </p:nvSpPr>
        <p:spPr>
          <a:xfrm>
            <a:off x="1806870" y="2593552"/>
            <a:ext cx="4042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Berlin Sans FB Demi" panose="020E0802020502020306" pitchFamily="34" charset="0"/>
              </a:rPr>
              <a:t>01</a:t>
            </a:r>
            <a:endParaRPr lang="ko-KR" altLang="en-US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6ABC785-4120-4AA7-8DB1-30A1DF87A748}"/>
              </a:ext>
            </a:extLst>
          </p:cNvPr>
          <p:cNvSpPr/>
          <p:nvPr/>
        </p:nvSpPr>
        <p:spPr>
          <a:xfrm>
            <a:off x="1784428" y="3371418"/>
            <a:ext cx="4491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Berlin Sans FB Demi" panose="020E0802020502020306" pitchFamily="34" charset="0"/>
              </a:rPr>
              <a:t>02</a:t>
            </a:r>
            <a:endParaRPr lang="ko-KR" altLang="en-US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0639C9B-25EA-4954-8B63-C803EE444FAE}"/>
              </a:ext>
            </a:extLst>
          </p:cNvPr>
          <p:cNvSpPr/>
          <p:nvPr/>
        </p:nvSpPr>
        <p:spPr>
          <a:xfrm>
            <a:off x="1799657" y="4176620"/>
            <a:ext cx="4427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Berlin Sans FB Demi" panose="020E0802020502020306" pitchFamily="34" charset="0"/>
              </a:rPr>
              <a:t>03</a:t>
            </a:r>
            <a:endParaRPr lang="ko-KR" altLang="en-US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D14E456-3849-4926-A511-6F5C91BE1DEC}"/>
              </a:ext>
            </a:extLst>
          </p:cNvPr>
          <p:cNvSpPr/>
          <p:nvPr/>
        </p:nvSpPr>
        <p:spPr>
          <a:xfrm>
            <a:off x="1792444" y="4963797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Berlin Sans FB Demi" panose="020E0802020502020306" pitchFamily="34" charset="0"/>
              </a:rPr>
              <a:t>04</a:t>
            </a:r>
            <a:endParaRPr lang="ko-KR" altLang="en-US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5741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타원 37">
            <a:extLst>
              <a:ext uri="{FF2B5EF4-FFF2-40B4-BE49-F238E27FC236}">
                <a16:creationId xmlns:a16="http://schemas.microsoft.com/office/drawing/2014/main" id="{3270C1B3-C06F-44F2-9093-AC842E506ABD}"/>
              </a:ext>
            </a:extLst>
          </p:cNvPr>
          <p:cNvSpPr/>
          <p:nvPr/>
        </p:nvSpPr>
        <p:spPr>
          <a:xfrm>
            <a:off x="1295182" y="1457032"/>
            <a:ext cx="511646" cy="492126"/>
          </a:xfrm>
          <a:prstGeom prst="ellipse">
            <a:avLst/>
          </a:prstGeom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39CE16ED-6AED-4681-B6CC-390B4A6AABF4}"/>
              </a:ext>
            </a:extLst>
          </p:cNvPr>
          <p:cNvSpPr/>
          <p:nvPr/>
        </p:nvSpPr>
        <p:spPr>
          <a:xfrm>
            <a:off x="1348866" y="1509130"/>
            <a:ext cx="4042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Berlin Sans FB Demi" panose="020E0802020502020306" pitchFamily="34" charset="0"/>
              </a:rPr>
              <a:t>01</a:t>
            </a:r>
            <a:endParaRPr lang="ko-KR" altLang="en-US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442D21F-F3BF-0A7A-308D-4DC7A0BBC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AFDD4-AB50-4197-B7CE-5809DB5FB5F4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169D7082-B588-2A89-B9D6-CF892D37568A}"/>
              </a:ext>
            </a:extLst>
          </p:cNvPr>
          <p:cNvSpPr/>
          <p:nvPr/>
        </p:nvSpPr>
        <p:spPr>
          <a:xfrm>
            <a:off x="10927896" y="342900"/>
            <a:ext cx="636815" cy="604157"/>
          </a:xfrm>
          <a:prstGeom prst="ellipse">
            <a:avLst/>
          </a:prstGeom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571CE5-3415-7ABD-9F6B-985218240774}"/>
              </a:ext>
            </a:extLst>
          </p:cNvPr>
          <p:cNvSpPr txBox="1"/>
          <p:nvPr/>
        </p:nvSpPr>
        <p:spPr>
          <a:xfrm>
            <a:off x="1295182" y="1551392"/>
            <a:ext cx="51491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b="1" dirty="0">
                <a:solidFill>
                  <a:srgbClr val="565855"/>
                </a:solidFill>
              </a:rPr>
              <a:t> Business Issue</a:t>
            </a:r>
            <a:endParaRPr lang="ko-KR" altLang="en-US" sz="5400" b="1" dirty="0">
              <a:solidFill>
                <a:srgbClr val="565855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27BE22E-4B73-E001-301E-500BEF5A623E}"/>
              </a:ext>
            </a:extLst>
          </p:cNvPr>
          <p:cNvSpPr/>
          <p:nvPr/>
        </p:nvSpPr>
        <p:spPr>
          <a:xfrm>
            <a:off x="1534887" y="4000500"/>
            <a:ext cx="1257300" cy="111034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77F3107-A11D-F9A3-F0F4-87AB69D07707}"/>
              </a:ext>
            </a:extLst>
          </p:cNvPr>
          <p:cNvSpPr/>
          <p:nvPr/>
        </p:nvSpPr>
        <p:spPr>
          <a:xfrm>
            <a:off x="8858353" y="4000499"/>
            <a:ext cx="1257300" cy="1110343"/>
          </a:xfrm>
          <a:prstGeom prst="rect">
            <a:avLst/>
          </a:prstGeom>
          <a:solidFill>
            <a:srgbClr val="56585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E21927F-E3DC-1898-F5E3-BF0BE351BA22}"/>
              </a:ext>
            </a:extLst>
          </p:cNvPr>
          <p:cNvSpPr txBox="1"/>
          <p:nvPr/>
        </p:nvSpPr>
        <p:spPr>
          <a:xfrm>
            <a:off x="1661636" y="528942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건설회사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6F73A8C-7A14-EAC1-7B7E-FCF15E3E90DC}"/>
              </a:ext>
            </a:extLst>
          </p:cNvPr>
          <p:cNvSpPr txBox="1"/>
          <p:nvPr/>
        </p:nvSpPr>
        <p:spPr>
          <a:xfrm>
            <a:off x="4023848" y="5317546"/>
            <a:ext cx="1530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고객사</a:t>
            </a:r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(S</a:t>
            </a:r>
            <a:r>
              <a: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사</a:t>
            </a:r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  <a:endParaRPr lang="ko-KR" altLang="en-US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A0B3573-EA22-F3FD-E25C-C38028CCD2E2}"/>
              </a:ext>
            </a:extLst>
          </p:cNvPr>
          <p:cNvSpPr txBox="1"/>
          <p:nvPr/>
        </p:nvSpPr>
        <p:spPr>
          <a:xfrm>
            <a:off x="6715902" y="532419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완제품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F45A1A9-2533-3BDB-D40C-4255D5387CE9}"/>
              </a:ext>
            </a:extLst>
          </p:cNvPr>
          <p:cNvSpPr txBox="1"/>
          <p:nvPr/>
        </p:nvSpPr>
        <p:spPr>
          <a:xfrm>
            <a:off x="9007657" y="531754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건설현장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A319D96-A738-FB20-B5A9-8631911B74B4}"/>
              </a:ext>
            </a:extLst>
          </p:cNvPr>
          <p:cNvSpPr txBox="1"/>
          <p:nvPr/>
        </p:nvSpPr>
        <p:spPr>
          <a:xfrm>
            <a:off x="1628650" y="2465984"/>
            <a:ext cx="4790395" cy="545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고객사</a:t>
            </a:r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(S</a:t>
            </a: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사</a:t>
            </a:r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) </a:t>
            </a: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주 사업분야 </a:t>
            </a:r>
            <a:endParaRPr lang="en-US" altLang="ko-KR" sz="105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: </a:t>
            </a: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화학 </a:t>
            </a:r>
            <a:r>
              <a:rPr lang="ko-KR" altLang="en-US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혼화제</a:t>
            </a:r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, </a:t>
            </a: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특수 </a:t>
            </a:r>
            <a:r>
              <a:rPr lang="ko-KR" altLang="en-US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혼화제</a:t>
            </a:r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, </a:t>
            </a: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무기 </a:t>
            </a:r>
            <a:r>
              <a:rPr lang="ko-KR" altLang="en-US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혼화재</a:t>
            </a: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등 생산 및 판매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8" name="직각 삼각형 7">
            <a:extLst>
              <a:ext uri="{FF2B5EF4-FFF2-40B4-BE49-F238E27FC236}">
                <a16:creationId xmlns:a16="http://schemas.microsoft.com/office/drawing/2014/main" id="{A16BFF8A-D514-475D-B424-85D1AAC49B42}"/>
              </a:ext>
            </a:extLst>
          </p:cNvPr>
          <p:cNvSpPr/>
          <p:nvPr/>
        </p:nvSpPr>
        <p:spPr>
          <a:xfrm rot="13551996">
            <a:off x="2432464" y="4192533"/>
            <a:ext cx="748435" cy="727304"/>
          </a:xfrm>
          <a:prstGeom prst="rtTriangle">
            <a:avLst/>
          </a:prstGeom>
          <a:solidFill>
            <a:srgbClr val="FFC000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직각 삼각형 36">
            <a:extLst>
              <a:ext uri="{FF2B5EF4-FFF2-40B4-BE49-F238E27FC236}">
                <a16:creationId xmlns:a16="http://schemas.microsoft.com/office/drawing/2014/main" id="{C7EC5D06-6148-4111-BF00-050F0A336939}"/>
              </a:ext>
            </a:extLst>
          </p:cNvPr>
          <p:cNvSpPr/>
          <p:nvPr/>
        </p:nvSpPr>
        <p:spPr>
          <a:xfrm rot="13502346">
            <a:off x="9758307" y="4183404"/>
            <a:ext cx="731839" cy="749184"/>
          </a:xfrm>
          <a:prstGeom prst="rtTriangle">
            <a:avLst/>
          </a:prstGeom>
          <a:solidFill>
            <a:srgbClr val="565855"/>
          </a:solidFill>
          <a:ln w="28575">
            <a:solidFill>
              <a:srgbClr val="56585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61B8F408-330D-40D5-A9EC-D328DE3A0580}"/>
              </a:ext>
            </a:extLst>
          </p:cNvPr>
          <p:cNvSpPr/>
          <p:nvPr/>
        </p:nvSpPr>
        <p:spPr>
          <a:xfrm>
            <a:off x="3856199" y="4000497"/>
            <a:ext cx="1257300" cy="1110343"/>
          </a:xfrm>
          <a:prstGeom prst="rect">
            <a:avLst/>
          </a:prstGeom>
          <a:solidFill>
            <a:srgbClr val="56585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각 삼각형 39">
            <a:extLst>
              <a:ext uri="{FF2B5EF4-FFF2-40B4-BE49-F238E27FC236}">
                <a16:creationId xmlns:a16="http://schemas.microsoft.com/office/drawing/2014/main" id="{43B21E3E-E7F4-472B-A62D-46C93435214B}"/>
              </a:ext>
            </a:extLst>
          </p:cNvPr>
          <p:cNvSpPr/>
          <p:nvPr/>
        </p:nvSpPr>
        <p:spPr>
          <a:xfrm rot="13538990">
            <a:off x="3585631" y="4186867"/>
            <a:ext cx="726722" cy="713361"/>
          </a:xfrm>
          <a:prstGeom prst="rtTriangle">
            <a:avLst/>
          </a:prstGeom>
          <a:solidFill>
            <a:srgbClr val="565855"/>
          </a:solidFill>
          <a:ln w="28575">
            <a:solidFill>
              <a:srgbClr val="56585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직각 삼각형 40">
            <a:extLst>
              <a:ext uri="{FF2B5EF4-FFF2-40B4-BE49-F238E27FC236}">
                <a16:creationId xmlns:a16="http://schemas.microsoft.com/office/drawing/2014/main" id="{4E2F21A0-C3D1-48C0-815F-1A43D6335963}"/>
              </a:ext>
            </a:extLst>
          </p:cNvPr>
          <p:cNvSpPr/>
          <p:nvPr/>
        </p:nvSpPr>
        <p:spPr>
          <a:xfrm rot="13502346">
            <a:off x="4751891" y="4183404"/>
            <a:ext cx="731839" cy="749184"/>
          </a:xfrm>
          <a:prstGeom prst="rtTriangle">
            <a:avLst/>
          </a:prstGeom>
          <a:solidFill>
            <a:srgbClr val="565855"/>
          </a:solidFill>
          <a:ln w="28575">
            <a:solidFill>
              <a:srgbClr val="56585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95CF5F99-C93B-455F-B491-60D0D553E9CB}"/>
              </a:ext>
            </a:extLst>
          </p:cNvPr>
          <p:cNvSpPr/>
          <p:nvPr/>
        </p:nvSpPr>
        <p:spPr>
          <a:xfrm>
            <a:off x="6379999" y="4000500"/>
            <a:ext cx="1257300" cy="111034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각 삼각형 42">
            <a:extLst>
              <a:ext uri="{FF2B5EF4-FFF2-40B4-BE49-F238E27FC236}">
                <a16:creationId xmlns:a16="http://schemas.microsoft.com/office/drawing/2014/main" id="{F8030115-9619-4B2E-8415-E5B677362203}"/>
              </a:ext>
            </a:extLst>
          </p:cNvPr>
          <p:cNvSpPr/>
          <p:nvPr/>
        </p:nvSpPr>
        <p:spPr>
          <a:xfrm rot="13537475">
            <a:off x="7287326" y="4192379"/>
            <a:ext cx="726722" cy="713361"/>
          </a:xfrm>
          <a:prstGeom prst="rtTriangle">
            <a:avLst/>
          </a:prstGeom>
          <a:solidFill>
            <a:srgbClr val="FFC000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각 삼각형 8">
            <a:extLst>
              <a:ext uri="{FF2B5EF4-FFF2-40B4-BE49-F238E27FC236}">
                <a16:creationId xmlns:a16="http://schemas.microsoft.com/office/drawing/2014/main" id="{12C32CFC-E8BB-4758-856A-3BF7769E2098}"/>
              </a:ext>
            </a:extLst>
          </p:cNvPr>
          <p:cNvSpPr/>
          <p:nvPr/>
        </p:nvSpPr>
        <p:spPr>
          <a:xfrm rot="13477227">
            <a:off x="3464315" y="4321540"/>
            <a:ext cx="445158" cy="435250"/>
          </a:xfrm>
          <a:prstGeom prst="rtTriangle">
            <a:avLst/>
          </a:prstGeom>
          <a:solidFill>
            <a:srgbClr val="FBF9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4" name="직각 삼각형 43">
            <a:extLst>
              <a:ext uri="{FF2B5EF4-FFF2-40B4-BE49-F238E27FC236}">
                <a16:creationId xmlns:a16="http://schemas.microsoft.com/office/drawing/2014/main" id="{8B5048A3-EC97-4682-A4B0-178F6E652B9B}"/>
              </a:ext>
            </a:extLst>
          </p:cNvPr>
          <p:cNvSpPr/>
          <p:nvPr/>
        </p:nvSpPr>
        <p:spPr>
          <a:xfrm rot="13477227">
            <a:off x="1129185" y="4321540"/>
            <a:ext cx="445158" cy="435250"/>
          </a:xfrm>
          <a:prstGeom prst="rtTriangle">
            <a:avLst/>
          </a:prstGeom>
          <a:solidFill>
            <a:srgbClr val="FBF9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직각 삼각형 44">
            <a:extLst>
              <a:ext uri="{FF2B5EF4-FFF2-40B4-BE49-F238E27FC236}">
                <a16:creationId xmlns:a16="http://schemas.microsoft.com/office/drawing/2014/main" id="{BA6B05BD-CEE6-4407-9F20-D7D7FB0771A2}"/>
              </a:ext>
            </a:extLst>
          </p:cNvPr>
          <p:cNvSpPr/>
          <p:nvPr/>
        </p:nvSpPr>
        <p:spPr>
          <a:xfrm rot="13477227">
            <a:off x="5999981" y="4338047"/>
            <a:ext cx="445158" cy="435250"/>
          </a:xfrm>
          <a:prstGeom prst="rtTriangle">
            <a:avLst/>
          </a:prstGeom>
          <a:solidFill>
            <a:srgbClr val="FBF9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직각 삼각형 45">
            <a:extLst>
              <a:ext uri="{FF2B5EF4-FFF2-40B4-BE49-F238E27FC236}">
                <a16:creationId xmlns:a16="http://schemas.microsoft.com/office/drawing/2014/main" id="{AF0B832C-9FAA-4736-AEEF-23FB38BE8BC5}"/>
              </a:ext>
            </a:extLst>
          </p:cNvPr>
          <p:cNvSpPr/>
          <p:nvPr/>
        </p:nvSpPr>
        <p:spPr>
          <a:xfrm rot="13477227">
            <a:off x="8443321" y="4322908"/>
            <a:ext cx="445158" cy="435250"/>
          </a:xfrm>
          <a:prstGeom prst="rtTriangle">
            <a:avLst/>
          </a:prstGeom>
          <a:solidFill>
            <a:srgbClr val="FBF9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7F1088FF-4D7E-47FC-8D36-3427DDC6814A}"/>
              </a:ext>
            </a:extLst>
          </p:cNvPr>
          <p:cNvSpPr/>
          <p:nvPr/>
        </p:nvSpPr>
        <p:spPr>
          <a:xfrm>
            <a:off x="4262758" y="4246776"/>
            <a:ext cx="664021" cy="622484"/>
          </a:xfrm>
          <a:prstGeom prst="ellipse">
            <a:avLst/>
          </a:prstGeom>
          <a:solidFill>
            <a:srgbClr val="FBF9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7E99B17E-526E-441D-A2CB-6E9969506AD5}"/>
              </a:ext>
            </a:extLst>
          </p:cNvPr>
          <p:cNvSpPr/>
          <p:nvPr/>
        </p:nvSpPr>
        <p:spPr>
          <a:xfrm>
            <a:off x="1933060" y="4282927"/>
            <a:ext cx="664021" cy="622484"/>
          </a:xfrm>
          <a:prstGeom prst="ellipse">
            <a:avLst/>
          </a:prstGeom>
          <a:solidFill>
            <a:srgbClr val="FBF9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EC6B9DC8-22F8-4D8F-9562-53AA05E23E36}"/>
              </a:ext>
            </a:extLst>
          </p:cNvPr>
          <p:cNvSpPr/>
          <p:nvPr/>
        </p:nvSpPr>
        <p:spPr>
          <a:xfrm>
            <a:off x="9341874" y="4206203"/>
            <a:ext cx="664021" cy="622484"/>
          </a:xfrm>
          <a:prstGeom prst="ellipse">
            <a:avLst/>
          </a:prstGeom>
          <a:solidFill>
            <a:srgbClr val="FBF9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F8F9CBBA-89FF-4CBA-BA9E-0890910B631B}"/>
              </a:ext>
            </a:extLst>
          </p:cNvPr>
          <p:cNvSpPr/>
          <p:nvPr/>
        </p:nvSpPr>
        <p:spPr>
          <a:xfrm>
            <a:off x="6809822" y="4258860"/>
            <a:ext cx="664021" cy="622484"/>
          </a:xfrm>
          <a:prstGeom prst="ellipse">
            <a:avLst/>
          </a:prstGeom>
          <a:solidFill>
            <a:srgbClr val="FBF9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0" name="그래픽 49" descr="도시">
            <a:extLst>
              <a:ext uri="{FF2B5EF4-FFF2-40B4-BE49-F238E27FC236}">
                <a16:creationId xmlns:a16="http://schemas.microsoft.com/office/drawing/2014/main" id="{B3B4F460-D370-4073-B7D4-64F883F6F0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74516" y="4296326"/>
            <a:ext cx="554081" cy="554081"/>
          </a:xfrm>
          <a:prstGeom prst="rect">
            <a:avLst/>
          </a:prstGeom>
        </p:spPr>
      </p:pic>
      <p:pic>
        <p:nvPicPr>
          <p:cNvPr id="52" name="그래픽 51" descr="공장">
            <a:extLst>
              <a:ext uri="{FF2B5EF4-FFF2-40B4-BE49-F238E27FC236}">
                <a16:creationId xmlns:a16="http://schemas.microsoft.com/office/drawing/2014/main" id="{B0A7EB60-3A42-44FB-9D76-AAAED49B0C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15830" y="4253204"/>
            <a:ext cx="545729" cy="545729"/>
          </a:xfrm>
          <a:prstGeom prst="rect">
            <a:avLst/>
          </a:prstGeom>
        </p:spPr>
      </p:pic>
      <p:pic>
        <p:nvPicPr>
          <p:cNvPr id="54" name="그래픽 53" descr="시멘트 트럭">
            <a:extLst>
              <a:ext uri="{FF2B5EF4-FFF2-40B4-BE49-F238E27FC236}">
                <a16:creationId xmlns:a16="http://schemas.microsoft.com/office/drawing/2014/main" id="{58C44815-8C2B-4254-9EF1-9C32C6329C2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866535" y="4277616"/>
            <a:ext cx="575898" cy="575898"/>
          </a:xfrm>
          <a:prstGeom prst="rect">
            <a:avLst/>
          </a:prstGeom>
        </p:spPr>
      </p:pic>
      <p:pic>
        <p:nvPicPr>
          <p:cNvPr id="56" name="그래픽 55" descr="고려청자">
            <a:extLst>
              <a:ext uri="{FF2B5EF4-FFF2-40B4-BE49-F238E27FC236}">
                <a16:creationId xmlns:a16="http://schemas.microsoft.com/office/drawing/2014/main" id="{76D2A302-FBEB-4073-BD8F-49B539428B2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460206" y="4314206"/>
            <a:ext cx="469706" cy="469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14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타원 17">
            <a:extLst>
              <a:ext uri="{FF2B5EF4-FFF2-40B4-BE49-F238E27FC236}">
                <a16:creationId xmlns:a16="http://schemas.microsoft.com/office/drawing/2014/main" id="{9ACC6F5A-8EA1-4BAC-AE9D-2C7C601A7C51}"/>
              </a:ext>
            </a:extLst>
          </p:cNvPr>
          <p:cNvSpPr/>
          <p:nvPr/>
        </p:nvSpPr>
        <p:spPr>
          <a:xfrm>
            <a:off x="909701" y="1093832"/>
            <a:ext cx="511646" cy="492126"/>
          </a:xfrm>
          <a:prstGeom prst="ellipse">
            <a:avLst/>
          </a:prstGeom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793F013-1895-4EE0-AA3C-B42A018706C9}"/>
              </a:ext>
            </a:extLst>
          </p:cNvPr>
          <p:cNvSpPr/>
          <p:nvPr/>
        </p:nvSpPr>
        <p:spPr>
          <a:xfrm>
            <a:off x="963385" y="1145930"/>
            <a:ext cx="4042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Berlin Sans FB Demi" panose="020E0802020502020306" pitchFamily="34" charset="0"/>
              </a:rPr>
              <a:t>01</a:t>
            </a:r>
            <a:endParaRPr lang="ko-KR" altLang="en-US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14" name="원형: 비어 있음 13">
            <a:extLst>
              <a:ext uri="{FF2B5EF4-FFF2-40B4-BE49-F238E27FC236}">
                <a16:creationId xmlns:a16="http://schemas.microsoft.com/office/drawing/2014/main" id="{705D7B3A-6502-4397-94DB-686B78CA1AAB}"/>
              </a:ext>
            </a:extLst>
          </p:cNvPr>
          <p:cNvSpPr/>
          <p:nvPr/>
        </p:nvSpPr>
        <p:spPr>
          <a:xfrm>
            <a:off x="1596791" y="3839025"/>
            <a:ext cx="502354" cy="447287"/>
          </a:xfrm>
          <a:prstGeom prst="donu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원형: 비어 있음 14">
            <a:extLst>
              <a:ext uri="{FF2B5EF4-FFF2-40B4-BE49-F238E27FC236}">
                <a16:creationId xmlns:a16="http://schemas.microsoft.com/office/drawing/2014/main" id="{D8B5F6C8-40B5-4BB0-96BE-D3D4A7812A02}"/>
              </a:ext>
            </a:extLst>
          </p:cNvPr>
          <p:cNvSpPr/>
          <p:nvPr/>
        </p:nvSpPr>
        <p:spPr>
          <a:xfrm>
            <a:off x="1646775" y="5030293"/>
            <a:ext cx="502354" cy="447287"/>
          </a:xfrm>
          <a:prstGeom prst="donu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원형: 비어 있음 12">
            <a:extLst>
              <a:ext uri="{FF2B5EF4-FFF2-40B4-BE49-F238E27FC236}">
                <a16:creationId xmlns:a16="http://schemas.microsoft.com/office/drawing/2014/main" id="{389BA6E0-E92B-45CE-B1FB-C04EB458EAE1}"/>
              </a:ext>
            </a:extLst>
          </p:cNvPr>
          <p:cNvSpPr/>
          <p:nvPr/>
        </p:nvSpPr>
        <p:spPr>
          <a:xfrm>
            <a:off x="1593254" y="2702011"/>
            <a:ext cx="502354" cy="447287"/>
          </a:xfrm>
          <a:prstGeom prst="donu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EE502E2-8BF2-6736-DBC5-18B1301DF646}"/>
              </a:ext>
            </a:extLst>
          </p:cNvPr>
          <p:cNvSpPr/>
          <p:nvPr/>
        </p:nvSpPr>
        <p:spPr>
          <a:xfrm>
            <a:off x="8784771" y="0"/>
            <a:ext cx="3407229" cy="6858000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560264A-0D31-EFBB-75F1-61387F8BB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AFDD4-AB50-4197-B7CE-5809DB5FB5F4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4" name="막힌 원호 3">
            <a:extLst>
              <a:ext uri="{FF2B5EF4-FFF2-40B4-BE49-F238E27FC236}">
                <a16:creationId xmlns:a16="http://schemas.microsoft.com/office/drawing/2014/main" id="{C15FBC0B-9E1F-19B3-E077-4750B6C33674}"/>
              </a:ext>
            </a:extLst>
          </p:cNvPr>
          <p:cNvSpPr/>
          <p:nvPr/>
        </p:nvSpPr>
        <p:spPr>
          <a:xfrm rot="5400000">
            <a:off x="-1477736" y="3518126"/>
            <a:ext cx="2955471" cy="3086100"/>
          </a:xfrm>
          <a:prstGeom prst="blockArc">
            <a:avLst>
              <a:gd name="adj1" fmla="val 10800000"/>
              <a:gd name="adj2" fmla="val 21599993"/>
              <a:gd name="adj3" fmla="val 15608"/>
            </a:avLst>
          </a:prstGeom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675AC351-97DF-6D60-67B4-452B8BA3E88C}"/>
              </a:ext>
            </a:extLst>
          </p:cNvPr>
          <p:cNvSpPr/>
          <p:nvPr/>
        </p:nvSpPr>
        <p:spPr>
          <a:xfrm>
            <a:off x="318406" y="197431"/>
            <a:ext cx="644979" cy="685800"/>
          </a:xfrm>
          <a:prstGeom prst="ellipse">
            <a:avLst/>
          </a:prstGeom>
          <a:solidFill>
            <a:srgbClr val="56585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 descr="흑백, 건물, 계단, 평행이(가) 표시된 사진&#10;&#10;자동 생성된 설명">
            <a:extLst>
              <a:ext uri="{FF2B5EF4-FFF2-40B4-BE49-F238E27FC236}">
                <a16:creationId xmlns:a16="http://schemas.microsoft.com/office/drawing/2014/main" id="{509B8E5B-8293-E18B-910D-EFDAC7F9C4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1251" y="648720"/>
            <a:ext cx="3707040" cy="556056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C7E724C-B31A-40AB-8694-7F7488305332}"/>
              </a:ext>
            </a:extLst>
          </p:cNvPr>
          <p:cNvSpPr txBox="1"/>
          <p:nvPr/>
        </p:nvSpPr>
        <p:spPr>
          <a:xfrm>
            <a:off x="855324" y="1159506"/>
            <a:ext cx="51491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b="1" dirty="0">
                <a:solidFill>
                  <a:srgbClr val="565855"/>
                </a:solidFill>
              </a:rPr>
              <a:t> </a:t>
            </a:r>
            <a:r>
              <a:rPr lang="en-US" altLang="ko-KR" sz="5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Business</a:t>
            </a:r>
            <a:r>
              <a:rPr lang="en-US" altLang="ko-KR" sz="5400" b="1" dirty="0">
                <a:solidFill>
                  <a:srgbClr val="565855"/>
                </a:solidFill>
              </a:rPr>
              <a:t> Issue</a:t>
            </a:r>
            <a:endParaRPr lang="ko-KR" altLang="en-US" sz="5400" b="1" dirty="0">
              <a:solidFill>
                <a:srgbClr val="565855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16C412-8E29-4C90-B1D6-A1DC886EFEF2}"/>
              </a:ext>
            </a:extLst>
          </p:cNvPr>
          <p:cNvSpPr txBox="1"/>
          <p:nvPr/>
        </p:nvSpPr>
        <p:spPr>
          <a:xfrm>
            <a:off x="1733272" y="2696373"/>
            <a:ext cx="5838458" cy="7833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직전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개월 판매량을 기준으로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개월 생산계획 실행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생산계획과 실제 판매량과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30%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정도의 차이가</a:t>
            </a:r>
            <a:r>
              <a:rPr lang="ko-KR" altLang="en-US" sz="1600" dirty="0">
                <a:solidFill>
                  <a:schemeClr val="bg1"/>
                </a:solidFill>
              </a:rPr>
              <a:t> 있음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4D88008-5FA1-4EEC-8BAF-DBFA055DDB61}"/>
              </a:ext>
            </a:extLst>
          </p:cNvPr>
          <p:cNvSpPr txBox="1"/>
          <p:nvPr/>
        </p:nvSpPr>
        <p:spPr>
          <a:xfrm>
            <a:off x="1791886" y="3856203"/>
            <a:ext cx="46490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수요예측을 하지 않으므로 중장기적 수요에 대한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대비 및 대책 미흡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3552C78-0A45-4DC1-8FF4-3C5A8B3A7CD3}"/>
              </a:ext>
            </a:extLst>
          </p:cNvPr>
          <p:cNvSpPr txBox="1"/>
          <p:nvPr/>
        </p:nvSpPr>
        <p:spPr>
          <a:xfrm>
            <a:off x="1858945" y="5024072"/>
            <a:ext cx="35509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원재료 재고파악을 위한 비효율적인 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인력 및 시간 투입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일 평균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90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분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화살표: 아래쪽 11">
            <a:extLst>
              <a:ext uri="{FF2B5EF4-FFF2-40B4-BE49-F238E27FC236}">
                <a16:creationId xmlns:a16="http://schemas.microsoft.com/office/drawing/2014/main" id="{02F1D0BC-CBB6-4690-ACF3-E4C878FD7437}"/>
              </a:ext>
            </a:extLst>
          </p:cNvPr>
          <p:cNvSpPr/>
          <p:nvPr/>
        </p:nvSpPr>
        <p:spPr>
          <a:xfrm rot="16200000">
            <a:off x="2232604" y="3101988"/>
            <a:ext cx="273401" cy="44035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5826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타원 23">
            <a:extLst>
              <a:ext uri="{FF2B5EF4-FFF2-40B4-BE49-F238E27FC236}">
                <a16:creationId xmlns:a16="http://schemas.microsoft.com/office/drawing/2014/main" id="{DAFB47D5-0103-4BA3-AEEA-5CE3BDDAA359}"/>
              </a:ext>
            </a:extLst>
          </p:cNvPr>
          <p:cNvSpPr/>
          <p:nvPr/>
        </p:nvSpPr>
        <p:spPr>
          <a:xfrm>
            <a:off x="500215" y="193094"/>
            <a:ext cx="511646" cy="492126"/>
          </a:xfrm>
          <a:prstGeom prst="ellipse">
            <a:avLst/>
          </a:prstGeom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91FC170-7526-4286-9376-9B7B95A7F585}"/>
              </a:ext>
            </a:extLst>
          </p:cNvPr>
          <p:cNvSpPr/>
          <p:nvPr/>
        </p:nvSpPr>
        <p:spPr>
          <a:xfrm>
            <a:off x="531457" y="228532"/>
            <a:ext cx="4491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Berlin Sans FB Demi" panose="020E0802020502020306" pitchFamily="34" charset="0"/>
              </a:rPr>
              <a:t>02</a:t>
            </a:r>
            <a:endParaRPr lang="ko-KR" altLang="en-US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DAED443-5F8D-C85A-65D1-7FBFD6AE8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AFDD4-AB50-4197-B7CE-5809DB5FB5F4}" type="slidenum">
              <a:rPr lang="ko-KR" altLang="en-US" smtClean="0"/>
              <a:t>6</a:t>
            </a:fld>
            <a:endParaRPr lang="ko-KR" altLang="en-US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9DCE5F6E-8EB8-4B27-C205-3C41F004732E}"/>
              </a:ext>
            </a:extLst>
          </p:cNvPr>
          <p:cNvSpPr/>
          <p:nvPr/>
        </p:nvSpPr>
        <p:spPr>
          <a:xfrm>
            <a:off x="-713015" y="2514600"/>
            <a:ext cx="7217229" cy="69723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A0D9FF28-18E6-1299-3624-D8DFFB7888E6}"/>
              </a:ext>
            </a:extLst>
          </p:cNvPr>
          <p:cNvSpPr/>
          <p:nvPr/>
        </p:nvSpPr>
        <p:spPr>
          <a:xfrm>
            <a:off x="1155246" y="1066409"/>
            <a:ext cx="5747658" cy="4898571"/>
          </a:xfrm>
          <a:prstGeom prst="roundRect">
            <a:avLst/>
          </a:prstGeom>
          <a:solidFill>
            <a:srgbClr val="FBF9F7"/>
          </a:solidFill>
          <a:ln>
            <a:solidFill>
              <a:srgbClr val="FFDF2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APS </a:t>
            </a:r>
            <a:r>
              <a:rPr lang="ko-KR" altLang="en-US" sz="54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시스템</a:t>
            </a:r>
            <a:endParaRPr lang="en-US" altLang="ko-KR" sz="54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ko-KR" altLang="en-US" sz="54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구축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E4DDE924-C4A5-F89E-7F64-A23AFAA54638}"/>
              </a:ext>
            </a:extLst>
          </p:cNvPr>
          <p:cNvSpPr/>
          <p:nvPr/>
        </p:nvSpPr>
        <p:spPr>
          <a:xfrm>
            <a:off x="7544922" y="2851690"/>
            <a:ext cx="4053578" cy="85960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EB5CB458-9A52-F4B1-C778-E4C11678059C}"/>
              </a:ext>
            </a:extLst>
          </p:cNvPr>
          <p:cNvSpPr/>
          <p:nvPr/>
        </p:nvSpPr>
        <p:spPr>
          <a:xfrm>
            <a:off x="7712068" y="1758437"/>
            <a:ext cx="337457" cy="359228"/>
          </a:xfrm>
          <a:prstGeom prst="roundRect">
            <a:avLst/>
          </a:prstGeom>
          <a:solidFill>
            <a:srgbClr val="FFDF2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2E02515B-3DB1-439F-18E2-7FFA828BB359}"/>
              </a:ext>
            </a:extLst>
          </p:cNvPr>
          <p:cNvSpPr/>
          <p:nvPr/>
        </p:nvSpPr>
        <p:spPr>
          <a:xfrm>
            <a:off x="7715020" y="4351962"/>
            <a:ext cx="337457" cy="359228"/>
          </a:xfrm>
          <a:prstGeom prst="roundRect">
            <a:avLst/>
          </a:prstGeom>
          <a:solidFill>
            <a:srgbClr val="FFDF2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7F0FBB54-30EE-2FAC-1BFA-EEF77C9E28DB}"/>
              </a:ext>
            </a:extLst>
          </p:cNvPr>
          <p:cNvSpPr/>
          <p:nvPr/>
        </p:nvSpPr>
        <p:spPr>
          <a:xfrm>
            <a:off x="7715020" y="3080643"/>
            <a:ext cx="337457" cy="359228"/>
          </a:xfrm>
          <a:prstGeom prst="roundRect">
            <a:avLst/>
          </a:prstGeom>
          <a:solidFill>
            <a:srgbClr val="FFDF2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막힌 원호 12">
            <a:extLst>
              <a:ext uri="{FF2B5EF4-FFF2-40B4-BE49-F238E27FC236}">
                <a16:creationId xmlns:a16="http://schemas.microsoft.com/office/drawing/2014/main" id="{EC6D2DA3-CCA6-BC23-B896-3CBF4FA188BD}"/>
              </a:ext>
            </a:extLst>
          </p:cNvPr>
          <p:cNvSpPr/>
          <p:nvPr/>
        </p:nvSpPr>
        <p:spPr>
          <a:xfrm rot="12712282">
            <a:off x="11128861" y="-476187"/>
            <a:ext cx="1443096" cy="1387928"/>
          </a:xfrm>
          <a:prstGeom prst="blockArc">
            <a:avLst>
              <a:gd name="adj1" fmla="val 10687490"/>
              <a:gd name="adj2" fmla="val 21182"/>
              <a:gd name="adj3" fmla="val 17484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D3C6A77-FAEB-2C1F-2998-636F7F8A6D11}"/>
              </a:ext>
            </a:extLst>
          </p:cNvPr>
          <p:cNvSpPr/>
          <p:nvPr/>
        </p:nvSpPr>
        <p:spPr>
          <a:xfrm>
            <a:off x="-713015" y="6858000"/>
            <a:ext cx="8665029" cy="2827867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B552D21-E05D-EF78-BBB2-7DD2C81F8825}"/>
              </a:ext>
            </a:extLst>
          </p:cNvPr>
          <p:cNvSpPr/>
          <p:nvPr/>
        </p:nvSpPr>
        <p:spPr>
          <a:xfrm>
            <a:off x="-713016" y="3526971"/>
            <a:ext cx="713015" cy="3559628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BA2447D-ECCF-430E-BFCC-48F537CD7376}"/>
              </a:ext>
            </a:extLst>
          </p:cNvPr>
          <p:cNvSpPr/>
          <p:nvPr/>
        </p:nvSpPr>
        <p:spPr>
          <a:xfrm>
            <a:off x="10871221" y="-558800"/>
            <a:ext cx="812779" cy="5588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AAF2580-61DE-48AE-B468-BE8FC5282A39}"/>
              </a:ext>
            </a:extLst>
          </p:cNvPr>
          <p:cNvSpPr/>
          <p:nvPr/>
        </p:nvSpPr>
        <p:spPr>
          <a:xfrm>
            <a:off x="12192000" y="-18748"/>
            <a:ext cx="321734" cy="1439334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BCA7492-5186-4FEA-A2F1-8C6B1603AEB3}"/>
              </a:ext>
            </a:extLst>
          </p:cNvPr>
          <p:cNvSpPr txBox="1"/>
          <p:nvPr/>
        </p:nvSpPr>
        <p:spPr>
          <a:xfrm>
            <a:off x="765250" y="371692"/>
            <a:ext cx="24657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프로젝트 정의</a:t>
            </a:r>
            <a:endParaRPr lang="ko-KR" altLang="en-US" sz="4400" b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pic>
        <p:nvPicPr>
          <p:cNvPr id="7" name="그래픽 6" descr="따옴표">
            <a:extLst>
              <a:ext uri="{FF2B5EF4-FFF2-40B4-BE49-F238E27FC236}">
                <a16:creationId xmlns:a16="http://schemas.microsoft.com/office/drawing/2014/main" id="{B9503584-8903-4CF9-A68C-E62172545E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96543" y="2274118"/>
            <a:ext cx="1184731" cy="963991"/>
          </a:xfrm>
          <a:prstGeom prst="rect">
            <a:avLst/>
          </a:prstGeom>
        </p:spPr>
      </p:pic>
      <p:pic>
        <p:nvPicPr>
          <p:cNvPr id="18" name="그래픽 17" descr="따옴표">
            <a:extLst>
              <a:ext uri="{FF2B5EF4-FFF2-40B4-BE49-F238E27FC236}">
                <a16:creationId xmlns:a16="http://schemas.microsoft.com/office/drawing/2014/main" id="{E488D6CC-AF52-43F7-80AD-61196E29E9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25642" y="2607946"/>
            <a:ext cx="1184731" cy="963991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A410A3A5-169F-47D6-B326-716F254F58E4}"/>
              </a:ext>
            </a:extLst>
          </p:cNvPr>
          <p:cNvSpPr/>
          <p:nvPr/>
        </p:nvSpPr>
        <p:spPr>
          <a:xfrm>
            <a:off x="1790246" y="2093293"/>
            <a:ext cx="1074058" cy="638629"/>
          </a:xfrm>
          <a:prstGeom prst="rect">
            <a:avLst/>
          </a:prstGeom>
          <a:solidFill>
            <a:srgbClr val="FBF9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9D643E0-727F-4B96-9711-53A7B3A0A8B5}"/>
              </a:ext>
            </a:extLst>
          </p:cNvPr>
          <p:cNvSpPr/>
          <p:nvPr/>
        </p:nvSpPr>
        <p:spPr>
          <a:xfrm>
            <a:off x="5781675" y="3072668"/>
            <a:ext cx="609598" cy="638629"/>
          </a:xfrm>
          <a:prstGeom prst="rect">
            <a:avLst/>
          </a:prstGeom>
          <a:solidFill>
            <a:srgbClr val="FBF9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AA11B01-85FF-4B26-9FB3-C4EA49D311C3}"/>
              </a:ext>
            </a:extLst>
          </p:cNvPr>
          <p:cNvSpPr txBox="1"/>
          <p:nvPr/>
        </p:nvSpPr>
        <p:spPr>
          <a:xfrm>
            <a:off x="8089671" y="1730344"/>
            <a:ext cx="30189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중장기 수요예측</a:t>
            </a:r>
          </a:p>
          <a:p>
            <a:endParaRPr lang="ko-KR" altLang="en-US" sz="2400" b="1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ACF05CC-0E20-437D-90B6-0219691BD3C1}"/>
              </a:ext>
            </a:extLst>
          </p:cNvPr>
          <p:cNvSpPr txBox="1"/>
          <p:nvPr/>
        </p:nvSpPr>
        <p:spPr>
          <a:xfrm>
            <a:off x="8089671" y="3043970"/>
            <a:ext cx="22968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생산판매 계획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5C02B2F-062B-478D-B930-E91A8BFCFE6A}"/>
              </a:ext>
            </a:extLst>
          </p:cNvPr>
          <p:cNvSpPr txBox="1"/>
          <p:nvPr/>
        </p:nvSpPr>
        <p:spPr>
          <a:xfrm>
            <a:off x="8187410" y="4301985"/>
            <a:ext cx="36412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재고파악 및 주문 자동화</a:t>
            </a:r>
          </a:p>
        </p:txBody>
      </p:sp>
    </p:spTree>
    <p:extLst>
      <p:ext uri="{BB962C8B-B14F-4D97-AF65-F5344CB8AC3E}">
        <p14:creationId xmlns:p14="http://schemas.microsoft.com/office/powerpoint/2010/main" val="9532005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AB362DD-1A1B-DDB5-3170-F0FB294E8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AFDD4-AB50-4197-B7CE-5809DB5FB5F4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3" name="원형: 비어 있음 2">
            <a:extLst>
              <a:ext uri="{FF2B5EF4-FFF2-40B4-BE49-F238E27FC236}">
                <a16:creationId xmlns:a16="http://schemas.microsoft.com/office/drawing/2014/main" id="{5833E8EC-8E29-4B5D-9B2D-1149877F879C}"/>
              </a:ext>
            </a:extLst>
          </p:cNvPr>
          <p:cNvSpPr/>
          <p:nvPr/>
        </p:nvSpPr>
        <p:spPr>
          <a:xfrm>
            <a:off x="831136" y="1550722"/>
            <a:ext cx="1701801" cy="1514473"/>
          </a:xfrm>
          <a:prstGeom prst="donut">
            <a:avLst>
              <a:gd name="adj" fmla="val 9805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원형: 비어 있음 3">
            <a:extLst>
              <a:ext uri="{FF2B5EF4-FFF2-40B4-BE49-F238E27FC236}">
                <a16:creationId xmlns:a16="http://schemas.microsoft.com/office/drawing/2014/main" id="{99CD1307-DC4A-4011-9C7F-02044F725F3B}"/>
              </a:ext>
            </a:extLst>
          </p:cNvPr>
          <p:cNvSpPr/>
          <p:nvPr/>
        </p:nvSpPr>
        <p:spPr>
          <a:xfrm>
            <a:off x="3310098" y="4618425"/>
            <a:ext cx="1686542" cy="1511772"/>
          </a:xfrm>
          <a:prstGeom prst="donut">
            <a:avLst>
              <a:gd name="adj" fmla="val 9805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원형: 비어 있음 4">
            <a:extLst>
              <a:ext uri="{FF2B5EF4-FFF2-40B4-BE49-F238E27FC236}">
                <a16:creationId xmlns:a16="http://schemas.microsoft.com/office/drawing/2014/main" id="{3A0E6BD2-B78A-49F2-A641-51C853775AEC}"/>
              </a:ext>
            </a:extLst>
          </p:cNvPr>
          <p:cNvSpPr/>
          <p:nvPr/>
        </p:nvSpPr>
        <p:spPr>
          <a:xfrm>
            <a:off x="6196339" y="2293257"/>
            <a:ext cx="1057892" cy="1021617"/>
          </a:xfrm>
          <a:prstGeom prst="donut">
            <a:avLst>
              <a:gd name="adj" fmla="val 9805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원형: 비어 있음 5">
            <a:extLst>
              <a:ext uri="{FF2B5EF4-FFF2-40B4-BE49-F238E27FC236}">
                <a16:creationId xmlns:a16="http://schemas.microsoft.com/office/drawing/2014/main" id="{46D00CAD-A845-452B-A5C7-256665ECC3CE}"/>
              </a:ext>
            </a:extLst>
          </p:cNvPr>
          <p:cNvSpPr/>
          <p:nvPr/>
        </p:nvSpPr>
        <p:spPr>
          <a:xfrm>
            <a:off x="8610600" y="2494189"/>
            <a:ext cx="3247572" cy="3091542"/>
          </a:xfrm>
          <a:prstGeom prst="donut">
            <a:avLst>
              <a:gd name="adj" fmla="val 9805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C18784-5439-494F-AF52-43A7B4B9B10D}"/>
              </a:ext>
            </a:extLst>
          </p:cNvPr>
          <p:cNvSpPr txBox="1"/>
          <p:nvPr/>
        </p:nvSpPr>
        <p:spPr>
          <a:xfrm>
            <a:off x="4153160" y="268942"/>
            <a:ext cx="38856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en-US" altLang="ko-KR" sz="4800" b="1" spc="6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Mart</a:t>
            </a:r>
            <a:endParaRPr lang="ko-KR" altLang="en-US" sz="4800" b="1" spc="6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4E940F5D-48C1-43FE-A3AD-352B761A795D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2063846" y="2954102"/>
            <a:ext cx="1493240" cy="1885717"/>
          </a:xfrm>
          <a:prstGeom prst="line">
            <a:avLst/>
          </a:prstGeom>
          <a:ln w="9525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1E763411-849F-4F0A-B81F-5F80211F0959}"/>
              </a:ext>
            </a:extLst>
          </p:cNvPr>
          <p:cNvCxnSpPr>
            <a:cxnSpLocks/>
            <a:stCxn id="18" idx="1"/>
            <a:endCxn id="4" idx="7"/>
          </p:cNvCxnSpPr>
          <p:nvPr/>
        </p:nvCxnSpPr>
        <p:spPr>
          <a:xfrm flipH="1">
            <a:off x="4749652" y="3065195"/>
            <a:ext cx="1594757" cy="1774624"/>
          </a:xfrm>
          <a:prstGeom prst="line">
            <a:avLst/>
          </a:prstGeom>
          <a:ln w="9525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B8808628-9713-448F-BCC4-B93ED9AAE086}"/>
              </a:ext>
            </a:extLst>
          </p:cNvPr>
          <p:cNvCxnSpPr>
            <a:cxnSpLocks/>
            <a:stCxn id="18" idx="3"/>
            <a:endCxn id="6" idx="2"/>
          </p:cNvCxnSpPr>
          <p:nvPr/>
        </p:nvCxnSpPr>
        <p:spPr>
          <a:xfrm>
            <a:off x="7106156" y="3065195"/>
            <a:ext cx="1504444" cy="974765"/>
          </a:xfrm>
          <a:prstGeom prst="line">
            <a:avLst/>
          </a:prstGeom>
          <a:ln w="9525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3E0A93F-6BA7-43B1-A609-D8099BDC286E}"/>
              </a:ext>
            </a:extLst>
          </p:cNvPr>
          <p:cNvSpPr txBox="1"/>
          <p:nvPr/>
        </p:nvSpPr>
        <p:spPr>
          <a:xfrm>
            <a:off x="1140862" y="2415679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기본데이터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3C04313-E2BC-40AB-99A0-65831DB6425E}"/>
              </a:ext>
            </a:extLst>
          </p:cNvPr>
          <p:cNvSpPr txBox="1"/>
          <p:nvPr/>
        </p:nvSpPr>
        <p:spPr>
          <a:xfrm>
            <a:off x="3676106" y="5625790"/>
            <a:ext cx="9541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파생데이터</a:t>
            </a:r>
            <a:endParaRPr lang="ko-KR" altLang="en-US" sz="1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F12013F-2187-4BFE-98DD-E6ABBD804D69}"/>
              </a:ext>
            </a:extLst>
          </p:cNvPr>
          <p:cNvSpPr txBox="1"/>
          <p:nvPr/>
        </p:nvSpPr>
        <p:spPr>
          <a:xfrm>
            <a:off x="6344409" y="2949779"/>
            <a:ext cx="76174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외부데이터</a:t>
            </a:r>
            <a:endParaRPr lang="ko-KR" altLang="en-US" sz="105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C976094-5737-4D92-9A2B-7FA76726D9C9}"/>
              </a:ext>
            </a:extLst>
          </p:cNvPr>
          <p:cNvSpPr txBox="1"/>
          <p:nvPr/>
        </p:nvSpPr>
        <p:spPr>
          <a:xfrm>
            <a:off x="9432743" y="4618425"/>
            <a:ext cx="1556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데이터 마트</a:t>
            </a:r>
            <a:endParaRPr lang="ko-KR" altLang="en-US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7048CAA-CD38-497C-9C8F-604EE175F5DC}"/>
              </a:ext>
            </a:extLst>
          </p:cNvPr>
          <p:cNvSpPr txBox="1"/>
          <p:nvPr/>
        </p:nvSpPr>
        <p:spPr>
          <a:xfrm>
            <a:off x="965968" y="3356148"/>
            <a:ext cx="1435008" cy="2272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제품기본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원자재기본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거래처기본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영업수주기본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생산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LOT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기본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생산레시피기본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자재발주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자재납품기본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D1B68C4-AF78-41C6-A142-A82A91BE5E7B}"/>
              </a:ext>
            </a:extLst>
          </p:cNvPr>
          <p:cNvSpPr txBox="1"/>
          <p:nvPr/>
        </p:nvSpPr>
        <p:spPr>
          <a:xfrm>
            <a:off x="3469762" y="3348080"/>
            <a:ext cx="1489510" cy="8876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수주분석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중장기 수주예측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제품별 레시피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75586F9-0C19-4743-983F-10ED2FF32004}"/>
              </a:ext>
            </a:extLst>
          </p:cNvPr>
          <p:cNvSpPr txBox="1"/>
          <p:nvPr/>
        </p:nvSpPr>
        <p:spPr>
          <a:xfrm>
            <a:off x="6139283" y="3437985"/>
            <a:ext cx="1489510" cy="11646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날씨데이터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미분양 주택현황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국내건설수주액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국내기성액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9" name="그래픽 38" descr="단일 톱니바퀴">
            <a:extLst>
              <a:ext uri="{FF2B5EF4-FFF2-40B4-BE49-F238E27FC236}">
                <a16:creationId xmlns:a16="http://schemas.microsoft.com/office/drawing/2014/main" id="{32940AAA-D9BC-4559-9034-D9F1247F73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00225" y="1748894"/>
            <a:ext cx="763621" cy="763621"/>
          </a:xfrm>
          <a:prstGeom prst="rect">
            <a:avLst/>
          </a:prstGeom>
        </p:spPr>
      </p:pic>
      <p:pic>
        <p:nvPicPr>
          <p:cNvPr id="41" name="그래픽 40" descr="계층 구조형">
            <a:extLst>
              <a:ext uri="{FF2B5EF4-FFF2-40B4-BE49-F238E27FC236}">
                <a16:creationId xmlns:a16="http://schemas.microsoft.com/office/drawing/2014/main" id="{00A0241D-2833-458D-BB64-D85414FE63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85030" y="4849471"/>
            <a:ext cx="736260" cy="736260"/>
          </a:xfrm>
          <a:prstGeom prst="rect">
            <a:avLst/>
          </a:prstGeom>
        </p:spPr>
      </p:pic>
      <p:pic>
        <p:nvPicPr>
          <p:cNvPr id="43" name="그래픽 42" descr="일">
            <a:extLst>
              <a:ext uri="{FF2B5EF4-FFF2-40B4-BE49-F238E27FC236}">
                <a16:creationId xmlns:a16="http://schemas.microsoft.com/office/drawing/2014/main" id="{7CB204CB-A8CE-449B-9601-E4A796EF02F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452344" y="2415679"/>
            <a:ext cx="545879" cy="545879"/>
          </a:xfrm>
          <a:prstGeom prst="rect">
            <a:avLst/>
          </a:prstGeom>
        </p:spPr>
      </p:pic>
      <p:pic>
        <p:nvPicPr>
          <p:cNvPr id="45" name="그래픽 44" descr="데이터베이스">
            <a:extLst>
              <a:ext uri="{FF2B5EF4-FFF2-40B4-BE49-F238E27FC236}">
                <a16:creationId xmlns:a16="http://schemas.microsoft.com/office/drawing/2014/main" id="{80FB0B79-906F-459D-8A17-655E869037C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323651" y="2954102"/>
            <a:ext cx="1775019" cy="1775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491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9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타원 24">
            <a:extLst>
              <a:ext uri="{FF2B5EF4-FFF2-40B4-BE49-F238E27FC236}">
                <a16:creationId xmlns:a16="http://schemas.microsoft.com/office/drawing/2014/main" id="{FB7EB4C0-7750-4AF6-BAB0-AE9B80E66A3D}"/>
              </a:ext>
            </a:extLst>
          </p:cNvPr>
          <p:cNvSpPr/>
          <p:nvPr/>
        </p:nvSpPr>
        <p:spPr>
          <a:xfrm>
            <a:off x="457200" y="404551"/>
            <a:ext cx="511646" cy="492126"/>
          </a:xfrm>
          <a:prstGeom prst="ellipse">
            <a:avLst/>
          </a:prstGeom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D91E29B-51C9-4A84-BD98-55006457C6C7}"/>
              </a:ext>
            </a:extLst>
          </p:cNvPr>
          <p:cNvSpPr/>
          <p:nvPr/>
        </p:nvSpPr>
        <p:spPr>
          <a:xfrm>
            <a:off x="503671" y="450665"/>
            <a:ext cx="4427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Berlin Sans FB Demi" panose="020E0802020502020306" pitchFamily="34" charset="0"/>
              </a:rPr>
              <a:t>03</a:t>
            </a:r>
            <a:endParaRPr lang="ko-KR" altLang="en-US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1813E0AA-CACA-46EF-A389-982EB3B9504F}"/>
              </a:ext>
            </a:extLst>
          </p:cNvPr>
          <p:cNvSpPr/>
          <p:nvPr/>
        </p:nvSpPr>
        <p:spPr>
          <a:xfrm>
            <a:off x="9162195" y="-547499"/>
            <a:ext cx="3934679" cy="366967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57B5182-333E-EAA1-06F1-B86CCFD64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91337" y="6356350"/>
            <a:ext cx="2743200" cy="365125"/>
          </a:xfrm>
        </p:spPr>
        <p:txBody>
          <a:bodyPr/>
          <a:lstStyle/>
          <a:p>
            <a:fld id="{371AFDD4-AB50-4197-B7CE-5809DB5FB5F4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FAAA95DE-E353-3640-95B1-1820F3DB36BA}"/>
              </a:ext>
            </a:extLst>
          </p:cNvPr>
          <p:cNvSpPr/>
          <p:nvPr/>
        </p:nvSpPr>
        <p:spPr>
          <a:xfrm>
            <a:off x="1938822" y="2006599"/>
            <a:ext cx="3372758" cy="795982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1424EA-85B6-C268-B95A-DBDBE3B20DDD}"/>
              </a:ext>
            </a:extLst>
          </p:cNvPr>
          <p:cNvSpPr txBox="1"/>
          <p:nvPr/>
        </p:nvSpPr>
        <p:spPr>
          <a:xfrm>
            <a:off x="2615223" y="2173757"/>
            <a:ext cx="22968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수요예측모델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0AE4C9-9D42-9CCD-19DF-76D09E5580A5}"/>
              </a:ext>
            </a:extLst>
          </p:cNvPr>
          <p:cNvSpPr txBox="1"/>
          <p:nvPr/>
        </p:nvSpPr>
        <p:spPr>
          <a:xfrm>
            <a:off x="589971" y="458161"/>
            <a:ext cx="47459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AI APS SYSTEM</a:t>
            </a:r>
            <a:endParaRPr lang="ko-KR" altLang="en-US" sz="4800" b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0B5A4C73-DE4B-58E3-F4D1-F0FAA41B9F04}"/>
              </a:ext>
            </a:extLst>
          </p:cNvPr>
          <p:cNvSpPr/>
          <p:nvPr/>
        </p:nvSpPr>
        <p:spPr>
          <a:xfrm>
            <a:off x="6721020" y="2006599"/>
            <a:ext cx="3372758" cy="795982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8CB423B-7BE6-4343-F729-3C1D4212BDCA}"/>
              </a:ext>
            </a:extLst>
          </p:cNvPr>
          <p:cNvSpPr txBox="1"/>
          <p:nvPr/>
        </p:nvSpPr>
        <p:spPr>
          <a:xfrm>
            <a:off x="7330643" y="2173757"/>
            <a:ext cx="25427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생산계획모델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A51F9E97-9F9A-D43B-DC8C-E8F9FAAD2069}"/>
              </a:ext>
            </a:extLst>
          </p:cNvPr>
          <p:cNvSpPr/>
          <p:nvPr/>
        </p:nvSpPr>
        <p:spPr>
          <a:xfrm>
            <a:off x="6721020" y="3206480"/>
            <a:ext cx="3372758" cy="2641870"/>
          </a:xfrm>
          <a:prstGeom prst="round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6B99E811-5F29-4963-B6FC-26DF31234315}"/>
              </a:ext>
            </a:extLst>
          </p:cNvPr>
          <p:cNvSpPr/>
          <p:nvPr/>
        </p:nvSpPr>
        <p:spPr>
          <a:xfrm>
            <a:off x="1938822" y="3206480"/>
            <a:ext cx="3372758" cy="2556145"/>
          </a:xfrm>
          <a:prstGeom prst="round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C1B26B3-F462-38B7-A5C9-5279D425047A}"/>
              </a:ext>
            </a:extLst>
          </p:cNvPr>
          <p:cNvSpPr txBox="1"/>
          <p:nvPr/>
        </p:nvSpPr>
        <p:spPr>
          <a:xfrm>
            <a:off x="2142195" y="4035159"/>
            <a:ext cx="37667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시계열모델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을 통한 </a:t>
            </a: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6</a:t>
            </a:r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개월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판매량 예측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415396C-8A38-645C-2965-509E9E32F49E}"/>
              </a:ext>
            </a:extLst>
          </p:cNvPr>
          <p:cNvSpPr txBox="1"/>
          <p:nvPr/>
        </p:nvSpPr>
        <p:spPr>
          <a:xfrm>
            <a:off x="7045823" y="4035159"/>
            <a:ext cx="30039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회귀모델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을 통한 </a:t>
            </a: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3</a:t>
            </a:r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개월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판매량 예측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243EA48-DD16-FE47-D27A-B3A49098FE49}"/>
              </a:ext>
            </a:extLst>
          </p:cNvPr>
          <p:cNvSpPr txBox="1"/>
          <p:nvPr/>
        </p:nvSpPr>
        <p:spPr>
          <a:xfrm>
            <a:off x="2620959" y="4400250"/>
            <a:ext cx="25025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중장기 수요예측을 통한 설비투자 의사결정 지원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5C4CC28-2514-FB8A-C4EF-840FAE8C4A61}"/>
              </a:ext>
            </a:extLst>
          </p:cNvPr>
          <p:cNvSpPr txBox="1"/>
          <p:nvPr/>
        </p:nvSpPr>
        <p:spPr>
          <a:xfrm>
            <a:off x="7175465" y="4373713"/>
            <a:ext cx="27446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AI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를 활용한 예측을 통한 정확도 높은 생산 및 판매계획 지원</a:t>
            </a:r>
          </a:p>
        </p:txBody>
      </p:sp>
      <p:sp>
        <p:nvSpPr>
          <p:cNvPr id="7" name="화살표: 아래쪽 6">
            <a:extLst>
              <a:ext uri="{FF2B5EF4-FFF2-40B4-BE49-F238E27FC236}">
                <a16:creationId xmlns:a16="http://schemas.microsoft.com/office/drawing/2014/main" id="{FECA91D3-3D29-4ACC-A7ED-5295D49DBEA5}"/>
              </a:ext>
            </a:extLst>
          </p:cNvPr>
          <p:cNvSpPr/>
          <p:nvPr/>
        </p:nvSpPr>
        <p:spPr>
          <a:xfrm rot="16200000">
            <a:off x="2326980" y="4483635"/>
            <a:ext cx="293062" cy="294896"/>
          </a:xfrm>
          <a:prstGeom prst="down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화살표: 아래쪽 15">
            <a:extLst>
              <a:ext uri="{FF2B5EF4-FFF2-40B4-BE49-F238E27FC236}">
                <a16:creationId xmlns:a16="http://schemas.microsoft.com/office/drawing/2014/main" id="{427359D3-38FA-40BF-9D77-5CB821A52083}"/>
              </a:ext>
            </a:extLst>
          </p:cNvPr>
          <p:cNvSpPr/>
          <p:nvPr/>
        </p:nvSpPr>
        <p:spPr>
          <a:xfrm rot="16200000">
            <a:off x="6938054" y="4457097"/>
            <a:ext cx="293062" cy="294896"/>
          </a:xfrm>
          <a:prstGeom prst="down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24A9D0E-BF5D-4778-9F18-EE2D0D130382}"/>
              </a:ext>
            </a:extLst>
          </p:cNvPr>
          <p:cNvSpPr/>
          <p:nvPr/>
        </p:nvSpPr>
        <p:spPr>
          <a:xfrm>
            <a:off x="7991475" y="-647700"/>
            <a:ext cx="4400550" cy="6477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A0B3AB3-63F8-460C-88C8-7C2DE9D42CA2}"/>
              </a:ext>
            </a:extLst>
          </p:cNvPr>
          <p:cNvSpPr/>
          <p:nvPr/>
        </p:nvSpPr>
        <p:spPr>
          <a:xfrm>
            <a:off x="12192000" y="-419100"/>
            <a:ext cx="904874" cy="354128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C1E7C083-647E-478D-8116-A3E604C1F51B}"/>
              </a:ext>
            </a:extLst>
          </p:cNvPr>
          <p:cNvSpPr/>
          <p:nvPr/>
        </p:nvSpPr>
        <p:spPr>
          <a:xfrm>
            <a:off x="457200" y="5465762"/>
            <a:ext cx="609600" cy="59372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DA62B1FE-B104-44C1-B5C3-9D8FBA695DDD}"/>
              </a:ext>
            </a:extLst>
          </p:cNvPr>
          <p:cNvSpPr/>
          <p:nvPr/>
        </p:nvSpPr>
        <p:spPr>
          <a:xfrm>
            <a:off x="1333499" y="6238875"/>
            <a:ext cx="219075" cy="199047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56445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9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1696795-A48E-4EFD-B52C-C92C8AE50DC4}"/>
              </a:ext>
            </a:extLst>
          </p:cNvPr>
          <p:cNvSpPr/>
          <p:nvPr/>
        </p:nvSpPr>
        <p:spPr>
          <a:xfrm>
            <a:off x="713023" y="1240103"/>
            <a:ext cx="10589715" cy="5028721"/>
          </a:xfrm>
          <a:prstGeom prst="rect">
            <a:avLst/>
          </a:prstGeom>
          <a:solidFill>
            <a:srgbClr val="FFFFFF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로고, 그래픽, 텍스트, 클립아트이(가) 표시된 사진&#10;&#10;자동 생성된 설명">
            <a:extLst>
              <a:ext uri="{FF2B5EF4-FFF2-40B4-BE49-F238E27FC236}">
                <a16:creationId xmlns:a16="http://schemas.microsoft.com/office/drawing/2014/main" id="{21D65166-DECC-8B9E-01B9-E9535A34A2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938" y="2427870"/>
            <a:ext cx="9707980" cy="3709988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D2413601-6752-18B4-67C5-A9F91B34374F}"/>
              </a:ext>
            </a:extLst>
          </p:cNvPr>
          <p:cNvSpPr/>
          <p:nvPr/>
        </p:nvSpPr>
        <p:spPr>
          <a:xfrm>
            <a:off x="2309586" y="3747407"/>
            <a:ext cx="1094014" cy="522514"/>
          </a:xfrm>
          <a:prstGeom prst="rect">
            <a:avLst/>
          </a:prstGeom>
          <a:solidFill>
            <a:srgbClr val="31313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APS</a:t>
            </a:r>
            <a:endParaRPr lang="ko-KR" altLang="en-US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그래픽 5" descr="구름 윤곽선">
            <a:extLst>
              <a:ext uri="{FF2B5EF4-FFF2-40B4-BE49-F238E27FC236}">
                <a16:creationId xmlns:a16="http://schemas.microsoft.com/office/drawing/2014/main" id="{07D2DD4A-7609-018D-B132-0DA7684573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116575" y="770304"/>
            <a:ext cx="2668356" cy="2686336"/>
          </a:xfrm>
          <a:prstGeom prst="rect">
            <a:avLst/>
          </a:prstGeom>
        </p:spPr>
      </p:pic>
      <p:pic>
        <p:nvPicPr>
          <p:cNvPr id="13" name="그래픽 12" descr="정렬 단색으로 채워진">
            <a:extLst>
              <a:ext uri="{FF2B5EF4-FFF2-40B4-BE49-F238E27FC236}">
                <a16:creationId xmlns:a16="http://schemas.microsoft.com/office/drawing/2014/main" id="{4F0FB7C5-76F4-7B55-9520-BC7E5E1A5E5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064782" y="2930570"/>
            <a:ext cx="677636" cy="67763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117907D-3DA3-7522-867B-0308CCE5A4FE}"/>
              </a:ext>
            </a:extLst>
          </p:cNvPr>
          <p:cNvSpPr txBox="1"/>
          <p:nvPr/>
        </p:nvSpPr>
        <p:spPr>
          <a:xfrm>
            <a:off x="2559523" y="2113472"/>
            <a:ext cx="16881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rgbClr val="31313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</a:t>
            </a:r>
            <a:r>
              <a:rPr lang="ko-KR" altLang="en-US" sz="2400" b="1" dirty="0">
                <a:solidFill>
                  <a:srgbClr val="31313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sz="2400" b="1" dirty="0">
                <a:solidFill>
                  <a:srgbClr val="31313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Mart</a:t>
            </a:r>
            <a:endParaRPr lang="ko-KR" altLang="en-US" sz="2400" b="1" dirty="0">
              <a:solidFill>
                <a:srgbClr val="31313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9702991-0125-4F44-8544-2BB4246CCE53}"/>
              </a:ext>
            </a:extLst>
          </p:cNvPr>
          <p:cNvSpPr/>
          <p:nvPr/>
        </p:nvSpPr>
        <p:spPr>
          <a:xfrm>
            <a:off x="0" y="-112"/>
            <a:ext cx="769940" cy="671967"/>
          </a:xfrm>
          <a:prstGeom prst="rect">
            <a:avLst/>
          </a:prstGeom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D6C7E8-7397-4594-BAE9-42FDC550D061}"/>
              </a:ext>
            </a:extLst>
          </p:cNvPr>
          <p:cNvSpPr txBox="1"/>
          <p:nvPr/>
        </p:nvSpPr>
        <p:spPr>
          <a:xfrm rot="5400000">
            <a:off x="9199659" y="3164600"/>
            <a:ext cx="47459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AI APS SYSTEM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A7AA1AB-4057-412A-B251-10C2739386BD}"/>
              </a:ext>
            </a:extLst>
          </p:cNvPr>
          <p:cNvSpPr/>
          <p:nvPr/>
        </p:nvSpPr>
        <p:spPr>
          <a:xfrm>
            <a:off x="11144506" y="5410986"/>
            <a:ext cx="334471" cy="857838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8161A484-5918-4C62-8099-8AD8109D3305}"/>
              </a:ext>
            </a:extLst>
          </p:cNvPr>
          <p:cNvSpPr/>
          <p:nvPr/>
        </p:nvSpPr>
        <p:spPr>
          <a:xfrm>
            <a:off x="219806" y="230122"/>
            <a:ext cx="328952" cy="245082"/>
          </a:xfrm>
          <a:prstGeom prst="ellipse">
            <a:avLst/>
          </a:prstGeom>
          <a:solidFill>
            <a:srgbClr val="FBF9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D551F1E-2340-44F1-9662-7629D8951C36}"/>
              </a:ext>
            </a:extLst>
          </p:cNvPr>
          <p:cNvSpPr txBox="1"/>
          <p:nvPr/>
        </p:nvSpPr>
        <p:spPr>
          <a:xfrm>
            <a:off x="665422" y="933071"/>
            <a:ext cx="3076996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APS SYSTEM _ </a:t>
            </a: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시각화 과정</a:t>
            </a:r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EB6DCE4-2A56-4492-8DD6-832A96AF7910}"/>
              </a:ext>
            </a:extLst>
          </p:cNvPr>
          <p:cNvSpPr/>
          <p:nvPr/>
        </p:nvSpPr>
        <p:spPr>
          <a:xfrm>
            <a:off x="187160" y="167427"/>
            <a:ext cx="39424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FFC000"/>
                </a:solidFill>
                <a:latin typeface="Berlin Sans FB Demi" panose="020E0802020502020306" pitchFamily="34" charset="0"/>
              </a:rPr>
              <a:t>03</a:t>
            </a:r>
            <a:endParaRPr lang="ko-KR" altLang="en-US" sz="1050" dirty="0">
              <a:solidFill>
                <a:srgbClr val="FFC000"/>
              </a:solidFill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2302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C000"/>
        </a:solidFill>
        <a:ln>
          <a:noFill/>
        </a:ln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811</TotalTime>
  <Words>340</Words>
  <Application>Microsoft Office PowerPoint</Application>
  <PresentationFormat>와이드스크린</PresentationFormat>
  <Paragraphs>152</Paragraphs>
  <Slides>15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2" baseType="lpstr">
      <vt:lpstr>맑은 고딕</vt:lpstr>
      <vt:lpstr>한컴 고딕</vt:lpstr>
      <vt:lpstr>Arial</vt:lpstr>
      <vt:lpstr>Arial Black</vt:lpstr>
      <vt:lpstr>Berlin Sans FB Demi</vt:lpstr>
      <vt:lpstr>Century Gothic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pc 7</dc:creator>
  <cp:lastModifiedBy>옥 유리</cp:lastModifiedBy>
  <cp:revision>31</cp:revision>
  <dcterms:created xsi:type="dcterms:W3CDTF">2023-07-20T06:04:52Z</dcterms:created>
  <dcterms:modified xsi:type="dcterms:W3CDTF">2023-07-26T15:31:08Z</dcterms:modified>
</cp:coreProperties>
</file>