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340" r:id="rId4"/>
    <p:sldId id="335" r:id="rId5"/>
    <p:sldId id="333" r:id="rId6"/>
    <p:sldId id="320" r:id="rId7"/>
    <p:sldId id="336" r:id="rId8"/>
    <p:sldId id="337" r:id="rId9"/>
    <p:sldId id="309" r:id="rId10"/>
    <p:sldId id="342" r:id="rId11"/>
    <p:sldId id="344" r:id="rId12"/>
    <p:sldId id="311" r:id="rId13"/>
    <p:sldId id="303" r:id="rId14"/>
    <p:sldId id="304" r:id="rId15"/>
    <p:sldId id="325" r:id="rId16"/>
    <p:sldId id="297" r:id="rId17"/>
    <p:sldId id="280" r:id="rId18"/>
    <p:sldId id="305" r:id="rId19"/>
    <p:sldId id="284" r:id="rId20"/>
    <p:sldId id="348" r:id="rId21"/>
    <p:sldId id="286" r:id="rId22"/>
    <p:sldId id="349" r:id="rId23"/>
    <p:sldId id="350" r:id="rId24"/>
    <p:sldId id="351" r:id="rId25"/>
    <p:sldId id="327" r:id="rId26"/>
    <p:sldId id="292" r:id="rId27"/>
    <p:sldId id="343" r:id="rId28"/>
    <p:sldId id="291" r:id="rId29"/>
    <p:sldId id="293" r:id="rId30"/>
    <p:sldId id="285" r:id="rId31"/>
    <p:sldId id="321" r:id="rId32"/>
    <p:sldId id="307" r:id="rId33"/>
    <p:sldId id="312" r:id="rId34"/>
    <p:sldId id="347" r:id="rId35"/>
    <p:sldId id="352" r:id="rId36"/>
    <p:sldId id="353" r:id="rId37"/>
    <p:sldId id="354" r:id="rId38"/>
    <p:sldId id="264" r:id="rId39"/>
    <p:sldId id="331" r:id="rId40"/>
    <p:sldId id="332" r:id="rId41"/>
    <p:sldId id="317" r:id="rId42"/>
    <p:sldId id="295" r:id="rId43"/>
    <p:sldId id="27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4836" autoAdjust="0"/>
  </p:normalViewPr>
  <p:slideViewPr>
    <p:cSldViewPr snapToGrid="0">
      <p:cViewPr varScale="1">
        <p:scale>
          <a:sx n="65" d="100"/>
          <a:sy n="65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ko-KR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 importance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653861663518475"/>
          <c:y val="0.12233211599827043"/>
          <c:w val="0.66714731413290318"/>
          <c:h val="0.715687455973950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중요도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F(빈도수)</c:v>
                </c:pt>
                <c:pt idx="1">
                  <c:v>가구변화</c:v>
                </c:pt>
                <c:pt idx="2">
                  <c:v>ABS일상</c:v>
                </c:pt>
                <c:pt idx="3">
                  <c:v>전문스포츠변화</c:v>
                </c:pt>
                <c:pt idx="4">
                  <c:v>ABS신선</c:v>
                </c:pt>
                <c:pt idx="5">
                  <c:v>ABS의류</c:v>
                </c:pt>
                <c:pt idx="6">
                  <c:v>의류변화</c:v>
                </c:pt>
                <c:pt idx="7">
                  <c:v>가공변화</c:v>
                </c:pt>
                <c:pt idx="8">
                  <c:v>ABS패션잡화</c:v>
                </c:pt>
                <c:pt idx="9">
                  <c:v>ABS전문스포츠</c:v>
                </c:pt>
                <c:pt idx="10">
                  <c:v>ABS가공</c:v>
                </c:pt>
                <c:pt idx="11">
                  <c:v>ABS가구</c:v>
                </c:pt>
                <c:pt idx="12">
                  <c:v>ABS기타</c:v>
                </c:pt>
                <c:pt idx="13">
                  <c:v>M(금액)</c:v>
                </c:pt>
                <c:pt idx="14">
                  <c:v>CAGR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99</c:v>
                </c:pt>
                <c:pt idx="1">
                  <c:v>100</c:v>
                </c:pt>
                <c:pt idx="2">
                  <c:v>103</c:v>
                </c:pt>
                <c:pt idx="3">
                  <c:v>107</c:v>
                </c:pt>
                <c:pt idx="4">
                  <c:v>107</c:v>
                </c:pt>
                <c:pt idx="5">
                  <c:v>107</c:v>
                </c:pt>
                <c:pt idx="6">
                  <c:v>113</c:v>
                </c:pt>
                <c:pt idx="7">
                  <c:v>114</c:v>
                </c:pt>
                <c:pt idx="8">
                  <c:v>120</c:v>
                </c:pt>
                <c:pt idx="9">
                  <c:v>122</c:v>
                </c:pt>
                <c:pt idx="10">
                  <c:v>123</c:v>
                </c:pt>
                <c:pt idx="11">
                  <c:v>133</c:v>
                </c:pt>
                <c:pt idx="12">
                  <c:v>144</c:v>
                </c:pt>
                <c:pt idx="13">
                  <c:v>171</c:v>
                </c:pt>
                <c:pt idx="14">
                  <c:v>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E9-4887-BFC1-18630C903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7677168"/>
        <c:axId val="367677528"/>
      </c:barChart>
      <c:catAx>
        <c:axId val="36767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7677528"/>
        <c:crosses val="autoZero"/>
        <c:auto val="1"/>
        <c:lblAlgn val="ctr"/>
        <c:lblOffset val="100"/>
        <c:noMultiLvlLbl val="0"/>
      </c:catAx>
      <c:valAx>
        <c:axId val="367677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767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en-US" altLang="ko-KR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2F41-5A41-4E7C-8FE8-957E07AFDB6F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3532-1BDF-43DB-AE07-FAB706C64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116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14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4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211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5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99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77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87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구매감소 정의를 먼저 언급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88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69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057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49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금액 </a:t>
            </a:r>
            <a:r>
              <a:rPr lang="en-US" altLang="ko-KR" dirty="0"/>
              <a:t>-&gt; </a:t>
            </a:r>
            <a:r>
              <a:rPr lang="ko-KR" altLang="en-US" dirty="0"/>
              <a:t>순위</a:t>
            </a:r>
            <a:r>
              <a:rPr lang="en-US" altLang="ko-KR" dirty="0"/>
              <a:t>(1~19383) -&gt; 10</a:t>
            </a:r>
            <a:r>
              <a:rPr lang="ko-KR" altLang="en-US" dirty="0"/>
              <a:t>분위로 구분</a:t>
            </a:r>
            <a:r>
              <a:rPr lang="en-US" altLang="ko-KR" dirty="0"/>
              <a:t>(</a:t>
            </a:r>
            <a:r>
              <a:rPr lang="ko-KR" altLang="en-US" dirty="0"/>
              <a:t>등급화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476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950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990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군집화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FEATURE IMPORTANCE 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고객속성변수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677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670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66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599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654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8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159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0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85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1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3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7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807CA-9133-0F15-20E7-683B611C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D0EB10-47FF-D256-1F27-A489C38BE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F196-2EBD-4EF9-5A79-CC19C67C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4AB3B-B3E1-003B-E16D-C59B280D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C528-63BC-A1E1-4653-031394C8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4FB28-8F6B-D4E3-0CD2-8F270E3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87D1C1-B2D5-9BA9-C839-9256ACA2E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919F9-02C9-B413-1085-770795D6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05611-7863-D573-5CD5-F7A8BD11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7A6E-81EA-E905-817B-26DA2BE5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2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7AEE1A-344B-4391-4BD2-0DDB42BD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2DE7D-4C24-5C59-A191-59C3BA5C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802E4-24A9-6C54-4174-14757DD2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D0B81-FA34-ACB0-DCB4-83CAE370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65FA6-78CC-E5F4-ED7D-4582809B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4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5C69-3AEF-DBD4-95FA-0E3AA7F8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9F0C5-9117-6F91-8B0A-8462E6A4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3D2C3-7691-B259-4AB2-A5786C23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FDBF6-EF3C-559E-8A51-36A351EE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B127-4719-EA53-4CFB-30A4066D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3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29AA4-8BD5-CFDE-2969-4FE1F0A9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268B3-B069-5B9C-96A3-6CCA994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1CF2E-4492-1288-2831-CE1BEF5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11D60-3656-0DD4-F4E9-C268632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2DACD-C646-9424-AF5B-14D6CDA8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7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55FE3-D140-F5C8-8ADE-1ABBDC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02057-0982-795B-68B3-18841945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497C4-FB05-D6D0-4E4B-B87C5180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99AEC-282F-78DF-6FBB-F61014DC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9D0CB-FAF2-CA45-75F5-ABAF73DC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73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5B151-DB94-2E1E-59DB-B6BD49F6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8F7C7-F88D-FF8D-9DC8-7A64387AC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1E97D-4952-8FE2-E4A4-47CE5DE0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3EADE-9FA9-6556-0D58-041D358B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8C2DC-6453-5683-8638-A39B05B1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AA1AE-36D0-F99F-BADE-C17B01DB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2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2941A-4193-0985-F77A-B29FE6B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0D972-F48E-B90F-A189-4E780CB4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27CA2-DA76-2193-CD25-C7262978E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76DAF-D7E3-D80F-DD7A-5578242F5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CA79EE-A802-3EEC-894F-65AAD0FF2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9D6C37-E14A-D960-C99C-35D0ACC0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2A3B90-D865-F1D8-BFC5-0D7AAEA8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82A17-E091-A788-4986-79529D90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13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DE38-9F66-F50F-AD50-4C73F9FB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E8CCA-2148-97FD-5402-236B5566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236A0-ED44-8018-F694-8D16A9F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9790B-D5BD-287C-7E9A-20BF4CC0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1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8B955-EB19-984B-718F-EA41C84B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1015CF-4F28-3A89-52DE-37FBB866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B1811-D927-A656-0DBF-98B51E52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4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7A754-5DFA-627F-28C4-F4CFB1FB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78042-76A7-6532-930D-003D3D0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1916B-0B61-7F61-6B35-93EBCC02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0D6F0-647F-F3EC-0778-8C1C19E0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44666-8C32-2061-350C-B8F26B0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55DCC-18D6-81EF-01F0-BE8DEF5F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9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D836D-ABA1-27E1-C631-43BFCB4C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E7E58-D2F6-10D2-BF69-7629AB63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150BB-F67D-49B1-7B4F-E57132E4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5DE63-12A4-8EBA-A418-0131028F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AF635-6D76-4BB6-91A5-6A226D65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60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5B8B6-7B11-7DF9-99B2-53C4F3F9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906427-13CD-B7BF-EA17-B3C8B1BEA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63283-1999-BD08-AD60-179874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E8F11-8085-D60B-62E5-69536940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3455B-26FC-273A-AB72-0F98C210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C9FBE-B4B6-BDE9-5F61-D56AE25D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60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897C7-8881-1720-8422-CCD5B50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A2125-D2DA-2939-BE6B-F0D349F5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BEFA6-577B-FE67-6B05-21246958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B429-F75D-D337-ED0F-442A9ABF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B8202-4350-DDDD-6D5C-F8C074CB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546839-EB04-D893-F7EE-445D04E2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2BD2C-57C9-EF0A-CC42-4A5A1F924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8937-A0AD-61D7-E23A-78DE0616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AB9B4-82DE-5B66-895B-192B0FF7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217F-15F9-A86A-5F98-A1B1319D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5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6F2BA-1F82-75A9-E204-2458BB2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5EE71-DF00-58B9-2DDC-AE8E4E89C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A880D-EB08-F8F6-DA61-3F48F037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75321-59C4-3C23-DE3D-83636D17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206AB-E7F2-286D-77F7-9F7A7E09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9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9587-ED2F-C0D8-3975-62675D07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7E360-7CFF-09B3-3B04-07B95D9C2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048B2-49C1-D7C6-ADBA-F8279C77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D945F-E087-ED2E-1E3D-0093FE0C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05097-6424-F919-1C7B-469AFB8E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6CD77-6FFF-9CD1-365A-E9CCD587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2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ADCC-EC07-4F95-FB81-BE428BD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A0433-3A71-4E6C-1638-712824B8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4CB6C-AFB4-15B7-FE94-D4A60A74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4BA606-2C75-75A4-EDED-6C6B14C22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EB8B6-E4E7-DF0F-A85E-4E547BDFE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5E2CAF-3E06-2066-8CDB-E627AC5B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0A7F46-98E4-CA1B-537B-A833CDD6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410D6-AADA-AAC8-C675-E110268F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9D4FD-E640-E4D0-B415-19E1AD3A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320A4-5C11-E75A-638D-718AC512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92943-4EC6-0FB6-F400-13F394F6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C68E88-2F97-0E76-865A-8D0E1667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A33798-1D27-9978-1121-375DE372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734BB-7BC4-31E9-08D1-4E9E73F1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81AFC-68EC-3B14-82D2-74171E17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AF18-5A04-6E27-2A5A-2CE8B759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15942-D2FE-8DBE-BC17-223F34CA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9029F-5D28-44C9-EEC1-41C4EC7E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07AB9-7645-0FE5-D5DC-686A13F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7EF1E-9B12-8E98-F938-FF00F155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8F3C4-D1D8-248F-4F64-58761A56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95B63-5596-8968-1CC6-CC42C4A0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A6A627-4B0D-4185-4208-835439707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EB199-738A-2A69-1E8B-B297B4DC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C278C-CC06-1ABF-3687-90FDE29D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1D696-C99D-2A4C-CE4A-98EA2E46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5F4EC-B458-CEA4-4A37-38AA38A8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1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C8AB1-1E22-AEF6-3875-1B0BED01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91777-1B26-F600-9331-71F2C2DA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2B774-C930-4739-36BD-04224EAA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9D23-7C32-4370-8136-94A09524F6D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8B7B5-1C3C-3FBF-9619-F76224A9F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EA776-97D8-AACC-4DC1-C9F66AE9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E3658A-5EC6-F951-C3A4-9386A03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93AA4-0882-3779-D7BA-9F430F72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253CF-5D0A-BB54-2086-7255F3EE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4D7E-6C31-49EB-B7D0-06E5657C00C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402F5-A9BC-7E2B-14FA-2E24DEBBE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82E4A-F7B5-1D84-8DE0-FF7FFF238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9.svg"/><Relationship Id="rId7" Type="http://schemas.openxmlformats.org/officeDocument/2006/relationships/image" Target="../media/image54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69.png"/><Relationship Id="rId18" Type="http://schemas.openxmlformats.org/officeDocument/2006/relationships/image" Target="../media/image74.svg"/><Relationship Id="rId26" Type="http://schemas.openxmlformats.org/officeDocument/2006/relationships/image" Target="../media/image82.sv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2.svg"/><Relationship Id="rId20" Type="http://schemas.openxmlformats.org/officeDocument/2006/relationships/image" Target="../media/image76.sv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24" Type="http://schemas.openxmlformats.org/officeDocument/2006/relationships/image" Target="../media/image80.sv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svg"/><Relationship Id="rId10" Type="http://schemas.openxmlformats.org/officeDocument/2006/relationships/image" Target="../media/image66.svg"/><Relationship Id="rId19" Type="http://schemas.openxmlformats.org/officeDocument/2006/relationships/image" Target="../media/image75.png"/><Relationship Id="rId4" Type="http://schemas.openxmlformats.org/officeDocument/2006/relationships/image" Target="../media/image60.svg"/><Relationship Id="rId9" Type="http://schemas.openxmlformats.org/officeDocument/2006/relationships/image" Target="../media/image65.png"/><Relationship Id="rId14" Type="http://schemas.openxmlformats.org/officeDocument/2006/relationships/image" Target="../media/image70.svg"/><Relationship Id="rId22" Type="http://schemas.openxmlformats.org/officeDocument/2006/relationships/image" Target="../media/image78.svg"/><Relationship Id="rId27" Type="http://schemas.openxmlformats.org/officeDocument/2006/relationships/image" Target="../media/image83.png"/><Relationship Id="rId30" Type="http://schemas.openxmlformats.org/officeDocument/2006/relationships/image" Target="../media/image86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3" Type="http://schemas.openxmlformats.org/officeDocument/2006/relationships/hyperlink" Target="https://github.com/wjdtmfrl" TargetMode="External"/><Relationship Id="rId7" Type="http://schemas.openxmlformats.org/officeDocument/2006/relationships/hyperlink" Target="https://github.com/jang-in-hyeo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fortis001" TargetMode="External"/><Relationship Id="rId5" Type="http://schemas.openxmlformats.org/officeDocument/2006/relationships/hyperlink" Target="https://github.com/yul77" TargetMode="External"/><Relationship Id="rId4" Type="http://schemas.openxmlformats.org/officeDocument/2006/relationships/hyperlink" Target="https://github.com/dydgns94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image" Target="../media/image9.jf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fif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E9B32B-7EAE-AB27-F113-9BD8C98F574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C9A051-0672-46B4-AB5F-0D7226DB74E3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DC5C174A-D56C-4745-B1A2-C647838563AC}"/>
              </a:ext>
            </a:extLst>
          </p:cNvPr>
          <p:cNvSpPr/>
          <p:nvPr/>
        </p:nvSpPr>
        <p:spPr>
          <a:xfrm rot="15557686">
            <a:off x="2438892" y="1379441"/>
            <a:ext cx="4292135" cy="4334915"/>
          </a:xfrm>
          <a:prstGeom prst="arc">
            <a:avLst>
              <a:gd name="adj1" fmla="val 16603496"/>
              <a:gd name="adj2" fmla="val 6130538"/>
            </a:avLst>
          </a:prstGeom>
          <a:ln w="114300">
            <a:solidFill>
              <a:srgbClr val="0540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0782F64B-600E-43A0-8FC1-2790F011206E}"/>
              </a:ext>
            </a:extLst>
          </p:cNvPr>
          <p:cNvSpPr/>
          <p:nvPr/>
        </p:nvSpPr>
        <p:spPr>
          <a:xfrm rot="5227366">
            <a:off x="2559602" y="1525612"/>
            <a:ext cx="4061236" cy="4337170"/>
          </a:xfrm>
          <a:prstGeom prst="arc">
            <a:avLst>
              <a:gd name="adj1" fmla="val 16222427"/>
              <a:gd name="adj2" fmla="val 5591791"/>
            </a:avLst>
          </a:prstGeom>
          <a:ln w="114300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CD719-AD28-4275-BB6D-8E0F2AEC8D19}"/>
              </a:ext>
            </a:extLst>
          </p:cNvPr>
          <p:cNvSpPr txBox="1"/>
          <p:nvPr/>
        </p:nvSpPr>
        <p:spPr>
          <a:xfrm>
            <a:off x="2751575" y="2926185"/>
            <a:ext cx="3666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srgbClr val="AFABA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        </a:t>
            </a: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540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BC53F8-DCB4-45B3-A2EF-CDAB173B945B}"/>
              </a:ext>
            </a:extLst>
          </p:cNvPr>
          <p:cNvCxnSpPr>
            <a:cxnSpLocks/>
          </p:cNvCxnSpPr>
          <p:nvPr/>
        </p:nvCxnSpPr>
        <p:spPr>
          <a:xfrm>
            <a:off x="6374658" y="3585789"/>
            <a:ext cx="1477363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3D7820-4B3F-4093-B433-92C717672EA0}"/>
              </a:ext>
            </a:extLst>
          </p:cNvPr>
          <p:cNvSpPr txBox="1"/>
          <p:nvPr/>
        </p:nvSpPr>
        <p:spPr>
          <a:xfrm>
            <a:off x="2989673" y="3210161"/>
            <a:ext cx="3065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매출 감소 예측 모델 활용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 솔루션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D329A-5FAE-49B1-BBD2-62884FF6AE06}"/>
              </a:ext>
            </a:extLst>
          </p:cNvPr>
          <p:cNvSpPr txBox="1"/>
          <p:nvPr/>
        </p:nvSpPr>
        <p:spPr>
          <a:xfrm>
            <a:off x="7754587" y="3262624"/>
            <a:ext cx="270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sto MT" panose="02040603050505030304" pitchFamily="18" charset="0"/>
                <a:ea typeface="맑은 고딕" panose="020B0503020000020004" pitchFamily="50" charset="-127"/>
                <a:cs typeface="+mn-cs"/>
              </a:rPr>
              <a:t>D.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sto MT" panose="02040603050505030304" pitchFamily="18" charset="0"/>
                <a:ea typeface="맑은 고딕" panose="020B0503020000020004" pitchFamily="50" charset="-127"/>
                <a:cs typeface="+mn-cs"/>
              </a:rPr>
              <a:t>매버릭스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sto MT" panose="0204060305050503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AC790-978D-4E1A-A72B-E9353BFEF2CD}"/>
              </a:ext>
            </a:extLst>
          </p:cNvPr>
          <p:cNvSpPr txBox="1"/>
          <p:nvPr/>
        </p:nvSpPr>
        <p:spPr>
          <a:xfrm>
            <a:off x="8288518" y="3757183"/>
            <a:ext cx="31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 panose="020B0604020202020204" pitchFamily="34" charset="0"/>
              </a:rPr>
              <a:t>Data Mavericks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1BBBA19-C935-4D80-BD9E-32798912A066}"/>
              </a:ext>
            </a:extLst>
          </p:cNvPr>
          <p:cNvSpPr/>
          <p:nvPr/>
        </p:nvSpPr>
        <p:spPr>
          <a:xfrm>
            <a:off x="7771703" y="3526349"/>
            <a:ext cx="160636" cy="1713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C013D9-F6A4-4FE9-AC6E-DAC87686375C}"/>
              </a:ext>
            </a:extLst>
          </p:cNvPr>
          <p:cNvSpPr/>
          <p:nvPr/>
        </p:nvSpPr>
        <p:spPr>
          <a:xfrm>
            <a:off x="7829161" y="3582720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1BF9F1-AD09-4070-AA6E-23C0E530C6CC}"/>
              </a:ext>
            </a:extLst>
          </p:cNvPr>
          <p:cNvSpPr txBox="1"/>
          <p:nvPr/>
        </p:nvSpPr>
        <p:spPr>
          <a:xfrm>
            <a:off x="8968220" y="6058235"/>
            <a:ext cx="3122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팀원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김용훈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옥유리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임수현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장인혁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정슬기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8F358-718C-8C5F-9C91-EF6CA688F185}"/>
              </a:ext>
            </a:extLst>
          </p:cNvPr>
          <p:cNvSpPr txBox="1"/>
          <p:nvPr/>
        </p:nvSpPr>
        <p:spPr>
          <a:xfrm>
            <a:off x="276163" y="105135"/>
            <a:ext cx="495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FC252-C9E8-C248-C6B1-B1ECF46A15FB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460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DC2AC2-34A6-4D9B-8C94-8CAC77A7DE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26323D-7616-41B7-B6F9-B82DA880FB6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837FDF1-AE6F-4594-E365-E8E80626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67" y="1441710"/>
            <a:ext cx="6042291" cy="2349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2F6238-53AD-75CF-4A6C-CEA0B1CB8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7" y="3816996"/>
            <a:ext cx="6123319" cy="233820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7166D7-8DA7-E48C-8D0B-E755D981D427}"/>
              </a:ext>
            </a:extLst>
          </p:cNvPr>
          <p:cNvSpPr/>
          <p:nvPr/>
        </p:nvSpPr>
        <p:spPr>
          <a:xfrm>
            <a:off x="1058141" y="1470104"/>
            <a:ext cx="753726" cy="2325983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791579-BD78-5167-7002-FB774DC72F44}"/>
              </a:ext>
            </a:extLst>
          </p:cNvPr>
          <p:cNvSpPr/>
          <p:nvPr/>
        </p:nvSpPr>
        <p:spPr>
          <a:xfrm>
            <a:off x="1052052" y="3791490"/>
            <a:ext cx="753726" cy="233820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BE7AF1-3CCA-0E00-7D26-0D9F7CB4E8C7}"/>
              </a:ext>
            </a:extLst>
          </p:cNvPr>
          <p:cNvSpPr/>
          <p:nvPr/>
        </p:nvSpPr>
        <p:spPr>
          <a:xfrm>
            <a:off x="2883662" y="1475796"/>
            <a:ext cx="1731736" cy="2297971"/>
          </a:xfrm>
          <a:prstGeom prst="rect">
            <a:avLst/>
          </a:prstGeom>
          <a:noFill/>
          <a:ln w="412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4240A-00C6-D045-348C-93F900CA3E61}"/>
              </a:ext>
            </a:extLst>
          </p:cNvPr>
          <p:cNvSpPr txBox="1"/>
          <p:nvPr/>
        </p:nvSpPr>
        <p:spPr>
          <a:xfrm>
            <a:off x="7094343" y="2478128"/>
            <a:ext cx="45926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제휴사는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개사로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구분되어 </a:t>
            </a:r>
            <a:r>
              <a:rPr lang="ko-KR" altLang="en-US" dirty="0">
                <a:solidFill>
                  <a:srgbClr val="E7E6E6">
                    <a:lumMod val="50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있지만</a:t>
            </a:r>
            <a:endParaRPr lang="en-US" altLang="ko-KR" dirty="0">
              <a:solidFill>
                <a:srgbClr val="E7E6E6">
                  <a:lumMod val="50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제휴사별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상품분류코드가 상이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=&gt;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제휴사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개를 통합할 수 있는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5F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통합분류체계 마련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05F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196951-DAB2-33C6-19C1-E33C2C864AA7}"/>
              </a:ext>
            </a:extLst>
          </p:cNvPr>
          <p:cNvSpPr/>
          <p:nvPr/>
        </p:nvSpPr>
        <p:spPr>
          <a:xfrm>
            <a:off x="2883662" y="3843179"/>
            <a:ext cx="1731736" cy="2286516"/>
          </a:xfrm>
          <a:prstGeom prst="rect">
            <a:avLst/>
          </a:prstGeom>
          <a:noFill/>
          <a:ln w="412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63546-BFF4-6D63-ECD7-913C77DA40E8}"/>
              </a:ext>
            </a:extLst>
          </p:cNvPr>
          <p:cNvGrpSpPr/>
          <p:nvPr/>
        </p:nvGrpSpPr>
        <p:grpSpPr>
          <a:xfrm>
            <a:off x="4632158" y="1474702"/>
            <a:ext cx="895749" cy="4656731"/>
            <a:chOff x="4549882" y="1439992"/>
            <a:chExt cx="895749" cy="465673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A1A9CF5-9346-B820-886A-7FD35D1A47AA}"/>
                </a:ext>
              </a:extLst>
            </p:cNvPr>
            <p:cNvSpPr/>
            <p:nvPr/>
          </p:nvSpPr>
          <p:spPr>
            <a:xfrm>
              <a:off x="4549882" y="1439992"/>
              <a:ext cx="895749" cy="2325983"/>
            </a:xfrm>
            <a:prstGeom prst="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9883FB5-527A-B6E1-D3B8-1DCE339F0CFF}"/>
                </a:ext>
              </a:extLst>
            </p:cNvPr>
            <p:cNvSpPr/>
            <p:nvPr/>
          </p:nvSpPr>
          <p:spPr>
            <a:xfrm>
              <a:off x="4574437" y="3798966"/>
              <a:ext cx="871194" cy="2297757"/>
            </a:xfrm>
            <a:prstGeom prst="rect">
              <a:avLst/>
            </a:prstGeom>
            <a:noFill/>
            <a:ln w="4762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4A05DF-7850-FE76-610B-8F704CDB9BD0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9947F-3CC1-2C1B-EAC2-34C7AABCBFFD}"/>
              </a:ext>
            </a:extLst>
          </p:cNvPr>
          <p:cNvSpPr txBox="1"/>
          <p:nvPr/>
        </p:nvSpPr>
        <p:spPr>
          <a:xfrm>
            <a:off x="1011767" y="748215"/>
            <a:ext cx="951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목적과 활용 데이터 설명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3" y="1709049"/>
            <a:ext cx="1859280" cy="997756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2991A-976A-40F4-5D59-756AC0A6E04C}"/>
              </a:ext>
            </a:extLst>
          </p:cNvPr>
          <p:cNvSpPr txBox="1"/>
          <p:nvPr/>
        </p:nvSpPr>
        <p:spPr>
          <a:xfrm>
            <a:off x="1719943" y="2706805"/>
            <a:ext cx="8752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감소요인을 찾아 기업의 매출 증대</a:t>
            </a:r>
            <a:endParaRPr lang="en-US" altLang="ko-KR" spc="-15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감소고객 중 유의 구간을 설정하여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10%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이상의 명확한 감소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확인 되는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감소고객을 정의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감소 고객 뿐만 아니라 유지 고객도 확인가능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맞춤형 솔루션 제공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하여 확실한 매출 상승 기대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7FD80C-656E-4EFF-B69C-A094A9FBAF1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2E502B-F412-459A-AA03-078A26A62806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3C10-404B-A15A-FFC5-AB72EF402039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89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77EAC63-1552-5457-01CA-2914D24C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063" y="1134498"/>
            <a:ext cx="5836742" cy="47272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355" y="1786942"/>
            <a:ext cx="2819401" cy="862134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외부요인 분석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ⅰ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016D1-B3A0-C632-54F9-49FDCCDF36CA}"/>
              </a:ext>
            </a:extLst>
          </p:cNvPr>
          <p:cNvSpPr txBox="1"/>
          <p:nvPr/>
        </p:nvSpPr>
        <p:spPr>
          <a:xfrm>
            <a:off x="6892270" y="3554941"/>
            <a:ext cx="4686171" cy="171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외부적 감소요인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메르스</a:t>
            </a:r>
            <a:endParaRPr kumimoji="0" lang="en-US" altLang="ko-KR" sz="160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경쟁 업태 성장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온라인 쇼핑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아울렛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…)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 년 대비 높은 기온으로 인한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겨울상품 판매 부진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1B6CF-FA0B-99AC-C4DF-75A590B6E18E}"/>
              </a:ext>
            </a:extLst>
          </p:cNvPr>
          <p:cNvSpPr txBox="1"/>
          <p:nvPr/>
        </p:nvSpPr>
        <p:spPr>
          <a:xfrm>
            <a:off x="754063" y="5851499"/>
            <a:ext cx="20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SSM: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기업형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슈퍼마켓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59E9A-58EA-326E-673C-62E0AA199CB4}"/>
              </a:ext>
            </a:extLst>
          </p:cNvPr>
          <p:cNvSpPr txBox="1"/>
          <p:nvPr/>
        </p:nvSpPr>
        <p:spPr>
          <a:xfrm>
            <a:off x="6892270" y="2464542"/>
            <a:ext cx="42812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주요 유통업체 매출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전체적인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감소 추세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540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D429E-2BEC-A6CA-EE8A-030D359CFF05}"/>
              </a:ext>
            </a:extLst>
          </p:cNvPr>
          <p:cNvSpPr txBox="1"/>
          <p:nvPr/>
        </p:nvSpPr>
        <p:spPr>
          <a:xfrm>
            <a:off x="1507244" y="169796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- 1.0%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F371F-D006-64B6-A6D3-A848FC16D425}"/>
              </a:ext>
            </a:extLst>
          </p:cNvPr>
          <p:cNvSpPr txBox="1"/>
          <p:nvPr/>
        </p:nvSpPr>
        <p:spPr>
          <a:xfrm>
            <a:off x="2761231" y="306679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-0.3%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B6148-796F-9E36-1ECF-F7B29AA608D4}"/>
              </a:ext>
            </a:extLst>
          </p:cNvPr>
          <p:cNvSpPr txBox="1"/>
          <p:nvPr/>
        </p:nvSpPr>
        <p:spPr>
          <a:xfrm>
            <a:off x="3977724" y="37317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- 1.3%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9CCAB-4CF8-E3BC-B46D-8CB89895D651}"/>
              </a:ext>
            </a:extLst>
          </p:cNvPr>
          <p:cNvSpPr txBox="1"/>
          <p:nvPr/>
        </p:nvSpPr>
        <p:spPr>
          <a:xfrm>
            <a:off x="5237677" y="44352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26.5%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9AF21-8884-9569-8020-388201B9A437}"/>
              </a:ext>
            </a:extLst>
          </p:cNvPr>
          <p:cNvSpPr txBox="1"/>
          <p:nvPr/>
        </p:nvSpPr>
        <p:spPr>
          <a:xfrm>
            <a:off x="10627756" y="6113109"/>
            <a:ext cx="1533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산업통상자원부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DE511E-CED5-4B76-AE17-6D3978AFB44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26C0-B899-418A-A7C2-414E3376EF08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D23E8-AE05-A4C7-92A2-4F9F11E9A7C4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564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123" y="2184013"/>
            <a:ext cx="2887768" cy="711414"/>
          </a:xfrm>
        </p:spPr>
        <p:txBody>
          <a:bodyPr>
            <a:normAutofit fontScale="90000"/>
          </a:bodyPr>
          <a:lstStyle/>
          <a:p>
            <a:r>
              <a:rPr lang="ko-KR" altLang="en-US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외부요인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분석 </a:t>
            </a:r>
            <a:r>
              <a:rPr lang="en-US" altLang="ko-KR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ⅱ</a:t>
            </a:r>
            <a:endParaRPr lang="ko-KR" altLang="en-US" sz="31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33066-3441-7B09-E1E3-1917E9F4D2E3}"/>
              </a:ext>
            </a:extLst>
          </p:cNvPr>
          <p:cNvSpPr txBox="1"/>
          <p:nvPr/>
        </p:nvSpPr>
        <p:spPr>
          <a:xfrm>
            <a:off x="7435986" y="3703284"/>
            <a:ext cx="411701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오프라인 유통업체와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비교되는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온라인 유통업체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의 높은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비중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09037C-88B6-651C-4EB0-6682FBA1DAB9}"/>
              </a:ext>
            </a:extLst>
          </p:cNvPr>
          <p:cNvSpPr txBox="1"/>
          <p:nvPr/>
        </p:nvSpPr>
        <p:spPr>
          <a:xfrm>
            <a:off x="8137572" y="3051911"/>
            <a:ext cx="302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주요 유통업체 매출 추세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1750463-3887-A7EC-BD74-38BD3AA29EA3}"/>
              </a:ext>
            </a:extLst>
          </p:cNvPr>
          <p:cNvGrpSpPr/>
          <p:nvPr/>
        </p:nvGrpSpPr>
        <p:grpSpPr>
          <a:xfrm>
            <a:off x="808820" y="1665843"/>
            <a:ext cx="6375752" cy="3524031"/>
            <a:chOff x="781448" y="2231252"/>
            <a:chExt cx="5529242" cy="313178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30C3F5F-A0B8-8C2B-6586-2113DB001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448" y="2231252"/>
              <a:ext cx="5529242" cy="3131788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23D86F-B69E-394E-245A-2694A3FD4DA4}"/>
                </a:ext>
              </a:extLst>
            </p:cNvPr>
            <p:cNvSpPr/>
            <p:nvPr/>
          </p:nvSpPr>
          <p:spPr>
            <a:xfrm>
              <a:off x="1600200" y="2691810"/>
              <a:ext cx="3530600" cy="6069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EE1BB06-F8E5-F7D7-A60B-05D24FD4AA06}"/>
              </a:ext>
            </a:extLst>
          </p:cNvPr>
          <p:cNvSpPr txBox="1"/>
          <p:nvPr/>
        </p:nvSpPr>
        <p:spPr>
          <a:xfrm>
            <a:off x="808819" y="5235593"/>
            <a:ext cx="202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산업통상자원부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BE38C0-8321-45E4-A52A-486377DDA4A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9B97A8-C862-4340-A6B5-D5DF92FD90D2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F338A-B5C1-DE5F-00C4-7635A3032027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854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07" y="1401931"/>
            <a:ext cx="4244439" cy="102870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외부요인 분석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ⅲ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9E96249-06D7-B640-3CC1-A281209E75B7}"/>
              </a:ext>
            </a:extLst>
          </p:cNvPr>
          <p:cNvGrpSpPr/>
          <p:nvPr/>
        </p:nvGrpSpPr>
        <p:grpSpPr>
          <a:xfrm>
            <a:off x="7292856" y="1401931"/>
            <a:ext cx="3828668" cy="3570247"/>
            <a:chOff x="7245350" y="1753138"/>
            <a:chExt cx="3828668" cy="357024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B1AFCF9-9632-C237-FBD2-7A2758940CD3}"/>
                </a:ext>
              </a:extLst>
            </p:cNvPr>
            <p:cNvSpPr/>
            <p:nvPr/>
          </p:nvSpPr>
          <p:spPr>
            <a:xfrm>
              <a:off x="7759700" y="2254459"/>
              <a:ext cx="2692400" cy="269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790B6CC-41CC-222E-E217-26756680E0FE}"/>
                </a:ext>
              </a:extLst>
            </p:cNvPr>
            <p:cNvSpPr/>
            <p:nvPr/>
          </p:nvSpPr>
          <p:spPr>
            <a:xfrm>
              <a:off x="8684429" y="1753138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F7CF1F6-1DF9-F253-F9B1-F5BA98611A6D}"/>
                </a:ext>
              </a:extLst>
            </p:cNvPr>
            <p:cNvSpPr/>
            <p:nvPr/>
          </p:nvSpPr>
          <p:spPr>
            <a:xfrm>
              <a:off x="7245350" y="3086309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C3FCB3D-D052-F097-ED0D-25CD0C7D943F}"/>
                </a:ext>
              </a:extLst>
            </p:cNvPr>
            <p:cNvSpPr/>
            <p:nvPr/>
          </p:nvSpPr>
          <p:spPr>
            <a:xfrm>
              <a:off x="9937750" y="3074810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70B94D4-2551-52DE-832A-684B4E1A6748}"/>
                </a:ext>
              </a:extLst>
            </p:cNvPr>
            <p:cNvSpPr/>
            <p:nvPr/>
          </p:nvSpPr>
          <p:spPr>
            <a:xfrm>
              <a:off x="8684429" y="4294685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4" name="그래픽 53" descr="사용자 윤곽선">
              <a:extLst>
                <a:ext uri="{FF2B5EF4-FFF2-40B4-BE49-F238E27FC236}">
                  <a16:creationId xmlns:a16="http://schemas.microsoft.com/office/drawing/2014/main" id="{40EE0846-20AD-E72B-D20A-ED6A243FC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41578" y="2882103"/>
              <a:ext cx="914400" cy="914400"/>
            </a:xfrm>
            <a:prstGeom prst="rect">
              <a:avLst/>
            </a:prstGeom>
          </p:spPr>
        </p:pic>
        <p:pic>
          <p:nvPicPr>
            <p:cNvPr id="56" name="그래픽 55" descr="쇼핑백 단색으로 채워진">
              <a:extLst>
                <a:ext uri="{FF2B5EF4-FFF2-40B4-BE49-F238E27FC236}">
                  <a16:creationId xmlns:a16="http://schemas.microsoft.com/office/drawing/2014/main" id="{C0E63CCA-DAAE-84D1-13E2-C735BCEF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1989" y="1877111"/>
              <a:ext cx="613579" cy="475388"/>
            </a:xfrm>
            <a:prstGeom prst="rect">
              <a:avLst/>
            </a:prstGeom>
          </p:spPr>
        </p:pic>
        <p:pic>
          <p:nvPicPr>
            <p:cNvPr id="62" name="그래픽 61" descr="소셜 네트워크 윤곽선">
              <a:extLst>
                <a:ext uri="{FF2B5EF4-FFF2-40B4-BE49-F238E27FC236}">
                  <a16:creationId xmlns:a16="http://schemas.microsoft.com/office/drawing/2014/main" id="{901AEB18-624E-14D6-8343-252D0E89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00462" y="4356474"/>
              <a:ext cx="624241" cy="624241"/>
            </a:xfrm>
            <a:prstGeom prst="rect">
              <a:avLst/>
            </a:prstGeom>
          </p:spPr>
        </p:pic>
        <p:pic>
          <p:nvPicPr>
            <p:cNvPr id="64" name="그래픽 63" descr="휴대폰 진동 단색으로 채워진">
              <a:extLst>
                <a:ext uri="{FF2B5EF4-FFF2-40B4-BE49-F238E27FC236}">
                  <a16:creationId xmlns:a16="http://schemas.microsoft.com/office/drawing/2014/main" id="{E5E18424-A9B9-C33D-D578-F00AB02A4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08429" y="3208129"/>
              <a:ext cx="539750" cy="539750"/>
            </a:xfrm>
            <a:prstGeom prst="rect">
              <a:avLst/>
            </a:prstGeom>
          </p:spPr>
        </p:pic>
        <p:pic>
          <p:nvPicPr>
            <p:cNvPr id="66" name="그래픽 65" descr="무선 라우터 단색으로 채워진">
              <a:extLst>
                <a:ext uri="{FF2B5EF4-FFF2-40B4-BE49-F238E27FC236}">
                  <a16:creationId xmlns:a16="http://schemas.microsoft.com/office/drawing/2014/main" id="{7A16CF7B-BDF2-D6F3-02AD-33FFB338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89634" y="3207748"/>
              <a:ext cx="540131" cy="54013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5B0DFE-0645-3E8D-91B9-0DE6BBFCC7A5}"/>
                </a:ext>
              </a:extLst>
            </p:cNvPr>
            <p:cNvSpPr txBox="1"/>
            <p:nvPr/>
          </p:nvSpPr>
          <p:spPr>
            <a:xfrm>
              <a:off x="8789818" y="2352499"/>
              <a:ext cx="1038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스토어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3EBD33-8E4B-77B3-5FA8-FDF3D40C78B0}"/>
                </a:ext>
              </a:extLst>
            </p:cNvPr>
            <p:cNvSpPr txBox="1"/>
            <p:nvPr/>
          </p:nvSpPr>
          <p:spPr>
            <a:xfrm>
              <a:off x="7566639" y="3692679"/>
              <a:ext cx="408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웹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84B861-4873-0981-1579-01758B2CBA8A}"/>
                </a:ext>
              </a:extLst>
            </p:cNvPr>
            <p:cNvSpPr txBox="1"/>
            <p:nvPr/>
          </p:nvSpPr>
          <p:spPr>
            <a:xfrm>
              <a:off x="8891989" y="4923405"/>
              <a:ext cx="624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소셜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3278D3-2C1A-68F2-9F0E-CF774AFA4882}"/>
                </a:ext>
              </a:extLst>
            </p:cNvPr>
            <p:cNvSpPr txBox="1"/>
            <p:nvPr/>
          </p:nvSpPr>
          <p:spPr>
            <a:xfrm>
              <a:off x="10074920" y="3706831"/>
              <a:ext cx="99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모바일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38DB12-8BEC-9AB6-7F87-7D54DEB0776A}"/>
                </a:ext>
              </a:extLst>
            </p:cNvPr>
            <p:cNvSpPr txBox="1"/>
            <p:nvPr/>
          </p:nvSpPr>
          <p:spPr>
            <a:xfrm>
              <a:off x="8858894" y="3790995"/>
              <a:ext cx="79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고객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9C3A224-B676-1093-CC55-3B05D75789F2}"/>
              </a:ext>
            </a:extLst>
          </p:cNvPr>
          <p:cNvSpPr txBox="1"/>
          <p:nvPr/>
        </p:nvSpPr>
        <p:spPr>
          <a:xfrm>
            <a:off x="7715422" y="5196439"/>
            <a:ext cx="3080263" cy="36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옴니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채널의 중요성 더욱 확대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28A0F-4DC6-0D53-EA72-F73BFE99550F}"/>
              </a:ext>
            </a:extLst>
          </p:cNvPr>
          <p:cNvSpPr txBox="1"/>
          <p:nvPr/>
        </p:nvSpPr>
        <p:spPr>
          <a:xfrm>
            <a:off x="756010" y="2430632"/>
            <a:ext cx="6944504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옴니채널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것을 뜻하는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옴니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(Omni)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제품의 유통경로를 의미하는 채널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(channel)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합성어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소비자들이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시간과 장소에 구애 받지 않고 서비스를 이용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 수 있는 것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5E64E1-F009-4FFB-8DED-1005826E5098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729CA7-78CB-4016-A15B-ADB45708F717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7E861-0466-9FB4-B69C-0E5372613CBD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195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5" y="533811"/>
            <a:ext cx="3362495" cy="656865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ⅰ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매출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D50EB-197C-DAFC-2855-17388AF8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696" y="5165058"/>
            <a:ext cx="6257275" cy="73282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 대비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2015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 매출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약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5.4%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상승</a:t>
            </a:r>
            <a:endParaRPr lang="en-US" altLang="ko-KR" sz="1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2014, 2015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년도 총 매출 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677,019,156,941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백억 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그림 4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CC8A175B-E5FE-44FB-1654-E303A3D2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6" y="1528711"/>
            <a:ext cx="4005511" cy="3412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F70048-6F32-74FE-C5F9-90F7EDB0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12" y="1751739"/>
            <a:ext cx="3589683" cy="30684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EEC0D4-7C20-FC1F-4CD7-F6AF82877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2" y="1742859"/>
            <a:ext cx="3684140" cy="3198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A3B485-548B-6432-DCFE-60920E12BA6A}"/>
              </a:ext>
            </a:extLst>
          </p:cNvPr>
          <p:cNvSpPr txBox="1"/>
          <p:nvPr/>
        </p:nvSpPr>
        <p:spPr>
          <a:xfrm>
            <a:off x="824580" y="2445384"/>
            <a:ext cx="1527740" cy="477054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2014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329,601,840,581 \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3AB85-05A1-8E37-907A-A01BAAEC2E91}"/>
              </a:ext>
            </a:extLst>
          </p:cNvPr>
          <p:cNvSpPr txBox="1"/>
          <p:nvPr/>
        </p:nvSpPr>
        <p:spPr>
          <a:xfrm>
            <a:off x="2600696" y="2270361"/>
            <a:ext cx="1457495" cy="47705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347,417,316,360 \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10BB5-EE2D-47EF-8E37-E51CFBBE220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031F9A-3929-4431-B3A9-847C7C0714AC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15108-37A1-7E5C-B918-01D44C5723D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087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34B503C-B8B2-2EAD-BE63-2A067E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835" y="2145907"/>
            <a:ext cx="3309444" cy="95440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ⅱ-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제휴사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AC1425-0D41-1C8D-DB91-84D5B66AD208}"/>
              </a:ext>
            </a:extLst>
          </p:cNvPr>
          <p:cNvGrpSpPr/>
          <p:nvPr/>
        </p:nvGrpSpPr>
        <p:grpSpPr>
          <a:xfrm>
            <a:off x="500112" y="866437"/>
            <a:ext cx="7447382" cy="5102266"/>
            <a:chOff x="2870408" y="1639562"/>
            <a:chExt cx="6451183" cy="42820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B5C0BF-BC70-9527-DF85-EAB93DA246FB}"/>
                </a:ext>
              </a:extLst>
            </p:cNvPr>
            <p:cNvGrpSpPr/>
            <p:nvPr/>
          </p:nvGrpSpPr>
          <p:grpSpPr>
            <a:xfrm>
              <a:off x="2870408" y="1690688"/>
              <a:ext cx="6451183" cy="4230882"/>
              <a:chOff x="4224391" y="957580"/>
              <a:chExt cx="6451183" cy="4230882"/>
            </a:xfrm>
          </p:grpSpPr>
          <p:pic>
            <p:nvPicPr>
              <p:cNvPr id="12" name="그림 11" descr="텍스트, 라인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C1F1F479-445C-81A0-06FE-5FB150D20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391" y="957580"/>
                <a:ext cx="3265520" cy="2145497"/>
              </a:xfrm>
              <a:prstGeom prst="rect">
                <a:avLst/>
              </a:prstGeom>
            </p:spPr>
          </p:pic>
          <p:pic>
            <p:nvPicPr>
              <p:cNvPr id="13" name="그림 12" descr="라인, 도표, 텍스트, 그래프이(가) 표시된 사진&#10;&#10;자동 생성된 설명">
                <a:extLst>
                  <a:ext uri="{FF2B5EF4-FFF2-40B4-BE49-F238E27FC236}">
                    <a16:creationId xmlns:a16="http://schemas.microsoft.com/office/drawing/2014/main" id="{24A4C83D-9A5B-E595-0D04-977E9EFC2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0055" y="965383"/>
                <a:ext cx="3265519" cy="2145497"/>
              </a:xfrm>
              <a:prstGeom prst="rect">
                <a:avLst/>
              </a:prstGeom>
            </p:spPr>
          </p:pic>
          <p:pic>
            <p:nvPicPr>
              <p:cNvPr id="14" name="그림 13" descr="텍스트, 라인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7215CCCA-17FB-6326-B374-611591DB2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391" y="3042965"/>
                <a:ext cx="3265520" cy="2145497"/>
              </a:xfrm>
              <a:prstGeom prst="rect">
                <a:avLst/>
              </a:prstGeom>
            </p:spPr>
          </p:pic>
          <p:pic>
            <p:nvPicPr>
              <p:cNvPr id="15" name="그림 14" descr="텍스트, 라인, 그래프, 도표이(가) 표시된 사진&#10;&#10;자동 생성된 설명">
                <a:extLst>
                  <a:ext uri="{FF2B5EF4-FFF2-40B4-BE49-F238E27FC236}">
                    <a16:creationId xmlns:a16="http://schemas.microsoft.com/office/drawing/2014/main" id="{8EF7ABA1-13B8-1566-7A73-CA808EF78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1" y="3110880"/>
                <a:ext cx="3105809" cy="2077582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EE2B16-0E64-53D1-CB24-4A761E0E9AA8}"/>
                </a:ext>
              </a:extLst>
            </p:cNvPr>
            <p:cNvSpPr/>
            <p:nvPr/>
          </p:nvSpPr>
          <p:spPr>
            <a:xfrm>
              <a:off x="6056072" y="1639562"/>
              <a:ext cx="3265519" cy="2256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4CE75C-21EA-AF88-CAD4-1D72B2F85A63}"/>
              </a:ext>
            </a:extLst>
          </p:cNvPr>
          <p:cNvSpPr txBox="1"/>
          <p:nvPr/>
        </p:nvSpPr>
        <p:spPr>
          <a:xfrm>
            <a:off x="7594591" y="3196344"/>
            <a:ext cx="462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반기별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매출 추세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제휴사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만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유일하게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매출 하락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624E77-109D-4DE2-9FEA-3CC5402B9B9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B4B309-1E6C-4FE6-8DDF-35DAE827109A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0FE0-E0EB-5DAF-003E-08F0B977E8E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08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34B503C-B8B2-2EAD-BE63-2A067E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02" y="766335"/>
            <a:ext cx="3092533" cy="5834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ⅲ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9970F-9003-41C2-6A77-A67FA278E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2" y="1916702"/>
            <a:ext cx="4549775" cy="3491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924A5F-FA75-E7A5-0D1C-3DB04542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99" y="1544115"/>
            <a:ext cx="5130759" cy="3863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B5BBA-7364-D371-E8FF-152003CA842A}"/>
              </a:ext>
            </a:extLst>
          </p:cNvPr>
          <p:cNvSpPr txBox="1"/>
          <p:nvPr/>
        </p:nvSpPr>
        <p:spPr>
          <a:xfrm>
            <a:off x="1584961" y="5508209"/>
            <a:ext cx="3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2014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2015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모두 남녀 비율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2:8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0A473F-5BD1-FD09-C12E-53C447946360}"/>
              </a:ext>
            </a:extLst>
          </p:cNvPr>
          <p:cNvSpPr/>
          <p:nvPr/>
        </p:nvSpPr>
        <p:spPr>
          <a:xfrm>
            <a:off x="8321040" y="1427274"/>
            <a:ext cx="2063932" cy="3980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DF3D9-BCE2-69F6-6D04-F3D5F2531717}"/>
              </a:ext>
            </a:extLst>
          </p:cNvPr>
          <p:cNvSpPr txBox="1"/>
          <p:nvPr/>
        </p:nvSpPr>
        <p:spPr>
          <a:xfrm>
            <a:off x="7241948" y="5537155"/>
            <a:ext cx="361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35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세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~ 54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세의 연령대의 높은 구매 추세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CB21D9-CBAE-4500-BA4C-78E7DF40AB6C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9F1A09-B3F0-4F0E-A4CE-ACEB39CA0BD2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6A306-F894-50CF-FB02-A8393636627C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09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234732" y="1774432"/>
            <a:ext cx="4717782" cy="2945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2_1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기준정보 정의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2_2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피처 엔지니어링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2_3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학습을 위한 데이터셋 분리와 변수 설정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75620-B724-4B2B-8075-81BBD689962B}"/>
              </a:ext>
            </a:extLst>
          </p:cNvPr>
          <p:cNvSpPr txBox="1"/>
          <p:nvPr/>
        </p:nvSpPr>
        <p:spPr>
          <a:xfrm>
            <a:off x="1051625" y="2965043"/>
            <a:ext cx="381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2.</a:t>
            </a: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과제 정의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2071EE-DBA8-4D9E-8DF8-D91DC5711E5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8897C1-847D-48C2-A6AC-6391AD85CA0C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5DE4BC-DE18-4814-9B85-2BEDAE345FD8}"/>
              </a:ext>
            </a:extLst>
          </p:cNvPr>
          <p:cNvSpPr/>
          <p:nvPr/>
        </p:nvSpPr>
        <p:spPr>
          <a:xfrm>
            <a:off x="7234732" y="3247073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E77764-8F8F-4750-A06D-428973AB8E7F}"/>
              </a:ext>
            </a:extLst>
          </p:cNvPr>
          <p:cNvSpPr/>
          <p:nvPr/>
        </p:nvSpPr>
        <p:spPr>
          <a:xfrm>
            <a:off x="7234732" y="3983445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4426-7CFA-0E6F-FF7E-49C3CB9E4D93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825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59745A-0DA8-43E8-9BC4-E77CA196D760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F209E-41E9-4199-87CF-A03EF8DF5B9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99AF2-315D-F248-7B64-0A0BADFFFAE0}"/>
              </a:ext>
            </a:extLst>
          </p:cNvPr>
          <p:cNvSpPr txBox="1"/>
          <p:nvPr/>
        </p:nvSpPr>
        <p:spPr>
          <a:xfrm>
            <a:off x="397665" y="761712"/>
            <a:ext cx="211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감소고객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99EB58-ED9B-3E58-CCAE-F7E4CB004C92}"/>
              </a:ext>
            </a:extLst>
          </p:cNvPr>
          <p:cNvGrpSpPr/>
          <p:nvPr/>
        </p:nvGrpSpPr>
        <p:grpSpPr>
          <a:xfrm>
            <a:off x="6403190" y="1345847"/>
            <a:ext cx="4699608" cy="4143445"/>
            <a:chOff x="938682" y="1638174"/>
            <a:chExt cx="5157318" cy="438001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0E03580-6622-EB73-FC24-262AD0DC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682" y="1638174"/>
              <a:ext cx="5157318" cy="438001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51738E-5B1D-0CFD-BBD1-B78ACB52D9D1}"/>
                </a:ext>
              </a:extLst>
            </p:cNvPr>
            <p:cNvSpPr txBox="1"/>
            <p:nvPr/>
          </p:nvSpPr>
          <p:spPr>
            <a:xfrm>
              <a:off x="4138800" y="2250894"/>
              <a:ext cx="1084243" cy="3578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-294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억 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8DB7F1-0DE7-79D3-265F-3B84D28BFFA7}"/>
              </a:ext>
            </a:extLst>
          </p:cNvPr>
          <p:cNvSpPr txBox="1"/>
          <p:nvPr/>
        </p:nvSpPr>
        <p:spPr>
          <a:xfrm>
            <a:off x="6639916" y="5611763"/>
            <a:ext cx="432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 감소고객 매출의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21%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매출하락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F4BFD-32E1-D1D9-6372-388BF707E2EF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299AD1CA-3C97-436A-8B54-D2DE8ABB8F91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pic>
        <p:nvPicPr>
          <p:cNvPr id="3" name="그림 2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472918F7-65FC-6163-A04C-7BE2670BD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70" y="1345847"/>
            <a:ext cx="4699608" cy="41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D773F-4612-5480-DC0D-F0DFE061D3D9}"/>
              </a:ext>
            </a:extLst>
          </p:cNvPr>
          <p:cNvSpPr txBox="1"/>
          <p:nvPr/>
        </p:nvSpPr>
        <p:spPr>
          <a:xfrm>
            <a:off x="1774036" y="5568371"/>
            <a:ext cx="432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 전체 매출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5.4%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상승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D468C1-DE27-9940-11B4-611DFA5EB4FD}"/>
              </a:ext>
            </a:extLst>
          </p:cNvPr>
          <p:cNvCxnSpPr>
            <a:cxnSpLocks/>
          </p:cNvCxnSpPr>
          <p:nvPr/>
        </p:nvCxnSpPr>
        <p:spPr>
          <a:xfrm>
            <a:off x="8809942" y="1850583"/>
            <a:ext cx="0" cy="69746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63F033-2223-1EC5-D2A6-0B3A83F3A75F}"/>
              </a:ext>
            </a:extLst>
          </p:cNvPr>
          <p:cNvCxnSpPr/>
          <p:nvPr/>
        </p:nvCxnSpPr>
        <p:spPr>
          <a:xfrm>
            <a:off x="8604404" y="1826646"/>
            <a:ext cx="5715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671B52-49E4-5F07-CF37-58B328A811E9}"/>
              </a:ext>
            </a:extLst>
          </p:cNvPr>
          <p:cNvCxnSpPr>
            <a:cxnSpLocks/>
          </p:cNvCxnSpPr>
          <p:nvPr/>
        </p:nvCxnSpPr>
        <p:spPr>
          <a:xfrm>
            <a:off x="8604404" y="2561976"/>
            <a:ext cx="5715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EF3255-4BDE-E576-7398-03BBB03020E4}"/>
              </a:ext>
            </a:extLst>
          </p:cNvPr>
          <p:cNvCxnSpPr/>
          <p:nvPr/>
        </p:nvCxnSpPr>
        <p:spPr>
          <a:xfrm>
            <a:off x="3773564" y="1816872"/>
            <a:ext cx="5715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5598282-1914-B7D7-9E51-320B77CD44C1}"/>
              </a:ext>
            </a:extLst>
          </p:cNvPr>
          <p:cNvCxnSpPr/>
          <p:nvPr/>
        </p:nvCxnSpPr>
        <p:spPr>
          <a:xfrm>
            <a:off x="3773564" y="2014045"/>
            <a:ext cx="5715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7855C1-872E-EE4D-8289-8E2569EF1822}"/>
              </a:ext>
            </a:extLst>
          </p:cNvPr>
          <p:cNvCxnSpPr>
            <a:cxnSpLocks/>
          </p:cNvCxnSpPr>
          <p:nvPr/>
        </p:nvCxnSpPr>
        <p:spPr>
          <a:xfrm flipV="1">
            <a:off x="4059314" y="1816872"/>
            <a:ext cx="0" cy="197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8DC8BB-FB81-4AA5-A12B-4A0E3EFBA7F5}"/>
              </a:ext>
            </a:extLst>
          </p:cNvPr>
          <p:cNvSpPr/>
          <p:nvPr/>
        </p:nvSpPr>
        <p:spPr>
          <a:xfrm>
            <a:off x="5593299" y="12401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F4507D-3BF5-42FB-B29A-1A2BAB65A382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2BDF9C-2C3C-43E1-AAFB-FF498C644B86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2D0BE-DAAB-4FC6-B524-0D17AB833A55}"/>
              </a:ext>
            </a:extLst>
          </p:cNvPr>
          <p:cNvSpPr txBox="1"/>
          <p:nvPr/>
        </p:nvSpPr>
        <p:spPr>
          <a:xfrm>
            <a:off x="5653410" y="182489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(index)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A0490F61-C235-4EC7-94F8-3EF7E7675B3F}"/>
              </a:ext>
            </a:extLst>
          </p:cNvPr>
          <p:cNvSpPr/>
          <p:nvPr/>
        </p:nvSpPr>
        <p:spPr>
          <a:xfrm rot="20957578">
            <a:off x="425524" y="2740585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540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78EAC7A2-6CEF-4553-BD47-D7ED27E40B4A}"/>
              </a:ext>
            </a:extLst>
          </p:cNvPr>
          <p:cNvSpPr/>
          <p:nvPr/>
        </p:nvSpPr>
        <p:spPr>
          <a:xfrm rot="20957578">
            <a:off x="2666203" y="2740584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chemeClr val="bg2">
              <a:lumMod val="75000"/>
            </a:schemeClr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F153EF23-8811-4CB9-A2BA-42717C584569}"/>
              </a:ext>
            </a:extLst>
          </p:cNvPr>
          <p:cNvSpPr/>
          <p:nvPr/>
        </p:nvSpPr>
        <p:spPr>
          <a:xfrm rot="20957578">
            <a:off x="4906883" y="2740583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F4599866-E964-4D40-9BAE-BF0F78BB6E6D}"/>
              </a:ext>
            </a:extLst>
          </p:cNvPr>
          <p:cNvSpPr/>
          <p:nvPr/>
        </p:nvSpPr>
        <p:spPr>
          <a:xfrm rot="20957578">
            <a:off x="7166710" y="2740765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chemeClr val="bg2">
              <a:lumMod val="75000"/>
            </a:schemeClr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ED7876EC-439E-48A8-B4F5-1CDBC8AF19DA}"/>
              </a:ext>
            </a:extLst>
          </p:cNvPr>
          <p:cNvSpPr/>
          <p:nvPr/>
        </p:nvSpPr>
        <p:spPr>
          <a:xfrm rot="20957578">
            <a:off x="9426535" y="2720849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608156-3F5C-4F4D-95D2-5A3A43A9DCCD}"/>
              </a:ext>
            </a:extLst>
          </p:cNvPr>
          <p:cNvCxnSpPr>
            <a:cxnSpLocks/>
          </p:cNvCxnSpPr>
          <p:nvPr/>
        </p:nvCxnSpPr>
        <p:spPr>
          <a:xfrm>
            <a:off x="653143" y="5830784"/>
            <a:ext cx="2254332" cy="0"/>
          </a:xfrm>
          <a:prstGeom prst="line">
            <a:avLst/>
          </a:prstGeom>
          <a:ln w="6985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F7AE43-5D0C-47CC-8E34-B84B927B8338}"/>
              </a:ext>
            </a:extLst>
          </p:cNvPr>
          <p:cNvCxnSpPr>
            <a:cxnSpLocks/>
          </p:cNvCxnSpPr>
          <p:nvPr/>
        </p:nvCxnSpPr>
        <p:spPr>
          <a:xfrm>
            <a:off x="2694171" y="5830784"/>
            <a:ext cx="2363631" cy="0"/>
          </a:xfrm>
          <a:prstGeom prst="line">
            <a:avLst/>
          </a:prstGeom>
          <a:ln w="6985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953D63-687D-44B4-884F-4FBFC8F768DB}"/>
              </a:ext>
            </a:extLst>
          </p:cNvPr>
          <p:cNvCxnSpPr/>
          <p:nvPr/>
        </p:nvCxnSpPr>
        <p:spPr>
          <a:xfrm>
            <a:off x="5106936" y="5830784"/>
            <a:ext cx="2351314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E574C9F-55C9-4B67-B13A-598AF0BEBDB2}"/>
              </a:ext>
            </a:extLst>
          </p:cNvPr>
          <p:cNvCxnSpPr/>
          <p:nvPr/>
        </p:nvCxnSpPr>
        <p:spPr>
          <a:xfrm>
            <a:off x="7366763" y="5830784"/>
            <a:ext cx="2351314" cy="0"/>
          </a:xfrm>
          <a:prstGeom prst="line">
            <a:avLst/>
          </a:prstGeom>
          <a:ln w="6985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3183E59-FFE2-428E-B92B-24706D045FAC}"/>
              </a:ext>
            </a:extLst>
          </p:cNvPr>
          <p:cNvCxnSpPr/>
          <p:nvPr/>
        </p:nvCxnSpPr>
        <p:spPr>
          <a:xfrm>
            <a:off x="9542853" y="5830784"/>
            <a:ext cx="2351314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D71A04-9E82-421A-A701-D2809B37D3C9}"/>
              </a:ext>
            </a:extLst>
          </p:cNvPr>
          <p:cNvCxnSpPr>
            <a:cxnSpLocks/>
          </p:cNvCxnSpPr>
          <p:nvPr/>
        </p:nvCxnSpPr>
        <p:spPr>
          <a:xfrm>
            <a:off x="483959" y="5830784"/>
            <a:ext cx="2254332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C7EEC2-655E-43F7-9859-F2A39F18D9B8}"/>
              </a:ext>
            </a:extLst>
          </p:cNvPr>
          <p:cNvSpPr txBox="1"/>
          <p:nvPr/>
        </p:nvSpPr>
        <p:spPr>
          <a:xfrm>
            <a:off x="483959" y="3734700"/>
            <a:ext cx="2484971" cy="158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       0.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개요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0_1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팀원소개 및 담당 업무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0_2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프로젝트 기간별 수행 절차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0_3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분석환경 및 활용 라이브러리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DD9A35-AF91-4B23-9CCD-02F79AE64915}"/>
              </a:ext>
            </a:extLst>
          </p:cNvPr>
          <p:cNvSpPr txBox="1"/>
          <p:nvPr/>
        </p:nvSpPr>
        <p:spPr>
          <a:xfrm>
            <a:off x="3058078" y="3847274"/>
            <a:ext cx="1774176" cy="169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1.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데이터 탐색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1_1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목적과 활용데이터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 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기대효과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1_2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외부요인 분석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1_3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탐색적 분석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3B038D-20E2-403F-8181-2C9ECC9F1F49}"/>
              </a:ext>
            </a:extLst>
          </p:cNvPr>
          <p:cNvSpPr txBox="1"/>
          <p:nvPr/>
        </p:nvSpPr>
        <p:spPr>
          <a:xfrm>
            <a:off x="5298757" y="3844909"/>
            <a:ext cx="1774176" cy="163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2.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과제정의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2_1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기준정보 정의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2_2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피처 엔지니어링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2_3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학습을 위한 데이터셋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     분리와 변수 설정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3A96D-C510-405D-B61B-EBC10DB8F46F}"/>
              </a:ext>
            </a:extLst>
          </p:cNvPr>
          <p:cNvSpPr txBox="1"/>
          <p:nvPr/>
        </p:nvSpPr>
        <p:spPr>
          <a:xfrm>
            <a:off x="7366761" y="3608852"/>
            <a:ext cx="2221171" cy="184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3.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머신러닝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활용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3_1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머신러닝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피처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3_2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모델링 및 성능 평가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     (RF, DT, LR, LGBM,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XGBoost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3_3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군집화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(K-Means Clustering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A6107-2F8D-4688-9FB9-584671AC82C6}"/>
              </a:ext>
            </a:extLst>
          </p:cNvPr>
          <p:cNvSpPr txBox="1"/>
          <p:nvPr/>
        </p:nvSpPr>
        <p:spPr>
          <a:xfrm>
            <a:off x="9710699" y="3660195"/>
            <a:ext cx="1855073" cy="144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마케팅 제언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4_1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군집별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마케팅 제언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4_2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 개인화 상품 추천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6CEA0-66B5-76D6-3ACA-878DB8F6F1FB}"/>
              </a:ext>
            </a:extLst>
          </p:cNvPr>
          <p:cNvSpPr txBox="1"/>
          <p:nvPr/>
        </p:nvSpPr>
        <p:spPr>
          <a:xfrm>
            <a:off x="276163" y="105135"/>
            <a:ext cx="495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2C51D-341B-3D7E-7955-9B0610D03DFB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889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B078-93B9-3273-6F60-156F13E5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감소고객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분기별 증감 수치화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계절성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3412D-8F6D-DBC0-E36A-80396014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1542"/>
            <a:ext cx="10659341" cy="1640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71EF61-847B-D353-7CD4-6C2CCB342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898" y="2034858"/>
            <a:ext cx="9933921" cy="17383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9A4EFE-2269-40F1-AC4A-CC81FDF5E54A}"/>
              </a:ext>
            </a:extLst>
          </p:cNvPr>
          <p:cNvSpPr/>
          <p:nvPr/>
        </p:nvSpPr>
        <p:spPr>
          <a:xfrm>
            <a:off x="2116909" y="2033267"/>
            <a:ext cx="1109388" cy="173990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AD4C5F-221B-C2B5-1A96-71585639B357}"/>
              </a:ext>
            </a:extLst>
          </p:cNvPr>
          <p:cNvSpPr/>
          <p:nvPr/>
        </p:nvSpPr>
        <p:spPr>
          <a:xfrm>
            <a:off x="3226297" y="2034856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A37A64-C8E6-6270-5CE7-5C0BB52590F2}"/>
              </a:ext>
            </a:extLst>
          </p:cNvPr>
          <p:cNvSpPr/>
          <p:nvPr/>
        </p:nvSpPr>
        <p:spPr>
          <a:xfrm>
            <a:off x="4335685" y="2034854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BDF6C0-E3FE-71B8-183B-0218300C7746}"/>
              </a:ext>
            </a:extLst>
          </p:cNvPr>
          <p:cNvSpPr/>
          <p:nvPr/>
        </p:nvSpPr>
        <p:spPr>
          <a:xfrm>
            <a:off x="5443326" y="2034854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698A6-9175-F5C2-FE83-91272CA19222}"/>
              </a:ext>
            </a:extLst>
          </p:cNvPr>
          <p:cNvSpPr/>
          <p:nvPr/>
        </p:nvSpPr>
        <p:spPr>
          <a:xfrm>
            <a:off x="6552714" y="2034854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2F0497-9440-0C3A-CDA8-64CB8FA26269}"/>
              </a:ext>
            </a:extLst>
          </p:cNvPr>
          <p:cNvSpPr/>
          <p:nvPr/>
        </p:nvSpPr>
        <p:spPr>
          <a:xfrm>
            <a:off x="7668949" y="2034854"/>
            <a:ext cx="1088094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B35275-43EE-C67F-3312-4EF689A27894}"/>
              </a:ext>
            </a:extLst>
          </p:cNvPr>
          <p:cNvSpPr/>
          <p:nvPr/>
        </p:nvSpPr>
        <p:spPr>
          <a:xfrm>
            <a:off x="8757043" y="2033267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1E271-3ED3-D5F7-4242-7CCCEEE0A57D}"/>
              </a:ext>
            </a:extLst>
          </p:cNvPr>
          <p:cNvSpPr/>
          <p:nvPr/>
        </p:nvSpPr>
        <p:spPr>
          <a:xfrm>
            <a:off x="9857837" y="2033267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67FFC2-AF3B-7E17-1A40-3566E22901D7}"/>
              </a:ext>
            </a:extLst>
          </p:cNvPr>
          <p:cNvSpPr/>
          <p:nvPr/>
        </p:nvSpPr>
        <p:spPr>
          <a:xfrm>
            <a:off x="1054597" y="2033267"/>
            <a:ext cx="1063185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4D8FF1D6-015C-58D6-DA46-591DE97E2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35796" y="3218475"/>
            <a:ext cx="1" cy="1109388"/>
          </a:xfrm>
          <a:prstGeom prst="curved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6B2004-6BBE-6FEE-5E10-1DA0E1A93693}"/>
              </a:ext>
            </a:extLst>
          </p:cNvPr>
          <p:cNvSpPr txBox="1"/>
          <p:nvPr/>
        </p:nvSpPr>
        <p:spPr>
          <a:xfrm>
            <a:off x="2824002" y="4007702"/>
            <a:ext cx="42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441D16-2AEC-C0AD-A548-9C4E8283E52F}"/>
              </a:ext>
            </a:extLst>
          </p:cNvPr>
          <p:cNvSpPr/>
          <p:nvPr/>
        </p:nvSpPr>
        <p:spPr>
          <a:xfrm>
            <a:off x="10384271" y="4212012"/>
            <a:ext cx="1109389" cy="1738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D741C2A5-67E9-6725-818E-6F6862EF6903}"/>
              </a:ext>
            </a:extLst>
          </p:cNvPr>
          <p:cNvGraphicFramePr>
            <a:graphicFrameLocks noGrp="1"/>
          </p:cNvGraphicFramePr>
          <p:nvPr/>
        </p:nvGraphicFramePr>
        <p:xfrm>
          <a:off x="2116905" y="1643043"/>
          <a:ext cx="8850320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290">
                  <a:extLst>
                    <a:ext uri="{9D8B030D-6E8A-4147-A177-3AD203B41FA5}">
                      <a16:colId xmlns:a16="http://schemas.microsoft.com/office/drawing/2014/main" val="688805235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1787619732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3564293168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1934307342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1888396030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3410660603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3379021049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57005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2015_4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6881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F50ED6-A2CB-4AB2-8842-87C4FD7CF65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D51710-EC4F-4679-82EF-B9ED2F39810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473AE-ABB7-35E6-56C5-4D2B7C49B615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622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A26AC9-CBDE-4CF7-84AF-41D0B0152099}"/>
              </a:ext>
            </a:extLst>
          </p:cNvPr>
          <p:cNvGrpSpPr/>
          <p:nvPr/>
        </p:nvGrpSpPr>
        <p:grpSpPr>
          <a:xfrm>
            <a:off x="7587585" y="716072"/>
            <a:ext cx="3677371" cy="5356437"/>
            <a:chOff x="791759" y="731520"/>
            <a:chExt cx="4019550" cy="53721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A662FD7-7719-448C-3DFA-62A74BE993F2}"/>
                </a:ext>
              </a:extLst>
            </p:cNvPr>
            <p:cNvGrpSpPr/>
            <p:nvPr/>
          </p:nvGrpSpPr>
          <p:grpSpPr>
            <a:xfrm>
              <a:off x="791759" y="731520"/>
              <a:ext cx="4019550" cy="5372100"/>
              <a:chOff x="791759" y="731520"/>
              <a:chExt cx="4019550" cy="537210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96A6D7A-7586-E213-0B35-D4A1B11EF468}"/>
                  </a:ext>
                </a:extLst>
              </p:cNvPr>
              <p:cNvGrpSpPr/>
              <p:nvPr/>
            </p:nvGrpSpPr>
            <p:grpSpPr>
              <a:xfrm>
                <a:off x="791759" y="731520"/>
                <a:ext cx="4019550" cy="5372100"/>
                <a:chOff x="7622738" y="642742"/>
                <a:chExt cx="4019550" cy="5372100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99F3184B-FBBC-93C2-D7E5-707517E5FB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805"/>
                          </a14:imgEffect>
                          <a14:imgEffect>
                            <a14:saturation sat="104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46463" y="1319017"/>
                  <a:ext cx="5372100" cy="4019550"/>
                </a:xfrm>
                <a:prstGeom prst="rect">
                  <a:avLst/>
                </a:prstGeom>
              </p:spPr>
            </p:pic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A651381-D1BA-D0F2-CBE4-643350A5F3B3}"/>
                    </a:ext>
                  </a:extLst>
                </p:cNvPr>
                <p:cNvSpPr/>
                <p:nvPr/>
              </p:nvSpPr>
              <p:spPr>
                <a:xfrm>
                  <a:off x="11060482" y="4835046"/>
                  <a:ext cx="355948" cy="10023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9577C78-C775-F25E-6BC0-2F4D79A5C130}"/>
                  </a:ext>
                </a:extLst>
              </p:cNvPr>
              <p:cNvGrpSpPr/>
              <p:nvPr/>
            </p:nvGrpSpPr>
            <p:grpSpPr>
              <a:xfrm>
                <a:off x="1123046" y="1946448"/>
                <a:ext cx="3482235" cy="3302057"/>
                <a:chOff x="7954026" y="1839417"/>
                <a:chExt cx="3482235" cy="3302057"/>
              </a:xfrm>
            </p:grpSpPr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78C16F49-5703-71B3-3F6C-555E74A99219}"/>
                    </a:ext>
                  </a:extLst>
                </p:cNvPr>
                <p:cNvCxnSpPr/>
                <p:nvPr/>
              </p:nvCxnSpPr>
              <p:spPr>
                <a:xfrm>
                  <a:off x="7954026" y="3221276"/>
                  <a:ext cx="3482235" cy="0"/>
                </a:xfrm>
                <a:prstGeom prst="line">
                  <a:avLst/>
                </a:prstGeom>
                <a:ln w="57150">
                  <a:solidFill>
                    <a:srgbClr val="C50BA2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7" name="화살표: 아래쪽 36">
                  <a:extLst>
                    <a:ext uri="{FF2B5EF4-FFF2-40B4-BE49-F238E27FC236}">
                      <a16:creationId xmlns:a16="http://schemas.microsoft.com/office/drawing/2014/main" id="{FAB60C2F-93F1-35E2-D933-D97CE7E0C966}"/>
                    </a:ext>
                  </a:extLst>
                </p:cNvPr>
                <p:cNvSpPr/>
                <p:nvPr/>
              </p:nvSpPr>
              <p:spPr>
                <a:xfrm>
                  <a:off x="9365294" y="3784722"/>
                  <a:ext cx="450938" cy="1356752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화살표: 아래쪽 37">
                  <a:extLst>
                    <a:ext uri="{FF2B5EF4-FFF2-40B4-BE49-F238E27FC236}">
                      <a16:creationId xmlns:a16="http://schemas.microsoft.com/office/drawing/2014/main" id="{B13E61E8-7856-B19E-8DEE-696CA6D888FF}"/>
                    </a:ext>
                  </a:extLst>
                </p:cNvPr>
                <p:cNvSpPr/>
                <p:nvPr/>
              </p:nvSpPr>
              <p:spPr>
                <a:xfrm rot="10800000">
                  <a:off x="9365294" y="1839417"/>
                  <a:ext cx="450938" cy="1356752"/>
                </a:xfrm>
                <a:prstGeom prst="downArrow">
                  <a:avLst/>
                </a:prstGeom>
                <a:solidFill>
                  <a:srgbClr val="105F7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61048EE-D134-A933-BD8B-5504E327FB0C}"/>
                </a:ext>
              </a:extLst>
            </p:cNvPr>
            <p:cNvCxnSpPr/>
            <p:nvPr/>
          </p:nvCxnSpPr>
          <p:spPr>
            <a:xfrm>
              <a:off x="1123046" y="3870571"/>
              <a:ext cx="3482235" cy="0"/>
            </a:xfrm>
            <a:prstGeom prst="line">
              <a:avLst/>
            </a:prstGeom>
            <a:ln w="57150">
              <a:solidFill>
                <a:srgbClr val="C50BA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656D1F-EB64-2059-0D76-C08A165E187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046" y="3303200"/>
              <a:ext cx="0" cy="542264"/>
            </a:xfrm>
            <a:prstGeom prst="line">
              <a:avLst/>
            </a:prstGeom>
            <a:ln w="57150">
              <a:solidFill>
                <a:srgbClr val="C50BA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1AC2D72-A291-9D70-8150-BCA9F6588439}"/>
                </a:ext>
              </a:extLst>
            </p:cNvPr>
            <p:cNvCxnSpPr>
              <a:cxnSpLocks/>
            </p:cNvCxnSpPr>
            <p:nvPr/>
          </p:nvCxnSpPr>
          <p:spPr>
            <a:xfrm>
              <a:off x="4585451" y="3349489"/>
              <a:ext cx="0" cy="542264"/>
            </a:xfrm>
            <a:prstGeom prst="line">
              <a:avLst/>
            </a:prstGeom>
            <a:ln w="57150">
              <a:solidFill>
                <a:srgbClr val="C50BA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A71B078-93B9-3273-6F60-156F13E5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76" y="602546"/>
            <a:ext cx="3084182" cy="89328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기준정보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01540-778A-4A36-828F-E4210DF6CE5B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214CA1-8D65-4925-84D2-DED2AC3897B2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7B00A6-B61F-A174-EAFC-7B496C0DEA4B}"/>
              </a:ext>
            </a:extLst>
          </p:cNvPr>
          <p:cNvSpPr txBox="1"/>
          <p:nvPr/>
        </p:nvSpPr>
        <p:spPr>
          <a:xfrm>
            <a:off x="898549" y="4718104"/>
            <a:ext cx="62472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분기 금액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100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기준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10%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구간을 둬서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90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05F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감소고객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으로 정의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B71DC3-4795-E6A0-987A-6969A13E948F}"/>
              </a:ext>
            </a:extLst>
          </p:cNvPr>
          <p:cNvSpPr txBox="1"/>
          <p:nvPr/>
        </p:nvSpPr>
        <p:spPr>
          <a:xfrm>
            <a:off x="10036160" y="4761313"/>
            <a:ext cx="74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감소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B6F1E3-1C9A-8344-973E-AB260F34EC7E}"/>
              </a:ext>
            </a:extLst>
          </p:cNvPr>
          <p:cNvSpPr txBox="1"/>
          <p:nvPr/>
        </p:nvSpPr>
        <p:spPr>
          <a:xfrm>
            <a:off x="9985228" y="2461838"/>
            <a:ext cx="74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CD49D-84FA-E25E-E8D7-C8D3EA2FDE66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2136D3-27FB-ACD3-4801-B1EA1B50CDDF}"/>
              </a:ext>
            </a:extLst>
          </p:cNvPr>
          <p:cNvGrpSpPr/>
          <p:nvPr/>
        </p:nvGrpSpPr>
        <p:grpSpPr>
          <a:xfrm>
            <a:off x="885143" y="2267607"/>
            <a:ext cx="5073734" cy="2081049"/>
            <a:chOff x="1235057" y="2357831"/>
            <a:chExt cx="4463914" cy="174655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687DA38-CC8D-7F3F-4355-9693E01A8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7803"/>
            <a:stretch/>
          </p:blipFill>
          <p:spPr>
            <a:xfrm>
              <a:off x="1235057" y="2366077"/>
              <a:ext cx="2205058" cy="173831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E9B8C6D-0A64-FB94-ED35-A0174FC1A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832"/>
            <a:stretch/>
          </p:blipFill>
          <p:spPr>
            <a:xfrm>
              <a:off x="3440115" y="2357831"/>
              <a:ext cx="1109389" cy="173831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C6CE8DB-6E83-E128-7956-D191E2A42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136"/>
            <a:stretch/>
          </p:blipFill>
          <p:spPr>
            <a:xfrm>
              <a:off x="4542378" y="2357831"/>
              <a:ext cx="1156593" cy="173831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A73B07-3B0C-E219-EB1C-DBCBA6C059B2}"/>
              </a:ext>
            </a:extLst>
          </p:cNvPr>
          <p:cNvGrpSpPr/>
          <p:nvPr/>
        </p:nvGrpSpPr>
        <p:grpSpPr>
          <a:xfrm>
            <a:off x="6077155" y="2268046"/>
            <a:ext cx="1128541" cy="2124009"/>
            <a:chOff x="9287701" y="2167167"/>
            <a:chExt cx="1137612" cy="219015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404405C-AD79-07D6-EEDC-F24D63CB7B36}"/>
                </a:ext>
              </a:extLst>
            </p:cNvPr>
            <p:cNvGrpSpPr/>
            <p:nvPr/>
          </p:nvGrpSpPr>
          <p:grpSpPr>
            <a:xfrm>
              <a:off x="9287701" y="2473429"/>
              <a:ext cx="1137612" cy="1883892"/>
              <a:chOff x="5698971" y="2494240"/>
              <a:chExt cx="1137612" cy="188389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55C5FE-044D-7AAF-5A9C-7213C0D61861}"/>
                  </a:ext>
                </a:extLst>
              </p:cNvPr>
              <p:cNvSpPr txBox="1"/>
              <p:nvPr/>
            </p:nvSpPr>
            <p:spPr>
              <a:xfrm>
                <a:off x="5816166" y="2494240"/>
                <a:ext cx="1020417" cy="380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57.9%</a:t>
                </a:r>
                <a:endPara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28612-D55D-7F72-B26D-9D764040B77F}"/>
                  </a:ext>
                </a:extLst>
              </p:cNvPr>
              <p:cNvSpPr txBox="1"/>
              <p:nvPr/>
            </p:nvSpPr>
            <p:spPr>
              <a:xfrm>
                <a:off x="5816166" y="2803214"/>
                <a:ext cx="1020417" cy="380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84.9%</a:t>
                </a:r>
                <a:endPara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6AC414-D296-31DB-4564-95E57CC45E02}"/>
                  </a:ext>
                </a:extLst>
              </p:cNvPr>
              <p:cNvSpPr txBox="1"/>
              <p:nvPr/>
            </p:nvSpPr>
            <p:spPr>
              <a:xfrm>
                <a:off x="5816165" y="3125977"/>
                <a:ext cx="1020417" cy="380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85.2%</a:t>
                </a:r>
                <a:endPara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9B7AF3-DEE7-9F72-0C16-18B6F5924444}"/>
                  </a:ext>
                </a:extLst>
              </p:cNvPr>
              <p:cNvSpPr txBox="1"/>
              <p:nvPr/>
            </p:nvSpPr>
            <p:spPr>
              <a:xfrm>
                <a:off x="5698971" y="3406882"/>
                <a:ext cx="1020417" cy="380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122.9%</a:t>
                </a:r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FCD8F8-1E31-DE1A-7019-4B4A43B67D92}"/>
                  </a:ext>
                </a:extLst>
              </p:cNvPr>
              <p:cNvSpPr txBox="1"/>
              <p:nvPr/>
            </p:nvSpPr>
            <p:spPr>
              <a:xfrm>
                <a:off x="5698971" y="3997298"/>
                <a:ext cx="1020417" cy="380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147.9%</a:t>
                </a:r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5C80C9-A564-7D92-3C24-29456DA8EE76}"/>
                  </a:ext>
                </a:extLst>
              </p:cNvPr>
              <p:cNvSpPr txBox="1"/>
              <p:nvPr/>
            </p:nvSpPr>
            <p:spPr>
              <a:xfrm>
                <a:off x="5816164" y="3714468"/>
                <a:ext cx="1020417" cy="380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83.1%</a:t>
                </a:r>
                <a:endPara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7DF893-BB96-E36B-88A9-C2330A2B3A6B}"/>
                </a:ext>
              </a:extLst>
            </p:cNvPr>
            <p:cNvSpPr txBox="1"/>
            <p:nvPr/>
          </p:nvSpPr>
          <p:spPr>
            <a:xfrm>
              <a:off x="9287701" y="2167167"/>
              <a:ext cx="1020417" cy="38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증감 </a:t>
              </a:r>
              <a:r>
                <a:rPr lang="en-US" altLang="ko-KR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%</a:t>
              </a:r>
              <a:endPara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aphicFrame>
        <p:nvGraphicFramePr>
          <p:cNvPr id="29" name="표 27">
            <a:extLst>
              <a:ext uri="{FF2B5EF4-FFF2-40B4-BE49-F238E27FC236}">
                <a16:creationId xmlns:a16="http://schemas.microsoft.com/office/drawing/2014/main" id="{2FE141C1-208C-54C7-2736-82C92BED0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08115"/>
              </p:ext>
            </p:extLst>
          </p:nvPr>
        </p:nvGraphicFramePr>
        <p:xfrm>
          <a:off x="5932067" y="2266000"/>
          <a:ext cx="1170759" cy="2071223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170759">
                  <a:extLst>
                    <a:ext uri="{9D8B030D-6E8A-4147-A177-3AD203B41FA5}">
                      <a16:colId xmlns:a16="http://schemas.microsoft.com/office/drawing/2014/main" val="3244407538"/>
                    </a:ext>
                  </a:extLst>
                </a:gridCol>
              </a:tblGrid>
              <a:tr h="29588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80348"/>
                  </a:ext>
                </a:extLst>
              </a:tr>
              <a:tr h="29588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56066"/>
                  </a:ext>
                </a:extLst>
              </a:tr>
              <a:tr h="29588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61158"/>
                  </a:ext>
                </a:extLst>
              </a:tr>
              <a:tr h="2958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26293"/>
                  </a:ext>
                </a:extLst>
              </a:tr>
              <a:tr h="29588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99199"/>
                  </a:ext>
                </a:extLst>
              </a:tr>
              <a:tr h="29588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53982"/>
                  </a:ext>
                </a:extLst>
              </a:tr>
              <a:tr h="29588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430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1" y="2906494"/>
            <a:ext cx="6860177" cy="102215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피처 엔지니어링 핵심내용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210DFD-1F29-48FF-B8CF-43E3912F1EB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FFB934-299F-4DC9-96D0-B337208A299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1E7B545-FD0C-D4FE-BE50-A3E74AFEDE66}"/>
              </a:ext>
            </a:extLst>
          </p:cNvPr>
          <p:cNvSpPr txBox="1">
            <a:spLocks/>
          </p:cNvSpPr>
          <p:nvPr/>
        </p:nvSpPr>
        <p:spPr>
          <a:xfrm>
            <a:off x="6516190" y="1606770"/>
            <a:ext cx="5484224" cy="36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코드 통합작업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선호제휴사 선정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연령대 통합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지역 통합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4867E-3E3A-54DE-2FF8-6A024075DF91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18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31" y="604915"/>
            <a:ext cx="2795649" cy="761620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피처 엔지니어링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ⅰ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CE1C2-C244-F477-A87E-D6AE22D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419" y="2867299"/>
            <a:ext cx="3067594" cy="10090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중분류코드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700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 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12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개의 대대분류 통합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소비재 분류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DA58C-D993-6A2E-E094-BE0A70197BAC}"/>
              </a:ext>
            </a:extLst>
          </p:cNvPr>
          <p:cNvSpPr txBox="1"/>
          <p:nvPr/>
        </p:nvSpPr>
        <p:spPr>
          <a:xfrm>
            <a:off x="1065168" y="1496087"/>
            <a:ext cx="187518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중분류코드 예시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베이직케어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클렌징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남성케어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여성케어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유제품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조미료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통조림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두유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스낵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비스킷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명품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주방용품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스포츠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...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C5C256-949A-20D6-5A80-0B39B0ACE79C}"/>
              </a:ext>
            </a:extLst>
          </p:cNvPr>
          <p:cNvSpPr/>
          <p:nvPr/>
        </p:nvSpPr>
        <p:spPr>
          <a:xfrm>
            <a:off x="867040" y="1457617"/>
            <a:ext cx="2271438" cy="3839189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36CF33A-E0BB-6A9D-07E3-ABE89A77F5C4}"/>
              </a:ext>
            </a:extLst>
          </p:cNvPr>
          <p:cNvSpPr/>
          <p:nvPr/>
        </p:nvSpPr>
        <p:spPr>
          <a:xfrm>
            <a:off x="3301746" y="3270809"/>
            <a:ext cx="508000" cy="4191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32563-1F46-FBA2-E0E6-737B589CCAE9}"/>
              </a:ext>
            </a:extLst>
          </p:cNvPr>
          <p:cNvSpPr txBox="1"/>
          <p:nvPr/>
        </p:nvSpPr>
        <p:spPr>
          <a:xfrm>
            <a:off x="9982200" y="6102434"/>
            <a:ext cx="228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유통물류진흥원의 상품분류표준 참고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210DFD-1F29-48FF-B8CF-43E3912F1EB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FFB934-299F-4DC9-96D0-B337208A299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D4E5DE58-BBE0-CD7D-093E-25789F0B4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31237"/>
              </p:ext>
            </p:extLst>
          </p:nvPr>
        </p:nvGraphicFramePr>
        <p:xfrm>
          <a:off x="4369699" y="1253965"/>
          <a:ext cx="3568954" cy="4214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4477">
                  <a:extLst>
                    <a:ext uri="{9D8B030D-6E8A-4147-A177-3AD203B41FA5}">
                      <a16:colId xmlns:a16="http://schemas.microsoft.com/office/drawing/2014/main" val="1933053460"/>
                    </a:ext>
                  </a:extLst>
                </a:gridCol>
                <a:gridCol w="1784477">
                  <a:extLst>
                    <a:ext uri="{9D8B030D-6E8A-4147-A177-3AD203B41FA5}">
                      <a16:colId xmlns:a16="http://schemas.microsoft.com/office/drawing/2014/main" val="4039574870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카테고리</a:t>
                      </a:r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(12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</a:t>
                      </a:r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소비재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98537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가공식품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편의품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823961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신선식품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58949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일상용품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63782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의약품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의료기기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33078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교육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문화용품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27793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디지털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선매</a:t>
                      </a:r>
                      <a:r>
                        <a:rPr lang="ko-KR" altLang="en-US" sz="1600" b="0" spc="-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품＊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69115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가구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인테리어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4681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09824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전문스포츠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레저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62553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패션잡화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74883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명품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전문</a:t>
                      </a:r>
                      <a:r>
                        <a:rPr lang="ko-KR" altLang="en-US" sz="1600" b="0" spc="-3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품</a:t>
                      </a:r>
                      <a:r>
                        <a:rPr lang="ko-KR" altLang="en-US" sz="1600" b="0" spc="-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88439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9833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C7655A-2FB6-1305-AE71-7EBAEFC24CF0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C1795-7E15-F330-BAA0-D078487D769D}"/>
              </a:ext>
            </a:extLst>
          </p:cNvPr>
          <p:cNvSpPr txBox="1"/>
          <p:nvPr/>
        </p:nvSpPr>
        <p:spPr>
          <a:xfrm>
            <a:off x="759239" y="5520567"/>
            <a:ext cx="900442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선매품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구매 전에 품질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가격 등 관련 정보를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충분히 조사한 후 구매하는 제품으로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편의품에 비하여 구매단가가 높고 구매횟수가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적은 것이 보통이다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ex)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가전제품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가구 등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전문품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비교적 가격이 비싸고 특정한 상표만을 수용하려는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상표집착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(brand insistence)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의 구매행동 특성을 나타내는 제품으로 독점성이 강한 디자이너가 만든 고가품의 의류가 여기에 속한다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12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한컴 고딕" panose="02000500000000000000" pitchFamily="2" charset="-127"/>
              </a:rPr>
              <a:t>피처 엔지니어링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한컴 고딕" panose="02000500000000000000" pitchFamily="2" charset="-127"/>
              </a:rPr>
              <a:t>ⅱ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한컴 고딕" panose="02000500000000000000" pitchFamily="2" charset="-127"/>
            </a:endParaRPr>
          </a:p>
        </p:txBody>
      </p:sp>
      <p:pic>
        <p:nvPicPr>
          <p:cNvPr id="14" name="그래픽 13" descr="사용자 윤곽선">
            <a:extLst>
              <a:ext uri="{FF2B5EF4-FFF2-40B4-BE49-F238E27FC236}">
                <a16:creationId xmlns:a16="http://schemas.microsoft.com/office/drawing/2014/main" id="{E15FFF44-1B55-D149-54C5-B92DE9D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1249" y="4597343"/>
            <a:ext cx="1258389" cy="125838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91385F-B208-81AD-737D-E23707241292}"/>
              </a:ext>
            </a:extLst>
          </p:cNvPr>
          <p:cNvGrpSpPr/>
          <p:nvPr/>
        </p:nvGrpSpPr>
        <p:grpSpPr>
          <a:xfrm>
            <a:off x="1790824" y="3049546"/>
            <a:ext cx="5410205" cy="821256"/>
            <a:chOff x="1395437" y="1915074"/>
            <a:chExt cx="5410205" cy="8212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88C25-410C-6FA6-AB9F-AAD82C91389B}"/>
                </a:ext>
              </a:extLst>
            </p:cNvPr>
            <p:cNvSpPr txBox="1"/>
            <p:nvPr/>
          </p:nvSpPr>
          <p:spPr>
            <a:xfrm>
              <a:off x="1395437" y="1915074"/>
              <a:ext cx="5410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제휴사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 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제휴사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 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제휴사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 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제휴사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B97F87-B1F6-0A13-1DD3-3EAD54B7EFFD}"/>
                </a:ext>
              </a:extLst>
            </p:cNvPr>
            <p:cNvSpPr txBox="1"/>
            <p:nvPr/>
          </p:nvSpPr>
          <p:spPr>
            <a:xfrm>
              <a:off x="1670330" y="2366998"/>
              <a:ext cx="443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회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5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회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15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회         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회</a:t>
              </a:r>
            </a:p>
          </p:txBody>
        </p:sp>
      </p:grp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94319B-CDD0-4519-08AD-6B79E872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759" y="3083281"/>
            <a:ext cx="4034109" cy="1131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선호 제휴사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최다 빈도 이용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제휴사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D0C48B-FB4F-9120-4175-BBA24FF21050}"/>
              </a:ext>
            </a:extLst>
          </p:cNvPr>
          <p:cNvSpPr/>
          <p:nvPr/>
        </p:nvSpPr>
        <p:spPr>
          <a:xfrm>
            <a:off x="4130443" y="2721382"/>
            <a:ext cx="1258389" cy="1450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5AE08E-55F7-EA35-1D91-BC88B7C773D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61517" y="4171764"/>
            <a:ext cx="198121" cy="463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4011CA-D988-43BF-AEE4-CBD895F15663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637B4-856A-4F2D-A05E-E9A1A6B428A1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래픽 6" descr="건물">
            <a:extLst>
              <a:ext uri="{FF2B5EF4-FFF2-40B4-BE49-F238E27FC236}">
                <a16:creationId xmlns:a16="http://schemas.microsoft.com/office/drawing/2014/main" id="{812EADCF-58E0-4542-AD36-0EF833215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5325" y="1711205"/>
            <a:ext cx="871636" cy="871636"/>
          </a:xfrm>
          <a:prstGeom prst="rect">
            <a:avLst/>
          </a:prstGeom>
        </p:spPr>
      </p:pic>
      <p:pic>
        <p:nvPicPr>
          <p:cNvPr id="18" name="그래픽 17" descr="건물">
            <a:extLst>
              <a:ext uri="{FF2B5EF4-FFF2-40B4-BE49-F238E27FC236}">
                <a16:creationId xmlns:a16="http://schemas.microsoft.com/office/drawing/2014/main" id="{AE6EDAE9-7C9E-40B6-94A0-CEFD54FAE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5408" y="1689786"/>
            <a:ext cx="914400" cy="914400"/>
          </a:xfrm>
          <a:prstGeom prst="rect">
            <a:avLst/>
          </a:prstGeom>
        </p:spPr>
      </p:pic>
      <p:pic>
        <p:nvPicPr>
          <p:cNvPr id="19" name="그래픽 18" descr="건물">
            <a:extLst>
              <a:ext uri="{FF2B5EF4-FFF2-40B4-BE49-F238E27FC236}">
                <a16:creationId xmlns:a16="http://schemas.microsoft.com/office/drawing/2014/main" id="{3C929C04-4FC5-4D6B-8E79-E7045531C9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6597" y="1716889"/>
            <a:ext cx="914400" cy="914400"/>
          </a:xfrm>
          <a:prstGeom prst="rect">
            <a:avLst/>
          </a:prstGeom>
        </p:spPr>
      </p:pic>
      <p:pic>
        <p:nvPicPr>
          <p:cNvPr id="20" name="그래픽 19" descr="건물">
            <a:extLst>
              <a:ext uri="{FF2B5EF4-FFF2-40B4-BE49-F238E27FC236}">
                <a16:creationId xmlns:a16="http://schemas.microsoft.com/office/drawing/2014/main" id="{96EA89ED-71E9-4BA7-A353-9D5DD80C4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3608" y="171688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1D48F-AC89-47C1-B367-2502D061F47A}"/>
              </a:ext>
            </a:extLst>
          </p:cNvPr>
          <p:cNvSpPr txBox="1"/>
          <p:nvPr/>
        </p:nvSpPr>
        <p:spPr>
          <a:xfrm>
            <a:off x="2140402" y="1962357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1F2EE-ACED-41C4-8FA5-86001A87C395}"/>
              </a:ext>
            </a:extLst>
          </p:cNvPr>
          <p:cNvSpPr txBox="1"/>
          <p:nvPr/>
        </p:nvSpPr>
        <p:spPr>
          <a:xfrm>
            <a:off x="3314781" y="1980063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52EC1-0BC6-4A82-9DA5-2E92C0EA9804}"/>
              </a:ext>
            </a:extLst>
          </p:cNvPr>
          <p:cNvSpPr txBox="1"/>
          <p:nvPr/>
        </p:nvSpPr>
        <p:spPr>
          <a:xfrm>
            <a:off x="4541051" y="1998626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A9381-7066-4337-8AEA-EDE4A07846CC}"/>
              </a:ext>
            </a:extLst>
          </p:cNvPr>
          <p:cNvSpPr txBox="1"/>
          <p:nvPr/>
        </p:nvSpPr>
        <p:spPr>
          <a:xfrm>
            <a:off x="5740067" y="1987632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746EE-6110-6C30-398B-2BF5EBC5D5F9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143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1" y="729039"/>
            <a:ext cx="3246912" cy="920118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ea typeface="한컴 고딕" panose="02000500000000000000" pitchFamily="2" charset="-127"/>
              </a:rPr>
              <a:t>피처 엔지니어링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ea typeface="한컴 고딕" panose="02000500000000000000" pitchFamily="2" charset="-127"/>
              </a:rPr>
              <a:t>ⅲ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CE1C2-C244-F477-A87E-D6AE22D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123" y="1790972"/>
            <a:ext cx="2489008" cy="395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개로 통합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7C89-8BD3-5B40-E352-6F30F3F4F4A0}"/>
              </a:ext>
            </a:extLst>
          </p:cNvPr>
          <p:cNvSpPr txBox="1"/>
          <p:nvPr/>
        </p:nvSpPr>
        <p:spPr>
          <a:xfrm>
            <a:off x="7324118" y="1901723"/>
            <a:ext cx="2371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지역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개로 통합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4B250CA-DEAB-145A-F2FB-4001FB10AA7D}"/>
              </a:ext>
            </a:extLst>
          </p:cNvPr>
          <p:cNvGraphicFramePr>
            <a:graphicFrameLocks noGrp="1"/>
          </p:cNvGraphicFramePr>
          <p:nvPr/>
        </p:nvGraphicFramePr>
        <p:xfrm>
          <a:off x="1619247" y="2339936"/>
          <a:ext cx="3709988" cy="327417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54994">
                  <a:extLst>
                    <a:ext uri="{9D8B030D-6E8A-4147-A177-3AD203B41FA5}">
                      <a16:colId xmlns:a16="http://schemas.microsoft.com/office/drawing/2014/main" val="1648265022"/>
                    </a:ext>
                  </a:extLst>
                </a:gridCol>
                <a:gridCol w="1854994">
                  <a:extLst>
                    <a:ext uri="{9D8B030D-6E8A-4147-A177-3AD203B41FA5}">
                      <a16:colId xmlns:a16="http://schemas.microsoft.com/office/drawing/2014/main" val="3245439871"/>
                    </a:ext>
                  </a:extLst>
                </a:gridCol>
              </a:tblGrid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연령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694645"/>
                  </a:ext>
                </a:extLst>
              </a:tr>
              <a:tr h="54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학생층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859373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청년층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- 34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  <a:endParaRPr lang="en-US" altLang="ko-KR" sz="16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204957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중년층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- 44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75852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장년층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- 54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675792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노년층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55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651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8AF50D-5815-FA5B-62E7-5BC71F65ECF3}"/>
              </a:ext>
            </a:extLst>
          </p:cNvPr>
          <p:cNvSpPr txBox="1"/>
          <p:nvPr/>
        </p:nvSpPr>
        <p:spPr>
          <a:xfrm>
            <a:off x="6295180" y="2632752"/>
            <a:ext cx="239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서울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010 ~ 109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경기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110 ~ 209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인천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210 ~ 239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강원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240 ~ 269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충북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270 ~ 299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세종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300 ~ 309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충남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310 ~ 339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340 ~ 359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경북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360 ~ 409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F2E70-450E-943A-278D-03EAD911F5C0}"/>
              </a:ext>
            </a:extLst>
          </p:cNvPr>
          <p:cNvSpPr txBox="1"/>
          <p:nvPr/>
        </p:nvSpPr>
        <p:spPr>
          <a:xfrm>
            <a:off x="8509746" y="2632752"/>
            <a:ext cx="22828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10.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410 ~ 439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울산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440 ~ 459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12.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부산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460 ~ 499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경남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500 ~ 539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540 ~ 569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15.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570 ~ 609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16.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광주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610 ~ 629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17.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630 ~ 639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B4FE2-3F51-4AC9-B555-737DA38012FC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A3204A-F13B-47F3-B2CC-9E866C48F61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EDA18-6CBB-A1ED-3AD4-7B2FB8D545FC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421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39" y="858802"/>
            <a:ext cx="2665021" cy="83188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셋 분리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5B29DB1-7621-00BF-8807-7229860F0102}"/>
              </a:ext>
            </a:extLst>
          </p:cNvPr>
          <p:cNvGraphicFramePr>
            <a:graphicFrameLocks noGrp="1"/>
          </p:cNvGraphicFramePr>
          <p:nvPr/>
        </p:nvGraphicFramePr>
        <p:xfrm>
          <a:off x="1054464" y="1968150"/>
          <a:ext cx="10083072" cy="3034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384">
                  <a:extLst>
                    <a:ext uri="{9D8B030D-6E8A-4147-A177-3AD203B41FA5}">
                      <a16:colId xmlns:a16="http://schemas.microsoft.com/office/drawing/2014/main" val="1710802597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4136594005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1029119143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1586652811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3625649715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432997486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2077807408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3861926161"/>
                    </a:ext>
                  </a:extLst>
                </a:gridCol>
              </a:tblGrid>
              <a:tr h="399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93747"/>
                  </a:ext>
                </a:extLst>
              </a:tr>
              <a:tr h="39937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학습</a:t>
                      </a:r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검증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데이터 세트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857902"/>
                  </a:ext>
                </a:extLst>
              </a:tr>
              <a:tr h="39937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77814"/>
                  </a:ext>
                </a:extLst>
              </a:tr>
              <a:tr h="51938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- 6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구매감소유무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681348"/>
                  </a:ext>
                </a:extLst>
              </a:tr>
              <a:tr h="3993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평가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데이터 세트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검증 데이터 세트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2145"/>
                  </a:ext>
                </a:extLst>
              </a:tr>
              <a:tr h="3993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41082"/>
                  </a:ext>
                </a:extLst>
              </a:tr>
              <a:tr h="2602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- 7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구매감소유무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68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10EE25-D0CC-4A27-B54E-F035D0CEA87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1EA13-EC47-414B-827C-25C6C60670B5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4E284-B85C-E657-07D2-ED5C1492BCDC}"/>
              </a:ext>
            </a:extLst>
          </p:cNvPr>
          <p:cNvSpPr txBox="1"/>
          <p:nvPr/>
        </p:nvSpPr>
        <p:spPr>
          <a:xfrm>
            <a:off x="2529092" y="5158049"/>
            <a:ext cx="123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36FF2-0AD4-DA70-1E49-EEE706DF486C}"/>
              </a:ext>
            </a:extLst>
          </p:cNvPr>
          <p:cNvSpPr txBox="1"/>
          <p:nvPr/>
        </p:nvSpPr>
        <p:spPr>
          <a:xfrm>
            <a:off x="2529092" y="5443523"/>
            <a:ext cx="6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 속성 변수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고유하게 가지고 있는 속성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의미하는 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 패턴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분기별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변화하는 구매 패턴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의미하는 변수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276A8-1176-99A9-A343-C2192D5E9F4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8290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 속성 변수</a:t>
            </a:r>
          </a:p>
        </p:txBody>
      </p:sp>
      <p:pic>
        <p:nvPicPr>
          <p:cNvPr id="11" name="그래픽 10" descr="성별 단색으로 채워진">
            <a:extLst>
              <a:ext uri="{FF2B5EF4-FFF2-40B4-BE49-F238E27FC236}">
                <a16:creationId xmlns:a16="http://schemas.microsoft.com/office/drawing/2014/main" id="{B473FA70-45B2-FD1B-F499-5CD4668D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0075" y="1745000"/>
            <a:ext cx="914400" cy="914400"/>
          </a:xfrm>
          <a:prstGeom prst="rect">
            <a:avLst/>
          </a:prstGeom>
        </p:spPr>
      </p:pic>
      <p:pic>
        <p:nvPicPr>
          <p:cNvPr id="15" name="그래픽 14" descr="사용자 윤곽선">
            <a:extLst>
              <a:ext uri="{FF2B5EF4-FFF2-40B4-BE49-F238E27FC236}">
                <a16:creationId xmlns:a16="http://schemas.microsoft.com/office/drawing/2014/main" id="{4AE62614-24FA-291E-26DF-66658F54A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2999" y="1643629"/>
            <a:ext cx="780723" cy="780723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60A5E4EB-A53B-35A4-1A0D-EEEB1D6D3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959" y="1639866"/>
            <a:ext cx="740075" cy="740075"/>
          </a:xfrm>
          <a:prstGeom prst="rect">
            <a:avLst/>
          </a:prstGeom>
        </p:spPr>
      </p:pic>
      <p:pic>
        <p:nvPicPr>
          <p:cNvPr id="37" name="그래픽 36" descr="문이 열려 있음 윤곽선">
            <a:extLst>
              <a:ext uri="{FF2B5EF4-FFF2-40B4-BE49-F238E27FC236}">
                <a16:creationId xmlns:a16="http://schemas.microsoft.com/office/drawing/2014/main" id="{D75805B5-A237-A59D-E18E-C61F47352B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71477" y="4018069"/>
            <a:ext cx="737966" cy="737966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6FBDCC-923D-4C87-4591-23061386EC5D}"/>
              </a:ext>
            </a:extLst>
          </p:cNvPr>
          <p:cNvCxnSpPr>
            <a:cxnSpLocks/>
          </p:cNvCxnSpPr>
          <p:nvPr/>
        </p:nvCxnSpPr>
        <p:spPr>
          <a:xfrm>
            <a:off x="627017" y="3662346"/>
            <a:ext cx="1072678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F6479-4622-36ED-4F91-728B3BB453AB}"/>
              </a:ext>
            </a:extLst>
          </p:cNvPr>
          <p:cNvCxnSpPr>
            <a:cxnSpLocks/>
          </p:cNvCxnSpPr>
          <p:nvPr/>
        </p:nvCxnSpPr>
        <p:spPr>
          <a:xfrm>
            <a:off x="3884436" y="1449060"/>
            <a:ext cx="9410" cy="434708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30A47FF-0315-0486-D687-9F2DAF42CDE9}"/>
              </a:ext>
            </a:extLst>
          </p:cNvPr>
          <p:cNvCxnSpPr>
            <a:cxnSpLocks/>
          </p:cNvCxnSpPr>
          <p:nvPr/>
        </p:nvCxnSpPr>
        <p:spPr>
          <a:xfrm>
            <a:off x="7978480" y="1453287"/>
            <a:ext cx="16686" cy="434285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0DBB89-6CA8-1DB4-88F7-B4BC4F2018F6}"/>
              </a:ext>
            </a:extLst>
          </p:cNvPr>
          <p:cNvSpPr txBox="1"/>
          <p:nvPr/>
        </p:nvSpPr>
        <p:spPr>
          <a:xfrm>
            <a:off x="1068509" y="2783464"/>
            <a:ext cx="216827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남녀 성별 구분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214872-7BF1-B803-AE48-A1C6A5D61363}"/>
              </a:ext>
            </a:extLst>
          </p:cNvPr>
          <p:cNvSpPr txBox="1"/>
          <p:nvPr/>
        </p:nvSpPr>
        <p:spPr>
          <a:xfrm>
            <a:off x="7885107" y="2722515"/>
            <a:ext cx="39096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지역코드에 할당된 지역을 배정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결측치는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점포코드를 참고하여 채움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D88A86-C3AF-7061-DC26-A5B5F2E8F305}"/>
              </a:ext>
            </a:extLst>
          </p:cNvPr>
          <p:cNvSpPr txBox="1"/>
          <p:nvPr/>
        </p:nvSpPr>
        <p:spPr>
          <a:xfrm>
            <a:off x="3672201" y="2791047"/>
            <a:ext cx="44432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연령대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유사한 연령대를 묶어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구분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B9C61D-4C00-99DE-EE65-9375532995D2}"/>
              </a:ext>
            </a:extLst>
          </p:cNvPr>
          <p:cNvSpPr txBox="1"/>
          <p:nvPr/>
        </p:nvSpPr>
        <p:spPr>
          <a:xfrm>
            <a:off x="3634342" y="4862358"/>
            <a:ext cx="460891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채널 이용 횟수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고객별 온라인 채널 총 이용횟수를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600227-981C-E58F-B66F-1694EC3AEB61}"/>
              </a:ext>
            </a:extLst>
          </p:cNvPr>
          <p:cNvSpPr txBox="1"/>
          <p:nvPr/>
        </p:nvSpPr>
        <p:spPr>
          <a:xfrm>
            <a:off x="348651" y="4935330"/>
            <a:ext cx="34863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멤버십 가입 유무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고객별 제휴사 멤버십 가입유무를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E5B89-181C-798F-684A-E1B03A4D09F1}"/>
              </a:ext>
            </a:extLst>
          </p:cNvPr>
          <p:cNvSpPr txBox="1"/>
          <p:nvPr/>
        </p:nvSpPr>
        <p:spPr>
          <a:xfrm>
            <a:off x="8150068" y="4862358"/>
            <a:ext cx="3383665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최근방문일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마지막 분기의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최종날짜를 기준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방문일까지의 일수를 계산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37643D-0538-43F1-8DDA-DC33C0F2BCCF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C0F540-CC2E-4788-99A9-FB57F6F0FA7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래픽 29" descr="사용자 단색으로 채워진">
            <a:extLst>
              <a:ext uri="{FF2B5EF4-FFF2-40B4-BE49-F238E27FC236}">
                <a16:creationId xmlns:a16="http://schemas.microsoft.com/office/drawing/2014/main" id="{4BB45B3A-559D-4F58-A8BA-1F211C550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2939" y="2070881"/>
            <a:ext cx="820730" cy="820730"/>
          </a:xfrm>
          <a:prstGeom prst="rect">
            <a:avLst/>
          </a:prstGeom>
        </p:spPr>
      </p:pic>
      <p:pic>
        <p:nvPicPr>
          <p:cNvPr id="32" name="그래픽 31" descr="사용자 단색으로 채워진">
            <a:extLst>
              <a:ext uri="{FF2B5EF4-FFF2-40B4-BE49-F238E27FC236}">
                <a16:creationId xmlns:a16="http://schemas.microsoft.com/office/drawing/2014/main" id="{32513916-E89A-4162-895C-6880F9588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8018" y="1659629"/>
            <a:ext cx="724130" cy="724130"/>
          </a:xfrm>
          <a:prstGeom prst="rect">
            <a:avLst/>
          </a:prstGeom>
        </p:spPr>
      </p:pic>
      <p:pic>
        <p:nvPicPr>
          <p:cNvPr id="34" name="그래픽 33" descr="사용자 윤곽선">
            <a:extLst>
              <a:ext uri="{FF2B5EF4-FFF2-40B4-BE49-F238E27FC236}">
                <a16:creationId xmlns:a16="http://schemas.microsoft.com/office/drawing/2014/main" id="{240A9F88-1AFC-4E34-9C24-0D7AEF3C5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048" y="2180465"/>
            <a:ext cx="653591" cy="6535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1C2CF30-E8E0-385A-8C82-CB9ECC21FE0D}"/>
              </a:ext>
            </a:extLst>
          </p:cNvPr>
          <p:cNvGrpSpPr/>
          <p:nvPr/>
        </p:nvGrpSpPr>
        <p:grpSpPr>
          <a:xfrm>
            <a:off x="8757543" y="1159805"/>
            <a:ext cx="2120552" cy="1556294"/>
            <a:chOff x="8757543" y="1159805"/>
            <a:chExt cx="2120552" cy="15562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D8C2A6-60C4-4608-A5AD-43749A09DDF9}"/>
                </a:ext>
              </a:extLst>
            </p:cNvPr>
            <p:cNvSpPr txBox="1"/>
            <p:nvPr/>
          </p:nvSpPr>
          <p:spPr>
            <a:xfrm>
              <a:off x="8818940" y="245448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(210~220)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969E6F8-461E-11D6-9537-1B554CFD18C5}"/>
                </a:ext>
              </a:extLst>
            </p:cNvPr>
            <p:cNvGrpSpPr/>
            <p:nvPr/>
          </p:nvGrpSpPr>
          <p:grpSpPr>
            <a:xfrm>
              <a:off x="8757543" y="1159805"/>
              <a:ext cx="2120552" cy="1511262"/>
              <a:chOff x="8623067" y="1307369"/>
              <a:chExt cx="2120552" cy="1511262"/>
            </a:xfrm>
          </p:grpSpPr>
          <p:pic>
            <p:nvPicPr>
              <p:cNvPr id="19" name="그래픽 18" descr="재택 근무 윤곽선">
                <a:extLst>
                  <a:ext uri="{FF2B5EF4-FFF2-40B4-BE49-F238E27FC236}">
                    <a16:creationId xmlns:a16="http://schemas.microsoft.com/office/drawing/2014/main" id="{2B922A56-0997-822A-409B-1DBE9B654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912242" y="2058687"/>
                <a:ext cx="355133" cy="355133"/>
              </a:xfrm>
              <a:prstGeom prst="rect">
                <a:avLst/>
              </a:prstGeom>
            </p:spPr>
          </p:pic>
          <p:pic>
            <p:nvPicPr>
              <p:cNvPr id="21" name="그래픽 20" descr="재택 근무 단색으로 채워진">
                <a:extLst>
                  <a:ext uri="{FF2B5EF4-FFF2-40B4-BE49-F238E27FC236}">
                    <a16:creationId xmlns:a16="http://schemas.microsoft.com/office/drawing/2014/main" id="{115B551A-03E1-2F2C-1471-9A895EEC0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830861" y="2119316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36" name="그래픽 35" descr="재택 근무 단색으로 채워진">
                <a:extLst>
                  <a:ext uri="{FF2B5EF4-FFF2-40B4-BE49-F238E27FC236}">
                    <a16:creationId xmlns:a16="http://schemas.microsoft.com/office/drawing/2014/main" id="{A8C4B071-4AE0-4F2C-A7BD-1F45C779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58260" y="2271716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38" name="그래픽 37" descr="재택 근무 단색으로 채워진">
                <a:extLst>
                  <a:ext uri="{FF2B5EF4-FFF2-40B4-BE49-F238E27FC236}">
                    <a16:creationId xmlns:a16="http://schemas.microsoft.com/office/drawing/2014/main" id="{A354F849-5CB2-4C41-9F27-8DD36C46B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996282" y="2017950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0" name="그래픽 39" descr="재택 근무 단색으로 채워진">
                <a:extLst>
                  <a:ext uri="{FF2B5EF4-FFF2-40B4-BE49-F238E27FC236}">
                    <a16:creationId xmlns:a16="http://schemas.microsoft.com/office/drawing/2014/main" id="{C158C697-0A11-4BC5-8FCB-C88EF7E63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623067" y="2076509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1" name="그래픽 40" descr="재택 근무 단색으로 채워진">
                <a:extLst>
                  <a:ext uri="{FF2B5EF4-FFF2-40B4-BE49-F238E27FC236}">
                    <a16:creationId xmlns:a16="http://schemas.microsoft.com/office/drawing/2014/main" id="{FF80AEDF-59F4-499C-AF82-5325A700F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38655" y="2256143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3" name="그래픽 42" descr="재택 근무 단색으로 채워진">
                <a:extLst>
                  <a:ext uri="{FF2B5EF4-FFF2-40B4-BE49-F238E27FC236}">
                    <a16:creationId xmlns:a16="http://schemas.microsoft.com/office/drawing/2014/main" id="{FB1ABB12-2DAD-417E-99FF-95A1360AC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191752" y="2098323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52" name="그래픽 51" descr="재택 근무 윤곽선">
                <a:extLst>
                  <a:ext uri="{FF2B5EF4-FFF2-40B4-BE49-F238E27FC236}">
                    <a16:creationId xmlns:a16="http://schemas.microsoft.com/office/drawing/2014/main" id="{E4B41C4A-18E7-4775-98C7-3BFF9DF7F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972347" y="2259578"/>
                <a:ext cx="355133" cy="355133"/>
              </a:xfrm>
              <a:prstGeom prst="rect">
                <a:avLst/>
              </a:prstGeom>
            </p:spPr>
          </p:pic>
          <p:pic>
            <p:nvPicPr>
              <p:cNvPr id="53" name="그래픽 52" descr="재택 근무 윤곽선">
                <a:extLst>
                  <a:ext uri="{FF2B5EF4-FFF2-40B4-BE49-F238E27FC236}">
                    <a16:creationId xmlns:a16="http://schemas.microsoft.com/office/drawing/2014/main" id="{5AC8147A-F8EF-4B89-9685-A496A098A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80096" y="2031657"/>
                <a:ext cx="355133" cy="317863"/>
              </a:xfrm>
              <a:prstGeom prst="rect">
                <a:avLst/>
              </a:prstGeom>
            </p:spPr>
          </p:pic>
          <p:pic>
            <p:nvPicPr>
              <p:cNvPr id="54" name="그래픽 53" descr="재택 근무 윤곽선">
                <a:extLst>
                  <a:ext uri="{FF2B5EF4-FFF2-40B4-BE49-F238E27FC236}">
                    <a16:creationId xmlns:a16="http://schemas.microsoft.com/office/drawing/2014/main" id="{FBA7C119-2575-4A14-A918-CA4E8226E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87648" y="2229139"/>
                <a:ext cx="355133" cy="317863"/>
              </a:xfrm>
              <a:prstGeom prst="rect">
                <a:avLst/>
              </a:prstGeom>
            </p:spPr>
          </p:pic>
          <p:pic>
            <p:nvPicPr>
              <p:cNvPr id="7" name="그래픽 6" descr="뒤로">
                <a:extLst>
                  <a:ext uri="{FF2B5EF4-FFF2-40B4-BE49-F238E27FC236}">
                    <a16:creationId xmlns:a16="http://schemas.microsoft.com/office/drawing/2014/main" id="{C1D07F8A-5E7A-47E1-9E31-470C444B8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820588">
                <a:off x="9916836" y="1617829"/>
                <a:ext cx="440826" cy="440826"/>
              </a:xfrm>
              <a:prstGeom prst="rect">
                <a:avLst/>
              </a:prstGeom>
            </p:spPr>
          </p:pic>
          <p:pic>
            <p:nvPicPr>
              <p:cNvPr id="9" name="그래픽 8" descr="뒤로 RTL">
                <a:extLst>
                  <a:ext uri="{FF2B5EF4-FFF2-40B4-BE49-F238E27FC236}">
                    <a16:creationId xmlns:a16="http://schemas.microsoft.com/office/drawing/2014/main" id="{0F390F3B-8B91-49CF-B56A-9600071E1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20027614">
                <a:off x="9073646" y="1676806"/>
                <a:ext cx="420164" cy="42016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375C7-98FF-473C-AB0D-89F91F51A94F}"/>
                  </a:ext>
                </a:extLst>
              </p:cNvPr>
              <p:cNvSpPr txBox="1"/>
              <p:nvPr/>
            </p:nvSpPr>
            <p:spPr>
              <a:xfrm>
                <a:off x="9394651" y="1307369"/>
                <a:ext cx="624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③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B0AE18-8738-4C28-9301-8922A316E48F}"/>
                  </a:ext>
                </a:extLst>
              </p:cNvPr>
              <p:cNvSpPr txBox="1"/>
              <p:nvPr/>
            </p:nvSpPr>
            <p:spPr>
              <a:xfrm>
                <a:off x="9911340" y="2557021"/>
                <a:ext cx="8322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(221~239)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22" name="그래픽 21" descr="인터넷">
            <a:extLst>
              <a:ext uri="{FF2B5EF4-FFF2-40B4-BE49-F238E27FC236}">
                <a16:creationId xmlns:a16="http://schemas.microsoft.com/office/drawing/2014/main" id="{348D24C2-A9A1-4AC4-80B3-D8A54C807C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0505" y="4008785"/>
            <a:ext cx="684229" cy="684229"/>
          </a:xfrm>
          <a:prstGeom prst="rect">
            <a:avLst/>
          </a:prstGeom>
        </p:spPr>
      </p:pic>
      <p:pic>
        <p:nvPicPr>
          <p:cNvPr id="26" name="그래픽 25" descr="스마트폰">
            <a:extLst>
              <a:ext uri="{FF2B5EF4-FFF2-40B4-BE49-F238E27FC236}">
                <a16:creationId xmlns:a16="http://schemas.microsoft.com/office/drawing/2014/main" id="{FE6E41FE-0599-44E4-9EEB-A84E0C57D15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28074" y="4065519"/>
            <a:ext cx="610616" cy="610616"/>
          </a:xfrm>
          <a:prstGeom prst="rect">
            <a:avLst/>
          </a:prstGeom>
        </p:spPr>
      </p:pic>
      <p:pic>
        <p:nvPicPr>
          <p:cNvPr id="55" name="그래픽 54" descr="상점">
            <a:extLst>
              <a:ext uri="{FF2B5EF4-FFF2-40B4-BE49-F238E27FC236}">
                <a16:creationId xmlns:a16="http://schemas.microsoft.com/office/drawing/2014/main" id="{D4466F62-9785-416C-BBD3-ED85C50391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1226" y="3973324"/>
            <a:ext cx="777108" cy="777108"/>
          </a:xfrm>
          <a:prstGeom prst="rect">
            <a:avLst/>
          </a:prstGeom>
        </p:spPr>
      </p:pic>
      <p:pic>
        <p:nvPicPr>
          <p:cNvPr id="57" name="그래픽 56" descr="사원증">
            <a:extLst>
              <a:ext uri="{FF2B5EF4-FFF2-40B4-BE49-F238E27FC236}">
                <a16:creationId xmlns:a16="http://schemas.microsoft.com/office/drawing/2014/main" id="{34041977-7C2B-4C63-997A-C350F768EE3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8260" y="4080938"/>
            <a:ext cx="914400" cy="914400"/>
          </a:xfrm>
          <a:prstGeom prst="rect">
            <a:avLst/>
          </a:prstGeom>
        </p:spPr>
      </p:pic>
      <p:pic>
        <p:nvPicPr>
          <p:cNvPr id="59" name="그래픽 58" descr="닫기">
            <a:extLst>
              <a:ext uri="{FF2B5EF4-FFF2-40B4-BE49-F238E27FC236}">
                <a16:creationId xmlns:a16="http://schemas.microsoft.com/office/drawing/2014/main" id="{C36745F4-3C83-4A37-B4AC-4F8B6DDAD6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620523" y="3828585"/>
            <a:ext cx="337030" cy="337030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668A791-F754-4D41-B9CC-48CB804B4D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733" y="3836596"/>
            <a:ext cx="344379" cy="344379"/>
          </a:xfrm>
          <a:prstGeom prst="rect">
            <a:avLst/>
          </a:prstGeom>
        </p:spPr>
      </p:pic>
      <p:pic>
        <p:nvPicPr>
          <p:cNvPr id="62" name="그래픽 61" descr="사원증">
            <a:extLst>
              <a:ext uri="{FF2B5EF4-FFF2-40B4-BE49-F238E27FC236}">
                <a16:creationId xmlns:a16="http://schemas.microsoft.com/office/drawing/2014/main" id="{BF133C60-02C1-49D7-A663-7F55B08B684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52049" y="410095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1C77E2-3075-43DD-277E-DFBC35943DC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885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73" y="683154"/>
            <a:ext cx="4002363" cy="855354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구매 패턴 변수 등급화 방법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8F73D2C-2491-72D8-894B-E8BD4174949F}"/>
              </a:ext>
            </a:extLst>
          </p:cNvPr>
          <p:cNvGraphicFramePr>
            <a:graphicFrameLocks noGrp="1"/>
          </p:cNvGraphicFramePr>
          <p:nvPr/>
        </p:nvGraphicFramePr>
        <p:xfrm>
          <a:off x="354873" y="1711192"/>
          <a:ext cx="11482255" cy="41148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3561">
                  <a:extLst>
                    <a:ext uri="{9D8B030D-6E8A-4147-A177-3AD203B41FA5}">
                      <a16:colId xmlns:a16="http://schemas.microsoft.com/office/drawing/2014/main" val="2697961002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1357738260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380178683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578717918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1410919570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2215287575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245548524"/>
                    </a:ext>
                  </a:extLst>
                </a:gridCol>
              </a:tblGrid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14_1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14_2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14_3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14_4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14_5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14_6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21405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금액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417,324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582,003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421,417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187,660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544,202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550,251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79343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랭크화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등수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11,094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7,193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12,654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17,781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9,936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137299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등급화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39344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분기 등급 변동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264638"/>
                  </a:ext>
                </a:extLst>
              </a:tr>
              <a:tr h="1135814">
                <a:tc gridSpan="7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678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60B957-39CA-0A40-C351-B0E712D03ABD}"/>
              </a:ext>
            </a:extLst>
          </p:cNvPr>
          <p:cNvSpPr txBox="1"/>
          <p:nvPr/>
        </p:nvSpPr>
        <p:spPr>
          <a:xfrm>
            <a:off x="3765842" y="5004244"/>
            <a:ext cx="46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변화율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등급 변동 절댓값의 합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  <a:sym typeface="Wingdings" panose="05000000000000000000" pitchFamily="2" charset="2"/>
              </a:rPr>
              <a:t> 13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순증감율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마지막 분기와 첫 분기의 등급 차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  <a:sym typeface="Wingdings" panose="05000000000000000000" pitchFamily="2" charset="2"/>
              </a:rPr>
              <a:t> 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84E8D-A2B8-4AD4-ACBA-ABFAE9EC94DE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5C6737-6BC5-4EC9-A46B-E2C0F52CD2A2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2B32B-D1C3-D00B-7252-3A373DDB8590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079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6096000" y="2353887"/>
            <a:ext cx="7060784" cy="2451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3_1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머신러닝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피처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3_2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모델링 및 성능 평가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(RF, DT, LR, LGBM,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XGBoost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3_3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군집화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(K-Means Clustering)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5D2BEC-D8E7-4B7B-8C93-EC5D9A67777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65B326-62B1-4122-AF5C-3BDA51F93DE6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BA29F-1079-4AF5-AB1D-813F1817E5A7}"/>
              </a:ext>
            </a:extLst>
          </p:cNvPr>
          <p:cNvSpPr txBox="1"/>
          <p:nvPr/>
        </p:nvSpPr>
        <p:spPr>
          <a:xfrm>
            <a:off x="405740" y="2967335"/>
            <a:ext cx="546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한컴 고딕" panose="02000500000000000000" pitchFamily="2" charset="-127"/>
                <a:cs typeface="+mn-cs"/>
              </a:rPr>
              <a:t>3. </a:t>
            </a:r>
            <a:r>
              <a:rPr kumimoji="0" lang="ko-KR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한컴 고딕" panose="02000500000000000000" pitchFamily="2" charset="-127"/>
                <a:cs typeface="+mn-cs"/>
              </a:rPr>
              <a:t>머신러닝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한컴 고딕" panose="02000500000000000000" pitchFamily="2" charset="-127"/>
                <a:cs typeface="+mn-cs"/>
              </a:rPr>
              <a:t> 활용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302020204030204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78330C-1F48-4799-AB91-BACE005B7F3B}"/>
              </a:ext>
            </a:extLst>
          </p:cNvPr>
          <p:cNvSpPr/>
          <p:nvPr/>
        </p:nvSpPr>
        <p:spPr>
          <a:xfrm>
            <a:off x="6096000" y="3036808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DAFE9-91F1-446D-BC64-3E57DCE15B33}"/>
              </a:ext>
            </a:extLst>
          </p:cNvPr>
          <p:cNvSpPr/>
          <p:nvPr/>
        </p:nvSpPr>
        <p:spPr>
          <a:xfrm>
            <a:off x="6096000" y="4079425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A53E-32FB-47C9-0212-0C72BD63D8E8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103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8566D-0232-447F-A183-7BADAB3AA66B}"/>
              </a:ext>
            </a:extLst>
          </p:cNvPr>
          <p:cNvSpPr txBox="1"/>
          <p:nvPr/>
        </p:nvSpPr>
        <p:spPr>
          <a:xfrm>
            <a:off x="1246910" y="2964366"/>
            <a:ext cx="2395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FF4D1-D5E3-4D07-AD3B-FE620EDC3EFA}"/>
              </a:ext>
            </a:extLst>
          </p:cNvPr>
          <p:cNvSpPr txBox="1"/>
          <p:nvPr/>
        </p:nvSpPr>
        <p:spPr>
          <a:xfrm>
            <a:off x="7234733" y="2503911"/>
            <a:ext cx="373211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0_1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팀원소개 및 담당업무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0_2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기간별 수행 절차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0_3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분석환경 및 활용 라이브러리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8DDE5-E9D3-4B98-9960-0216B71454F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14B241-BAFB-4E0C-895E-93DACFD1C1A9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C92EB-78E3-4109-8669-CC55D30F4C5D}"/>
              </a:ext>
            </a:extLst>
          </p:cNvPr>
          <p:cNvSpPr/>
          <p:nvPr/>
        </p:nvSpPr>
        <p:spPr>
          <a:xfrm>
            <a:off x="7234732" y="3247073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46F3D3-A2B1-4A03-83A5-B10653A72CA4}"/>
              </a:ext>
            </a:extLst>
          </p:cNvPr>
          <p:cNvSpPr/>
          <p:nvPr/>
        </p:nvSpPr>
        <p:spPr>
          <a:xfrm>
            <a:off x="7234732" y="4111604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DD292-543D-D33E-CC56-12EEC522C8CD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0740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1709422" y="2807801"/>
            <a:ext cx="2583509" cy="62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머신러닝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피처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61A075-37B8-4422-B96F-3D9D2719EC4B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3EF8C1-7F2D-4E4D-8366-75FEC3AEAAA6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339518-A02D-FDA2-9D55-AF510022892C}"/>
              </a:ext>
            </a:extLst>
          </p:cNvPr>
          <p:cNvSpPr txBox="1">
            <a:spLocks/>
          </p:cNvSpPr>
          <p:nvPr/>
        </p:nvSpPr>
        <p:spPr>
          <a:xfrm>
            <a:off x="5940879" y="1026255"/>
            <a:ext cx="5389705" cy="39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기간내 평균 구매 변동률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제품별 변화율</a:t>
            </a:r>
          </a:p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제품별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순증감률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RFM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지수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4AF03-A0F4-3EDB-A7F2-9F69390D0B47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498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825500" y="584200"/>
            <a:ext cx="82550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4F536F-00B5-B01A-5A75-B1D5AFFFEE3C}"/>
              </a:ext>
            </a:extLst>
          </p:cNvPr>
          <p:cNvSpPr txBox="1">
            <a:spLocks/>
          </p:cNvSpPr>
          <p:nvPr/>
        </p:nvSpPr>
        <p:spPr>
          <a:xfrm>
            <a:off x="774700" y="929928"/>
            <a:ext cx="3209471" cy="567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모델링 및 성능 평가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013E372-3D81-9ED3-46A5-9623F4819BD1}"/>
              </a:ext>
            </a:extLst>
          </p:cNvPr>
          <p:cNvGraphicFramePr>
            <a:graphicFrameLocks noGrp="1"/>
          </p:cNvGraphicFramePr>
          <p:nvPr/>
        </p:nvGraphicFramePr>
        <p:xfrm>
          <a:off x="774700" y="1957388"/>
          <a:ext cx="10756902" cy="39227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17196097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92482014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82760401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019444749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8567675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917248623"/>
                    </a:ext>
                  </a:extLst>
                </a:gridCol>
              </a:tblGrid>
              <a:tr h="653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Tree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Light GBM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000482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Accuracy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0.7231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0.7209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0.7137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sng" dirty="0">
                          <a:solidFill>
                            <a:schemeClr val="tx1"/>
                          </a:solidFill>
                          <a:effectLst/>
                        </a:rPr>
                        <a:t>0.7260</a:t>
                      </a:r>
                      <a:endParaRPr lang="ko-KR" altLang="en-US" sz="2000" b="1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0.7256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51715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Precision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0.6582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0.6530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0.6372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0.6639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0.6669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93813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Recall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0.6091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0.6128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0.6244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0.6077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0.5976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5659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F1 score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0.6327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0.6128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0.6307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0.6346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0.6304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18377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ROC AUC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0.7021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0.7016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0.6978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sng" dirty="0">
                          <a:solidFill>
                            <a:schemeClr val="tx1"/>
                          </a:solidFill>
                        </a:rPr>
                        <a:t>0.7049</a:t>
                      </a:r>
                      <a:endParaRPr lang="ko-KR" altLang="en-US" sz="20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0.7028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8427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73801E3-1B71-1CED-28B4-0A4CD640D9E0}"/>
              </a:ext>
            </a:extLst>
          </p:cNvPr>
          <p:cNvSpPr/>
          <p:nvPr/>
        </p:nvSpPr>
        <p:spPr>
          <a:xfrm>
            <a:off x="7785463" y="1724297"/>
            <a:ext cx="2116183" cy="4333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0FFEA0-A84D-4756-807B-63A95077511E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CC9DC-8345-4F4A-A137-9717C7AAA29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6686D-06D5-CC96-C429-141772D5189D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922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군집분석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85970-3325-FD79-AC44-C7DB663F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11" y="1031749"/>
            <a:ext cx="6167754" cy="51065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AD76F62-CFD0-FDBA-AA4A-E0A15F5F7AA1}"/>
              </a:ext>
            </a:extLst>
          </p:cNvPr>
          <p:cNvGraphicFramePr/>
          <p:nvPr/>
        </p:nvGraphicFramePr>
        <p:xfrm>
          <a:off x="1253602" y="1484370"/>
          <a:ext cx="3531919" cy="441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9F76649-A878-15CB-4361-3B74CE291BA9}"/>
              </a:ext>
            </a:extLst>
          </p:cNvPr>
          <p:cNvSpPr/>
          <p:nvPr/>
        </p:nvSpPr>
        <p:spPr>
          <a:xfrm>
            <a:off x="5379811" y="901119"/>
            <a:ext cx="2170520" cy="5461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D3972-74E2-5DDF-D964-2733C882BDDC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38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8BE360-2142-4789-B779-D57A136B693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7CA500-AD48-49BD-8116-5BD23E0096D1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D28478-ED42-68B6-0481-D849215040F0}"/>
              </a:ext>
            </a:extLst>
          </p:cNvPr>
          <p:cNvSpPr/>
          <p:nvPr/>
        </p:nvSpPr>
        <p:spPr>
          <a:xfrm>
            <a:off x="4461819" y="1967167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군집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2,685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E55FC-4E93-CBB7-7E20-081E411B3EB5}"/>
              </a:ext>
            </a:extLst>
          </p:cNvPr>
          <p:cNvSpPr/>
          <p:nvPr/>
        </p:nvSpPr>
        <p:spPr>
          <a:xfrm>
            <a:off x="6263587" y="1967167"/>
            <a:ext cx="4907998" cy="1135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가공식품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신선식품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일상용품 위주의 </a:t>
            </a:r>
            <a:endParaRPr lang="en-US" altLang="ko-KR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편의품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주요 구매 집단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구매력이 낮다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0999F9-E7B3-B4A9-28BF-DA918AB57172}"/>
              </a:ext>
            </a:extLst>
          </p:cNvPr>
          <p:cNvSpPr/>
          <p:nvPr/>
        </p:nvSpPr>
        <p:spPr>
          <a:xfrm>
            <a:off x="4456970" y="4657491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군집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1,535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796DF-25C6-51B7-AE92-18F86F396EEE}"/>
              </a:ext>
            </a:extLst>
          </p:cNvPr>
          <p:cNvSpPr/>
          <p:nvPr/>
        </p:nvSpPr>
        <p:spPr>
          <a:xfrm>
            <a:off x="4456970" y="3312329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군집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2,700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7FC1B6-22DC-7180-F573-327D9A21014E}"/>
              </a:ext>
            </a:extLst>
          </p:cNvPr>
          <p:cNvSpPr/>
          <p:nvPr/>
        </p:nvSpPr>
        <p:spPr>
          <a:xfrm>
            <a:off x="6263588" y="4657491"/>
            <a:ext cx="4907998" cy="1135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가구 디지털 명품 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위주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구매 집단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구매력이 높다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DCEC1F-BD8A-5B6B-940E-A196D4380B43}"/>
              </a:ext>
            </a:extLst>
          </p:cNvPr>
          <p:cNvSpPr/>
          <p:nvPr/>
        </p:nvSpPr>
        <p:spPr>
          <a:xfrm>
            <a:off x="6263586" y="3325451"/>
            <a:ext cx="4907998" cy="1135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편의품 주요 구매 집단이지만 </a:t>
            </a:r>
            <a:endParaRPr lang="en-US" altLang="ko-KR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의약품</a:t>
            </a:r>
            <a:r>
              <a:rPr lang="en-US" altLang="ko-KR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b="1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의료기기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비중이 높다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250D0F-8ABC-5FA9-7325-65DE55284B1D}"/>
              </a:ext>
            </a:extLst>
          </p:cNvPr>
          <p:cNvSpPr/>
          <p:nvPr/>
        </p:nvSpPr>
        <p:spPr>
          <a:xfrm>
            <a:off x="755334" y="2145811"/>
            <a:ext cx="3339548" cy="34687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구매 감소 고객 예측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6,920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명</a:t>
            </a:r>
          </a:p>
        </p:txBody>
      </p:sp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1E3B72D3-0019-0887-7F08-B69A6AAFA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7908" y="280874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01ED10-DA22-1B77-67A1-2A145D78B59B}"/>
              </a:ext>
            </a:extLst>
          </p:cNvPr>
          <p:cNvSpPr txBox="1"/>
          <p:nvPr/>
        </p:nvSpPr>
        <p:spPr>
          <a:xfrm>
            <a:off x="8706155" y="477977"/>
            <a:ext cx="138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가공식품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신선식품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일상용품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의약품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의료기기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문화용품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디지털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0D99-7507-EB7A-4291-C1BFDC1519DB}"/>
              </a:ext>
            </a:extLst>
          </p:cNvPr>
          <p:cNvSpPr txBox="1"/>
          <p:nvPr/>
        </p:nvSpPr>
        <p:spPr>
          <a:xfrm>
            <a:off x="10017084" y="487472"/>
            <a:ext cx="1388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인테리어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전문스포츠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패션잡화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B372A-4D06-61A9-3310-A8A88C041E8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FCB3CDB-B0AD-AE3A-AB0A-17018D67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군집분석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11463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29" y="365126"/>
            <a:ext cx="2943122" cy="852142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2414B3-4A66-4259-BE13-D53E8934D245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7A8DD-51D5-464E-975B-88F2F40505F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A1074-CF8B-14B8-614D-ADCBD03F8B5C}"/>
              </a:ext>
            </a:extLst>
          </p:cNvPr>
          <p:cNvSpPr txBox="1"/>
          <p:nvPr/>
        </p:nvSpPr>
        <p:spPr>
          <a:xfrm>
            <a:off x="7765034" y="4104734"/>
            <a:ext cx="37943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필수품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구매하는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고객의 비중 높음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방문 횟수가 높고 구매력이 낮다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54065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가격대가 낮은 필수품 유효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A8F05D-F86B-5193-B116-E56DC404D575}"/>
              </a:ext>
            </a:extLst>
          </p:cNvPr>
          <p:cNvGrpSpPr/>
          <p:nvPr/>
        </p:nvGrpSpPr>
        <p:grpSpPr>
          <a:xfrm>
            <a:off x="514353" y="983243"/>
            <a:ext cx="6899989" cy="5253011"/>
            <a:chOff x="712882" y="1348901"/>
            <a:chExt cx="6458785" cy="49855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16162A6-7093-4A97-316A-0CA876AE9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82" y="1348901"/>
              <a:ext cx="3232783" cy="246535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C25DA9-45C2-4445-C81A-F4F961D9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5632" y="1348901"/>
              <a:ext cx="3126035" cy="246535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0024C97-3DB8-2143-CD38-81AADF3F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882" y="3909582"/>
              <a:ext cx="3232783" cy="241762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AA8B904-17E8-5031-6DCF-18A8F0ED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5631" y="3909581"/>
              <a:ext cx="3126036" cy="242489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E00C18-DB62-CB8A-BB4D-9AE968882594}"/>
                </a:ext>
              </a:extLst>
            </p:cNvPr>
            <p:cNvSpPr/>
            <p:nvPr/>
          </p:nvSpPr>
          <p:spPr>
            <a:xfrm>
              <a:off x="1907394" y="1514773"/>
              <a:ext cx="1925052" cy="2175409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E68C42-CEAF-B52E-E7DA-45AB7D2169C2}"/>
                </a:ext>
              </a:extLst>
            </p:cNvPr>
            <p:cNvSpPr/>
            <p:nvPr/>
          </p:nvSpPr>
          <p:spPr>
            <a:xfrm>
              <a:off x="5281619" y="1565403"/>
              <a:ext cx="1676065" cy="2107387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6FE9F7-87AC-7209-C77B-7A3CDDDAFC75}"/>
                </a:ext>
              </a:extLst>
            </p:cNvPr>
            <p:cNvSpPr/>
            <p:nvPr/>
          </p:nvSpPr>
          <p:spPr>
            <a:xfrm>
              <a:off x="1938023" y="4135384"/>
              <a:ext cx="1923202" cy="2045409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28EFD9-A245-30EC-A235-D44C0ADBB433}"/>
                </a:ext>
              </a:extLst>
            </p:cNvPr>
            <p:cNvSpPr/>
            <p:nvPr/>
          </p:nvSpPr>
          <p:spPr>
            <a:xfrm>
              <a:off x="5281619" y="4159190"/>
              <a:ext cx="1777754" cy="2045409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6C2BAC-880D-FFD5-0391-62FB8ACE6F52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graphicFrame>
        <p:nvGraphicFramePr>
          <p:cNvPr id="7" name="표 26">
            <a:extLst>
              <a:ext uri="{FF2B5EF4-FFF2-40B4-BE49-F238E27FC236}">
                <a16:creationId xmlns:a16="http://schemas.microsoft.com/office/drawing/2014/main" id="{E7165E32-24E2-6C5D-B6D2-6B4765BA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15707"/>
              </p:ext>
            </p:extLst>
          </p:nvPr>
        </p:nvGraphicFramePr>
        <p:xfrm>
          <a:off x="7765034" y="1127368"/>
          <a:ext cx="3794337" cy="2773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84437">
                  <a:extLst>
                    <a:ext uri="{9D8B030D-6E8A-4147-A177-3AD203B41FA5}">
                      <a16:colId xmlns:a16="http://schemas.microsoft.com/office/drawing/2014/main" val="3525080355"/>
                    </a:ext>
                  </a:extLst>
                </a:gridCol>
                <a:gridCol w="2609900">
                  <a:extLst>
                    <a:ext uri="{9D8B030D-6E8A-4147-A177-3AD203B41FA5}">
                      <a16:colId xmlns:a16="http://schemas.microsoft.com/office/drawing/2014/main" val="3941414266"/>
                    </a:ext>
                  </a:extLst>
                </a:gridCol>
              </a:tblGrid>
              <a:tr h="320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39555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2,685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명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(38.8%)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4477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신선식품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가공식품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일상용품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4031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제휴사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(36.1%)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(35.4%)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2873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방문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높음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3757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낮음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4316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평균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낮음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544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700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억 원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39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낮음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6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96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2414B3-4A66-4259-BE13-D53E8934D245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7A8DD-51D5-464E-975B-88F2F40505F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11ABEF2-823B-AB36-963A-F2D9548B1B56}"/>
              </a:ext>
            </a:extLst>
          </p:cNvPr>
          <p:cNvGrpSpPr/>
          <p:nvPr/>
        </p:nvGrpSpPr>
        <p:grpSpPr>
          <a:xfrm>
            <a:off x="514800" y="982800"/>
            <a:ext cx="6890400" cy="5252400"/>
            <a:chOff x="450770" y="1072017"/>
            <a:chExt cx="6458785" cy="498557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3A8F05D-F86B-5193-B116-E56DC404D575}"/>
                </a:ext>
              </a:extLst>
            </p:cNvPr>
            <p:cNvGrpSpPr/>
            <p:nvPr/>
          </p:nvGrpSpPr>
          <p:grpSpPr>
            <a:xfrm>
              <a:off x="450770" y="1072017"/>
              <a:ext cx="6458785" cy="4985579"/>
              <a:chOff x="488985" y="1309095"/>
              <a:chExt cx="6458785" cy="4985579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16162A6-7093-4A97-316A-0CA876AE9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985" y="1309095"/>
                <a:ext cx="3232783" cy="2465357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AC25DA9-45C2-4445-C81A-F4F961D9C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735" y="1309095"/>
                <a:ext cx="3126035" cy="2465356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0024C97-3DB8-2143-CD38-81AADF3F7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985" y="3869776"/>
                <a:ext cx="3232783" cy="241762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7AA8B904-17E8-5031-6DCF-18A8F0EDB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1734" y="3869775"/>
                <a:ext cx="3126036" cy="2424899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7E00C18-DB62-CB8A-BB4D-9AE968882594}"/>
                  </a:ext>
                </a:extLst>
              </p:cNvPr>
              <p:cNvSpPr/>
              <p:nvPr/>
            </p:nvSpPr>
            <p:spPr>
              <a:xfrm>
                <a:off x="2681666" y="1476240"/>
                <a:ext cx="858143" cy="2175409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EE68C42-CEAF-B52E-E7DA-45AB7D2169C2}"/>
                  </a:ext>
                </a:extLst>
              </p:cNvPr>
              <p:cNvSpPr/>
              <p:nvPr/>
            </p:nvSpPr>
            <p:spPr>
              <a:xfrm>
                <a:off x="5992416" y="1544262"/>
                <a:ext cx="801604" cy="2107387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36FE9F7-87AC-7209-C77B-7A3CDDDAFC75}"/>
                  </a:ext>
                </a:extLst>
              </p:cNvPr>
              <p:cNvSpPr/>
              <p:nvPr/>
            </p:nvSpPr>
            <p:spPr>
              <a:xfrm>
                <a:off x="2681666" y="4105705"/>
                <a:ext cx="926881" cy="2045409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128EFD9-A245-30EC-A235-D44C0ADBB433}"/>
                  </a:ext>
                </a:extLst>
              </p:cNvPr>
              <p:cNvSpPr/>
              <p:nvPr/>
            </p:nvSpPr>
            <p:spPr>
              <a:xfrm>
                <a:off x="5950961" y="4133998"/>
                <a:ext cx="884515" cy="2045409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2B1AF0-BD38-05EA-8D3C-C829AB5C7496}"/>
                </a:ext>
              </a:extLst>
            </p:cNvPr>
            <p:cNvSpPr/>
            <p:nvPr/>
          </p:nvSpPr>
          <p:spPr>
            <a:xfrm>
              <a:off x="678163" y="1484248"/>
              <a:ext cx="858143" cy="1921444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2E7B54-E50F-B6A5-07E8-3E2D400F8BD6}"/>
                </a:ext>
              </a:extLst>
            </p:cNvPr>
            <p:cNvSpPr/>
            <p:nvPr/>
          </p:nvSpPr>
          <p:spPr>
            <a:xfrm>
              <a:off x="4100153" y="1292531"/>
              <a:ext cx="801604" cy="2107387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8BF0E2-E712-A114-FB05-4EA471F2F6B5}"/>
                </a:ext>
              </a:extLst>
            </p:cNvPr>
            <p:cNvSpPr/>
            <p:nvPr/>
          </p:nvSpPr>
          <p:spPr>
            <a:xfrm>
              <a:off x="682705" y="3868626"/>
              <a:ext cx="858143" cy="2045409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400870C-F8D4-03ED-9F9D-EBED9C0F78A1}"/>
                </a:ext>
              </a:extLst>
            </p:cNvPr>
            <p:cNvSpPr/>
            <p:nvPr/>
          </p:nvSpPr>
          <p:spPr>
            <a:xfrm>
              <a:off x="4100153" y="3896920"/>
              <a:ext cx="884515" cy="2045409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52FAE6-4EC6-BD66-E08E-9ECCDCE67340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386D7-9992-04CF-6CBB-8C63D3A5380E}"/>
              </a:ext>
            </a:extLst>
          </p:cNvPr>
          <p:cNvSpPr txBox="1"/>
          <p:nvPr/>
        </p:nvSpPr>
        <p:spPr>
          <a:xfrm>
            <a:off x="7765200" y="4104000"/>
            <a:ext cx="3794400" cy="150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편의품 중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의약품의 비중이 높은 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높은 방문 빈도와 구매력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높은 총 매출액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54065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b="1" dirty="0">
                <a:solidFill>
                  <a:srgbClr val="054065"/>
                </a:solidFill>
                <a:latin typeface="맑은 고딕" panose="020F0502020204030204"/>
                <a:ea typeface="맑은 고딕" panose="020B0503020000020004" pitchFamily="50" charset="-127"/>
              </a:rPr>
              <a:t>비교적 높은 가격대의 편의품 추천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BC65E13-8647-890E-CF8F-35C3184CCEB3}"/>
              </a:ext>
            </a:extLst>
          </p:cNvPr>
          <p:cNvSpPr txBox="1">
            <a:spLocks/>
          </p:cNvSpPr>
          <p:nvPr/>
        </p:nvSpPr>
        <p:spPr>
          <a:xfrm>
            <a:off x="632629" y="365126"/>
            <a:ext cx="2943122" cy="85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표 26">
            <a:extLst>
              <a:ext uri="{FF2B5EF4-FFF2-40B4-BE49-F238E27FC236}">
                <a16:creationId xmlns:a16="http://schemas.microsoft.com/office/drawing/2014/main" id="{5AE298EE-E424-8DBF-DEE1-00D44C1DB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19348"/>
              </p:ext>
            </p:extLst>
          </p:nvPr>
        </p:nvGraphicFramePr>
        <p:xfrm>
          <a:off x="7765034" y="1126800"/>
          <a:ext cx="3794337" cy="2773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84437">
                  <a:extLst>
                    <a:ext uri="{9D8B030D-6E8A-4147-A177-3AD203B41FA5}">
                      <a16:colId xmlns:a16="http://schemas.microsoft.com/office/drawing/2014/main" val="3525080355"/>
                    </a:ext>
                  </a:extLst>
                </a:gridCol>
                <a:gridCol w="2609900">
                  <a:extLst>
                    <a:ext uri="{9D8B030D-6E8A-4147-A177-3AD203B41FA5}">
                      <a16:colId xmlns:a16="http://schemas.microsoft.com/office/drawing/2014/main" val="3941414266"/>
                    </a:ext>
                  </a:extLst>
                </a:gridCol>
              </a:tblGrid>
              <a:tr h="320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39555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2,700</a:t>
                      </a:r>
                      <a:r>
                        <a:rPr lang="ko-KR" altLang="en-US" sz="1400" b="0" dirty="0"/>
                        <a:t>명 </a:t>
                      </a:r>
                      <a:r>
                        <a:rPr lang="en-US" altLang="ko-KR" sz="1400" b="0" dirty="0"/>
                        <a:t>(39%)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4477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의약품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의료기기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신선식품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4031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제휴사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400" b="0" dirty="0"/>
                        <a:t>(54.3%)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2873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방문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높음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3757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중간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4316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평균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중간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544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890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억 원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39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중간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6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73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2414B3-4A66-4259-BE13-D53E8934D245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7A8DD-51D5-464E-975B-88F2F40505F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A1074-CF8B-14B8-614D-ADCBD03F8B5C}"/>
              </a:ext>
            </a:extLst>
          </p:cNvPr>
          <p:cNvSpPr txBox="1"/>
          <p:nvPr/>
        </p:nvSpPr>
        <p:spPr>
          <a:xfrm>
            <a:off x="7765201" y="4104000"/>
            <a:ext cx="3794400" cy="150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방문빈도에 비해 구매총액과 평균구매액 높음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인원 수가 낮은 데에 비해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총매출에 차지하는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비율 높음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선매품과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전문품</a:t>
            </a:r>
            <a:r>
              <a:rPr lang="ko-KR" altLang="en-US" sz="1600" b="1" dirty="0">
                <a:solidFill>
                  <a:srgbClr val="054065"/>
                </a:solidFill>
                <a:latin typeface="맑은 고딕" panose="020F0502020204030204"/>
                <a:ea typeface="맑은 고딕" panose="020B0503020000020004" pitchFamily="50" charset="-127"/>
              </a:rPr>
              <a:t>의 추천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유효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540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A8F05D-F86B-5193-B116-E56DC404D575}"/>
              </a:ext>
            </a:extLst>
          </p:cNvPr>
          <p:cNvGrpSpPr/>
          <p:nvPr/>
        </p:nvGrpSpPr>
        <p:grpSpPr>
          <a:xfrm>
            <a:off x="514800" y="982800"/>
            <a:ext cx="6890400" cy="5252400"/>
            <a:chOff x="488985" y="1309095"/>
            <a:chExt cx="6458785" cy="49855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16162A6-7093-4A97-316A-0CA876AE9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985" y="1309095"/>
              <a:ext cx="3232783" cy="246535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C25DA9-45C2-4445-C81A-F4F961D9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1735" y="1309095"/>
              <a:ext cx="3126035" cy="246535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0024C97-3DB8-2143-CD38-81AADF3F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985" y="3869776"/>
              <a:ext cx="3232783" cy="241762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AA8B904-17E8-5031-6DCF-18A8F0ED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1734" y="3869775"/>
              <a:ext cx="3126036" cy="242489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E00C18-DB62-CB8A-BB4D-9AE968882594}"/>
                </a:ext>
              </a:extLst>
            </p:cNvPr>
            <p:cNvSpPr/>
            <p:nvPr/>
          </p:nvSpPr>
          <p:spPr>
            <a:xfrm>
              <a:off x="700361" y="1464363"/>
              <a:ext cx="1925052" cy="2175409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E68C42-CEAF-B52E-E7DA-45AB7D2169C2}"/>
                </a:ext>
              </a:extLst>
            </p:cNvPr>
            <p:cNvSpPr/>
            <p:nvPr/>
          </p:nvSpPr>
          <p:spPr>
            <a:xfrm>
              <a:off x="4168376" y="1532078"/>
              <a:ext cx="1777754" cy="2107387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6FE9F7-87AC-7209-C77B-7A3CDDDAFC75}"/>
                </a:ext>
              </a:extLst>
            </p:cNvPr>
            <p:cNvSpPr/>
            <p:nvPr/>
          </p:nvSpPr>
          <p:spPr>
            <a:xfrm>
              <a:off x="720844" y="4105705"/>
              <a:ext cx="1923202" cy="2045409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28EFD9-A245-30EC-A235-D44C0ADBB433}"/>
                </a:ext>
              </a:extLst>
            </p:cNvPr>
            <p:cNvSpPr/>
            <p:nvPr/>
          </p:nvSpPr>
          <p:spPr>
            <a:xfrm>
              <a:off x="4168376" y="4119384"/>
              <a:ext cx="1777754" cy="2045409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5FA141B1-D9B6-2A28-7D04-E494F0E44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18440"/>
              </p:ext>
            </p:extLst>
          </p:nvPr>
        </p:nvGraphicFramePr>
        <p:xfrm>
          <a:off x="7765200" y="1126800"/>
          <a:ext cx="3794337" cy="2773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84437">
                  <a:extLst>
                    <a:ext uri="{9D8B030D-6E8A-4147-A177-3AD203B41FA5}">
                      <a16:colId xmlns:a16="http://schemas.microsoft.com/office/drawing/2014/main" val="3525080355"/>
                    </a:ext>
                  </a:extLst>
                </a:gridCol>
                <a:gridCol w="2609900">
                  <a:extLst>
                    <a:ext uri="{9D8B030D-6E8A-4147-A177-3AD203B41FA5}">
                      <a16:colId xmlns:a16="http://schemas.microsoft.com/office/drawing/2014/main" val="3941414266"/>
                    </a:ext>
                  </a:extLst>
                </a:gridCol>
              </a:tblGrid>
              <a:tr h="320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39555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1,535 </a:t>
                      </a:r>
                      <a:r>
                        <a:rPr lang="ko-KR" altLang="en-US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명</a:t>
                      </a:r>
                      <a:r>
                        <a:rPr lang="en-US" altLang="ko-KR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(22.2%)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4477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명품</a:t>
                      </a:r>
                      <a:r>
                        <a:rPr lang="en-US" altLang="ko-KR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디지털</a:t>
                      </a:r>
                      <a:r>
                        <a:rPr lang="en-US" altLang="ko-KR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가구</a:t>
                      </a:r>
                      <a:r>
                        <a:rPr lang="en-US" altLang="ko-KR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4031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제휴사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 </a:t>
                      </a:r>
                      <a:r>
                        <a:rPr lang="en-US" altLang="ko-KR" sz="12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(64.6%)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2873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방문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3757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4316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평균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544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840</a:t>
                      </a:r>
                      <a:r>
                        <a:rPr lang="ko-KR" altLang="en-US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억 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39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61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5B014C-BF60-473F-D7FA-61E8FF9BD58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EBD3AB8-6C24-8577-9F78-ED1445C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29" y="365126"/>
            <a:ext cx="2943122" cy="852142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16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280268" y="2439161"/>
            <a:ext cx="4232366" cy="1662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고객 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군집별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 마케팅 제언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고객  개인화  상품 추천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097B3-4210-4845-81A3-B2658C57EA7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39CC-A491-49B5-9E50-928AC92DF38C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CC1B1-7365-4D7D-8084-17A66924D37F}"/>
              </a:ext>
            </a:extLst>
          </p:cNvPr>
          <p:cNvSpPr txBox="1"/>
          <p:nvPr/>
        </p:nvSpPr>
        <p:spPr>
          <a:xfrm>
            <a:off x="770806" y="2828834"/>
            <a:ext cx="445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4.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마케팅 제언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AEA702-E2C2-497F-B629-0B74B0A7BA39}"/>
              </a:ext>
            </a:extLst>
          </p:cNvPr>
          <p:cNvSpPr/>
          <p:nvPr/>
        </p:nvSpPr>
        <p:spPr>
          <a:xfrm>
            <a:off x="7280268" y="3351571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DFCF6-41B6-0B00-CDF6-A915EF656FD3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B24426A5-D772-422A-8E8D-7B4709477071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2351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8221" cy="1404298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개인화 맞춤 시스템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B296E-3ED2-4911-9BDE-59E2CC2B495B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2DE64-F9AF-41C8-B848-B79CC91AAF58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FEE6-80F2-8521-8002-40DB024C2245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3671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고객 개인화 상품 추천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063C7F-3A57-4124-BC93-00A03561ED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408824-A324-4392-BCB5-A15296AE6C0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A9813-B009-1DA7-C534-1E1643CD0DDD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8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441EC53-3700-4DA5-8568-7840DE40013C}"/>
              </a:ext>
            </a:extLst>
          </p:cNvPr>
          <p:cNvSpPr/>
          <p:nvPr/>
        </p:nvSpPr>
        <p:spPr>
          <a:xfrm>
            <a:off x="9714016" y="809700"/>
            <a:ext cx="1258786" cy="5617029"/>
          </a:xfrm>
          <a:custGeom>
            <a:avLst/>
            <a:gdLst>
              <a:gd name="connsiteX0" fmla="*/ 0 w 1425041"/>
              <a:gd name="connsiteY0" fmla="*/ 0 h 5783283"/>
              <a:gd name="connsiteX1" fmla="*/ 1425039 w 1425041"/>
              <a:gd name="connsiteY1" fmla="*/ 665018 h 5783283"/>
              <a:gd name="connsiteX2" fmla="*/ 11876 w 1425041"/>
              <a:gd name="connsiteY2" fmla="*/ 1805049 h 5783283"/>
              <a:gd name="connsiteX3" fmla="*/ 1353787 w 1425041"/>
              <a:gd name="connsiteY3" fmla="*/ 2719449 h 5783283"/>
              <a:gd name="connsiteX4" fmla="*/ 47502 w 1425041"/>
              <a:gd name="connsiteY4" fmla="*/ 3847605 h 5783283"/>
              <a:gd name="connsiteX5" fmla="*/ 1341912 w 1425041"/>
              <a:gd name="connsiteY5" fmla="*/ 4857008 h 5783283"/>
              <a:gd name="connsiteX6" fmla="*/ 83128 w 1425041"/>
              <a:gd name="connsiteY6" fmla="*/ 5783283 h 5783283"/>
              <a:gd name="connsiteX7" fmla="*/ 83128 w 1425041"/>
              <a:gd name="connsiteY7" fmla="*/ 5783283 h 5783283"/>
              <a:gd name="connsiteX8" fmla="*/ 83128 w 1425041"/>
              <a:gd name="connsiteY8" fmla="*/ 5783283 h 578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5041" h="5783283">
                <a:moveTo>
                  <a:pt x="0" y="0"/>
                </a:moveTo>
                <a:cubicBezTo>
                  <a:pt x="711530" y="182088"/>
                  <a:pt x="1423060" y="364177"/>
                  <a:pt x="1425039" y="665018"/>
                </a:cubicBezTo>
                <a:cubicBezTo>
                  <a:pt x="1427018" y="965859"/>
                  <a:pt x="23751" y="1462644"/>
                  <a:pt x="11876" y="1805049"/>
                </a:cubicBezTo>
                <a:cubicBezTo>
                  <a:pt x="1" y="2147454"/>
                  <a:pt x="1347849" y="2379023"/>
                  <a:pt x="1353787" y="2719449"/>
                </a:cubicBezTo>
                <a:cubicBezTo>
                  <a:pt x="1359725" y="3059875"/>
                  <a:pt x="49481" y="3491345"/>
                  <a:pt x="47502" y="3847605"/>
                </a:cubicBezTo>
                <a:cubicBezTo>
                  <a:pt x="45523" y="4203865"/>
                  <a:pt x="1335974" y="4534395"/>
                  <a:pt x="1341912" y="4857008"/>
                </a:cubicBezTo>
                <a:cubicBezTo>
                  <a:pt x="1347850" y="5179621"/>
                  <a:pt x="83128" y="5783283"/>
                  <a:pt x="83128" y="5783283"/>
                </a:cubicBezTo>
                <a:lnTo>
                  <a:pt x="83128" y="5783283"/>
                </a:lnTo>
                <a:lnTo>
                  <a:pt x="83128" y="5783283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93C7B-908B-4511-A223-80C2AB23DBA0}"/>
              </a:ext>
            </a:extLst>
          </p:cNvPr>
          <p:cNvSpPr txBox="1"/>
          <p:nvPr/>
        </p:nvSpPr>
        <p:spPr>
          <a:xfrm>
            <a:off x="391886" y="455757"/>
            <a:ext cx="6513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odoni MT Condensed" panose="02070606080606020203" pitchFamily="18" charset="0"/>
                <a:ea typeface="맑은 고딕" panose="020B0503020000020004" pitchFamily="50" charset="-127"/>
                <a:cs typeface="+mn-cs"/>
              </a:rPr>
              <a:t>Introduction of </a:t>
            </a:r>
            <a:r>
              <a:rPr kumimoji="0" lang="en-US" altLang="ko-KR" sz="40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rPr>
              <a:t>D.Mavericks</a:t>
            </a:r>
            <a:endParaRPr kumimoji="0" lang="ko-KR" altLang="en-US" sz="60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명조" panose="02030600000101010101" pitchFamily="18" charset="-127"/>
              <a:ea typeface="HY견명조" panose="0203060000010101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7CAB3-9566-4894-9AB0-B918B2D2AFD0}"/>
              </a:ext>
            </a:extLst>
          </p:cNvPr>
          <p:cNvSpPr txBox="1"/>
          <p:nvPr/>
        </p:nvSpPr>
        <p:spPr>
          <a:xfrm>
            <a:off x="689192" y="2787321"/>
            <a:ext cx="2247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 슬기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7AC50-079E-427C-9CD9-699DA9A4C680}"/>
              </a:ext>
            </a:extLst>
          </p:cNvPr>
          <p:cNvSpPr txBox="1"/>
          <p:nvPr/>
        </p:nvSpPr>
        <p:spPr>
          <a:xfrm>
            <a:off x="689192" y="3429000"/>
            <a:ext cx="565265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용훈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군집화 작업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특징 정의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옥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유리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분석 및 도메인 정보수집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PPT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수현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개발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시각화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인혁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마스터 테이블 개발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(SQL), </a:t>
            </a:r>
            <a:r>
              <a:rPr kumimoji="0" lang="ko-K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성능개선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1D204-FBE1-5C15-EDBA-1FA1945E987B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2832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696200" y="1424214"/>
            <a:ext cx="3098800" cy="4009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kerville Old Face" panose="02020602080505020303" pitchFamily="18" charset="0"/>
                <a:ea typeface="Yu Gothic UI Light" panose="020B0300000000000000" pitchFamily="34" charset="-128"/>
                <a:cs typeface="+mj-cs"/>
              </a:rPr>
              <a:t>Github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kerville Old Face" panose="02020602080505020303" pitchFamily="18" charset="0"/>
                <a:ea typeface="Yu Gothic UI Light" panose="020B0300000000000000" pitchFamily="34" charset="-128"/>
                <a:cs typeface="+mj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j-cs"/>
              </a:rPr>
              <a:t>정 슬기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https://github.com/wjdtmfrl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김 용훈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https://github.com/dydgns94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옥 유리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https://github.com/yul77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임 수현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https://github.com/fortis001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장 인혁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https://github.com/jang-in-hyeok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F53DCA-A7D6-478A-BE72-EA14AF1CF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700"/>
            <a:ext cx="6096000" cy="701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1D69FD-77F4-6563-0B41-BDF4B6948506}"/>
              </a:ext>
            </a:extLst>
          </p:cNvPr>
          <p:cNvSpPr txBox="1"/>
          <p:nvPr/>
        </p:nvSpPr>
        <p:spPr>
          <a:xfrm>
            <a:off x="8510117" y="6454693"/>
            <a:ext cx="368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919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65280C-2ECB-AEFC-69F0-790616FF73DC}"/>
              </a:ext>
            </a:extLst>
          </p:cNvPr>
          <p:cNvSpPr txBox="1">
            <a:spLocks/>
          </p:cNvSpPr>
          <p:nvPr/>
        </p:nvSpPr>
        <p:spPr>
          <a:xfrm>
            <a:off x="247650" y="2412484"/>
            <a:ext cx="11696700" cy="203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Q &amp; 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DFDE2-3963-46DB-A8F3-E0EE52E56CF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B9D85-2A74-49C5-8B24-E93DEE2E4F6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4C561-6DFA-2AD2-9CD0-B53B150CC7AF}"/>
              </a:ext>
            </a:extLst>
          </p:cNvPr>
          <p:cNvSpPr txBox="1"/>
          <p:nvPr/>
        </p:nvSpPr>
        <p:spPr>
          <a:xfrm>
            <a:off x="8510117" y="6454693"/>
            <a:ext cx="368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58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65280C-2ECB-AEFC-69F0-790616FF73DC}"/>
              </a:ext>
            </a:extLst>
          </p:cNvPr>
          <p:cNvSpPr txBox="1">
            <a:spLocks/>
          </p:cNvSpPr>
          <p:nvPr/>
        </p:nvSpPr>
        <p:spPr>
          <a:xfrm>
            <a:off x="1314450" y="1865868"/>
            <a:ext cx="3498850" cy="196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sto MT" panose="02040603050505030304" pitchFamily="18" charset="0"/>
                <a:ea typeface="맑은 고딕" panose="020B0503020000020004" pitchFamily="50" charset="-127"/>
                <a:cs typeface="+mj-cs"/>
              </a:rPr>
              <a:t>D.</a:t>
            </a:r>
            <a:r>
              <a:rPr kumimoji="0" lang="ko-KR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sto MT" panose="02040603050505030304" pitchFamily="18" charset="0"/>
                <a:ea typeface="맑은 고딕" panose="020B0503020000020004" pitchFamily="50" charset="-127"/>
                <a:cs typeface="+mj-cs"/>
              </a:rPr>
              <a:t>매버릭스</a:t>
            </a:r>
            <a:endParaRPr kumimoji="0" lang="en-US" altLang="ko-KR" sz="4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96397-FC5A-41AA-9DAF-A6EFADFEF11E}"/>
              </a:ext>
            </a:extLst>
          </p:cNvPr>
          <p:cNvSpPr txBox="1"/>
          <p:nvPr/>
        </p:nvSpPr>
        <p:spPr>
          <a:xfrm>
            <a:off x="2146300" y="3244334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 Mavericks</a:t>
            </a:r>
            <a:endParaRPr kumimoji="0" lang="ko-KR" altLang="en-US" sz="1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11641-EF57-67C6-76BD-5F3993B7DE90}"/>
              </a:ext>
            </a:extLst>
          </p:cNvPr>
          <p:cNvSpPr txBox="1"/>
          <p:nvPr/>
        </p:nvSpPr>
        <p:spPr>
          <a:xfrm>
            <a:off x="8510117" y="6454693"/>
            <a:ext cx="368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6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520700" y="945902"/>
            <a:ext cx="6616700" cy="654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302020204030204"/>
                <a:ea typeface="한컴 고딕" panose="02000500000000000000" pitchFamily="2" charset="-127"/>
                <a:cs typeface="+mj-cs"/>
              </a:rPr>
              <a:t>프로젝트 기간 별 수행 절차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C4143B8-0A07-B67A-5F4A-11A418620076}"/>
              </a:ext>
            </a:extLst>
          </p:cNvPr>
          <p:cNvGraphicFramePr>
            <a:graphicFrameLocks noGrp="1"/>
          </p:cNvGraphicFramePr>
          <p:nvPr/>
        </p:nvGraphicFramePr>
        <p:xfrm>
          <a:off x="520700" y="1862666"/>
          <a:ext cx="11150600" cy="426500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8144147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93263655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3642652187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4217385933"/>
                    </a:ext>
                  </a:extLst>
                </a:gridCol>
              </a:tblGrid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기간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활동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비고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585771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사전기획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5/22(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6/2(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기획안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 </a:t>
                      </a:r>
                      <a:r>
                        <a:rPr lang="en-US" altLang="ko-KR" sz="1600" dirty="0"/>
                        <a:t>+ 6/2 1</a:t>
                      </a:r>
                      <a:r>
                        <a:rPr lang="ko-KR" altLang="en-US" sz="1600" dirty="0"/>
                        <a:t>차 기획안 발표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957638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5/29(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6/9(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기준정보 정의 및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데이터 정제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마스터 데이터 테이블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024980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머신러닝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6/12(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6/16(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머신러닝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결과 확인 및 피드백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피처 엔지니어링 보수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298778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군집화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6/19(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6/23(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군집화 작업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군집 특징 정의 및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맞춤 서비스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536749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6/26(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6/28(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고객 맞춤 서비스 개발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20623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총 개발기간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약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5/22(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~ 6/29(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6008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DC9EFD-9B1A-0382-A732-BD4D53D682E6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41A443-B4B9-4E73-D99C-067E062F955F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E1371-1E19-6B79-D3AE-554A3E101B94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54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8B81BAB-B57D-4F29-9E6B-E0C7FE8C8905}"/>
              </a:ext>
            </a:extLst>
          </p:cNvPr>
          <p:cNvSpPr txBox="1">
            <a:spLocks/>
          </p:cNvSpPr>
          <p:nvPr/>
        </p:nvSpPr>
        <p:spPr>
          <a:xfrm>
            <a:off x="443510" y="586941"/>
            <a:ext cx="4579752" cy="68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분석 환경  및  활용  라이브러리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D289C-EBD4-4C15-9727-C9245D15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0" y="2145463"/>
            <a:ext cx="2493099" cy="812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9FFA68-014F-498B-BE04-99741FFC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3" y="4061909"/>
            <a:ext cx="742247" cy="772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0377BA-BF53-4799-8FC3-E9DAD652B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851" y="4084138"/>
            <a:ext cx="2458931" cy="779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6E1F86-7234-48BC-8BF4-A550C77BA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5716" y="3720290"/>
            <a:ext cx="2385692" cy="787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5E3C67-1B0C-49C1-AA63-FB1750AEF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20290"/>
            <a:ext cx="2735136" cy="727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86A6B-D2D4-4980-8BFF-5D4E3E1F8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4619" y="4998200"/>
            <a:ext cx="1445767" cy="835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CE2198-34B2-49EF-A768-6EB31E314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525"/>
            <a:ext cx="1523006" cy="7232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9A2785-4F1D-45DE-8CF6-06B02AD8C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38" y="2414650"/>
            <a:ext cx="1883817" cy="7872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8CA61E-5C1F-4D36-AD10-149C952FCD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64" y="2145463"/>
            <a:ext cx="1041094" cy="81266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83C5F6-85ED-4DDD-8F74-C5A0EBD3FF36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C741D5-43BF-4B5A-9183-E081A0B9340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DA2257-7F19-9ACD-B003-1E87E5C3244F}"/>
              </a:ext>
            </a:extLst>
          </p:cNvPr>
          <p:cNvSpPr/>
          <p:nvPr/>
        </p:nvSpPr>
        <p:spPr>
          <a:xfrm>
            <a:off x="443510" y="3734503"/>
            <a:ext cx="4777581" cy="230246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92B05-820A-CA12-7CE1-10C257979EE6}"/>
              </a:ext>
            </a:extLst>
          </p:cNvPr>
          <p:cNvSpPr txBox="1"/>
          <p:nvPr/>
        </p:nvSpPr>
        <p:spPr>
          <a:xfrm>
            <a:off x="649230" y="3557819"/>
            <a:ext cx="110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59E0E0-809E-630A-4CA5-65A8D9D9F39F}"/>
              </a:ext>
            </a:extLst>
          </p:cNvPr>
          <p:cNvSpPr/>
          <p:nvPr/>
        </p:nvSpPr>
        <p:spPr>
          <a:xfrm>
            <a:off x="5904411" y="1743353"/>
            <a:ext cx="5764673" cy="429361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00CA19-F5E4-2926-64D3-C1B0E73501F1}"/>
              </a:ext>
            </a:extLst>
          </p:cNvPr>
          <p:cNvSpPr txBox="1"/>
          <p:nvPr/>
        </p:nvSpPr>
        <p:spPr>
          <a:xfrm>
            <a:off x="6029538" y="1493696"/>
            <a:ext cx="2300630" cy="374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활용 라이브러리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데이터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전처리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및 분석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데이터 시각화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머신러닝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5CE279-7556-B8A2-B5BF-42EDE9423EFF}"/>
              </a:ext>
            </a:extLst>
          </p:cNvPr>
          <p:cNvSpPr/>
          <p:nvPr/>
        </p:nvSpPr>
        <p:spPr>
          <a:xfrm>
            <a:off x="443510" y="1698429"/>
            <a:ext cx="4259119" cy="178882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7D3C9-462B-C9B4-6541-74F98FBBA18A}"/>
              </a:ext>
            </a:extLst>
          </p:cNvPr>
          <p:cNvSpPr txBox="1"/>
          <p:nvPr/>
        </p:nvSpPr>
        <p:spPr>
          <a:xfrm>
            <a:off x="718219" y="1523261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분석 언어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60327C-688B-28F9-51D1-F1BA67F502B8}"/>
              </a:ext>
            </a:extLst>
          </p:cNvPr>
          <p:cNvSpPr/>
          <p:nvPr/>
        </p:nvSpPr>
        <p:spPr>
          <a:xfrm>
            <a:off x="8455295" y="4932287"/>
            <a:ext cx="2735136" cy="90154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859E39-CB1F-FE8A-43C6-C3084C86B914}"/>
              </a:ext>
            </a:extLst>
          </p:cNvPr>
          <p:cNvSpPr txBox="1"/>
          <p:nvPr/>
        </p:nvSpPr>
        <p:spPr>
          <a:xfrm>
            <a:off x="8792545" y="4746338"/>
            <a:ext cx="2024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대대분류 통합 기준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유통물류진흥원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 descr="원, 그래픽, 디자인이(가) 표시된 사진&#10;&#10;자동 생성된 설명">
            <a:extLst>
              <a:ext uri="{FF2B5EF4-FFF2-40B4-BE49-F238E27FC236}">
                <a16:creationId xmlns:a16="http://schemas.microsoft.com/office/drawing/2014/main" id="{061CB9E3-DB57-BCB7-7EEE-DE338927E3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24" y="5019908"/>
            <a:ext cx="901540" cy="901540"/>
          </a:xfrm>
          <a:prstGeom prst="rect">
            <a:avLst/>
          </a:prstGeom>
        </p:spPr>
      </p:pic>
      <p:pic>
        <p:nvPicPr>
          <p:cNvPr id="45" name="그림 44" descr="로고, 폰트, 그래픽, 상징이(가) 표시된 사진&#10;&#10;자동 생성된 설명">
            <a:extLst>
              <a:ext uri="{FF2B5EF4-FFF2-40B4-BE49-F238E27FC236}">
                <a16:creationId xmlns:a16="http://schemas.microsoft.com/office/drawing/2014/main" id="{90775D26-BDD5-40C6-180C-2579897080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9" y="5068456"/>
            <a:ext cx="1430123" cy="804445"/>
          </a:xfrm>
          <a:prstGeom prst="rect">
            <a:avLst/>
          </a:prstGeom>
        </p:spPr>
      </p:pic>
      <p:pic>
        <p:nvPicPr>
          <p:cNvPr id="47" name="그림 4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5AFA7D6-5B22-CA01-E98F-BC1775631A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92" y="2283571"/>
            <a:ext cx="1463916" cy="999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2FEF5-063C-3D02-5F98-1F9843C0DB23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pic>
        <p:nvPicPr>
          <p:cNvPr id="11" name="그림 10" descr="공책, 디자인이(가) 표시된 사진&#10;&#10;자동 생성된 설명">
            <a:extLst>
              <a:ext uri="{FF2B5EF4-FFF2-40B4-BE49-F238E27FC236}">
                <a16:creationId xmlns:a16="http://schemas.microsoft.com/office/drawing/2014/main" id="{7A3FB630-B9B9-A19D-6118-5483845090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11" y="4998200"/>
            <a:ext cx="923248" cy="9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2FF14A-1B21-4899-8F95-53A577EE3D2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C31470-063E-43C1-BB30-A2DD94E5DE0D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ACD631-1111-4C21-B740-CA55003287DB}"/>
              </a:ext>
            </a:extLst>
          </p:cNvPr>
          <p:cNvSpPr txBox="1">
            <a:spLocks/>
          </p:cNvSpPr>
          <p:nvPr/>
        </p:nvSpPr>
        <p:spPr>
          <a:xfrm>
            <a:off x="7234732" y="3369542"/>
            <a:ext cx="4141213" cy="18921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1_1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목적과 활용데이터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기대효과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1_2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외부요인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1_3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탐색적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96163-8CB6-4E27-A332-377E9869F943}"/>
              </a:ext>
            </a:extLst>
          </p:cNvPr>
          <p:cNvSpPr txBox="1"/>
          <p:nvPr/>
        </p:nvSpPr>
        <p:spPr>
          <a:xfrm>
            <a:off x="918892" y="2978920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1.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데이터탐색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1DDC21-926B-4197-90FA-4D7F2F8A9B90}"/>
              </a:ext>
            </a:extLst>
          </p:cNvPr>
          <p:cNvSpPr/>
          <p:nvPr/>
        </p:nvSpPr>
        <p:spPr>
          <a:xfrm>
            <a:off x="7234732" y="3222129"/>
            <a:ext cx="3369768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30D557-D784-4320-8914-AC982E18C211}"/>
              </a:ext>
            </a:extLst>
          </p:cNvPr>
          <p:cNvSpPr/>
          <p:nvPr/>
        </p:nvSpPr>
        <p:spPr>
          <a:xfrm>
            <a:off x="7234732" y="4068621"/>
            <a:ext cx="3369768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01DB1-406B-C4C7-BC7B-1E116ECD205C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647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목적과 활용 데이터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64D6C-CECA-6A3B-D60D-458ACF797C8D}"/>
              </a:ext>
            </a:extLst>
          </p:cNvPr>
          <p:cNvSpPr txBox="1"/>
          <p:nvPr/>
        </p:nvSpPr>
        <p:spPr>
          <a:xfrm>
            <a:off x="804738" y="3979168"/>
            <a:ext cx="11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기업중심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래픽 3" descr="건물">
            <a:extLst>
              <a:ext uri="{FF2B5EF4-FFF2-40B4-BE49-F238E27FC236}">
                <a16:creationId xmlns:a16="http://schemas.microsoft.com/office/drawing/2014/main" id="{231F4098-E9BD-4F46-896D-39EC436F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061" y="2904865"/>
            <a:ext cx="914400" cy="914400"/>
          </a:xfrm>
          <a:prstGeom prst="rect">
            <a:avLst/>
          </a:prstGeom>
        </p:spPr>
      </p:pic>
      <p:pic>
        <p:nvPicPr>
          <p:cNvPr id="6" name="그래픽 5" descr="사람들 집단">
            <a:extLst>
              <a:ext uri="{FF2B5EF4-FFF2-40B4-BE49-F238E27FC236}">
                <a16:creationId xmlns:a16="http://schemas.microsoft.com/office/drawing/2014/main" id="{A398568C-E86A-4D1A-96A8-1591DC3A1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353" y="2848054"/>
            <a:ext cx="914400" cy="914400"/>
          </a:xfrm>
          <a:prstGeom prst="rect">
            <a:avLst/>
          </a:prstGeom>
        </p:spPr>
      </p:pic>
      <p:pic>
        <p:nvPicPr>
          <p:cNvPr id="9" name="그래픽 8" descr="목표 대상 그룹">
            <a:extLst>
              <a:ext uri="{FF2B5EF4-FFF2-40B4-BE49-F238E27FC236}">
                <a16:creationId xmlns:a16="http://schemas.microsoft.com/office/drawing/2014/main" id="{8228D128-F7BF-4DC6-A110-CE13B8128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0986" y="2904864"/>
            <a:ext cx="914400" cy="914400"/>
          </a:xfrm>
          <a:prstGeom prst="rect">
            <a:avLst/>
          </a:prstGeom>
        </p:spPr>
      </p:pic>
      <p:pic>
        <p:nvPicPr>
          <p:cNvPr id="11" name="그래픽 10" descr="선물">
            <a:extLst>
              <a:ext uri="{FF2B5EF4-FFF2-40B4-BE49-F238E27FC236}">
                <a16:creationId xmlns:a16="http://schemas.microsoft.com/office/drawing/2014/main" id="{A48DC0B5-4D80-4697-82AB-1B9338690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41586" y="2531427"/>
            <a:ext cx="2029595" cy="2029595"/>
          </a:xfrm>
          <a:prstGeom prst="rect">
            <a:avLst/>
          </a:prstGeom>
        </p:spPr>
      </p:pic>
      <p:pic>
        <p:nvPicPr>
          <p:cNvPr id="13" name="그래픽 12" descr="아톰">
            <a:extLst>
              <a:ext uri="{FF2B5EF4-FFF2-40B4-BE49-F238E27FC236}">
                <a16:creationId xmlns:a16="http://schemas.microsoft.com/office/drawing/2014/main" id="{3AB6F369-F248-4EDF-8CC7-719F64BBB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86232" y="29048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380441-50FD-4DF4-9370-2111D7A1F388}"/>
              </a:ext>
            </a:extLst>
          </p:cNvPr>
          <p:cNvSpPr txBox="1"/>
          <p:nvPr/>
        </p:nvSpPr>
        <p:spPr>
          <a:xfrm>
            <a:off x="2606966" y="397916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고객중심에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착안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5399E-6ADA-4663-9773-DC3C536A18E8}"/>
              </a:ext>
            </a:extLst>
          </p:cNvPr>
          <p:cNvSpPr txBox="1"/>
          <p:nvPr/>
        </p:nvSpPr>
        <p:spPr>
          <a:xfrm>
            <a:off x="4684977" y="40407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 구매 패턴 파악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01A41-7E33-407E-893C-D459A20D674D}"/>
              </a:ext>
            </a:extLst>
          </p:cNvPr>
          <p:cNvSpPr txBox="1"/>
          <p:nvPr/>
        </p:nvSpPr>
        <p:spPr>
          <a:xfrm>
            <a:off x="6997026" y="40407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감소고객 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4CBF-4CC0-4982-AFB0-D7617AC7F6DD}"/>
              </a:ext>
            </a:extLst>
          </p:cNvPr>
          <p:cNvSpPr txBox="1"/>
          <p:nvPr/>
        </p:nvSpPr>
        <p:spPr>
          <a:xfrm>
            <a:off x="9158968" y="456102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맞춤형 솔루션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5D276-EB42-2951-1984-CBA4E5CC4D47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57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1EFD-C397-44C8-BFDD-2E8D3D02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67" y="1493710"/>
            <a:ext cx="9893430" cy="140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사의 </a:t>
            </a:r>
            <a:r>
              <a:rPr lang="en-US" altLang="ko-KR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14~15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데이터</a:t>
            </a:r>
            <a:r>
              <a:rPr lang="en-US" altLang="ko-KR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(2,800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건</a:t>
            </a:r>
            <a:r>
              <a:rPr lang="en-US" altLang="ko-KR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spc="-150" dirty="0"/>
              <a:t>를</a:t>
            </a:r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/>
              <a:t>분석하여 고객의 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구매패턴 파악</a:t>
            </a:r>
            <a:r>
              <a:rPr lang="en-US" altLang="ko-KR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en-US" altLang="ko-KR" sz="16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감소 고객 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예측모델을 통해</a:t>
            </a:r>
            <a:r>
              <a:rPr lang="en-US" altLang="ko-KR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고객을 특정한 패턴별로 분류 후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특정한 패턴 별 요구되는 니즈를 해결할 수 있는 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 중심 마케팅 솔루션을 제언</a:t>
            </a:r>
            <a:r>
              <a:rPr lang="en-US" altLang="ko-KR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59D-02AE-4838-A31D-44FE3B70A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1582" y="3857814"/>
            <a:ext cx="2702885" cy="2330351"/>
          </a:xfrm>
          <a:noFill/>
        </p:spPr>
        <p:txBody>
          <a:bodyPr>
            <a:no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고객번호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성별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연령대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거주지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멤버십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가입년월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계열사별 관련 모바일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/APP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온라인 쇼핑몰 이용 횟수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B2EB5D-A231-41DB-99B5-AA422DDA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6958" y="3198134"/>
            <a:ext cx="2831323" cy="4617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구매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DC2AC2-34A6-4D9B-8C94-8CAC77A7DE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26323D-7616-41B7-B6F9-B82DA880FB6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11BB-2DC9-4A08-026F-549D374A54E0}"/>
              </a:ext>
            </a:extLst>
          </p:cNvPr>
          <p:cNvSpPr txBox="1"/>
          <p:nvPr/>
        </p:nvSpPr>
        <p:spPr>
          <a:xfrm>
            <a:off x="974867" y="864618"/>
            <a:ext cx="951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목적과 활용 데이터 설명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66C872-E581-BFBD-9B6D-87CB0F8A931D}"/>
              </a:ext>
            </a:extLst>
          </p:cNvPr>
          <p:cNvGrpSpPr/>
          <p:nvPr/>
        </p:nvGrpSpPr>
        <p:grpSpPr>
          <a:xfrm>
            <a:off x="1651442" y="3809030"/>
            <a:ext cx="3301149" cy="1670223"/>
            <a:chOff x="6212976" y="3777079"/>
            <a:chExt cx="3301149" cy="16702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ADF148-5378-4032-BCB8-EB2EC5CA7679}"/>
                </a:ext>
              </a:extLst>
            </p:cNvPr>
            <p:cNvSpPr txBox="1"/>
            <p:nvPr/>
          </p:nvSpPr>
          <p:spPr>
            <a:xfrm>
              <a:off x="7912720" y="3777079"/>
              <a:ext cx="1601405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대분류코드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중분류코드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소분류코드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중분류명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소분류명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146221-1725-53A8-44F1-7318DC29FC75}"/>
                </a:ext>
              </a:extLst>
            </p:cNvPr>
            <p:cNvSpPr txBox="1"/>
            <p:nvPr/>
          </p:nvSpPr>
          <p:spPr>
            <a:xfrm>
              <a:off x="6212976" y="3780756"/>
              <a:ext cx="2299477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계열사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(A,B,C,D)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영수증번호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구매일자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구매시간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구매금액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DA8DF6-FADE-5BD8-9377-57EE6FE546C3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D90CB0E7-1CE8-AE03-556A-28ED9E1BED2A}"/>
              </a:ext>
            </a:extLst>
          </p:cNvPr>
          <p:cNvSpPr txBox="1">
            <a:spLocks/>
          </p:cNvSpPr>
          <p:nvPr/>
        </p:nvSpPr>
        <p:spPr>
          <a:xfrm>
            <a:off x="5730692" y="3198134"/>
            <a:ext cx="2831323" cy="461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정보 데이터</a:t>
            </a:r>
          </a:p>
        </p:txBody>
      </p:sp>
    </p:spTree>
    <p:extLst>
      <p:ext uri="{BB962C8B-B14F-4D97-AF65-F5344CB8AC3E}">
        <p14:creationId xmlns:p14="http://schemas.microsoft.com/office/powerpoint/2010/main" val="29549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p"/>
      <p:bldP spid="15" grpId="0" build="allAtOnce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2025</Words>
  <Application>Microsoft Office PowerPoint</Application>
  <PresentationFormat>와이드스크린</PresentationFormat>
  <Paragraphs>646</Paragraphs>
  <Slides>42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5" baseType="lpstr">
      <vt:lpstr>-apple-system</vt:lpstr>
      <vt:lpstr>HY견명조</vt:lpstr>
      <vt:lpstr>나눔고딕</vt:lpstr>
      <vt:lpstr>맑은 고딕</vt:lpstr>
      <vt:lpstr>한컴 고딕</vt:lpstr>
      <vt:lpstr>Arabic Typesetting</vt:lpstr>
      <vt:lpstr>Arial</vt:lpstr>
      <vt:lpstr>Baskerville Old Face</vt:lpstr>
      <vt:lpstr>Bodoni MT Condensed</vt:lpstr>
      <vt:lpstr>Calisto MT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목적과 활용 데이터 설명</vt:lpstr>
      <vt:lpstr>L사의 14~15년도 데이터(2,800만 건)를 분석하여 고객의 구매패턴 파악.  구매 감소 고객 예측모델을 통해 고객을 특정한 패턴별로 분류 후,   특정한 패턴 별 요구되는 니즈를 해결할 수 있는 고객 중심 마케팅 솔루션을 제언.</vt:lpstr>
      <vt:lpstr>PowerPoint 프레젠테이션</vt:lpstr>
      <vt:lpstr>기대효과</vt:lpstr>
      <vt:lpstr>외부요인 분석 ⅰ</vt:lpstr>
      <vt:lpstr>외부요인 분석 ⅱ</vt:lpstr>
      <vt:lpstr>외부요인 분석 ⅲ</vt:lpstr>
      <vt:lpstr>탐색적 분석 ⅰ - 매출</vt:lpstr>
      <vt:lpstr>탐색적 분석 ⅱ- 제휴사</vt:lpstr>
      <vt:lpstr>탐색적 분석 ⅲ - 고객</vt:lpstr>
      <vt:lpstr>PowerPoint 프레젠테이션</vt:lpstr>
      <vt:lpstr>PowerPoint 프레젠테이션</vt:lpstr>
      <vt:lpstr>감소고객 – 분기별 증감 수치화, 계절성 제거</vt:lpstr>
      <vt:lpstr>기준정보</vt:lpstr>
      <vt:lpstr>피처 엔지니어링 핵심내용</vt:lpstr>
      <vt:lpstr>피처 엔지니어링 ⅰ</vt:lpstr>
      <vt:lpstr>피처 엔지니어링 ⅱ</vt:lpstr>
      <vt:lpstr>피처 엔지니어링 ⅲ</vt:lpstr>
      <vt:lpstr>데이터 셋 분리</vt:lpstr>
      <vt:lpstr>고객 속성 변수</vt:lpstr>
      <vt:lpstr>구매 패턴 변수 등급화 방법</vt:lpstr>
      <vt:lpstr>PowerPoint 프레젠테이션</vt:lpstr>
      <vt:lpstr>PowerPoint 프레젠테이션</vt:lpstr>
      <vt:lpstr>PowerPoint 프레젠테이션</vt:lpstr>
      <vt:lpstr>군집분석 / 특징</vt:lpstr>
      <vt:lpstr>군집분석 / 특징</vt:lpstr>
      <vt:lpstr>고객 군집 – 군집 1</vt:lpstr>
      <vt:lpstr>PowerPoint 프레젠테이션</vt:lpstr>
      <vt:lpstr>고객 군집 – 군집 3</vt:lpstr>
      <vt:lpstr>PowerPoint 프레젠테이션</vt:lpstr>
      <vt:lpstr>개인화 맞춤 시스템</vt:lpstr>
      <vt:lpstr>고객 개인화 상품 추천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7</dc:creator>
  <cp:lastModifiedBy>pc 7</cp:lastModifiedBy>
  <cp:revision>9</cp:revision>
  <dcterms:created xsi:type="dcterms:W3CDTF">2023-06-28T08:51:45Z</dcterms:created>
  <dcterms:modified xsi:type="dcterms:W3CDTF">2023-06-29T02:24:39Z</dcterms:modified>
</cp:coreProperties>
</file>