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91" r:id="rId2"/>
    <p:sldId id="390" r:id="rId3"/>
    <p:sldId id="443" r:id="rId4"/>
    <p:sldId id="444" r:id="rId5"/>
    <p:sldId id="445" r:id="rId6"/>
    <p:sldId id="405" r:id="rId7"/>
    <p:sldId id="441" r:id="rId8"/>
    <p:sldId id="442" r:id="rId9"/>
    <p:sldId id="449" r:id="rId10"/>
    <p:sldId id="446" r:id="rId11"/>
    <p:sldId id="447" r:id="rId12"/>
    <p:sldId id="448" r:id="rId13"/>
    <p:sldId id="450" r:id="rId14"/>
    <p:sldId id="396" r:id="rId15"/>
  </p:sldIdLst>
  <p:sldSz cx="12801600" cy="9601200" type="A3"/>
  <p:notesSz cx="6858000" cy="9144000"/>
  <p:defaultTextStyle>
    <a:defPPr>
      <a:defRPr lang="en-US"/>
    </a:defPPr>
    <a:lvl1pPr marL="0" algn="l" defTabSz="1280160" rtl="0" eaLnBrk="1" latinLnBrk="0" hangingPunct="1">
      <a:defRPr sz="2500" kern="1200">
        <a:solidFill>
          <a:schemeClr val="tx1"/>
        </a:solidFill>
        <a:latin typeface="+mn-lt"/>
        <a:ea typeface="+mn-ea"/>
        <a:cs typeface="+mn-cs"/>
      </a:defRPr>
    </a:lvl1pPr>
    <a:lvl2pPr marL="640080" algn="l" defTabSz="1280160" rtl="0" eaLnBrk="1" latinLnBrk="0" hangingPunct="1">
      <a:defRPr sz="2500" kern="1200">
        <a:solidFill>
          <a:schemeClr val="tx1"/>
        </a:solidFill>
        <a:latin typeface="+mn-lt"/>
        <a:ea typeface="+mn-ea"/>
        <a:cs typeface="+mn-cs"/>
      </a:defRPr>
    </a:lvl2pPr>
    <a:lvl3pPr marL="1280160" algn="l" defTabSz="1280160" rtl="0" eaLnBrk="1" latinLnBrk="0" hangingPunct="1">
      <a:defRPr sz="2500" kern="1200">
        <a:solidFill>
          <a:schemeClr val="tx1"/>
        </a:solidFill>
        <a:latin typeface="+mn-lt"/>
        <a:ea typeface="+mn-ea"/>
        <a:cs typeface="+mn-cs"/>
      </a:defRPr>
    </a:lvl3pPr>
    <a:lvl4pPr marL="1920240" algn="l" defTabSz="1280160" rtl="0" eaLnBrk="1" latinLnBrk="0" hangingPunct="1">
      <a:defRPr sz="2500" kern="1200">
        <a:solidFill>
          <a:schemeClr val="tx1"/>
        </a:solidFill>
        <a:latin typeface="+mn-lt"/>
        <a:ea typeface="+mn-ea"/>
        <a:cs typeface="+mn-cs"/>
      </a:defRPr>
    </a:lvl4pPr>
    <a:lvl5pPr marL="2560320" algn="l" defTabSz="1280160" rtl="0" eaLnBrk="1" latinLnBrk="0" hangingPunct="1">
      <a:defRPr sz="2500" kern="1200">
        <a:solidFill>
          <a:schemeClr val="tx1"/>
        </a:solidFill>
        <a:latin typeface="+mn-lt"/>
        <a:ea typeface="+mn-ea"/>
        <a:cs typeface="+mn-cs"/>
      </a:defRPr>
    </a:lvl5pPr>
    <a:lvl6pPr marL="3200400" algn="l" defTabSz="1280160" rtl="0" eaLnBrk="1" latinLnBrk="0" hangingPunct="1">
      <a:defRPr sz="2500" kern="1200">
        <a:solidFill>
          <a:schemeClr val="tx1"/>
        </a:solidFill>
        <a:latin typeface="+mn-lt"/>
        <a:ea typeface="+mn-ea"/>
        <a:cs typeface="+mn-cs"/>
      </a:defRPr>
    </a:lvl6pPr>
    <a:lvl7pPr marL="3840480" algn="l" defTabSz="1280160" rtl="0" eaLnBrk="1" latinLnBrk="0" hangingPunct="1">
      <a:defRPr sz="2500" kern="1200">
        <a:solidFill>
          <a:schemeClr val="tx1"/>
        </a:solidFill>
        <a:latin typeface="+mn-lt"/>
        <a:ea typeface="+mn-ea"/>
        <a:cs typeface="+mn-cs"/>
      </a:defRPr>
    </a:lvl7pPr>
    <a:lvl8pPr marL="4480560" algn="l" defTabSz="1280160" rtl="0" eaLnBrk="1" latinLnBrk="0" hangingPunct="1">
      <a:defRPr sz="2500" kern="1200">
        <a:solidFill>
          <a:schemeClr val="tx1"/>
        </a:solidFill>
        <a:latin typeface="+mn-lt"/>
        <a:ea typeface="+mn-ea"/>
        <a:cs typeface="+mn-cs"/>
      </a:defRPr>
    </a:lvl8pPr>
    <a:lvl9pPr marL="5120640" algn="l" defTabSz="1280160" rtl="0" eaLnBrk="1" latinLnBrk="0" hangingPunct="1">
      <a:defRPr sz="2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AE9"/>
    <a:srgbClr val="BFE2FF"/>
    <a:srgbClr val="439EFF"/>
    <a:srgbClr val="52A7FE"/>
    <a:srgbClr val="555555"/>
    <a:srgbClr val="2074FE"/>
    <a:srgbClr val="95CCFF"/>
    <a:srgbClr val="000000"/>
    <a:srgbClr val="0E6CEC"/>
    <a:srgbClr val="A9D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54" autoAdjust="0"/>
    <p:restoredTop sz="95256" autoAdjust="0"/>
  </p:normalViewPr>
  <p:slideViewPr>
    <p:cSldViewPr>
      <p:cViewPr varScale="1">
        <p:scale>
          <a:sx n="78" d="100"/>
          <a:sy n="78" d="100"/>
        </p:scale>
        <p:origin x="1384" y="176"/>
      </p:cViewPr>
      <p:guideLst>
        <p:guide orient="horz" pos="3024"/>
        <p:guide pos="4032"/>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052239-6C6F-472F-B175-F0FADCEE2BD3}" type="datetimeFigureOut">
              <a:rPr lang="en-US" smtClean="0"/>
              <a:pPr/>
              <a:t>3/19/19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FF5570-FE69-4FDF-99DA-8CDE436443CD}" type="slidenum">
              <a:rPr lang="en-US" smtClean="0"/>
              <a:pPr/>
              <a:t>‹#›</a:t>
            </a:fld>
            <a:endParaRPr lang="en-US" dirty="0"/>
          </a:p>
        </p:txBody>
      </p:sp>
    </p:spTree>
    <p:extLst>
      <p:ext uri="{BB962C8B-B14F-4D97-AF65-F5344CB8AC3E}">
        <p14:creationId xmlns:p14="http://schemas.microsoft.com/office/powerpoint/2010/main" val="1880055383"/>
      </p:ext>
    </p:extLst>
  </p:cSld>
  <p:clrMap bg1="lt1" tx1="dk1" bg2="lt2" tx2="dk2" accent1="accent1" accent2="accent2" accent3="accent3" accent4="accent4" accent5="accent5" accent6="accent6" hlink="hlink" folHlink="folHlink"/>
  <p:notesStyle>
    <a:lvl1pPr marL="0" algn="l" defTabSz="1280160" rtl="0" eaLnBrk="1" latinLnBrk="0" hangingPunct="1">
      <a:defRPr sz="1700" kern="1200">
        <a:solidFill>
          <a:schemeClr val="tx1"/>
        </a:solidFill>
        <a:latin typeface="+mn-lt"/>
        <a:ea typeface="+mn-ea"/>
        <a:cs typeface="+mn-cs"/>
      </a:defRPr>
    </a:lvl1pPr>
    <a:lvl2pPr marL="640080" algn="l" defTabSz="1280160" rtl="0" eaLnBrk="1" latinLnBrk="0" hangingPunct="1">
      <a:defRPr sz="1700" kern="1200">
        <a:solidFill>
          <a:schemeClr val="tx1"/>
        </a:solidFill>
        <a:latin typeface="+mn-lt"/>
        <a:ea typeface="+mn-ea"/>
        <a:cs typeface="+mn-cs"/>
      </a:defRPr>
    </a:lvl2pPr>
    <a:lvl3pPr marL="1280160" algn="l" defTabSz="1280160" rtl="0" eaLnBrk="1" latinLnBrk="0" hangingPunct="1">
      <a:defRPr sz="1700" kern="1200">
        <a:solidFill>
          <a:schemeClr val="tx1"/>
        </a:solidFill>
        <a:latin typeface="+mn-lt"/>
        <a:ea typeface="+mn-ea"/>
        <a:cs typeface="+mn-cs"/>
      </a:defRPr>
    </a:lvl3pPr>
    <a:lvl4pPr marL="1920240" algn="l" defTabSz="1280160" rtl="0" eaLnBrk="1" latinLnBrk="0" hangingPunct="1">
      <a:defRPr sz="1700" kern="1200">
        <a:solidFill>
          <a:schemeClr val="tx1"/>
        </a:solidFill>
        <a:latin typeface="+mn-lt"/>
        <a:ea typeface="+mn-ea"/>
        <a:cs typeface="+mn-cs"/>
      </a:defRPr>
    </a:lvl4pPr>
    <a:lvl5pPr marL="2560320" algn="l" defTabSz="1280160" rtl="0" eaLnBrk="1" latinLnBrk="0" hangingPunct="1">
      <a:defRPr sz="1700" kern="1200">
        <a:solidFill>
          <a:schemeClr val="tx1"/>
        </a:solidFill>
        <a:latin typeface="+mn-lt"/>
        <a:ea typeface="+mn-ea"/>
        <a:cs typeface="+mn-cs"/>
      </a:defRPr>
    </a:lvl5pPr>
    <a:lvl6pPr marL="3200400" algn="l" defTabSz="1280160" rtl="0" eaLnBrk="1" latinLnBrk="0" hangingPunct="1">
      <a:defRPr sz="1700" kern="1200">
        <a:solidFill>
          <a:schemeClr val="tx1"/>
        </a:solidFill>
        <a:latin typeface="+mn-lt"/>
        <a:ea typeface="+mn-ea"/>
        <a:cs typeface="+mn-cs"/>
      </a:defRPr>
    </a:lvl6pPr>
    <a:lvl7pPr marL="3840480" algn="l" defTabSz="1280160" rtl="0" eaLnBrk="1" latinLnBrk="0" hangingPunct="1">
      <a:defRPr sz="1700" kern="1200">
        <a:solidFill>
          <a:schemeClr val="tx1"/>
        </a:solidFill>
        <a:latin typeface="+mn-lt"/>
        <a:ea typeface="+mn-ea"/>
        <a:cs typeface="+mn-cs"/>
      </a:defRPr>
    </a:lvl7pPr>
    <a:lvl8pPr marL="4480560" algn="l" defTabSz="1280160" rtl="0" eaLnBrk="1" latinLnBrk="0" hangingPunct="1">
      <a:defRPr sz="1700" kern="1200">
        <a:solidFill>
          <a:schemeClr val="tx1"/>
        </a:solidFill>
        <a:latin typeface="+mn-lt"/>
        <a:ea typeface="+mn-ea"/>
        <a:cs typeface="+mn-cs"/>
      </a:defRPr>
    </a:lvl8pPr>
    <a:lvl9pPr marL="5120640" algn="l" defTabSz="128016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503413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https://</a:t>
            </a:r>
            <a:r>
              <a:rPr kumimoji="1" lang="en-US" altLang="zh-CN" dirty="0" err="1"/>
              <a:t>en.wikipedia.org</a:t>
            </a:r>
            <a:r>
              <a:rPr kumimoji="1" lang="en-US" altLang="zh-CN" dirty="0"/>
              <a:t>/wiki/Ninety-</a:t>
            </a:r>
            <a:r>
              <a:rPr kumimoji="1" lang="en-US" altLang="zh-CN" dirty="0" err="1"/>
              <a:t>ninety_rule</a:t>
            </a:r>
            <a:endParaRPr kumimoji="1" lang="en-US" altLang="zh-CN" dirty="0"/>
          </a:p>
        </p:txBody>
      </p:sp>
      <p:sp>
        <p:nvSpPr>
          <p:cNvPr id="4" name="幻灯片编号占位符 3"/>
          <p:cNvSpPr>
            <a:spLocks noGrp="1"/>
          </p:cNvSpPr>
          <p:nvPr>
            <p:ph type="sldNum" sz="quarter" idx="10"/>
          </p:nvPr>
        </p:nvSpPr>
        <p:spPr/>
        <p:txBody>
          <a:bodyPr/>
          <a:lstStyle/>
          <a:p>
            <a:fld id="{E4FF5570-FE69-4FDF-99DA-8CDE436443CD}" type="slidenum">
              <a:rPr lang="en-US" smtClean="0"/>
              <a:pPr/>
              <a:t>11</a:t>
            </a:fld>
            <a:endParaRPr lang="en-US" dirty="0"/>
          </a:p>
        </p:txBody>
      </p:sp>
    </p:spTree>
    <p:extLst>
      <p:ext uri="{BB962C8B-B14F-4D97-AF65-F5344CB8AC3E}">
        <p14:creationId xmlns:p14="http://schemas.microsoft.com/office/powerpoint/2010/main" val="875124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https://</a:t>
            </a:r>
            <a:r>
              <a:rPr kumimoji="1" lang="en-US" altLang="zh-CN" dirty="0" err="1"/>
              <a:t>en.wikipedia.org</a:t>
            </a:r>
            <a:r>
              <a:rPr kumimoji="1" lang="en-US" altLang="zh-CN" dirty="0"/>
              <a:t>/wiki/Linus%27s_Law</a:t>
            </a:r>
          </a:p>
          <a:p>
            <a:r>
              <a:rPr kumimoji="1" lang="en-US" altLang="zh-CN" dirty="0"/>
              <a:t>https://</a:t>
            </a:r>
            <a:r>
              <a:rPr kumimoji="1" lang="en-US" altLang="zh-CN" dirty="0" err="1"/>
              <a:t>baike.baidu.com</a:t>
            </a:r>
            <a:r>
              <a:rPr kumimoji="1" lang="en-US" altLang="zh-CN" dirty="0"/>
              <a:t>/item/%E6%9E%97%E7%BA%B3%E6%96%AF%E5%AE%9A%E5%BE%8B</a:t>
            </a:r>
          </a:p>
        </p:txBody>
      </p:sp>
      <p:sp>
        <p:nvSpPr>
          <p:cNvPr id="4" name="幻灯片编号占位符 3"/>
          <p:cNvSpPr>
            <a:spLocks noGrp="1"/>
          </p:cNvSpPr>
          <p:nvPr>
            <p:ph type="sldNum" sz="quarter" idx="10"/>
          </p:nvPr>
        </p:nvSpPr>
        <p:spPr/>
        <p:txBody>
          <a:bodyPr/>
          <a:lstStyle/>
          <a:p>
            <a:fld id="{E4FF5570-FE69-4FDF-99DA-8CDE436443CD}" type="slidenum">
              <a:rPr lang="en-US" smtClean="0"/>
              <a:pPr/>
              <a:t>12</a:t>
            </a:fld>
            <a:endParaRPr lang="en-US" dirty="0"/>
          </a:p>
        </p:txBody>
      </p:sp>
    </p:spTree>
    <p:extLst>
      <p:ext uri="{BB962C8B-B14F-4D97-AF65-F5344CB8AC3E}">
        <p14:creationId xmlns:p14="http://schemas.microsoft.com/office/powerpoint/2010/main" val="2304819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https://</a:t>
            </a:r>
            <a:r>
              <a:rPr kumimoji="1" lang="en-US" altLang="zh-CN" dirty="0" err="1"/>
              <a:t>blog.csdn.net</a:t>
            </a:r>
            <a:r>
              <a:rPr kumimoji="1" lang="en-US" altLang="zh-CN" dirty="0"/>
              <a:t>/liujiahan629629/article/details/88547172</a:t>
            </a:r>
          </a:p>
          <a:p>
            <a:pPr marL="0" marR="0" lvl="0" indent="0" algn="l" defTabSz="1280160" rtl="0" eaLnBrk="1" fontAlgn="auto" latinLnBrk="0" hangingPunct="1">
              <a:lnSpc>
                <a:spcPct val="100000"/>
              </a:lnSpc>
              <a:spcBef>
                <a:spcPts val="0"/>
              </a:spcBef>
              <a:spcAft>
                <a:spcPts val="0"/>
              </a:spcAft>
              <a:buClrTx/>
              <a:buSzTx/>
              <a:buFontTx/>
              <a:buNone/>
              <a:tabLst/>
              <a:defRPr/>
            </a:pPr>
            <a:r>
              <a:rPr kumimoji="1" lang="zh-CN" altLang="en-US" sz="1800" b="1" dirty="0">
                <a:solidFill>
                  <a:schemeClr val="tx2"/>
                </a:solidFill>
                <a:latin typeface="Heiti SC Light" charset="-122"/>
                <a:ea typeface="Heiti SC Light" charset="-122"/>
              </a:rPr>
              <a:t>克努特优化原则 ：“</a:t>
            </a:r>
            <a:r>
              <a:rPr lang="zh-CN" altLang="en-US" sz="1700" kern="1200" dirty="0">
                <a:solidFill>
                  <a:schemeClr val="tx1"/>
                </a:solidFill>
                <a:effectLst/>
                <a:latin typeface="+mn-lt"/>
                <a:ea typeface="+mn-ea"/>
                <a:cs typeface="+mn-cs"/>
              </a:rPr>
              <a:t>不成熟的优化是万恶之源”</a:t>
            </a:r>
            <a:endParaRPr lang="zh-CN" altLang="en-US" dirty="0">
              <a:effectLst/>
            </a:endParaRPr>
          </a:p>
          <a:p>
            <a:endParaRPr kumimoji="1" lang="en-US" altLang="zh-CN" dirty="0"/>
          </a:p>
        </p:txBody>
      </p:sp>
      <p:sp>
        <p:nvSpPr>
          <p:cNvPr id="4" name="幻灯片编号占位符 3"/>
          <p:cNvSpPr>
            <a:spLocks noGrp="1"/>
          </p:cNvSpPr>
          <p:nvPr>
            <p:ph type="sldNum" sz="quarter" idx="10"/>
          </p:nvPr>
        </p:nvSpPr>
        <p:spPr/>
        <p:txBody>
          <a:bodyPr/>
          <a:lstStyle/>
          <a:p>
            <a:fld id="{E4FF5570-FE69-4FDF-99DA-8CDE436443CD}" type="slidenum">
              <a:rPr lang="en-US" smtClean="0"/>
              <a:pPr/>
              <a:t>13</a:t>
            </a:fld>
            <a:endParaRPr lang="en-US" dirty="0"/>
          </a:p>
        </p:txBody>
      </p:sp>
    </p:spTree>
    <p:extLst>
      <p:ext uri="{BB962C8B-B14F-4D97-AF65-F5344CB8AC3E}">
        <p14:creationId xmlns:p14="http://schemas.microsoft.com/office/powerpoint/2010/main" val="2761050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https://</a:t>
            </a:r>
            <a:r>
              <a:rPr kumimoji="1" lang="en-US" altLang="zh-CN" dirty="0" err="1"/>
              <a:t>en.wikipedia.org</a:t>
            </a:r>
            <a:r>
              <a:rPr kumimoji="1" lang="en-US" altLang="zh-CN" dirty="0"/>
              <a:t>/wiki/Moore%27s_law</a:t>
            </a:r>
          </a:p>
          <a:p>
            <a:r>
              <a:rPr kumimoji="1" lang="en-US" altLang="zh-CN" dirty="0"/>
              <a:t>https://</a:t>
            </a:r>
            <a:r>
              <a:rPr kumimoji="1" lang="en-US" altLang="zh-CN" dirty="0" err="1"/>
              <a:t>en.wikipedia.org</a:t>
            </a:r>
            <a:r>
              <a:rPr kumimoji="1" lang="en-US" altLang="zh-CN" dirty="0"/>
              <a:t>/wiki/Moore%27s_second_law</a:t>
            </a:r>
          </a:p>
          <a:p>
            <a:r>
              <a:rPr lang="en" altLang="zh-CN" sz="1700" b="1" i="0" kern="1200" dirty="0">
                <a:solidFill>
                  <a:schemeClr val="tx1"/>
                </a:solidFill>
                <a:effectLst/>
                <a:latin typeface="+mn-lt"/>
                <a:ea typeface="+mn-ea"/>
                <a:cs typeface="+mn-cs"/>
              </a:rPr>
              <a:t>Moore‘s Law</a:t>
            </a:r>
            <a:r>
              <a:rPr lang="zh-CN" altLang="en" sz="1700" b="1" i="0" kern="1200" dirty="0">
                <a:solidFill>
                  <a:schemeClr val="tx1"/>
                </a:solidFill>
                <a:effectLst/>
                <a:latin typeface="+mn-lt"/>
                <a:ea typeface="+mn-ea"/>
                <a:cs typeface="+mn-cs"/>
              </a:rPr>
              <a:t>（</a:t>
            </a:r>
            <a:r>
              <a:rPr lang="zh-CN" altLang="en-US" sz="1700" b="1" i="0" kern="1200" dirty="0">
                <a:solidFill>
                  <a:schemeClr val="tx1"/>
                </a:solidFill>
                <a:effectLst/>
                <a:latin typeface="+mn-lt"/>
                <a:ea typeface="+mn-ea"/>
                <a:cs typeface="+mn-cs"/>
              </a:rPr>
              <a:t>摩尔定律）的</a:t>
            </a:r>
            <a:r>
              <a:rPr lang="en" altLang="zh-CN" sz="1700" b="1" i="0" kern="1200" dirty="0">
                <a:solidFill>
                  <a:schemeClr val="tx1"/>
                </a:solidFill>
                <a:effectLst/>
                <a:latin typeface="+mn-lt"/>
                <a:ea typeface="+mn-ea"/>
                <a:cs typeface="+mn-cs"/>
              </a:rPr>
              <a:t>Python</a:t>
            </a:r>
            <a:r>
              <a:rPr lang="zh-CN" altLang="en-US" sz="1700" b="1" i="0" kern="1200" dirty="0">
                <a:solidFill>
                  <a:schemeClr val="tx1"/>
                </a:solidFill>
                <a:effectLst/>
                <a:latin typeface="+mn-lt"/>
                <a:ea typeface="+mn-ea"/>
                <a:cs typeface="+mn-cs"/>
              </a:rPr>
              <a:t>验证  </a:t>
            </a:r>
            <a:r>
              <a:rPr lang="en" altLang="zh-CN" sz="1700" b="1" i="0" kern="1200" dirty="0">
                <a:solidFill>
                  <a:schemeClr val="tx1"/>
                </a:solidFill>
                <a:effectLst/>
                <a:latin typeface="+mn-lt"/>
                <a:ea typeface="+mn-ea"/>
                <a:cs typeface="+mn-cs"/>
              </a:rPr>
              <a:t>https://</a:t>
            </a:r>
            <a:r>
              <a:rPr lang="en" altLang="zh-CN" sz="1700" b="1" i="0" kern="1200" dirty="0" err="1">
                <a:solidFill>
                  <a:schemeClr val="tx1"/>
                </a:solidFill>
                <a:effectLst/>
                <a:latin typeface="+mn-lt"/>
                <a:ea typeface="+mn-ea"/>
                <a:cs typeface="+mn-cs"/>
              </a:rPr>
              <a:t>blog.csdn.net</a:t>
            </a:r>
            <a:r>
              <a:rPr lang="en" altLang="zh-CN" sz="1700" b="1" i="0" kern="1200" dirty="0">
                <a:solidFill>
                  <a:schemeClr val="tx1"/>
                </a:solidFill>
                <a:effectLst/>
                <a:latin typeface="+mn-lt"/>
                <a:ea typeface="+mn-ea"/>
                <a:cs typeface="+mn-cs"/>
              </a:rPr>
              <a:t>/</a:t>
            </a:r>
            <a:r>
              <a:rPr lang="en" altLang="zh-CN" sz="1700" b="1" i="0" kern="1200" dirty="0" err="1">
                <a:solidFill>
                  <a:schemeClr val="tx1"/>
                </a:solidFill>
                <a:effectLst/>
                <a:latin typeface="+mn-lt"/>
                <a:ea typeface="+mn-ea"/>
                <a:cs typeface="+mn-cs"/>
              </a:rPr>
              <a:t>starflyyy</a:t>
            </a:r>
            <a:r>
              <a:rPr lang="en" altLang="zh-CN" sz="1700" b="1" i="0" kern="1200" dirty="0">
                <a:solidFill>
                  <a:schemeClr val="tx1"/>
                </a:solidFill>
                <a:effectLst/>
                <a:latin typeface="+mn-lt"/>
                <a:ea typeface="+mn-ea"/>
                <a:cs typeface="+mn-cs"/>
              </a:rPr>
              <a:t>/article/details/83049064</a:t>
            </a:r>
            <a:endParaRPr kumimoji="1" lang="en-US" altLang="zh-CN" dirty="0"/>
          </a:p>
          <a:p>
            <a:endParaRPr kumimoji="1" lang="en-US" altLang="zh-CN" dirty="0"/>
          </a:p>
        </p:txBody>
      </p:sp>
      <p:sp>
        <p:nvSpPr>
          <p:cNvPr id="4" name="幻灯片编号占位符 3"/>
          <p:cNvSpPr>
            <a:spLocks noGrp="1"/>
          </p:cNvSpPr>
          <p:nvPr>
            <p:ph type="sldNum" sz="quarter" idx="10"/>
          </p:nvPr>
        </p:nvSpPr>
        <p:spPr/>
        <p:txBody>
          <a:bodyPr/>
          <a:lstStyle/>
          <a:p>
            <a:fld id="{E4FF5570-FE69-4FDF-99DA-8CDE436443CD}" type="slidenum">
              <a:rPr lang="en-US" smtClean="0"/>
              <a:pPr/>
              <a:t>3</a:t>
            </a:fld>
            <a:endParaRPr lang="en-US" dirty="0"/>
          </a:p>
        </p:txBody>
      </p:sp>
    </p:spTree>
    <p:extLst>
      <p:ext uri="{BB962C8B-B14F-4D97-AF65-F5344CB8AC3E}">
        <p14:creationId xmlns:p14="http://schemas.microsoft.com/office/powerpoint/2010/main" val="2704583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https://</a:t>
            </a:r>
            <a:r>
              <a:rPr kumimoji="1" lang="en-US" altLang="zh-CN" dirty="0" err="1"/>
              <a:t>en.wikipedia.org</a:t>
            </a:r>
            <a:r>
              <a:rPr kumimoji="1" lang="en-US" altLang="zh-CN" dirty="0"/>
              <a:t>/wiki/Moore%27s_second_law</a:t>
            </a:r>
          </a:p>
          <a:p>
            <a:r>
              <a:rPr kumimoji="1" lang="en-US" altLang="zh-CN" dirty="0"/>
              <a:t>https://</a:t>
            </a:r>
            <a:r>
              <a:rPr kumimoji="1" lang="en-US" altLang="zh-CN" dirty="0" err="1"/>
              <a:t>www.jianshu.com</a:t>
            </a:r>
            <a:r>
              <a:rPr kumimoji="1" lang="en-US" altLang="zh-CN" dirty="0"/>
              <a:t>/p/031bef8195f1</a:t>
            </a:r>
          </a:p>
          <a:p>
            <a:endParaRPr kumimoji="1" lang="en-US" altLang="zh-CN" dirty="0"/>
          </a:p>
        </p:txBody>
      </p:sp>
      <p:sp>
        <p:nvSpPr>
          <p:cNvPr id="4" name="幻灯片编号占位符 3"/>
          <p:cNvSpPr>
            <a:spLocks noGrp="1"/>
          </p:cNvSpPr>
          <p:nvPr>
            <p:ph type="sldNum" sz="quarter" idx="10"/>
          </p:nvPr>
        </p:nvSpPr>
        <p:spPr/>
        <p:txBody>
          <a:bodyPr/>
          <a:lstStyle/>
          <a:p>
            <a:fld id="{E4FF5570-FE69-4FDF-99DA-8CDE436443CD}" type="slidenum">
              <a:rPr lang="en-US" smtClean="0"/>
              <a:pPr/>
              <a:t>4</a:t>
            </a:fld>
            <a:endParaRPr lang="en-US" dirty="0"/>
          </a:p>
        </p:txBody>
      </p:sp>
    </p:spTree>
    <p:extLst>
      <p:ext uri="{BB962C8B-B14F-4D97-AF65-F5344CB8AC3E}">
        <p14:creationId xmlns:p14="http://schemas.microsoft.com/office/powerpoint/2010/main" val="2973116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https://</a:t>
            </a:r>
            <a:r>
              <a:rPr kumimoji="1" lang="en-US" altLang="zh-CN" dirty="0" err="1"/>
              <a:t>en.wikipedia.org</a:t>
            </a:r>
            <a:r>
              <a:rPr kumimoji="1" lang="en-US" altLang="zh-CN" dirty="0"/>
              <a:t>/wiki/Conway%27s_law</a:t>
            </a:r>
          </a:p>
          <a:p>
            <a:r>
              <a:rPr lang="en" altLang="zh-CN" sz="1800" dirty="0">
                <a:solidFill>
                  <a:schemeClr val="tx2"/>
                </a:solidFill>
                <a:latin typeface="Heiti SC Light" panose="02000000000000000000" pitchFamily="2" charset="-128"/>
                <a:ea typeface="Heiti SC Light" panose="02000000000000000000" pitchFamily="2" charset="-128"/>
              </a:rPr>
              <a:t>https://</a:t>
            </a:r>
            <a:r>
              <a:rPr lang="en" altLang="zh-CN" sz="1800" dirty="0" err="1">
                <a:solidFill>
                  <a:schemeClr val="tx2"/>
                </a:solidFill>
                <a:latin typeface="Heiti SC Light" panose="02000000000000000000" pitchFamily="2" charset="-128"/>
                <a:ea typeface="Heiti SC Light" panose="02000000000000000000" pitchFamily="2" charset="-128"/>
              </a:rPr>
              <a:t>www.jianshu.com</a:t>
            </a:r>
            <a:r>
              <a:rPr lang="en" altLang="zh-CN" sz="1800" dirty="0">
                <a:solidFill>
                  <a:schemeClr val="tx2"/>
                </a:solidFill>
                <a:latin typeface="Heiti SC Light" panose="02000000000000000000" pitchFamily="2" charset="-128"/>
                <a:ea typeface="Heiti SC Light" panose="02000000000000000000" pitchFamily="2" charset="-128"/>
              </a:rPr>
              <a:t>/p/aca81cbf861b</a:t>
            </a:r>
          </a:p>
          <a:p>
            <a:r>
              <a:rPr kumimoji="1" lang="en-US" altLang="zh-CN" dirty="0"/>
              <a:t>http://</a:t>
            </a:r>
            <a:r>
              <a:rPr kumimoji="1" lang="en-US" altLang="zh-CN" dirty="0" err="1"/>
              <a:t>www.melconway.com</a:t>
            </a:r>
            <a:r>
              <a:rPr kumimoji="1" lang="en-US" altLang="zh-CN" dirty="0"/>
              <a:t>/Home/</a:t>
            </a:r>
            <a:r>
              <a:rPr kumimoji="1" lang="en-US" altLang="zh-CN" dirty="0" err="1"/>
              <a:t>Conways_Law.html</a:t>
            </a:r>
            <a:endParaRPr kumimoji="1" lang="en-US" altLang="zh-CN" dirty="0"/>
          </a:p>
          <a:p>
            <a:endParaRPr kumimoji="1" lang="en-US" altLang="zh-CN" dirty="0"/>
          </a:p>
        </p:txBody>
      </p:sp>
      <p:sp>
        <p:nvSpPr>
          <p:cNvPr id="4" name="幻灯片编号占位符 3"/>
          <p:cNvSpPr>
            <a:spLocks noGrp="1"/>
          </p:cNvSpPr>
          <p:nvPr>
            <p:ph type="sldNum" sz="quarter" idx="10"/>
          </p:nvPr>
        </p:nvSpPr>
        <p:spPr/>
        <p:txBody>
          <a:bodyPr/>
          <a:lstStyle/>
          <a:p>
            <a:fld id="{E4FF5570-FE69-4FDF-99DA-8CDE436443CD}" type="slidenum">
              <a:rPr lang="en-US" smtClean="0"/>
              <a:pPr/>
              <a:t>5</a:t>
            </a:fld>
            <a:endParaRPr lang="en-US" dirty="0"/>
          </a:p>
        </p:txBody>
      </p:sp>
    </p:spTree>
    <p:extLst>
      <p:ext uri="{BB962C8B-B14F-4D97-AF65-F5344CB8AC3E}">
        <p14:creationId xmlns:p14="http://schemas.microsoft.com/office/powerpoint/2010/main" val="1728268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https://</a:t>
            </a:r>
            <a:r>
              <a:rPr kumimoji="1" lang="en-US" altLang="zh-CN" dirty="0" err="1"/>
              <a:t>en.wikipedia.org</a:t>
            </a:r>
            <a:r>
              <a:rPr kumimoji="1" lang="en-US" altLang="zh-CN" dirty="0"/>
              <a:t>/wiki/Murphy%27s_law</a:t>
            </a:r>
          </a:p>
          <a:p>
            <a:r>
              <a:rPr lang="en" altLang="zh-CN" sz="1800" dirty="0"/>
              <a:t>https://</a:t>
            </a:r>
            <a:r>
              <a:rPr lang="en" altLang="zh-CN" sz="1800" dirty="0" err="1"/>
              <a:t>www.jianshu.com</a:t>
            </a:r>
            <a:r>
              <a:rPr lang="en" altLang="zh-CN" sz="1800" dirty="0"/>
              <a:t>/p/246c6b6bcc27</a:t>
            </a:r>
            <a:endParaRPr kumimoji="1" lang="en-US" altLang="zh-CN" dirty="0"/>
          </a:p>
          <a:p>
            <a:endParaRPr kumimoji="1" lang="en-US" altLang="zh-CN" dirty="0"/>
          </a:p>
        </p:txBody>
      </p:sp>
      <p:sp>
        <p:nvSpPr>
          <p:cNvPr id="4" name="幻灯片编号占位符 3"/>
          <p:cNvSpPr>
            <a:spLocks noGrp="1"/>
          </p:cNvSpPr>
          <p:nvPr>
            <p:ph type="sldNum" sz="quarter" idx="10"/>
          </p:nvPr>
        </p:nvSpPr>
        <p:spPr/>
        <p:txBody>
          <a:bodyPr/>
          <a:lstStyle/>
          <a:p>
            <a:fld id="{E4FF5570-FE69-4FDF-99DA-8CDE436443CD}" type="slidenum">
              <a:rPr lang="en-US" smtClean="0"/>
              <a:pPr/>
              <a:t>6</a:t>
            </a:fld>
            <a:endParaRPr lang="en-US" dirty="0"/>
          </a:p>
        </p:txBody>
      </p:sp>
    </p:spTree>
    <p:extLst>
      <p:ext uri="{BB962C8B-B14F-4D97-AF65-F5344CB8AC3E}">
        <p14:creationId xmlns:p14="http://schemas.microsoft.com/office/powerpoint/2010/main" val="840256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书籍介绍： </a:t>
            </a:r>
            <a:r>
              <a:rPr kumimoji="1" lang="en-US" altLang="zh-CN" dirty="0"/>
              <a:t>https://</a:t>
            </a:r>
            <a:r>
              <a:rPr kumimoji="1" lang="en-US" altLang="zh-CN" dirty="0" err="1"/>
              <a:t>book.douban.com</a:t>
            </a:r>
            <a:r>
              <a:rPr kumimoji="1" lang="en-US" altLang="zh-CN" dirty="0"/>
              <a:t>/subject/1102259/</a:t>
            </a:r>
          </a:p>
          <a:p>
            <a:r>
              <a:rPr kumimoji="1" lang="en-US" altLang="zh-CN" dirty="0"/>
              <a:t>https://</a:t>
            </a:r>
            <a:r>
              <a:rPr kumimoji="1" lang="en-US" altLang="zh-CN" dirty="0" err="1"/>
              <a:t>blog.csdn.net</a:t>
            </a:r>
            <a:r>
              <a:rPr kumimoji="1" lang="en-US" altLang="zh-CN" dirty="0"/>
              <a:t>/robertsong2004/article/details/38558405</a:t>
            </a:r>
          </a:p>
          <a:p>
            <a:r>
              <a:rPr kumimoji="1" lang="en-US" altLang="zh-CN" dirty="0"/>
              <a:t>https://</a:t>
            </a:r>
            <a:r>
              <a:rPr kumimoji="1" lang="en-US" altLang="zh-CN" dirty="0" err="1"/>
              <a:t>blog.csdn.net</a:t>
            </a:r>
            <a:r>
              <a:rPr kumimoji="1" lang="en-US" altLang="zh-CN" dirty="0"/>
              <a:t>/sysu_101/article/details/78586218</a:t>
            </a:r>
          </a:p>
          <a:p>
            <a:r>
              <a:rPr kumimoji="1" lang="en-US" altLang="zh-CN" dirty="0"/>
              <a:t>https://</a:t>
            </a:r>
            <a:r>
              <a:rPr kumimoji="1" lang="en-US" altLang="zh-CN" dirty="0" err="1"/>
              <a:t>en.wikipedia.org</a:t>
            </a:r>
            <a:r>
              <a:rPr kumimoji="1" lang="en-US" altLang="zh-CN" dirty="0"/>
              <a:t>/wiki/Brooks%27s_law</a:t>
            </a:r>
          </a:p>
          <a:p>
            <a:endParaRPr kumimoji="1" lang="en-US" altLang="zh-CN" dirty="0"/>
          </a:p>
        </p:txBody>
      </p:sp>
      <p:sp>
        <p:nvSpPr>
          <p:cNvPr id="4" name="幻灯片编号占位符 3"/>
          <p:cNvSpPr>
            <a:spLocks noGrp="1"/>
          </p:cNvSpPr>
          <p:nvPr>
            <p:ph type="sldNum" sz="quarter" idx="10"/>
          </p:nvPr>
        </p:nvSpPr>
        <p:spPr/>
        <p:txBody>
          <a:bodyPr/>
          <a:lstStyle/>
          <a:p>
            <a:fld id="{E4FF5570-FE69-4FDF-99DA-8CDE436443CD}" type="slidenum">
              <a:rPr lang="en-US" smtClean="0"/>
              <a:pPr/>
              <a:t>7</a:t>
            </a:fld>
            <a:endParaRPr lang="en-US" dirty="0"/>
          </a:p>
        </p:txBody>
      </p:sp>
    </p:spTree>
    <p:extLst>
      <p:ext uri="{BB962C8B-B14F-4D97-AF65-F5344CB8AC3E}">
        <p14:creationId xmlns:p14="http://schemas.microsoft.com/office/powerpoint/2010/main" val="496109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https://</a:t>
            </a:r>
            <a:r>
              <a:rPr kumimoji="1" lang="en-US" altLang="zh-CN" dirty="0" err="1"/>
              <a:t>en.wikipedia.org</a:t>
            </a:r>
            <a:r>
              <a:rPr kumimoji="1" lang="en-US" altLang="zh-CN" dirty="0"/>
              <a:t>/wiki/Hofstadter%27s_law</a:t>
            </a:r>
          </a:p>
          <a:p>
            <a:endParaRPr kumimoji="1" lang="en-US" altLang="zh-CN" dirty="0"/>
          </a:p>
        </p:txBody>
      </p:sp>
      <p:sp>
        <p:nvSpPr>
          <p:cNvPr id="4" name="幻灯片编号占位符 3"/>
          <p:cNvSpPr>
            <a:spLocks noGrp="1"/>
          </p:cNvSpPr>
          <p:nvPr>
            <p:ph type="sldNum" sz="quarter" idx="10"/>
          </p:nvPr>
        </p:nvSpPr>
        <p:spPr/>
        <p:txBody>
          <a:bodyPr/>
          <a:lstStyle/>
          <a:p>
            <a:fld id="{E4FF5570-FE69-4FDF-99DA-8CDE436443CD}" type="slidenum">
              <a:rPr lang="en-US" smtClean="0"/>
              <a:pPr/>
              <a:t>8</a:t>
            </a:fld>
            <a:endParaRPr lang="en-US" dirty="0"/>
          </a:p>
        </p:txBody>
      </p:sp>
    </p:spTree>
    <p:extLst>
      <p:ext uri="{BB962C8B-B14F-4D97-AF65-F5344CB8AC3E}">
        <p14:creationId xmlns:p14="http://schemas.microsoft.com/office/powerpoint/2010/main" val="2522123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https://</a:t>
            </a:r>
            <a:r>
              <a:rPr kumimoji="1" lang="en-US" altLang="zh-CN" dirty="0" err="1"/>
              <a:t>en.wikipedia.org</a:t>
            </a:r>
            <a:r>
              <a:rPr kumimoji="1" lang="en-US" altLang="zh-CN" dirty="0"/>
              <a:t>/wiki/</a:t>
            </a:r>
            <a:r>
              <a:rPr kumimoji="1" lang="en-US" altLang="zh-CN" dirty="0" err="1"/>
              <a:t>Robustness_principle</a:t>
            </a:r>
            <a:endParaRPr kumimoji="1" lang="en-US" altLang="zh-CN" dirty="0"/>
          </a:p>
        </p:txBody>
      </p:sp>
      <p:sp>
        <p:nvSpPr>
          <p:cNvPr id="4" name="幻灯片编号占位符 3"/>
          <p:cNvSpPr>
            <a:spLocks noGrp="1"/>
          </p:cNvSpPr>
          <p:nvPr>
            <p:ph type="sldNum" sz="quarter" idx="10"/>
          </p:nvPr>
        </p:nvSpPr>
        <p:spPr/>
        <p:txBody>
          <a:bodyPr/>
          <a:lstStyle/>
          <a:p>
            <a:fld id="{E4FF5570-FE69-4FDF-99DA-8CDE436443CD}" type="slidenum">
              <a:rPr lang="en-US" smtClean="0"/>
              <a:pPr/>
              <a:t>9</a:t>
            </a:fld>
            <a:endParaRPr lang="en-US" dirty="0"/>
          </a:p>
        </p:txBody>
      </p:sp>
    </p:spTree>
    <p:extLst>
      <p:ext uri="{BB962C8B-B14F-4D97-AF65-F5344CB8AC3E}">
        <p14:creationId xmlns:p14="http://schemas.microsoft.com/office/powerpoint/2010/main" val="2644832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https://</a:t>
            </a:r>
            <a:r>
              <a:rPr kumimoji="1" lang="en-US" altLang="zh-CN" dirty="0" err="1"/>
              <a:t>en.wikipedia.org</a:t>
            </a:r>
            <a:r>
              <a:rPr kumimoji="1" lang="en-US" altLang="zh-CN" dirty="0"/>
              <a:t>/wiki/</a:t>
            </a:r>
            <a:r>
              <a:rPr kumimoji="1" lang="en-US" altLang="zh-CN" dirty="0" err="1"/>
              <a:t>Pareto_principle</a:t>
            </a:r>
            <a:endParaRPr kumimoji="1" lang="en-US" altLang="zh-CN" dirty="0"/>
          </a:p>
        </p:txBody>
      </p:sp>
      <p:sp>
        <p:nvSpPr>
          <p:cNvPr id="4" name="幻灯片编号占位符 3"/>
          <p:cNvSpPr>
            <a:spLocks noGrp="1"/>
          </p:cNvSpPr>
          <p:nvPr>
            <p:ph type="sldNum" sz="quarter" idx="10"/>
          </p:nvPr>
        </p:nvSpPr>
        <p:spPr/>
        <p:txBody>
          <a:bodyPr/>
          <a:lstStyle/>
          <a:p>
            <a:fld id="{E4FF5570-FE69-4FDF-99DA-8CDE436443CD}" type="slidenum">
              <a:rPr lang="en-US" smtClean="0"/>
              <a:pPr/>
              <a:t>10</a:t>
            </a:fld>
            <a:endParaRPr lang="en-US" dirty="0"/>
          </a:p>
        </p:txBody>
      </p:sp>
    </p:spTree>
    <p:extLst>
      <p:ext uri="{BB962C8B-B14F-4D97-AF65-F5344CB8AC3E}">
        <p14:creationId xmlns:p14="http://schemas.microsoft.com/office/powerpoint/2010/main" val="3870240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2982597"/>
            <a:ext cx="10881360" cy="2058035"/>
          </a:xfrm>
        </p:spPr>
        <p:txBody>
          <a:bodyPr/>
          <a:lstStyle/>
          <a:p>
            <a:r>
              <a:rPr lang="en-US"/>
              <a:t>Click to edit Master title style</a:t>
            </a:r>
          </a:p>
        </p:txBody>
      </p:sp>
      <p:sp>
        <p:nvSpPr>
          <p:cNvPr id="3" name="Subtitle 2"/>
          <p:cNvSpPr>
            <a:spLocks noGrp="1"/>
          </p:cNvSpPr>
          <p:nvPr>
            <p:ph type="subTitle" idx="1"/>
          </p:nvPr>
        </p:nvSpPr>
        <p:spPr>
          <a:xfrm>
            <a:off x="1920240" y="5440680"/>
            <a:ext cx="8961120"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9F42ADB-7D30-4CDA-A166-333DE990463F}" type="datetimeFigureOut">
              <a:rPr lang="en-US" smtClean="0"/>
              <a:pPr/>
              <a:t>3/19/19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val="649598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11155647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F42ADB-7D30-4CDA-A166-333DE990463F}" type="datetimeFigureOut">
              <a:rPr lang="en-US" smtClean="0"/>
              <a:pPr/>
              <a:t>3/19/19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val="2062187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69F42ADB-7D30-4CDA-A166-333DE990463F}" type="datetimeFigureOut">
              <a:rPr lang="en-US" smtClean="0"/>
              <a:pPr/>
              <a:t>3/19/19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0D5614-B734-4280-8F57-1D4947433C97}" type="slidenum">
              <a:rPr lang="en-US" smtClean="0"/>
              <a:pPr/>
              <a:t>‹#›</a:t>
            </a:fld>
            <a:endParaRPr lang="en-US" dirty="0"/>
          </a:p>
        </p:txBody>
      </p:sp>
      <p:sp>
        <p:nvSpPr>
          <p:cNvPr id="8" name="Text Placeholder 2"/>
          <p:cNvSpPr>
            <a:spLocks noGrp="1"/>
          </p:cNvSpPr>
          <p:nvPr>
            <p:ph idx="1"/>
          </p:nvPr>
        </p:nvSpPr>
        <p:spPr>
          <a:xfrm>
            <a:off x="640080" y="2240282"/>
            <a:ext cx="11521440" cy="6336348"/>
          </a:xfrm>
          <a:prstGeom prst="rect">
            <a:avLst/>
          </a:prstGeom>
        </p:spPr>
        <p:txBody>
          <a:bodyPr vert="horz" lIns="128016" tIns="64008" rIns="128016" bIns="6400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0619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40080" y="384495"/>
            <a:ext cx="1152144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40080" y="2149159"/>
            <a:ext cx="5656263" cy="895668"/>
          </a:xfrm>
        </p:spPr>
        <p:txBody>
          <a:bodyPr anchor="b"/>
          <a:lstStyle>
            <a:lvl1pPr marL="0" indent="0">
              <a:buNone/>
              <a:defRPr sz="2200" b="0"/>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lang="en-US" dirty="0"/>
              <a:t>Click to edit Master text styles</a:t>
            </a:r>
          </a:p>
        </p:txBody>
      </p:sp>
      <p:sp>
        <p:nvSpPr>
          <p:cNvPr id="4" name="Content Placeholder 3"/>
          <p:cNvSpPr>
            <a:spLocks noGrp="1"/>
          </p:cNvSpPr>
          <p:nvPr>
            <p:ph sz="half" idx="2"/>
          </p:nvPr>
        </p:nvSpPr>
        <p:spPr>
          <a:xfrm>
            <a:off x="640080" y="3044825"/>
            <a:ext cx="5656263" cy="5531803"/>
          </a:xfrm>
        </p:spPr>
        <p:txBody>
          <a:bodyPr>
            <a:normAutofit/>
          </a:bodyPr>
          <a:lstStyle>
            <a:lvl1pPr>
              <a:defRPr sz="2200"/>
            </a:lvl1pPr>
            <a:lvl2pPr>
              <a:defRPr sz="2000"/>
            </a:lvl2pPr>
            <a:lvl3pPr>
              <a:defRPr sz="1700"/>
            </a:lvl3pPr>
            <a:lvl4pPr>
              <a:defRPr sz="1500"/>
            </a:lvl4pPr>
            <a:lvl5pPr>
              <a:defRPr sz="15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03039" y="2149159"/>
            <a:ext cx="5658485" cy="895668"/>
          </a:xfrm>
        </p:spPr>
        <p:txBody>
          <a:bodyPr anchor="b"/>
          <a:lstStyle>
            <a:lvl1pPr marL="0" indent="0">
              <a:buNone/>
              <a:defRPr sz="2200" b="0"/>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lang="en-US"/>
              <a:t>Click to edit Master text styles</a:t>
            </a:r>
          </a:p>
        </p:txBody>
      </p:sp>
      <p:sp>
        <p:nvSpPr>
          <p:cNvPr id="6" name="Content Placeholder 5"/>
          <p:cNvSpPr>
            <a:spLocks noGrp="1"/>
          </p:cNvSpPr>
          <p:nvPr>
            <p:ph sz="quarter" idx="4"/>
          </p:nvPr>
        </p:nvSpPr>
        <p:spPr>
          <a:xfrm>
            <a:off x="6503039" y="3044825"/>
            <a:ext cx="5658485" cy="5531803"/>
          </a:xfrm>
        </p:spPr>
        <p:txBody>
          <a:bodyPr>
            <a:normAutofit/>
          </a:bodyPr>
          <a:lstStyle>
            <a:lvl1pPr>
              <a:defRPr sz="2200"/>
            </a:lvl1pPr>
            <a:lvl2pPr>
              <a:defRPr sz="2000"/>
            </a:lvl2pPr>
            <a:lvl3pPr>
              <a:defRPr sz="1700"/>
            </a:lvl3pPr>
            <a:lvl4pPr>
              <a:defRPr sz="1500"/>
            </a:lvl4pPr>
            <a:lvl5pPr>
              <a:defRPr sz="15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F42ADB-7D30-4CDA-A166-333DE990463F}" type="datetimeFigureOut">
              <a:rPr lang="en-US" smtClean="0"/>
              <a:pPr/>
              <a:t>3/19/19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val="890218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9F42ADB-7D30-4CDA-A166-333DE990463F}" type="datetimeFigureOut">
              <a:rPr lang="en-US" smtClean="0"/>
              <a:pPr/>
              <a:t>3/19/19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pPr/>
              <a:t>‹#›</a:t>
            </a:fld>
            <a:endParaRPr lang="en-US" dirty="0"/>
          </a:p>
        </p:txBody>
      </p:sp>
      <p:sp>
        <p:nvSpPr>
          <p:cNvPr id="6" name="TextBox 5"/>
          <p:cNvSpPr txBox="1"/>
          <p:nvPr userDrawn="1"/>
        </p:nvSpPr>
        <p:spPr>
          <a:xfrm>
            <a:off x="654564" y="2246716"/>
            <a:ext cx="258623" cy="517065"/>
          </a:xfrm>
          <a:prstGeom prst="rect">
            <a:avLst/>
          </a:prstGeom>
          <a:noFill/>
        </p:spPr>
        <p:txBody>
          <a:bodyPr wrap="none" lIns="128016" tIns="64008" rIns="128016" bIns="64008" rtlCol="0">
            <a:spAutoFit/>
          </a:bodyPr>
          <a:lstStyle/>
          <a:p>
            <a:endParaRPr lang="en-US" dirty="0"/>
          </a:p>
        </p:txBody>
      </p:sp>
      <p:sp>
        <p:nvSpPr>
          <p:cNvPr id="7" name="TextBox 6"/>
          <p:cNvSpPr txBox="1"/>
          <p:nvPr userDrawn="1"/>
        </p:nvSpPr>
        <p:spPr>
          <a:xfrm>
            <a:off x="654562" y="2112302"/>
            <a:ext cx="11492477" cy="387799"/>
          </a:xfrm>
          <a:prstGeom prst="rect">
            <a:avLst/>
          </a:prstGeom>
          <a:noFill/>
        </p:spPr>
        <p:txBody>
          <a:bodyPr wrap="square" lIns="128016" tIns="64008" rIns="128016" bIns="64008" rtlCol="0">
            <a:spAutoFit/>
          </a:bodyPr>
          <a:lstStyle/>
          <a:p>
            <a:r>
              <a:rPr lang="en-US" sz="1700" dirty="0">
                <a:solidFill>
                  <a:schemeClr val="bg1">
                    <a:lumMod val="65000"/>
                  </a:schemeClr>
                </a:solidFill>
              </a:rPr>
              <a:t>Test</a:t>
            </a:r>
          </a:p>
        </p:txBody>
      </p:sp>
    </p:spTree>
    <p:extLst>
      <p:ext uri="{BB962C8B-B14F-4D97-AF65-F5344CB8AC3E}">
        <p14:creationId xmlns:p14="http://schemas.microsoft.com/office/powerpoint/2010/main" val="321538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084" y="382270"/>
            <a:ext cx="4211638" cy="1626871"/>
          </a:xfrm>
        </p:spPr>
        <p:txBody>
          <a:bodyPr anchor="b"/>
          <a:lstStyle>
            <a:lvl1pPr algn="l">
              <a:defRPr sz="2800" b="1"/>
            </a:lvl1pPr>
          </a:lstStyle>
          <a:p>
            <a:r>
              <a:rPr lang="en-US"/>
              <a:t>Click to edit Master title style</a:t>
            </a:r>
          </a:p>
        </p:txBody>
      </p:sp>
      <p:sp>
        <p:nvSpPr>
          <p:cNvPr id="3" name="Content Placeholder 2"/>
          <p:cNvSpPr>
            <a:spLocks noGrp="1"/>
          </p:cNvSpPr>
          <p:nvPr>
            <p:ph idx="1"/>
          </p:nvPr>
        </p:nvSpPr>
        <p:spPr>
          <a:xfrm>
            <a:off x="5005070" y="382274"/>
            <a:ext cx="7156450" cy="8194358"/>
          </a:xfrm>
        </p:spPr>
        <p:txBody>
          <a:bodyPr>
            <a:normAutofit/>
          </a:bodyPr>
          <a:lstStyle>
            <a:lvl1pPr>
              <a:defRPr sz="2500"/>
            </a:lvl1pPr>
            <a:lvl2pPr>
              <a:defRPr sz="2200"/>
            </a:lvl2pPr>
            <a:lvl3pPr>
              <a:defRPr sz="2000"/>
            </a:lvl3pPr>
            <a:lvl4pPr>
              <a:defRPr sz="1700"/>
            </a:lvl4pPr>
            <a:lvl5pPr>
              <a:defRPr sz="17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0084" y="2009144"/>
            <a:ext cx="4211638"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69F42ADB-7D30-4CDA-A166-333DE990463F}" type="datetimeFigureOut">
              <a:rPr lang="en-US" smtClean="0"/>
              <a:pPr/>
              <a:t>3/19/19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val="2311581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09203" y="6720841"/>
            <a:ext cx="7680960" cy="793435"/>
          </a:xfrm>
        </p:spPr>
        <p:txBody>
          <a:bodyPr anchor="b"/>
          <a:lstStyle>
            <a:lvl1pPr algn="l">
              <a:defRPr sz="2800" b="1"/>
            </a:lvl1pPr>
          </a:lstStyle>
          <a:p>
            <a:r>
              <a:rPr lang="en-US"/>
              <a:t>Click to edit Master title style</a:t>
            </a:r>
          </a:p>
        </p:txBody>
      </p:sp>
      <p:sp>
        <p:nvSpPr>
          <p:cNvPr id="3" name="Picture Placeholder 2"/>
          <p:cNvSpPr>
            <a:spLocks noGrp="1"/>
          </p:cNvSpPr>
          <p:nvPr>
            <p:ph type="pic" idx="1"/>
          </p:nvPr>
        </p:nvSpPr>
        <p:spPr>
          <a:xfrm>
            <a:off x="2509203" y="857885"/>
            <a:ext cx="7680960"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lang="en-US" dirty="0"/>
          </a:p>
        </p:txBody>
      </p:sp>
      <p:sp>
        <p:nvSpPr>
          <p:cNvPr id="4" name="Text Placeholder 3"/>
          <p:cNvSpPr>
            <a:spLocks noGrp="1"/>
          </p:cNvSpPr>
          <p:nvPr>
            <p:ph type="body" sz="half" idx="2"/>
          </p:nvPr>
        </p:nvSpPr>
        <p:spPr>
          <a:xfrm>
            <a:off x="2509203" y="7514274"/>
            <a:ext cx="7680960" cy="112680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69F42ADB-7D30-4CDA-A166-333DE990463F}" type="datetimeFigureOut">
              <a:rPr lang="en-US" smtClean="0"/>
              <a:pPr/>
              <a:t>3/19/19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val="2351871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F42ADB-7D30-4CDA-A166-333DE990463F}" type="datetimeFigureOut">
              <a:rPr lang="en-US" smtClean="0"/>
              <a:pPr/>
              <a:t>3/19/19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val="3724041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81160" y="288925"/>
            <a:ext cx="2880360" cy="614299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40080" y="288925"/>
            <a:ext cx="8427720" cy="61429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F42ADB-7D30-4CDA-A166-333DE990463F}" type="datetimeFigureOut">
              <a:rPr lang="en-US" smtClean="0"/>
              <a:pPr/>
              <a:t>3/19/19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val="2559192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0080" y="384495"/>
            <a:ext cx="11521440" cy="1600200"/>
          </a:xfrm>
          <a:prstGeom prst="rect">
            <a:avLst/>
          </a:prstGeom>
        </p:spPr>
        <p:txBody>
          <a:bodyPr vert="horz" lIns="128016" tIns="64008" rIns="128016" bIns="64008" rtlCol="0" anchor="ctr">
            <a:normAutofit/>
          </a:bodyPr>
          <a:lstStyle/>
          <a:p>
            <a:r>
              <a:rPr lang="en-US"/>
              <a:t>Click to edit Master title style</a:t>
            </a:r>
          </a:p>
        </p:txBody>
      </p:sp>
      <p:sp>
        <p:nvSpPr>
          <p:cNvPr id="3" name="Text Placeholder 2"/>
          <p:cNvSpPr>
            <a:spLocks noGrp="1"/>
          </p:cNvSpPr>
          <p:nvPr>
            <p:ph type="body" idx="1"/>
          </p:nvPr>
        </p:nvSpPr>
        <p:spPr>
          <a:xfrm>
            <a:off x="640080" y="2240282"/>
            <a:ext cx="11521440" cy="6336348"/>
          </a:xfrm>
          <a:prstGeom prst="rect">
            <a:avLst/>
          </a:prstGeom>
        </p:spPr>
        <p:txBody>
          <a:bodyPr vert="horz" lIns="128016" tIns="64008" rIns="128016" bIns="6400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40080" y="8898892"/>
            <a:ext cx="2987040"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69F42ADB-7D30-4CDA-A166-333DE990463F}" type="datetimeFigureOut">
              <a:rPr lang="en-US" smtClean="0"/>
              <a:pPr/>
              <a:t>3/19/19</a:t>
            </a:fld>
            <a:endParaRPr lang="en-US" dirty="0"/>
          </a:p>
        </p:txBody>
      </p:sp>
      <p:sp>
        <p:nvSpPr>
          <p:cNvPr id="5" name="Footer Placeholder 4"/>
          <p:cNvSpPr>
            <a:spLocks noGrp="1"/>
          </p:cNvSpPr>
          <p:nvPr>
            <p:ph type="ftr" sz="quarter" idx="3"/>
          </p:nvPr>
        </p:nvSpPr>
        <p:spPr>
          <a:xfrm>
            <a:off x="4373880" y="8898892"/>
            <a:ext cx="4053840"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174480" y="8898892"/>
            <a:ext cx="2987040"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B10D5614-B734-4280-8F57-1D4947433C97}" type="slidenum">
              <a:rPr lang="en-US" smtClean="0"/>
              <a:pPr/>
              <a:t>‹#›</a:t>
            </a:fld>
            <a:endParaRPr lang="en-US" dirty="0"/>
          </a:p>
        </p:txBody>
      </p:sp>
    </p:spTree>
    <p:extLst>
      <p:ext uri="{BB962C8B-B14F-4D97-AF65-F5344CB8AC3E}">
        <p14:creationId xmlns:p14="http://schemas.microsoft.com/office/powerpoint/2010/main" val="3502316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58" r:id="rId8"/>
    <p:sldLayoutId id="2147483659" r:id="rId9"/>
    <p:sldLayoutId id="2147483660" r:id="rId10"/>
  </p:sldLayoutIdLst>
  <p:txStyles>
    <p:titleStyle>
      <a:lvl1pPr algn="l" defTabSz="1280160" rtl="0" eaLnBrk="1" latinLnBrk="0" hangingPunct="1">
        <a:spcBef>
          <a:spcPct val="0"/>
        </a:spcBef>
        <a:buNone/>
        <a:defRPr sz="4500" b="0" kern="1200">
          <a:solidFill>
            <a:schemeClr val="tx1">
              <a:lumMod val="65000"/>
              <a:lumOff val="35000"/>
            </a:schemeClr>
          </a:solidFill>
          <a:latin typeface="Source Sans Pro Light" pitchFamily="34" charset="0"/>
          <a:ea typeface="+mj-ea"/>
          <a:cs typeface="+mj-cs"/>
        </a:defRPr>
      </a:lvl1pPr>
    </p:titleStyle>
    <p:bodyStyle>
      <a:lvl1pPr marL="480060" indent="-480060" algn="l" defTabSz="1280160" rtl="0" eaLnBrk="1" latinLnBrk="0" hangingPunct="1">
        <a:spcBef>
          <a:spcPct val="20000"/>
        </a:spcBef>
        <a:buFont typeface="Arial" pitchFamily="34" charset="0"/>
        <a:buChar char="•"/>
        <a:defRPr sz="2000" kern="1200">
          <a:solidFill>
            <a:schemeClr val="bg1">
              <a:lumMod val="65000"/>
            </a:schemeClr>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1700" kern="1200">
          <a:solidFill>
            <a:schemeClr val="bg1">
              <a:lumMod val="65000"/>
            </a:schemeClr>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p:bodyStyle>
    <p:otherStyle>
      <a:defPPr>
        <a:defRPr lang="en-US"/>
      </a:defPPr>
      <a:lvl1pPr marL="0" algn="l" defTabSz="1280160" rtl="0" eaLnBrk="1" latinLnBrk="0" hangingPunct="1">
        <a:defRPr sz="2500" kern="1200">
          <a:solidFill>
            <a:schemeClr val="tx1"/>
          </a:solidFill>
          <a:latin typeface="+mn-lt"/>
          <a:ea typeface="+mn-ea"/>
          <a:cs typeface="+mn-cs"/>
        </a:defRPr>
      </a:lvl1pPr>
      <a:lvl2pPr marL="640080" algn="l" defTabSz="1280160" rtl="0" eaLnBrk="1" latinLnBrk="0" hangingPunct="1">
        <a:defRPr sz="2500" kern="1200">
          <a:solidFill>
            <a:schemeClr val="tx1"/>
          </a:solidFill>
          <a:latin typeface="+mn-lt"/>
          <a:ea typeface="+mn-ea"/>
          <a:cs typeface="+mn-cs"/>
        </a:defRPr>
      </a:lvl2pPr>
      <a:lvl3pPr marL="1280160" algn="l" defTabSz="1280160" rtl="0" eaLnBrk="1" latinLnBrk="0" hangingPunct="1">
        <a:defRPr sz="2500" kern="1200">
          <a:solidFill>
            <a:schemeClr val="tx1"/>
          </a:solidFill>
          <a:latin typeface="+mn-lt"/>
          <a:ea typeface="+mn-ea"/>
          <a:cs typeface="+mn-cs"/>
        </a:defRPr>
      </a:lvl3pPr>
      <a:lvl4pPr marL="1920240" algn="l" defTabSz="1280160" rtl="0" eaLnBrk="1" latinLnBrk="0" hangingPunct="1">
        <a:defRPr sz="2500" kern="1200">
          <a:solidFill>
            <a:schemeClr val="tx1"/>
          </a:solidFill>
          <a:latin typeface="+mn-lt"/>
          <a:ea typeface="+mn-ea"/>
          <a:cs typeface="+mn-cs"/>
        </a:defRPr>
      </a:lvl4pPr>
      <a:lvl5pPr marL="2560320" algn="l" defTabSz="1280160" rtl="0" eaLnBrk="1" latinLnBrk="0" hangingPunct="1">
        <a:defRPr sz="2500" kern="1200">
          <a:solidFill>
            <a:schemeClr val="tx1"/>
          </a:solidFill>
          <a:latin typeface="+mn-lt"/>
          <a:ea typeface="+mn-ea"/>
          <a:cs typeface="+mn-cs"/>
        </a:defRPr>
      </a:lvl5pPr>
      <a:lvl6pPr marL="3200400" algn="l" defTabSz="1280160" rtl="0" eaLnBrk="1" latinLnBrk="0" hangingPunct="1">
        <a:defRPr sz="2500" kern="1200">
          <a:solidFill>
            <a:schemeClr val="tx1"/>
          </a:solidFill>
          <a:latin typeface="+mn-lt"/>
          <a:ea typeface="+mn-ea"/>
          <a:cs typeface="+mn-cs"/>
        </a:defRPr>
      </a:lvl6pPr>
      <a:lvl7pPr marL="3840480" algn="l" defTabSz="1280160" rtl="0" eaLnBrk="1" latinLnBrk="0" hangingPunct="1">
        <a:defRPr sz="2500" kern="1200">
          <a:solidFill>
            <a:schemeClr val="tx1"/>
          </a:solidFill>
          <a:latin typeface="+mn-lt"/>
          <a:ea typeface="+mn-ea"/>
          <a:cs typeface="+mn-cs"/>
        </a:defRPr>
      </a:lvl7pPr>
      <a:lvl8pPr marL="4480560" algn="l" defTabSz="1280160" rtl="0" eaLnBrk="1" latinLnBrk="0" hangingPunct="1">
        <a:defRPr sz="2500" kern="1200">
          <a:solidFill>
            <a:schemeClr val="tx1"/>
          </a:solidFill>
          <a:latin typeface="+mn-lt"/>
          <a:ea typeface="+mn-ea"/>
          <a:cs typeface="+mn-cs"/>
        </a:defRPr>
      </a:lvl8pPr>
      <a:lvl9pPr marL="5120640" algn="l" defTabSz="1280160"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56984" y="4584576"/>
            <a:ext cx="4464496" cy="784830"/>
          </a:xfrm>
          <a:prstGeom prst="rect">
            <a:avLst/>
          </a:prstGeom>
          <a:noFill/>
        </p:spPr>
        <p:txBody>
          <a:bodyPr wrap="square" rtlCol="0">
            <a:spAutoFit/>
          </a:bodyPr>
          <a:lstStyle/>
          <a:p>
            <a:r>
              <a:rPr kumimoji="1" lang="zh-CN" altLang="en-US" dirty="0"/>
              <a:t> </a:t>
            </a:r>
            <a:r>
              <a:rPr kumimoji="1" lang="zh-CN" altLang="en-US" sz="2000" b="1" dirty="0">
                <a:solidFill>
                  <a:schemeClr val="bg1"/>
                </a:solidFill>
                <a:latin typeface="STHeiti Light" charset="-122"/>
                <a:ea typeface="STHeiti Light" charset="-122"/>
                <a:cs typeface="STHeiti Light" charset="-122"/>
              </a:rPr>
              <a:t>华玉磊</a:t>
            </a:r>
            <a:endParaRPr kumimoji="1" lang="en-US" altLang="zh-CN" sz="2000" b="1" dirty="0">
              <a:solidFill>
                <a:schemeClr val="bg1"/>
              </a:solidFill>
              <a:latin typeface="STHeiti Light" charset="-122"/>
              <a:ea typeface="STHeiti Light" charset="-122"/>
              <a:cs typeface="STHeiti Light" charset="-122"/>
            </a:endParaRPr>
          </a:p>
          <a:p>
            <a:r>
              <a:rPr kumimoji="1" lang="en-US" altLang="zh-CN" sz="2000" b="1" dirty="0">
                <a:solidFill>
                  <a:schemeClr val="bg1"/>
                </a:solidFill>
                <a:latin typeface="STHeiti Light" charset="-122"/>
                <a:ea typeface="STHeiti Light" charset="-122"/>
                <a:cs typeface="STHeiti Light" charset="-122"/>
              </a:rPr>
              <a:t>2017/12/25</a:t>
            </a:r>
            <a:endParaRPr kumimoji="1" lang="zh-CN" altLang="en-US" sz="2000" b="1" dirty="0">
              <a:solidFill>
                <a:schemeClr val="bg1"/>
              </a:solidFill>
              <a:latin typeface="STHeiti Light" charset="-122"/>
              <a:ea typeface="STHeiti Light" charset="-122"/>
              <a:cs typeface="STHeiti Light"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801599" cy="9601200"/>
          </a:xfrm>
          <a:prstGeom prst="rect">
            <a:avLst/>
          </a:prstGeom>
        </p:spPr>
      </p:pic>
      <p:sp>
        <p:nvSpPr>
          <p:cNvPr id="4" name="文本框 3"/>
          <p:cNvSpPr txBox="1"/>
          <p:nvPr/>
        </p:nvSpPr>
        <p:spPr>
          <a:xfrm>
            <a:off x="8056984" y="7122431"/>
            <a:ext cx="4490764" cy="861774"/>
          </a:xfrm>
          <a:prstGeom prst="rect">
            <a:avLst/>
          </a:prstGeom>
          <a:noFill/>
        </p:spPr>
        <p:txBody>
          <a:bodyPr wrap="square" rtlCol="0">
            <a:spAutoFit/>
          </a:bodyPr>
          <a:lstStyle/>
          <a:p>
            <a:r>
              <a:rPr lang="en-US" altLang="zh-CN" dirty="0">
                <a:solidFill>
                  <a:schemeClr val="tx2"/>
                </a:solidFill>
              </a:rPr>
              <a:t>Huayulei_2003@hotmail.com</a:t>
            </a:r>
          </a:p>
          <a:p>
            <a:r>
              <a:rPr lang="en-US" altLang="zh-CN" dirty="0">
                <a:solidFill>
                  <a:schemeClr val="tx2"/>
                </a:solidFill>
              </a:rPr>
              <a:t>2019/01/15</a:t>
            </a:r>
          </a:p>
        </p:txBody>
      </p:sp>
      <p:sp>
        <p:nvSpPr>
          <p:cNvPr id="5" name="标题 1"/>
          <p:cNvSpPr txBox="1">
            <a:spLocks/>
          </p:cNvSpPr>
          <p:nvPr/>
        </p:nvSpPr>
        <p:spPr>
          <a:xfrm>
            <a:off x="1524000" y="1122363"/>
            <a:ext cx="9144000" cy="2387600"/>
          </a:xfrm>
          <a:prstGeom prst="rect">
            <a:avLst/>
          </a:prstGeom>
        </p:spPr>
        <p:txBody>
          <a:bodyPr vert="horz" lIns="128016" tIns="64008" rIns="128016" bIns="64008" rtlCol="0" anchor="ctr">
            <a:normAutofit/>
          </a:bodyPr>
          <a:lstStyle>
            <a:lvl1pPr algn="l" defTabSz="1280160" rtl="0" eaLnBrk="1" latinLnBrk="0" hangingPunct="1">
              <a:spcBef>
                <a:spcPct val="0"/>
              </a:spcBef>
              <a:buNone/>
              <a:defRPr sz="4500" b="0" kern="1200">
                <a:solidFill>
                  <a:schemeClr val="tx1">
                    <a:lumMod val="65000"/>
                    <a:lumOff val="35000"/>
                  </a:schemeClr>
                </a:solidFill>
                <a:latin typeface="Source Sans Pro Light" pitchFamily="34" charset="0"/>
                <a:ea typeface="+mj-ea"/>
                <a:cs typeface="+mj-cs"/>
              </a:defRPr>
            </a:lvl1pPr>
          </a:lstStyle>
          <a:p>
            <a:pPr algn="ctr"/>
            <a:r>
              <a:rPr kumimoji="1" lang="en-US" altLang="zh-CN" dirty="0">
                <a:solidFill>
                  <a:schemeClr val="bg1"/>
                </a:solidFill>
              </a:rPr>
              <a:t>IT</a:t>
            </a:r>
            <a:r>
              <a:rPr kumimoji="1" lang="zh-CN" altLang="en-US" dirty="0">
                <a:solidFill>
                  <a:schemeClr val="bg1"/>
                </a:solidFill>
              </a:rPr>
              <a:t>架构必知的定律</a:t>
            </a:r>
          </a:p>
        </p:txBody>
      </p:sp>
    </p:spTree>
    <p:extLst>
      <p:ext uri="{BB962C8B-B14F-4D97-AF65-F5344CB8AC3E}">
        <p14:creationId xmlns:p14="http://schemas.microsoft.com/office/powerpoint/2010/main" val="342023867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a:solidFill>
                  <a:srgbClr val="439EFF"/>
                </a:solidFill>
                <a:latin typeface="幼圆" pitchFamily="49" charset="-122"/>
                <a:ea typeface="幼圆" pitchFamily="49" charset="-122"/>
              </a:rPr>
              <a:t>帕累托法则 </a:t>
            </a:r>
            <a:r>
              <a:rPr lang="en-US" altLang="zh-CN" sz="4800" b="1" dirty="0">
                <a:solidFill>
                  <a:srgbClr val="439EFF"/>
                </a:solidFill>
                <a:latin typeface="幼圆" pitchFamily="49" charset="-122"/>
                <a:ea typeface="幼圆" pitchFamily="49" charset="-122"/>
              </a:rPr>
              <a:t>(</a:t>
            </a:r>
            <a:r>
              <a:rPr lang="en" altLang="zh-CN" sz="4800" b="1" dirty="0">
                <a:solidFill>
                  <a:srgbClr val="439EFF"/>
                </a:solidFill>
                <a:latin typeface="幼圆" pitchFamily="49" charset="-122"/>
                <a:ea typeface="幼圆" pitchFamily="49" charset="-122"/>
              </a:rPr>
              <a:t>Pareto Principle)</a:t>
            </a:r>
          </a:p>
        </p:txBody>
      </p:sp>
      <p:sp>
        <p:nvSpPr>
          <p:cNvPr id="3" name="内容占位符 2"/>
          <p:cNvSpPr>
            <a:spLocks noGrp="1"/>
          </p:cNvSpPr>
          <p:nvPr>
            <p:ph idx="1"/>
          </p:nvPr>
        </p:nvSpPr>
        <p:spPr>
          <a:xfrm>
            <a:off x="640080" y="2240282"/>
            <a:ext cx="11521440" cy="6952806"/>
          </a:xfrm>
          <a:solidFill>
            <a:schemeClr val="bg1"/>
          </a:solidFill>
          <a:ln>
            <a:solidFill>
              <a:schemeClr val="accent1">
                <a:lumMod val="20000"/>
                <a:lumOff val="80000"/>
              </a:schemeClr>
            </a:solidFill>
          </a:ln>
        </p:spPr>
        <p:txBody>
          <a:bodyPr>
            <a:normAutofit/>
          </a:bodyPr>
          <a:lstStyle/>
          <a:p>
            <a:pPr marL="0" indent="0">
              <a:buNone/>
            </a:pPr>
            <a:r>
              <a:rPr kumimoji="1" lang="zh-CN" altLang="en-US" sz="2400" b="1" dirty="0">
                <a:solidFill>
                  <a:schemeClr val="tx2"/>
                </a:solidFill>
                <a:latin typeface="Heiti SC Light" charset="-122"/>
                <a:ea typeface="Heiti SC Light" charset="-122"/>
                <a:cs typeface="Heiti SC Light" charset="-122"/>
              </a:rPr>
              <a:t>内容描述：</a:t>
            </a:r>
            <a:endParaRPr kumimoji="1" lang="en-US" altLang="zh-CN" sz="2400" b="1" dirty="0">
              <a:solidFill>
                <a:schemeClr val="tx2"/>
              </a:solidFill>
              <a:latin typeface="Heiti SC Light" charset="-122"/>
              <a:ea typeface="Heiti SC Light" charset="-122"/>
              <a:cs typeface="Heiti SC Light" charset="-122"/>
            </a:endParaRPr>
          </a:p>
          <a:p>
            <a:pPr marL="0" indent="0">
              <a:buNone/>
            </a:pPr>
            <a:r>
              <a:rPr lang="zh-CN" altLang="en-US" sz="2400" dirty="0">
                <a:solidFill>
                  <a:schemeClr val="tx1"/>
                </a:solidFill>
                <a:latin typeface="Heiti SC Light" panose="02000000000000000000" pitchFamily="2" charset="-128"/>
                <a:ea typeface="Heiti SC Light" panose="02000000000000000000" pitchFamily="2" charset="-128"/>
              </a:rPr>
              <a:t>帕累托法则</a:t>
            </a:r>
            <a:r>
              <a:rPr lang="en-US" altLang="zh-CN" sz="2400" dirty="0">
                <a:solidFill>
                  <a:schemeClr val="tx1"/>
                </a:solidFill>
                <a:latin typeface="Heiti SC Light" panose="02000000000000000000" pitchFamily="2" charset="-128"/>
                <a:ea typeface="Heiti SC Light" panose="02000000000000000000" pitchFamily="2" charset="-128"/>
              </a:rPr>
              <a:t>(</a:t>
            </a:r>
            <a:r>
              <a:rPr lang="zh-CN" altLang="en-US" sz="2400" dirty="0">
                <a:solidFill>
                  <a:schemeClr val="tx1"/>
                </a:solidFill>
                <a:latin typeface="Heiti SC Light" panose="02000000000000000000" pitchFamily="2" charset="-128"/>
                <a:ea typeface="Heiti SC Light" panose="02000000000000000000" pitchFamily="2" charset="-128"/>
              </a:rPr>
              <a:t>也被称为</a:t>
            </a:r>
            <a:r>
              <a:rPr lang="en-US" altLang="zh-CN" sz="2400" dirty="0">
                <a:solidFill>
                  <a:schemeClr val="tx1"/>
                </a:solidFill>
                <a:latin typeface="Heiti SC Light" panose="02000000000000000000" pitchFamily="2" charset="-128"/>
                <a:ea typeface="Heiti SC Light" panose="02000000000000000000" pitchFamily="2" charset="-128"/>
              </a:rPr>
              <a:t>80/20</a:t>
            </a:r>
            <a:r>
              <a:rPr lang="zh-CN" altLang="en-US" sz="2400" dirty="0">
                <a:solidFill>
                  <a:schemeClr val="tx1"/>
                </a:solidFill>
                <a:latin typeface="Heiti SC Light" panose="02000000000000000000" pitchFamily="2" charset="-128"/>
                <a:ea typeface="Heiti SC Light" panose="02000000000000000000" pitchFamily="2" charset="-128"/>
              </a:rPr>
              <a:t>法则，重要的少数法则，或因子稀疏原则</a:t>
            </a:r>
            <a:r>
              <a:rPr lang="en-US" altLang="zh-CN" sz="2400" dirty="0">
                <a:solidFill>
                  <a:schemeClr val="tx1"/>
                </a:solidFill>
                <a:latin typeface="Heiti SC Light" panose="02000000000000000000" pitchFamily="2" charset="-128"/>
                <a:ea typeface="Heiti SC Light" panose="02000000000000000000" pitchFamily="2" charset="-128"/>
              </a:rPr>
              <a:t>)</a:t>
            </a:r>
            <a:r>
              <a:rPr lang="zh-CN" altLang="en-US" sz="2400" dirty="0">
                <a:solidFill>
                  <a:schemeClr val="tx1"/>
                </a:solidFill>
                <a:latin typeface="Heiti SC Light" panose="02000000000000000000" pitchFamily="2" charset="-128"/>
                <a:ea typeface="Heiti SC Light" panose="02000000000000000000" pitchFamily="2" charset="-128"/>
              </a:rPr>
              <a:t>指出，对于许多事件，大约</a:t>
            </a:r>
            <a:r>
              <a:rPr lang="en-US" altLang="zh-CN" sz="2400" dirty="0">
                <a:solidFill>
                  <a:schemeClr val="tx1"/>
                </a:solidFill>
                <a:latin typeface="Heiti SC Light" panose="02000000000000000000" pitchFamily="2" charset="-128"/>
                <a:ea typeface="Heiti SC Light" panose="02000000000000000000" pitchFamily="2" charset="-128"/>
              </a:rPr>
              <a:t>80%</a:t>
            </a:r>
            <a:r>
              <a:rPr lang="zh-CN" altLang="en-US" sz="2400" dirty="0">
                <a:solidFill>
                  <a:schemeClr val="tx1"/>
                </a:solidFill>
                <a:latin typeface="Heiti SC Light" panose="02000000000000000000" pitchFamily="2" charset="-128"/>
                <a:ea typeface="Heiti SC Light" panose="02000000000000000000" pitchFamily="2" charset="-128"/>
              </a:rPr>
              <a:t>的影响来自</a:t>
            </a:r>
            <a:r>
              <a:rPr lang="en-US" altLang="zh-CN" sz="2400" dirty="0">
                <a:solidFill>
                  <a:schemeClr val="tx1"/>
                </a:solidFill>
                <a:latin typeface="Heiti SC Light" panose="02000000000000000000" pitchFamily="2" charset="-128"/>
                <a:ea typeface="Heiti SC Light" panose="02000000000000000000" pitchFamily="2" charset="-128"/>
              </a:rPr>
              <a:t>20%</a:t>
            </a:r>
            <a:r>
              <a:rPr lang="zh-CN" altLang="en-US" sz="2400" dirty="0">
                <a:solidFill>
                  <a:schemeClr val="tx1"/>
                </a:solidFill>
                <a:latin typeface="Heiti SC Light" panose="02000000000000000000" pitchFamily="2" charset="-128"/>
                <a:ea typeface="Heiti SC Light" panose="02000000000000000000" pitchFamily="2" charset="-128"/>
              </a:rPr>
              <a:t>的原因。</a:t>
            </a:r>
            <a:endParaRPr lang="en-US" altLang="zh-CN" sz="2400" dirty="0">
              <a:solidFill>
                <a:schemeClr val="tx1"/>
              </a:solidFill>
              <a:latin typeface="Heiti SC Light" panose="02000000000000000000" pitchFamily="2" charset="-128"/>
              <a:ea typeface="Heiti SC Light" panose="02000000000000000000" pitchFamily="2" charset="-128"/>
            </a:endParaRPr>
          </a:p>
          <a:p>
            <a:pPr marL="0" indent="0">
              <a:buNone/>
            </a:pPr>
            <a:endParaRPr kumimoji="1" lang="en-US" altLang="zh-CN" sz="2400" dirty="0">
              <a:solidFill>
                <a:schemeClr val="tx1"/>
              </a:solidFill>
              <a:latin typeface="STKaiti" panose="02010600040101010101" pitchFamily="2" charset="-122"/>
              <a:ea typeface="STKaiti" panose="02010600040101010101" pitchFamily="2" charset="-122"/>
              <a:cs typeface="Heiti SC Light" charset="-122"/>
            </a:endParaRPr>
          </a:p>
          <a:p>
            <a:pPr marL="0" indent="0">
              <a:buNone/>
            </a:pPr>
            <a:endParaRPr kumimoji="1" lang="en" altLang="zh-CN" sz="2400" dirty="0">
              <a:solidFill>
                <a:schemeClr val="tx2"/>
              </a:solidFill>
              <a:latin typeface="Heiti SC Light" panose="02000000000000000000" pitchFamily="2" charset="-128"/>
              <a:ea typeface="Heiti SC Light" panose="02000000000000000000" pitchFamily="2" charset="-128"/>
              <a:cs typeface="Heiti SC Light" charset="-122"/>
            </a:endParaRPr>
          </a:p>
          <a:p>
            <a:pPr marL="0" indent="0">
              <a:buNone/>
            </a:pPr>
            <a:r>
              <a:rPr kumimoji="1" lang="zh-CN" altLang="en-US" sz="2400" b="1" dirty="0">
                <a:solidFill>
                  <a:schemeClr val="tx2"/>
                </a:solidFill>
                <a:latin typeface="Heiti SC Light" charset="-122"/>
                <a:ea typeface="Heiti SC Light" charset="-122"/>
                <a:cs typeface="Heiti SC Light" charset="-122"/>
              </a:rPr>
              <a:t>意义：</a:t>
            </a:r>
          </a:p>
          <a:p>
            <a:pPr marL="0" indent="0">
              <a:buNone/>
            </a:pPr>
            <a:r>
              <a:rPr lang="zh-CN" altLang="en-US" sz="2400" dirty="0">
                <a:solidFill>
                  <a:schemeClr val="tx2"/>
                </a:solidFill>
                <a:latin typeface="Heiti SC Light" panose="02000000000000000000" pitchFamily="2" charset="-128"/>
                <a:ea typeface="Heiti SC Light" panose="02000000000000000000" pitchFamily="2" charset="-128"/>
              </a:rPr>
              <a:t>在计算机科学中，帕累托原理可以应用于优化工作。例如，微软指出，通过修复报告最多的前</a:t>
            </a:r>
            <a:r>
              <a:rPr lang="en-US" altLang="zh-CN" sz="2400" dirty="0">
                <a:solidFill>
                  <a:schemeClr val="tx2"/>
                </a:solidFill>
                <a:latin typeface="Heiti SC Light" panose="02000000000000000000" pitchFamily="2" charset="-128"/>
                <a:ea typeface="Heiti SC Light" panose="02000000000000000000" pitchFamily="2" charset="-128"/>
              </a:rPr>
              <a:t>20%</a:t>
            </a:r>
            <a:r>
              <a:rPr lang="zh-CN" altLang="en-US" sz="2400" dirty="0">
                <a:solidFill>
                  <a:schemeClr val="tx2"/>
                </a:solidFill>
                <a:latin typeface="Heiti SC Light" panose="02000000000000000000" pitchFamily="2" charset="-128"/>
                <a:ea typeface="Heiti SC Light" panose="02000000000000000000" pitchFamily="2" charset="-128"/>
              </a:rPr>
              <a:t>的</a:t>
            </a:r>
            <a:r>
              <a:rPr lang="en-US" altLang="zh-CN" sz="2400" dirty="0">
                <a:solidFill>
                  <a:schemeClr val="tx2"/>
                </a:solidFill>
                <a:latin typeface="Heiti SC Light" panose="02000000000000000000" pitchFamily="2" charset="-128"/>
                <a:ea typeface="Heiti SC Light" panose="02000000000000000000" pitchFamily="2" charset="-128"/>
              </a:rPr>
              <a:t>bug</a:t>
            </a:r>
            <a:r>
              <a:rPr lang="zh-CN" altLang="en-US" sz="2400" dirty="0">
                <a:solidFill>
                  <a:schemeClr val="tx2"/>
                </a:solidFill>
                <a:latin typeface="Heiti SC Light" panose="02000000000000000000" pitchFamily="2" charset="-128"/>
                <a:ea typeface="Heiti SC Light" panose="02000000000000000000" pitchFamily="2" charset="-128"/>
              </a:rPr>
              <a:t>，可以消除给定系统中</a:t>
            </a:r>
            <a:r>
              <a:rPr lang="en-US" altLang="zh-CN" sz="2400" dirty="0">
                <a:solidFill>
                  <a:schemeClr val="tx2"/>
                </a:solidFill>
                <a:latin typeface="Heiti SC Light" panose="02000000000000000000" pitchFamily="2" charset="-128"/>
                <a:ea typeface="Heiti SC Light" panose="02000000000000000000" pitchFamily="2" charset="-128"/>
              </a:rPr>
              <a:t>80%</a:t>
            </a:r>
            <a:r>
              <a:rPr lang="zh-CN" altLang="en-US" sz="2400" dirty="0">
                <a:solidFill>
                  <a:schemeClr val="tx2"/>
                </a:solidFill>
                <a:latin typeface="Heiti SC Light" panose="02000000000000000000" pitchFamily="2" charset="-128"/>
                <a:ea typeface="Heiti SC Light" panose="02000000000000000000" pitchFamily="2" charset="-128"/>
              </a:rPr>
              <a:t>的相关错误和崩溃。</a:t>
            </a:r>
            <a:r>
              <a:rPr lang="en-US" altLang="zh-CN" sz="2400" dirty="0">
                <a:solidFill>
                  <a:schemeClr val="tx2"/>
                </a:solidFill>
                <a:latin typeface="Heiti SC Light" panose="02000000000000000000" pitchFamily="2" charset="-128"/>
                <a:ea typeface="Heiti SC Light" panose="02000000000000000000" pitchFamily="2" charset="-128"/>
              </a:rPr>
              <a:t>[15] Lowell Arthur</a:t>
            </a:r>
            <a:r>
              <a:rPr lang="zh-CN" altLang="en-US" sz="2400" dirty="0">
                <a:solidFill>
                  <a:schemeClr val="tx2"/>
                </a:solidFill>
                <a:latin typeface="Heiti SC Light" panose="02000000000000000000" pitchFamily="2" charset="-128"/>
                <a:ea typeface="Heiti SC Light" panose="02000000000000000000" pitchFamily="2" charset="-128"/>
              </a:rPr>
              <a:t>表示</a:t>
            </a:r>
            <a:r>
              <a:rPr lang="en-US" altLang="zh-CN" sz="2400" dirty="0">
                <a:solidFill>
                  <a:schemeClr val="tx2"/>
                </a:solidFill>
                <a:latin typeface="Heiti SC Light" panose="02000000000000000000" pitchFamily="2" charset="-128"/>
                <a:ea typeface="Heiti SC Light" panose="02000000000000000000" pitchFamily="2" charset="-128"/>
              </a:rPr>
              <a:t>:“20%</a:t>
            </a:r>
            <a:r>
              <a:rPr lang="zh-CN" altLang="en-US" sz="2400" dirty="0">
                <a:solidFill>
                  <a:schemeClr val="tx2"/>
                </a:solidFill>
                <a:latin typeface="Heiti SC Light" panose="02000000000000000000" pitchFamily="2" charset="-128"/>
                <a:ea typeface="Heiti SC Light" panose="02000000000000000000" pitchFamily="2" charset="-128"/>
              </a:rPr>
              <a:t>的代码有</a:t>
            </a:r>
            <a:r>
              <a:rPr lang="en-US" altLang="zh-CN" sz="2400" dirty="0">
                <a:solidFill>
                  <a:schemeClr val="tx2"/>
                </a:solidFill>
                <a:latin typeface="Heiti SC Light" panose="02000000000000000000" pitchFamily="2" charset="-128"/>
                <a:ea typeface="Heiti SC Light" panose="02000000000000000000" pitchFamily="2" charset="-128"/>
              </a:rPr>
              <a:t>80%</a:t>
            </a:r>
            <a:r>
              <a:rPr lang="zh-CN" altLang="en-US" sz="2400" dirty="0">
                <a:solidFill>
                  <a:schemeClr val="tx2"/>
                </a:solidFill>
                <a:latin typeface="Heiti SC Light" panose="02000000000000000000" pitchFamily="2" charset="-128"/>
                <a:ea typeface="Heiti SC Light" panose="02000000000000000000" pitchFamily="2" charset="-128"/>
              </a:rPr>
              <a:t>的错误。找到他们，修理他们</a:t>
            </a:r>
            <a:r>
              <a:rPr lang="en-US" altLang="zh-CN" sz="2400" dirty="0">
                <a:solidFill>
                  <a:schemeClr val="tx2"/>
                </a:solidFill>
                <a:latin typeface="Heiti SC Light" panose="02000000000000000000" pitchFamily="2" charset="-128"/>
                <a:ea typeface="Heiti SC Light" panose="02000000000000000000" pitchFamily="2" charset="-128"/>
              </a:rPr>
              <a:t>!</a:t>
            </a:r>
            <a:r>
              <a:rPr lang="zh-CN" altLang="en-US" sz="2400" dirty="0">
                <a:solidFill>
                  <a:schemeClr val="tx2"/>
                </a:solidFill>
                <a:latin typeface="Heiti SC Light" panose="02000000000000000000" pitchFamily="2" charset="-128"/>
                <a:ea typeface="Heiti SC Light" panose="02000000000000000000" pitchFamily="2" charset="-128"/>
              </a:rPr>
              <a:t>此外，研究人员还发现，一般来说，某个软件的</a:t>
            </a:r>
            <a:r>
              <a:rPr lang="en-US" altLang="zh-CN" sz="2400" dirty="0">
                <a:solidFill>
                  <a:schemeClr val="tx2"/>
                </a:solidFill>
                <a:latin typeface="Heiti SC Light" panose="02000000000000000000" pitchFamily="2" charset="-128"/>
                <a:ea typeface="Heiti SC Light" panose="02000000000000000000" pitchFamily="2" charset="-128"/>
              </a:rPr>
              <a:t>80%</a:t>
            </a:r>
            <a:r>
              <a:rPr lang="zh-CN" altLang="en-US" sz="2400" dirty="0">
                <a:solidFill>
                  <a:schemeClr val="tx2"/>
                </a:solidFill>
                <a:latin typeface="Heiti SC Light" panose="02000000000000000000" pitchFamily="2" charset="-128"/>
                <a:ea typeface="Heiti SC Light" panose="02000000000000000000" pitchFamily="2" charset="-128"/>
              </a:rPr>
              <a:t>可以在总分配时间的</a:t>
            </a:r>
            <a:r>
              <a:rPr lang="en-US" altLang="zh-CN" sz="2400" dirty="0">
                <a:solidFill>
                  <a:schemeClr val="tx2"/>
                </a:solidFill>
                <a:latin typeface="Heiti SC Light" panose="02000000000000000000" pitchFamily="2" charset="-128"/>
                <a:ea typeface="Heiti SC Light" panose="02000000000000000000" pitchFamily="2" charset="-128"/>
              </a:rPr>
              <a:t>20%</a:t>
            </a:r>
            <a:r>
              <a:rPr lang="zh-CN" altLang="en-US" sz="2400" dirty="0">
                <a:solidFill>
                  <a:schemeClr val="tx2"/>
                </a:solidFill>
                <a:latin typeface="Heiti SC Light" panose="02000000000000000000" pitchFamily="2" charset="-128"/>
                <a:ea typeface="Heiti SC Light" panose="02000000000000000000" pitchFamily="2" charset="-128"/>
              </a:rPr>
              <a:t>内完成。相反，最难的</a:t>
            </a:r>
            <a:r>
              <a:rPr lang="en-US" altLang="zh-CN" sz="2400" dirty="0">
                <a:solidFill>
                  <a:schemeClr val="tx2"/>
                </a:solidFill>
                <a:latin typeface="Heiti SC Light" panose="02000000000000000000" pitchFamily="2" charset="-128"/>
                <a:ea typeface="Heiti SC Light" panose="02000000000000000000" pitchFamily="2" charset="-128"/>
              </a:rPr>
              <a:t>20%</a:t>
            </a:r>
            <a:r>
              <a:rPr lang="zh-CN" altLang="en-US" sz="2400" dirty="0">
                <a:solidFill>
                  <a:schemeClr val="tx2"/>
                </a:solidFill>
                <a:latin typeface="Heiti SC Light" panose="02000000000000000000" pitchFamily="2" charset="-128"/>
                <a:ea typeface="Heiti SC Light" panose="02000000000000000000" pitchFamily="2" charset="-128"/>
              </a:rPr>
              <a:t>的代码占用了</a:t>
            </a:r>
            <a:r>
              <a:rPr lang="en-US" altLang="zh-CN" sz="2400" dirty="0">
                <a:solidFill>
                  <a:schemeClr val="tx2"/>
                </a:solidFill>
                <a:latin typeface="Heiti SC Light" panose="02000000000000000000" pitchFamily="2" charset="-128"/>
                <a:ea typeface="Heiti SC Light" panose="02000000000000000000" pitchFamily="2" charset="-128"/>
              </a:rPr>
              <a:t>80%</a:t>
            </a:r>
            <a:r>
              <a:rPr lang="zh-CN" altLang="en-US" sz="2400" dirty="0">
                <a:solidFill>
                  <a:schemeClr val="tx2"/>
                </a:solidFill>
                <a:latin typeface="Heiti SC Light" panose="02000000000000000000" pitchFamily="2" charset="-128"/>
                <a:ea typeface="Heiti SC Light" panose="02000000000000000000" pitchFamily="2" charset="-128"/>
              </a:rPr>
              <a:t>的时间。这个因素通常是</a:t>
            </a:r>
            <a:r>
              <a:rPr lang="en-US" altLang="zh-CN" sz="2400" dirty="0">
                <a:solidFill>
                  <a:schemeClr val="tx2"/>
                </a:solidFill>
                <a:latin typeface="Heiti SC Light" panose="02000000000000000000" pitchFamily="2" charset="-128"/>
                <a:ea typeface="Heiti SC Light" panose="02000000000000000000" pitchFamily="2" charset="-128"/>
              </a:rPr>
              <a:t>COCOMO</a:t>
            </a:r>
            <a:r>
              <a:rPr lang="zh-CN" altLang="en-US" sz="2400" dirty="0">
                <a:solidFill>
                  <a:schemeClr val="tx2"/>
                </a:solidFill>
                <a:latin typeface="Heiti SC Light" panose="02000000000000000000" pitchFamily="2" charset="-128"/>
                <a:ea typeface="Heiti SC Light" panose="02000000000000000000" pitchFamily="2" charset="-128"/>
              </a:rPr>
              <a:t>估计软件编码的一部分。</a:t>
            </a:r>
          </a:p>
        </p:txBody>
      </p:sp>
    </p:spTree>
    <p:extLst>
      <p:ext uri="{BB962C8B-B14F-4D97-AF65-F5344CB8AC3E}">
        <p14:creationId xmlns:p14="http://schemas.microsoft.com/office/powerpoint/2010/main" val="11974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b="1" dirty="0">
                <a:solidFill>
                  <a:srgbClr val="439EFF"/>
                </a:solidFill>
                <a:latin typeface="幼圆" pitchFamily="49" charset="-122"/>
                <a:ea typeface="幼圆" pitchFamily="49" charset="-122"/>
              </a:rPr>
              <a:t>90-90</a:t>
            </a:r>
            <a:r>
              <a:rPr lang="zh-CN" altLang="en-US" sz="4800" b="1" dirty="0">
                <a:solidFill>
                  <a:srgbClr val="439EFF"/>
                </a:solidFill>
                <a:latin typeface="幼圆" pitchFamily="49" charset="-122"/>
                <a:ea typeface="幼圆" pitchFamily="49" charset="-122"/>
              </a:rPr>
              <a:t>法则 </a:t>
            </a:r>
            <a:r>
              <a:rPr lang="en-US" altLang="zh-CN" sz="4800" b="1" dirty="0">
                <a:solidFill>
                  <a:srgbClr val="439EFF"/>
                </a:solidFill>
                <a:latin typeface="幼圆" pitchFamily="49" charset="-122"/>
                <a:ea typeface="幼圆" pitchFamily="49" charset="-122"/>
              </a:rPr>
              <a:t>(</a:t>
            </a:r>
            <a:r>
              <a:rPr lang="en" altLang="zh-CN" sz="4800" b="1" dirty="0">
                <a:solidFill>
                  <a:srgbClr val="439EFF"/>
                </a:solidFill>
                <a:latin typeface="幼圆" pitchFamily="49" charset="-122"/>
                <a:ea typeface="幼圆" pitchFamily="49" charset="-122"/>
              </a:rPr>
              <a:t>Ninety-ninety rule)</a:t>
            </a:r>
          </a:p>
        </p:txBody>
      </p:sp>
      <p:sp>
        <p:nvSpPr>
          <p:cNvPr id="3" name="内容占位符 2"/>
          <p:cNvSpPr>
            <a:spLocks noGrp="1"/>
          </p:cNvSpPr>
          <p:nvPr>
            <p:ph idx="1"/>
          </p:nvPr>
        </p:nvSpPr>
        <p:spPr>
          <a:xfrm>
            <a:off x="640080" y="2240282"/>
            <a:ext cx="11521440" cy="6952806"/>
          </a:xfrm>
          <a:solidFill>
            <a:schemeClr val="bg1"/>
          </a:solidFill>
          <a:ln>
            <a:solidFill>
              <a:schemeClr val="accent1">
                <a:lumMod val="20000"/>
                <a:lumOff val="80000"/>
              </a:schemeClr>
            </a:solidFill>
          </a:ln>
        </p:spPr>
        <p:txBody>
          <a:bodyPr>
            <a:normAutofit/>
          </a:bodyPr>
          <a:lstStyle/>
          <a:p>
            <a:pPr marL="0" indent="0">
              <a:buNone/>
            </a:pPr>
            <a:r>
              <a:rPr kumimoji="1" lang="zh-CN" altLang="en-US" sz="2400" b="1" dirty="0">
                <a:solidFill>
                  <a:schemeClr val="tx2"/>
                </a:solidFill>
                <a:latin typeface="Heiti SC Light" charset="-122"/>
                <a:ea typeface="Heiti SC Light" charset="-122"/>
                <a:cs typeface="Heiti SC Light" charset="-122"/>
              </a:rPr>
              <a:t>内容描述：</a:t>
            </a:r>
            <a:endParaRPr kumimoji="1" lang="en-US" altLang="zh-CN" sz="2400" b="1" dirty="0">
              <a:solidFill>
                <a:schemeClr val="tx2"/>
              </a:solidFill>
              <a:latin typeface="Heiti SC Light" charset="-122"/>
              <a:ea typeface="Heiti SC Light" charset="-122"/>
              <a:cs typeface="Heiti SC Light" charset="-122"/>
            </a:endParaRPr>
          </a:p>
          <a:p>
            <a:pPr marL="0" indent="0">
              <a:buNone/>
            </a:pPr>
            <a:r>
              <a:rPr lang="en" altLang="zh-CN" sz="2400" dirty="0">
                <a:solidFill>
                  <a:schemeClr val="tx1"/>
                </a:solidFill>
                <a:ea typeface="STKaiti" panose="02010600040101010101" pitchFamily="2" charset="-122"/>
              </a:rPr>
              <a:t>The first 90 percent of the code accounts for the first 90 percent of the development time. The remaining 10 percent of the code accounts for the other 90 percent of the development time.</a:t>
            </a:r>
            <a:r>
              <a:rPr lang="zh-CN" altLang="en-US" sz="2400" dirty="0">
                <a:solidFill>
                  <a:schemeClr val="tx1"/>
                </a:solidFill>
                <a:ea typeface="STKaiti" panose="02010600040101010101" pitchFamily="2" charset="-122"/>
              </a:rPr>
              <a:t> </a:t>
            </a:r>
            <a:r>
              <a:rPr lang="en" altLang="zh-CN" sz="2400" dirty="0">
                <a:solidFill>
                  <a:schemeClr val="tx1"/>
                </a:solidFill>
                <a:ea typeface="STKaiti" panose="02010600040101010101" pitchFamily="2" charset="-122"/>
              </a:rPr>
              <a:t>— Tom Cargill, Bell Labs</a:t>
            </a:r>
          </a:p>
          <a:p>
            <a:pPr marL="0" indent="0">
              <a:buNone/>
            </a:pPr>
            <a:r>
              <a:rPr kumimoji="1" lang="zh-CN" altLang="en-US" sz="2400" dirty="0">
                <a:solidFill>
                  <a:schemeClr val="tx2"/>
                </a:solidFill>
                <a:latin typeface="Heiti SC Light" panose="02000000000000000000" pitchFamily="2" charset="-128"/>
                <a:ea typeface="Heiti SC Light" panose="02000000000000000000" pitchFamily="2" charset="-128"/>
                <a:cs typeface="Heiti SC Light" charset="-122"/>
              </a:rPr>
              <a:t>“前</a:t>
            </a:r>
            <a:r>
              <a:rPr kumimoji="1" lang="en-US" altLang="zh-CN" sz="2400" dirty="0">
                <a:solidFill>
                  <a:schemeClr val="tx2"/>
                </a:solidFill>
                <a:latin typeface="Heiti SC Light" panose="02000000000000000000" pitchFamily="2" charset="-128"/>
                <a:ea typeface="Heiti SC Light" panose="02000000000000000000" pitchFamily="2" charset="-128"/>
                <a:cs typeface="Heiti SC Light" charset="-122"/>
              </a:rPr>
              <a:t>90%</a:t>
            </a:r>
            <a:r>
              <a:rPr kumimoji="1" lang="zh-CN" altLang="en-US" sz="2400" dirty="0">
                <a:solidFill>
                  <a:schemeClr val="tx2"/>
                </a:solidFill>
                <a:latin typeface="Heiti SC Light" panose="02000000000000000000" pitchFamily="2" charset="-128"/>
                <a:ea typeface="Heiti SC Light" panose="02000000000000000000" pitchFamily="2" charset="-128"/>
                <a:cs typeface="Heiti SC Light" charset="-122"/>
              </a:rPr>
              <a:t>的代码占用了前</a:t>
            </a:r>
            <a:r>
              <a:rPr kumimoji="1" lang="en-US" altLang="zh-CN" sz="2400" dirty="0">
                <a:solidFill>
                  <a:schemeClr val="tx2"/>
                </a:solidFill>
                <a:latin typeface="Heiti SC Light" panose="02000000000000000000" pitchFamily="2" charset="-128"/>
                <a:ea typeface="Heiti SC Light" panose="02000000000000000000" pitchFamily="2" charset="-128"/>
                <a:cs typeface="Heiti SC Light" charset="-122"/>
              </a:rPr>
              <a:t>90%</a:t>
            </a:r>
            <a:r>
              <a:rPr kumimoji="1" lang="zh-CN" altLang="en-US" sz="2400" dirty="0">
                <a:solidFill>
                  <a:schemeClr val="tx2"/>
                </a:solidFill>
                <a:latin typeface="Heiti SC Light" panose="02000000000000000000" pitchFamily="2" charset="-128"/>
                <a:ea typeface="Heiti SC Light" panose="02000000000000000000" pitchFamily="2" charset="-128"/>
                <a:cs typeface="Heiti SC Light" charset="-122"/>
              </a:rPr>
              <a:t>的开发时间。剩下的</a:t>
            </a:r>
            <a:r>
              <a:rPr kumimoji="1" lang="en-US" altLang="zh-CN" sz="2400" dirty="0">
                <a:solidFill>
                  <a:schemeClr val="tx2"/>
                </a:solidFill>
                <a:latin typeface="Heiti SC Light" panose="02000000000000000000" pitchFamily="2" charset="-128"/>
                <a:ea typeface="Heiti SC Light" panose="02000000000000000000" pitchFamily="2" charset="-128"/>
                <a:cs typeface="Heiti SC Light" charset="-122"/>
              </a:rPr>
              <a:t>10%</a:t>
            </a:r>
            <a:r>
              <a:rPr kumimoji="1" lang="zh-CN" altLang="en-US" sz="2400" dirty="0">
                <a:solidFill>
                  <a:schemeClr val="tx2"/>
                </a:solidFill>
                <a:latin typeface="Heiti SC Light" panose="02000000000000000000" pitchFamily="2" charset="-128"/>
                <a:ea typeface="Heiti SC Light" panose="02000000000000000000" pitchFamily="2" charset="-128"/>
                <a:cs typeface="Heiti SC Light" charset="-122"/>
              </a:rPr>
              <a:t>的代码占用了另外</a:t>
            </a:r>
            <a:r>
              <a:rPr kumimoji="1" lang="en-US" altLang="zh-CN" sz="2400" dirty="0">
                <a:solidFill>
                  <a:schemeClr val="tx2"/>
                </a:solidFill>
                <a:latin typeface="Heiti SC Light" panose="02000000000000000000" pitchFamily="2" charset="-128"/>
                <a:ea typeface="Heiti SC Light" panose="02000000000000000000" pitchFamily="2" charset="-128"/>
                <a:cs typeface="Heiti SC Light" charset="-122"/>
              </a:rPr>
              <a:t>90%</a:t>
            </a:r>
            <a:r>
              <a:rPr kumimoji="1" lang="zh-CN" altLang="en-US" sz="2400" dirty="0">
                <a:solidFill>
                  <a:schemeClr val="tx2"/>
                </a:solidFill>
                <a:latin typeface="Heiti SC Light" panose="02000000000000000000" pitchFamily="2" charset="-128"/>
                <a:ea typeface="Heiti SC Light" panose="02000000000000000000" pitchFamily="2" charset="-128"/>
                <a:cs typeface="Heiti SC Light" charset="-122"/>
              </a:rPr>
              <a:t>的开发时间”</a:t>
            </a:r>
            <a:endParaRPr kumimoji="1" lang="en" altLang="zh-CN" sz="2400" dirty="0">
              <a:solidFill>
                <a:schemeClr val="tx2"/>
              </a:solidFill>
              <a:latin typeface="Heiti SC Light" panose="02000000000000000000" pitchFamily="2" charset="-128"/>
              <a:ea typeface="Heiti SC Light" panose="02000000000000000000" pitchFamily="2" charset="-128"/>
              <a:cs typeface="Heiti SC Light" charset="-122"/>
            </a:endParaRPr>
          </a:p>
          <a:p>
            <a:pPr marL="0" indent="0">
              <a:buNone/>
            </a:pPr>
            <a:endParaRPr kumimoji="1" lang="zh-CN" altLang="en-US" sz="2400" b="1" dirty="0">
              <a:solidFill>
                <a:schemeClr val="tx2"/>
              </a:solidFill>
              <a:latin typeface="Heiti SC Light" charset="-122"/>
              <a:ea typeface="Heiti SC Light" charset="-122"/>
              <a:cs typeface="Heiti SC Light" charset="-122"/>
            </a:endParaRPr>
          </a:p>
          <a:p>
            <a:pPr marL="0" indent="0">
              <a:buNone/>
            </a:pPr>
            <a:r>
              <a:rPr lang="zh-CN" altLang="en-US" sz="2400" b="1" dirty="0">
                <a:solidFill>
                  <a:schemeClr val="tx2"/>
                </a:solidFill>
                <a:latin typeface="Heiti SC Light" panose="02000000000000000000" pitchFamily="2" charset="-128"/>
                <a:ea typeface="Heiti SC Light" panose="02000000000000000000" pitchFamily="2" charset="-128"/>
              </a:rPr>
              <a:t>意义：</a:t>
            </a:r>
            <a:endParaRPr lang="en-US" altLang="zh-CN" sz="2400" b="1" dirty="0">
              <a:solidFill>
                <a:schemeClr val="tx2"/>
              </a:solidFill>
              <a:latin typeface="Heiti SC Light" panose="02000000000000000000" pitchFamily="2" charset="-128"/>
              <a:ea typeface="Heiti SC Light" panose="02000000000000000000" pitchFamily="2" charset="-128"/>
            </a:endParaRPr>
          </a:p>
          <a:p>
            <a:pPr marL="0" indent="0">
              <a:buNone/>
            </a:pPr>
            <a:r>
              <a:rPr lang="en-US" altLang="zh-CN" sz="2400" dirty="0">
                <a:solidFill>
                  <a:schemeClr val="tx2"/>
                </a:solidFill>
                <a:latin typeface="Heiti SC Light" panose="02000000000000000000" pitchFamily="2" charset="-128"/>
                <a:ea typeface="Heiti SC Light" panose="02000000000000000000" pitchFamily="2" charset="-128"/>
              </a:rPr>
              <a:t>90%+90%</a:t>
            </a:r>
            <a:r>
              <a:rPr lang="zh-CN" altLang="en-US" sz="2400" dirty="0">
                <a:solidFill>
                  <a:schemeClr val="tx2"/>
                </a:solidFill>
                <a:latin typeface="Heiti SC Light" panose="02000000000000000000" pitchFamily="2" charset="-128"/>
                <a:ea typeface="Heiti SC Light" panose="02000000000000000000" pitchFamily="2" charset="-128"/>
              </a:rPr>
              <a:t>合起来是</a:t>
            </a:r>
            <a:r>
              <a:rPr lang="en-US" altLang="zh-CN" sz="2400" dirty="0">
                <a:solidFill>
                  <a:schemeClr val="tx2"/>
                </a:solidFill>
                <a:latin typeface="Heiti SC Light" panose="02000000000000000000" pitchFamily="2" charset="-128"/>
                <a:ea typeface="Heiti SC Light" panose="02000000000000000000" pitchFamily="2" charset="-128"/>
              </a:rPr>
              <a:t>180%</a:t>
            </a:r>
            <a:r>
              <a:rPr lang="zh-CN" altLang="en-US" sz="2400" dirty="0">
                <a:solidFill>
                  <a:schemeClr val="tx2"/>
                </a:solidFill>
                <a:latin typeface="Heiti SC Light" panose="02000000000000000000" pitchFamily="2" charset="-128"/>
                <a:ea typeface="Heiti SC Light" panose="02000000000000000000" pitchFamily="2" charset="-128"/>
              </a:rPr>
              <a:t>，表达的是软件开发项目显著地超出了它们的时间表。它既表达了对编程项目中容易部分和困难部分的粗略时间分配，也表达了许多项目延迟的原因，即没有预见到困难部分。换句话说，完成一个项目所花费的时间和代码都比预期的要多。</a:t>
            </a:r>
          </a:p>
        </p:txBody>
      </p:sp>
    </p:spTree>
    <p:extLst>
      <p:ext uri="{BB962C8B-B14F-4D97-AF65-F5344CB8AC3E}">
        <p14:creationId xmlns:p14="http://schemas.microsoft.com/office/powerpoint/2010/main" val="3647888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a:solidFill>
                  <a:srgbClr val="439EFF"/>
                </a:solidFill>
                <a:latin typeface="幼圆" pitchFamily="49" charset="-122"/>
                <a:ea typeface="幼圆" pitchFamily="49" charset="-122"/>
              </a:rPr>
              <a:t>林纳斯定律 </a:t>
            </a:r>
            <a:r>
              <a:rPr lang="en-US" altLang="zh-CN" sz="4800" b="1" dirty="0">
                <a:solidFill>
                  <a:srgbClr val="439EFF"/>
                </a:solidFill>
                <a:latin typeface="幼圆" pitchFamily="49" charset="-122"/>
                <a:ea typeface="幼圆" pitchFamily="49" charset="-122"/>
              </a:rPr>
              <a:t>(</a:t>
            </a:r>
            <a:r>
              <a:rPr lang="en" altLang="zh-CN" sz="4800" b="1" dirty="0">
                <a:solidFill>
                  <a:srgbClr val="439EFF"/>
                </a:solidFill>
                <a:latin typeface="幼圆" pitchFamily="49" charset="-122"/>
                <a:ea typeface="幼圆" pitchFamily="49" charset="-122"/>
              </a:rPr>
              <a:t>Linus's Law)</a:t>
            </a:r>
          </a:p>
        </p:txBody>
      </p:sp>
      <p:sp>
        <p:nvSpPr>
          <p:cNvPr id="3" name="内容占位符 2"/>
          <p:cNvSpPr>
            <a:spLocks noGrp="1"/>
          </p:cNvSpPr>
          <p:nvPr>
            <p:ph idx="1"/>
          </p:nvPr>
        </p:nvSpPr>
        <p:spPr>
          <a:xfrm>
            <a:off x="640080" y="2240282"/>
            <a:ext cx="11521440" cy="6952806"/>
          </a:xfrm>
          <a:solidFill>
            <a:schemeClr val="bg1"/>
          </a:solidFill>
          <a:ln>
            <a:solidFill>
              <a:schemeClr val="accent1">
                <a:lumMod val="20000"/>
                <a:lumOff val="80000"/>
              </a:schemeClr>
            </a:solidFill>
          </a:ln>
        </p:spPr>
        <p:txBody>
          <a:bodyPr>
            <a:normAutofit/>
          </a:bodyPr>
          <a:lstStyle/>
          <a:p>
            <a:pPr marL="0" indent="0">
              <a:buNone/>
            </a:pPr>
            <a:r>
              <a:rPr kumimoji="1" lang="zh-CN" altLang="en-US" sz="2400" b="1" dirty="0">
                <a:solidFill>
                  <a:schemeClr val="tx2"/>
                </a:solidFill>
                <a:latin typeface="Heiti SC Light" charset="-122"/>
                <a:ea typeface="Heiti SC Light" charset="-122"/>
                <a:cs typeface="Heiti SC Light" charset="-122"/>
              </a:rPr>
              <a:t>内容描述：</a:t>
            </a:r>
            <a:endParaRPr kumimoji="1" lang="en-US" altLang="zh-CN" sz="2400" b="1" dirty="0">
              <a:solidFill>
                <a:schemeClr val="tx2"/>
              </a:solidFill>
              <a:latin typeface="Heiti SC Light" charset="-122"/>
              <a:ea typeface="Heiti SC Light" charset="-122"/>
              <a:cs typeface="Heiti SC Light" charset="-122"/>
            </a:endParaRPr>
          </a:p>
          <a:p>
            <a:pPr marL="0" indent="0">
              <a:buNone/>
            </a:pPr>
            <a:r>
              <a:rPr lang="en" altLang="zh-CN" sz="2600" dirty="0">
                <a:solidFill>
                  <a:schemeClr val="tx1"/>
                </a:solidFill>
                <a:ea typeface="STKaiti" panose="02010600040101010101" pitchFamily="2" charset="-122"/>
              </a:rPr>
              <a:t>The law states that "given enough eyeballs, all bugs are shallow"; or more formally: "Given a large enough beta-tester and co-developer base, almost every problem will be characterized quickly and the fix obvious to someone." </a:t>
            </a:r>
          </a:p>
          <a:p>
            <a:pPr marL="0" indent="0">
              <a:buNone/>
            </a:pPr>
            <a:r>
              <a:rPr kumimoji="1" lang="zh-CN" altLang="en-US" sz="2600" dirty="0">
                <a:solidFill>
                  <a:schemeClr val="tx2"/>
                </a:solidFill>
                <a:latin typeface="Heiti SC Light" panose="02000000000000000000" pitchFamily="2" charset="-128"/>
                <a:ea typeface="Heiti SC Light" panose="02000000000000000000" pitchFamily="2" charset="-128"/>
                <a:cs typeface="Heiti SC Light" charset="-122"/>
              </a:rPr>
              <a:t>“足够多的眼睛，就可让所有问题浮现”或者“只要有足够的测试人员及共同开发者，所有问题都会在很短时间内发现，而且能够很容易被解决”</a:t>
            </a:r>
            <a:endParaRPr kumimoji="1" lang="en-US" altLang="zh-CN" sz="2600" dirty="0">
              <a:solidFill>
                <a:schemeClr val="tx2"/>
              </a:solidFill>
              <a:latin typeface="Heiti SC Light" panose="02000000000000000000" pitchFamily="2" charset="-128"/>
              <a:ea typeface="Heiti SC Light" panose="02000000000000000000" pitchFamily="2" charset="-128"/>
              <a:cs typeface="Heiti SC Light" charset="-122"/>
            </a:endParaRPr>
          </a:p>
          <a:p>
            <a:pPr marL="0" indent="0">
              <a:buNone/>
            </a:pPr>
            <a:endParaRPr kumimoji="1" lang="en" altLang="zh-CN" sz="2400" dirty="0">
              <a:solidFill>
                <a:schemeClr val="tx2"/>
              </a:solidFill>
              <a:latin typeface="Heiti SC Light" panose="02000000000000000000" pitchFamily="2" charset="-128"/>
              <a:ea typeface="Heiti SC Light" panose="02000000000000000000" pitchFamily="2" charset="-128"/>
              <a:cs typeface="Heiti SC Light" charset="-122"/>
            </a:endParaRPr>
          </a:p>
          <a:p>
            <a:pPr marL="0" indent="0">
              <a:buNone/>
            </a:pPr>
            <a:r>
              <a:rPr kumimoji="1" lang="zh-CN" altLang="en-US" sz="2400" b="1" dirty="0">
                <a:solidFill>
                  <a:schemeClr val="tx2"/>
                </a:solidFill>
                <a:latin typeface="Heiti SC Light" charset="-122"/>
                <a:ea typeface="Heiti SC Light" charset="-122"/>
                <a:cs typeface="Heiti SC Light" charset="-122"/>
              </a:rPr>
              <a:t>意义：</a:t>
            </a:r>
            <a:endParaRPr kumimoji="1" lang="en-US" altLang="zh-CN" sz="2400" b="1" dirty="0">
              <a:solidFill>
                <a:schemeClr val="tx2"/>
              </a:solidFill>
              <a:latin typeface="Heiti SC Light" charset="-122"/>
              <a:ea typeface="Heiti SC Light" charset="-122"/>
              <a:cs typeface="Heiti SC Light" charset="-122"/>
            </a:endParaRPr>
          </a:p>
          <a:p>
            <a:pPr marL="0" indent="0">
              <a:buNone/>
            </a:pPr>
            <a:r>
              <a:rPr kumimoji="1" lang="zh-CN" altLang="en-US" sz="2400" dirty="0">
                <a:solidFill>
                  <a:schemeClr val="tx2"/>
                </a:solidFill>
                <a:latin typeface="Heiti SC Light" charset="-122"/>
                <a:ea typeface="Heiti SC Light" charset="-122"/>
                <a:cs typeface="Heiti SC Light" charset="-122"/>
              </a:rPr>
              <a:t>被公开审查、测试的代码越多，各种形式的错误就能更快地被发现。</a:t>
            </a:r>
          </a:p>
          <a:p>
            <a:pPr marL="457200" indent="-457200">
              <a:buAutoNum type="arabicPeriod"/>
            </a:pPr>
            <a:r>
              <a:rPr kumimoji="1" lang="zh-CN" altLang="en-US" sz="2400" dirty="0">
                <a:solidFill>
                  <a:schemeClr val="tx2"/>
                </a:solidFill>
                <a:latin typeface="Heiti SC Light" charset="-122"/>
                <a:ea typeface="Heiti SC Light" charset="-122"/>
                <a:cs typeface="Heiti SC Light" charset="-122"/>
              </a:rPr>
              <a:t>深入讨论对比大教堂和集市</a:t>
            </a:r>
            <a:r>
              <a:rPr lang="zh-CN" altLang="en-US" sz="2400" dirty="0">
                <a:solidFill>
                  <a:schemeClr val="tx2"/>
                </a:solidFill>
                <a:latin typeface="Heiti SC Light" panose="02000000000000000000" pitchFamily="2" charset="-128"/>
                <a:ea typeface="Heiti SC Light" panose="02000000000000000000" pitchFamily="2" charset="-128"/>
              </a:rPr>
              <a:t>开源软件开发模型</a:t>
            </a:r>
            <a:endParaRPr lang="en-US" altLang="zh-CN" sz="2400" dirty="0">
              <a:solidFill>
                <a:schemeClr val="tx2"/>
              </a:solidFill>
              <a:latin typeface="Heiti SC Light" panose="02000000000000000000" pitchFamily="2" charset="-128"/>
              <a:ea typeface="Heiti SC Light" panose="02000000000000000000" pitchFamily="2" charset="-128"/>
            </a:endParaRPr>
          </a:p>
          <a:p>
            <a:pPr marL="457200" indent="-457200">
              <a:buAutoNum type="arabicPeriod"/>
            </a:pPr>
            <a:r>
              <a:rPr lang="zh-CN" altLang="en-US" sz="2400" dirty="0">
                <a:solidFill>
                  <a:schemeClr val="tx2"/>
                </a:solidFill>
                <a:latin typeface="Heiti SC Light" panose="02000000000000000000" pitchFamily="2" charset="-128"/>
                <a:ea typeface="Heiti SC Light" panose="02000000000000000000" pitchFamily="2" charset="-128"/>
              </a:rPr>
              <a:t>对代码</a:t>
            </a:r>
            <a:r>
              <a:rPr lang="en-US" altLang="zh-CN" sz="2400" dirty="0">
                <a:solidFill>
                  <a:schemeClr val="tx2"/>
                </a:solidFill>
                <a:latin typeface="Heiti SC Light" panose="02000000000000000000" pitchFamily="2" charset="-128"/>
                <a:ea typeface="Heiti SC Light" panose="02000000000000000000" pitchFamily="2" charset="-128"/>
              </a:rPr>
              <a:t>review</a:t>
            </a:r>
            <a:r>
              <a:rPr lang="zh-CN" altLang="en-US" sz="2400" dirty="0">
                <a:solidFill>
                  <a:schemeClr val="tx2"/>
                </a:solidFill>
                <a:latin typeface="Heiti SC Light" panose="02000000000000000000" pitchFamily="2" charset="-128"/>
                <a:ea typeface="Heiti SC Light" panose="02000000000000000000" pitchFamily="2" charset="-128"/>
              </a:rPr>
              <a:t>和代码测试方法有一定的指导意义</a:t>
            </a:r>
          </a:p>
        </p:txBody>
      </p:sp>
    </p:spTree>
    <p:extLst>
      <p:ext uri="{BB962C8B-B14F-4D97-AF65-F5344CB8AC3E}">
        <p14:creationId xmlns:p14="http://schemas.microsoft.com/office/powerpoint/2010/main" val="2011542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a:solidFill>
                  <a:srgbClr val="439EFF"/>
                </a:solidFill>
                <a:latin typeface="幼圆" pitchFamily="49" charset="-122"/>
                <a:ea typeface="幼圆" pitchFamily="49" charset="-122"/>
              </a:rPr>
              <a:t>总结</a:t>
            </a:r>
            <a:endParaRPr lang="en" altLang="zh-CN" sz="4800" b="1" dirty="0">
              <a:solidFill>
                <a:srgbClr val="439EFF"/>
              </a:solidFill>
              <a:latin typeface="幼圆" pitchFamily="49" charset="-122"/>
              <a:ea typeface="幼圆" pitchFamily="49" charset="-122"/>
            </a:endParaRPr>
          </a:p>
        </p:txBody>
      </p:sp>
      <p:sp>
        <p:nvSpPr>
          <p:cNvPr id="3" name="内容占位符 2"/>
          <p:cNvSpPr>
            <a:spLocks noGrp="1"/>
          </p:cNvSpPr>
          <p:nvPr>
            <p:ph idx="1"/>
          </p:nvPr>
        </p:nvSpPr>
        <p:spPr>
          <a:xfrm>
            <a:off x="640080" y="2240282"/>
            <a:ext cx="11521440" cy="6952806"/>
          </a:xfrm>
          <a:solidFill>
            <a:schemeClr val="bg1"/>
          </a:solidFill>
          <a:ln>
            <a:solidFill>
              <a:schemeClr val="accent1">
                <a:lumMod val="20000"/>
                <a:lumOff val="80000"/>
              </a:schemeClr>
            </a:solidFill>
          </a:ln>
        </p:spPr>
        <p:txBody>
          <a:bodyPr>
            <a:normAutofit lnSpcReduction="10000"/>
          </a:bodyPr>
          <a:lstStyle/>
          <a:p>
            <a:pPr marL="0" indent="0">
              <a:lnSpc>
                <a:spcPct val="150000"/>
              </a:lnSpc>
              <a:buNone/>
            </a:pPr>
            <a:r>
              <a:rPr kumimoji="1" lang="en-US" altLang="zh-CN" sz="2800" dirty="0">
                <a:solidFill>
                  <a:schemeClr val="tx2"/>
                </a:solidFill>
                <a:latin typeface="Heiti SC Light" charset="-122"/>
                <a:ea typeface="Heiti SC Light" charset="-122"/>
                <a:cs typeface="Heiti SC Light" charset="-122"/>
              </a:rPr>
              <a:t>1</a:t>
            </a:r>
            <a:r>
              <a:rPr kumimoji="1" lang="zh-CN" altLang="en-US" sz="2800" dirty="0">
                <a:solidFill>
                  <a:schemeClr val="tx2"/>
                </a:solidFill>
                <a:latin typeface="Heiti SC Light" charset="-122"/>
                <a:ea typeface="Heiti SC Light" charset="-122"/>
                <a:cs typeface="Heiti SC Light" charset="-122"/>
              </a:rPr>
              <a:t>、在系统设计时，应该多思考“墨菲定律”</a:t>
            </a:r>
            <a:endParaRPr kumimoji="1" lang="en-US" altLang="zh-CN" sz="2800" dirty="0">
              <a:solidFill>
                <a:schemeClr val="tx2"/>
              </a:solidFill>
              <a:latin typeface="Heiti SC Light" charset="-122"/>
              <a:ea typeface="Heiti SC Light" charset="-122"/>
              <a:cs typeface="Heiti SC Light" charset="-122"/>
            </a:endParaRPr>
          </a:p>
          <a:p>
            <a:pPr marL="0" indent="0">
              <a:lnSpc>
                <a:spcPct val="150000"/>
              </a:lnSpc>
              <a:buNone/>
            </a:pPr>
            <a:r>
              <a:rPr kumimoji="1" lang="en-US" altLang="zh-CN" sz="2800" dirty="0">
                <a:solidFill>
                  <a:schemeClr val="tx2"/>
                </a:solidFill>
                <a:latin typeface="Heiti SC Light" charset="-122"/>
                <a:ea typeface="Heiti SC Light" charset="-122"/>
              </a:rPr>
              <a:t>2</a:t>
            </a:r>
            <a:r>
              <a:rPr kumimoji="1" lang="zh-CN" altLang="en-US" sz="2800" dirty="0">
                <a:solidFill>
                  <a:schemeClr val="tx2"/>
                </a:solidFill>
                <a:latin typeface="Heiti SC Light" charset="-122"/>
                <a:ea typeface="Heiti SC Light" charset="-122"/>
              </a:rPr>
              <a:t>、在系统划分时，也要思考“康威定律”</a:t>
            </a:r>
            <a:endParaRPr kumimoji="1" lang="en-US" altLang="zh-CN" sz="2800" dirty="0">
              <a:solidFill>
                <a:schemeClr val="tx2"/>
              </a:solidFill>
              <a:latin typeface="Heiti SC Light" charset="-122"/>
              <a:ea typeface="Heiti SC Light" charset="-122"/>
            </a:endParaRPr>
          </a:p>
          <a:p>
            <a:pPr marL="0" indent="0">
              <a:lnSpc>
                <a:spcPct val="150000"/>
              </a:lnSpc>
              <a:buNone/>
            </a:pPr>
            <a:r>
              <a:rPr kumimoji="1" lang="en-US" altLang="zh-CN" sz="2800" dirty="0">
                <a:solidFill>
                  <a:schemeClr val="tx2"/>
                </a:solidFill>
                <a:latin typeface="Heiti SC Light" charset="-122"/>
                <a:ea typeface="Heiti SC Light" charset="-122"/>
              </a:rPr>
              <a:t>3</a:t>
            </a:r>
            <a:r>
              <a:rPr kumimoji="1" lang="zh-CN" altLang="en-US" sz="2800" dirty="0">
                <a:solidFill>
                  <a:schemeClr val="tx2"/>
                </a:solidFill>
                <a:latin typeface="Heiti SC Light" charset="-122"/>
                <a:ea typeface="Heiti SC Light" charset="-122"/>
              </a:rPr>
              <a:t>、在工期估算时考虑“霍夫斯塔特定律”</a:t>
            </a:r>
            <a:endParaRPr kumimoji="1" lang="en-US" altLang="zh-CN" sz="2800" dirty="0">
              <a:solidFill>
                <a:schemeClr val="tx2"/>
              </a:solidFill>
              <a:latin typeface="Heiti SC Light" charset="-122"/>
              <a:ea typeface="Heiti SC Light" charset="-122"/>
            </a:endParaRPr>
          </a:p>
          <a:p>
            <a:pPr marL="0" indent="0">
              <a:lnSpc>
                <a:spcPct val="150000"/>
              </a:lnSpc>
              <a:buNone/>
            </a:pPr>
            <a:r>
              <a:rPr kumimoji="1" lang="en-US" altLang="zh-CN" sz="2800" dirty="0">
                <a:solidFill>
                  <a:schemeClr val="tx2"/>
                </a:solidFill>
                <a:latin typeface="Heiti SC Light" charset="-122"/>
                <a:ea typeface="Heiti SC Light" charset="-122"/>
              </a:rPr>
              <a:t>4</a:t>
            </a:r>
            <a:r>
              <a:rPr kumimoji="1" lang="zh-CN" altLang="en-US" sz="2800" dirty="0">
                <a:solidFill>
                  <a:schemeClr val="tx2"/>
                </a:solidFill>
                <a:latin typeface="Heiti SC Light" charset="-122"/>
                <a:ea typeface="Heiti SC Light" charset="-122"/>
              </a:rPr>
              <a:t>、在功能设计时考虑“伯斯塔尔定律”</a:t>
            </a:r>
            <a:endParaRPr kumimoji="1" lang="en-US" altLang="zh-CN" sz="2800" dirty="0">
              <a:solidFill>
                <a:schemeClr val="tx2"/>
              </a:solidFill>
              <a:latin typeface="Heiti SC Light" charset="-122"/>
              <a:ea typeface="Heiti SC Light" charset="-122"/>
            </a:endParaRPr>
          </a:p>
          <a:p>
            <a:pPr marL="0" indent="0">
              <a:lnSpc>
                <a:spcPct val="150000"/>
              </a:lnSpc>
              <a:buNone/>
            </a:pPr>
            <a:r>
              <a:rPr kumimoji="1" lang="en-US" altLang="zh-CN" sz="2800" dirty="0">
                <a:solidFill>
                  <a:schemeClr val="tx2"/>
                </a:solidFill>
                <a:latin typeface="Heiti SC Light" charset="-122"/>
                <a:ea typeface="Heiti SC Light" charset="-122"/>
              </a:rPr>
              <a:t>5</a:t>
            </a:r>
            <a:r>
              <a:rPr kumimoji="1" lang="zh-CN" altLang="en-US" sz="2800" dirty="0">
                <a:solidFill>
                  <a:schemeClr val="tx2"/>
                </a:solidFill>
                <a:latin typeface="Heiti SC Light" charset="-122"/>
                <a:ea typeface="Heiti SC Light" charset="-122"/>
              </a:rPr>
              <a:t>、在变动项目安排时，考虑一下“布鲁克法则”</a:t>
            </a:r>
            <a:endParaRPr kumimoji="1" lang="en-US" altLang="zh-CN" sz="2800" dirty="0">
              <a:solidFill>
                <a:schemeClr val="tx2"/>
              </a:solidFill>
              <a:latin typeface="Heiti SC Light" charset="-122"/>
              <a:ea typeface="Heiti SC Light" charset="-122"/>
            </a:endParaRPr>
          </a:p>
          <a:p>
            <a:pPr marL="0" indent="0">
              <a:lnSpc>
                <a:spcPct val="150000"/>
              </a:lnSpc>
              <a:buNone/>
            </a:pPr>
            <a:r>
              <a:rPr kumimoji="1" lang="en-US" altLang="zh-CN" sz="2800" dirty="0">
                <a:solidFill>
                  <a:schemeClr val="tx2"/>
                </a:solidFill>
                <a:latin typeface="Heiti SC Light" charset="-122"/>
                <a:ea typeface="Heiti SC Light" charset="-122"/>
              </a:rPr>
              <a:t>6</a:t>
            </a:r>
            <a:r>
              <a:rPr kumimoji="1" lang="zh-CN" altLang="en-US" sz="2800" dirty="0">
                <a:solidFill>
                  <a:schemeClr val="tx2"/>
                </a:solidFill>
                <a:latin typeface="Heiti SC Light" charset="-122"/>
                <a:ea typeface="Heiti SC Light" charset="-122"/>
              </a:rPr>
              <a:t>、在分析问题时考虑“帕累托法则”，又称</a:t>
            </a:r>
            <a:r>
              <a:rPr kumimoji="1" lang="en-US" altLang="zh-CN" sz="2800" dirty="0">
                <a:solidFill>
                  <a:schemeClr val="tx2"/>
                </a:solidFill>
                <a:latin typeface="Heiti SC Light" charset="-122"/>
                <a:ea typeface="Heiti SC Light" charset="-122"/>
              </a:rPr>
              <a:t>80/20</a:t>
            </a:r>
            <a:r>
              <a:rPr kumimoji="1" lang="zh-CN" altLang="en-US" sz="2800" dirty="0">
                <a:solidFill>
                  <a:schemeClr val="tx2"/>
                </a:solidFill>
                <a:latin typeface="Heiti SC Light" charset="-122"/>
                <a:ea typeface="Heiti SC Light" charset="-122"/>
              </a:rPr>
              <a:t>法则</a:t>
            </a:r>
            <a:endParaRPr kumimoji="1" lang="en-US" altLang="zh-CN" sz="2800" dirty="0">
              <a:solidFill>
                <a:schemeClr val="tx2"/>
              </a:solidFill>
              <a:latin typeface="Heiti SC Light" charset="-122"/>
              <a:ea typeface="Heiti SC Light" charset="-122"/>
            </a:endParaRPr>
          </a:p>
          <a:p>
            <a:pPr marL="0" indent="0">
              <a:lnSpc>
                <a:spcPct val="150000"/>
              </a:lnSpc>
              <a:buNone/>
            </a:pPr>
            <a:r>
              <a:rPr kumimoji="1" lang="en-US" altLang="zh-CN" sz="2800" dirty="0">
                <a:solidFill>
                  <a:schemeClr val="tx2"/>
                </a:solidFill>
                <a:latin typeface="Heiti SC Light" charset="-122"/>
                <a:ea typeface="Heiti SC Light" charset="-122"/>
              </a:rPr>
              <a:t>7</a:t>
            </a:r>
            <a:r>
              <a:rPr kumimoji="1" lang="zh-CN" altLang="en-US" sz="2800" dirty="0">
                <a:solidFill>
                  <a:schemeClr val="tx2"/>
                </a:solidFill>
                <a:latin typeface="Heiti SC Light" charset="-122"/>
                <a:ea typeface="Heiti SC Light" charset="-122"/>
              </a:rPr>
              <a:t>、在控制代码质量时，多考虑“林纳斯定律”</a:t>
            </a:r>
            <a:endParaRPr kumimoji="1" lang="en-US" altLang="zh-CN" sz="2800" dirty="0">
              <a:solidFill>
                <a:schemeClr val="tx2"/>
              </a:solidFill>
              <a:latin typeface="Heiti SC Light" charset="-122"/>
              <a:ea typeface="Heiti SC Light" charset="-122"/>
            </a:endParaRPr>
          </a:p>
          <a:p>
            <a:pPr marL="0" indent="0">
              <a:lnSpc>
                <a:spcPct val="150000"/>
              </a:lnSpc>
              <a:buNone/>
            </a:pPr>
            <a:r>
              <a:rPr kumimoji="1" lang="en-US" altLang="zh-CN" sz="2800" dirty="0">
                <a:solidFill>
                  <a:schemeClr val="tx2"/>
                </a:solidFill>
                <a:latin typeface="Heiti SC Light" charset="-122"/>
                <a:ea typeface="Heiti SC Light" charset="-122"/>
              </a:rPr>
              <a:t>8</a:t>
            </a:r>
            <a:r>
              <a:rPr kumimoji="1" lang="zh-CN" altLang="en-US" sz="2800" dirty="0">
                <a:solidFill>
                  <a:schemeClr val="tx2"/>
                </a:solidFill>
                <a:latin typeface="Heiti SC Light" charset="-122"/>
                <a:ea typeface="Heiti SC Light" charset="-122"/>
              </a:rPr>
              <a:t>、在系统优化时，多考虑“克努特优化原则 </a:t>
            </a:r>
            <a:r>
              <a:rPr kumimoji="1" lang="en-US" altLang="zh-CN" sz="2800" dirty="0">
                <a:solidFill>
                  <a:schemeClr val="tx2"/>
                </a:solidFill>
                <a:latin typeface="Heiti SC Light" charset="-122"/>
                <a:ea typeface="Heiti SC Light" charset="-122"/>
              </a:rPr>
              <a:t>(</a:t>
            </a:r>
            <a:r>
              <a:rPr kumimoji="1" lang="en" altLang="zh-CN" sz="2800" dirty="0">
                <a:solidFill>
                  <a:schemeClr val="tx2"/>
                </a:solidFill>
                <a:latin typeface="Heiti SC Light" charset="-122"/>
                <a:ea typeface="Heiti SC Light" charset="-122"/>
              </a:rPr>
              <a:t>Knuth's optimization principle)</a:t>
            </a:r>
            <a:r>
              <a:rPr kumimoji="1" lang="zh-CN" altLang="en-US" sz="2800" dirty="0">
                <a:solidFill>
                  <a:schemeClr val="tx2"/>
                </a:solidFill>
                <a:latin typeface="Heiti SC Light" charset="-122"/>
                <a:ea typeface="Heiti SC Light" charset="-122"/>
              </a:rPr>
              <a:t>”</a:t>
            </a:r>
          </a:p>
          <a:p>
            <a:pPr marL="0" indent="0">
              <a:buNone/>
            </a:pPr>
            <a:br>
              <a:rPr kumimoji="1" lang="zh-CN" altLang="en-US" sz="2400" b="1" dirty="0">
                <a:solidFill>
                  <a:schemeClr val="tx2"/>
                </a:solidFill>
                <a:latin typeface="Heiti SC Light" charset="-122"/>
                <a:ea typeface="Heiti SC Light" charset="-122"/>
              </a:rPr>
            </a:br>
            <a:endParaRPr lang="zh-CN" altLang="en-US" sz="2400" dirty="0">
              <a:solidFill>
                <a:schemeClr val="tx2"/>
              </a:solidFill>
              <a:latin typeface="Heiti SC Light" panose="02000000000000000000" pitchFamily="2" charset="-128"/>
              <a:ea typeface="Heiti SC Light" panose="02000000000000000000" pitchFamily="2" charset="-128"/>
            </a:endParaRPr>
          </a:p>
        </p:txBody>
      </p:sp>
    </p:spTree>
    <p:extLst>
      <p:ext uri="{BB962C8B-B14F-4D97-AF65-F5344CB8AC3E}">
        <p14:creationId xmlns:p14="http://schemas.microsoft.com/office/powerpoint/2010/main" val="1068164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1" descr="pasted-image.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801600" cy="960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8674" name="Rectangle 2"/>
          <p:cNvSpPr>
            <a:spLocks/>
          </p:cNvSpPr>
          <p:nvPr/>
        </p:nvSpPr>
        <p:spPr bwMode="auto">
          <a:xfrm>
            <a:off x="1072208" y="3181168"/>
            <a:ext cx="10801200" cy="28548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42005" tIns="42005" rIns="42005" bIns="42005" anchor="ctr">
            <a:spAutoFit/>
          </a:bodyPr>
          <a:lstStyle/>
          <a:p>
            <a:pPr marL="0" lvl="1" algn="ctr" defTabSz="469440">
              <a:lnSpc>
                <a:spcPct val="150000"/>
              </a:lnSpc>
              <a:buClr>
                <a:srgbClr val="000000"/>
              </a:buClr>
              <a:buSzPct val="100000"/>
            </a:pPr>
            <a:r>
              <a:rPr lang="en-US" altLang="zh-CN" sz="6000" dirty="0">
                <a:solidFill>
                  <a:schemeClr val="bg1"/>
                </a:solidFill>
                <a:latin typeface="微软雅黑"/>
                <a:ea typeface="微软雅黑"/>
                <a:cs typeface="微软雅黑"/>
              </a:rPr>
              <a:t>Q&amp;A</a:t>
            </a:r>
          </a:p>
          <a:p>
            <a:pPr marL="0" lvl="1" algn="ctr" defTabSz="469440">
              <a:lnSpc>
                <a:spcPct val="150000"/>
              </a:lnSpc>
              <a:buClr>
                <a:srgbClr val="000000"/>
              </a:buClr>
              <a:buSzPct val="100000"/>
            </a:pPr>
            <a:r>
              <a:rPr lang="en-US" altLang="zh-CN" sz="6000" dirty="0">
                <a:solidFill>
                  <a:schemeClr val="bg1"/>
                </a:solidFill>
                <a:latin typeface="微软雅黑"/>
                <a:ea typeface="微软雅黑"/>
                <a:cs typeface="微软雅黑"/>
              </a:rPr>
              <a:t>Thank</a:t>
            </a:r>
            <a:r>
              <a:rPr lang="zh-CN" altLang="en-US" sz="6000" dirty="0">
                <a:solidFill>
                  <a:schemeClr val="bg1"/>
                </a:solidFill>
                <a:latin typeface="微软雅黑"/>
                <a:ea typeface="微软雅黑"/>
                <a:cs typeface="微软雅黑"/>
              </a:rPr>
              <a:t> </a:t>
            </a:r>
            <a:r>
              <a:rPr lang="en-US" altLang="zh-CN" sz="6000" dirty="0">
                <a:solidFill>
                  <a:schemeClr val="bg1"/>
                </a:solidFill>
                <a:latin typeface="微软雅黑"/>
                <a:ea typeface="微软雅黑"/>
                <a:cs typeface="微软雅黑"/>
              </a:rPr>
              <a:t>you</a:t>
            </a:r>
            <a:r>
              <a:rPr lang="zh-CN" altLang="en-US" sz="6000" dirty="0">
                <a:solidFill>
                  <a:schemeClr val="bg1"/>
                </a:solidFill>
                <a:latin typeface="微软雅黑"/>
                <a:ea typeface="微软雅黑"/>
                <a:cs typeface="微软雅黑"/>
              </a:rPr>
              <a:t> </a:t>
            </a:r>
            <a:r>
              <a:rPr lang="en-US" altLang="zh-CN" sz="6000" dirty="0">
                <a:solidFill>
                  <a:schemeClr val="bg1"/>
                </a:solidFill>
                <a:latin typeface="微软雅黑"/>
                <a:ea typeface="微软雅黑"/>
                <a:cs typeface="微软雅黑"/>
              </a:rPr>
              <a:t>very</a:t>
            </a:r>
            <a:r>
              <a:rPr lang="zh-CN" altLang="en-US" sz="6000" dirty="0">
                <a:solidFill>
                  <a:schemeClr val="bg1"/>
                </a:solidFill>
                <a:latin typeface="微软雅黑"/>
                <a:ea typeface="微软雅黑"/>
                <a:cs typeface="微软雅黑"/>
              </a:rPr>
              <a:t> </a:t>
            </a:r>
            <a:r>
              <a:rPr lang="en-US" altLang="zh-CN" sz="6000" dirty="0">
                <a:solidFill>
                  <a:schemeClr val="bg1"/>
                </a:solidFill>
                <a:latin typeface="微软雅黑"/>
                <a:ea typeface="微软雅黑"/>
                <a:cs typeface="微软雅黑"/>
              </a:rPr>
              <a:t>much</a:t>
            </a:r>
            <a:r>
              <a:rPr lang="zh-CN" altLang="en-US" sz="6000" dirty="0">
                <a:solidFill>
                  <a:schemeClr val="bg1"/>
                </a:solidFill>
                <a:latin typeface="微软雅黑"/>
                <a:ea typeface="微软雅黑"/>
                <a:cs typeface="微软雅黑"/>
              </a:rPr>
              <a:t> </a:t>
            </a:r>
            <a:r>
              <a:rPr lang="en-US" altLang="zh-CN" sz="6000" dirty="0">
                <a:solidFill>
                  <a:schemeClr val="bg1"/>
                </a:solidFill>
                <a:latin typeface="微软雅黑"/>
                <a:ea typeface="微软雅黑"/>
                <a:cs typeface="微软雅黑"/>
              </a:rPr>
              <a:t>!</a:t>
            </a:r>
          </a:p>
        </p:txBody>
      </p:sp>
    </p:spTree>
    <p:extLst>
      <p:ext uri="{BB962C8B-B14F-4D97-AF65-F5344CB8AC3E}">
        <p14:creationId xmlns:p14="http://schemas.microsoft.com/office/powerpoint/2010/main" val="329098318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p:nvPr/>
        </p:nvSpPr>
        <p:spPr>
          <a:xfrm>
            <a:off x="-2001" y="4000"/>
            <a:ext cx="12805601" cy="1508189"/>
          </a:xfrm>
          <a:prstGeom prst="rect">
            <a:avLst/>
          </a:prstGeom>
          <a:solidFill>
            <a:srgbClr val="FFFFFF"/>
          </a:solidFill>
          <a:ln w="12700">
            <a:miter lim="400000"/>
          </a:ln>
          <a:effectLst>
            <a:outerShdw dist="12700" dir="5400000" rotWithShape="0">
              <a:srgbClr val="D9D9D9"/>
            </a:outerShdw>
          </a:effectLst>
        </p:spPr>
        <p:txBody>
          <a:bodyPr lIns="42005" tIns="42005" rIns="42005" bIns="42005" anchor="ctr"/>
          <a:lstStyle/>
          <a:p>
            <a:pPr defTabSz="322600">
              <a:defRPr sz="2800">
                <a:solidFill>
                  <a:srgbClr val="FFFFFF"/>
                </a:solidFill>
              </a:defRPr>
            </a:pPr>
            <a:endParaRPr/>
          </a:p>
        </p:txBody>
      </p:sp>
      <p:sp>
        <p:nvSpPr>
          <p:cNvPr id="48" name="Shape 48"/>
          <p:cNvSpPr/>
          <p:nvPr/>
        </p:nvSpPr>
        <p:spPr>
          <a:xfrm>
            <a:off x="533066" y="347014"/>
            <a:ext cx="9775915" cy="823494"/>
          </a:xfrm>
          <a:prstGeom prst="rect">
            <a:avLst/>
          </a:prstGeom>
          <a:ln w="12700">
            <a:miter lim="400000"/>
          </a:ln>
          <a:extLst>
            <a:ext uri="{C572A759-6A51-4108-AA02-DFA0A04FC94B}">
              <ma14:wrappingTextBoxFlag xmlns:ma14="http://schemas.microsoft.com/office/mac/drawingml/2011/main" xmlns="" val="1"/>
            </a:ext>
          </a:extLst>
        </p:spPr>
        <p:txBody>
          <a:bodyPr wrap="square" lIns="42005" tIns="42005" rIns="42005" bIns="42005" anchor="ctr">
            <a:spAutoFit/>
          </a:bodyPr>
          <a:lstStyle>
            <a:lvl1pPr algn="l" defTabSz="457200">
              <a:defRPr sz="4800" b="1">
                <a:solidFill>
                  <a:srgbClr val="0285F0"/>
                </a:solidFill>
                <a:latin typeface="Microsoft YaHei"/>
                <a:ea typeface="Microsoft YaHei"/>
                <a:cs typeface="Microsoft YaHei"/>
                <a:sym typeface="Microsoft YaHei"/>
              </a:defRPr>
            </a:lvl1pPr>
          </a:lstStyle>
          <a:p>
            <a:r>
              <a:rPr lang="zh-CN" altLang="en-US" dirty="0">
                <a:latin typeface="+mj-ea"/>
                <a:ea typeface="+mj-ea"/>
              </a:rPr>
              <a:t>目录</a:t>
            </a:r>
            <a:endParaRPr dirty="0">
              <a:latin typeface="+mj-ea"/>
              <a:ea typeface="+mj-ea"/>
            </a:endParaRPr>
          </a:p>
        </p:txBody>
      </p:sp>
      <p:pic>
        <p:nvPicPr>
          <p:cNvPr id="49" name="008.png" descr="008.png"/>
          <p:cNvPicPr>
            <a:picLocks noChangeAspect="1"/>
          </p:cNvPicPr>
          <p:nvPr/>
        </p:nvPicPr>
        <p:blipFill>
          <a:blip r:embed="rId3" cstate="print">
            <a:alphaModFix amt="59999"/>
            <a:extLst/>
          </a:blip>
          <a:srcRect t="32328" r="18447" b="51748"/>
          <a:stretch>
            <a:fillRect/>
          </a:stretch>
        </p:blipFill>
        <p:spPr>
          <a:xfrm>
            <a:off x="6862857" y="-1334"/>
            <a:ext cx="5938744" cy="1528192"/>
          </a:xfrm>
          <a:prstGeom prst="rect">
            <a:avLst/>
          </a:prstGeom>
          <a:ln w="12700">
            <a:miter lim="400000"/>
          </a:ln>
        </p:spPr>
      </p:pic>
      <p:sp>
        <p:nvSpPr>
          <p:cNvPr id="8" name="TextBox 7"/>
          <p:cNvSpPr txBox="1"/>
          <p:nvPr/>
        </p:nvSpPr>
        <p:spPr>
          <a:xfrm>
            <a:off x="928192" y="2280320"/>
            <a:ext cx="9793088" cy="6524863"/>
          </a:xfrm>
          <a:prstGeom prst="rect">
            <a:avLst/>
          </a:prstGeom>
          <a:noFill/>
        </p:spPr>
        <p:txBody>
          <a:bodyPr wrap="square" rtlCol="0">
            <a:spAutoFit/>
          </a:bodyPr>
          <a:lstStyle/>
          <a:p>
            <a:pPr>
              <a:lnSpc>
                <a:spcPct val="200000"/>
              </a:lnSpc>
              <a:buFont typeface="Wingdings" pitchFamily="2" charset="2"/>
              <a:buChar char="l"/>
            </a:pPr>
            <a:r>
              <a:rPr lang="zh-CN" altLang="en-US" sz="2000" dirty="0">
                <a:solidFill>
                  <a:schemeClr val="bg2">
                    <a:lumMod val="50000"/>
                  </a:schemeClr>
                </a:solidFill>
                <a:latin typeface="微软雅黑" pitchFamily="34" charset="-122"/>
                <a:ea typeface="微软雅黑" pitchFamily="34" charset="-122"/>
              </a:rPr>
              <a:t>摩尔定律 </a:t>
            </a:r>
            <a:r>
              <a:rPr lang="en-US" altLang="zh-CN" sz="2000" dirty="0">
                <a:solidFill>
                  <a:schemeClr val="bg2">
                    <a:lumMod val="50000"/>
                  </a:schemeClr>
                </a:solidFill>
                <a:latin typeface="微软雅黑" pitchFamily="34" charset="-122"/>
                <a:ea typeface="微软雅黑" pitchFamily="34" charset="-122"/>
              </a:rPr>
              <a:t>(</a:t>
            </a:r>
            <a:r>
              <a:rPr lang="en" altLang="zh-CN" sz="2000" dirty="0">
                <a:solidFill>
                  <a:schemeClr val="bg2">
                    <a:lumMod val="50000"/>
                  </a:schemeClr>
                </a:solidFill>
                <a:latin typeface="微软雅黑" pitchFamily="34" charset="-122"/>
                <a:ea typeface="微软雅黑" pitchFamily="34" charset="-122"/>
              </a:rPr>
              <a:t>Moore‘s Law)</a:t>
            </a:r>
          </a:p>
          <a:p>
            <a:pPr>
              <a:lnSpc>
                <a:spcPct val="200000"/>
              </a:lnSpc>
              <a:buFont typeface="Wingdings" pitchFamily="2" charset="2"/>
              <a:buChar char="l"/>
            </a:pPr>
            <a:r>
              <a:rPr lang="zh-CN" altLang="en-US" sz="2000" dirty="0">
                <a:solidFill>
                  <a:schemeClr val="bg2">
                    <a:lumMod val="50000"/>
                  </a:schemeClr>
                </a:solidFill>
                <a:latin typeface="微软雅黑" pitchFamily="34" charset="-122"/>
                <a:ea typeface="微软雅黑" pitchFamily="34" charset="-122"/>
              </a:rPr>
              <a:t>康威定律 </a:t>
            </a:r>
            <a:r>
              <a:rPr lang="en-US" altLang="zh-CN" sz="2000" dirty="0">
                <a:solidFill>
                  <a:schemeClr val="bg2">
                    <a:lumMod val="50000"/>
                  </a:schemeClr>
                </a:solidFill>
                <a:latin typeface="微软雅黑" pitchFamily="34" charset="-122"/>
                <a:ea typeface="微软雅黑" pitchFamily="34" charset="-122"/>
              </a:rPr>
              <a:t>(</a:t>
            </a:r>
            <a:r>
              <a:rPr lang="en" altLang="zh-CN" sz="2000" dirty="0">
                <a:solidFill>
                  <a:schemeClr val="bg2">
                    <a:lumMod val="50000"/>
                  </a:schemeClr>
                </a:solidFill>
                <a:latin typeface="微软雅黑" pitchFamily="34" charset="-122"/>
                <a:ea typeface="微软雅黑" pitchFamily="34" charset="-122"/>
              </a:rPr>
              <a:t>Conway's Law)</a:t>
            </a:r>
          </a:p>
          <a:p>
            <a:pPr>
              <a:lnSpc>
                <a:spcPct val="200000"/>
              </a:lnSpc>
              <a:buFont typeface="Wingdings" pitchFamily="2" charset="2"/>
              <a:buChar char="l"/>
            </a:pPr>
            <a:r>
              <a:rPr lang="zh-CN" altLang="en-US" sz="2000" dirty="0">
                <a:solidFill>
                  <a:schemeClr val="bg2">
                    <a:lumMod val="50000"/>
                  </a:schemeClr>
                </a:solidFill>
                <a:latin typeface="微软雅黑" pitchFamily="34" charset="-122"/>
                <a:ea typeface="微软雅黑" pitchFamily="34" charset="-122"/>
              </a:rPr>
              <a:t>墨菲定律 </a:t>
            </a:r>
            <a:r>
              <a:rPr lang="en-US" altLang="zh-CN" sz="2000" dirty="0">
                <a:solidFill>
                  <a:schemeClr val="bg2">
                    <a:lumMod val="50000"/>
                  </a:schemeClr>
                </a:solidFill>
                <a:latin typeface="微软雅黑" pitchFamily="34" charset="-122"/>
                <a:ea typeface="微软雅黑" pitchFamily="34" charset="-122"/>
              </a:rPr>
              <a:t>(Murphy's Law)</a:t>
            </a:r>
          </a:p>
          <a:p>
            <a:pPr>
              <a:lnSpc>
                <a:spcPct val="200000"/>
              </a:lnSpc>
              <a:buFont typeface="Wingdings" pitchFamily="2" charset="2"/>
              <a:buChar char="l"/>
            </a:pPr>
            <a:r>
              <a:rPr lang="zh-CN" altLang="en-US" sz="2000" dirty="0">
                <a:solidFill>
                  <a:schemeClr val="bg2">
                    <a:lumMod val="50000"/>
                  </a:schemeClr>
                </a:solidFill>
                <a:latin typeface="微软雅黑" pitchFamily="34" charset="-122"/>
                <a:ea typeface="微软雅黑" pitchFamily="34" charset="-122"/>
              </a:rPr>
              <a:t>布鲁克斯法则</a:t>
            </a:r>
            <a:r>
              <a:rPr lang="en-US" altLang="zh-CN" sz="2000" dirty="0">
                <a:solidFill>
                  <a:schemeClr val="bg2">
                    <a:lumMod val="50000"/>
                  </a:schemeClr>
                </a:solidFill>
                <a:latin typeface="微软雅黑" pitchFamily="34" charset="-122"/>
                <a:ea typeface="微软雅黑" pitchFamily="34" charset="-122"/>
              </a:rPr>
              <a:t>(Brook's Law)</a:t>
            </a:r>
          </a:p>
          <a:p>
            <a:pPr>
              <a:lnSpc>
                <a:spcPct val="200000"/>
              </a:lnSpc>
              <a:buFont typeface="Wingdings" pitchFamily="2" charset="2"/>
              <a:buChar char="l"/>
            </a:pPr>
            <a:r>
              <a:rPr lang="zh-CN" altLang="en" sz="2000" dirty="0">
                <a:solidFill>
                  <a:schemeClr val="bg2">
                    <a:lumMod val="50000"/>
                  </a:schemeClr>
                </a:solidFill>
                <a:latin typeface="微软雅黑" pitchFamily="34" charset="-122"/>
                <a:ea typeface="微软雅黑" pitchFamily="34" charset="-122"/>
              </a:rPr>
              <a:t>霍夫斯塔特定律 </a:t>
            </a:r>
            <a:r>
              <a:rPr lang="en" altLang="zh-CN" sz="2000" dirty="0">
                <a:solidFill>
                  <a:schemeClr val="bg2">
                    <a:lumMod val="50000"/>
                  </a:schemeClr>
                </a:solidFill>
                <a:latin typeface="微软雅黑" pitchFamily="34" charset="-122"/>
                <a:ea typeface="微软雅黑" pitchFamily="34" charset="-122"/>
              </a:rPr>
              <a:t>(Hofstadter's Law)</a:t>
            </a:r>
            <a:endParaRPr lang="en-US" altLang="zh-CN" sz="2000" dirty="0">
              <a:solidFill>
                <a:schemeClr val="bg2">
                  <a:lumMod val="50000"/>
                </a:schemeClr>
              </a:solidFill>
              <a:latin typeface="微软雅黑" pitchFamily="34" charset="-122"/>
              <a:ea typeface="微软雅黑" pitchFamily="34" charset="-122"/>
            </a:endParaRPr>
          </a:p>
          <a:p>
            <a:pPr>
              <a:lnSpc>
                <a:spcPct val="200000"/>
              </a:lnSpc>
              <a:buFont typeface="Wingdings" pitchFamily="2" charset="2"/>
              <a:buChar char="l"/>
            </a:pPr>
            <a:r>
              <a:rPr lang="zh-CN" altLang="en-US" sz="2000" dirty="0">
                <a:solidFill>
                  <a:schemeClr val="bg2">
                    <a:lumMod val="50000"/>
                  </a:schemeClr>
                </a:solidFill>
                <a:latin typeface="微软雅黑" pitchFamily="34" charset="-122"/>
                <a:ea typeface="微软雅黑" pitchFamily="34" charset="-122"/>
              </a:rPr>
              <a:t>伯斯塔尔定律</a:t>
            </a:r>
            <a:r>
              <a:rPr lang="en-US" altLang="zh-CN" sz="2000" dirty="0">
                <a:solidFill>
                  <a:schemeClr val="bg2">
                    <a:lumMod val="50000"/>
                  </a:schemeClr>
                </a:solidFill>
                <a:latin typeface="微软雅黑" pitchFamily="34" charset="-122"/>
                <a:ea typeface="微软雅黑" pitchFamily="34" charset="-122"/>
              </a:rPr>
              <a:t>(</a:t>
            </a:r>
            <a:r>
              <a:rPr lang="en-US" altLang="zh-CN" sz="2000" dirty="0" err="1">
                <a:solidFill>
                  <a:schemeClr val="bg2">
                    <a:lumMod val="50000"/>
                  </a:schemeClr>
                </a:solidFill>
                <a:latin typeface="微软雅黑" pitchFamily="34" charset="-122"/>
                <a:ea typeface="微软雅黑" pitchFamily="34" charset="-122"/>
              </a:rPr>
              <a:t>Postel's</a:t>
            </a:r>
            <a:r>
              <a:rPr lang="en-US" altLang="zh-CN" sz="2000" dirty="0">
                <a:solidFill>
                  <a:schemeClr val="bg2">
                    <a:lumMod val="50000"/>
                  </a:schemeClr>
                </a:solidFill>
                <a:latin typeface="微软雅黑" pitchFamily="34" charset="-122"/>
                <a:ea typeface="微软雅黑" pitchFamily="34" charset="-122"/>
              </a:rPr>
              <a:t> Law)</a:t>
            </a:r>
          </a:p>
          <a:p>
            <a:pPr>
              <a:lnSpc>
                <a:spcPct val="200000"/>
              </a:lnSpc>
              <a:buFont typeface="Wingdings" pitchFamily="2" charset="2"/>
              <a:buChar char="l"/>
            </a:pPr>
            <a:r>
              <a:rPr lang="zh-CN" altLang="en-US" sz="2000" dirty="0">
                <a:solidFill>
                  <a:schemeClr val="bg2">
                    <a:lumMod val="50000"/>
                  </a:schemeClr>
                </a:solidFill>
                <a:latin typeface="微软雅黑" pitchFamily="34" charset="-122"/>
                <a:ea typeface="微软雅黑" pitchFamily="34" charset="-122"/>
              </a:rPr>
              <a:t>帕累托法则 </a:t>
            </a:r>
            <a:r>
              <a:rPr lang="en-US" altLang="zh-CN" sz="2000" dirty="0">
                <a:solidFill>
                  <a:schemeClr val="bg2">
                    <a:lumMod val="50000"/>
                  </a:schemeClr>
                </a:solidFill>
                <a:latin typeface="微软雅黑" pitchFamily="34" charset="-122"/>
                <a:ea typeface="微软雅黑" pitchFamily="34" charset="-122"/>
              </a:rPr>
              <a:t>(Pareto Principle)</a:t>
            </a:r>
          </a:p>
          <a:p>
            <a:pPr>
              <a:lnSpc>
                <a:spcPct val="200000"/>
              </a:lnSpc>
              <a:buFont typeface="Wingdings" pitchFamily="2" charset="2"/>
              <a:buChar char="l"/>
            </a:pPr>
            <a:r>
              <a:rPr lang="en-US" altLang="zh-CN" sz="2000" dirty="0">
                <a:solidFill>
                  <a:schemeClr val="bg2">
                    <a:lumMod val="50000"/>
                  </a:schemeClr>
                </a:solidFill>
                <a:latin typeface="微软雅黑" pitchFamily="34" charset="-122"/>
                <a:ea typeface="微软雅黑" pitchFamily="34" charset="-122"/>
              </a:rPr>
              <a:t>90-90</a:t>
            </a:r>
            <a:r>
              <a:rPr lang="zh-CN" altLang="en-US" sz="2000" dirty="0">
                <a:solidFill>
                  <a:schemeClr val="bg2">
                    <a:lumMod val="50000"/>
                  </a:schemeClr>
                </a:solidFill>
                <a:latin typeface="微软雅黑" pitchFamily="34" charset="-122"/>
                <a:ea typeface="微软雅黑" pitchFamily="34" charset="-122"/>
              </a:rPr>
              <a:t>法则 </a:t>
            </a:r>
            <a:r>
              <a:rPr lang="en-US" altLang="zh-CN" sz="2000" dirty="0">
                <a:solidFill>
                  <a:schemeClr val="bg2">
                    <a:lumMod val="50000"/>
                  </a:schemeClr>
                </a:solidFill>
                <a:latin typeface="微软雅黑" pitchFamily="34" charset="-122"/>
                <a:ea typeface="微软雅黑" pitchFamily="34" charset="-122"/>
              </a:rPr>
              <a:t>(Ninety-ninety rule)</a:t>
            </a:r>
          </a:p>
          <a:p>
            <a:pPr>
              <a:lnSpc>
                <a:spcPct val="200000"/>
              </a:lnSpc>
              <a:buFont typeface="Wingdings" pitchFamily="2" charset="2"/>
              <a:buChar char="l"/>
            </a:pPr>
            <a:r>
              <a:rPr lang="zh-CN" altLang="en-US" sz="2000" dirty="0">
                <a:solidFill>
                  <a:schemeClr val="bg2">
                    <a:lumMod val="50000"/>
                  </a:schemeClr>
                </a:solidFill>
                <a:latin typeface="微软雅黑" pitchFamily="34" charset="-122"/>
                <a:ea typeface="微软雅黑" pitchFamily="34" charset="-122"/>
              </a:rPr>
              <a:t>林纳斯定律 </a:t>
            </a:r>
            <a:r>
              <a:rPr lang="en-US" altLang="zh-CN" sz="2000" dirty="0">
                <a:solidFill>
                  <a:schemeClr val="bg2">
                    <a:lumMod val="50000"/>
                  </a:schemeClr>
                </a:solidFill>
                <a:latin typeface="微软雅黑" pitchFamily="34" charset="-122"/>
                <a:ea typeface="微软雅黑" pitchFamily="34" charset="-122"/>
              </a:rPr>
              <a:t>(Linus's Law)</a:t>
            </a:r>
          </a:p>
          <a:p>
            <a:pPr>
              <a:lnSpc>
                <a:spcPct val="200000"/>
              </a:lnSpc>
              <a:buFont typeface="Wingdings" pitchFamily="2" charset="2"/>
              <a:buChar char="l"/>
            </a:pPr>
            <a:r>
              <a:rPr lang="zh-CN" altLang="en-US" sz="2000" dirty="0">
                <a:solidFill>
                  <a:schemeClr val="bg2">
                    <a:lumMod val="50000"/>
                  </a:schemeClr>
                </a:solidFill>
                <a:latin typeface="微软雅黑" pitchFamily="34" charset="-122"/>
                <a:ea typeface="微软雅黑" pitchFamily="34" charset="-122"/>
              </a:rPr>
              <a:t>总结</a:t>
            </a:r>
            <a:endParaRPr lang="en-US" altLang="zh-CN" sz="2000" dirty="0">
              <a:latin typeface="微软雅黑" pitchFamily="34" charset="-122"/>
              <a:ea typeface="微软雅黑" pitchFamily="34" charset="-122"/>
            </a:endParaRPr>
          </a:p>
          <a:p>
            <a:endParaRPr lang="zh-CN" altLang="en-US" sz="1800" dirty="0">
              <a:latin typeface="微软雅黑" pitchFamily="34" charset="-122"/>
              <a:ea typeface="微软雅黑" pitchFamily="34" charset="-122"/>
            </a:endParaRPr>
          </a:p>
        </p:txBody>
      </p:sp>
    </p:spTree>
    <p:extLst>
      <p:ext uri="{BB962C8B-B14F-4D97-AF65-F5344CB8AC3E}">
        <p14:creationId xmlns:p14="http://schemas.microsoft.com/office/powerpoint/2010/main" val="2024403664"/>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a:solidFill>
                  <a:srgbClr val="439EFF"/>
                </a:solidFill>
                <a:latin typeface="幼圆" pitchFamily="49" charset="-122"/>
                <a:ea typeface="幼圆" pitchFamily="49" charset="-122"/>
              </a:rPr>
              <a:t>摩尔定律 </a:t>
            </a:r>
            <a:r>
              <a:rPr lang="en-US" altLang="zh-CN" sz="4800" b="1" dirty="0">
                <a:solidFill>
                  <a:srgbClr val="439EFF"/>
                </a:solidFill>
                <a:latin typeface="幼圆" pitchFamily="49" charset="-122"/>
                <a:ea typeface="幼圆" pitchFamily="49" charset="-122"/>
              </a:rPr>
              <a:t>(</a:t>
            </a:r>
            <a:r>
              <a:rPr lang="en" altLang="zh-CN" sz="4800" b="1" dirty="0">
                <a:solidFill>
                  <a:srgbClr val="439EFF"/>
                </a:solidFill>
                <a:latin typeface="幼圆" pitchFamily="49" charset="-122"/>
                <a:ea typeface="幼圆" pitchFamily="49" charset="-122"/>
              </a:rPr>
              <a:t>Moore‘s Law)</a:t>
            </a:r>
          </a:p>
        </p:txBody>
      </p:sp>
      <p:sp>
        <p:nvSpPr>
          <p:cNvPr id="3" name="内容占位符 2"/>
          <p:cNvSpPr>
            <a:spLocks noGrp="1"/>
          </p:cNvSpPr>
          <p:nvPr>
            <p:ph idx="1"/>
          </p:nvPr>
        </p:nvSpPr>
        <p:spPr>
          <a:xfrm>
            <a:off x="640080" y="2240282"/>
            <a:ext cx="11521440" cy="1984254"/>
          </a:xfrm>
          <a:solidFill>
            <a:schemeClr val="bg1"/>
          </a:solidFill>
          <a:ln>
            <a:solidFill>
              <a:schemeClr val="accent1">
                <a:lumMod val="20000"/>
                <a:lumOff val="80000"/>
              </a:schemeClr>
            </a:solidFill>
          </a:ln>
        </p:spPr>
        <p:txBody>
          <a:bodyPr>
            <a:normAutofit/>
          </a:bodyPr>
          <a:lstStyle/>
          <a:p>
            <a:pPr marL="0" indent="0">
              <a:buNone/>
            </a:pPr>
            <a:r>
              <a:rPr kumimoji="1" lang="zh-CN" altLang="en-US" sz="2400" b="1" dirty="0">
                <a:solidFill>
                  <a:schemeClr val="tx2"/>
                </a:solidFill>
                <a:latin typeface="Heiti SC Light" charset="-122"/>
                <a:ea typeface="Heiti SC Light" charset="-122"/>
                <a:cs typeface="Heiti SC Light" charset="-122"/>
              </a:rPr>
              <a:t>内容描述：</a:t>
            </a:r>
            <a:endParaRPr kumimoji="1" lang="en-US" altLang="zh-CN" sz="2400" b="1" dirty="0">
              <a:solidFill>
                <a:schemeClr val="tx2"/>
              </a:solidFill>
              <a:latin typeface="Heiti SC Light" charset="-122"/>
              <a:ea typeface="Heiti SC Light" charset="-122"/>
              <a:cs typeface="Heiti SC Light" charset="-122"/>
            </a:endParaRPr>
          </a:p>
          <a:p>
            <a:pPr marL="0" indent="0">
              <a:buNone/>
            </a:pPr>
            <a:r>
              <a:rPr lang="en" altLang="zh-CN" sz="2400" dirty="0">
                <a:solidFill>
                  <a:schemeClr val="tx1"/>
                </a:solidFill>
                <a:latin typeface="STKaiti" panose="02010600040101010101" pitchFamily="2" charset="-122"/>
                <a:ea typeface="STKaiti" panose="02010600040101010101" pitchFamily="2" charset="-122"/>
              </a:rPr>
              <a:t>Moore's law is the observation that the number of transistors in a dense integrated circuit doubles about every two years. </a:t>
            </a:r>
          </a:p>
          <a:p>
            <a:pPr marL="0" indent="0">
              <a:buNone/>
            </a:pPr>
            <a:r>
              <a:rPr kumimoji="1" lang="en-US" altLang="zh-CN" sz="2400" dirty="0">
                <a:solidFill>
                  <a:schemeClr val="tx2"/>
                </a:solidFill>
                <a:latin typeface="Heiti SC Light" panose="02000000000000000000" pitchFamily="2" charset="-128"/>
                <a:ea typeface="Heiti SC Light" panose="02000000000000000000" pitchFamily="2" charset="-128"/>
                <a:cs typeface="Heiti SC Light" charset="-122"/>
              </a:rPr>
              <a:t>“</a:t>
            </a:r>
            <a:r>
              <a:rPr kumimoji="1" lang="zh-CN" altLang="en-US" sz="2400" dirty="0">
                <a:solidFill>
                  <a:schemeClr val="tx2"/>
                </a:solidFill>
                <a:latin typeface="Heiti SC Light" panose="02000000000000000000" pitchFamily="2" charset="-128"/>
                <a:ea typeface="Heiti SC Light" panose="02000000000000000000" pitchFamily="2" charset="-128"/>
                <a:cs typeface="Heiti SC Light" charset="-122"/>
              </a:rPr>
              <a:t>集成电路的晶体管密度大约每两年翻一番</a:t>
            </a:r>
            <a:r>
              <a:rPr kumimoji="1" lang="en-US" altLang="zh-CN" sz="2400" dirty="0">
                <a:solidFill>
                  <a:schemeClr val="tx2"/>
                </a:solidFill>
                <a:latin typeface="Heiti SC Light" panose="02000000000000000000" pitchFamily="2" charset="-128"/>
                <a:ea typeface="Heiti SC Light" panose="02000000000000000000" pitchFamily="2" charset="-128"/>
                <a:cs typeface="Heiti SC Light" charset="-122"/>
              </a:rPr>
              <a:t>”</a:t>
            </a:r>
          </a:p>
          <a:p>
            <a:pPr marL="0" indent="0">
              <a:buNone/>
            </a:pPr>
            <a:endParaRPr kumimoji="1" lang="en" altLang="zh-CN" sz="2400" dirty="0">
              <a:solidFill>
                <a:schemeClr val="tx2"/>
              </a:solidFill>
              <a:latin typeface="Heiti SC Light" panose="02000000000000000000" pitchFamily="2" charset="-128"/>
              <a:ea typeface="Heiti SC Light" panose="02000000000000000000" pitchFamily="2" charset="-128"/>
              <a:cs typeface="Heiti SC Light" charset="-122"/>
            </a:endParaRPr>
          </a:p>
        </p:txBody>
      </p:sp>
      <p:pic>
        <p:nvPicPr>
          <p:cNvPr id="5" name="图片 4">
            <a:extLst>
              <a:ext uri="{FF2B5EF4-FFF2-40B4-BE49-F238E27FC236}">
                <a16:creationId xmlns:a16="http://schemas.microsoft.com/office/drawing/2014/main" id="{40C615A6-2F7B-FB45-B406-CFD619780E3C}"/>
              </a:ext>
            </a:extLst>
          </p:cNvPr>
          <p:cNvPicPr>
            <a:picLocks noChangeAspect="1"/>
          </p:cNvPicPr>
          <p:nvPr/>
        </p:nvPicPr>
        <p:blipFill>
          <a:blip r:embed="rId3"/>
          <a:stretch>
            <a:fillRect/>
          </a:stretch>
        </p:blipFill>
        <p:spPr>
          <a:xfrm>
            <a:off x="6560133" y="4471300"/>
            <a:ext cx="5588000" cy="4076700"/>
          </a:xfrm>
          <a:prstGeom prst="rect">
            <a:avLst/>
          </a:prstGeom>
        </p:spPr>
      </p:pic>
      <p:pic>
        <p:nvPicPr>
          <p:cNvPr id="8" name="图片 7">
            <a:extLst>
              <a:ext uri="{FF2B5EF4-FFF2-40B4-BE49-F238E27FC236}">
                <a16:creationId xmlns:a16="http://schemas.microsoft.com/office/drawing/2014/main" id="{88D75532-B952-CB4E-8CB0-32776A24F3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151" y="4471300"/>
            <a:ext cx="5715000" cy="3263900"/>
          </a:xfrm>
          <a:prstGeom prst="rect">
            <a:avLst/>
          </a:prstGeom>
        </p:spPr>
      </p:pic>
      <p:sp>
        <p:nvSpPr>
          <p:cNvPr id="9" name="文本框 8">
            <a:extLst>
              <a:ext uri="{FF2B5EF4-FFF2-40B4-BE49-F238E27FC236}">
                <a16:creationId xmlns:a16="http://schemas.microsoft.com/office/drawing/2014/main" id="{B7CFB004-CEBE-3546-9843-41FFAF6D3504}"/>
              </a:ext>
            </a:extLst>
          </p:cNvPr>
          <p:cNvSpPr txBox="1"/>
          <p:nvPr/>
        </p:nvSpPr>
        <p:spPr>
          <a:xfrm>
            <a:off x="1072208" y="7735200"/>
            <a:ext cx="5169260" cy="830997"/>
          </a:xfrm>
          <a:prstGeom prst="rect">
            <a:avLst/>
          </a:prstGeom>
          <a:noFill/>
        </p:spPr>
        <p:txBody>
          <a:bodyPr wrap="square" rtlCol="0">
            <a:spAutoFit/>
          </a:bodyPr>
          <a:lstStyle/>
          <a:p>
            <a:r>
              <a:rPr kumimoji="1" lang="en" altLang="zh-CN" sz="1600" dirty="0"/>
              <a:t>The trend of scaling for NAND flash memory allows doubling of components manufactured in the same wafer area in less than 18 months.</a:t>
            </a:r>
            <a:endParaRPr kumimoji="1" lang="zh-CN" altLang="en-US" sz="1600" dirty="0"/>
          </a:p>
        </p:txBody>
      </p:sp>
    </p:spTree>
    <p:extLst>
      <p:ext uri="{BB962C8B-B14F-4D97-AF65-F5344CB8AC3E}">
        <p14:creationId xmlns:p14="http://schemas.microsoft.com/office/powerpoint/2010/main" val="2502196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a:solidFill>
                  <a:srgbClr val="439EFF"/>
                </a:solidFill>
                <a:latin typeface="幼圆" pitchFamily="49" charset="-122"/>
                <a:ea typeface="幼圆" pitchFamily="49" charset="-122"/>
              </a:rPr>
              <a:t>摩尔定律补充</a:t>
            </a:r>
            <a:endParaRPr lang="en" altLang="zh-CN" sz="4800" b="1" dirty="0">
              <a:solidFill>
                <a:srgbClr val="439EFF"/>
              </a:solidFill>
              <a:latin typeface="幼圆" pitchFamily="49" charset="-122"/>
              <a:ea typeface="幼圆" pitchFamily="49" charset="-122"/>
            </a:endParaRPr>
          </a:p>
        </p:txBody>
      </p:sp>
      <p:sp>
        <p:nvSpPr>
          <p:cNvPr id="3" name="内容占位符 2"/>
          <p:cNvSpPr>
            <a:spLocks noGrp="1"/>
          </p:cNvSpPr>
          <p:nvPr>
            <p:ph idx="1"/>
          </p:nvPr>
        </p:nvSpPr>
        <p:spPr>
          <a:xfrm>
            <a:off x="640080" y="2240281"/>
            <a:ext cx="11521440" cy="6976424"/>
          </a:xfrm>
          <a:solidFill>
            <a:schemeClr val="bg1"/>
          </a:solidFill>
          <a:ln>
            <a:solidFill>
              <a:schemeClr val="accent1">
                <a:lumMod val="20000"/>
                <a:lumOff val="80000"/>
              </a:schemeClr>
            </a:solidFill>
          </a:ln>
        </p:spPr>
        <p:txBody>
          <a:bodyPr>
            <a:normAutofit/>
          </a:bodyPr>
          <a:lstStyle/>
          <a:p>
            <a:pPr marL="0" indent="0">
              <a:buNone/>
            </a:pPr>
            <a:r>
              <a:rPr kumimoji="1" lang="zh-CN" altLang="en-US" sz="2400" b="1" dirty="0">
                <a:solidFill>
                  <a:schemeClr val="tx2"/>
                </a:solidFill>
                <a:latin typeface="Heiti SC Light" charset="-122"/>
                <a:ea typeface="Heiti SC Light" charset="-122"/>
                <a:cs typeface="Heiti SC Light" charset="-122"/>
              </a:rPr>
              <a:t>摩尔第二定律 ：</a:t>
            </a:r>
            <a:endParaRPr kumimoji="1" lang="en-US" altLang="zh-CN" sz="2400" b="1" dirty="0">
              <a:solidFill>
                <a:schemeClr val="tx2"/>
              </a:solidFill>
              <a:latin typeface="Heiti SC Light" charset="-122"/>
              <a:ea typeface="Heiti SC Light" charset="-122"/>
              <a:cs typeface="Heiti SC Light" charset="-122"/>
            </a:endParaRPr>
          </a:p>
          <a:p>
            <a:pPr marL="0" indent="0">
              <a:buNone/>
            </a:pPr>
            <a:r>
              <a:rPr lang="en" altLang="zh-CN" sz="2400" dirty="0">
                <a:solidFill>
                  <a:schemeClr val="tx1"/>
                </a:solidFill>
                <a:ea typeface="STKaiti" panose="02010600040101010101" pitchFamily="2" charset="-122"/>
              </a:rPr>
              <a:t>Rock's law or Moore's second law, named for Arthur Rock or Gordon Moore, says that the cost of a semiconductor chip fabrication </a:t>
            </a:r>
            <a:r>
              <a:rPr lang="en" altLang="zh-CN" sz="2400" dirty="0" err="1">
                <a:solidFill>
                  <a:schemeClr val="tx1"/>
                </a:solidFill>
                <a:ea typeface="STKaiti" panose="02010600040101010101" pitchFamily="2" charset="-122"/>
              </a:rPr>
              <a:t>plantdoubles</a:t>
            </a:r>
            <a:r>
              <a:rPr lang="en" altLang="zh-CN" sz="2400" dirty="0">
                <a:solidFill>
                  <a:schemeClr val="tx1"/>
                </a:solidFill>
                <a:ea typeface="STKaiti" panose="02010600040101010101" pitchFamily="2" charset="-122"/>
              </a:rPr>
              <a:t> every four years.</a:t>
            </a:r>
          </a:p>
          <a:p>
            <a:pPr marL="0" indent="0">
              <a:buNone/>
            </a:pPr>
            <a:r>
              <a:rPr lang="zh-CN" altLang="en-US" sz="2400" dirty="0">
                <a:solidFill>
                  <a:schemeClr val="tx2"/>
                </a:solidFill>
                <a:latin typeface="Heiti SC Light" panose="02000000000000000000" pitchFamily="2" charset="-128"/>
                <a:ea typeface="Heiti SC Light" panose="02000000000000000000" pitchFamily="2" charset="-128"/>
              </a:rPr>
              <a:t>“半导体芯片制造工厂的成本每四年翻一番。”</a:t>
            </a:r>
            <a:endParaRPr lang="en-US" altLang="zh-CN" sz="2400" dirty="0">
              <a:solidFill>
                <a:schemeClr val="tx2"/>
              </a:solidFill>
              <a:latin typeface="Heiti SC Light" panose="02000000000000000000" pitchFamily="2" charset="-128"/>
              <a:ea typeface="Heiti SC Light" panose="02000000000000000000" pitchFamily="2" charset="-128"/>
            </a:endParaRPr>
          </a:p>
          <a:p>
            <a:pPr marL="0" indent="0">
              <a:buNone/>
            </a:pPr>
            <a:endParaRPr lang="en-US" altLang="zh-CN" sz="2400" dirty="0">
              <a:solidFill>
                <a:schemeClr val="tx2"/>
              </a:solidFill>
              <a:latin typeface="Heiti SC Light" panose="02000000000000000000" pitchFamily="2" charset="-128"/>
              <a:ea typeface="Heiti SC Light" panose="02000000000000000000" pitchFamily="2" charset="-128"/>
            </a:endParaRPr>
          </a:p>
          <a:p>
            <a:pPr marL="0" indent="0">
              <a:buNone/>
            </a:pPr>
            <a:r>
              <a:rPr kumimoji="1" lang="zh-CN" altLang="en-US" sz="2400" b="1" dirty="0">
                <a:solidFill>
                  <a:schemeClr val="tx2"/>
                </a:solidFill>
                <a:latin typeface="Heiti SC Light" charset="-122"/>
                <a:ea typeface="Heiti SC Light" charset="-122"/>
                <a:cs typeface="Heiti SC Light" charset="-122"/>
              </a:rPr>
              <a:t>反摩尔定律：</a:t>
            </a:r>
            <a:endParaRPr kumimoji="1" lang="en-US" altLang="zh-CN" sz="2400" b="1" dirty="0">
              <a:solidFill>
                <a:schemeClr val="tx2"/>
              </a:solidFill>
              <a:latin typeface="Heiti SC Light" charset="-122"/>
              <a:ea typeface="Heiti SC Light" charset="-122"/>
              <a:cs typeface="Heiti SC Light" charset="-122"/>
            </a:endParaRPr>
          </a:p>
          <a:p>
            <a:pPr marL="0" indent="0">
              <a:buNone/>
            </a:pPr>
            <a:r>
              <a:rPr kumimoji="1" lang="zh-CN" altLang="en-US" sz="2400" dirty="0">
                <a:solidFill>
                  <a:schemeClr val="tx2"/>
                </a:solidFill>
                <a:latin typeface="Heiti SC Light" panose="02000000000000000000" pitchFamily="2" charset="-128"/>
                <a:ea typeface="Heiti SC Light" panose="02000000000000000000" pitchFamily="2" charset="-128"/>
                <a:cs typeface="Heiti SC Light" charset="-122"/>
              </a:rPr>
              <a:t>谷歌前</a:t>
            </a:r>
            <a:r>
              <a:rPr kumimoji="1" lang="en-US" altLang="zh-CN" sz="2400" dirty="0">
                <a:solidFill>
                  <a:schemeClr val="tx2"/>
                </a:solidFill>
                <a:latin typeface="Heiti SC Light" panose="02000000000000000000" pitchFamily="2" charset="-128"/>
                <a:ea typeface="Heiti SC Light" panose="02000000000000000000" pitchFamily="2" charset="-128"/>
                <a:cs typeface="Heiti SC Light" charset="-122"/>
              </a:rPr>
              <a:t>CEO</a:t>
            </a:r>
            <a:r>
              <a:rPr kumimoji="1" lang="zh-CN" altLang="en-US" sz="2400" dirty="0">
                <a:solidFill>
                  <a:schemeClr val="tx2"/>
                </a:solidFill>
                <a:latin typeface="Heiti SC Light" panose="02000000000000000000" pitchFamily="2" charset="-128"/>
                <a:ea typeface="Heiti SC Light" panose="02000000000000000000" pitchFamily="2" charset="-128"/>
                <a:cs typeface="Heiti SC Light" charset="-122"/>
              </a:rPr>
              <a:t>埃里克</a:t>
            </a:r>
            <a:r>
              <a:rPr kumimoji="1" lang="en-US" altLang="zh-CN" sz="2400" dirty="0">
                <a:solidFill>
                  <a:schemeClr val="tx2"/>
                </a:solidFill>
                <a:latin typeface="Heiti SC Light" panose="02000000000000000000" pitchFamily="2" charset="-128"/>
                <a:ea typeface="Heiti SC Light" panose="02000000000000000000" pitchFamily="2" charset="-128"/>
                <a:cs typeface="Heiti SC Light" charset="-122"/>
              </a:rPr>
              <a:t>·</a:t>
            </a:r>
            <a:r>
              <a:rPr kumimoji="1" lang="zh-CN" altLang="en-US" sz="2400" dirty="0">
                <a:solidFill>
                  <a:schemeClr val="tx2"/>
                </a:solidFill>
                <a:latin typeface="Heiti SC Light" panose="02000000000000000000" pitchFamily="2" charset="-128"/>
                <a:ea typeface="Heiti SC Light" panose="02000000000000000000" pitchFamily="2" charset="-128"/>
                <a:cs typeface="Heiti SC Light" charset="-122"/>
              </a:rPr>
              <a:t>施密特提出的，“如果你反过来看摩尔定律，一个</a:t>
            </a:r>
            <a:r>
              <a:rPr kumimoji="1" lang="en-US" altLang="zh-CN" sz="2400" dirty="0">
                <a:solidFill>
                  <a:schemeClr val="tx2"/>
                </a:solidFill>
                <a:latin typeface="Heiti SC Light" panose="02000000000000000000" pitchFamily="2" charset="-128"/>
                <a:ea typeface="Heiti SC Light" panose="02000000000000000000" pitchFamily="2" charset="-128"/>
                <a:cs typeface="Heiti SC Light" charset="-122"/>
              </a:rPr>
              <a:t>IT</a:t>
            </a:r>
            <a:r>
              <a:rPr kumimoji="1" lang="zh-CN" altLang="en-US" sz="2400" dirty="0">
                <a:solidFill>
                  <a:schemeClr val="tx2"/>
                </a:solidFill>
                <a:latin typeface="Heiti SC Light" panose="02000000000000000000" pitchFamily="2" charset="-128"/>
                <a:ea typeface="Heiti SC Light" panose="02000000000000000000" pitchFamily="2" charset="-128"/>
                <a:cs typeface="Heiti SC Light" charset="-122"/>
              </a:rPr>
              <a:t>公司如果今天和十八个月前卖掉同样多的、同样的产品，它的营业额就要下降一半”</a:t>
            </a:r>
            <a:endParaRPr kumimoji="1" lang="en-US" altLang="zh-CN" sz="2400" dirty="0">
              <a:solidFill>
                <a:schemeClr val="tx2"/>
              </a:solidFill>
              <a:latin typeface="Heiti SC Light" panose="02000000000000000000" pitchFamily="2" charset="-128"/>
              <a:ea typeface="Heiti SC Light" panose="02000000000000000000" pitchFamily="2" charset="-128"/>
              <a:cs typeface="Heiti SC Light" charset="-122"/>
            </a:endParaRPr>
          </a:p>
          <a:p>
            <a:pPr marL="0" indent="0">
              <a:buNone/>
            </a:pPr>
            <a:endParaRPr kumimoji="1" lang="en-US" altLang="zh-CN" sz="2400" dirty="0">
              <a:solidFill>
                <a:schemeClr val="tx2"/>
              </a:solidFill>
              <a:latin typeface="Heiti SC Light" panose="02000000000000000000" pitchFamily="2" charset="-128"/>
              <a:ea typeface="Heiti SC Light" panose="02000000000000000000" pitchFamily="2" charset="-128"/>
              <a:cs typeface="Heiti SC Light" charset="-122"/>
            </a:endParaRPr>
          </a:p>
          <a:p>
            <a:pPr marL="0" indent="0">
              <a:buNone/>
            </a:pPr>
            <a:r>
              <a:rPr kumimoji="1" lang="zh-CN" altLang="en-US" sz="2400" b="1" dirty="0">
                <a:solidFill>
                  <a:schemeClr val="tx2"/>
                </a:solidFill>
                <a:latin typeface="Heiti SC Light" panose="02000000000000000000" pitchFamily="2" charset="-128"/>
                <a:ea typeface="Heiti SC Light" panose="02000000000000000000" pitchFamily="2" charset="-128"/>
                <a:cs typeface="Heiti SC Light" charset="-122"/>
              </a:rPr>
              <a:t>安迪</a:t>
            </a:r>
            <a:r>
              <a:rPr kumimoji="1" lang="en-US" altLang="zh-CN" sz="2400" b="1" dirty="0">
                <a:solidFill>
                  <a:schemeClr val="tx2"/>
                </a:solidFill>
                <a:latin typeface="Heiti SC Light" panose="02000000000000000000" pitchFamily="2" charset="-128"/>
                <a:ea typeface="Heiti SC Light" panose="02000000000000000000" pitchFamily="2" charset="-128"/>
                <a:cs typeface="Heiti SC Light" charset="-122"/>
              </a:rPr>
              <a:t>-</a:t>
            </a:r>
            <a:r>
              <a:rPr kumimoji="1" lang="zh-CN" altLang="en-US" sz="2400" b="1" dirty="0">
                <a:solidFill>
                  <a:schemeClr val="tx2"/>
                </a:solidFill>
                <a:latin typeface="Heiti SC Light" panose="02000000000000000000" pitchFamily="2" charset="-128"/>
                <a:ea typeface="Heiti SC Light" panose="02000000000000000000" pitchFamily="2" charset="-128"/>
                <a:cs typeface="Heiti SC Light" charset="-122"/>
              </a:rPr>
              <a:t>比尔定律：</a:t>
            </a:r>
            <a:endParaRPr kumimoji="1" lang="en-US" altLang="zh-CN" sz="2400" b="1" dirty="0">
              <a:solidFill>
                <a:schemeClr val="tx2"/>
              </a:solidFill>
              <a:latin typeface="Heiti SC Light" panose="02000000000000000000" pitchFamily="2" charset="-128"/>
              <a:ea typeface="Heiti SC Light" panose="02000000000000000000" pitchFamily="2" charset="-128"/>
              <a:cs typeface="Heiti SC Light" charset="-122"/>
            </a:endParaRPr>
          </a:p>
          <a:p>
            <a:pPr marL="0" indent="0">
              <a:buNone/>
            </a:pPr>
            <a:r>
              <a:rPr kumimoji="1" lang="zh-CN" altLang="en-US" sz="2400" dirty="0">
                <a:solidFill>
                  <a:schemeClr val="tx2"/>
                </a:solidFill>
                <a:latin typeface="Heiti SC Light" panose="02000000000000000000" pitchFamily="2" charset="-128"/>
                <a:ea typeface="Heiti SC Light" panose="02000000000000000000" pitchFamily="2" charset="-128"/>
                <a:cs typeface="Heiti SC Light" charset="-122"/>
              </a:rPr>
              <a:t>安迪</a:t>
            </a:r>
            <a:r>
              <a:rPr kumimoji="1" lang="en-US" altLang="zh-CN" sz="2400" dirty="0">
                <a:solidFill>
                  <a:schemeClr val="tx2"/>
                </a:solidFill>
                <a:latin typeface="Heiti SC Light" panose="02000000000000000000" pitchFamily="2" charset="-128"/>
                <a:ea typeface="Heiti SC Light" panose="02000000000000000000" pitchFamily="2" charset="-128"/>
                <a:cs typeface="Heiti SC Light" charset="-122"/>
              </a:rPr>
              <a:t>-</a:t>
            </a:r>
            <a:r>
              <a:rPr kumimoji="1" lang="zh-CN" altLang="en-US" sz="2400" dirty="0">
                <a:solidFill>
                  <a:schemeClr val="tx2"/>
                </a:solidFill>
                <a:latin typeface="Heiti SC Light" panose="02000000000000000000" pitchFamily="2" charset="-128"/>
                <a:ea typeface="Heiti SC Light" panose="02000000000000000000" pitchFamily="2" charset="-128"/>
                <a:cs typeface="Heiti SC Light" charset="-122"/>
              </a:rPr>
              <a:t>英特尔公司</a:t>
            </a:r>
            <a:r>
              <a:rPr kumimoji="1" lang="en-US" altLang="zh-CN" sz="2400" dirty="0">
                <a:solidFill>
                  <a:schemeClr val="tx2"/>
                </a:solidFill>
                <a:latin typeface="Heiti SC Light" panose="02000000000000000000" pitchFamily="2" charset="-128"/>
                <a:ea typeface="Heiti SC Light" panose="02000000000000000000" pitchFamily="2" charset="-128"/>
                <a:cs typeface="Heiti SC Light" charset="-122"/>
              </a:rPr>
              <a:t>CEO</a:t>
            </a:r>
            <a:r>
              <a:rPr kumimoji="1" lang="zh-CN" altLang="en-US" sz="2400" dirty="0">
                <a:solidFill>
                  <a:schemeClr val="tx2"/>
                </a:solidFill>
                <a:latin typeface="Heiti SC Light" panose="02000000000000000000" pitchFamily="2" charset="-128"/>
                <a:ea typeface="Heiti SC Light" panose="02000000000000000000" pitchFamily="2" charset="-128"/>
                <a:cs typeface="Heiti SC Light" charset="-122"/>
              </a:rPr>
              <a:t>安迪</a:t>
            </a:r>
            <a:r>
              <a:rPr kumimoji="1" lang="en-US" altLang="zh-CN" sz="2400" dirty="0">
                <a:solidFill>
                  <a:schemeClr val="tx2"/>
                </a:solidFill>
                <a:latin typeface="Heiti SC Light" panose="02000000000000000000" pitchFamily="2" charset="-128"/>
                <a:ea typeface="Heiti SC Light" panose="02000000000000000000" pitchFamily="2" charset="-128"/>
                <a:cs typeface="Heiti SC Light" charset="-122"/>
              </a:rPr>
              <a:t>·</a:t>
            </a:r>
            <a:r>
              <a:rPr kumimoji="1" lang="zh-CN" altLang="en-US" sz="2400" dirty="0">
                <a:solidFill>
                  <a:schemeClr val="tx2"/>
                </a:solidFill>
                <a:latin typeface="Heiti SC Light" panose="02000000000000000000" pitchFamily="2" charset="-128"/>
                <a:ea typeface="Heiti SC Light" panose="02000000000000000000" pitchFamily="2" charset="-128"/>
                <a:cs typeface="Heiti SC Light" charset="-122"/>
              </a:rPr>
              <a:t>格鲁夫（</a:t>
            </a:r>
            <a:r>
              <a:rPr kumimoji="1" lang="en-US" altLang="zh-CN" sz="2400" dirty="0">
                <a:solidFill>
                  <a:schemeClr val="tx2"/>
                </a:solidFill>
                <a:latin typeface="Heiti SC Light" panose="02000000000000000000" pitchFamily="2" charset="-128"/>
                <a:ea typeface="Heiti SC Light" panose="02000000000000000000" pitchFamily="2" charset="-128"/>
                <a:cs typeface="Heiti SC Light" charset="-122"/>
              </a:rPr>
              <a:t>Andy Grove</a:t>
            </a:r>
            <a:r>
              <a:rPr kumimoji="1" lang="zh-CN" altLang="en-US" sz="2400" dirty="0">
                <a:solidFill>
                  <a:schemeClr val="tx2"/>
                </a:solidFill>
                <a:latin typeface="Heiti SC Light" panose="02000000000000000000" pitchFamily="2" charset="-128"/>
                <a:ea typeface="Heiti SC Light" panose="02000000000000000000" pitchFamily="2" charset="-128"/>
                <a:cs typeface="Heiti SC Light" charset="-122"/>
              </a:rPr>
              <a:t>）；比尔</a:t>
            </a:r>
            <a:r>
              <a:rPr kumimoji="1" lang="en-US" altLang="zh-CN" sz="2400" dirty="0">
                <a:solidFill>
                  <a:schemeClr val="tx2"/>
                </a:solidFill>
                <a:latin typeface="Heiti SC Light" panose="02000000000000000000" pitchFamily="2" charset="-128"/>
                <a:ea typeface="Heiti SC Light" panose="02000000000000000000" pitchFamily="2" charset="-128"/>
                <a:cs typeface="Heiti SC Light" charset="-122"/>
              </a:rPr>
              <a:t>-</a:t>
            </a:r>
            <a:r>
              <a:rPr kumimoji="1" lang="zh-CN" altLang="en-US" sz="2400" dirty="0">
                <a:solidFill>
                  <a:schemeClr val="tx2"/>
                </a:solidFill>
                <a:latin typeface="Heiti SC Light" panose="02000000000000000000" pitchFamily="2" charset="-128"/>
                <a:ea typeface="Heiti SC Light" panose="02000000000000000000" pitchFamily="2" charset="-128"/>
                <a:cs typeface="Heiti SC Light" charset="-122"/>
              </a:rPr>
              <a:t>微软公司创始人比尔</a:t>
            </a:r>
            <a:r>
              <a:rPr kumimoji="1" lang="en-US" altLang="zh-CN" sz="2400" dirty="0">
                <a:solidFill>
                  <a:schemeClr val="tx2"/>
                </a:solidFill>
                <a:latin typeface="Heiti SC Light" panose="02000000000000000000" pitchFamily="2" charset="-128"/>
                <a:ea typeface="Heiti SC Light" panose="02000000000000000000" pitchFamily="2" charset="-128"/>
                <a:cs typeface="Heiti SC Light" charset="-122"/>
              </a:rPr>
              <a:t>·</a:t>
            </a:r>
            <a:r>
              <a:rPr kumimoji="1" lang="zh-CN" altLang="en-US" sz="2400" dirty="0">
                <a:solidFill>
                  <a:schemeClr val="tx2"/>
                </a:solidFill>
                <a:latin typeface="Heiti SC Light" panose="02000000000000000000" pitchFamily="2" charset="-128"/>
                <a:ea typeface="Heiti SC Light" panose="02000000000000000000" pitchFamily="2" charset="-128"/>
                <a:cs typeface="Heiti SC Light" charset="-122"/>
              </a:rPr>
              <a:t>盖茨。</a:t>
            </a:r>
            <a:r>
              <a:rPr kumimoji="1" lang="en" altLang="zh-CN" sz="2400" dirty="0">
                <a:solidFill>
                  <a:schemeClr val="tx2"/>
                </a:solidFill>
                <a:latin typeface="Heiti SC Light" panose="02000000000000000000" pitchFamily="2" charset="-128"/>
                <a:ea typeface="Heiti SC Light" panose="02000000000000000000" pitchFamily="2" charset="-128"/>
                <a:cs typeface="Heiti SC Light" charset="-122"/>
              </a:rPr>
              <a:t>  </a:t>
            </a:r>
            <a:r>
              <a:rPr kumimoji="1" lang="zh-CN" altLang="en-US" sz="2400" dirty="0">
                <a:solidFill>
                  <a:schemeClr val="tx2"/>
                </a:solidFill>
                <a:latin typeface="Heiti SC Light" panose="02000000000000000000" pitchFamily="2" charset="-128"/>
                <a:ea typeface="Heiti SC Light" panose="02000000000000000000" pitchFamily="2" charset="-128"/>
                <a:cs typeface="Heiti SC Light" charset="-122"/>
              </a:rPr>
              <a:t>“</a:t>
            </a:r>
            <a:r>
              <a:rPr kumimoji="1" lang="en" altLang="zh-CN" sz="2400" dirty="0">
                <a:solidFill>
                  <a:schemeClr val="tx2"/>
                </a:solidFill>
                <a:ea typeface="Heiti SC Light" panose="02000000000000000000" pitchFamily="2" charset="-128"/>
                <a:cs typeface="Heiti SC Light" charset="-122"/>
              </a:rPr>
              <a:t>Andy gives, Bill takes away.</a:t>
            </a:r>
            <a:r>
              <a:rPr kumimoji="1" lang="zh-CN" altLang="en-US" sz="2400" dirty="0">
                <a:solidFill>
                  <a:schemeClr val="tx2"/>
                </a:solidFill>
                <a:ea typeface="Heiti SC Light" panose="02000000000000000000" pitchFamily="2" charset="-128"/>
                <a:cs typeface="Heiti SC Light" charset="-122"/>
              </a:rPr>
              <a:t>”意思是硬件提高的性能，很快被软件消耗掉了。</a:t>
            </a:r>
            <a:endParaRPr kumimoji="1" lang="en-US" altLang="zh-CN" sz="2400" dirty="0">
              <a:solidFill>
                <a:schemeClr val="tx2"/>
              </a:solidFill>
              <a:ea typeface="Heiti SC Light" panose="02000000000000000000" pitchFamily="2" charset="-128"/>
              <a:cs typeface="Heiti SC Light" charset="-122"/>
            </a:endParaRPr>
          </a:p>
          <a:p>
            <a:pPr marL="0" indent="0">
              <a:buNone/>
            </a:pPr>
            <a:r>
              <a:rPr kumimoji="1" lang="zh-CN" altLang="en-US" sz="2400" dirty="0">
                <a:solidFill>
                  <a:srgbClr val="FF0000"/>
                </a:solidFill>
                <a:latin typeface="Heiti SC Light" panose="02000000000000000000" pitchFamily="2" charset="-128"/>
                <a:ea typeface="Heiti SC Light" panose="02000000000000000000" pitchFamily="2" charset="-128"/>
                <a:cs typeface="Heiti SC Light" charset="-122"/>
              </a:rPr>
              <a:t>安迪</a:t>
            </a:r>
            <a:r>
              <a:rPr kumimoji="1" lang="en-US" altLang="zh-CN" sz="2400" dirty="0">
                <a:solidFill>
                  <a:srgbClr val="FF0000"/>
                </a:solidFill>
                <a:latin typeface="Heiti SC Light" panose="02000000000000000000" pitchFamily="2" charset="-128"/>
                <a:ea typeface="Heiti SC Light" panose="02000000000000000000" pitchFamily="2" charset="-128"/>
                <a:cs typeface="Heiti SC Light" charset="-122"/>
              </a:rPr>
              <a:t>-</a:t>
            </a:r>
            <a:r>
              <a:rPr kumimoji="1" lang="zh-CN" altLang="en-US" sz="2400" dirty="0">
                <a:solidFill>
                  <a:srgbClr val="FF0000"/>
                </a:solidFill>
                <a:latin typeface="Heiti SC Light" panose="02000000000000000000" pitchFamily="2" charset="-128"/>
                <a:ea typeface="Heiti SC Light" panose="02000000000000000000" pitchFamily="2" charset="-128"/>
                <a:cs typeface="Heiti SC Light" charset="-122"/>
              </a:rPr>
              <a:t>比尔定理把原本属于耐用消费品的电脑、手机等商品变成了消耗性商品，刺激着整个 </a:t>
            </a:r>
            <a:r>
              <a:rPr kumimoji="1" lang="en-US" altLang="zh-CN" sz="2400" dirty="0">
                <a:solidFill>
                  <a:srgbClr val="FF0000"/>
                </a:solidFill>
                <a:latin typeface="Heiti SC Light" panose="02000000000000000000" pitchFamily="2" charset="-128"/>
                <a:ea typeface="Heiti SC Light" panose="02000000000000000000" pitchFamily="2" charset="-128"/>
                <a:cs typeface="Heiti SC Light" charset="-122"/>
              </a:rPr>
              <a:t>IT </a:t>
            </a:r>
            <a:r>
              <a:rPr kumimoji="1" lang="zh-CN" altLang="en-US" sz="2400" dirty="0">
                <a:solidFill>
                  <a:srgbClr val="FF0000"/>
                </a:solidFill>
                <a:latin typeface="Heiti SC Light" panose="02000000000000000000" pitchFamily="2" charset="-128"/>
                <a:ea typeface="Heiti SC Light" panose="02000000000000000000" pitchFamily="2" charset="-128"/>
                <a:cs typeface="Heiti SC Light" charset="-122"/>
              </a:rPr>
              <a:t>领域的发展。</a:t>
            </a:r>
            <a:endParaRPr kumimoji="1" lang="en" altLang="zh-CN" sz="2400" dirty="0">
              <a:solidFill>
                <a:srgbClr val="FF0000"/>
              </a:solidFill>
              <a:latin typeface="Heiti SC Light" panose="02000000000000000000" pitchFamily="2" charset="-128"/>
              <a:ea typeface="Heiti SC Light" panose="02000000000000000000" pitchFamily="2" charset="-128"/>
              <a:cs typeface="Heiti SC Light" charset="-122"/>
            </a:endParaRPr>
          </a:p>
        </p:txBody>
      </p:sp>
    </p:spTree>
    <p:extLst>
      <p:ext uri="{BB962C8B-B14F-4D97-AF65-F5344CB8AC3E}">
        <p14:creationId xmlns:p14="http://schemas.microsoft.com/office/powerpoint/2010/main" val="842720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a:solidFill>
                  <a:srgbClr val="439EFF"/>
                </a:solidFill>
                <a:latin typeface="幼圆" pitchFamily="49" charset="-122"/>
                <a:ea typeface="幼圆" pitchFamily="49" charset="-122"/>
              </a:rPr>
              <a:t>康威定律 </a:t>
            </a:r>
            <a:r>
              <a:rPr lang="en-US" altLang="zh-CN" sz="4800" b="1" dirty="0">
                <a:solidFill>
                  <a:srgbClr val="439EFF"/>
                </a:solidFill>
                <a:latin typeface="幼圆" pitchFamily="49" charset="-122"/>
                <a:ea typeface="幼圆" pitchFamily="49" charset="-122"/>
              </a:rPr>
              <a:t>(</a:t>
            </a:r>
            <a:r>
              <a:rPr lang="en" altLang="zh-CN" sz="4800" b="1" dirty="0">
                <a:solidFill>
                  <a:srgbClr val="439EFF"/>
                </a:solidFill>
                <a:latin typeface="幼圆" pitchFamily="49" charset="-122"/>
                <a:ea typeface="幼圆" pitchFamily="49" charset="-122"/>
              </a:rPr>
              <a:t>Conway's Law)</a:t>
            </a:r>
          </a:p>
        </p:txBody>
      </p:sp>
      <p:sp>
        <p:nvSpPr>
          <p:cNvPr id="3" name="内容占位符 2"/>
          <p:cNvSpPr>
            <a:spLocks noGrp="1"/>
          </p:cNvSpPr>
          <p:nvPr>
            <p:ph idx="1"/>
          </p:nvPr>
        </p:nvSpPr>
        <p:spPr>
          <a:xfrm>
            <a:off x="640080" y="2240282"/>
            <a:ext cx="11521440" cy="6952806"/>
          </a:xfrm>
          <a:solidFill>
            <a:schemeClr val="bg1"/>
          </a:solidFill>
          <a:ln>
            <a:solidFill>
              <a:schemeClr val="accent1">
                <a:lumMod val="20000"/>
                <a:lumOff val="80000"/>
              </a:schemeClr>
            </a:solidFill>
          </a:ln>
        </p:spPr>
        <p:txBody>
          <a:bodyPr>
            <a:normAutofit lnSpcReduction="10000"/>
          </a:bodyPr>
          <a:lstStyle/>
          <a:p>
            <a:pPr marL="0" indent="0">
              <a:buNone/>
            </a:pPr>
            <a:r>
              <a:rPr kumimoji="1" lang="zh-CN" altLang="en-US" sz="2400" b="1" dirty="0">
                <a:solidFill>
                  <a:schemeClr val="tx2"/>
                </a:solidFill>
                <a:latin typeface="Heiti SC Light" charset="-122"/>
                <a:ea typeface="Heiti SC Light" charset="-122"/>
                <a:cs typeface="Heiti SC Light" charset="-122"/>
              </a:rPr>
              <a:t>内容描述：</a:t>
            </a:r>
            <a:endParaRPr kumimoji="1" lang="en-US" altLang="zh-CN" sz="2400" b="1" dirty="0">
              <a:solidFill>
                <a:schemeClr val="tx2"/>
              </a:solidFill>
              <a:latin typeface="Heiti SC Light" charset="-122"/>
              <a:ea typeface="Heiti SC Light" charset="-122"/>
              <a:cs typeface="Heiti SC Light" charset="-122"/>
            </a:endParaRPr>
          </a:p>
          <a:p>
            <a:pPr marL="0" indent="0">
              <a:buNone/>
            </a:pPr>
            <a:r>
              <a:rPr lang="en" altLang="zh-CN" sz="2600" dirty="0">
                <a:solidFill>
                  <a:schemeClr val="tx1"/>
                </a:solidFill>
                <a:ea typeface="STKaiti" panose="02010600040101010101" pitchFamily="2" charset="-122"/>
              </a:rPr>
              <a:t>organizations which design systems ... are constrained to produce designs which are copies of the communication structures of these organizations.</a:t>
            </a:r>
            <a:endParaRPr kumimoji="1" lang="en" altLang="zh-CN" sz="2400" dirty="0">
              <a:solidFill>
                <a:schemeClr val="tx2"/>
              </a:solidFill>
              <a:latin typeface="Heiti SC Light" panose="02000000000000000000" pitchFamily="2" charset="-128"/>
              <a:ea typeface="Heiti SC Light" panose="02000000000000000000" pitchFamily="2" charset="-128"/>
              <a:cs typeface="Heiti SC Light" charset="-122"/>
            </a:endParaRPr>
          </a:p>
          <a:p>
            <a:pPr marL="0" indent="0">
              <a:buNone/>
            </a:pPr>
            <a:r>
              <a:rPr kumimoji="1" lang="zh-CN" altLang="en-US" sz="2400" b="1" dirty="0">
                <a:solidFill>
                  <a:schemeClr val="tx2"/>
                </a:solidFill>
                <a:latin typeface="Heiti SC Light" charset="-122"/>
                <a:ea typeface="Heiti SC Light" charset="-122"/>
                <a:cs typeface="Heiti SC Light" charset="-122"/>
              </a:rPr>
              <a:t>缘由：</a:t>
            </a:r>
          </a:p>
          <a:p>
            <a:pPr marL="0" indent="0">
              <a:buNone/>
            </a:pPr>
            <a:r>
              <a:rPr lang="zh-CN" altLang="en-US" sz="2400" b="1" dirty="0">
                <a:solidFill>
                  <a:schemeClr val="tx2"/>
                </a:solidFill>
                <a:latin typeface="Heiti SC Light" panose="02000000000000000000" pitchFamily="2" charset="-128"/>
                <a:ea typeface="Heiti SC Light" panose="02000000000000000000" pitchFamily="2" charset="-128"/>
              </a:rPr>
              <a:t>第一定律：</a:t>
            </a:r>
            <a:br>
              <a:rPr lang="zh-CN" altLang="en-US" sz="2400" dirty="0">
                <a:solidFill>
                  <a:schemeClr val="tx2"/>
                </a:solidFill>
                <a:latin typeface="Heiti SC Light" panose="02000000000000000000" pitchFamily="2" charset="-128"/>
                <a:ea typeface="Heiti SC Light" panose="02000000000000000000" pitchFamily="2" charset="-128"/>
              </a:rPr>
            </a:br>
            <a:r>
              <a:rPr lang="en" altLang="zh-CN" sz="2400" dirty="0">
                <a:solidFill>
                  <a:schemeClr val="tx2"/>
                </a:solidFill>
                <a:latin typeface="Heiti SC Light" panose="02000000000000000000" pitchFamily="2" charset="-128"/>
                <a:ea typeface="Heiti SC Light" panose="02000000000000000000" pitchFamily="2" charset="-128"/>
              </a:rPr>
              <a:t>Communication dictates design </a:t>
            </a:r>
            <a:r>
              <a:rPr lang="zh-CN" altLang="en-US" sz="2400" dirty="0">
                <a:solidFill>
                  <a:schemeClr val="tx2"/>
                </a:solidFill>
                <a:latin typeface="Heiti SC Light" panose="02000000000000000000" pitchFamily="2" charset="-128"/>
                <a:ea typeface="Heiti SC Light" panose="02000000000000000000" pitchFamily="2" charset="-128"/>
              </a:rPr>
              <a:t>组织沟通方式会通过系统设计表达出来</a:t>
            </a:r>
          </a:p>
          <a:p>
            <a:pPr marL="0" indent="0">
              <a:buNone/>
            </a:pPr>
            <a:r>
              <a:rPr lang="zh-CN" altLang="en-US" sz="2400" b="1" dirty="0">
                <a:solidFill>
                  <a:schemeClr val="tx2"/>
                </a:solidFill>
                <a:latin typeface="Heiti SC Light" panose="02000000000000000000" pitchFamily="2" charset="-128"/>
                <a:ea typeface="Heiti SC Light" panose="02000000000000000000" pitchFamily="2" charset="-128"/>
              </a:rPr>
              <a:t>第二定律：</a:t>
            </a:r>
            <a:br>
              <a:rPr lang="zh-CN" altLang="en-US" sz="2400" dirty="0">
                <a:solidFill>
                  <a:schemeClr val="tx2"/>
                </a:solidFill>
                <a:latin typeface="Heiti SC Light" panose="02000000000000000000" pitchFamily="2" charset="-128"/>
                <a:ea typeface="Heiti SC Light" panose="02000000000000000000" pitchFamily="2" charset="-128"/>
              </a:rPr>
            </a:br>
            <a:r>
              <a:rPr lang="en" altLang="zh-CN" sz="2400" dirty="0">
                <a:solidFill>
                  <a:schemeClr val="tx2"/>
                </a:solidFill>
                <a:latin typeface="Heiti SC Light" panose="02000000000000000000" pitchFamily="2" charset="-128"/>
                <a:ea typeface="Heiti SC Light" panose="02000000000000000000" pitchFamily="2" charset="-128"/>
              </a:rPr>
              <a:t>There is never enough time to do something right, but there is always enough time to do it over.</a:t>
            </a:r>
            <a:br>
              <a:rPr lang="en" altLang="zh-CN" sz="2400" dirty="0">
                <a:solidFill>
                  <a:schemeClr val="tx2"/>
                </a:solidFill>
                <a:latin typeface="Heiti SC Light" panose="02000000000000000000" pitchFamily="2" charset="-128"/>
                <a:ea typeface="Heiti SC Light" panose="02000000000000000000" pitchFamily="2" charset="-128"/>
              </a:rPr>
            </a:br>
            <a:r>
              <a:rPr lang="zh-CN" altLang="en-US" sz="2400" dirty="0">
                <a:solidFill>
                  <a:schemeClr val="tx2"/>
                </a:solidFill>
                <a:latin typeface="Heiti SC Light" panose="02000000000000000000" pitchFamily="2" charset="-128"/>
                <a:ea typeface="Heiti SC Light" panose="02000000000000000000" pitchFamily="2" charset="-128"/>
              </a:rPr>
              <a:t>时间再多一件事情也不可能做的完美，但总有时间做完一件事情</a:t>
            </a:r>
          </a:p>
          <a:p>
            <a:pPr marL="0" indent="0">
              <a:buNone/>
            </a:pPr>
            <a:r>
              <a:rPr lang="zh-CN" altLang="en-US" sz="2400" b="1" dirty="0">
                <a:solidFill>
                  <a:schemeClr val="tx2"/>
                </a:solidFill>
                <a:latin typeface="Heiti SC Light" panose="02000000000000000000" pitchFamily="2" charset="-128"/>
                <a:ea typeface="Heiti SC Light" panose="02000000000000000000" pitchFamily="2" charset="-128"/>
              </a:rPr>
              <a:t>第三定律：</a:t>
            </a:r>
            <a:br>
              <a:rPr lang="zh-CN" altLang="en-US" sz="2400" dirty="0">
                <a:solidFill>
                  <a:schemeClr val="tx2"/>
                </a:solidFill>
                <a:latin typeface="Heiti SC Light" panose="02000000000000000000" pitchFamily="2" charset="-128"/>
                <a:ea typeface="Heiti SC Light" panose="02000000000000000000" pitchFamily="2" charset="-128"/>
              </a:rPr>
            </a:br>
            <a:r>
              <a:rPr lang="en" altLang="zh-CN" sz="2400" dirty="0">
                <a:solidFill>
                  <a:schemeClr val="tx2"/>
                </a:solidFill>
                <a:latin typeface="Heiti SC Light" panose="02000000000000000000" pitchFamily="2" charset="-128"/>
                <a:ea typeface="Heiti SC Light" panose="02000000000000000000" pitchFamily="2" charset="-128"/>
              </a:rPr>
              <a:t>There is a homomorphism from the linear graph of a system to the linear graph of its design organization</a:t>
            </a:r>
            <a:br>
              <a:rPr lang="en" altLang="zh-CN" sz="2400" dirty="0">
                <a:solidFill>
                  <a:schemeClr val="tx2"/>
                </a:solidFill>
                <a:latin typeface="Heiti SC Light" panose="02000000000000000000" pitchFamily="2" charset="-128"/>
                <a:ea typeface="Heiti SC Light" panose="02000000000000000000" pitchFamily="2" charset="-128"/>
              </a:rPr>
            </a:br>
            <a:r>
              <a:rPr lang="zh-CN" altLang="en-US" sz="2400" dirty="0">
                <a:solidFill>
                  <a:schemeClr val="tx2"/>
                </a:solidFill>
                <a:latin typeface="Heiti SC Light" panose="02000000000000000000" pitchFamily="2" charset="-128"/>
                <a:ea typeface="Heiti SC Light" panose="02000000000000000000" pitchFamily="2" charset="-128"/>
              </a:rPr>
              <a:t>线型系统和线型组织架构间有潜在的异质同态特性</a:t>
            </a:r>
          </a:p>
          <a:p>
            <a:pPr marL="0" indent="0">
              <a:buNone/>
            </a:pPr>
            <a:r>
              <a:rPr lang="zh-CN" altLang="en-US" sz="2400" b="1" dirty="0">
                <a:solidFill>
                  <a:schemeClr val="tx2"/>
                </a:solidFill>
                <a:latin typeface="Heiti SC Light" panose="02000000000000000000" pitchFamily="2" charset="-128"/>
                <a:ea typeface="Heiti SC Light" panose="02000000000000000000" pitchFamily="2" charset="-128"/>
              </a:rPr>
              <a:t>第四定律：</a:t>
            </a:r>
            <a:br>
              <a:rPr lang="zh-CN" altLang="en-US" sz="2400" dirty="0">
                <a:solidFill>
                  <a:schemeClr val="tx2"/>
                </a:solidFill>
                <a:latin typeface="Heiti SC Light" panose="02000000000000000000" pitchFamily="2" charset="-128"/>
                <a:ea typeface="Heiti SC Light" panose="02000000000000000000" pitchFamily="2" charset="-128"/>
              </a:rPr>
            </a:br>
            <a:r>
              <a:rPr lang="en" altLang="zh-CN" sz="2400" dirty="0">
                <a:solidFill>
                  <a:schemeClr val="tx2"/>
                </a:solidFill>
                <a:latin typeface="Heiti SC Light" panose="02000000000000000000" pitchFamily="2" charset="-128"/>
                <a:ea typeface="Heiti SC Light" panose="02000000000000000000" pitchFamily="2" charset="-128"/>
              </a:rPr>
              <a:t>The structures of large systems tend to disintegrate during development, qualitatively more so than with small systems</a:t>
            </a:r>
            <a:br>
              <a:rPr lang="en" altLang="zh-CN" sz="2400" dirty="0">
                <a:solidFill>
                  <a:schemeClr val="tx2"/>
                </a:solidFill>
                <a:latin typeface="Heiti SC Light" panose="02000000000000000000" pitchFamily="2" charset="-128"/>
                <a:ea typeface="Heiti SC Light" panose="02000000000000000000" pitchFamily="2" charset="-128"/>
              </a:rPr>
            </a:br>
            <a:r>
              <a:rPr lang="zh-CN" altLang="en-US" sz="2400" dirty="0">
                <a:solidFill>
                  <a:schemeClr val="tx2"/>
                </a:solidFill>
                <a:latin typeface="Heiti SC Light" panose="02000000000000000000" pitchFamily="2" charset="-128"/>
                <a:ea typeface="Heiti SC Light" panose="02000000000000000000" pitchFamily="2" charset="-128"/>
              </a:rPr>
              <a:t>大的系统组织总是比小系统更倾向于分解</a:t>
            </a:r>
            <a:endParaRPr lang="en-US" altLang="zh-CN" sz="2400" dirty="0">
              <a:solidFill>
                <a:schemeClr val="tx2"/>
              </a:solidFill>
              <a:latin typeface="Heiti SC Light" panose="02000000000000000000" pitchFamily="2" charset="-128"/>
              <a:ea typeface="Heiti SC Light" panose="02000000000000000000" pitchFamily="2" charset="-128"/>
            </a:endParaRPr>
          </a:p>
          <a:p>
            <a:pPr marL="0" indent="0" algn="ctr">
              <a:buNone/>
            </a:pPr>
            <a:r>
              <a:rPr lang="zh-CN" altLang="en-US" dirty="0">
                <a:solidFill>
                  <a:srgbClr val="FF0000"/>
                </a:solidFill>
                <a:latin typeface="Heiti SC Light" panose="02000000000000000000" pitchFamily="2" charset="-128"/>
                <a:ea typeface="Heiti SC Light" panose="02000000000000000000" pitchFamily="2" charset="-128"/>
              </a:rPr>
              <a:t>康威定律被视为微服务架构的理论基础</a:t>
            </a:r>
            <a:endParaRPr lang="zh-CN" altLang="en-US" sz="2400" dirty="0">
              <a:solidFill>
                <a:srgbClr val="FF0000"/>
              </a:solidFill>
              <a:latin typeface="Heiti SC Light" panose="02000000000000000000" pitchFamily="2" charset="-128"/>
              <a:ea typeface="Heiti SC Light" panose="02000000000000000000" pitchFamily="2" charset="-128"/>
            </a:endParaRPr>
          </a:p>
        </p:txBody>
      </p:sp>
    </p:spTree>
    <p:extLst>
      <p:ext uri="{BB962C8B-B14F-4D97-AF65-F5344CB8AC3E}">
        <p14:creationId xmlns:p14="http://schemas.microsoft.com/office/powerpoint/2010/main" val="4223992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a:solidFill>
                  <a:srgbClr val="439EFF"/>
                </a:solidFill>
                <a:latin typeface="幼圆" pitchFamily="49" charset="-122"/>
                <a:ea typeface="幼圆" pitchFamily="49" charset="-122"/>
              </a:rPr>
              <a:t>墨菲定律 </a:t>
            </a:r>
            <a:r>
              <a:rPr lang="en-US" altLang="zh-CN" sz="4800" b="1" dirty="0">
                <a:solidFill>
                  <a:srgbClr val="439EFF"/>
                </a:solidFill>
                <a:latin typeface="幼圆" pitchFamily="49" charset="-122"/>
                <a:ea typeface="幼圆" pitchFamily="49" charset="-122"/>
              </a:rPr>
              <a:t>(</a:t>
            </a:r>
            <a:r>
              <a:rPr lang="en" altLang="zh-CN" sz="4800" b="1" dirty="0">
                <a:solidFill>
                  <a:srgbClr val="439EFF"/>
                </a:solidFill>
                <a:latin typeface="幼圆" pitchFamily="49" charset="-122"/>
                <a:ea typeface="幼圆" pitchFamily="49" charset="-122"/>
              </a:rPr>
              <a:t>Murphy's Law)</a:t>
            </a:r>
            <a:endParaRPr lang="zh-CN" altLang="en-US" dirty="0"/>
          </a:p>
        </p:txBody>
      </p:sp>
      <p:sp>
        <p:nvSpPr>
          <p:cNvPr id="3" name="内容占位符 2"/>
          <p:cNvSpPr>
            <a:spLocks noGrp="1"/>
          </p:cNvSpPr>
          <p:nvPr>
            <p:ph idx="1"/>
          </p:nvPr>
        </p:nvSpPr>
        <p:spPr>
          <a:xfrm>
            <a:off x="640080" y="2240282"/>
            <a:ext cx="11521440" cy="6952806"/>
          </a:xfrm>
          <a:solidFill>
            <a:schemeClr val="bg1"/>
          </a:solidFill>
          <a:ln>
            <a:solidFill>
              <a:schemeClr val="accent1">
                <a:lumMod val="20000"/>
                <a:lumOff val="80000"/>
              </a:schemeClr>
            </a:solidFill>
          </a:ln>
        </p:spPr>
        <p:txBody>
          <a:bodyPr>
            <a:normAutofit/>
          </a:bodyPr>
          <a:lstStyle/>
          <a:p>
            <a:pPr marL="0" indent="0">
              <a:buNone/>
            </a:pPr>
            <a:r>
              <a:rPr kumimoji="1" lang="zh-CN" altLang="en-US" sz="2400" b="1" dirty="0">
                <a:solidFill>
                  <a:schemeClr val="tx2"/>
                </a:solidFill>
                <a:latin typeface="Heiti SC Light" charset="-122"/>
                <a:ea typeface="Heiti SC Light" charset="-122"/>
                <a:cs typeface="Heiti SC Light" charset="-122"/>
              </a:rPr>
              <a:t>内容描述：</a:t>
            </a:r>
            <a:endParaRPr kumimoji="1" lang="en-US" altLang="zh-CN" sz="2400" b="1" dirty="0">
              <a:solidFill>
                <a:schemeClr val="tx2"/>
              </a:solidFill>
              <a:latin typeface="Heiti SC Light" charset="-122"/>
              <a:ea typeface="Heiti SC Light" charset="-122"/>
              <a:cs typeface="Heiti SC Light" charset="-122"/>
            </a:endParaRPr>
          </a:p>
          <a:p>
            <a:pPr marL="0" indent="0">
              <a:buNone/>
            </a:pPr>
            <a:r>
              <a:rPr lang="en" altLang="zh-CN" sz="2400" dirty="0">
                <a:solidFill>
                  <a:schemeClr val="tx2"/>
                </a:solidFill>
                <a:latin typeface="华文细黑" panose="02010600040101010101" pitchFamily="2" charset="-122"/>
                <a:ea typeface="华文细黑" panose="02010600040101010101" pitchFamily="2" charset="-122"/>
                <a:cs typeface="Heiti SC Light" charset="-122"/>
              </a:rPr>
              <a:t>Murphy's law is an adage or epigram that is typically stated as: "Anything that can go wrong will go wrong".</a:t>
            </a:r>
          </a:p>
          <a:p>
            <a:pPr marL="0" indent="0">
              <a:buNone/>
            </a:pPr>
            <a:r>
              <a:rPr lang="zh-CN" altLang="en-US" sz="2400" dirty="0">
                <a:solidFill>
                  <a:schemeClr val="tx2"/>
                </a:solidFill>
                <a:latin typeface="Heiti SC Light" charset="-122"/>
                <a:ea typeface="Heiti SC Light" charset="-122"/>
                <a:cs typeface="Heiti SC Light" charset="-122"/>
              </a:rPr>
              <a:t>墨菲定律是一句格言或警句，通常被表述为</a:t>
            </a:r>
            <a:r>
              <a:rPr lang="en-US" altLang="zh-CN" sz="2400" dirty="0">
                <a:solidFill>
                  <a:schemeClr val="tx2"/>
                </a:solidFill>
                <a:latin typeface="Heiti SC Light" charset="-122"/>
                <a:ea typeface="Heiti SC Light" charset="-122"/>
                <a:cs typeface="Heiti SC Light" charset="-122"/>
              </a:rPr>
              <a:t>:“</a:t>
            </a:r>
            <a:r>
              <a:rPr lang="zh-CN" altLang="en-US" sz="2400" b="1" dirty="0">
                <a:solidFill>
                  <a:schemeClr val="tx2"/>
                </a:solidFill>
                <a:latin typeface="Heiti SC Light" charset="-122"/>
                <a:ea typeface="Heiti SC Light" charset="-122"/>
                <a:cs typeface="Heiti SC Light" charset="-122"/>
              </a:rPr>
              <a:t>任何可能出错的事情都会出错</a:t>
            </a:r>
            <a:r>
              <a:rPr lang="zh-CN" altLang="en-US" sz="2400" dirty="0">
                <a:solidFill>
                  <a:schemeClr val="tx2"/>
                </a:solidFill>
                <a:latin typeface="Heiti SC Light" charset="-122"/>
                <a:ea typeface="Heiti SC Light" charset="-122"/>
                <a:cs typeface="Heiti SC Light" charset="-122"/>
              </a:rPr>
              <a:t>”。</a:t>
            </a:r>
            <a:endParaRPr lang="en-US" altLang="zh-CN" sz="2400" dirty="0">
              <a:solidFill>
                <a:schemeClr val="tx2"/>
              </a:solidFill>
              <a:latin typeface="Heiti SC Light" charset="-122"/>
              <a:ea typeface="Heiti SC Light" charset="-122"/>
              <a:cs typeface="Heiti SC Light" charset="-122"/>
            </a:endParaRPr>
          </a:p>
          <a:p>
            <a:pPr marL="0" indent="0">
              <a:buNone/>
            </a:pPr>
            <a:endParaRPr lang="zh-CN" altLang="en-US" sz="2400" dirty="0">
              <a:solidFill>
                <a:schemeClr val="tx2"/>
              </a:solidFill>
              <a:latin typeface="Heiti SC Light" charset="-122"/>
              <a:ea typeface="Heiti SC Light" charset="-122"/>
              <a:cs typeface="Heiti SC Light" charset="-122"/>
            </a:endParaRPr>
          </a:p>
          <a:p>
            <a:pPr marL="0" indent="0">
              <a:buNone/>
            </a:pPr>
            <a:r>
              <a:rPr kumimoji="1" lang="zh-CN" altLang="en-US" sz="2400" b="1" dirty="0">
                <a:solidFill>
                  <a:schemeClr val="tx2"/>
                </a:solidFill>
                <a:latin typeface="Heiti SC Light" charset="-122"/>
                <a:ea typeface="Heiti SC Light" charset="-122"/>
                <a:cs typeface="Heiti SC Light" charset="-122"/>
              </a:rPr>
              <a:t>历史起源：</a:t>
            </a:r>
          </a:p>
          <a:p>
            <a:pPr marL="0" indent="0">
              <a:buNone/>
            </a:pPr>
            <a:r>
              <a:rPr lang="zh-CN" altLang="en-US" sz="2400" dirty="0">
                <a:solidFill>
                  <a:schemeClr val="tx2"/>
                </a:solidFill>
                <a:latin typeface="Heiti SC Light" panose="02000000000000000000" pitchFamily="2" charset="-128"/>
                <a:ea typeface="Heiti SC Light" panose="02000000000000000000" pitchFamily="2" charset="-128"/>
              </a:rPr>
              <a:t>墨菲是美国爱德华兹空军基地的上尉工程师。</a:t>
            </a:r>
            <a:r>
              <a:rPr lang="en-US" altLang="zh-CN" sz="2400" dirty="0">
                <a:solidFill>
                  <a:schemeClr val="tx2"/>
                </a:solidFill>
                <a:latin typeface="Heiti SC Light" panose="02000000000000000000" pitchFamily="2" charset="-128"/>
                <a:ea typeface="Heiti SC Light" panose="02000000000000000000" pitchFamily="2" charset="-128"/>
              </a:rPr>
              <a:t>1949</a:t>
            </a:r>
            <a:r>
              <a:rPr lang="zh-CN" altLang="en-US" sz="2400" dirty="0">
                <a:solidFill>
                  <a:schemeClr val="tx2"/>
                </a:solidFill>
                <a:latin typeface="Heiti SC Light" panose="02000000000000000000" pitchFamily="2" charset="-128"/>
                <a:ea typeface="Heiti SC Light" panose="02000000000000000000" pitchFamily="2" charset="-128"/>
              </a:rPr>
              <a:t>年，他和他的上司斯塔普少校，在一次火箭减速超重试验中，因仪器失灵发生了事故。</a:t>
            </a:r>
            <a:br>
              <a:rPr lang="zh-CN" altLang="en-US" sz="2400" dirty="0">
                <a:solidFill>
                  <a:schemeClr val="tx2"/>
                </a:solidFill>
                <a:latin typeface="Heiti SC Light" panose="02000000000000000000" pitchFamily="2" charset="-128"/>
                <a:ea typeface="Heiti SC Light" panose="02000000000000000000" pitchFamily="2" charset="-128"/>
              </a:rPr>
            </a:br>
            <a:r>
              <a:rPr lang="zh-CN" altLang="en-US" sz="2400" dirty="0">
                <a:solidFill>
                  <a:schemeClr val="tx2"/>
                </a:solidFill>
                <a:latin typeface="Heiti SC Light" panose="02000000000000000000" pitchFamily="2" charset="-128"/>
                <a:ea typeface="Heiti SC Light" panose="02000000000000000000" pitchFamily="2" charset="-128"/>
              </a:rPr>
              <a:t>墨菲发现，测量仪表被一个技术人员装反了。由此，他得出的教训是：</a:t>
            </a:r>
            <a:r>
              <a:rPr lang="zh-CN" altLang="en-US" sz="2400" b="1" dirty="0">
                <a:solidFill>
                  <a:srgbClr val="FF0000"/>
                </a:solidFill>
                <a:latin typeface="Heiti SC Light" panose="02000000000000000000" pitchFamily="2" charset="-128"/>
                <a:ea typeface="Heiti SC Light" panose="02000000000000000000" pitchFamily="2" charset="-128"/>
              </a:rPr>
              <a:t>如果做某项工作有多种方法，而其中有一种方法将导致事故，那么一定有人会按这种方法去做。</a:t>
            </a:r>
            <a:br>
              <a:rPr lang="zh-CN" altLang="en-US" sz="2400" b="1" dirty="0">
                <a:solidFill>
                  <a:srgbClr val="FF0000"/>
                </a:solidFill>
                <a:latin typeface="Heiti SC Light" panose="02000000000000000000" pitchFamily="2" charset="-128"/>
                <a:ea typeface="Heiti SC Light" panose="02000000000000000000" pitchFamily="2" charset="-128"/>
              </a:rPr>
            </a:br>
            <a:r>
              <a:rPr lang="zh-CN" altLang="en-US" sz="2400" dirty="0">
                <a:solidFill>
                  <a:schemeClr val="tx2"/>
                </a:solidFill>
                <a:latin typeface="Heiti SC Light" panose="02000000000000000000" pitchFamily="2" charset="-128"/>
                <a:ea typeface="Heiti SC Light" panose="02000000000000000000" pitchFamily="2" charset="-128"/>
              </a:rPr>
              <a:t>墨菲定律的适用范围非常广泛，它揭示了一种独特的社会及自然现象。</a:t>
            </a:r>
            <a:br>
              <a:rPr lang="zh-CN" altLang="en-US" sz="2400" dirty="0">
                <a:solidFill>
                  <a:schemeClr val="tx2"/>
                </a:solidFill>
                <a:latin typeface="Heiti SC Light" panose="02000000000000000000" pitchFamily="2" charset="-128"/>
                <a:ea typeface="Heiti SC Light" panose="02000000000000000000" pitchFamily="2" charset="-128"/>
              </a:rPr>
            </a:br>
            <a:r>
              <a:rPr lang="zh-CN" altLang="en-US" sz="2400" dirty="0">
                <a:solidFill>
                  <a:schemeClr val="tx2"/>
                </a:solidFill>
                <a:latin typeface="Heiti SC Light" panose="02000000000000000000" pitchFamily="2" charset="-128"/>
                <a:ea typeface="Heiti SC Light" panose="02000000000000000000" pitchFamily="2" charset="-128"/>
              </a:rPr>
              <a:t>它的极端表述是：</a:t>
            </a:r>
            <a:br>
              <a:rPr lang="zh-CN" altLang="en-US" sz="2400" dirty="0">
                <a:solidFill>
                  <a:schemeClr val="tx2"/>
                </a:solidFill>
                <a:latin typeface="Heiti SC Light" panose="02000000000000000000" pitchFamily="2" charset="-128"/>
                <a:ea typeface="Heiti SC Light" panose="02000000000000000000" pitchFamily="2" charset="-128"/>
              </a:rPr>
            </a:br>
            <a:r>
              <a:rPr lang="zh-CN" altLang="en-US" sz="2400" b="1" dirty="0">
                <a:solidFill>
                  <a:schemeClr val="tx2"/>
                </a:solidFill>
                <a:latin typeface="Heiti SC Light" panose="02000000000000000000" pitchFamily="2" charset="-128"/>
                <a:ea typeface="Heiti SC Light" panose="02000000000000000000" pitchFamily="2" charset="-128"/>
              </a:rPr>
              <a:t>如果坏事有可能发生，不管这种可能性有多小，它总会发生，并造成最大可能的破坏。</a:t>
            </a:r>
          </a:p>
        </p:txBody>
      </p:sp>
    </p:spTree>
    <p:extLst>
      <p:ext uri="{BB962C8B-B14F-4D97-AF65-F5344CB8AC3E}">
        <p14:creationId xmlns:p14="http://schemas.microsoft.com/office/powerpoint/2010/main" val="1175690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a:solidFill>
                  <a:srgbClr val="439EFF"/>
                </a:solidFill>
                <a:latin typeface="幼圆" pitchFamily="49" charset="-122"/>
                <a:ea typeface="幼圆" pitchFamily="49" charset="-122"/>
              </a:rPr>
              <a:t>布鲁克斯法则</a:t>
            </a:r>
            <a:r>
              <a:rPr lang="en-US" altLang="zh-CN" sz="4800" b="1" dirty="0">
                <a:solidFill>
                  <a:srgbClr val="439EFF"/>
                </a:solidFill>
                <a:latin typeface="幼圆" pitchFamily="49" charset="-122"/>
                <a:ea typeface="幼圆" pitchFamily="49" charset="-122"/>
              </a:rPr>
              <a:t>(</a:t>
            </a:r>
            <a:r>
              <a:rPr lang="en" altLang="zh-CN" sz="4800" b="1" dirty="0">
                <a:solidFill>
                  <a:srgbClr val="439EFF"/>
                </a:solidFill>
                <a:latin typeface="幼圆" pitchFamily="49" charset="-122"/>
                <a:ea typeface="幼圆" pitchFamily="49" charset="-122"/>
              </a:rPr>
              <a:t>Brook's Law)</a:t>
            </a:r>
            <a:endParaRPr lang="zh-CN" altLang="en-US" dirty="0"/>
          </a:p>
        </p:txBody>
      </p:sp>
      <p:sp>
        <p:nvSpPr>
          <p:cNvPr id="3" name="内容占位符 2"/>
          <p:cNvSpPr>
            <a:spLocks noGrp="1"/>
          </p:cNvSpPr>
          <p:nvPr>
            <p:ph idx="1"/>
          </p:nvPr>
        </p:nvSpPr>
        <p:spPr>
          <a:xfrm>
            <a:off x="640080" y="2240282"/>
            <a:ext cx="11521440" cy="6952806"/>
          </a:xfrm>
          <a:solidFill>
            <a:schemeClr val="bg1"/>
          </a:solidFill>
          <a:ln>
            <a:solidFill>
              <a:schemeClr val="accent1">
                <a:lumMod val="20000"/>
                <a:lumOff val="80000"/>
              </a:schemeClr>
            </a:solidFill>
          </a:ln>
        </p:spPr>
        <p:txBody>
          <a:bodyPr>
            <a:normAutofit/>
          </a:bodyPr>
          <a:lstStyle/>
          <a:p>
            <a:pPr marL="0" indent="0">
              <a:buNone/>
            </a:pPr>
            <a:r>
              <a:rPr kumimoji="1" lang="zh-CN" altLang="en-US" sz="2400" b="1" dirty="0">
                <a:solidFill>
                  <a:schemeClr val="tx2"/>
                </a:solidFill>
                <a:latin typeface="Heiti SC Light" charset="-122"/>
                <a:ea typeface="Heiti SC Light" charset="-122"/>
                <a:cs typeface="Heiti SC Light" charset="-122"/>
              </a:rPr>
              <a:t>内容描述：</a:t>
            </a:r>
            <a:endParaRPr kumimoji="1" lang="en-US" altLang="zh-CN" sz="2400" b="1" dirty="0">
              <a:solidFill>
                <a:schemeClr val="tx2"/>
              </a:solidFill>
              <a:latin typeface="Heiti SC Light" charset="-122"/>
              <a:ea typeface="Heiti SC Light" charset="-122"/>
              <a:cs typeface="Heiti SC Light" charset="-122"/>
            </a:endParaRPr>
          </a:p>
          <a:p>
            <a:pPr marL="0" indent="0">
              <a:buNone/>
            </a:pPr>
            <a:r>
              <a:rPr lang="zh-CN" altLang="en-US" sz="2400" dirty="0">
                <a:solidFill>
                  <a:schemeClr val="tx2"/>
                </a:solidFill>
                <a:latin typeface="华文细黑" panose="02010600040101010101" pitchFamily="2" charset="-122"/>
                <a:ea typeface="华文细黑" panose="02010600040101010101" pitchFamily="2" charset="-122"/>
                <a:cs typeface="Heiti SC Light" charset="-122"/>
              </a:rPr>
              <a:t>在</a:t>
            </a:r>
            <a:r>
              <a:rPr lang="en-US" altLang="zh-CN" sz="2400" dirty="0">
                <a:solidFill>
                  <a:schemeClr val="tx2"/>
                </a:solidFill>
                <a:latin typeface="华文细黑" panose="02010600040101010101" pitchFamily="2" charset="-122"/>
                <a:ea typeface="华文细黑" panose="02010600040101010101" pitchFamily="2" charset="-122"/>
                <a:cs typeface="Heiti SC Light" charset="-122"/>
              </a:rPr>
              <a:t>《</a:t>
            </a:r>
            <a:r>
              <a:rPr lang="zh-CN" altLang="en-US" sz="2400" dirty="0">
                <a:solidFill>
                  <a:schemeClr val="tx2"/>
                </a:solidFill>
                <a:latin typeface="华文细黑" panose="02010600040101010101" pitchFamily="2" charset="-122"/>
                <a:ea typeface="华文细黑" panose="02010600040101010101" pitchFamily="2" charset="-122"/>
                <a:cs typeface="Heiti SC Light" charset="-122"/>
              </a:rPr>
              <a:t>人月神话</a:t>
            </a:r>
            <a:r>
              <a:rPr lang="en-US" altLang="zh-CN" sz="2400" dirty="0">
                <a:solidFill>
                  <a:schemeClr val="tx2"/>
                </a:solidFill>
                <a:latin typeface="华文细黑" panose="02010600040101010101" pitchFamily="2" charset="-122"/>
                <a:ea typeface="华文细黑" panose="02010600040101010101" pitchFamily="2" charset="-122"/>
                <a:cs typeface="Heiti SC Light" charset="-122"/>
              </a:rPr>
              <a:t>》</a:t>
            </a:r>
            <a:r>
              <a:rPr lang="zh-CN" altLang="en-US" sz="2400" dirty="0">
                <a:solidFill>
                  <a:schemeClr val="tx2"/>
                </a:solidFill>
                <a:latin typeface="华文细黑" panose="02010600040101010101" pitchFamily="2" charset="-122"/>
                <a:ea typeface="华文细黑" panose="02010600040101010101" pitchFamily="2" charset="-122"/>
                <a:cs typeface="Heiti SC Light" charset="-122"/>
              </a:rPr>
              <a:t>中，布鲁克斯博士提出了布鲁克斯法则：向进度落后的项目中增加人手，只会使进度更加落后。 </a:t>
            </a:r>
            <a:endParaRPr lang="en-US" altLang="zh-CN" sz="2400" dirty="0">
              <a:solidFill>
                <a:schemeClr val="tx2"/>
              </a:solidFill>
              <a:latin typeface="华文细黑" panose="02010600040101010101" pitchFamily="2" charset="-122"/>
              <a:ea typeface="华文细黑" panose="02010600040101010101" pitchFamily="2" charset="-122"/>
              <a:cs typeface="Heiti SC Light" charset="-122"/>
            </a:endParaRPr>
          </a:p>
          <a:p>
            <a:pPr marL="0" indent="0">
              <a:buNone/>
            </a:pPr>
            <a:endParaRPr lang="zh-CN" altLang="en-US" sz="2400" dirty="0">
              <a:solidFill>
                <a:schemeClr val="tx2"/>
              </a:solidFill>
              <a:latin typeface="Heiti SC Light" charset="-122"/>
              <a:ea typeface="Heiti SC Light" charset="-122"/>
              <a:cs typeface="Heiti SC Light" charset="-122"/>
            </a:endParaRPr>
          </a:p>
          <a:p>
            <a:pPr marL="0" indent="0">
              <a:buNone/>
            </a:pPr>
            <a:r>
              <a:rPr kumimoji="1" lang="zh-CN" altLang="en-US" sz="2400" b="1" dirty="0">
                <a:solidFill>
                  <a:schemeClr val="tx2"/>
                </a:solidFill>
                <a:latin typeface="Heiti SC Light" charset="-122"/>
                <a:ea typeface="Heiti SC Light" charset="-122"/>
                <a:cs typeface="Heiti SC Light" charset="-122"/>
              </a:rPr>
              <a:t>缘由：</a:t>
            </a:r>
          </a:p>
          <a:p>
            <a:pPr marL="0" indent="0">
              <a:buNone/>
            </a:pPr>
            <a:r>
              <a:rPr lang="zh-CN" altLang="en-US" sz="2400" dirty="0">
                <a:solidFill>
                  <a:schemeClr val="tx2"/>
                </a:solidFill>
                <a:latin typeface="Heiti SC Light" panose="02000000000000000000" pitchFamily="2" charset="-128"/>
                <a:ea typeface="Heiti SC Light" panose="02000000000000000000" pitchFamily="2" charset="-128"/>
              </a:rPr>
              <a:t>在软件项目进度滞后的情况下，增加人手意味着可能要分配额外的资源来对新加入的人员进行培新和指导，也意味着人与人之间的交流变得更为复杂，在有</a:t>
            </a:r>
            <a:r>
              <a:rPr lang="en-US" altLang="zh-CN" sz="2400" dirty="0">
                <a:solidFill>
                  <a:schemeClr val="tx2"/>
                </a:solidFill>
                <a:latin typeface="Heiti SC Light" panose="02000000000000000000" pitchFamily="2" charset="-128"/>
                <a:ea typeface="Heiti SC Light" panose="02000000000000000000" pitchFamily="2" charset="-128"/>
              </a:rPr>
              <a:t>N</a:t>
            </a:r>
            <a:r>
              <a:rPr lang="zh-CN" altLang="en-US" sz="2400" dirty="0">
                <a:solidFill>
                  <a:schemeClr val="tx2"/>
                </a:solidFill>
                <a:latin typeface="Heiti SC Light" panose="02000000000000000000" pitchFamily="2" charset="-128"/>
                <a:ea typeface="Heiti SC Light" panose="02000000000000000000" pitchFamily="2" charset="-128"/>
              </a:rPr>
              <a:t>个人的项目中，两两之间的交流路径有（</a:t>
            </a:r>
            <a:r>
              <a:rPr lang="en-US" altLang="zh-CN" sz="2400" dirty="0">
                <a:solidFill>
                  <a:schemeClr val="tx2"/>
                </a:solidFill>
                <a:latin typeface="Heiti SC Light" panose="02000000000000000000" pitchFamily="2" charset="-128"/>
                <a:ea typeface="Heiti SC Light" panose="02000000000000000000" pitchFamily="2" charset="-128"/>
              </a:rPr>
              <a:t>N^2-N</a:t>
            </a:r>
            <a:r>
              <a:rPr lang="zh-CN" altLang="en-US" sz="2400" dirty="0">
                <a:solidFill>
                  <a:schemeClr val="tx2"/>
                </a:solidFill>
                <a:latin typeface="Heiti SC Light" panose="02000000000000000000" pitchFamily="2" charset="-128"/>
                <a:ea typeface="Heiti SC Light" panose="02000000000000000000" pitchFamily="2" charset="-128"/>
              </a:rPr>
              <a:t>）</a:t>
            </a:r>
            <a:r>
              <a:rPr lang="en-US" altLang="zh-CN" sz="2400" dirty="0">
                <a:solidFill>
                  <a:schemeClr val="tx2"/>
                </a:solidFill>
                <a:latin typeface="Heiti SC Light" panose="02000000000000000000" pitchFamily="2" charset="-128"/>
                <a:ea typeface="Heiti SC Light" panose="02000000000000000000" pitchFamily="2" charset="-128"/>
              </a:rPr>
              <a:t>/2</a:t>
            </a:r>
            <a:r>
              <a:rPr lang="zh-CN" altLang="en-US" sz="2400" dirty="0">
                <a:solidFill>
                  <a:schemeClr val="tx2"/>
                </a:solidFill>
                <a:latin typeface="Heiti SC Light" panose="02000000000000000000" pitchFamily="2" charset="-128"/>
                <a:ea typeface="Heiti SC Light" panose="02000000000000000000" pitchFamily="2" charset="-128"/>
              </a:rPr>
              <a:t>条。在</a:t>
            </a:r>
            <a:r>
              <a:rPr lang="en-US" altLang="zh-CN" sz="2400" dirty="0">
                <a:solidFill>
                  <a:schemeClr val="tx2"/>
                </a:solidFill>
                <a:latin typeface="Heiti SC Light" panose="02000000000000000000" pitchFamily="2" charset="-128"/>
                <a:ea typeface="Heiti SC Light" panose="02000000000000000000" pitchFamily="2" charset="-128"/>
              </a:rPr>
              <a:t>N</a:t>
            </a:r>
            <a:r>
              <a:rPr lang="zh-CN" altLang="en-US" sz="2400" dirty="0">
                <a:solidFill>
                  <a:schemeClr val="tx2"/>
                </a:solidFill>
                <a:latin typeface="Heiti SC Light" panose="02000000000000000000" pitchFamily="2" charset="-128"/>
                <a:ea typeface="Heiti SC Light" panose="02000000000000000000" pitchFamily="2" charset="-128"/>
              </a:rPr>
              <a:t>个人的项目中增加一个人，其交流路径条数便增加</a:t>
            </a:r>
            <a:r>
              <a:rPr lang="en-US" altLang="zh-CN" sz="2400" dirty="0">
                <a:solidFill>
                  <a:schemeClr val="tx2"/>
                </a:solidFill>
                <a:latin typeface="Heiti SC Light" panose="02000000000000000000" pitchFamily="2" charset="-128"/>
                <a:ea typeface="Heiti SC Light" panose="02000000000000000000" pitchFamily="2" charset="-128"/>
              </a:rPr>
              <a:t>N</a:t>
            </a:r>
            <a:r>
              <a:rPr lang="zh-CN" altLang="en-US" sz="2400" dirty="0">
                <a:solidFill>
                  <a:schemeClr val="tx2"/>
                </a:solidFill>
                <a:latin typeface="Heiti SC Light" panose="02000000000000000000" pitchFamily="2" charset="-128"/>
                <a:ea typeface="Heiti SC Light" panose="02000000000000000000" pitchFamily="2" charset="-128"/>
              </a:rPr>
              <a:t>条。</a:t>
            </a:r>
            <a:endParaRPr lang="en-US" altLang="zh-CN" sz="2400" dirty="0">
              <a:solidFill>
                <a:schemeClr val="tx2"/>
              </a:solidFill>
              <a:latin typeface="Heiti SC Light" panose="02000000000000000000" pitchFamily="2" charset="-128"/>
              <a:ea typeface="Heiti SC Light" panose="02000000000000000000" pitchFamily="2" charset="-128"/>
            </a:endParaRPr>
          </a:p>
          <a:p>
            <a:pPr marL="0" indent="0">
              <a:buNone/>
            </a:pPr>
            <a:endParaRPr lang="en-US" altLang="zh-CN" sz="2400" dirty="0">
              <a:solidFill>
                <a:schemeClr val="tx2"/>
              </a:solidFill>
              <a:latin typeface="Heiti SC Light" panose="02000000000000000000" pitchFamily="2" charset="-128"/>
              <a:ea typeface="Heiti SC Light" panose="02000000000000000000" pitchFamily="2" charset="-128"/>
            </a:endParaRPr>
          </a:p>
          <a:p>
            <a:pPr marL="0" indent="0">
              <a:buNone/>
            </a:pPr>
            <a:r>
              <a:rPr lang="zh-CN" altLang="en-US" sz="2400" b="1" dirty="0">
                <a:solidFill>
                  <a:schemeClr val="tx2"/>
                </a:solidFill>
                <a:latin typeface="Heiti SC Light" panose="02000000000000000000" pitchFamily="2" charset="-128"/>
                <a:ea typeface="Heiti SC Light" panose="02000000000000000000" pitchFamily="2" charset="-128"/>
              </a:rPr>
              <a:t>特殊情况</a:t>
            </a:r>
            <a:endParaRPr lang="en-US" altLang="zh-CN" sz="2400" b="1" dirty="0">
              <a:solidFill>
                <a:schemeClr val="tx2"/>
              </a:solidFill>
              <a:latin typeface="Heiti SC Light" panose="02000000000000000000" pitchFamily="2" charset="-128"/>
              <a:ea typeface="Heiti SC Light" panose="02000000000000000000" pitchFamily="2" charset="-128"/>
            </a:endParaRPr>
          </a:p>
          <a:p>
            <a:pPr marL="0" indent="0">
              <a:buNone/>
            </a:pPr>
            <a:r>
              <a:rPr lang="zh-CN" altLang="en-US" sz="2400" dirty="0">
                <a:solidFill>
                  <a:schemeClr val="tx2"/>
                </a:solidFill>
                <a:latin typeface="Heiti SC Light" panose="02000000000000000000" pitchFamily="2" charset="-128"/>
                <a:ea typeface="Heiti SC Light" panose="02000000000000000000" pitchFamily="2" charset="-128"/>
              </a:rPr>
              <a:t>考虑以下几种特殊情况：</a:t>
            </a:r>
          </a:p>
          <a:p>
            <a:pPr marL="0" indent="0">
              <a:buNone/>
            </a:pPr>
            <a:r>
              <a:rPr lang="en-US" altLang="zh-CN" sz="2400" dirty="0">
                <a:solidFill>
                  <a:schemeClr val="tx2"/>
                </a:solidFill>
                <a:latin typeface="Heiti SC Light" panose="02000000000000000000" pitchFamily="2" charset="-128"/>
                <a:ea typeface="Heiti SC Light" panose="02000000000000000000" pitchFamily="2" charset="-128"/>
              </a:rPr>
              <a:t>1. </a:t>
            </a:r>
            <a:r>
              <a:rPr lang="zh-CN" altLang="en-US" sz="2400" dirty="0">
                <a:solidFill>
                  <a:schemeClr val="tx2"/>
                </a:solidFill>
                <a:latin typeface="Heiti SC Light" panose="02000000000000000000" pitchFamily="2" charset="-128"/>
                <a:ea typeface="Heiti SC Light" panose="02000000000000000000" pitchFamily="2" charset="-128"/>
              </a:rPr>
              <a:t>工作比较简单，无需进行培新，或者是培训的时间可以忽略不计</a:t>
            </a:r>
          </a:p>
          <a:p>
            <a:pPr marL="0" indent="0">
              <a:buNone/>
            </a:pPr>
            <a:r>
              <a:rPr lang="en-US" altLang="zh-CN" sz="2400" dirty="0">
                <a:solidFill>
                  <a:schemeClr val="tx2"/>
                </a:solidFill>
                <a:latin typeface="Heiti SC Light" panose="02000000000000000000" pitchFamily="2" charset="-128"/>
                <a:ea typeface="Heiti SC Light" panose="02000000000000000000" pitchFamily="2" charset="-128"/>
              </a:rPr>
              <a:t>2. </a:t>
            </a:r>
            <a:r>
              <a:rPr lang="zh-CN" altLang="en-US" sz="2400" dirty="0">
                <a:solidFill>
                  <a:schemeClr val="tx2"/>
                </a:solidFill>
                <a:latin typeface="Heiti SC Light" panose="02000000000000000000" pitchFamily="2" charset="-128"/>
                <a:ea typeface="Heiti SC Light" panose="02000000000000000000" pitchFamily="2" charset="-128"/>
              </a:rPr>
              <a:t>新加入的员工本身就是熟练工</a:t>
            </a:r>
          </a:p>
          <a:p>
            <a:pPr marL="0" indent="0">
              <a:buNone/>
            </a:pPr>
            <a:r>
              <a:rPr lang="en-US" altLang="zh-CN" sz="2400" dirty="0">
                <a:solidFill>
                  <a:schemeClr val="tx2"/>
                </a:solidFill>
                <a:latin typeface="Heiti SC Light" panose="02000000000000000000" pitchFamily="2" charset="-128"/>
                <a:ea typeface="Heiti SC Light" panose="02000000000000000000" pitchFamily="2" charset="-128"/>
              </a:rPr>
              <a:t>3. </a:t>
            </a:r>
            <a:r>
              <a:rPr lang="zh-CN" altLang="en-US" sz="2400" dirty="0">
                <a:solidFill>
                  <a:schemeClr val="tx2"/>
                </a:solidFill>
                <a:latin typeface="Heiti SC Light" panose="02000000000000000000" pitchFamily="2" charset="-128"/>
                <a:ea typeface="Heiti SC Light" panose="02000000000000000000" pitchFamily="2" charset="-128"/>
              </a:rPr>
              <a:t>交流不频繁</a:t>
            </a:r>
          </a:p>
          <a:p>
            <a:pPr marL="0" indent="0">
              <a:buNone/>
            </a:pPr>
            <a:r>
              <a:rPr lang="en-US" altLang="zh-CN" sz="2400" dirty="0">
                <a:solidFill>
                  <a:schemeClr val="tx2"/>
                </a:solidFill>
                <a:latin typeface="Heiti SC Light" panose="02000000000000000000" pitchFamily="2" charset="-128"/>
                <a:ea typeface="Heiti SC Light" panose="02000000000000000000" pitchFamily="2" charset="-128"/>
              </a:rPr>
              <a:t>4. </a:t>
            </a:r>
            <a:r>
              <a:rPr lang="zh-CN" altLang="en-US" sz="2400" dirty="0">
                <a:solidFill>
                  <a:schemeClr val="tx2"/>
                </a:solidFill>
                <a:latin typeface="Heiti SC Light" panose="02000000000000000000" pitchFamily="2" charset="-128"/>
                <a:ea typeface="Heiti SC Light" panose="02000000000000000000" pitchFamily="2" charset="-128"/>
              </a:rPr>
              <a:t>相对于增加人手所带来的培训、指导、交流的代价，其仍然提高了开发进度</a:t>
            </a:r>
          </a:p>
          <a:p>
            <a:pPr marL="0" indent="0">
              <a:buNone/>
            </a:pPr>
            <a:endParaRPr lang="zh-CN" altLang="en-US" sz="2400" b="1" dirty="0">
              <a:solidFill>
                <a:schemeClr val="tx2"/>
              </a:solidFill>
              <a:latin typeface="Heiti SC Light" panose="02000000000000000000" pitchFamily="2" charset="-128"/>
              <a:ea typeface="Heiti SC Light" panose="02000000000000000000" pitchFamily="2" charset="-128"/>
            </a:endParaRPr>
          </a:p>
        </p:txBody>
      </p:sp>
    </p:spTree>
    <p:extLst>
      <p:ext uri="{BB962C8B-B14F-4D97-AF65-F5344CB8AC3E}">
        <p14:creationId xmlns:p14="http://schemas.microsoft.com/office/powerpoint/2010/main" val="1566172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 sz="4800" b="1" dirty="0">
                <a:solidFill>
                  <a:srgbClr val="439EFF"/>
                </a:solidFill>
                <a:latin typeface="幼圆" pitchFamily="49" charset="-122"/>
                <a:ea typeface="幼圆" pitchFamily="49" charset="-122"/>
              </a:rPr>
              <a:t>霍夫斯塔特定律 </a:t>
            </a:r>
            <a:r>
              <a:rPr lang="en" altLang="zh-CN" sz="4800" b="1" dirty="0">
                <a:solidFill>
                  <a:srgbClr val="439EFF"/>
                </a:solidFill>
                <a:latin typeface="幼圆" pitchFamily="49" charset="-122"/>
                <a:ea typeface="幼圆" pitchFamily="49" charset="-122"/>
              </a:rPr>
              <a:t>(Hofstadter's Law)</a:t>
            </a:r>
            <a:endParaRPr lang="zh-CN" altLang="en-US" dirty="0"/>
          </a:p>
        </p:txBody>
      </p:sp>
      <p:sp>
        <p:nvSpPr>
          <p:cNvPr id="3" name="内容占位符 2"/>
          <p:cNvSpPr>
            <a:spLocks noGrp="1"/>
          </p:cNvSpPr>
          <p:nvPr>
            <p:ph idx="1"/>
          </p:nvPr>
        </p:nvSpPr>
        <p:spPr>
          <a:xfrm>
            <a:off x="640080" y="2240282"/>
            <a:ext cx="11521440" cy="6952806"/>
          </a:xfrm>
          <a:solidFill>
            <a:schemeClr val="bg1"/>
          </a:solidFill>
          <a:ln>
            <a:solidFill>
              <a:schemeClr val="accent1">
                <a:lumMod val="20000"/>
                <a:lumOff val="80000"/>
              </a:schemeClr>
            </a:solidFill>
          </a:ln>
        </p:spPr>
        <p:txBody>
          <a:bodyPr>
            <a:normAutofit fontScale="92500"/>
          </a:bodyPr>
          <a:lstStyle/>
          <a:p>
            <a:pPr marL="0" indent="0">
              <a:buNone/>
            </a:pPr>
            <a:r>
              <a:rPr kumimoji="1" lang="zh-CN" altLang="en-US" sz="2400" b="1" dirty="0">
                <a:solidFill>
                  <a:schemeClr val="tx2"/>
                </a:solidFill>
                <a:latin typeface="Heiti SC Light" charset="-122"/>
                <a:ea typeface="Heiti SC Light" charset="-122"/>
                <a:cs typeface="Heiti SC Light" charset="-122"/>
              </a:rPr>
              <a:t>内容描述：</a:t>
            </a:r>
            <a:endParaRPr kumimoji="1" lang="en-US" altLang="zh-CN" sz="2400" b="1" dirty="0">
              <a:solidFill>
                <a:schemeClr val="tx2"/>
              </a:solidFill>
              <a:latin typeface="Heiti SC Light" charset="-122"/>
              <a:ea typeface="Heiti SC Light" charset="-122"/>
              <a:cs typeface="Heiti SC Light" charset="-122"/>
            </a:endParaRPr>
          </a:p>
          <a:p>
            <a:pPr marL="0" indent="0">
              <a:buNone/>
            </a:pPr>
            <a:r>
              <a:rPr lang="en" altLang="zh-CN" sz="2400" dirty="0">
                <a:solidFill>
                  <a:schemeClr val="tx1"/>
                </a:solidFill>
                <a:latin typeface="STKaiti" panose="02010600040101010101" pitchFamily="2" charset="-122"/>
                <a:ea typeface="STKaiti" panose="02010600040101010101" pitchFamily="2" charset="-122"/>
              </a:rPr>
              <a:t>It always takes longer than you expect, even when you take into account Hofstadter's Law.</a:t>
            </a:r>
          </a:p>
          <a:p>
            <a:pPr marL="0" indent="0">
              <a:buNone/>
            </a:pPr>
            <a:r>
              <a:rPr kumimoji="1" lang="zh-CN" altLang="en-US" sz="2400" dirty="0">
                <a:solidFill>
                  <a:schemeClr val="tx2"/>
                </a:solidFill>
                <a:latin typeface="Heiti SC Light" panose="02000000000000000000" pitchFamily="2" charset="-128"/>
                <a:ea typeface="Heiti SC Light" panose="02000000000000000000" pitchFamily="2" charset="-128"/>
                <a:cs typeface="Heiti SC Light" charset="-122"/>
              </a:rPr>
              <a:t>“</a:t>
            </a:r>
            <a:r>
              <a:rPr kumimoji="1" lang="zh-CN" altLang="en-US" sz="2400" b="1" dirty="0">
                <a:solidFill>
                  <a:schemeClr val="tx2"/>
                </a:solidFill>
                <a:latin typeface="Heiti SC Light" panose="02000000000000000000" pitchFamily="2" charset="-128"/>
                <a:ea typeface="Heiti SC Light" panose="02000000000000000000" pitchFamily="2" charset="-128"/>
                <a:cs typeface="Heiti SC Light" charset="-122"/>
              </a:rPr>
              <a:t>即使你考虑到霍夫斯塔特定律，它所花费的时间也总是比你预期的要长。</a:t>
            </a:r>
            <a:r>
              <a:rPr kumimoji="1" lang="zh-CN" altLang="en-US" sz="2400" dirty="0">
                <a:solidFill>
                  <a:schemeClr val="tx2"/>
                </a:solidFill>
                <a:latin typeface="Heiti SC Light" panose="02000000000000000000" pitchFamily="2" charset="-128"/>
                <a:ea typeface="Heiti SC Light" panose="02000000000000000000" pitchFamily="2" charset="-128"/>
                <a:cs typeface="Heiti SC Light" charset="-122"/>
              </a:rPr>
              <a:t>”</a:t>
            </a:r>
            <a:endParaRPr kumimoji="1" lang="en-US" altLang="zh-CN" sz="2400" dirty="0">
              <a:solidFill>
                <a:schemeClr val="tx2"/>
              </a:solidFill>
              <a:latin typeface="Heiti SC Light" panose="02000000000000000000" pitchFamily="2" charset="-128"/>
              <a:ea typeface="Heiti SC Light" panose="02000000000000000000" pitchFamily="2" charset="-128"/>
              <a:cs typeface="Heiti SC Light" charset="-122"/>
            </a:endParaRPr>
          </a:p>
          <a:p>
            <a:pPr marL="0" indent="0">
              <a:buNone/>
            </a:pPr>
            <a:endParaRPr kumimoji="1" lang="en" altLang="zh-CN" sz="2400" dirty="0">
              <a:solidFill>
                <a:schemeClr val="tx2"/>
              </a:solidFill>
              <a:latin typeface="Heiti SC Light" panose="02000000000000000000" pitchFamily="2" charset="-128"/>
              <a:ea typeface="Heiti SC Light" panose="02000000000000000000" pitchFamily="2" charset="-128"/>
              <a:cs typeface="Heiti SC Light" charset="-122"/>
            </a:endParaRPr>
          </a:p>
          <a:p>
            <a:pPr marL="0" indent="0">
              <a:buNone/>
            </a:pPr>
            <a:r>
              <a:rPr kumimoji="1" lang="zh-CN" altLang="en-US" sz="2400" b="1" dirty="0">
                <a:solidFill>
                  <a:schemeClr val="tx2"/>
                </a:solidFill>
                <a:latin typeface="Heiti SC Light" charset="-122"/>
                <a:ea typeface="Heiti SC Light" charset="-122"/>
                <a:cs typeface="Heiti SC Light" charset="-122"/>
              </a:rPr>
              <a:t>缘由：</a:t>
            </a:r>
          </a:p>
          <a:p>
            <a:pPr marL="0" indent="0">
              <a:buNone/>
            </a:pPr>
            <a:r>
              <a:rPr lang="zh-CN" altLang="en-US" sz="2400" dirty="0">
                <a:solidFill>
                  <a:schemeClr val="tx2"/>
                </a:solidFill>
                <a:latin typeface="Heiti SC Light" panose="02000000000000000000" pitchFamily="2" charset="-128"/>
                <a:ea typeface="Heiti SC Light" panose="02000000000000000000" pitchFamily="2" charset="-128"/>
              </a:rPr>
              <a:t>霍夫斯塔特在讨论国际象棋计算机时引入了这一定律。尽管在递归分析的深度上超过了人类，但在当时，国际象棋计算机一直被顶级人类棋手打败。霍夫斯塔特写道“</a:t>
            </a:r>
            <a:r>
              <a:rPr lang="zh-CN" altLang="en-US" sz="2400" b="1" dirty="0">
                <a:solidFill>
                  <a:schemeClr val="tx2"/>
                </a:solidFill>
                <a:latin typeface="Heiti SC Light" panose="02000000000000000000" pitchFamily="2" charset="-128"/>
                <a:ea typeface="Heiti SC Light" panose="02000000000000000000" pitchFamily="2" charset="-128"/>
              </a:rPr>
              <a:t>在计算机国际象棋的早期，人们常常估计要过十年计算机</a:t>
            </a:r>
            <a:r>
              <a:rPr lang="en-US" altLang="zh-CN" sz="2400" b="1" dirty="0">
                <a:solidFill>
                  <a:schemeClr val="tx2"/>
                </a:solidFill>
                <a:latin typeface="Heiti SC Light" panose="02000000000000000000" pitchFamily="2" charset="-128"/>
                <a:ea typeface="Heiti SC Light" panose="02000000000000000000" pitchFamily="2" charset="-128"/>
              </a:rPr>
              <a:t>(</a:t>
            </a:r>
            <a:r>
              <a:rPr lang="zh-CN" altLang="en-US" sz="2400" b="1" dirty="0">
                <a:solidFill>
                  <a:schemeClr val="tx2"/>
                </a:solidFill>
                <a:latin typeface="Heiti SC Light" panose="02000000000000000000" pitchFamily="2" charset="-128"/>
                <a:ea typeface="Heiti SC Light" panose="02000000000000000000" pitchFamily="2" charset="-128"/>
              </a:rPr>
              <a:t>或程序</a:t>
            </a:r>
            <a:r>
              <a:rPr lang="en-US" altLang="zh-CN" sz="2400" b="1" dirty="0">
                <a:solidFill>
                  <a:schemeClr val="tx2"/>
                </a:solidFill>
                <a:latin typeface="Heiti SC Light" panose="02000000000000000000" pitchFamily="2" charset="-128"/>
                <a:ea typeface="Heiti SC Light" panose="02000000000000000000" pitchFamily="2" charset="-128"/>
              </a:rPr>
              <a:t>)</a:t>
            </a:r>
            <a:r>
              <a:rPr lang="zh-CN" altLang="en-US" sz="2400" b="1" dirty="0">
                <a:solidFill>
                  <a:schemeClr val="tx2"/>
                </a:solidFill>
                <a:latin typeface="Heiti SC Light" panose="02000000000000000000" pitchFamily="2" charset="-128"/>
                <a:ea typeface="Heiti SC Light" panose="02000000000000000000" pitchFamily="2" charset="-128"/>
              </a:rPr>
              <a:t>才能成为世界冠军。但十年过去了，计算机成为世界冠军的日子似乎离我们还有十多年</a:t>
            </a:r>
            <a:r>
              <a:rPr lang="en-US" altLang="zh-CN" sz="2400" b="1" dirty="0">
                <a:solidFill>
                  <a:schemeClr val="tx2"/>
                </a:solidFill>
                <a:latin typeface="Heiti SC Light" panose="02000000000000000000" pitchFamily="2" charset="-128"/>
                <a:ea typeface="Heiti SC Light" panose="02000000000000000000" pitchFamily="2" charset="-128"/>
              </a:rPr>
              <a:t>……</a:t>
            </a:r>
            <a:r>
              <a:rPr lang="zh-CN" altLang="en-US" sz="2400" dirty="0">
                <a:solidFill>
                  <a:schemeClr val="tx2"/>
                </a:solidFill>
                <a:latin typeface="Heiti SC Light" panose="02000000000000000000" pitchFamily="2" charset="-128"/>
                <a:ea typeface="Heiti SC Light" panose="02000000000000000000" pitchFamily="2" charset="-128"/>
              </a:rPr>
              <a:t>”</a:t>
            </a:r>
            <a:endParaRPr lang="en-US" altLang="zh-CN" sz="2400" dirty="0">
              <a:solidFill>
                <a:schemeClr val="tx2"/>
              </a:solidFill>
              <a:latin typeface="Heiti SC Light" panose="02000000000000000000" pitchFamily="2" charset="-128"/>
              <a:ea typeface="Heiti SC Light" panose="02000000000000000000" pitchFamily="2" charset="-128"/>
            </a:endParaRPr>
          </a:p>
          <a:p>
            <a:pPr marL="0" indent="0">
              <a:buNone/>
            </a:pPr>
            <a:endParaRPr lang="en-US" altLang="zh-CN" sz="2400" dirty="0">
              <a:solidFill>
                <a:schemeClr val="tx2"/>
              </a:solidFill>
              <a:latin typeface="Heiti SC Light" panose="02000000000000000000" pitchFamily="2" charset="-128"/>
              <a:ea typeface="Heiti SC Light" panose="02000000000000000000" pitchFamily="2" charset="-128"/>
            </a:endParaRPr>
          </a:p>
          <a:p>
            <a:pPr marL="0" indent="0">
              <a:buNone/>
            </a:pPr>
            <a:r>
              <a:rPr lang="zh-CN" altLang="en-US" sz="2400" b="1" dirty="0">
                <a:solidFill>
                  <a:schemeClr val="tx2"/>
                </a:solidFill>
                <a:latin typeface="Heiti SC Light" panose="02000000000000000000" pitchFamily="2" charset="-128"/>
                <a:ea typeface="Heiti SC Light" panose="02000000000000000000" pitchFamily="2" charset="-128"/>
              </a:rPr>
              <a:t>特殊情况</a:t>
            </a:r>
            <a:endParaRPr lang="en-US" altLang="zh-CN" sz="2400" b="1" dirty="0">
              <a:solidFill>
                <a:schemeClr val="tx2"/>
              </a:solidFill>
              <a:latin typeface="Heiti SC Light" panose="02000000000000000000" pitchFamily="2" charset="-128"/>
              <a:ea typeface="Heiti SC Light" panose="02000000000000000000" pitchFamily="2" charset="-128"/>
            </a:endParaRPr>
          </a:p>
          <a:p>
            <a:pPr marL="457200" indent="-457200">
              <a:buAutoNum type="arabicPeriod"/>
            </a:pPr>
            <a:r>
              <a:rPr lang="zh-CN" altLang="en-US" sz="2400" dirty="0">
                <a:solidFill>
                  <a:schemeClr val="tx2"/>
                </a:solidFill>
                <a:latin typeface="Heiti SC Light" panose="02000000000000000000" pitchFamily="2" charset="-128"/>
                <a:ea typeface="Heiti SC Light" panose="02000000000000000000" pitchFamily="2" charset="-128"/>
              </a:rPr>
              <a:t>值得注意的是，</a:t>
            </a:r>
            <a:r>
              <a:rPr lang="en-US" altLang="zh-CN" sz="2400" dirty="0">
                <a:solidFill>
                  <a:schemeClr val="tx2"/>
                </a:solidFill>
                <a:latin typeface="Heiti SC Light" panose="02000000000000000000" pitchFamily="2" charset="-128"/>
                <a:ea typeface="Heiti SC Light" panose="02000000000000000000" pitchFamily="2" charset="-128"/>
              </a:rPr>
              <a:t>1997</a:t>
            </a:r>
            <a:r>
              <a:rPr lang="zh-CN" altLang="en-US" sz="2400" dirty="0">
                <a:solidFill>
                  <a:schemeClr val="tx2"/>
                </a:solidFill>
                <a:latin typeface="Heiti SC Light" panose="02000000000000000000" pitchFamily="2" charset="-128"/>
                <a:ea typeface="Heiti SC Light" panose="02000000000000000000" pitchFamily="2" charset="-128"/>
              </a:rPr>
              <a:t>年深蓝击败加里</a:t>
            </a:r>
            <a:r>
              <a:rPr lang="en-US" altLang="zh-CN" sz="2400" dirty="0">
                <a:solidFill>
                  <a:schemeClr val="tx2"/>
                </a:solidFill>
                <a:latin typeface="Heiti SC Light" panose="02000000000000000000" pitchFamily="2" charset="-128"/>
                <a:ea typeface="Heiti SC Light" panose="02000000000000000000" pitchFamily="2" charset="-128"/>
              </a:rPr>
              <a:t>•</a:t>
            </a:r>
            <a:r>
              <a:rPr lang="zh-CN" altLang="en-US" sz="2400" dirty="0">
                <a:solidFill>
                  <a:schemeClr val="tx2"/>
                </a:solidFill>
                <a:latin typeface="Heiti SC Light" panose="02000000000000000000" pitchFamily="2" charset="-128"/>
                <a:ea typeface="Heiti SC Light" panose="02000000000000000000" pitchFamily="2" charset="-128"/>
              </a:rPr>
              <a:t>卡斯帕罗夫的那一天确实到来了。这表明，当任务重复时，加速回报定律可能会生效，从而抵消霍夫斯塔德定律，在某些情况下甚至推翻霍夫斯塔德定律。</a:t>
            </a:r>
            <a:r>
              <a:rPr lang="en-US" altLang="zh-CN" sz="2400" dirty="0">
                <a:solidFill>
                  <a:schemeClr val="tx2"/>
                </a:solidFill>
                <a:latin typeface="Heiti SC Light" panose="02000000000000000000" pitchFamily="2" charset="-128"/>
                <a:ea typeface="Heiti SC Light" panose="02000000000000000000" pitchFamily="2" charset="-128"/>
              </a:rPr>
              <a:t>(</a:t>
            </a:r>
            <a:r>
              <a:rPr lang="zh-CN" altLang="en-US" sz="2400" dirty="0">
                <a:solidFill>
                  <a:schemeClr val="tx2"/>
                </a:solidFill>
                <a:latin typeface="Heiti SC Light" panose="02000000000000000000" pitchFamily="2" charset="-128"/>
                <a:ea typeface="Heiti SC Light" panose="02000000000000000000" pitchFamily="2" charset="-128"/>
              </a:rPr>
              <a:t>推论</a:t>
            </a:r>
            <a:r>
              <a:rPr lang="en-US" altLang="zh-CN" sz="2400" dirty="0">
                <a:solidFill>
                  <a:schemeClr val="tx2"/>
                </a:solidFill>
                <a:latin typeface="Heiti SC Light" panose="02000000000000000000" pitchFamily="2" charset="-128"/>
                <a:ea typeface="Heiti SC Light" panose="02000000000000000000" pitchFamily="2" charset="-128"/>
              </a:rPr>
              <a:t>)</a:t>
            </a:r>
          </a:p>
          <a:p>
            <a:pPr marL="457200" indent="-457200">
              <a:buFont typeface="Arial" pitchFamily="34" charset="0"/>
              <a:buAutoNum type="arabicPeriod"/>
            </a:pPr>
            <a:r>
              <a:rPr lang="en-US" altLang="zh-CN" sz="2400" dirty="0">
                <a:solidFill>
                  <a:schemeClr val="tx2"/>
                </a:solidFill>
                <a:latin typeface="Heiti SC Light" panose="02000000000000000000" pitchFamily="2" charset="-128"/>
                <a:ea typeface="Heiti SC Light" panose="02000000000000000000" pitchFamily="2" charset="-128"/>
              </a:rPr>
              <a:t>AlphaGo</a:t>
            </a:r>
            <a:r>
              <a:rPr lang="zh-CN" altLang="en-US" sz="2400" dirty="0">
                <a:solidFill>
                  <a:schemeClr val="tx2"/>
                </a:solidFill>
                <a:latin typeface="Heiti SC Light" panose="02000000000000000000" pitchFamily="2" charset="-128"/>
                <a:ea typeface="Heiti SC Light" panose="02000000000000000000" pitchFamily="2" charset="-128"/>
              </a:rPr>
              <a:t>击败人类职业围棋选手、战胜围棋世界冠军。 </a:t>
            </a:r>
            <a:r>
              <a:rPr lang="en-US" altLang="zh-CN" sz="2400" dirty="0">
                <a:solidFill>
                  <a:schemeClr val="tx2"/>
                </a:solidFill>
                <a:latin typeface="Heiti SC Light" panose="02000000000000000000" pitchFamily="2" charset="-128"/>
                <a:ea typeface="Heiti SC Light" panose="02000000000000000000" pitchFamily="2" charset="-128"/>
              </a:rPr>
              <a:t>2016</a:t>
            </a:r>
            <a:r>
              <a:rPr lang="zh-CN" altLang="en-US" sz="2400" dirty="0">
                <a:solidFill>
                  <a:schemeClr val="tx2"/>
                </a:solidFill>
                <a:latin typeface="Heiti SC Light" panose="02000000000000000000" pitchFamily="2" charset="-128"/>
                <a:ea typeface="Heiti SC Light" panose="02000000000000000000" pitchFamily="2" charset="-128"/>
              </a:rPr>
              <a:t>年</a:t>
            </a:r>
            <a:r>
              <a:rPr lang="en-US" altLang="zh-CN" sz="2400" dirty="0">
                <a:solidFill>
                  <a:schemeClr val="tx2"/>
                </a:solidFill>
                <a:latin typeface="Heiti SC Light" panose="02000000000000000000" pitchFamily="2" charset="-128"/>
                <a:ea typeface="Heiti SC Light" panose="02000000000000000000" pitchFamily="2" charset="-128"/>
              </a:rPr>
              <a:t>3</a:t>
            </a:r>
            <a:r>
              <a:rPr lang="zh-CN" altLang="en-US" sz="2400" dirty="0">
                <a:solidFill>
                  <a:schemeClr val="tx2"/>
                </a:solidFill>
                <a:latin typeface="Heiti SC Light" panose="02000000000000000000" pitchFamily="2" charset="-128"/>
                <a:ea typeface="Heiti SC Light" panose="02000000000000000000" pitchFamily="2" charset="-128"/>
              </a:rPr>
              <a:t>月，阿尔法围棋与围棋世界冠军、职业九段棋手李世石进行围棋人机大战，以</a:t>
            </a:r>
            <a:r>
              <a:rPr lang="en-US" altLang="zh-CN" sz="2400" dirty="0">
                <a:solidFill>
                  <a:schemeClr val="tx2"/>
                </a:solidFill>
                <a:latin typeface="Heiti SC Light" panose="02000000000000000000" pitchFamily="2" charset="-128"/>
                <a:ea typeface="Heiti SC Light" panose="02000000000000000000" pitchFamily="2" charset="-128"/>
              </a:rPr>
              <a:t>4</a:t>
            </a:r>
            <a:r>
              <a:rPr lang="zh-CN" altLang="en-US" sz="2400" dirty="0">
                <a:solidFill>
                  <a:schemeClr val="tx2"/>
                </a:solidFill>
                <a:latin typeface="Heiti SC Light" panose="02000000000000000000" pitchFamily="2" charset="-128"/>
                <a:ea typeface="Heiti SC Light" panose="02000000000000000000" pitchFamily="2" charset="-128"/>
              </a:rPr>
              <a:t>比</a:t>
            </a:r>
            <a:r>
              <a:rPr lang="en-US" altLang="zh-CN" sz="2400" dirty="0">
                <a:solidFill>
                  <a:schemeClr val="tx2"/>
                </a:solidFill>
                <a:latin typeface="Heiti SC Light" panose="02000000000000000000" pitchFamily="2" charset="-128"/>
                <a:ea typeface="Heiti SC Light" panose="02000000000000000000" pitchFamily="2" charset="-128"/>
              </a:rPr>
              <a:t>1</a:t>
            </a:r>
            <a:r>
              <a:rPr lang="zh-CN" altLang="en-US" sz="2400" dirty="0">
                <a:solidFill>
                  <a:schemeClr val="tx2"/>
                </a:solidFill>
                <a:latin typeface="Heiti SC Light" panose="02000000000000000000" pitchFamily="2" charset="-128"/>
                <a:ea typeface="Heiti SC Light" panose="02000000000000000000" pitchFamily="2" charset="-128"/>
              </a:rPr>
              <a:t>的总比分获胜； </a:t>
            </a:r>
            <a:r>
              <a:rPr lang="en-US" altLang="zh-CN" sz="2400" dirty="0">
                <a:solidFill>
                  <a:schemeClr val="tx2"/>
                </a:solidFill>
                <a:latin typeface="Heiti SC Light" panose="02000000000000000000" pitchFamily="2" charset="-128"/>
                <a:ea typeface="Heiti SC Light" panose="02000000000000000000" pitchFamily="2" charset="-128"/>
              </a:rPr>
              <a:t>2017</a:t>
            </a:r>
            <a:r>
              <a:rPr lang="zh-CN" altLang="en-US" sz="2400" dirty="0">
                <a:solidFill>
                  <a:schemeClr val="tx2"/>
                </a:solidFill>
                <a:latin typeface="Heiti SC Light" panose="02000000000000000000" pitchFamily="2" charset="-128"/>
                <a:ea typeface="Heiti SC Light" panose="02000000000000000000" pitchFamily="2" charset="-128"/>
              </a:rPr>
              <a:t>年</a:t>
            </a:r>
            <a:r>
              <a:rPr lang="en-US" altLang="zh-CN" sz="2400" dirty="0">
                <a:solidFill>
                  <a:schemeClr val="tx2"/>
                </a:solidFill>
                <a:latin typeface="Heiti SC Light" panose="02000000000000000000" pitchFamily="2" charset="-128"/>
                <a:ea typeface="Heiti SC Light" panose="02000000000000000000" pitchFamily="2" charset="-128"/>
              </a:rPr>
              <a:t>5</a:t>
            </a:r>
            <a:r>
              <a:rPr lang="zh-CN" altLang="en-US" sz="2400" dirty="0">
                <a:solidFill>
                  <a:schemeClr val="tx2"/>
                </a:solidFill>
                <a:latin typeface="Heiti SC Light" panose="02000000000000000000" pitchFamily="2" charset="-128"/>
                <a:ea typeface="Heiti SC Light" panose="02000000000000000000" pitchFamily="2" charset="-128"/>
              </a:rPr>
              <a:t>月，在中国乌镇围棋峰会上，它与排名世界第一的世界围棋冠军柯洁对战，以</a:t>
            </a:r>
            <a:r>
              <a:rPr lang="en-US" altLang="zh-CN" sz="2400" dirty="0">
                <a:solidFill>
                  <a:schemeClr val="tx2"/>
                </a:solidFill>
                <a:latin typeface="Heiti SC Light" panose="02000000000000000000" pitchFamily="2" charset="-128"/>
                <a:ea typeface="Heiti SC Light" panose="02000000000000000000" pitchFamily="2" charset="-128"/>
              </a:rPr>
              <a:t>3</a:t>
            </a:r>
            <a:r>
              <a:rPr lang="zh-CN" altLang="en-US" sz="2400" dirty="0">
                <a:solidFill>
                  <a:schemeClr val="tx2"/>
                </a:solidFill>
                <a:latin typeface="Heiti SC Light" panose="02000000000000000000" pitchFamily="2" charset="-128"/>
                <a:ea typeface="Heiti SC Light" panose="02000000000000000000" pitchFamily="2" charset="-128"/>
              </a:rPr>
              <a:t>比</a:t>
            </a:r>
            <a:r>
              <a:rPr lang="en-US" altLang="zh-CN" sz="2400" dirty="0">
                <a:solidFill>
                  <a:schemeClr val="tx2"/>
                </a:solidFill>
                <a:latin typeface="Heiti SC Light" panose="02000000000000000000" pitchFamily="2" charset="-128"/>
                <a:ea typeface="Heiti SC Light" panose="02000000000000000000" pitchFamily="2" charset="-128"/>
              </a:rPr>
              <a:t>0</a:t>
            </a:r>
            <a:r>
              <a:rPr lang="zh-CN" altLang="en-US" sz="2400" dirty="0">
                <a:solidFill>
                  <a:schemeClr val="tx2"/>
                </a:solidFill>
                <a:latin typeface="Heiti SC Light" panose="02000000000000000000" pitchFamily="2" charset="-128"/>
                <a:ea typeface="Heiti SC Light" panose="02000000000000000000" pitchFamily="2" charset="-128"/>
              </a:rPr>
              <a:t>的总比分获胜。</a:t>
            </a:r>
          </a:p>
        </p:txBody>
      </p:sp>
    </p:spTree>
    <p:extLst>
      <p:ext uri="{BB962C8B-B14F-4D97-AF65-F5344CB8AC3E}">
        <p14:creationId xmlns:p14="http://schemas.microsoft.com/office/powerpoint/2010/main" val="3339534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a:solidFill>
                  <a:srgbClr val="439EFF"/>
                </a:solidFill>
                <a:latin typeface="幼圆" pitchFamily="49" charset="-122"/>
                <a:ea typeface="幼圆" pitchFamily="49" charset="-122"/>
              </a:rPr>
              <a:t>伯斯塔尔定律</a:t>
            </a:r>
            <a:r>
              <a:rPr lang="en-US" altLang="zh-CN" sz="4800" b="1" dirty="0">
                <a:solidFill>
                  <a:srgbClr val="439EFF"/>
                </a:solidFill>
                <a:latin typeface="幼圆" pitchFamily="49" charset="-122"/>
                <a:ea typeface="幼圆" pitchFamily="49" charset="-122"/>
              </a:rPr>
              <a:t>(</a:t>
            </a:r>
            <a:r>
              <a:rPr lang="en" altLang="zh-CN" sz="4800" b="1" dirty="0" err="1">
                <a:solidFill>
                  <a:srgbClr val="439EFF"/>
                </a:solidFill>
                <a:latin typeface="幼圆" pitchFamily="49" charset="-122"/>
                <a:ea typeface="幼圆" pitchFamily="49" charset="-122"/>
              </a:rPr>
              <a:t>Postel's</a:t>
            </a:r>
            <a:r>
              <a:rPr lang="en" altLang="zh-CN" sz="4800" b="1" dirty="0">
                <a:solidFill>
                  <a:srgbClr val="439EFF"/>
                </a:solidFill>
                <a:latin typeface="幼圆" pitchFamily="49" charset="-122"/>
                <a:ea typeface="幼圆" pitchFamily="49" charset="-122"/>
              </a:rPr>
              <a:t> Law)</a:t>
            </a:r>
          </a:p>
        </p:txBody>
      </p:sp>
      <p:sp>
        <p:nvSpPr>
          <p:cNvPr id="3" name="内容占位符 2"/>
          <p:cNvSpPr>
            <a:spLocks noGrp="1"/>
          </p:cNvSpPr>
          <p:nvPr>
            <p:ph idx="1"/>
          </p:nvPr>
        </p:nvSpPr>
        <p:spPr>
          <a:xfrm>
            <a:off x="640080" y="2240282"/>
            <a:ext cx="11521440" cy="6952806"/>
          </a:xfrm>
          <a:solidFill>
            <a:schemeClr val="bg1"/>
          </a:solidFill>
          <a:ln>
            <a:solidFill>
              <a:schemeClr val="accent1">
                <a:lumMod val="20000"/>
                <a:lumOff val="80000"/>
              </a:schemeClr>
            </a:solidFill>
          </a:ln>
        </p:spPr>
        <p:txBody>
          <a:bodyPr>
            <a:normAutofit/>
          </a:bodyPr>
          <a:lstStyle/>
          <a:p>
            <a:pPr marL="0" indent="0">
              <a:buNone/>
            </a:pPr>
            <a:r>
              <a:rPr kumimoji="1" lang="zh-CN" altLang="en-US" sz="2400" b="1" dirty="0">
                <a:solidFill>
                  <a:schemeClr val="tx2"/>
                </a:solidFill>
                <a:latin typeface="Heiti SC Light" charset="-122"/>
                <a:ea typeface="Heiti SC Light" charset="-122"/>
                <a:cs typeface="Heiti SC Light" charset="-122"/>
              </a:rPr>
              <a:t>内容描述：</a:t>
            </a:r>
            <a:endParaRPr kumimoji="1" lang="en-US" altLang="zh-CN" sz="2400" b="1" dirty="0">
              <a:solidFill>
                <a:schemeClr val="tx2"/>
              </a:solidFill>
              <a:latin typeface="Heiti SC Light" charset="-122"/>
              <a:ea typeface="Heiti SC Light" charset="-122"/>
              <a:cs typeface="Heiti SC Light" charset="-122"/>
            </a:endParaRPr>
          </a:p>
          <a:p>
            <a:pPr marL="0" indent="0">
              <a:buNone/>
            </a:pPr>
            <a:r>
              <a:rPr kumimoji="1" lang="en" altLang="zh-CN" sz="2600" dirty="0">
                <a:solidFill>
                  <a:schemeClr val="tx2"/>
                </a:solidFill>
                <a:latin typeface="Heiti SC Light" charset="-122"/>
                <a:ea typeface="Heiti SC Light" charset="-122"/>
                <a:cs typeface="Heiti SC Light" charset="-122"/>
              </a:rPr>
              <a:t>Be conservative in what you do, be liberal in what you accept from others (often reworded as "Be conservative in what you send, be liberal in what you accept").</a:t>
            </a:r>
            <a:endParaRPr kumimoji="1" lang="en-US" altLang="zh-CN" sz="2600" dirty="0">
              <a:solidFill>
                <a:schemeClr val="tx2"/>
              </a:solidFill>
              <a:latin typeface="Heiti SC Light" charset="-122"/>
              <a:ea typeface="Heiti SC Light" charset="-122"/>
              <a:cs typeface="Heiti SC Light" charset="-122"/>
            </a:endParaRPr>
          </a:p>
          <a:p>
            <a:pPr marL="0" indent="0">
              <a:buNone/>
            </a:pPr>
            <a:endParaRPr kumimoji="1" lang="en-US" altLang="zh-CN" sz="2400" b="1" dirty="0">
              <a:solidFill>
                <a:schemeClr val="tx2"/>
              </a:solidFill>
              <a:latin typeface="Heiti SC Light" charset="-122"/>
              <a:ea typeface="Heiti SC Light" charset="-122"/>
              <a:cs typeface="Heiti SC Light" charset="-122"/>
            </a:endParaRPr>
          </a:p>
          <a:p>
            <a:pPr marL="0" indent="0">
              <a:buNone/>
            </a:pPr>
            <a:r>
              <a:rPr lang="zh-CN" altLang="en-US" sz="2600" b="1" dirty="0">
                <a:solidFill>
                  <a:schemeClr val="tx1"/>
                </a:solidFill>
                <a:latin typeface="Heiti SC Light" panose="02000000000000000000" pitchFamily="2" charset="-128"/>
                <a:ea typeface="Heiti SC Light" panose="02000000000000000000" pitchFamily="2" charset="-128"/>
              </a:rPr>
              <a:t>在你所做的事情上要保守，在你从别人那里接受的东西上要自由</a:t>
            </a:r>
            <a:r>
              <a:rPr lang="en-US" altLang="zh-CN" sz="2600" b="1" dirty="0">
                <a:solidFill>
                  <a:schemeClr val="tx1"/>
                </a:solidFill>
                <a:latin typeface="Heiti SC Light" panose="02000000000000000000" pitchFamily="2" charset="-128"/>
                <a:ea typeface="Heiti SC Light" panose="02000000000000000000" pitchFamily="2" charset="-128"/>
              </a:rPr>
              <a:t>(</a:t>
            </a:r>
            <a:r>
              <a:rPr lang="zh-CN" altLang="en-US" sz="2600" b="1" dirty="0">
                <a:solidFill>
                  <a:schemeClr val="tx1"/>
                </a:solidFill>
                <a:latin typeface="Heiti SC Light" panose="02000000000000000000" pitchFamily="2" charset="-128"/>
                <a:ea typeface="Heiti SC Light" panose="02000000000000000000" pitchFamily="2" charset="-128"/>
              </a:rPr>
              <a:t>经常被改写成“在你发送的东西上要保守，在你接受的东西上要自由”</a:t>
            </a:r>
            <a:r>
              <a:rPr lang="en-US" altLang="zh-CN" sz="2600" b="1" dirty="0">
                <a:solidFill>
                  <a:schemeClr val="tx1"/>
                </a:solidFill>
                <a:latin typeface="Heiti SC Light" panose="02000000000000000000" pitchFamily="2" charset="-128"/>
                <a:ea typeface="Heiti SC Light" panose="02000000000000000000" pitchFamily="2" charset="-128"/>
              </a:rPr>
              <a:t>)</a:t>
            </a:r>
            <a:r>
              <a:rPr lang="zh-CN" altLang="en-US" sz="2600" b="1" dirty="0">
                <a:solidFill>
                  <a:schemeClr val="tx1"/>
                </a:solidFill>
                <a:latin typeface="Heiti SC Light" panose="02000000000000000000" pitchFamily="2" charset="-128"/>
                <a:ea typeface="Heiti SC Light" panose="02000000000000000000" pitchFamily="2" charset="-128"/>
              </a:rPr>
              <a:t>。</a:t>
            </a:r>
            <a:endParaRPr kumimoji="1" lang="en-US" altLang="zh-CN" sz="2600" b="1" dirty="0">
              <a:solidFill>
                <a:schemeClr val="tx2"/>
              </a:solidFill>
              <a:latin typeface="Heiti SC Light" charset="-122"/>
              <a:ea typeface="Heiti SC Light" charset="-122"/>
              <a:cs typeface="Heiti SC Light" charset="-122"/>
            </a:endParaRPr>
          </a:p>
          <a:p>
            <a:pPr marL="0" indent="0">
              <a:buNone/>
            </a:pPr>
            <a:r>
              <a:rPr lang="zh-CN" altLang="en-US" sz="2400" dirty="0">
                <a:solidFill>
                  <a:schemeClr val="tx1"/>
                </a:solidFill>
                <a:latin typeface="Heiti SC Light" panose="02000000000000000000" pitchFamily="2" charset="-128"/>
                <a:ea typeface="Heiti SC Light" panose="02000000000000000000" pitchFamily="2" charset="-128"/>
              </a:rPr>
              <a:t>在计算中，鲁棒性原则是软件的设计准则。</a:t>
            </a:r>
            <a:endParaRPr lang="en-US" altLang="zh-CN" sz="2400" dirty="0">
              <a:solidFill>
                <a:schemeClr val="tx1"/>
              </a:solidFill>
              <a:latin typeface="Heiti SC Light" panose="02000000000000000000" pitchFamily="2" charset="-128"/>
              <a:ea typeface="Heiti SC Light" panose="02000000000000000000" pitchFamily="2" charset="-128"/>
            </a:endParaRPr>
          </a:p>
          <a:p>
            <a:pPr marL="0" indent="0">
              <a:buNone/>
            </a:pPr>
            <a:endParaRPr lang="en-US" altLang="zh-CN" sz="2400" dirty="0">
              <a:solidFill>
                <a:schemeClr val="tx1"/>
              </a:solidFill>
              <a:latin typeface="Heiti SC Light" panose="02000000000000000000" pitchFamily="2" charset="-128"/>
              <a:ea typeface="Heiti SC Light" panose="02000000000000000000" pitchFamily="2" charset="-128"/>
            </a:endParaRPr>
          </a:p>
          <a:p>
            <a:pPr marL="0" indent="0">
              <a:buNone/>
            </a:pPr>
            <a:r>
              <a:rPr kumimoji="1" lang="zh-CN" altLang="en-US" sz="2400" b="1" dirty="0">
                <a:solidFill>
                  <a:schemeClr val="tx2"/>
                </a:solidFill>
                <a:latin typeface="Heiti SC Light" charset="-122"/>
                <a:ea typeface="Heiti SC Light" charset="-122"/>
                <a:cs typeface="Heiti SC Light" charset="-122"/>
              </a:rPr>
              <a:t>缘由：</a:t>
            </a:r>
          </a:p>
          <a:p>
            <a:pPr marL="0" indent="0">
              <a:buNone/>
            </a:pPr>
            <a:r>
              <a:rPr lang="zh-CN" altLang="en-US" sz="2400" dirty="0">
                <a:solidFill>
                  <a:schemeClr val="tx2"/>
                </a:solidFill>
                <a:latin typeface="Heiti SC Light" panose="02000000000000000000" pitchFamily="2" charset="-128"/>
                <a:ea typeface="Heiti SC Light" panose="02000000000000000000" pitchFamily="2" charset="-128"/>
              </a:rPr>
              <a:t>该原则也被称为</a:t>
            </a:r>
            <a:r>
              <a:rPr lang="en-US" altLang="zh-CN" sz="2400" dirty="0" err="1">
                <a:solidFill>
                  <a:schemeClr val="tx2"/>
                </a:solidFill>
                <a:latin typeface="Heiti SC Light" panose="02000000000000000000" pitchFamily="2" charset="-128"/>
                <a:ea typeface="Heiti SC Light" panose="02000000000000000000" pitchFamily="2" charset="-128"/>
              </a:rPr>
              <a:t>Postel</a:t>
            </a:r>
            <a:r>
              <a:rPr lang="zh-CN" altLang="en-US" sz="2400" dirty="0">
                <a:solidFill>
                  <a:schemeClr val="tx2"/>
                </a:solidFill>
                <a:latin typeface="Heiti SC Light" panose="02000000000000000000" pitchFamily="2" charset="-128"/>
                <a:ea typeface="Heiti SC Light" panose="02000000000000000000" pitchFamily="2" charset="-128"/>
              </a:rPr>
              <a:t>定律，以</a:t>
            </a:r>
            <a:r>
              <a:rPr lang="en-US" altLang="zh-CN" sz="2400" dirty="0">
                <a:solidFill>
                  <a:schemeClr val="tx2"/>
                </a:solidFill>
                <a:latin typeface="Heiti SC Light" panose="02000000000000000000" pitchFamily="2" charset="-128"/>
                <a:ea typeface="Heiti SC Light" panose="02000000000000000000" pitchFamily="2" charset="-128"/>
              </a:rPr>
              <a:t>Jon </a:t>
            </a:r>
            <a:r>
              <a:rPr lang="en-US" altLang="zh-CN" sz="2400" dirty="0" err="1">
                <a:solidFill>
                  <a:schemeClr val="tx2"/>
                </a:solidFill>
                <a:latin typeface="Heiti SC Light" panose="02000000000000000000" pitchFamily="2" charset="-128"/>
                <a:ea typeface="Heiti SC Light" panose="02000000000000000000" pitchFamily="2" charset="-128"/>
              </a:rPr>
              <a:t>Postel</a:t>
            </a:r>
            <a:r>
              <a:rPr lang="zh-CN" altLang="en-US" sz="2400" dirty="0">
                <a:solidFill>
                  <a:schemeClr val="tx2"/>
                </a:solidFill>
                <a:latin typeface="Heiti SC Light" panose="02000000000000000000" pitchFamily="2" charset="-128"/>
                <a:ea typeface="Heiti SC Light" panose="02000000000000000000" pitchFamily="2" charset="-128"/>
              </a:rPr>
              <a:t>的名字命名，他在</a:t>
            </a:r>
            <a:r>
              <a:rPr lang="en-US" altLang="zh-CN" sz="2400" dirty="0">
                <a:solidFill>
                  <a:schemeClr val="tx2"/>
                </a:solidFill>
                <a:latin typeface="Heiti SC Light" panose="02000000000000000000" pitchFamily="2" charset="-128"/>
                <a:ea typeface="Heiti SC Light" panose="02000000000000000000" pitchFamily="2" charset="-128"/>
              </a:rPr>
              <a:t>TCP</a:t>
            </a:r>
            <a:r>
              <a:rPr lang="zh-CN" altLang="en-US" sz="2400" dirty="0">
                <a:solidFill>
                  <a:schemeClr val="tx2"/>
                </a:solidFill>
                <a:latin typeface="Heiti SC Light" panose="02000000000000000000" pitchFamily="2" charset="-128"/>
                <a:ea typeface="Heiti SC Light" panose="02000000000000000000" pitchFamily="2" charset="-128"/>
              </a:rPr>
              <a:t>的早期规范中编写了该定律</a:t>
            </a:r>
            <a:endParaRPr lang="en-US" altLang="zh-CN" sz="2400" dirty="0">
              <a:solidFill>
                <a:schemeClr val="tx2"/>
              </a:solidFill>
              <a:latin typeface="Heiti SC Light" panose="02000000000000000000" pitchFamily="2" charset="-128"/>
              <a:ea typeface="Heiti SC Light" panose="02000000000000000000" pitchFamily="2" charset="-128"/>
            </a:endParaRPr>
          </a:p>
          <a:p>
            <a:pPr marL="0" indent="0">
              <a:buNone/>
            </a:pPr>
            <a:endParaRPr lang="en-US" altLang="zh-CN" sz="2400" dirty="0">
              <a:solidFill>
                <a:schemeClr val="tx2"/>
              </a:solidFill>
              <a:latin typeface="Heiti SC Light" panose="02000000000000000000" pitchFamily="2" charset="-128"/>
              <a:ea typeface="Heiti SC Light" panose="02000000000000000000" pitchFamily="2" charset="-128"/>
            </a:endParaRPr>
          </a:p>
        </p:txBody>
      </p:sp>
    </p:spTree>
    <p:extLst>
      <p:ext uri="{BB962C8B-B14F-4D97-AF65-F5344CB8AC3E}">
        <p14:creationId xmlns:p14="http://schemas.microsoft.com/office/powerpoint/2010/main" val="1372746772"/>
      </p:ext>
    </p:extLst>
  </p:cSld>
  <p:clrMapOvr>
    <a:masterClrMapping/>
  </p:clrMapOvr>
</p:sld>
</file>

<file path=ppt/theme/theme1.xml><?xml version="1.0" encoding="utf-8"?>
<a:theme xmlns:a="http://schemas.openxmlformats.org/drawingml/2006/main" name="Office Theme">
  <a:themeElements>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37741</TotalTime>
  <Words>1365</Words>
  <Application>Microsoft Macintosh PowerPoint</Application>
  <PresentationFormat>A3 纸张(297x420 毫米)</PresentationFormat>
  <Paragraphs>149</Paragraphs>
  <Slides>14</Slides>
  <Notes>12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STKaiti</vt:lpstr>
      <vt:lpstr>华文细黑</vt:lpstr>
      <vt:lpstr>Microsoft YaHei</vt:lpstr>
      <vt:lpstr>Microsoft YaHei</vt:lpstr>
      <vt:lpstr>幼圆</vt:lpstr>
      <vt:lpstr>Heiti SC Light</vt:lpstr>
      <vt:lpstr>STHeiti Light</vt:lpstr>
      <vt:lpstr>Arial</vt:lpstr>
      <vt:lpstr>Calibri</vt:lpstr>
      <vt:lpstr>Source Sans Pro Light</vt:lpstr>
      <vt:lpstr>Wingdings</vt:lpstr>
      <vt:lpstr>Office Theme</vt:lpstr>
      <vt:lpstr>PowerPoint 演示文稿</vt:lpstr>
      <vt:lpstr>PowerPoint 演示文稿</vt:lpstr>
      <vt:lpstr>摩尔定律 (Moore‘s Law)</vt:lpstr>
      <vt:lpstr>摩尔定律补充</vt:lpstr>
      <vt:lpstr>康威定律 (Conway's Law)</vt:lpstr>
      <vt:lpstr>墨菲定律 (Murphy's Law)</vt:lpstr>
      <vt:lpstr>布鲁克斯法则(Brook's Law)</vt:lpstr>
      <vt:lpstr>霍夫斯塔特定律 (Hofstadter's Law)</vt:lpstr>
      <vt:lpstr>伯斯塔尔定律(Postel's Law)</vt:lpstr>
      <vt:lpstr>帕累托法则 (Pareto Principle)</vt:lpstr>
      <vt:lpstr>90-90法则 (Ninety-ninety rule)</vt:lpstr>
      <vt:lpstr>林纳斯定律 (Linus's Law)</vt:lpstr>
      <vt:lpstr>总结</vt:lpstr>
      <vt:lpstr>PowerPoint 演示文稿</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EAMEJIA</dc:creator>
  <cp:lastModifiedBy>Microsoft Office User</cp:lastModifiedBy>
  <cp:revision>2162</cp:revision>
  <dcterms:created xsi:type="dcterms:W3CDTF">2014-02-03T20:55:49Z</dcterms:created>
  <dcterms:modified xsi:type="dcterms:W3CDTF">2019-03-19T03:53:03Z</dcterms:modified>
</cp:coreProperties>
</file>