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xml" ContentType="application/vnd.openxmlformats-officedocument.presentationml.tags+xml"/>
  <Override PartName="/ppt/notesSlides/notesSlide35.xml" ContentType="application/vnd.openxmlformats-officedocument.presentationml.notesSlide+xml"/>
  <Override PartName="/ppt/tags/tag3.xml" ContentType="application/vnd.openxmlformats-officedocument.presentationml.tags+xml"/>
  <Override PartName="/ppt/notesSlides/notesSlide36.xml" ContentType="application/vnd.openxmlformats-officedocument.presentationml.notesSlide+xml"/>
  <Override PartName="/ppt/tags/tag4.xml" ContentType="application/vnd.openxmlformats-officedocument.presentationml.tags+xml"/>
  <Override PartName="/ppt/notesSlides/notesSlide37.xml" ContentType="application/vnd.openxmlformats-officedocument.presentationml.notesSlide+xml"/>
  <Override PartName="/ppt/tags/tag5.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6.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7.xml" ContentType="application/vnd.openxmlformats-officedocument.presentationml.tags+xml"/>
  <Override PartName="/ppt/notesSlides/notesSlide44.xml" ContentType="application/vnd.openxmlformats-officedocument.presentationml.notesSlide+xml"/>
  <Override PartName="/ppt/tags/tag8.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9.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308" r:id="rId3"/>
    <p:sldId id="257" r:id="rId4"/>
    <p:sldId id="270" r:id="rId5"/>
    <p:sldId id="266" r:id="rId6"/>
    <p:sldId id="299" r:id="rId7"/>
    <p:sldId id="333" r:id="rId8"/>
    <p:sldId id="334" r:id="rId9"/>
    <p:sldId id="335" r:id="rId10"/>
    <p:sldId id="338" r:id="rId11"/>
    <p:sldId id="336" r:id="rId12"/>
    <p:sldId id="342" r:id="rId13"/>
    <p:sldId id="339" r:id="rId14"/>
    <p:sldId id="343" r:id="rId15"/>
    <p:sldId id="353" r:id="rId16"/>
    <p:sldId id="258" r:id="rId17"/>
    <p:sldId id="325" r:id="rId18"/>
    <p:sldId id="321" r:id="rId19"/>
    <p:sldId id="356" r:id="rId20"/>
    <p:sldId id="326" r:id="rId21"/>
    <p:sldId id="322" r:id="rId22"/>
    <p:sldId id="323" r:id="rId23"/>
    <p:sldId id="357" r:id="rId24"/>
    <p:sldId id="327" r:id="rId25"/>
    <p:sldId id="328" r:id="rId26"/>
    <p:sldId id="329" r:id="rId27"/>
    <p:sldId id="330" r:id="rId28"/>
    <p:sldId id="331" r:id="rId29"/>
    <p:sldId id="346" r:id="rId30"/>
    <p:sldId id="347" r:id="rId31"/>
    <p:sldId id="348" r:id="rId32"/>
    <p:sldId id="349" r:id="rId33"/>
    <p:sldId id="345" r:id="rId34"/>
    <p:sldId id="259" r:id="rId35"/>
    <p:sldId id="264" r:id="rId36"/>
    <p:sldId id="274" r:id="rId37"/>
    <p:sldId id="354" r:id="rId38"/>
    <p:sldId id="312" r:id="rId39"/>
    <p:sldId id="355" r:id="rId40"/>
    <p:sldId id="350" r:id="rId41"/>
    <p:sldId id="332" r:id="rId42"/>
    <p:sldId id="260" r:id="rId43"/>
    <p:sldId id="262" r:id="rId44"/>
    <p:sldId id="313" r:id="rId45"/>
    <p:sldId id="263" r:id="rId46"/>
    <p:sldId id="314" r:id="rId47"/>
    <p:sldId id="275" r:id="rId48"/>
    <p:sldId id="306" r:id="rId49"/>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79"/>
    <p:restoredTop sz="95988"/>
  </p:normalViewPr>
  <p:slideViewPr>
    <p:cSldViewPr snapToGrid="0">
      <p:cViewPr>
        <p:scale>
          <a:sx n="65" d="100"/>
          <a:sy n="65" d="100"/>
        </p:scale>
        <p:origin x="696" y="1312"/>
      </p:cViewPr>
      <p:guideLst/>
    </p:cSldViewPr>
  </p:slideViewPr>
  <p:outlineViewPr>
    <p:cViewPr>
      <p:scale>
        <a:sx n="33" d="100"/>
        <a:sy n="33" d="100"/>
      </p:scale>
      <p:origin x="0" y="-33952"/>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E35D1-AFE7-6543-9B85-0F1ED720E45A}" type="datetimeFigureOut">
              <a:t>2025/6/29</a:t>
            </a:fld>
            <a:endParaRPr kumimoji="1"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0F40B-5B35-8A45-A945-161CD87D6FD0}" type="slidenum">
              <a:t>‹#›</a:t>
            </a:fld>
            <a:endParaRPr kumimoji="1" lang="zh-CN" altLang="en-US"/>
          </a:p>
        </p:txBody>
      </p:sp>
    </p:spTree>
    <p:extLst>
      <p:ext uri="{BB962C8B-B14F-4D97-AF65-F5344CB8AC3E}">
        <p14:creationId xmlns:p14="http://schemas.microsoft.com/office/powerpoint/2010/main" val="3340355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a:t>Good morning, everyone. </a:t>
            </a:r>
          </a:p>
          <a:p>
            <a:r>
              <a:rPr kumimoji="1" lang="en-US" altLang="zh-CN"/>
              <a:t>I am jiawei, an MPhil student at the Hong Kong Polytechnic University. </a:t>
            </a:r>
          </a:p>
          <a:p>
            <a:r>
              <a:rPr kumimoji="1" lang="en-US" altLang="zh-CN"/>
              <a:t>Today, I am horned to be here to introduce our recent work on abstract interperation, which focuses on handling recursions through weak topological ordering. </a:t>
            </a:r>
          </a:p>
          <a:p>
            <a:r>
              <a:rPr kumimoji="1" lang="en-US" altLang="zh-CN"/>
              <a:t>This is a cowork with xiao and other researchers from the university of new south wales and the univeristy of colorado boulder.</a:t>
            </a:r>
            <a:endParaRPr kumimoji="1" lang="zh-CN" altLang="en-US"/>
          </a:p>
        </p:txBody>
      </p:sp>
      <p:sp>
        <p:nvSpPr>
          <p:cNvPr id="4" name="Slide Number Placeholder 3"/>
          <p:cNvSpPr>
            <a:spLocks noGrp="1"/>
          </p:cNvSpPr>
          <p:nvPr>
            <p:ph type="sldNum" sz="quarter" idx="5"/>
          </p:nvPr>
        </p:nvSpPr>
        <p:spPr/>
        <p:txBody>
          <a:bodyPr/>
          <a:lstStyle/>
          <a:p>
            <a:fld id="{AEF0F40B-5B35-8A45-A945-161CD87D6FD0}" type="slidenum">
              <a:t>1</a:t>
            </a:fld>
            <a:endParaRPr kumimoji="1" lang="zh-CN" altLang="en-US"/>
          </a:p>
        </p:txBody>
      </p:sp>
    </p:spTree>
    <p:extLst>
      <p:ext uri="{BB962C8B-B14F-4D97-AF65-F5344CB8AC3E}">
        <p14:creationId xmlns:p14="http://schemas.microsoft.com/office/powerpoint/2010/main" val="618586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34FE4-5D02-E55A-57F9-2B3C576D35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ADF2AC-210A-A9FF-F1EA-AEFF8EF7D5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99ECE3-82A8-4711-BCD8-089C474667E6}"/>
              </a:ext>
            </a:extLst>
          </p:cNvPr>
          <p:cNvSpPr>
            <a:spLocks noGrp="1"/>
          </p:cNvSpPr>
          <p:nvPr>
            <p:ph type="body" idx="1"/>
          </p:nvPr>
        </p:nvSpPr>
        <p:spPr/>
        <p:txBody>
          <a:bodyPr/>
          <a:lstStyle/>
          <a:p>
            <a:r>
              <a:rPr kumimoji="1" lang="en-US" altLang="zh-CN"/>
              <a:t>Naive fixpoint compuation requires to iteratively upate the abstract state of Line1, Line 2, to Line 4, until none of them changes, namely, reaches a fixpoint.</a:t>
            </a:r>
            <a:endParaRPr kumimoji="1" lang="zh-CN" altLang="en-US"/>
          </a:p>
        </p:txBody>
      </p:sp>
      <p:sp>
        <p:nvSpPr>
          <p:cNvPr id="4" name="Slide Number Placeholder 3">
            <a:extLst>
              <a:ext uri="{FF2B5EF4-FFF2-40B4-BE49-F238E27FC236}">
                <a16:creationId xmlns:a16="http://schemas.microsoft.com/office/drawing/2014/main" id="{8EF70702-2C1F-B55E-1054-0FC7F1443D8B}"/>
              </a:ext>
            </a:extLst>
          </p:cNvPr>
          <p:cNvSpPr>
            <a:spLocks noGrp="1"/>
          </p:cNvSpPr>
          <p:nvPr>
            <p:ph type="sldNum" sz="quarter" idx="5"/>
          </p:nvPr>
        </p:nvSpPr>
        <p:spPr/>
        <p:txBody>
          <a:bodyPr/>
          <a:lstStyle/>
          <a:p>
            <a:fld id="{AEF0F40B-5B35-8A45-A945-161CD87D6FD0}" type="slidenum">
              <a:rPr lang="en-CN"/>
              <a:t>10</a:t>
            </a:fld>
            <a:endParaRPr kumimoji="1" lang="en-CN" altLang="zh-CN"/>
          </a:p>
        </p:txBody>
      </p:sp>
    </p:spTree>
    <p:extLst>
      <p:ext uri="{BB962C8B-B14F-4D97-AF65-F5344CB8AC3E}">
        <p14:creationId xmlns:p14="http://schemas.microsoft.com/office/powerpoint/2010/main" val="1237420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987C6-7B4F-A93E-FF8F-B45976D1E8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126F6-C607-EACA-3016-CD2415D05B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1FD3E2-185D-44A1-24BF-DE58AEE16BEB}"/>
              </a:ext>
            </a:extLst>
          </p:cNvPr>
          <p:cNvSpPr>
            <a:spLocks noGrp="1"/>
          </p:cNvSpPr>
          <p:nvPr>
            <p:ph type="body" idx="1"/>
          </p:nvPr>
        </p:nvSpPr>
        <p:spPr/>
        <p:txBody>
          <a:bodyPr/>
          <a:lstStyle/>
          <a:p>
            <a:r>
              <a:rPr kumimoji="1" lang="en-US" altLang="zh-CN"/>
              <a:t>In this example, it needs 44 updates to reach this fixpoint.</a:t>
            </a:r>
            <a:endParaRPr kumimoji="1" lang="zh-CN" altLang="en-US"/>
          </a:p>
        </p:txBody>
      </p:sp>
      <p:sp>
        <p:nvSpPr>
          <p:cNvPr id="4" name="Slide Number Placeholder 3">
            <a:extLst>
              <a:ext uri="{FF2B5EF4-FFF2-40B4-BE49-F238E27FC236}">
                <a16:creationId xmlns:a16="http://schemas.microsoft.com/office/drawing/2014/main" id="{4785B09F-7FBA-A31F-B0B1-42663DA4DA10}"/>
              </a:ext>
            </a:extLst>
          </p:cNvPr>
          <p:cNvSpPr>
            <a:spLocks noGrp="1"/>
          </p:cNvSpPr>
          <p:nvPr>
            <p:ph type="sldNum" sz="quarter" idx="5"/>
          </p:nvPr>
        </p:nvSpPr>
        <p:spPr/>
        <p:txBody>
          <a:bodyPr/>
          <a:lstStyle/>
          <a:p>
            <a:fld id="{AEF0F40B-5B35-8A45-A945-161CD87D6FD0}" type="slidenum">
              <a:rPr lang="en-CN"/>
              <a:t>11</a:t>
            </a:fld>
            <a:endParaRPr kumimoji="1" lang="en-CN" altLang="zh-CN"/>
          </a:p>
        </p:txBody>
      </p:sp>
    </p:spTree>
    <p:extLst>
      <p:ext uri="{BB962C8B-B14F-4D97-AF65-F5344CB8AC3E}">
        <p14:creationId xmlns:p14="http://schemas.microsoft.com/office/powerpoint/2010/main" val="2874538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A73B8-866C-3145-D0F6-10391B5106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7F264A-0B91-43BD-64C1-4272641674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8DA9AD-9034-8E4C-9A6A-60EF78674E7B}"/>
              </a:ext>
            </a:extLst>
          </p:cNvPr>
          <p:cNvSpPr>
            <a:spLocks noGrp="1"/>
          </p:cNvSpPr>
          <p:nvPr>
            <p:ph type="body" idx="1"/>
          </p:nvPr>
        </p:nvSpPr>
        <p:spPr/>
        <p:txBody>
          <a:bodyPr/>
          <a:lstStyle/>
          <a:p>
            <a:r>
              <a:rPr kumimoji="1" lang="en-US" altLang="zh-CN"/>
              <a:t>Bourdoncle introduce a more efficient fixpoint compuation appraoch which can reduce the number of updates from 44 to 12.</a:t>
            </a:r>
            <a:endParaRPr kumimoji="1" lang="zh-CN" altLang="en-US"/>
          </a:p>
        </p:txBody>
      </p:sp>
      <p:sp>
        <p:nvSpPr>
          <p:cNvPr id="4" name="Slide Number Placeholder 3">
            <a:extLst>
              <a:ext uri="{FF2B5EF4-FFF2-40B4-BE49-F238E27FC236}">
                <a16:creationId xmlns:a16="http://schemas.microsoft.com/office/drawing/2014/main" id="{9AB9F2BE-8E90-5B06-36E6-23C66A536609}"/>
              </a:ext>
            </a:extLst>
          </p:cNvPr>
          <p:cNvSpPr>
            <a:spLocks noGrp="1"/>
          </p:cNvSpPr>
          <p:nvPr>
            <p:ph type="sldNum" sz="quarter" idx="5"/>
          </p:nvPr>
        </p:nvSpPr>
        <p:spPr/>
        <p:txBody>
          <a:bodyPr/>
          <a:lstStyle/>
          <a:p>
            <a:fld id="{AEF0F40B-5B35-8A45-A945-161CD87D6FD0}" type="slidenum">
              <a:rPr lang="en-CN"/>
              <a:t>12</a:t>
            </a:fld>
            <a:endParaRPr kumimoji="1" lang="en-CN" altLang="zh-CN"/>
          </a:p>
        </p:txBody>
      </p:sp>
    </p:spTree>
    <p:extLst>
      <p:ext uri="{BB962C8B-B14F-4D97-AF65-F5344CB8AC3E}">
        <p14:creationId xmlns:p14="http://schemas.microsoft.com/office/powerpoint/2010/main" val="2659862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1FE91-56B8-A5AF-C9EF-AC0E92D0FA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1322C6-72B4-E028-A8AF-047AEF345C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C257D0-FB64-0BD1-93A2-90F0773F1371}"/>
              </a:ext>
            </a:extLst>
          </p:cNvPr>
          <p:cNvSpPr>
            <a:spLocks noGrp="1"/>
          </p:cNvSpPr>
          <p:nvPr>
            <p:ph type="body" idx="1"/>
          </p:nvPr>
        </p:nvSpPr>
        <p:spPr/>
        <p:txBody>
          <a:bodyPr/>
          <a:lstStyle/>
          <a:p>
            <a:r>
              <a:rPr kumimoji="1" lang="en-US" altLang="zh-CN"/>
              <a:t>Bourdoncle's fixpiont computation first analyze the CFG of the program and recognize the loop and loop head in the CFG.</a:t>
            </a:r>
          </a:p>
          <a:p>
            <a:endParaRPr kumimoji="1" lang="en-US" altLang="zh-CN"/>
          </a:p>
          <a:p>
            <a:r>
              <a:rPr kumimoji="1" lang="en-US" altLang="zh-CN"/>
              <a:t>The derived information can be formlized using Weak Topological Ordering, which is a well parathesized sequence of control points.</a:t>
            </a:r>
          </a:p>
        </p:txBody>
      </p:sp>
      <p:sp>
        <p:nvSpPr>
          <p:cNvPr id="4" name="Slide Number Placeholder 3">
            <a:extLst>
              <a:ext uri="{FF2B5EF4-FFF2-40B4-BE49-F238E27FC236}">
                <a16:creationId xmlns:a16="http://schemas.microsoft.com/office/drawing/2014/main" id="{4976ADF9-1FEB-6F23-4115-2B342C957B91}"/>
              </a:ext>
            </a:extLst>
          </p:cNvPr>
          <p:cNvSpPr>
            <a:spLocks noGrp="1"/>
          </p:cNvSpPr>
          <p:nvPr>
            <p:ph type="sldNum" sz="quarter" idx="5"/>
          </p:nvPr>
        </p:nvSpPr>
        <p:spPr/>
        <p:txBody>
          <a:bodyPr/>
          <a:lstStyle/>
          <a:p>
            <a:fld id="{AEF0F40B-5B35-8A45-A945-161CD87D6FD0}" type="slidenum">
              <a:rPr lang="en-CN"/>
              <a:t>13</a:t>
            </a:fld>
            <a:endParaRPr kumimoji="1" lang="en-CN" altLang="zh-CN"/>
          </a:p>
        </p:txBody>
      </p:sp>
    </p:spTree>
    <p:extLst>
      <p:ext uri="{BB962C8B-B14F-4D97-AF65-F5344CB8AC3E}">
        <p14:creationId xmlns:p14="http://schemas.microsoft.com/office/powerpoint/2010/main" val="2378787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33391-BD36-5FB6-29D0-5AB0074011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18AAE3-BD7C-FFBB-5EAA-465ECFD50B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FCD5AA-4EDA-7E08-D9A0-6198336F49DA}"/>
              </a:ext>
            </a:extLst>
          </p:cNvPr>
          <p:cNvSpPr>
            <a:spLocks noGrp="1"/>
          </p:cNvSpPr>
          <p:nvPr>
            <p:ph type="body" idx="1"/>
          </p:nvPr>
        </p:nvSpPr>
        <p:spPr/>
        <p:txBody>
          <a:bodyPr/>
          <a:lstStyle/>
          <a:p>
            <a:r>
              <a:rPr kumimoji="1" lang="en-US" altLang="zh-CN"/>
              <a:t>It then use WTO to guide the fixpoint computation, specifically, it performs widening and narrowing on the loop head to accelarate convergence while perserve precision.</a:t>
            </a:r>
            <a:endParaRPr kumimoji="1" lang="zh-CN" altLang="en-US"/>
          </a:p>
        </p:txBody>
      </p:sp>
      <p:sp>
        <p:nvSpPr>
          <p:cNvPr id="4" name="Slide Number Placeholder 3">
            <a:extLst>
              <a:ext uri="{FF2B5EF4-FFF2-40B4-BE49-F238E27FC236}">
                <a16:creationId xmlns:a16="http://schemas.microsoft.com/office/drawing/2014/main" id="{622E1879-BB44-4057-3F21-4C592F6530FB}"/>
              </a:ext>
            </a:extLst>
          </p:cNvPr>
          <p:cNvSpPr>
            <a:spLocks noGrp="1"/>
          </p:cNvSpPr>
          <p:nvPr>
            <p:ph type="sldNum" sz="quarter" idx="5"/>
          </p:nvPr>
        </p:nvSpPr>
        <p:spPr/>
        <p:txBody>
          <a:bodyPr/>
          <a:lstStyle/>
          <a:p>
            <a:fld id="{AEF0F40B-5B35-8A45-A945-161CD87D6FD0}" type="slidenum">
              <a:rPr lang="en-CN"/>
              <a:t>14</a:t>
            </a:fld>
            <a:endParaRPr kumimoji="1" lang="en-CN" altLang="zh-CN"/>
          </a:p>
        </p:txBody>
      </p:sp>
    </p:spTree>
    <p:extLst>
      <p:ext uri="{BB962C8B-B14F-4D97-AF65-F5344CB8AC3E}">
        <p14:creationId xmlns:p14="http://schemas.microsoft.com/office/powerpoint/2010/main" val="3901532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9325F-37DC-88BE-F06A-59910AE15C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09259B-D00E-63B7-4D62-6A6628D546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A41922-3A84-6DB3-0628-30DD440F1B4C}"/>
              </a:ext>
            </a:extLst>
          </p:cNvPr>
          <p:cNvSpPr>
            <a:spLocks noGrp="1"/>
          </p:cNvSpPr>
          <p:nvPr>
            <p:ph type="body" idx="1"/>
          </p:nvPr>
        </p:nvSpPr>
        <p:spPr/>
        <p:txBody>
          <a:bodyPr/>
          <a:lstStyle/>
          <a:p>
            <a:r>
              <a:rPr kumimoji="1" lang="en-US" altLang="zh-CN"/>
              <a:t>Now that we can benifit from WTO for guideing the widening and narrowing in the loop, how can we extend the benifit to handling recurisions?</a:t>
            </a:r>
            <a:endParaRPr kumimoji="1" lang="zh-CN" altLang="en-US"/>
          </a:p>
        </p:txBody>
      </p:sp>
      <p:sp>
        <p:nvSpPr>
          <p:cNvPr id="4" name="Slide Number Placeholder 3">
            <a:extLst>
              <a:ext uri="{FF2B5EF4-FFF2-40B4-BE49-F238E27FC236}">
                <a16:creationId xmlns:a16="http://schemas.microsoft.com/office/drawing/2014/main" id="{34537984-682F-C930-7924-AA1C072C9165}"/>
              </a:ext>
            </a:extLst>
          </p:cNvPr>
          <p:cNvSpPr>
            <a:spLocks noGrp="1"/>
          </p:cNvSpPr>
          <p:nvPr>
            <p:ph type="sldNum" sz="quarter" idx="5"/>
          </p:nvPr>
        </p:nvSpPr>
        <p:spPr/>
        <p:txBody>
          <a:bodyPr/>
          <a:lstStyle/>
          <a:p>
            <a:fld id="{AEF0F40B-5B35-8A45-A945-161CD87D6FD0}" type="slidenum">
              <a:rPr lang="en-CN"/>
              <a:t>15</a:t>
            </a:fld>
            <a:endParaRPr kumimoji="1" lang="en-CN" altLang="zh-CN"/>
          </a:p>
        </p:txBody>
      </p:sp>
    </p:spTree>
    <p:extLst>
      <p:ext uri="{BB962C8B-B14F-4D97-AF65-F5344CB8AC3E}">
        <p14:creationId xmlns:p14="http://schemas.microsoft.com/office/powerpoint/2010/main" val="3472051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a:t>Despite the effacacy of bourdoncle's fixpoint computation, it is faces challege to extend to recursive programs.</a:t>
            </a:r>
          </a:p>
          <a:p>
            <a:endParaRPr kumimoji="1" lang="en-US" altLang="zh-CN"/>
          </a:p>
          <a:p>
            <a:r>
              <a:rPr kumimoji="1" lang="en-US" altLang="zh-CN"/>
              <a:t>Here is an example. The left figure is a recursive program. The recur function calls itself at line 5. And the main func calls recur at line 9 and 10 respectively.</a:t>
            </a:r>
          </a:p>
        </p:txBody>
      </p:sp>
      <p:sp>
        <p:nvSpPr>
          <p:cNvPr id="4" name="Slide Number Placeholder 3"/>
          <p:cNvSpPr>
            <a:spLocks noGrp="1"/>
          </p:cNvSpPr>
          <p:nvPr>
            <p:ph type="sldNum" sz="quarter" idx="5"/>
          </p:nvPr>
        </p:nvSpPr>
        <p:spPr/>
        <p:txBody>
          <a:bodyPr/>
          <a:lstStyle/>
          <a:p>
            <a:fld id="{AEF0F40B-5B35-8A45-A945-161CD87D6FD0}" type="slidenum">
              <a:rPr lang="en-CN"/>
              <a:t>16</a:t>
            </a:fld>
            <a:endParaRPr kumimoji="1" lang="en-CN" altLang="zh-CN"/>
          </a:p>
        </p:txBody>
      </p:sp>
    </p:spTree>
    <p:extLst>
      <p:ext uri="{BB962C8B-B14F-4D97-AF65-F5344CB8AC3E}">
        <p14:creationId xmlns:p14="http://schemas.microsoft.com/office/powerpoint/2010/main" val="4166766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51E81-3DD8-C6C2-C7A5-43730DB437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4A5A45-0BE7-7261-1298-629BDBBB99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026535-1CCD-0827-686C-D27F6AE47394}"/>
              </a:ext>
            </a:extLst>
          </p:cNvPr>
          <p:cNvSpPr>
            <a:spLocks noGrp="1"/>
          </p:cNvSpPr>
          <p:nvPr>
            <p:ph type="body" idx="1"/>
          </p:nvPr>
        </p:nvSpPr>
        <p:spPr/>
        <p:txBody>
          <a:bodyPr/>
          <a:lstStyle/>
          <a:p>
            <a:r>
              <a:rPr kumimoji="1" lang="en-US" altLang="zh-CN"/>
              <a:t>Then, we look at the interprocedural control flow graph of this program.</a:t>
            </a:r>
          </a:p>
        </p:txBody>
      </p:sp>
      <p:sp>
        <p:nvSpPr>
          <p:cNvPr id="4" name="Slide Number Placeholder 3">
            <a:extLst>
              <a:ext uri="{FF2B5EF4-FFF2-40B4-BE49-F238E27FC236}">
                <a16:creationId xmlns:a16="http://schemas.microsoft.com/office/drawing/2014/main" id="{3CAEC6AF-4BCF-9321-A185-8DD12BE07E55}"/>
              </a:ext>
            </a:extLst>
          </p:cNvPr>
          <p:cNvSpPr>
            <a:spLocks noGrp="1"/>
          </p:cNvSpPr>
          <p:nvPr>
            <p:ph type="sldNum" sz="quarter" idx="5"/>
          </p:nvPr>
        </p:nvSpPr>
        <p:spPr/>
        <p:txBody>
          <a:bodyPr/>
          <a:lstStyle/>
          <a:p>
            <a:fld id="{AEF0F40B-5B35-8A45-A945-161CD87D6FD0}" type="slidenum">
              <a:rPr lang="en-CN"/>
              <a:t>17</a:t>
            </a:fld>
            <a:endParaRPr kumimoji="1" lang="en-CN" altLang="zh-CN"/>
          </a:p>
        </p:txBody>
      </p:sp>
    </p:spTree>
    <p:extLst>
      <p:ext uri="{BB962C8B-B14F-4D97-AF65-F5344CB8AC3E}">
        <p14:creationId xmlns:p14="http://schemas.microsoft.com/office/powerpoint/2010/main" val="1897437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342D2-BC07-E14F-A6A2-098FEC8D68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8D90E3-EE12-671E-64B2-91A5A20B43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DDEA88-EB85-5774-4AD5-33BA3E4ED38B}"/>
              </a:ext>
            </a:extLst>
          </p:cNvPr>
          <p:cNvSpPr>
            <a:spLocks noGrp="1"/>
          </p:cNvSpPr>
          <p:nvPr>
            <p:ph type="body" idx="1"/>
          </p:nvPr>
        </p:nvSpPr>
        <p:spPr/>
        <p:txBody>
          <a:bodyPr/>
          <a:lstStyle/>
          <a:p>
            <a:r>
              <a:rPr kumimoji="1" lang="en-US" altLang="zh-CN"/>
              <a:t>The right figure is the control flow graph of the recur function solely.</a:t>
            </a:r>
          </a:p>
        </p:txBody>
      </p:sp>
      <p:sp>
        <p:nvSpPr>
          <p:cNvPr id="4" name="Slide Number Placeholder 3">
            <a:extLst>
              <a:ext uri="{FF2B5EF4-FFF2-40B4-BE49-F238E27FC236}">
                <a16:creationId xmlns:a16="http://schemas.microsoft.com/office/drawing/2014/main" id="{FC4351EB-B91A-2849-C202-D16393AE5817}"/>
              </a:ext>
            </a:extLst>
          </p:cNvPr>
          <p:cNvSpPr>
            <a:spLocks noGrp="1"/>
          </p:cNvSpPr>
          <p:nvPr>
            <p:ph type="sldNum" sz="quarter" idx="5"/>
          </p:nvPr>
        </p:nvSpPr>
        <p:spPr/>
        <p:txBody>
          <a:bodyPr/>
          <a:lstStyle/>
          <a:p>
            <a:fld id="{AEF0F40B-5B35-8A45-A945-161CD87D6FD0}" type="slidenum">
              <a:rPr lang="en-CN"/>
              <a:t>18</a:t>
            </a:fld>
            <a:endParaRPr kumimoji="1" lang="en-CN" altLang="zh-CN"/>
          </a:p>
        </p:txBody>
      </p:sp>
    </p:spTree>
    <p:extLst>
      <p:ext uri="{BB962C8B-B14F-4D97-AF65-F5344CB8AC3E}">
        <p14:creationId xmlns:p14="http://schemas.microsoft.com/office/powerpoint/2010/main" val="2128685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3A2E6-06F8-0439-0CC6-59BA81C9AB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7B4D08-EEB5-E9D1-FAF9-59FC255BFB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2A80AA-3796-F7A9-28CA-198BF3F4D1BB}"/>
              </a:ext>
            </a:extLst>
          </p:cNvPr>
          <p:cNvSpPr>
            <a:spLocks noGrp="1"/>
          </p:cNvSpPr>
          <p:nvPr>
            <p:ph type="body" idx="1"/>
          </p:nvPr>
        </p:nvSpPr>
        <p:spPr/>
        <p:txBody>
          <a:bodyPr/>
          <a:lstStyle/>
          <a:p>
            <a:r>
              <a:rPr kumimoji="1" lang="en-US" altLang="zh-CN"/>
              <a:t>It should be noted that each call statement in the graph corresponds to two node in the CFG.</a:t>
            </a:r>
          </a:p>
        </p:txBody>
      </p:sp>
      <p:sp>
        <p:nvSpPr>
          <p:cNvPr id="4" name="Slide Number Placeholder 3">
            <a:extLst>
              <a:ext uri="{FF2B5EF4-FFF2-40B4-BE49-F238E27FC236}">
                <a16:creationId xmlns:a16="http://schemas.microsoft.com/office/drawing/2014/main" id="{65F4C3B1-0CC2-A41F-0097-6DB6ED1B7AE8}"/>
              </a:ext>
            </a:extLst>
          </p:cNvPr>
          <p:cNvSpPr>
            <a:spLocks noGrp="1"/>
          </p:cNvSpPr>
          <p:nvPr>
            <p:ph type="sldNum" sz="quarter" idx="5"/>
          </p:nvPr>
        </p:nvSpPr>
        <p:spPr/>
        <p:txBody>
          <a:bodyPr/>
          <a:lstStyle/>
          <a:p>
            <a:fld id="{AEF0F40B-5B35-8A45-A945-161CD87D6FD0}" type="slidenum">
              <a:rPr lang="en-CN"/>
              <a:t>19</a:t>
            </a:fld>
            <a:endParaRPr kumimoji="1" lang="en-CN" altLang="zh-CN"/>
          </a:p>
        </p:txBody>
      </p:sp>
    </p:spTree>
    <p:extLst>
      <p:ext uri="{BB962C8B-B14F-4D97-AF65-F5344CB8AC3E}">
        <p14:creationId xmlns:p14="http://schemas.microsoft.com/office/powerpoint/2010/main" val="2913412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0FFED-03AA-1129-7248-6ADC5162A0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5D1FA6-884A-019B-2996-752C217C1A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B703E8-63BA-3FC1-0267-B4EB302D01B7}"/>
              </a:ext>
            </a:extLst>
          </p:cNvPr>
          <p:cNvSpPr>
            <a:spLocks noGrp="1"/>
          </p:cNvSpPr>
          <p:nvPr>
            <p:ph type="body" idx="1"/>
          </p:nvPr>
        </p:nvSpPr>
        <p:spPr/>
        <p:txBody>
          <a:bodyPr/>
          <a:lstStyle/>
          <a:p>
            <a:r>
              <a:rPr kumimoji="1" lang="en-US" altLang="zh-CN"/>
              <a:t>To the best of our knowledge, the state of the arts faces challenge on handling recursions.</a:t>
            </a:r>
          </a:p>
          <a:p>
            <a:endParaRPr kumimoji="1" lang="en-US" altLang="zh-CN"/>
          </a:p>
          <a:p>
            <a:r>
              <a:rPr kumimoji="1" lang="en-US" altLang="zh-CN"/>
              <a:t>There are either unsound or imprecise. On the one hand, Pinpoint unrolls recursion for fixed depth, and astree bound the analysis of recursive calls, which are both unsound.</a:t>
            </a:r>
          </a:p>
          <a:p>
            <a:r>
              <a:rPr kumimoji="1" lang="en-US" altLang="zh-CN"/>
              <a:t>On the other hand, ikos assigns top values to the affected values of recursions, while CSA and Clam only performs widening at recursion entry/exit nodes, failing to improve precision using narrowing.</a:t>
            </a:r>
          </a:p>
          <a:p>
            <a:endParaRPr kumimoji="1" lang="en-US" altLang="zh-CN"/>
          </a:p>
          <a:p>
            <a:r>
              <a:rPr kumimoji="1" lang="en-US" altLang="zh-CN"/>
              <a:t>Our aim is to leverage weak topological ordering to handle recursions, while avoid spurious cycles.</a:t>
            </a:r>
          </a:p>
          <a:p>
            <a:endParaRPr kumimoji="1" lang="en-US" altLang="zh-CN"/>
          </a:p>
          <a:p>
            <a:r>
              <a:rPr kumimoji="1" lang="en-US" altLang="zh-CN"/>
              <a:t>The challenge lies in that, a context sensitive WTO construction on ICFG is prohibitive and impratical for real world programs which are usually large in size.</a:t>
            </a:r>
          </a:p>
          <a:p>
            <a:endParaRPr kumimoji="1" lang="en-US" altLang="zh-CN"/>
          </a:p>
          <a:p>
            <a:endParaRPr kumimoji="1" lang="en-US" altLang="zh-CN"/>
          </a:p>
          <a:p>
            <a:r>
              <a:rPr kumimoji="1" lang="en-US" altLang="zh-CN" b="1"/>
              <a:t>Less</a:t>
            </a:r>
            <a:r>
              <a:rPr kumimoji="1" lang="zh-CN" altLang="en-US" b="1"/>
              <a:t> </a:t>
            </a:r>
            <a:r>
              <a:rPr kumimoji="1" lang="en-US" altLang="zh-CN" b="1"/>
              <a:t>conservative.</a:t>
            </a:r>
          </a:p>
        </p:txBody>
      </p:sp>
      <p:sp>
        <p:nvSpPr>
          <p:cNvPr id="4" name="Slide Number Placeholder 3">
            <a:extLst>
              <a:ext uri="{FF2B5EF4-FFF2-40B4-BE49-F238E27FC236}">
                <a16:creationId xmlns:a16="http://schemas.microsoft.com/office/drawing/2014/main" id="{D7710A69-75C9-3222-698B-3786B9642E12}"/>
              </a:ext>
            </a:extLst>
          </p:cNvPr>
          <p:cNvSpPr>
            <a:spLocks noGrp="1"/>
          </p:cNvSpPr>
          <p:nvPr>
            <p:ph type="sldNum" sz="quarter" idx="5"/>
          </p:nvPr>
        </p:nvSpPr>
        <p:spPr/>
        <p:txBody>
          <a:bodyPr/>
          <a:lstStyle/>
          <a:p>
            <a:fld id="{AEF0F40B-5B35-8A45-A945-161CD87D6FD0}" type="slidenum">
              <a:rPr lang="en-CN"/>
              <a:t>2</a:t>
            </a:fld>
            <a:endParaRPr kumimoji="1" lang="en-CN" altLang="zh-CN"/>
          </a:p>
        </p:txBody>
      </p:sp>
    </p:spTree>
    <p:extLst>
      <p:ext uri="{BB962C8B-B14F-4D97-AF65-F5344CB8AC3E}">
        <p14:creationId xmlns:p14="http://schemas.microsoft.com/office/powerpoint/2010/main" val="1437143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D9001-7E49-59D2-E207-5731ADC5D5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577530-AFF3-11C0-F994-7E270E7160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9A6724-F188-3EF5-B7EB-5A1FE803C1C1}"/>
              </a:ext>
            </a:extLst>
          </p:cNvPr>
          <p:cNvSpPr>
            <a:spLocks noGrp="1"/>
          </p:cNvSpPr>
          <p:nvPr>
            <p:ph type="body" idx="1"/>
          </p:nvPr>
        </p:nvSpPr>
        <p:spPr/>
        <p:txBody>
          <a:bodyPr/>
          <a:lstStyle/>
          <a:p>
            <a:r>
              <a:rPr kumimoji="1" lang="en-US" altLang="zh-CN"/>
              <a:t>There are two cycles in the control flow graph, as high lighted in red. This code in these two cycles could be executed repeatedly for uncertain times.</a:t>
            </a:r>
          </a:p>
        </p:txBody>
      </p:sp>
      <p:sp>
        <p:nvSpPr>
          <p:cNvPr id="4" name="Slide Number Placeholder 3">
            <a:extLst>
              <a:ext uri="{FF2B5EF4-FFF2-40B4-BE49-F238E27FC236}">
                <a16:creationId xmlns:a16="http://schemas.microsoft.com/office/drawing/2014/main" id="{923CBEA8-A9AF-DB84-6A56-66982123C479}"/>
              </a:ext>
            </a:extLst>
          </p:cNvPr>
          <p:cNvSpPr>
            <a:spLocks noGrp="1"/>
          </p:cNvSpPr>
          <p:nvPr>
            <p:ph type="sldNum" sz="quarter" idx="5"/>
          </p:nvPr>
        </p:nvSpPr>
        <p:spPr/>
        <p:txBody>
          <a:bodyPr/>
          <a:lstStyle/>
          <a:p>
            <a:fld id="{AEF0F40B-5B35-8A45-A945-161CD87D6FD0}" type="slidenum">
              <a:rPr lang="en-CN"/>
              <a:t>20</a:t>
            </a:fld>
            <a:endParaRPr kumimoji="1" lang="en-CN" altLang="zh-CN"/>
          </a:p>
        </p:txBody>
      </p:sp>
    </p:spTree>
    <p:extLst>
      <p:ext uri="{BB962C8B-B14F-4D97-AF65-F5344CB8AC3E}">
        <p14:creationId xmlns:p14="http://schemas.microsoft.com/office/powerpoint/2010/main" val="3103613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52C1D-3278-6F74-6BC1-6E52784B04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43F277-AC18-90C3-C316-A725484C96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549F74-02E6-7F81-7DA1-14ACB3817FA0}"/>
              </a:ext>
            </a:extLst>
          </p:cNvPr>
          <p:cNvSpPr>
            <a:spLocks noGrp="1"/>
          </p:cNvSpPr>
          <p:nvPr>
            <p:ph type="body" idx="1"/>
          </p:nvPr>
        </p:nvSpPr>
        <p:spPr/>
        <p:txBody>
          <a:bodyPr/>
          <a:lstStyle/>
          <a:p>
            <a:r>
              <a:rPr kumimoji="1" lang="en-US" altLang="zh-CN"/>
              <a:t> Then, the line 9 in main function form three nodes in the introprocedural control flow graph (namely, ICFG).</a:t>
            </a:r>
          </a:p>
        </p:txBody>
      </p:sp>
      <p:sp>
        <p:nvSpPr>
          <p:cNvPr id="4" name="Slide Number Placeholder 3">
            <a:extLst>
              <a:ext uri="{FF2B5EF4-FFF2-40B4-BE49-F238E27FC236}">
                <a16:creationId xmlns:a16="http://schemas.microsoft.com/office/drawing/2014/main" id="{DA1ADD76-CFC3-F5BB-96B4-A0F3F8955B03}"/>
              </a:ext>
            </a:extLst>
          </p:cNvPr>
          <p:cNvSpPr>
            <a:spLocks noGrp="1"/>
          </p:cNvSpPr>
          <p:nvPr>
            <p:ph type="sldNum" sz="quarter" idx="5"/>
          </p:nvPr>
        </p:nvSpPr>
        <p:spPr/>
        <p:txBody>
          <a:bodyPr/>
          <a:lstStyle/>
          <a:p>
            <a:fld id="{AEF0F40B-5B35-8A45-A945-161CD87D6FD0}" type="slidenum">
              <a:rPr lang="en-CN"/>
              <a:t>21</a:t>
            </a:fld>
            <a:endParaRPr kumimoji="1" lang="en-CN" altLang="zh-CN"/>
          </a:p>
        </p:txBody>
      </p:sp>
    </p:spTree>
    <p:extLst>
      <p:ext uri="{BB962C8B-B14F-4D97-AF65-F5344CB8AC3E}">
        <p14:creationId xmlns:p14="http://schemas.microsoft.com/office/powerpoint/2010/main" val="3880552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3D95B-B1FD-83D9-AF37-AA370846F7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AB4C71-7553-1FC0-1313-71E3F14838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77E8F1-59F2-5249-B3CA-B5F7A32B21C4}"/>
              </a:ext>
            </a:extLst>
          </p:cNvPr>
          <p:cNvSpPr>
            <a:spLocks noGrp="1"/>
          </p:cNvSpPr>
          <p:nvPr>
            <p:ph type="body" idx="1"/>
          </p:nvPr>
        </p:nvSpPr>
        <p:spPr/>
        <p:txBody>
          <a:bodyPr/>
          <a:lstStyle/>
          <a:p>
            <a:r>
              <a:rPr kumimoji="1" lang="en-US" altLang="zh-CN"/>
              <a:t>Similarly, line 10 also contributes 3 nodes in the ICFG.</a:t>
            </a:r>
          </a:p>
        </p:txBody>
      </p:sp>
      <p:sp>
        <p:nvSpPr>
          <p:cNvPr id="4" name="Slide Number Placeholder 3">
            <a:extLst>
              <a:ext uri="{FF2B5EF4-FFF2-40B4-BE49-F238E27FC236}">
                <a16:creationId xmlns:a16="http://schemas.microsoft.com/office/drawing/2014/main" id="{0B71546E-7B88-62F9-9086-7F94D60C87BB}"/>
              </a:ext>
            </a:extLst>
          </p:cNvPr>
          <p:cNvSpPr>
            <a:spLocks noGrp="1"/>
          </p:cNvSpPr>
          <p:nvPr>
            <p:ph type="sldNum" sz="quarter" idx="5"/>
          </p:nvPr>
        </p:nvSpPr>
        <p:spPr/>
        <p:txBody>
          <a:bodyPr/>
          <a:lstStyle/>
          <a:p>
            <a:fld id="{AEF0F40B-5B35-8A45-A945-161CD87D6FD0}" type="slidenum">
              <a:rPr lang="en-CN"/>
              <a:t>22</a:t>
            </a:fld>
            <a:endParaRPr kumimoji="1" lang="en-CN" altLang="zh-CN"/>
          </a:p>
        </p:txBody>
      </p:sp>
    </p:spTree>
    <p:extLst>
      <p:ext uri="{BB962C8B-B14F-4D97-AF65-F5344CB8AC3E}">
        <p14:creationId xmlns:p14="http://schemas.microsoft.com/office/powerpoint/2010/main" val="537347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1B75B-4072-02B3-24BF-7CA1723B94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F97D51-C471-4213-1DB1-FE5E809C38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AB465A-3D86-5D70-B409-6B17095DBC31}"/>
              </a:ext>
            </a:extLst>
          </p:cNvPr>
          <p:cNvSpPr>
            <a:spLocks noGrp="1"/>
          </p:cNvSpPr>
          <p:nvPr>
            <p:ph type="body" idx="1"/>
          </p:nvPr>
        </p:nvSpPr>
        <p:spPr/>
        <p:txBody>
          <a:bodyPr/>
          <a:lstStyle/>
          <a:p>
            <a:r>
              <a:rPr kumimoji="1" lang="en-US" altLang="zh-CN"/>
              <a:t>Similarly, line 10 also contributes 3 nodes in the ICFG.</a:t>
            </a:r>
          </a:p>
        </p:txBody>
      </p:sp>
      <p:sp>
        <p:nvSpPr>
          <p:cNvPr id="4" name="Slide Number Placeholder 3">
            <a:extLst>
              <a:ext uri="{FF2B5EF4-FFF2-40B4-BE49-F238E27FC236}">
                <a16:creationId xmlns:a16="http://schemas.microsoft.com/office/drawing/2014/main" id="{65F0A45E-92BC-FD58-28F0-FA12DBF56C22}"/>
              </a:ext>
            </a:extLst>
          </p:cNvPr>
          <p:cNvSpPr>
            <a:spLocks noGrp="1"/>
          </p:cNvSpPr>
          <p:nvPr>
            <p:ph type="sldNum" sz="quarter" idx="5"/>
          </p:nvPr>
        </p:nvSpPr>
        <p:spPr/>
        <p:txBody>
          <a:bodyPr/>
          <a:lstStyle/>
          <a:p>
            <a:fld id="{AEF0F40B-5B35-8A45-A945-161CD87D6FD0}" type="slidenum">
              <a:rPr lang="en-CN"/>
              <a:t>23</a:t>
            </a:fld>
            <a:endParaRPr kumimoji="1" lang="en-CN" altLang="zh-CN"/>
          </a:p>
        </p:txBody>
      </p:sp>
    </p:spTree>
    <p:extLst>
      <p:ext uri="{BB962C8B-B14F-4D97-AF65-F5344CB8AC3E}">
        <p14:creationId xmlns:p14="http://schemas.microsoft.com/office/powerpoint/2010/main" val="1527063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72C95-DECA-28A2-F074-96705EB742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A87E60-8F92-C5B2-75BB-C6A8C56785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D86F3F-4D56-9366-0C90-C186231A2267}"/>
              </a:ext>
            </a:extLst>
          </p:cNvPr>
          <p:cNvSpPr>
            <a:spLocks noGrp="1"/>
          </p:cNvSpPr>
          <p:nvPr>
            <p:ph type="body" idx="1"/>
          </p:nvPr>
        </p:nvSpPr>
        <p:spPr/>
        <p:txBody>
          <a:bodyPr/>
          <a:lstStyle/>
          <a:p>
            <a:r>
              <a:rPr kumimoji="1" lang="en-US" altLang="zh-CN"/>
              <a:t>Now in the whole ICFG, we can recogize another big cycle, cycle3, wich starts from the call node at line 9, and go throught the recur function body finally returns to the call node at line 9.</a:t>
            </a:r>
          </a:p>
        </p:txBody>
      </p:sp>
      <p:sp>
        <p:nvSpPr>
          <p:cNvPr id="4" name="Slide Number Placeholder 3">
            <a:extLst>
              <a:ext uri="{FF2B5EF4-FFF2-40B4-BE49-F238E27FC236}">
                <a16:creationId xmlns:a16="http://schemas.microsoft.com/office/drawing/2014/main" id="{39489CFA-7CAF-8EB6-FAFF-F96630297BD7}"/>
              </a:ext>
            </a:extLst>
          </p:cNvPr>
          <p:cNvSpPr>
            <a:spLocks noGrp="1"/>
          </p:cNvSpPr>
          <p:nvPr>
            <p:ph type="sldNum" sz="quarter" idx="5"/>
          </p:nvPr>
        </p:nvSpPr>
        <p:spPr/>
        <p:txBody>
          <a:bodyPr/>
          <a:lstStyle/>
          <a:p>
            <a:fld id="{AEF0F40B-5B35-8A45-A945-161CD87D6FD0}" type="slidenum">
              <a:rPr lang="en-CN"/>
              <a:t>24</a:t>
            </a:fld>
            <a:endParaRPr kumimoji="1" lang="en-CN" altLang="zh-CN"/>
          </a:p>
        </p:txBody>
      </p:sp>
    </p:spTree>
    <p:extLst>
      <p:ext uri="{BB962C8B-B14F-4D97-AF65-F5344CB8AC3E}">
        <p14:creationId xmlns:p14="http://schemas.microsoft.com/office/powerpoint/2010/main" val="2058866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A21EF-21E3-EAF2-0840-85A7D9801B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CE07B6-CD48-A9EF-DBAC-687845C084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BCC593-3840-7039-95F0-FF6CF9196B13}"/>
              </a:ext>
            </a:extLst>
          </p:cNvPr>
          <p:cNvSpPr>
            <a:spLocks noGrp="1"/>
          </p:cNvSpPr>
          <p:nvPr>
            <p:ph type="body" idx="1"/>
          </p:nvPr>
        </p:nvSpPr>
        <p:spPr/>
        <p:txBody>
          <a:bodyPr/>
          <a:lstStyle/>
          <a:p>
            <a:r>
              <a:rPr kumimoji="1" lang="en-US" altLang="zh-CN"/>
              <a:t>We further analyze that this cycle3 still exits even when the recur function is repaced with a non-recursive definition.</a:t>
            </a:r>
          </a:p>
          <a:p>
            <a:endParaRPr kumimoji="1" lang="en-US" altLang="zh-CN"/>
          </a:p>
          <a:p>
            <a:r>
              <a:rPr kumimoji="1" lang="en-US" altLang="zh-CN"/>
              <a:t>Therefore, we can know that this cycle is solely introduced by the consecutive callsites in the program.</a:t>
            </a:r>
          </a:p>
          <a:p>
            <a:endParaRPr kumimoji="1" lang="en-US" altLang="zh-CN"/>
          </a:p>
          <a:p>
            <a:r>
              <a:rPr kumimoji="1" lang="en-US" altLang="zh-CN"/>
              <a:t>Meaning that unlike the cycles introduced by loops or recursions, the nodes in such cycle will not be executed for uncertain times. </a:t>
            </a:r>
          </a:p>
        </p:txBody>
      </p:sp>
      <p:sp>
        <p:nvSpPr>
          <p:cNvPr id="4" name="Slide Number Placeholder 3">
            <a:extLst>
              <a:ext uri="{FF2B5EF4-FFF2-40B4-BE49-F238E27FC236}">
                <a16:creationId xmlns:a16="http://schemas.microsoft.com/office/drawing/2014/main" id="{0DBDA323-AE78-EBAD-72AA-DF3553C84AF7}"/>
              </a:ext>
            </a:extLst>
          </p:cNvPr>
          <p:cNvSpPr>
            <a:spLocks noGrp="1"/>
          </p:cNvSpPr>
          <p:nvPr>
            <p:ph type="sldNum" sz="quarter" idx="5"/>
          </p:nvPr>
        </p:nvSpPr>
        <p:spPr/>
        <p:txBody>
          <a:bodyPr/>
          <a:lstStyle/>
          <a:p>
            <a:fld id="{AEF0F40B-5B35-8A45-A945-161CD87D6FD0}" type="slidenum">
              <a:rPr lang="en-CN"/>
              <a:t>25</a:t>
            </a:fld>
            <a:endParaRPr kumimoji="1" lang="en-CN" altLang="zh-CN"/>
          </a:p>
        </p:txBody>
      </p:sp>
    </p:spTree>
    <p:extLst>
      <p:ext uri="{BB962C8B-B14F-4D97-AF65-F5344CB8AC3E}">
        <p14:creationId xmlns:p14="http://schemas.microsoft.com/office/powerpoint/2010/main" val="820426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CFD9F-1007-36BC-A12E-DFC9B7F7FE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253810-03EA-AB1C-E394-5E17AB4608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D5D2F6-8ED1-CA2C-8F7A-C5F586FE46E5}"/>
              </a:ext>
            </a:extLst>
          </p:cNvPr>
          <p:cNvSpPr>
            <a:spLocks noGrp="1"/>
          </p:cNvSpPr>
          <p:nvPr>
            <p:ph type="body" idx="1"/>
          </p:nvPr>
        </p:nvSpPr>
        <p:spPr/>
        <p:txBody>
          <a:bodyPr/>
          <a:lstStyle/>
          <a:p>
            <a:r>
              <a:rPr kumimoji="1" lang="en-US" altLang="zh-CN"/>
              <a:t>Therefore, we consider this cycle 3 as a spurious cycle.</a:t>
            </a:r>
          </a:p>
        </p:txBody>
      </p:sp>
      <p:sp>
        <p:nvSpPr>
          <p:cNvPr id="4" name="Slide Number Placeholder 3">
            <a:extLst>
              <a:ext uri="{FF2B5EF4-FFF2-40B4-BE49-F238E27FC236}">
                <a16:creationId xmlns:a16="http://schemas.microsoft.com/office/drawing/2014/main" id="{6DA8B261-E26D-D8AA-EF68-8316A26640D5}"/>
              </a:ext>
            </a:extLst>
          </p:cNvPr>
          <p:cNvSpPr>
            <a:spLocks noGrp="1"/>
          </p:cNvSpPr>
          <p:nvPr>
            <p:ph type="sldNum" sz="quarter" idx="5"/>
          </p:nvPr>
        </p:nvSpPr>
        <p:spPr/>
        <p:txBody>
          <a:bodyPr/>
          <a:lstStyle/>
          <a:p>
            <a:fld id="{AEF0F40B-5B35-8A45-A945-161CD87D6FD0}" type="slidenum">
              <a:rPr lang="en-CN"/>
              <a:t>26</a:t>
            </a:fld>
            <a:endParaRPr kumimoji="1" lang="en-CN" altLang="zh-CN"/>
          </a:p>
        </p:txBody>
      </p:sp>
    </p:spTree>
    <p:extLst>
      <p:ext uri="{BB962C8B-B14F-4D97-AF65-F5344CB8AC3E}">
        <p14:creationId xmlns:p14="http://schemas.microsoft.com/office/powerpoint/2010/main" val="241137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B81D7-B0D2-4AC7-DBA8-6DFDA57C98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A76964-50B3-F97B-9644-0A9986E674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AB99B-73C4-93DD-774D-2846DE882487}"/>
              </a:ext>
            </a:extLst>
          </p:cNvPr>
          <p:cNvSpPr>
            <a:spLocks noGrp="1"/>
          </p:cNvSpPr>
          <p:nvPr>
            <p:ph type="body" idx="1"/>
          </p:nvPr>
        </p:nvSpPr>
        <p:spPr/>
        <p:txBody>
          <a:bodyPr/>
          <a:lstStyle/>
          <a:p>
            <a:r>
              <a:rPr kumimoji="1" lang="en-US" altLang="zh-CN"/>
              <a:t>Even worse, if we perform widening on the recognized cycle head, we will lose precision due to the aggresive updates of widening.</a:t>
            </a:r>
          </a:p>
        </p:txBody>
      </p:sp>
      <p:sp>
        <p:nvSpPr>
          <p:cNvPr id="4" name="Slide Number Placeholder 3">
            <a:extLst>
              <a:ext uri="{FF2B5EF4-FFF2-40B4-BE49-F238E27FC236}">
                <a16:creationId xmlns:a16="http://schemas.microsoft.com/office/drawing/2014/main" id="{B4897AC0-891B-0A1C-C13A-B7AC9698F89B}"/>
              </a:ext>
            </a:extLst>
          </p:cNvPr>
          <p:cNvSpPr>
            <a:spLocks noGrp="1"/>
          </p:cNvSpPr>
          <p:nvPr>
            <p:ph type="sldNum" sz="quarter" idx="5"/>
          </p:nvPr>
        </p:nvSpPr>
        <p:spPr/>
        <p:txBody>
          <a:bodyPr/>
          <a:lstStyle/>
          <a:p>
            <a:fld id="{AEF0F40B-5B35-8A45-A945-161CD87D6FD0}" type="slidenum">
              <a:rPr lang="en-CN"/>
              <a:t>27</a:t>
            </a:fld>
            <a:endParaRPr kumimoji="1" lang="en-CN" altLang="zh-CN"/>
          </a:p>
        </p:txBody>
      </p:sp>
    </p:spTree>
    <p:extLst>
      <p:ext uri="{BB962C8B-B14F-4D97-AF65-F5344CB8AC3E}">
        <p14:creationId xmlns:p14="http://schemas.microsoft.com/office/powerpoint/2010/main" val="14620313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1F471-AF1B-20FF-5F5A-262AA1E39C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1B8C82-A9E2-9930-F30C-E6AC101521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C55A-7871-D9F2-09AE-DFC2B1B403C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a:t>Therefore, if we compute a weak topological order on the whole ICFG, and use it to guide the Bourdoncle's fixpoint computation, it will introduce redundant cycle iterations, resulting inefficiency.</a:t>
            </a:r>
          </a:p>
        </p:txBody>
      </p:sp>
      <p:sp>
        <p:nvSpPr>
          <p:cNvPr id="4" name="Slide Number Placeholder 3">
            <a:extLst>
              <a:ext uri="{FF2B5EF4-FFF2-40B4-BE49-F238E27FC236}">
                <a16:creationId xmlns:a16="http://schemas.microsoft.com/office/drawing/2014/main" id="{EA0ADD0E-51A1-EE42-3FDA-52FD98FA30AB}"/>
              </a:ext>
            </a:extLst>
          </p:cNvPr>
          <p:cNvSpPr>
            <a:spLocks noGrp="1"/>
          </p:cNvSpPr>
          <p:nvPr>
            <p:ph type="sldNum" sz="quarter" idx="5"/>
          </p:nvPr>
        </p:nvSpPr>
        <p:spPr/>
        <p:txBody>
          <a:bodyPr/>
          <a:lstStyle/>
          <a:p>
            <a:fld id="{AEF0F40B-5B35-8A45-A945-161CD87D6FD0}" type="slidenum">
              <a:rPr lang="en-CN"/>
              <a:t>28</a:t>
            </a:fld>
            <a:endParaRPr kumimoji="1" lang="en-CN" altLang="zh-CN"/>
          </a:p>
        </p:txBody>
      </p:sp>
    </p:spTree>
    <p:extLst>
      <p:ext uri="{BB962C8B-B14F-4D97-AF65-F5344CB8AC3E}">
        <p14:creationId xmlns:p14="http://schemas.microsoft.com/office/powerpoint/2010/main" val="3199745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95A8E-FD0B-A956-5F92-DF9DDBF734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A0C45D-207D-3864-D964-324EF919CD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70737A-8A7D-A495-C44D-84784E05FC69}"/>
              </a:ext>
            </a:extLst>
          </p:cNvPr>
          <p:cNvSpPr>
            <a:spLocks noGrp="1"/>
          </p:cNvSpPr>
          <p:nvPr>
            <p:ph type="body" idx="1"/>
          </p:nvPr>
        </p:nvSpPr>
        <p:spPr/>
        <p:txBody>
          <a:bodyPr/>
          <a:lstStyle/>
          <a:p>
            <a:r>
              <a:rPr kumimoji="1" lang="en-US" altLang="zh-CN"/>
              <a:t>Despite the effacacy of bourdoncle's fixpoint computation, it is faces challege to extend to recursive programs.</a:t>
            </a:r>
          </a:p>
          <a:p>
            <a:endParaRPr kumimoji="1" lang="en-US" altLang="zh-CN"/>
          </a:p>
          <a:p>
            <a:r>
              <a:rPr kumimoji="1" lang="en-US" altLang="zh-CN"/>
              <a:t>Here is an example. The left figure is a recursive program. The recur function calls itself at line 5. And the main func calls recur at line 9 and 10 respectively.</a:t>
            </a:r>
          </a:p>
        </p:txBody>
      </p:sp>
      <p:sp>
        <p:nvSpPr>
          <p:cNvPr id="4" name="Slide Number Placeholder 3">
            <a:extLst>
              <a:ext uri="{FF2B5EF4-FFF2-40B4-BE49-F238E27FC236}">
                <a16:creationId xmlns:a16="http://schemas.microsoft.com/office/drawing/2014/main" id="{CA7F008C-FBD0-9DF6-01FA-C4E0510731AA}"/>
              </a:ext>
            </a:extLst>
          </p:cNvPr>
          <p:cNvSpPr>
            <a:spLocks noGrp="1"/>
          </p:cNvSpPr>
          <p:nvPr>
            <p:ph type="sldNum" sz="quarter" idx="5"/>
          </p:nvPr>
        </p:nvSpPr>
        <p:spPr/>
        <p:txBody>
          <a:bodyPr/>
          <a:lstStyle/>
          <a:p>
            <a:fld id="{AEF0F40B-5B35-8A45-A945-161CD87D6FD0}" type="slidenum">
              <a:rPr lang="en-CN"/>
              <a:t>29</a:t>
            </a:fld>
            <a:endParaRPr kumimoji="1" lang="en-CN" altLang="zh-CN"/>
          </a:p>
        </p:txBody>
      </p:sp>
    </p:spTree>
    <p:extLst>
      <p:ext uri="{BB962C8B-B14F-4D97-AF65-F5344CB8AC3E}">
        <p14:creationId xmlns:p14="http://schemas.microsoft.com/office/powerpoint/2010/main" val="1812634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b="1"/>
              <a:t>To begin with</a:t>
            </a:r>
            <a:r>
              <a:rPr kumimoji="1" lang="en-US" altLang="zh-CN"/>
              <a:t>, I will present some background knowledge about abstract interperation.</a:t>
            </a:r>
          </a:p>
          <a:p>
            <a:endParaRPr kumimoji="1" lang="en-US" altLang="zh-CN"/>
          </a:p>
          <a:p>
            <a:r>
              <a:rPr kumimoji="1" lang="en-US" altLang="zh-CN"/>
              <a:t>Abstract Interpreatation is a foundational framework for expressing static program analysis.</a:t>
            </a:r>
          </a:p>
          <a:p>
            <a:endParaRPr kumimoji="1" lang="en-US" altLang="zh-CN"/>
          </a:p>
          <a:p>
            <a:r>
              <a:rPr kumimoji="1" lang="en-US" altLang="zh-CN"/>
              <a:t>It aims at soundly approximating potential runtime behavious of program.</a:t>
            </a:r>
          </a:p>
          <a:p>
            <a:endParaRPr kumimoji="1" lang="en-US" altLang="zh-CN"/>
          </a:p>
          <a:p>
            <a:r>
              <a:rPr kumimoji="1" lang="en-US" altLang="zh-CN"/>
              <a:t>It's applications include compiler optimization, software verification, and security analysis.</a:t>
            </a:r>
          </a:p>
          <a:p>
            <a:endParaRPr kumimoji="1" lang="zh-CN" altLang="en-US"/>
          </a:p>
        </p:txBody>
      </p:sp>
      <p:sp>
        <p:nvSpPr>
          <p:cNvPr id="4" name="Slide Number Placeholder 3"/>
          <p:cNvSpPr>
            <a:spLocks noGrp="1"/>
          </p:cNvSpPr>
          <p:nvPr>
            <p:ph type="sldNum" sz="quarter" idx="5"/>
          </p:nvPr>
        </p:nvSpPr>
        <p:spPr/>
        <p:txBody>
          <a:bodyPr/>
          <a:lstStyle/>
          <a:p>
            <a:fld id="{AEF0F40B-5B35-8A45-A945-161CD87D6FD0}" type="slidenum">
              <a:rPr lang="en-CN"/>
              <a:t>3</a:t>
            </a:fld>
            <a:endParaRPr kumimoji="1" lang="en-CN" altLang="zh-CN"/>
          </a:p>
        </p:txBody>
      </p:sp>
    </p:spTree>
    <p:extLst>
      <p:ext uri="{BB962C8B-B14F-4D97-AF65-F5344CB8AC3E}">
        <p14:creationId xmlns:p14="http://schemas.microsoft.com/office/powerpoint/2010/main" val="2338043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818C4-C179-CB04-113F-2EDD196195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25572-0FED-C165-E441-29E28E1792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5ECE9B-C7D7-61AB-B1CD-E8AA85BBF5EA}"/>
              </a:ext>
            </a:extLst>
          </p:cNvPr>
          <p:cNvSpPr>
            <a:spLocks noGrp="1"/>
          </p:cNvSpPr>
          <p:nvPr>
            <p:ph type="body" idx="1"/>
          </p:nvPr>
        </p:nvSpPr>
        <p:spPr/>
        <p:txBody>
          <a:bodyPr/>
          <a:lstStyle/>
          <a:p>
            <a:r>
              <a:rPr kumimoji="1" lang="en-US" altLang="zh-CN"/>
              <a:t>Despite the effacacy of bourdoncle's fixpoint computation, it is faces challege to extend to recursive programs.</a:t>
            </a:r>
          </a:p>
          <a:p>
            <a:endParaRPr kumimoji="1" lang="en-US" altLang="zh-CN"/>
          </a:p>
          <a:p>
            <a:r>
              <a:rPr kumimoji="1" lang="en-US" altLang="zh-CN"/>
              <a:t>Here is an example. The left figure is a recursive program. The recur function calls itself at line 5. And the main func calls recur at line 9 and 10 respectively.</a:t>
            </a:r>
          </a:p>
        </p:txBody>
      </p:sp>
      <p:sp>
        <p:nvSpPr>
          <p:cNvPr id="4" name="Slide Number Placeholder 3">
            <a:extLst>
              <a:ext uri="{FF2B5EF4-FFF2-40B4-BE49-F238E27FC236}">
                <a16:creationId xmlns:a16="http://schemas.microsoft.com/office/drawing/2014/main" id="{20516925-6EDC-F721-C902-793E4490D2D6}"/>
              </a:ext>
            </a:extLst>
          </p:cNvPr>
          <p:cNvSpPr>
            <a:spLocks noGrp="1"/>
          </p:cNvSpPr>
          <p:nvPr>
            <p:ph type="sldNum" sz="quarter" idx="5"/>
          </p:nvPr>
        </p:nvSpPr>
        <p:spPr/>
        <p:txBody>
          <a:bodyPr/>
          <a:lstStyle/>
          <a:p>
            <a:fld id="{AEF0F40B-5B35-8A45-A945-161CD87D6FD0}" type="slidenum">
              <a:rPr lang="en-CN"/>
              <a:t>30</a:t>
            </a:fld>
            <a:endParaRPr kumimoji="1" lang="en-CN" altLang="zh-CN"/>
          </a:p>
        </p:txBody>
      </p:sp>
    </p:spTree>
    <p:extLst>
      <p:ext uri="{BB962C8B-B14F-4D97-AF65-F5344CB8AC3E}">
        <p14:creationId xmlns:p14="http://schemas.microsoft.com/office/powerpoint/2010/main" val="668437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230D2-D5DE-2C9A-3111-9DC402D690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343C13-5EC9-271C-793D-E7A72CD079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4C0B1E-4D36-4672-238B-B5FD9A1D66AB}"/>
              </a:ext>
            </a:extLst>
          </p:cNvPr>
          <p:cNvSpPr>
            <a:spLocks noGrp="1"/>
          </p:cNvSpPr>
          <p:nvPr>
            <p:ph type="body" idx="1"/>
          </p:nvPr>
        </p:nvSpPr>
        <p:spPr/>
        <p:txBody>
          <a:bodyPr/>
          <a:lstStyle/>
          <a:p>
            <a:r>
              <a:rPr kumimoji="1" lang="en-US" altLang="zh-CN"/>
              <a:t>Despite the effacacy of bourdoncle's fixpoint computation, it is faces challege to extend to recursive programs.</a:t>
            </a:r>
          </a:p>
          <a:p>
            <a:endParaRPr kumimoji="1" lang="en-US" altLang="zh-CN"/>
          </a:p>
          <a:p>
            <a:r>
              <a:rPr kumimoji="1" lang="en-US" altLang="zh-CN"/>
              <a:t>Here is an example. The left figure is a recursive program. The recur function calls itself at line 5. And the main func calls recur at line 9 and 10 respectively.</a:t>
            </a:r>
          </a:p>
        </p:txBody>
      </p:sp>
      <p:sp>
        <p:nvSpPr>
          <p:cNvPr id="4" name="Slide Number Placeholder 3">
            <a:extLst>
              <a:ext uri="{FF2B5EF4-FFF2-40B4-BE49-F238E27FC236}">
                <a16:creationId xmlns:a16="http://schemas.microsoft.com/office/drawing/2014/main" id="{46FB558C-E2C7-1108-6B69-4246A1B8EF5E}"/>
              </a:ext>
            </a:extLst>
          </p:cNvPr>
          <p:cNvSpPr>
            <a:spLocks noGrp="1"/>
          </p:cNvSpPr>
          <p:nvPr>
            <p:ph type="sldNum" sz="quarter" idx="5"/>
          </p:nvPr>
        </p:nvSpPr>
        <p:spPr/>
        <p:txBody>
          <a:bodyPr/>
          <a:lstStyle/>
          <a:p>
            <a:fld id="{AEF0F40B-5B35-8A45-A945-161CD87D6FD0}" type="slidenum">
              <a:rPr lang="en-CN"/>
              <a:t>31</a:t>
            </a:fld>
            <a:endParaRPr kumimoji="1" lang="en-CN" altLang="zh-CN"/>
          </a:p>
        </p:txBody>
      </p:sp>
    </p:spTree>
    <p:extLst>
      <p:ext uri="{BB962C8B-B14F-4D97-AF65-F5344CB8AC3E}">
        <p14:creationId xmlns:p14="http://schemas.microsoft.com/office/powerpoint/2010/main" val="3597572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74547-7B1D-918A-C66A-B2FCBB87FE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CE2C5D-DDA2-5303-ADAA-95B7CA525C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92BAA4-B878-0CE3-66FF-34EB91E55EBD}"/>
              </a:ext>
            </a:extLst>
          </p:cNvPr>
          <p:cNvSpPr>
            <a:spLocks noGrp="1"/>
          </p:cNvSpPr>
          <p:nvPr>
            <p:ph type="body" idx="1"/>
          </p:nvPr>
        </p:nvSpPr>
        <p:spPr/>
        <p:txBody>
          <a:bodyPr/>
          <a:lstStyle/>
          <a:p>
            <a:r>
              <a:rPr kumimoji="1" lang="en-US" altLang="zh-CN"/>
              <a:t>Despite the effacacy of bourdoncle's fixpoint computation, it is faces challege to extend to recursive programs.</a:t>
            </a:r>
          </a:p>
          <a:p>
            <a:endParaRPr kumimoji="1" lang="en-US" altLang="zh-CN"/>
          </a:p>
          <a:p>
            <a:r>
              <a:rPr kumimoji="1" lang="en-US" altLang="zh-CN"/>
              <a:t>Here is an example. The left figure is a recursive program. The recur function calls itself at line 5. And the main func calls recur at line 9 and 10 respectively.</a:t>
            </a:r>
          </a:p>
        </p:txBody>
      </p:sp>
      <p:sp>
        <p:nvSpPr>
          <p:cNvPr id="4" name="Slide Number Placeholder 3">
            <a:extLst>
              <a:ext uri="{FF2B5EF4-FFF2-40B4-BE49-F238E27FC236}">
                <a16:creationId xmlns:a16="http://schemas.microsoft.com/office/drawing/2014/main" id="{56BB05AF-20D3-1783-7C2E-DE9F3C46E238}"/>
              </a:ext>
            </a:extLst>
          </p:cNvPr>
          <p:cNvSpPr>
            <a:spLocks noGrp="1"/>
          </p:cNvSpPr>
          <p:nvPr>
            <p:ph type="sldNum" sz="quarter" idx="5"/>
          </p:nvPr>
        </p:nvSpPr>
        <p:spPr/>
        <p:txBody>
          <a:bodyPr/>
          <a:lstStyle/>
          <a:p>
            <a:fld id="{AEF0F40B-5B35-8A45-A945-161CD87D6FD0}" type="slidenum">
              <a:rPr lang="en-CN"/>
              <a:t>32</a:t>
            </a:fld>
            <a:endParaRPr kumimoji="1" lang="en-CN" altLang="zh-CN"/>
          </a:p>
        </p:txBody>
      </p:sp>
    </p:spTree>
    <p:extLst>
      <p:ext uri="{BB962C8B-B14F-4D97-AF65-F5344CB8AC3E}">
        <p14:creationId xmlns:p14="http://schemas.microsoft.com/office/powerpoint/2010/main" val="37260128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AD112-5ADB-7AF9-7A70-2935227491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BE5913-A529-C5B6-60E0-21BAC3F664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BD552D-CC84-485E-EC82-E0B6C94F6698}"/>
              </a:ext>
            </a:extLst>
          </p:cNvPr>
          <p:cNvSpPr>
            <a:spLocks noGrp="1"/>
          </p:cNvSpPr>
          <p:nvPr>
            <p:ph type="body" idx="1"/>
          </p:nvPr>
        </p:nvSpPr>
        <p:spPr/>
        <p:txBody>
          <a:bodyPr/>
          <a:lstStyle/>
          <a:p>
            <a:endParaRPr kumimoji="1" lang="en-US" altLang="zh-CN" b="1"/>
          </a:p>
        </p:txBody>
      </p:sp>
      <p:sp>
        <p:nvSpPr>
          <p:cNvPr id="4" name="Slide Number Placeholder 3">
            <a:extLst>
              <a:ext uri="{FF2B5EF4-FFF2-40B4-BE49-F238E27FC236}">
                <a16:creationId xmlns:a16="http://schemas.microsoft.com/office/drawing/2014/main" id="{72C63326-7831-2728-C517-934E3C76BEF4}"/>
              </a:ext>
            </a:extLst>
          </p:cNvPr>
          <p:cNvSpPr>
            <a:spLocks noGrp="1"/>
          </p:cNvSpPr>
          <p:nvPr>
            <p:ph type="sldNum" sz="quarter" idx="5"/>
          </p:nvPr>
        </p:nvSpPr>
        <p:spPr/>
        <p:txBody>
          <a:bodyPr/>
          <a:lstStyle/>
          <a:p>
            <a:fld id="{AEF0F40B-5B35-8A45-A945-161CD87D6FD0}" type="slidenum">
              <a:rPr lang="en-CN"/>
              <a:t>33</a:t>
            </a:fld>
            <a:endParaRPr kumimoji="1" lang="en-CN" altLang="zh-CN"/>
          </a:p>
        </p:txBody>
      </p:sp>
    </p:spTree>
    <p:extLst>
      <p:ext uri="{BB962C8B-B14F-4D97-AF65-F5344CB8AC3E}">
        <p14:creationId xmlns:p14="http://schemas.microsoft.com/office/powerpoint/2010/main" val="708418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a:t>To solve tackle this challenge, we introduce a three-fold approach.</a:t>
            </a:r>
          </a:p>
          <a:p>
            <a:endParaRPr kumimoji="1" lang="en-US" altLang="zh-CN"/>
          </a:p>
          <a:p>
            <a:r>
              <a:rPr kumimoji="1" lang="en-US" altLang="zh-CN"/>
              <a:t>Firstly, we identify function partitions on a pre-build call graph.</a:t>
            </a:r>
          </a:p>
          <a:p>
            <a:endParaRPr kumimoji="1" lang="en-US" altLang="zh-CN"/>
          </a:p>
          <a:p>
            <a:r>
              <a:rPr kumimoji="1" lang="en-US" altLang="zh-CN"/>
              <a:t>Then, for each function partition, we build Weak Topological Ordering interprocedurally on its sub ICFG, which is referred as Interprocedural Weak Topological Ordering (namely IWTO).</a:t>
            </a:r>
          </a:p>
          <a:p>
            <a:endParaRPr kumimoji="1" lang="en-US" altLang="zh-CN"/>
          </a:p>
          <a:p>
            <a:r>
              <a:rPr kumimoji="1" lang="en-US" altLang="zh-CN"/>
              <a:t>Finally,  we use these IWTOs to guide our abstract interpretation.</a:t>
            </a:r>
            <a:endParaRPr kumimoji="1" lang="zh-CN" altLang="en-US"/>
          </a:p>
        </p:txBody>
      </p:sp>
      <p:sp>
        <p:nvSpPr>
          <p:cNvPr id="4" name="Slide Number Placeholder 3"/>
          <p:cNvSpPr>
            <a:spLocks noGrp="1"/>
          </p:cNvSpPr>
          <p:nvPr>
            <p:ph type="sldNum" sz="quarter" idx="5"/>
          </p:nvPr>
        </p:nvSpPr>
        <p:spPr/>
        <p:txBody>
          <a:bodyPr/>
          <a:lstStyle/>
          <a:p>
            <a:fld id="{AEF0F40B-5B35-8A45-A945-161CD87D6FD0}" type="slidenum">
              <a:rPr lang="en-CN"/>
              <a:t>34</a:t>
            </a:fld>
            <a:endParaRPr kumimoji="1" lang="en-CN" altLang="zh-CN"/>
          </a:p>
        </p:txBody>
      </p:sp>
    </p:spTree>
    <p:extLst>
      <p:ext uri="{BB962C8B-B14F-4D97-AF65-F5344CB8AC3E}">
        <p14:creationId xmlns:p14="http://schemas.microsoft.com/office/powerpoint/2010/main" val="11179107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a:t>I will explain our approach using the same exmaple.</a:t>
            </a:r>
          </a:p>
          <a:p>
            <a:endParaRPr kumimoji="1" lang="en-US" altLang="zh-CN"/>
          </a:p>
          <a:p>
            <a:r>
              <a:rPr kumimoji="1" lang="en-US" altLang="zh-CN"/>
              <a:t>As shown on the right, the call graph consists of two nodes. And recur has a selp loop due to the recursion.</a:t>
            </a:r>
          </a:p>
          <a:p>
            <a:endParaRPr kumimoji="1" lang="en-US" altLang="zh-CN"/>
          </a:p>
          <a:p>
            <a:r>
              <a:rPr kumimoji="1" lang="en-US" altLang="zh-CN"/>
              <a:t>The first step identifies the function partitions through applying Tarjan's SCC algorihtm on the call graph.</a:t>
            </a:r>
          </a:p>
          <a:p>
            <a:endParaRPr kumimoji="1" lang="en-US" altLang="zh-CN"/>
          </a:p>
          <a:p>
            <a:r>
              <a:rPr kumimoji="1" lang="en-US" altLang="zh-CN"/>
              <a:t>Each recognized SCC forms a function partion.</a:t>
            </a:r>
          </a:p>
          <a:p>
            <a:endParaRPr kumimoji="1" lang="en-US" altLang="zh-CN"/>
          </a:p>
          <a:p>
            <a:r>
              <a:rPr kumimoji="1" lang="en-US" altLang="zh-CN"/>
              <a:t>In this example, the main function forms a partion solely, and recur forms another partition.</a:t>
            </a:r>
          </a:p>
        </p:txBody>
      </p:sp>
      <p:sp>
        <p:nvSpPr>
          <p:cNvPr id="4" name="Slide Number Placeholder 3"/>
          <p:cNvSpPr>
            <a:spLocks noGrp="1"/>
          </p:cNvSpPr>
          <p:nvPr>
            <p:ph type="sldNum" sz="quarter" idx="5"/>
          </p:nvPr>
        </p:nvSpPr>
        <p:spPr/>
        <p:txBody>
          <a:bodyPr/>
          <a:lstStyle/>
          <a:p>
            <a:fld id="{AEF0F40B-5B35-8A45-A945-161CD87D6FD0}" type="slidenum">
              <a:rPr lang="en-CN"/>
              <a:t>35</a:t>
            </a:fld>
            <a:endParaRPr kumimoji="1" lang="en-CN" altLang="zh-CN"/>
          </a:p>
        </p:txBody>
      </p:sp>
    </p:spTree>
    <p:extLst>
      <p:ext uri="{BB962C8B-B14F-4D97-AF65-F5344CB8AC3E}">
        <p14:creationId xmlns:p14="http://schemas.microsoft.com/office/powerpoint/2010/main" val="23571877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a:t>Then we extract a sub ICFG for each function parition.</a:t>
            </a:r>
          </a:p>
          <a:p>
            <a:endParaRPr kumimoji="1" lang="en-US" altLang="zh-CN"/>
          </a:p>
          <a:p>
            <a:r>
              <a:rPr kumimoji="1" lang="en-US" altLang="zh-CN"/>
              <a:t>Add </a:t>
            </a:r>
            <a:r>
              <a:rPr kumimoji="1" lang="en-US" altLang="zh-CN" b="1"/>
              <a:t>ICFG.</a:t>
            </a:r>
            <a:endParaRPr kumimoji="1" lang="zh-CN" altLang="en-US" b="1"/>
          </a:p>
        </p:txBody>
      </p:sp>
      <p:sp>
        <p:nvSpPr>
          <p:cNvPr id="4" name="Slide Number Placeholder 3"/>
          <p:cNvSpPr>
            <a:spLocks noGrp="1"/>
          </p:cNvSpPr>
          <p:nvPr>
            <p:ph type="sldNum" sz="quarter" idx="5"/>
          </p:nvPr>
        </p:nvSpPr>
        <p:spPr/>
        <p:txBody>
          <a:bodyPr/>
          <a:lstStyle/>
          <a:p>
            <a:fld id="{AEF0F40B-5B35-8A45-A945-161CD87D6FD0}" type="slidenum">
              <a:rPr lang="en-CN"/>
              <a:t>36</a:t>
            </a:fld>
            <a:endParaRPr kumimoji="1" lang="en-CN" altLang="zh-CN"/>
          </a:p>
        </p:txBody>
      </p:sp>
    </p:spTree>
    <p:extLst>
      <p:ext uri="{BB962C8B-B14F-4D97-AF65-F5344CB8AC3E}">
        <p14:creationId xmlns:p14="http://schemas.microsoft.com/office/powerpoint/2010/main" val="24144597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2A87B-501F-11CC-5C15-98BC013293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9CC3CB-B689-2CA8-1D2A-F34080970C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5A6C27-0C8E-B2A4-BC05-82A6A8ADBA9A}"/>
              </a:ext>
            </a:extLst>
          </p:cNvPr>
          <p:cNvSpPr>
            <a:spLocks noGrp="1"/>
          </p:cNvSpPr>
          <p:nvPr>
            <p:ph type="body" idx="1"/>
          </p:nvPr>
        </p:nvSpPr>
        <p:spPr/>
        <p:txBody>
          <a:bodyPr/>
          <a:lstStyle/>
          <a:p>
            <a:r>
              <a:rPr kumimoji="1" lang="en-US" altLang="zh-CN"/>
              <a:t>Then we extract a sub ICFG for each function parition.</a:t>
            </a:r>
          </a:p>
          <a:p>
            <a:endParaRPr kumimoji="1" lang="en-US" altLang="zh-CN"/>
          </a:p>
          <a:p>
            <a:r>
              <a:rPr kumimoji="1" lang="en-US" altLang="zh-CN"/>
              <a:t>Add </a:t>
            </a:r>
            <a:r>
              <a:rPr kumimoji="1" lang="en-US" altLang="zh-CN" b="1"/>
              <a:t>ICFG.</a:t>
            </a:r>
            <a:endParaRPr kumimoji="1" lang="zh-CN" altLang="en-US" b="1"/>
          </a:p>
        </p:txBody>
      </p:sp>
      <p:sp>
        <p:nvSpPr>
          <p:cNvPr id="4" name="Slide Number Placeholder 3">
            <a:extLst>
              <a:ext uri="{FF2B5EF4-FFF2-40B4-BE49-F238E27FC236}">
                <a16:creationId xmlns:a16="http://schemas.microsoft.com/office/drawing/2014/main" id="{F0BEC3C8-2F29-5A12-7DF6-B108E7F6B7D7}"/>
              </a:ext>
            </a:extLst>
          </p:cNvPr>
          <p:cNvSpPr>
            <a:spLocks noGrp="1"/>
          </p:cNvSpPr>
          <p:nvPr>
            <p:ph type="sldNum" sz="quarter" idx="5"/>
          </p:nvPr>
        </p:nvSpPr>
        <p:spPr/>
        <p:txBody>
          <a:bodyPr/>
          <a:lstStyle/>
          <a:p>
            <a:fld id="{AEF0F40B-5B35-8A45-A945-161CD87D6FD0}" type="slidenum">
              <a:rPr lang="en-CN"/>
              <a:t>37</a:t>
            </a:fld>
            <a:endParaRPr kumimoji="1" lang="en-CN" altLang="zh-CN"/>
          </a:p>
        </p:txBody>
      </p:sp>
    </p:spTree>
    <p:extLst>
      <p:ext uri="{BB962C8B-B14F-4D97-AF65-F5344CB8AC3E}">
        <p14:creationId xmlns:p14="http://schemas.microsoft.com/office/powerpoint/2010/main" val="29974717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a:t>Followed by that, we also need to complement the sub ICFG of the first parition through adding edges between non-recursive all and return sites. So that the whole graph is connected.</a:t>
            </a:r>
          </a:p>
          <a:p>
            <a:endParaRPr kumimoji="1" lang="en-US" altLang="zh-CN"/>
          </a:p>
          <a:p>
            <a:r>
              <a:rPr kumimoji="1" lang="en-US" altLang="zh-CN"/>
              <a:t>After that, we construct the IWTO for the sub ICFG of each function partition.</a:t>
            </a:r>
          </a:p>
          <a:p>
            <a:endParaRPr kumimoji="1" lang="en-US" altLang="zh-CN"/>
          </a:p>
          <a:p>
            <a:r>
              <a:rPr kumimoji="1" lang="en-US" altLang="zh-CN"/>
              <a:t>For example, the IWTO for partition 1 is straight forward sequence.</a:t>
            </a:r>
          </a:p>
          <a:p>
            <a:endParaRPr kumimoji="1" lang="en-US" altLang="zh-CN"/>
          </a:p>
          <a:p>
            <a:r>
              <a:rPr kumimoji="1" lang="en-US" altLang="zh-CN"/>
              <a:t>And the IWTO for partition 2 involes two cycles.</a:t>
            </a:r>
            <a:endParaRPr kumimoji="1" lang="zh-CN" altLang="en-US"/>
          </a:p>
        </p:txBody>
      </p:sp>
      <p:sp>
        <p:nvSpPr>
          <p:cNvPr id="4" name="Slide Number Placeholder 3"/>
          <p:cNvSpPr>
            <a:spLocks noGrp="1"/>
          </p:cNvSpPr>
          <p:nvPr>
            <p:ph type="sldNum" sz="quarter" idx="5"/>
          </p:nvPr>
        </p:nvSpPr>
        <p:spPr/>
        <p:txBody>
          <a:bodyPr/>
          <a:lstStyle/>
          <a:p>
            <a:fld id="{AEF0F40B-5B35-8A45-A945-161CD87D6FD0}" type="slidenum">
              <a:rPr lang="en-CN"/>
              <a:t>38</a:t>
            </a:fld>
            <a:endParaRPr kumimoji="1" lang="en-CN" altLang="zh-CN"/>
          </a:p>
        </p:txBody>
      </p:sp>
    </p:spTree>
    <p:extLst>
      <p:ext uri="{BB962C8B-B14F-4D97-AF65-F5344CB8AC3E}">
        <p14:creationId xmlns:p14="http://schemas.microsoft.com/office/powerpoint/2010/main" val="29451604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01E6D-1CA4-1DC8-175B-818F8CF968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BAB14A-27AB-367C-C334-3491B19E48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82654D-AE42-93FF-AD35-04CB458354EB}"/>
              </a:ext>
            </a:extLst>
          </p:cNvPr>
          <p:cNvSpPr>
            <a:spLocks noGrp="1"/>
          </p:cNvSpPr>
          <p:nvPr>
            <p:ph type="body" idx="1"/>
          </p:nvPr>
        </p:nvSpPr>
        <p:spPr/>
        <p:txBody>
          <a:bodyPr/>
          <a:lstStyle/>
          <a:p>
            <a:r>
              <a:rPr kumimoji="1" lang="en-US" altLang="zh-CN"/>
              <a:t>Until the abstract state line 2, does not change, meannig the updating stabilizes within this loop. This is because line 2 is recognized as the head of the loop.</a:t>
            </a:r>
            <a:endParaRPr kumimoji="1" lang="zh-CN" altLang="en-US"/>
          </a:p>
        </p:txBody>
      </p:sp>
      <p:sp>
        <p:nvSpPr>
          <p:cNvPr id="4" name="Slide Number Placeholder 3">
            <a:extLst>
              <a:ext uri="{FF2B5EF4-FFF2-40B4-BE49-F238E27FC236}">
                <a16:creationId xmlns:a16="http://schemas.microsoft.com/office/drawing/2014/main" id="{5B8414DD-2C4F-43B8-A995-1F09CDB79538}"/>
              </a:ext>
            </a:extLst>
          </p:cNvPr>
          <p:cNvSpPr>
            <a:spLocks noGrp="1"/>
          </p:cNvSpPr>
          <p:nvPr>
            <p:ph type="sldNum" sz="quarter" idx="5"/>
          </p:nvPr>
        </p:nvSpPr>
        <p:spPr/>
        <p:txBody>
          <a:bodyPr/>
          <a:lstStyle/>
          <a:p>
            <a:fld id="{AEF0F40B-5B35-8A45-A945-161CD87D6FD0}" type="slidenum">
              <a:rPr lang="en-CN"/>
              <a:t>39</a:t>
            </a:fld>
            <a:endParaRPr kumimoji="1" lang="en-CN" altLang="zh-CN"/>
          </a:p>
        </p:txBody>
      </p:sp>
    </p:spTree>
    <p:extLst>
      <p:ext uri="{BB962C8B-B14F-4D97-AF65-F5344CB8AC3E}">
        <p14:creationId xmlns:p14="http://schemas.microsoft.com/office/powerpoint/2010/main" val="4283487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Instead of working with precise values, it uses abstract domains to </a:t>
            </a:r>
            <a:r>
              <a:rPr lang="en-US" b="1"/>
              <a:t>over-approximate</a:t>
            </a:r>
            <a:r>
              <a:rPr lang="en-US"/>
              <a:t> the runtime values of variables.</a:t>
            </a:r>
          </a:p>
          <a:p>
            <a:endParaRPr kumimoji="1" lang="en-US" altLang="zh-CN"/>
          </a:p>
          <a:p>
            <a:r>
              <a:rPr lang="en-US"/>
              <a:t>For example, take a look at the code on the left. It’s a simple branch statement that assigns </a:t>
            </a:r>
            <a:r>
              <a:rPr lang="en-US" b="1"/>
              <a:t>0</a:t>
            </a:r>
            <a:r>
              <a:rPr lang="en-US"/>
              <a:t> and </a:t>
            </a:r>
            <a:r>
              <a:rPr lang="en-US" b="1"/>
              <a:t>1</a:t>
            </a:r>
            <a:r>
              <a:rPr lang="en-US"/>
              <a:t> to x depending on the condition. By the last line, x could be either </a:t>
            </a:r>
            <a:r>
              <a:rPr lang="en-US" b="1"/>
              <a:t>0 or 1</a:t>
            </a:r>
            <a:r>
              <a:rPr lang="en-US"/>
              <a:t> when printed.</a:t>
            </a:r>
            <a:endParaRPr kumimoji="1" lang="en-US"/>
          </a:p>
          <a:p>
            <a:endParaRPr kumimoji="1" lang="en-US" altLang="zh-CN"/>
          </a:p>
          <a:p>
            <a:r>
              <a:rPr lang="en-US"/>
              <a:t>Now, rather than tracking the exact values, we introduce </a:t>
            </a:r>
            <a:r>
              <a:rPr lang="en-US" b="1"/>
              <a:t>abstract domains</a:t>
            </a:r>
            <a:r>
              <a:rPr lang="en-US"/>
              <a:t> to represent this information. </a:t>
            </a:r>
          </a:p>
          <a:p>
            <a:endParaRPr kumimoji="1" lang="en-US" altLang="zh-CN"/>
          </a:p>
          <a:p>
            <a:r>
              <a:rPr lang="en-US"/>
              <a:t>Let’s consider two ways to approximate x. The first is sign domain, as show in the central figure. We can use the set of zero and positive to represent this information</a:t>
            </a:r>
          </a:p>
        </p:txBody>
      </p:sp>
      <p:sp>
        <p:nvSpPr>
          <p:cNvPr id="4" name="Slide Number Placeholder 3"/>
          <p:cNvSpPr>
            <a:spLocks noGrp="1"/>
          </p:cNvSpPr>
          <p:nvPr>
            <p:ph type="sldNum" sz="quarter" idx="5"/>
          </p:nvPr>
        </p:nvSpPr>
        <p:spPr/>
        <p:txBody>
          <a:bodyPr/>
          <a:lstStyle/>
          <a:p>
            <a:fld id="{AEF0F40B-5B35-8A45-A945-161CD87D6FD0}" type="slidenum">
              <a:rPr lang="en-CN"/>
              <a:t>4</a:t>
            </a:fld>
            <a:endParaRPr kumimoji="1" lang="en-CN" altLang="zh-CN"/>
          </a:p>
        </p:txBody>
      </p:sp>
    </p:spTree>
    <p:extLst>
      <p:ext uri="{BB962C8B-B14F-4D97-AF65-F5344CB8AC3E}">
        <p14:creationId xmlns:p14="http://schemas.microsoft.com/office/powerpoint/2010/main" val="37031075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DEAC0-FBD1-65AC-2963-4B5581FA2F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D68F73-E89A-4CB0-38F7-F773F3BA3F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1B1353-FF6B-77B6-328D-FF4A8111A199}"/>
              </a:ext>
            </a:extLst>
          </p:cNvPr>
          <p:cNvSpPr>
            <a:spLocks noGrp="1"/>
          </p:cNvSpPr>
          <p:nvPr>
            <p:ph type="body" idx="1"/>
          </p:nvPr>
        </p:nvSpPr>
        <p:spPr/>
        <p:txBody>
          <a:bodyPr/>
          <a:lstStyle/>
          <a:p>
            <a:r>
              <a:rPr kumimoji="1" lang="en-US" altLang="zh-CN"/>
              <a:t>Despite the effacacy of bourdoncle's fixpoint computation, it is faces challege to extend to recursive programs.</a:t>
            </a:r>
          </a:p>
          <a:p>
            <a:endParaRPr kumimoji="1" lang="en-US" altLang="zh-CN"/>
          </a:p>
          <a:p>
            <a:r>
              <a:rPr kumimoji="1" lang="en-US" altLang="zh-CN"/>
              <a:t>Here is an example. The left figure is a recursive program. The recur function calls itself at line 5. And the main func calls recur at line 9 and 10 respectively.</a:t>
            </a:r>
          </a:p>
        </p:txBody>
      </p:sp>
      <p:sp>
        <p:nvSpPr>
          <p:cNvPr id="4" name="Slide Number Placeholder 3">
            <a:extLst>
              <a:ext uri="{FF2B5EF4-FFF2-40B4-BE49-F238E27FC236}">
                <a16:creationId xmlns:a16="http://schemas.microsoft.com/office/drawing/2014/main" id="{15996D89-9955-AB65-EA3A-4BDC801F9FB5}"/>
              </a:ext>
            </a:extLst>
          </p:cNvPr>
          <p:cNvSpPr>
            <a:spLocks noGrp="1"/>
          </p:cNvSpPr>
          <p:nvPr>
            <p:ph type="sldNum" sz="quarter" idx="5"/>
          </p:nvPr>
        </p:nvSpPr>
        <p:spPr/>
        <p:txBody>
          <a:bodyPr/>
          <a:lstStyle/>
          <a:p>
            <a:fld id="{AEF0F40B-5B35-8A45-A945-161CD87D6FD0}" type="slidenum">
              <a:rPr lang="en-CN"/>
              <a:t>40</a:t>
            </a:fld>
            <a:endParaRPr kumimoji="1" lang="en-CN" altLang="zh-CN"/>
          </a:p>
        </p:txBody>
      </p:sp>
    </p:spTree>
    <p:extLst>
      <p:ext uri="{BB962C8B-B14F-4D97-AF65-F5344CB8AC3E}">
        <p14:creationId xmlns:p14="http://schemas.microsoft.com/office/powerpoint/2010/main" val="40970637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a:t>In order to evaluate the soundness and precision of our abstract interpreter, we implement a buffer overflow detector based on the abstract interpreation results.</a:t>
            </a:r>
            <a:endParaRPr kumimoji="1" lang="zh-CN" altLang="en-US"/>
          </a:p>
        </p:txBody>
      </p:sp>
      <p:sp>
        <p:nvSpPr>
          <p:cNvPr id="4" name="Slide Number Placeholder 3"/>
          <p:cNvSpPr>
            <a:spLocks noGrp="1"/>
          </p:cNvSpPr>
          <p:nvPr>
            <p:ph type="sldNum" sz="quarter" idx="5"/>
          </p:nvPr>
        </p:nvSpPr>
        <p:spPr/>
        <p:txBody>
          <a:bodyPr/>
          <a:lstStyle/>
          <a:p>
            <a:fld id="{AEF0F40B-5B35-8A45-A945-161CD87D6FD0}" type="slidenum">
              <a:rPr lang="en-CN"/>
              <a:t>41</a:t>
            </a:fld>
            <a:endParaRPr kumimoji="1" lang="en-CN" altLang="zh-CN"/>
          </a:p>
        </p:txBody>
      </p:sp>
    </p:spTree>
    <p:extLst>
      <p:ext uri="{BB962C8B-B14F-4D97-AF65-F5344CB8AC3E}">
        <p14:creationId xmlns:p14="http://schemas.microsoft.com/office/powerpoint/2010/main" val="33602552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a:t>We first evaluate our detector on 8312 programs from NIST dataset that provides ground truth for buffer overflow bugs.</a:t>
            </a:r>
          </a:p>
          <a:p>
            <a:endParaRPr kumimoji="1" lang="en-US" altLang="zh-CN"/>
          </a:p>
          <a:p>
            <a:r>
              <a:rPr kumimoji="1" lang="en-US" altLang="zh-CN"/>
              <a:t>Part of them involves recursion.</a:t>
            </a:r>
          </a:p>
          <a:p>
            <a:endParaRPr kumimoji="1" lang="en-US" altLang="zh-CN"/>
          </a:p>
          <a:p>
            <a:r>
              <a:rPr kumimoji="1" lang="en-US" altLang="zh-CN"/>
              <a:t>We have choosed 3 state of the art open-sourced abstract interpreters as the baseline.</a:t>
            </a:r>
          </a:p>
          <a:p>
            <a:endParaRPr kumimoji="1" lang="en-US" altLang="zh-CN"/>
          </a:p>
          <a:p>
            <a:r>
              <a:rPr kumimoji="1" lang="en-US" altLang="zh-CN"/>
              <a:t>We found that our tool achieves that highest recall rete and precision rate compare to other three baseslines.</a:t>
            </a:r>
          </a:p>
          <a:p>
            <a:endParaRPr kumimoji="1" lang="en-US" altLang="zh-CN"/>
          </a:p>
          <a:p>
            <a:r>
              <a:rPr kumimoji="1" lang="en-US" altLang="zh-CN"/>
              <a:t>Notably, on the subset of cases involing recursion, we achieve an average 43.49% increment in precision rate.</a:t>
            </a:r>
          </a:p>
        </p:txBody>
      </p:sp>
      <p:sp>
        <p:nvSpPr>
          <p:cNvPr id="4" name="Slide Number Placeholder 3"/>
          <p:cNvSpPr>
            <a:spLocks noGrp="1"/>
          </p:cNvSpPr>
          <p:nvPr>
            <p:ph type="sldNum" sz="quarter" idx="5"/>
          </p:nvPr>
        </p:nvSpPr>
        <p:spPr/>
        <p:txBody>
          <a:bodyPr/>
          <a:lstStyle/>
          <a:p>
            <a:fld id="{AEF0F40B-5B35-8A45-A945-161CD87D6FD0}" type="slidenum">
              <a:rPr lang="en-CN"/>
              <a:t>42</a:t>
            </a:fld>
            <a:endParaRPr kumimoji="1" lang="en-CN" altLang="zh-CN"/>
          </a:p>
        </p:txBody>
      </p:sp>
    </p:spTree>
    <p:extLst>
      <p:ext uri="{BB962C8B-B14F-4D97-AF65-F5344CB8AC3E}">
        <p14:creationId xmlns:p14="http://schemas.microsoft.com/office/powerpoint/2010/main" val="2872891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a:t>We also tested our tool on 10 real-world projects of diverse functions.</a:t>
            </a:r>
          </a:p>
          <a:p>
            <a:endParaRPr kumimoji="1" lang="en-US" altLang="zh-CN"/>
          </a:p>
          <a:p>
            <a:r>
              <a:rPr kumimoji="1" lang="en-US" altLang="zh-CN"/>
              <a:t>Here is the statatistics of these projects. The largest of them, teeworlds, has five hundred thousands</a:t>
            </a:r>
            <a:r>
              <a:rPr kumimoji="1" lang="zh-CN" altLang="en-US"/>
              <a:t> </a:t>
            </a:r>
            <a:r>
              <a:rPr kumimoji="1" lang="en-US" altLang="zh-CN"/>
              <a:t>lines of instructions.</a:t>
            </a:r>
            <a:endParaRPr kumimoji="1" lang="zh-CN" altLang="en-US"/>
          </a:p>
        </p:txBody>
      </p:sp>
      <p:sp>
        <p:nvSpPr>
          <p:cNvPr id="4" name="Slide Number Placeholder 3"/>
          <p:cNvSpPr>
            <a:spLocks noGrp="1"/>
          </p:cNvSpPr>
          <p:nvPr>
            <p:ph type="sldNum" sz="quarter" idx="5"/>
          </p:nvPr>
        </p:nvSpPr>
        <p:spPr/>
        <p:txBody>
          <a:bodyPr/>
          <a:lstStyle/>
          <a:p>
            <a:fld id="{AEF0F40B-5B35-8A45-A945-161CD87D6FD0}" type="slidenum">
              <a:rPr lang="en-CN"/>
              <a:t>43</a:t>
            </a:fld>
            <a:endParaRPr kumimoji="1" lang="en-CN" altLang="zh-CN"/>
          </a:p>
        </p:txBody>
      </p:sp>
    </p:spTree>
    <p:extLst>
      <p:ext uri="{BB962C8B-B14F-4D97-AF65-F5344CB8AC3E}">
        <p14:creationId xmlns:p14="http://schemas.microsoft.com/office/powerpoint/2010/main" val="37876923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a:t>Here are the results of our tool compared with three other baseslines.</a:t>
            </a:r>
          </a:p>
          <a:p>
            <a:endParaRPr kumimoji="1" lang="en-US" altLang="zh-CN"/>
          </a:p>
          <a:p>
            <a:r>
              <a:rPr kumimoji="1" lang="en-US" altLang="zh-CN"/>
              <a:t>It is notable that our tool achieves the highest precision rate, which is higher than other tools by more than 40 %.</a:t>
            </a:r>
          </a:p>
          <a:p>
            <a:r>
              <a:rPr kumimoji="1" lang="en-US" altLang="zh-CN"/>
              <a:t>And the execution time is comparable to CSA.</a:t>
            </a:r>
            <a:endParaRPr kumimoji="1" lang="zh-CN" altLang="en-US"/>
          </a:p>
        </p:txBody>
      </p:sp>
      <p:sp>
        <p:nvSpPr>
          <p:cNvPr id="4" name="Slide Number Placeholder 3"/>
          <p:cNvSpPr>
            <a:spLocks noGrp="1"/>
          </p:cNvSpPr>
          <p:nvPr>
            <p:ph type="sldNum" sz="quarter" idx="5"/>
          </p:nvPr>
        </p:nvSpPr>
        <p:spPr/>
        <p:txBody>
          <a:bodyPr/>
          <a:lstStyle/>
          <a:p>
            <a:fld id="{AEF0F40B-5B35-8A45-A945-161CD87D6FD0}" type="slidenum">
              <a:rPr lang="en-CN"/>
              <a:t>44</a:t>
            </a:fld>
            <a:endParaRPr kumimoji="1" lang="en-CN" altLang="zh-CN"/>
          </a:p>
        </p:txBody>
      </p:sp>
    </p:spTree>
    <p:extLst>
      <p:ext uri="{BB962C8B-B14F-4D97-AF65-F5344CB8AC3E}">
        <p14:creationId xmlns:p14="http://schemas.microsoft.com/office/powerpoint/2010/main" val="19374072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a:t>In order understand the reason for our efficiency,</a:t>
            </a:r>
          </a:p>
          <a:p>
            <a:endParaRPr kumimoji="1" lang="en-US" altLang="zh-CN"/>
          </a:p>
          <a:p>
            <a:r>
              <a:rPr kumimoji="1" lang="en-US" altLang="zh-CN"/>
              <a:t>We also implemented two variation of our abstract interpretation, and compared them on the 10 real-world projects.</a:t>
            </a:r>
          </a:p>
          <a:p>
            <a:endParaRPr kumimoji="1" lang="en-US" altLang="zh-CN"/>
          </a:p>
          <a:p>
            <a:r>
              <a:rPr kumimoji="1" lang="en-US" altLang="zh-CN"/>
              <a:t>Rectopo-NR skips recursive calls and assigns a top value to the affected variables by the recursion.</a:t>
            </a:r>
          </a:p>
          <a:p>
            <a:endParaRPr kumimoji="1" lang="en-US" altLang="zh-CN"/>
          </a:p>
          <a:p>
            <a:r>
              <a:rPr kumimoji="1" lang="en-US" altLang="zh-CN"/>
              <a:t>While Rectopo-GL computes WTO on the whole ICFG, and follows it to perform bourdoncle's fixpoint commputation.</a:t>
            </a:r>
          </a:p>
          <a:p>
            <a:endParaRPr kumimoji="1" lang="en-US" altLang="zh-CN"/>
          </a:p>
          <a:p>
            <a:r>
              <a:rPr kumimoji="1" lang="en-US" altLang="zh-CN"/>
              <a:t>Compared RecTopo-NR, RecTopos exibits a sixty percent higher precision rate, with an acceptable overheads.</a:t>
            </a:r>
          </a:p>
        </p:txBody>
      </p:sp>
      <p:sp>
        <p:nvSpPr>
          <p:cNvPr id="4" name="Slide Number Placeholder 3"/>
          <p:cNvSpPr>
            <a:spLocks noGrp="1"/>
          </p:cNvSpPr>
          <p:nvPr>
            <p:ph type="sldNum" sz="quarter" idx="5"/>
          </p:nvPr>
        </p:nvSpPr>
        <p:spPr/>
        <p:txBody>
          <a:bodyPr/>
          <a:lstStyle/>
          <a:p>
            <a:fld id="{AEF0F40B-5B35-8A45-A945-161CD87D6FD0}" type="slidenum">
              <a:rPr lang="en-CN"/>
              <a:t>45</a:t>
            </a:fld>
            <a:endParaRPr kumimoji="1" lang="en-CN" altLang="zh-CN"/>
          </a:p>
        </p:txBody>
      </p:sp>
    </p:spTree>
    <p:extLst>
      <p:ext uri="{BB962C8B-B14F-4D97-AF65-F5344CB8AC3E}">
        <p14:creationId xmlns:p14="http://schemas.microsoft.com/office/powerpoint/2010/main" val="16950983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en-US" altLang="zh-CN"/>
          </a:p>
          <a:p>
            <a:r>
              <a:rPr kumimoji="1" lang="en-US" altLang="zh-CN"/>
              <a:t>Compared with RecTopo-GL, Retopo has an average 64 persent precision increment and also faster by one point fifteen times.</a:t>
            </a:r>
          </a:p>
          <a:p>
            <a:endParaRPr kumimoji="1" lang="zh-CN" altLang="en-US"/>
          </a:p>
        </p:txBody>
      </p:sp>
      <p:sp>
        <p:nvSpPr>
          <p:cNvPr id="4" name="Slide Number Placeholder 3"/>
          <p:cNvSpPr>
            <a:spLocks noGrp="1"/>
          </p:cNvSpPr>
          <p:nvPr>
            <p:ph type="sldNum" sz="quarter" idx="5"/>
          </p:nvPr>
        </p:nvSpPr>
        <p:spPr/>
        <p:txBody>
          <a:bodyPr/>
          <a:lstStyle/>
          <a:p>
            <a:fld id="{AEF0F40B-5B35-8A45-A945-161CD87D6FD0}" type="slidenum">
              <a:rPr lang="en-CN"/>
              <a:t>46</a:t>
            </a:fld>
            <a:endParaRPr kumimoji="1" lang="en-CN" altLang="zh-CN"/>
          </a:p>
        </p:txBody>
      </p:sp>
    </p:spTree>
    <p:extLst>
      <p:ext uri="{BB962C8B-B14F-4D97-AF65-F5344CB8AC3E}">
        <p14:creationId xmlns:p14="http://schemas.microsoft.com/office/powerpoint/2010/main" val="10927952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a:t>We further compared the widening point and IWTO construction time compare with the Rectopo-GL, which constructs WTO on the whole ICFG.</a:t>
            </a:r>
          </a:p>
          <a:p>
            <a:endParaRPr kumimoji="1" lang="en-US" altLang="zh-CN"/>
          </a:p>
          <a:p>
            <a:r>
              <a:rPr kumimoji="1" lang="en-US" altLang="zh-CN"/>
              <a:t>We found that our Parititoned IWTO construction </a:t>
            </a:r>
            <a:r>
              <a:rPr kumimoji="1" lang="en-US" altLang="zh-CN" b="1"/>
              <a:t>reduces more than half of the widening points</a:t>
            </a:r>
            <a:r>
              <a:rPr kumimoji="1" lang="en-US" altLang="zh-CN"/>
              <a:t>.</a:t>
            </a:r>
          </a:p>
          <a:p>
            <a:endParaRPr kumimoji="1" lang="en-US" altLang="zh-CN"/>
          </a:p>
          <a:p>
            <a:r>
              <a:rPr kumimoji="1" lang="en-US" altLang="zh-CN"/>
              <a:t>And is also 36 times faster than Global IWTO construction.</a:t>
            </a:r>
            <a:endParaRPr kumimoji="1" lang="zh-CN" altLang="en-US"/>
          </a:p>
        </p:txBody>
      </p:sp>
      <p:sp>
        <p:nvSpPr>
          <p:cNvPr id="4" name="Slide Number Placeholder 3"/>
          <p:cNvSpPr>
            <a:spLocks noGrp="1"/>
          </p:cNvSpPr>
          <p:nvPr>
            <p:ph type="sldNum" sz="quarter" idx="5"/>
          </p:nvPr>
        </p:nvSpPr>
        <p:spPr/>
        <p:txBody>
          <a:bodyPr/>
          <a:lstStyle/>
          <a:p>
            <a:fld id="{AEF0F40B-5B35-8A45-A945-161CD87D6FD0}" type="slidenum">
              <a:rPr lang="en-CN"/>
              <a:t>47</a:t>
            </a:fld>
            <a:endParaRPr kumimoji="1" lang="en-CN" altLang="zh-CN"/>
          </a:p>
        </p:txBody>
      </p:sp>
    </p:spTree>
    <p:extLst>
      <p:ext uri="{BB962C8B-B14F-4D97-AF65-F5344CB8AC3E}">
        <p14:creationId xmlns:p14="http://schemas.microsoft.com/office/powerpoint/2010/main" val="30460202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a:p>
        </p:txBody>
      </p:sp>
      <p:sp>
        <p:nvSpPr>
          <p:cNvPr id="4" name="Slide Number Placeholder 3"/>
          <p:cNvSpPr>
            <a:spLocks noGrp="1"/>
          </p:cNvSpPr>
          <p:nvPr>
            <p:ph type="sldNum" sz="quarter" idx="5"/>
          </p:nvPr>
        </p:nvSpPr>
        <p:spPr/>
        <p:txBody>
          <a:bodyPr/>
          <a:lstStyle/>
          <a:p>
            <a:fld id="{AEF0F40B-5B35-8A45-A945-161CD87D6FD0}" type="slidenum">
              <a:rPr lang="en-CN"/>
              <a:t>48</a:t>
            </a:fld>
            <a:endParaRPr kumimoji="1" lang="en-CN" altLang="zh-CN"/>
          </a:p>
        </p:txBody>
      </p:sp>
    </p:spTree>
    <p:extLst>
      <p:ext uri="{BB962C8B-B14F-4D97-AF65-F5344CB8AC3E}">
        <p14:creationId xmlns:p14="http://schemas.microsoft.com/office/powerpoint/2010/main" val="767342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a:t>Abstract Interpretation can be formalized using an equation system over abstract domain, which represents the abstract semantics of a program. </a:t>
            </a:r>
          </a:p>
          <a:p>
            <a:endParaRPr kumimoji="1" lang="en-US" altLang="zh-CN"/>
          </a:p>
          <a:p>
            <a:r>
              <a:rPr kumimoji="1" lang="en-US" altLang="zh-CN"/>
              <a:t>The equation sytem consisits of several euqations. The i th equation is derived from the semantic of each control point i in the program. and sigma i represents the abstract state at the control point i.</a:t>
            </a:r>
          </a:p>
          <a:p>
            <a:endParaRPr kumimoji="1" lang="en-US" altLang="zh-CN"/>
          </a:p>
          <a:p>
            <a:r>
              <a:rPr kumimoji="1" lang="en-US" altLang="zh-CN"/>
              <a:t>Based on the equation system, we can obtain a sound approximation of the program runtime behaviours by computing an over-approximation of the least fixpoint of the equation system.</a:t>
            </a:r>
            <a:endParaRPr kumimoji="1" lang="zh-CN" altLang="en-US"/>
          </a:p>
        </p:txBody>
      </p:sp>
      <p:sp>
        <p:nvSpPr>
          <p:cNvPr id="4" name="Slide Number Placeholder 3"/>
          <p:cNvSpPr>
            <a:spLocks noGrp="1"/>
          </p:cNvSpPr>
          <p:nvPr>
            <p:ph type="sldNum" sz="quarter" idx="5"/>
          </p:nvPr>
        </p:nvSpPr>
        <p:spPr/>
        <p:txBody>
          <a:bodyPr/>
          <a:lstStyle/>
          <a:p>
            <a:fld id="{AEF0F40B-5B35-8A45-A945-161CD87D6FD0}" type="slidenum">
              <a:rPr lang="en-CN"/>
              <a:t>5</a:t>
            </a:fld>
            <a:endParaRPr kumimoji="1" lang="en-CN" altLang="zh-CN"/>
          </a:p>
        </p:txBody>
      </p:sp>
    </p:spTree>
    <p:extLst>
      <p:ext uri="{BB962C8B-B14F-4D97-AF65-F5344CB8AC3E}">
        <p14:creationId xmlns:p14="http://schemas.microsoft.com/office/powerpoint/2010/main" val="1813882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1CF03-4D04-6C77-AFFD-9E8572B332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6455E1-BD0F-BDAE-1F29-75046567DF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79A242-12A8-B4C0-199A-039DBEF6DC62}"/>
              </a:ext>
            </a:extLst>
          </p:cNvPr>
          <p:cNvSpPr>
            <a:spLocks noGrp="1"/>
          </p:cNvSpPr>
          <p:nvPr>
            <p:ph type="body" idx="1"/>
          </p:nvPr>
        </p:nvSpPr>
        <p:spPr/>
        <p:txBody>
          <a:bodyPr/>
          <a:lstStyle/>
          <a:p>
            <a:r>
              <a:rPr kumimoji="1" lang="en-US" altLang="zh-CN"/>
              <a:t>The code on the left is a simple while loop that increments i by one in each iteration, untill it becomes 10.</a:t>
            </a:r>
          </a:p>
        </p:txBody>
      </p:sp>
      <p:sp>
        <p:nvSpPr>
          <p:cNvPr id="4" name="Slide Number Placeholder 3">
            <a:extLst>
              <a:ext uri="{FF2B5EF4-FFF2-40B4-BE49-F238E27FC236}">
                <a16:creationId xmlns:a16="http://schemas.microsoft.com/office/drawing/2014/main" id="{38EA45B1-BAB9-3654-8B32-11CB3486B090}"/>
              </a:ext>
            </a:extLst>
          </p:cNvPr>
          <p:cNvSpPr>
            <a:spLocks noGrp="1"/>
          </p:cNvSpPr>
          <p:nvPr>
            <p:ph type="sldNum" sz="quarter" idx="5"/>
          </p:nvPr>
        </p:nvSpPr>
        <p:spPr/>
        <p:txBody>
          <a:bodyPr/>
          <a:lstStyle/>
          <a:p>
            <a:fld id="{AEF0F40B-5B35-8A45-A945-161CD87D6FD0}" type="slidenum">
              <a:rPr lang="en-CN"/>
              <a:t>6</a:t>
            </a:fld>
            <a:endParaRPr kumimoji="1" lang="en-CN" altLang="zh-CN"/>
          </a:p>
        </p:txBody>
      </p:sp>
    </p:spTree>
    <p:extLst>
      <p:ext uri="{BB962C8B-B14F-4D97-AF65-F5344CB8AC3E}">
        <p14:creationId xmlns:p14="http://schemas.microsoft.com/office/powerpoint/2010/main" val="930116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DF383-DCE0-AD25-61BD-5A51947845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0ECF3E-8121-66E0-9E44-0D0104AFBB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3732ED-E519-B6D0-7E29-F95143530AF6}"/>
              </a:ext>
            </a:extLst>
          </p:cNvPr>
          <p:cNvSpPr>
            <a:spLocks noGrp="1"/>
          </p:cNvSpPr>
          <p:nvPr>
            <p:ph type="body" idx="1"/>
          </p:nvPr>
        </p:nvSpPr>
        <p:spPr/>
        <p:txBody>
          <a:bodyPr/>
          <a:lstStyle/>
          <a:p>
            <a:r>
              <a:rPr kumimoji="1" lang="en-US" altLang="zh-CN"/>
              <a:t>The graph in the middle is a control flow graph, namely cfg, constructed from the code on the left</a:t>
            </a:r>
            <a:endParaRPr kumimoji="1" lang="zh-CN" altLang="en-US"/>
          </a:p>
        </p:txBody>
      </p:sp>
      <p:sp>
        <p:nvSpPr>
          <p:cNvPr id="4" name="Slide Number Placeholder 3">
            <a:extLst>
              <a:ext uri="{FF2B5EF4-FFF2-40B4-BE49-F238E27FC236}">
                <a16:creationId xmlns:a16="http://schemas.microsoft.com/office/drawing/2014/main" id="{FB9BCCD3-4E5C-C767-31AE-E042207B4971}"/>
              </a:ext>
            </a:extLst>
          </p:cNvPr>
          <p:cNvSpPr>
            <a:spLocks noGrp="1"/>
          </p:cNvSpPr>
          <p:nvPr>
            <p:ph type="sldNum" sz="quarter" idx="5"/>
          </p:nvPr>
        </p:nvSpPr>
        <p:spPr/>
        <p:txBody>
          <a:bodyPr/>
          <a:lstStyle/>
          <a:p>
            <a:fld id="{AEF0F40B-5B35-8A45-A945-161CD87D6FD0}" type="slidenum">
              <a:rPr lang="en-CN"/>
              <a:t>7</a:t>
            </a:fld>
            <a:endParaRPr kumimoji="1" lang="en-CN" altLang="zh-CN"/>
          </a:p>
        </p:txBody>
      </p:sp>
    </p:spTree>
    <p:extLst>
      <p:ext uri="{BB962C8B-B14F-4D97-AF65-F5344CB8AC3E}">
        <p14:creationId xmlns:p14="http://schemas.microsoft.com/office/powerpoint/2010/main" val="3754064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CD51B-C45C-0067-8134-D051C1459C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7E4A30-6948-8DE6-66F4-C28B73B705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CA9561-7511-5EBD-5E52-85E9F53B2D3D}"/>
              </a:ext>
            </a:extLst>
          </p:cNvPr>
          <p:cNvSpPr>
            <a:spLocks noGrp="1"/>
          </p:cNvSpPr>
          <p:nvPr>
            <p:ph type="body" idx="1"/>
          </p:nvPr>
        </p:nvSpPr>
        <p:spPr/>
        <p:txBody>
          <a:bodyPr/>
          <a:lstStyle/>
          <a:p>
            <a:r>
              <a:rPr kumimoji="1" lang="en-US" altLang="zh-CN"/>
              <a:t>Then we define an quation for each control point in the CFG based on the semantic of the corresponding control point.</a:t>
            </a:r>
          </a:p>
          <a:p>
            <a:endParaRPr kumimoji="1" lang="en-US" altLang="zh-CN"/>
          </a:p>
          <a:p>
            <a:r>
              <a:rPr kumimoji="1" lang="en-US" altLang="zh-CN"/>
              <a:t>All the four equations combines to form the equation system that represents the abstract semantic of the program.</a:t>
            </a:r>
            <a:endParaRPr kumimoji="1" lang="zh-CN" altLang="en-US"/>
          </a:p>
        </p:txBody>
      </p:sp>
      <p:sp>
        <p:nvSpPr>
          <p:cNvPr id="4" name="Slide Number Placeholder 3">
            <a:extLst>
              <a:ext uri="{FF2B5EF4-FFF2-40B4-BE49-F238E27FC236}">
                <a16:creationId xmlns:a16="http://schemas.microsoft.com/office/drawing/2014/main" id="{09D6526C-0822-A98A-16F2-E70CE214D5B3}"/>
              </a:ext>
            </a:extLst>
          </p:cNvPr>
          <p:cNvSpPr>
            <a:spLocks noGrp="1"/>
          </p:cNvSpPr>
          <p:nvPr>
            <p:ph type="sldNum" sz="quarter" idx="5"/>
          </p:nvPr>
        </p:nvSpPr>
        <p:spPr/>
        <p:txBody>
          <a:bodyPr/>
          <a:lstStyle/>
          <a:p>
            <a:fld id="{AEF0F40B-5B35-8A45-A945-161CD87D6FD0}" type="slidenum">
              <a:rPr lang="en-CN"/>
              <a:t>8</a:t>
            </a:fld>
            <a:endParaRPr kumimoji="1" lang="en-CN" altLang="zh-CN"/>
          </a:p>
        </p:txBody>
      </p:sp>
    </p:spTree>
    <p:extLst>
      <p:ext uri="{BB962C8B-B14F-4D97-AF65-F5344CB8AC3E}">
        <p14:creationId xmlns:p14="http://schemas.microsoft.com/office/powerpoint/2010/main" val="4042296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28613-1864-182E-FA82-1407CF39EE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617D61-30DE-88C3-33EC-AA572AD93B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FEC35E-F648-544B-FA84-F6A722E6B472}"/>
              </a:ext>
            </a:extLst>
          </p:cNvPr>
          <p:cNvSpPr>
            <a:spLocks noGrp="1"/>
          </p:cNvSpPr>
          <p:nvPr>
            <p:ph type="body" idx="1"/>
          </p:nvPr>
        </p:nvSpPr>
        <p:spPr/>
        <p:txBody>
          <a:bodyPr/>
          <a:lstStyle/>
          <a:p>
            <a:r>
              <a:rPr kumimoji="1" lang="en-US" altLang="zh-CN"/>
              <a:t>Now that we have the euqation system, we perform a fixpoint computation to derive a approximation of the least fixpoint of the equation system, which is a sound approximiation fo the program runtime behaviour.</a:t>
            </a:r>
            <a:endParaRPr kumimoji="1" lang="zh-CN" altLang="en-US"/>
          </a:p>
        </p:txBody>
      </p:sp>
      <p:sp>
        <p:nvSpPr>
          <p:cNvPr id="4" name="Slide Number Placeholder 3">
            <a:extLst>
              <a:ext uri="{FF2B5EF4-FFF2-40B4-BE49-F238E27FC236}">
                <a16:creationId xmlns:a16="http://schemas.microsoft.com/office/drawing/2014/main" id="{F2855E3F-D289-6BEA-DD02-7AD059A154FC}"/>
              </a:ext>
            </a:extLst>
          </p:cNvPr>
          <p:cNvSpPr>
            <a:spLocks noGrp="1"/>
          </p:cNvSpPr>
          <p:nvPr>
            <p:ph type="sldNum" sz="quarter" idx="5"/>
          </p:nvPr>
        </p:nvSpPr>
        <p:spPr/>
        <p:txBody>
          <a:bodyPr/>
          <a:lstStyle/>
          <a:p>
            <a:fld id="{AEF0F40B-5B35-8A45-A945-161CD87D6FD0}" type="slidenum">
              <a:rPr lang="en-CN"/>
              <a:t>9</a:t>
            </a:fld>
            <a:endParaRPr kumimoji="1" lang="en-CN" altLang="zh-CN"/>
          </a:p>
        </p:txBody>
      </p:sp>
    </p:spTree>
    <p:extLst>
      <p:ext uri="{BB962C8B-B14F-4D97-AF65-F5344CB8AC3E}">
        <p14:creationId xmlns:p14="http://schemas.microsoft.com/office/powerpoint/2010/main" val="1921631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54B2-BFE1-3311-FC4B-0B4120C3B852}"/>
              </a:ext>
            </a:extLst>
          </p:cNvPr>
          <p:cNvSpPr>
            <a:spLocks noGrp="1"/>
          </p:cNvSpPr>
          <p:nvPr>
            <p:ph type="ctrTitle"/>
          </p:nvPr>
        </p:nvSpPr>
        <p:spPr>
          <a:xfrm>
            <a:off x="1524000" y="1122363"/>
            <a:ext cx="9144000" cy="2387600"/>
          </a:xfrm>
        </p:spPr>
        <p:txBody>
          <a:bodyPr anchor="b"/>
          <a:lstStyle>
            <a:lvl1pPr algn="ctr">
              <a:defRPr sz="6000"/>
            </a:lvl1pPr>
          </a:lstStyle>
          <a:p>
            <a:r>
              <a:rPr kumimoji="1" lang="en-US" altLang="zh-CN"/>
              <a:t>Click to edit Master title style</a:t>
            </a:r>
            <a:endParaRPr kumimoji="1" lang="zh-CN" altLang="en-US"/>
          </a:p>
        </p:txBody>
      </p:sp>
      <p:sp>
        <p:nvSpPr>
          <p:cNvPr id="3" name="Subtitle 2">
            <a:extLst>
              <a:ext uri="{FF2B5EF4-FFF2-40B4-BE49-F238E27FC236}">
                <a16:creationId xmlns:a16="http://schemas.microsoft.com/office/drawing/2014/main" id="{5CEDA2BD-9F49-50A4-4918-C916A5899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a:t>Click to edit Master subtitle style</a:t>
            </a:r>
            <a:endParaRPr kumimoji="1" lang="zh-CN" altLang="en-US"/>
          </a:p>
        </p:txBody>
      </p:sp>
      <p:sp>
        <p:nvSpPr>
          <p:cNvPr id="4" name="Date Placeholder 3">
            <a:extLst>
              <a:ext uri="{FF2B5EF4-FFF2-40B4-BE49-F238E27FC236}">
                <a16:creationId xmlns:a16="http://schemas.microsoft.com/office/drawing/2014/main" id="{DF1A2F00-B564-626F-E6D8-E03DEEA03C4D}"/>
              </a:ext>
            </a:extLst>
          </p:cNvPr>
          <p:cNvSpPr>
            <a:spLocks noGrp="1"/>
          </p:cNvSpPr>
          <p:nvPr>
            <p:ph type="dt" sz="half" idx="10"/>
          </p:nvPr>
        </p:nvSpPr>
        <p:spPr/>
        <p:txBody>
          <a:bodyPr/>
          <a:lstStyle/>
          <a:p>
            <a:fld id="{51E030E1-1A26-8D45-AEB4-14288115F8C8}" type="datetime1">
              <a:t>2025/6/29</a:t>
            </a:fld>
            <a:endParaRPr kumimoji="1" lang="zh-CN" altLang="en-US"/>
          </a:p>
        </p:txBody>
      </p:sp>
      <p:sp>
        <p:nvSpPr>
          <p:cNvPr id="5" name="Footer Placeholder 4">
            <a:extLst>
              <a:ext uri="{FF2B5EF4-FFF2-40B4-BE49-F238E27FC236}">
                <a16:creationId xmlns:a16="http://schemas.microsoft.com/office/drawing/2014/main" id="{140D810B-B69A-09B1-68EB-4D7B863EE463}"/>
              </a:ext>
            </a:extLst>
          </p:cNvPr>
          <p:cNvSpPr>
            <a:spLocks noGrp="1"/>
          </p:cNvSpPr>
          <p:nvPr>
            <p:ph type="ftr" sz="quarter" idx="11"/>
          </p:nvPr>
        </p:nvSpPr>
        <p:spPr/>
        <p:txBody>
          <a:bodyPr/>
          <a:lstStyle/>
          <a:p>
            <a:endParaRPr kumimoji="1" lang="zh-CN" altLang="en-US"/>
          </a:p>
        </p:txBody>
      </p:sp>
      <p:sp>
        <p:nvSpPr>
          <p:cNvPr id="6" name="Slide Number Placeholder 5">
            <a:extLst>
              <a:ext uri="{FF2B5EF4-FFF2-40B4-BE49-F238E27FC236}">
                <a16:creationId xmlns:a16="http://schemas.microsoft.com/office/drawing/2014/main" id="{9EF8F211-881B-EC21-0A11-9680A43EA865}"/>
              </a:ext>
            </a:extLst>
          </p:cNvPr>
          <p:cNvSpPr>
            <a:spLocks noGrp="1"/>
          </p:cNvSpPr>
          <p:nvPr>
            <p:ph type="sldNum" sz="quarter" idx="12"/>
          </p:nvPr>
        </p:nvSpPr>
        <p:spPr/>
        <p:txBody>
          <a:bodyPr/>
          <a:lstStyle/>
          <a:p>
            <a:fld id="{E7F4798B-5966-EA46-B410-50C17A12B33D}" type="slidenum">
              <a:t>‹#›</a:t>
            </a:fld>
            <a:endParaRPr kumimoji="1" lang="zh-CN" altLang="en-US"/>
          </a:p>
        </p:txBody>
      </p:sp>
    </p:spTree>
    <p:extLst>
      <p:ext uri="{BB962C8B-B14F-4D97-AF65-F5344CB8AC3E}">
        <p14:creationId xmlns:p14="http://schemas.microsoft.com/office/powerpoint/2010/main" val="213496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A149-213C-DB4D-346B-45AD251A98E2}"/>
              </a:ext>
            </a:extLst>
          </p:cNvPr>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Picture Placeholder 2">
            <a:extLst>
              <a:ext uri="{FF2B5EF4-FFF2-40B4-BE49-F238E27FC236}">
                <a16:creationId xmlns:a16="http://schemas.microsoft.com/office/drawing/2014/main" id="{93E8F0CE-D931-C693-1256-06849BCC50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Text Placeholder 3">
            <a:extLst>
              <a:ext uri="{FF2B5EF4-FFF2-40B4-BE49-F238E27FC236}">
                <a16:creationId xmlns:a16="http://schemas.microsoft.com/office/drawing/2014/main" id="{F5DD30FD-3D62-014B-0660-A7E4D32C8E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Date Placeholder 4">
            <a:extLst>
              <a:ext uri="{FF2B5EF4-FFF2-40B4-BE49-F238E27FC236}">
                <a16:creationId xmlns:a16="http://schemas.microsoft.com/office/drawing/2014/main" id="{3FBA33D2-8EBD-1C22-D1F8-17BC36F4FF79}"/>
              </a:ext>
            </a:extLst>
          </p:cNvPr>
          <p:cNvSpPr>
            <a:spLocks noGrp="1"/>
          </p:cNvSpPr>
          <p:nvPr>
            <p:ph type="dt" sz="half" idx="10"/>
          </p:nvPr>
        </p:nvSpPr>
        <p:spPr/>
        <p:txBody>
          <a:bodyPr/>
          <a:lstStyle/>
          <a:p>
            <a:fld id="{F756CD28-517C-5E42-90B4-69D2F0A8E4E5}" type="datetime1">
              <a:t>2025/6/29</a:t>
            </a:fld>
            <a:endParaRPr kumimoji="1" lang="zh-CN" altLang="en-US"/>
          </a:p>
        </p:txBody>
      </p:sp>
      <p:sp>
        <p:nvSpPr>
          <p:cNvPr id="6" name="Footer Placeholder 5">
            <a:extLst>
              <a:ext uri="{FF2B5EF4-FFF2-40B4-BE49-F238E27FC236}">
                <a16:creationId xmlns:a16="http://schemas.microsoft.com/office/drawing/2014/main" id="{1D89E3A8-235B-C91B-A300-C1F25EFAEB9B}"/>
              </a:ext>
            </a:extLst>
          </p:cNvPr>
          <p:cNvSpPr>
            <a:spLocks noGrp="1"/>
          </p:cNvSpPr>
          <p:nvPr>
            <p:ph type="ftr" sz="quarter" idx="11"/>
          </p:nvPr>
        </p:nvSpPr>
        <p:spPr/>
        <p:txBody>
          <a:bodyPr/>
          <a:lstStyle/>
          <a:p>
            <a:endParaRPr kumimoji="1" lang="zh-CN" altLang="en-US"/>
          </a:p>
        </p:txBody>
      </p:sp>
      <p:sp>
        <p:nvSpPr>
          <p:cNvPr id="7" name="Slide Number Placeholder 6">
            <a:extLst>
              <a:ext uri="{FF2B5EF4-FFF2-40B4-BE49-F238E27FC236}">
                <a16:creationId xmlns:a16="http://schemas.microsoft.com/office/drawing/2014/main" id="{D373B3D5-C061-D451-A507-60230DCF5C7E}"/>
              </a:ext>
            </a:extLst>
          </p:cNvPr>
          <p:cNvSpPr>
            <a:spLocks noGrp="1"/>
          </p:cNvSpPr>
          <p:nvPr>
            <p:ph type="sldNum" sz="quarter" idx="12"/>
          </p:nvPr>
        </p:nvSpPr>
        <p:spPr/>
        <p:txBody>
          <a:bodyPr/>
          <a:lstStyle/>
          <a:p>
            <a:fld id="{E7F4798B-5966-EA46-B410-50C17A12B33D}" type="slidenum">
              <a:t>‹#›</a:t>
            </a:fld>
            <a:endParaRPr kumimoji="1" lang="zh-CN" altLang="en-US"/>
          </a:p>
        </p:txBody>
      </p:sp>
    </p:spTree>
    <p:extLst>
      <p:ext uri="{BB962C8B-B14F-4D97-AF65-F5344CB8AC3E}">
        <p14:creationId xmlns:p14="http://schemas.microsoft.com/office/powerpoint/2010/main" val="228943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94F9F-D283-F9F2-BF5F-FE2E4EE5127F}"/>
              </a:ext>
            </a:extLst>
          </p:cNvPr>
          <p:cNvSpPr>
            <a:spLocks noGrp="1"/>
          </p:cNvSpPr>
          <p:nvPr>
            <p:ph type="title"/>
          </p:nvPr>
        </p:nvSpPr>
        <p:spPr/>
        <p:txBody>
          <a:bodyPr/>
          <a:lstStyle/>
          <a:p>
            <a:r>
              <a:rPr kumimoji="1" lang="en-US" altLang="zh-CN"/>
              <a:t>Click to edit Master title style</a:t>
            </a:r>
            <a:endParaRPr kumimoji="1" lang="zh-CN" altLang="en-US"/>
          </a:p>
        </p:txBody>
      </p:sp>
      <p:sp>
        <p:nvSpPr>
          <p:cNvPr id="3" name="Vertical Text Placeholder 2">
            <a:extLst>
              <a:ext uri="{FF2B5EF4-FFF2-40B4-BE49-F238E27FC236}">
                <a16:creationId xmlns:a16="http://schemas.microsoft.com/office/drawing/2014/main" id="{4EEA4B66-B8EA-3894-962F-C210E6B70E7F}"/>
              </a:ext>
            </a:extLst>
          </p:cNvPr>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a:extLst>
              <a:ext uri="{FF2B5EF4-FFF2-40B4-BE49-F238E27FC236}">
                <a16:creationId xmlns:a16="http://schemas.microsoft.com/office/drawing/2014/main" id="{4C47939D-1146-5C9D-EF70-4A4B98DB34EB}"/>
              </a:ext>
            </a:extLst>
          </p:cNvPr>
          <p:cNvSpPr>
            <a:spLocks noGrp="1"/>
          </p:cNvSpPr>
          <p:nvPr>
            <p:ph type="dt" sz="half" idx="10"/>
          </p:nvPr>
        </p:nvSpPr>
        <p:spPr/>
        <p:txBody>
          <a:bodyPr/>
          <a:lstStyle/>
          <a:p>
            <a:fld id="{0AAE3B32-7D5D-CB4F-B6CB-775E32C483CE}" type="datetime1">
              <a:t>2025/6/29</a:t>
            </a:fld>
            <a:endParaRPr kumimoji="1" lang="zh-CN" altLang="en-US"/>
          </a:p>
        </p:txBody>
      </p:sp>
      <p:sp>
        <p:nvSpPr>
          <p:cNvPr id="5" name="Footer Placeholder 4">
            <a:extLst>
              <a:ext uri="{FF2B5EF4-FFF2-40B4-BE49-F238E27FC236}">
                <a16:creationId xmlns:a16="http://schemas.microsoft.com/office/drawing/2014/main" id="{C7F3A6C7-9855-5DB9-F3E2-FBF0B668E22A}"/>
              </a:ext>
            </a:extLst>
          </p:cNvPr>
          <p:cNvSpPr>
            <a:spLocks noGrp="1"/>
          </p:cNvSpPr>
          <p:nvPr>
            <p:ph type="ftr" sz="quarter" idx="11"/>
          </p:nvPr>
        </p:nvSpPr>
        <p:spPr/>
        <p:txBody>
          <a:bodyPr/>
          <a:lstStyle/>
          <a:p>
            <a:endParaRPr kumimoji="1" lang="zh-CN" altLang="en-US"/>
          </a:p>
        </p:txBody>
      </p:sp>
      <p:sp>
        <p:nvSpPr>
          <p:cNvPr id="6" name="Slide Number Placeholder 5">
            <a:extLst>
              <a:ext uri="{FF2B5EF4-FFF2-40B4-BE49-F238E27FC236}">
                <a16:creationId xmlns:a16="http://schemas.microsoft.com/office/drawing/2014/main" id="{54FD6F0D-C09B-0348-D143-A97C4CA35059}"/>
              </a:ext>
            </a:extLst>
          </p:cNvPr>
          <p:cNvSpPr>
            <a:spLocks noGrp="1"/>
          </p:cNvSpPr>
          <p:nvPr>
            <p:ph type="sldNum" sz="quarter" idx="12"/>
          </p:nvPr>
        </p:nvSpPr>
        <p:spPr/>
        <p:txBody>
          <a:bodyPr/>
          <a:lstStyle/>
          <a:p>
            <a:fld id="{E7F4798B-5966-EA46-B410-50C17A12B33D}" type="slidenum">
              <a:t>‹#›</a:t>
            </a:fld>
            <a:endParaRPr kumimoji="1" lang="zh-CN" altLang="en-US"/>
          </a:p>
        </p:txBody>
      </p:sp>
    </p:spTree>
    <p:extLst>
      <p:ext uri="{BB962C8B-B14F-4D97-AF65-F5344CB8AC3E}">
        <p14:creationId xmlns:p14="http://schemas.microsoft.com/office/powerpoint/2010/main" val="2549552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708520-A171-DFDD-78D2-7D75AD7D415E}"/>
              </a:ext>
            </a:extLst>
          </p:cNvPr>
          <p:cNvSpPr>
            <a:spLocks noGrp="1"/>
          </p:cNvSpPr>
          <p:nvPr>
            <p:ph type="title" orient="vert"/>
          </p:nvPr>
        </p:nvSpPr>
        <p:spPr>
          <a:xfrm>
            <a:off x="8724900" y="365125"/>
            <a:ext cx="2628900" cy="5811838"/>
          </a:xfrm>
        </p:spPr>
        <p:txBody>
          <a:bodyPr vert="eaVert"/>
          <a:lstStyle/>
          <a:p>
            <a:r>
              <a:rPr kumimoji="1" lang="en-US" altLang="zh-CN"/>
              <a:t>Click to edit Master title style</a:t>
            </a:r>
            <a:endParaRPr kumimoji="1" lang="zh-CN" altLang="en-US"/>
          </a:p>
        </p:txBody>
      </p:sp>
      <p:sp>
        <p:nvSpPr>
          <p:cNvPr id="3" name="Vertical Text Placeholder 2">
            <a:extLst>
              <a:ext uri="{FF2B5EF4-FFF2-40B4-BE49-F238E27FC236}">
                <a16:creationId xmlns:a16="http://schemas.microsoft.com/office/drawing/2014/main" id="{644B051C-9AA1-9157-291E-793E2BE239C2}"/>
              </a:ext>
            </a:extLst>
          </p:cNvPr>
          <p:cNvSpPr>
            <a:spLocks noGrp="1"/>
          </p:cNvSpPr>
          <p:nvPr>
            <p:ph type="body" orient="vert" idx="1"/>
          </p:nvPr>
        </p:nvSpPr>
        <p:spPr>
          <a:xfrm>
            <a:off x="838200" y="365125"/>
            <a:ext cx="7734300"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a:extLst>
              <a:ext uri="{FF2B5EF4-FFF2-40B4-BE49-F238E27FC236}">
                <a16:creationId xmlns:a16="http://schemas.microsoft.com/office/drawing/2014/main" id="{B54865F7-E727-882C-CE99-32286D6047A1}"/>
              </a:ext>
            </a:extLst>
          </p:cNvPr>
          <p:cNvSpPr>
            <a:spLocks noGrp="1"/>
          </p:cNvSpPr>
          <p:nvPr>
            <p:ph type="dt" sz="half" idx="10"/>
          </p:nvPr>
        </p:nvSpPr>
        <p:spPr/>
        <p:txBody>
          <a:bodyPr/>
          <a:lstStyle/>
          <a:p>
            <a:fld id="{837674E9-C526-3B42-8FA2-FD95EA8AF13B}" type="datetime1">
              <a:t>2025/6/29</a:t>
            </a:fld>
            <a:endParaRPr kumimoji="1" lang="zh-CN" altLang="en-US"/>
          </a:p>
        </p:txBody>
      </p:sp>
      <p:sp>
        <p:nvSpPr>
          <p:cNvPr id="5" name="Footer Placeholder 4">
            <a:extLst>
              <a:ext uri="{FF2B5EF4-FFF2-40B4-BE49-F238E27FC236}">
                <a16:creationId xmlns:a16="http://schemas.microsoft.com/office/drawing/2014/main" id="{D8A8EE54-5ED4-3361-FD9D-E6B0D6CCE5EA}"/>
              </a:ext>
            </a:extLst>
          </p:cNvPr>
          <p:cNvSpPr>
            <a:spLocks noGrp="1"/>
          </p:cNvSpPr>
          <p:nvPr>
            <p:ph type="ftr" sz="quarter" idx="11"/>
          </p:nvPr>
        </p:nvSpPr>
        <p:spPr/>
        <p:txBody>
          <a:bodyPr/>
          <a:lstStyle/>
          <a:p>
            <a:endParaRPr kumimoji="1" lang="zh-CN" altLang="en-US"/>
          </a:p>
        </p:txBody>
      </p:sp>
      <p:sp>
        <p:nvSpPr>
          <p:cNvPr id="6" name="Slide Number Placeholder 5">
            <a:extLst>
              <a:ext uri="{FF2B5EF4-FFF2-40B4-BE49-F238E27FC236}">
                <a16:creationId xmlns:a16="http://schemas.microsoft.com/office/drawing/2014/main" id="{E6764AB8-131E-7647-2111-AD10FE125A62}"/>
              </a:ext>
            </a:extLst>
          </p:cNvPr>
          <p:cNvSpPr>
            <a:spLocks noGrp="1"/>
          </p:cNvSpPr>
          <p:nvPr>
            <p:ph type="sldNum" sz="quarter" idx="12"/>
          </p:nvPr>
        </p:nvSpPr>
        <p:spPr/>
        <p:txBody>
          <a:bodyPr/>
          <a:lstStyle/>
          <a:p>
            <a:fld id="{E7F4798B-5966-EA46-B410-50C17A12B33D}" type="slidenum">
              <a:t>‹#›</a:t>
            </a:fld>
            <a:endParaRPr kumimoji="1" lang="zh-CN" altLang="en-US"/>
          </a:p>
        </p:txBody>
      </p:sp>
    </p:spTree>
    <p:extLst>
      <p:ext uri="{BB962C8B-B14F-4D97-AF65-F5344CB8AC3E}">
        <p14:creationId xmlns:p14="http://schemas.microsoft.com/office/powerpoint/2010/main" val="139575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4E35-6865-3417-D1CF-BAC04FBEF249}"/>
              </a:ext>
            </a:extLst>
          </p:cNvPr>
          <p:cNvSpPr>
            <a:spLocks noGrp="1"/>
          </p:cNvSpPr>
          <p:nvPr>
            <p:ph type="title"/>
          </p:nvPr>
        </p:nvSpPr>
        <p:spPr>
          <a:xfrm>
            <a:off x="838200" y="18255"/>
            <a:ext cx="10515600" cy="1325563"/>
          </a:xfrm>
        </p:spPr>
        <p:txBody>
          <a:bodyPr/>
          <a:lstStyle/>
          <a:p>
            <a:r>
              <a:rPr kumimoji="1" lang="en-US" altLang="zh-CN"/>
              <a:t>Click to edit Master title style</a:t>
            </a:r>
            <a:endParaRPr kumimoji="1" lang="zh-CN" altLang="en-US"/>
          </a:p>
        </p:txBody>
      </p:sp>
      <p:sp>
        <p:nvSpPr>
          <p:cNvPr id="3" name="Content Placeholder 2">
            <a:extLst>
              <a:ext uri="{FF2B5EF4-FFF2-40B4-BE49-F238E27FC236}">
                <a16:creationId xmlns:a16="http://schemas.microsoft.com/office/drawing/2014/main" id="{C97A5A5E-38DB-2F22-F808-D5E28D265888}"/>
              </a:ext>
            </a:extLst>
          </p:cNvPr>
          <p:cNvSpPr>
            <a:spLocks noGrp="1"/>
          </p:cNvSpPr>
          <p:nvPr>
            <p:ph idx="1"/>
          </p:nvPr>
        </p:nvSpPr>
        <p:spPr>
          <a:xfrm>
            <a:off x="838200" y="1493116"/>
            <a:ext cx="10515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a:extLst>
              <a:ext uri="{FF2B5EF4-FFF2-40B4-BE49-F238E27FC236}">
                <a16:creationId xmlns:a16="http://schemas.microsoft.com/office/drawing/2014/main" id="{B1D78521-DF19-F867-4961-F9C227F644A2}"/>
              </a:ext>
            </a:extLst>
          </p:cNvPr>
          <p:cNvSpPr>
            <a:spLocks noGrp="1"/>
          </p:cNvSpPr>
          <p:nvPr>
            <p:ph type="dt" sz="half" idx="10"/>
          </p:nvPr>
        </p:nvSpPr>
        <p:spPr/>
        <p:txBody>
          <a:bodyPr/>
          <a:lstStyle/>
          <a:p>
            <a:fld id="{4FC873A6-7810-0D44-9C99-3C6023E4C35D}" type="datetime1">
              <a:t>2025/6/29</a:t>
            </a:fld>
            <a:endParaRPr kumimoji="1" lang="zh-CN" altLang="en-US"/>
          </a:p>
        </p:txBody>
      </p:sp>
      <p:sp>
        <p:nvSpPr>
          <p:cNvPr id="5" name="Footer Placeholder 4">
            <a:extLst>
              <a:ext uri="{FF2B5EF4-FFF2-40B4-BE49-F238E27FC236}">
                <a16:creationId xmlns:a16="http://schemas.microsoft.com/office/drawing/2014/main" id="{B9E1B16A-F820-DCC3-1BA1-859B341D97D1}"/>
              </a:ext>
            </a:extLst>
          </p:cNvPr>
          <p:cNvSpPr>
            <a:spLocks noGrp="1"/>
          </p:cNvSpPr>
          <p:nvPr>
            <p:ph type="ftr" sz="quarter" idx="11"/>
          </p:nvPr>
        </p:nvSpPr>
        <p:spPr/>
        <p:txBody>
          <a:bodyPr/>
          <a:lstStyle/>
          <a:p>
            <a:endParaRPr kumimoji="1" lang="zh-CN" altLang="en-US"/>
          </a:p>
        </p:txBody>
      </p:sp>
      <p:sp>
        <p:nvSpPr>
          <p:cNvPr id="6" name="Slide Number Placeholder 5">
            <a:extLst>
              <a:ext uri="{FF2B5EF4-FFF2-40B4-BE49-F238E27FC236}">
                <a16:creationId xmlns:a16="http://schemas.microsoft.com/office/drawing/2014/main" id="{45703015-B045-FE9F-065A-A1927BB9F9D0}"/>
              </a:ext>
            </a:extLst>
          </p:cNvPr>
          <p:cNvSpPr>
            <a:spLocks noGrp="1"/>
          </p:cNvSpPr>
          <p:nvPr>
            <p:ph type="sldNum" sz="quarter" idx="12"/>
          </p:nvPr>
        </p:nvSpPr>
        <p:spPr/>
        <p:txBody>
          <a:bodyPr/>
          <a:lstStyle/>
          <a:p>
            <a:fld id="{E7F4798B-5966-EA46-B410-50C17A12B33D}" type="slidenum">
              <a:t>‹#›</a:t>
            </a:fld>
            <a:endParaRPr kumimoji="1" lang="zh-CN" altLang="en-US"/>
          </a:p>
        </p:txBody>
      </p:sp>
    </p:spTree>
    <p:extLst>
      <p:ext uri="{BB962C8B-B14F-4D97-AF65-F5344CB8AC3E}">
        <p14:creationId xmlns:p14="http://schemas.microsoft.com/office/powerpoint/2010/main" val="218376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4E35-6865-3417-D1CF-BAC04FBEF249}"/>
              </a:ext>
            </a:extLst>
          </p:cNvPr>
          <p:cNvSpPr>
            <a:spLocks noGrp="1"/>
          </p:cNvSpPr>
          <p:nvPr>
            <p:ph type="title"/>
          </p:nvPr>
        </p:nvSpPr>
        <p:spPr>
          <a:xfrm>
            <a:off x="838200" y="353498"/>
            <a:ext cx="10515600" cy="653416"/>
          </a:xfrm>
        </p:spPr>
        <p:txBody>
          <a:bodyPr/>
          <a:lstStyle/>
          <a:p>
            <a:r>
              <a:rPr kumimoji="1" lang="en-US" altLang="zh-CN"/>
              <a:t>Click to edit Master title style</a:t>
            </a:r>
            <a:endParaRPr kumimoji="1" lang="zh-CN" altLang="en-US"/>
          </a:p>
        </p:txBody>
      </p:sp>
      <p:sp>
        <p:nvSpPr>
          <p:cNvPr id="4" name="Date Placeholder 3">
            <a:extLst>
              <a:ext uri="{FF2B5EF4-FFF2-40B4-BE49-F238E27FC236}">
                <a16:creationId xmlns:a16="http://schemas.microsoft.com/office/drawing/2014/main" id="{B1D78521-DF19-F867-4961-F9C227F644A2}"/>
              </a:ext>
            </a:extLst>
          </p:cNvPr>
          <p:cNvSpPr>
            <a:spLocks noGrp="1"/>
          </p:cNvSpPr>
          <p:nvPr>
            <p:ph type="dt" sz="half" idx="10"/>
          </p:nvPr>
        </p:nvSpPr>
        <p:spPr/>
        <p:txBody>
          <a:bodyPr/>
          <a:lstStyle/>
          <a:p>
            <a:fld id="{4FC873A6-7810-0D44-9C99-3C6023E4C35D}" type="datetime1">
              <a:t>2025/6/29</a:t>
            </a:fld>
            <a:endParaRPr kumimoji="1" lang="zh-CN" altLang="en-US"/>
          </a:p>
        </p:txBody>
      </p:sp>
      <p:sp>
        <p:nvSpPr>
          <p:cNvPr id="5" name="Footer Placeholder 4">
            <a:extLst>
              <a:ext uri="{FF2B5EF4-FFF2-40B4-BE49-F238E27FC236}">
                <a16:creationId xmlns:a16="http://schemas.microsoft.com/office/drawing/2014/main" id="{B9E1B16A-F820-DCC3-1BA1-859B341D97D1}"/>
              </a:ext>
            </a:extLst>
          </p:cNvPr>
          <p:cNvSpPr>
            <a:spLocks noGrp="1"/>
          </p:cNvSpPr>
          <p:nvPr>
            <p:ph type="ftr" sz="quarter" idx="11"/>
          </p:nvPr>
        </p:nvSpPr>
        <p:spPr/>
        <p:txBody>
          <a:bodyPr/>
          <a:lstStyle/>
          <a:p>
            <a:endParaRPr kumimoji="1" lang="zh-CN" altLang="en-US"/>
          </a:p>
        </p:txBody>
      </p:sp>
      <p:sp>
        <p:nvSpPr>
          <p:cNvPr id="6" name="Slide Number Placeholder 5">
            <a:extLst>
              <a:ext uri="{FF2B5EF4-FFF2-40B4-BE49-F238E27FC236}">
                <a16:creationId xmlns:a16="http://schemas.microsoft.com/office/drawing/2014/main" id="{45703015-B045-FE9F-065A-A1927BB9F9D0}"/>
              </a:ext>
            </a:extLst>
          </p:cNvPr>
          <p:cNvSpPr>
            <a:spLocks noGrp="1"/>
          </p:cNvSpPr>
          <p:nvPr>
            <p:ph type="sldNum" sz="quarter" idx="12"/>
          </p:nvPr>
        </p:nvSpPr>
        <p:spPr/>
        <p:txBody>
          <a:bodyPr/>
          <a:lstStyle/>
          <a:p>
            <a:fld id="{E7F4798B-5966-EA46-B410-50C17A12B33D}" type="slidenum">
              <a:t>‹#›</a:t>
            </a:fld>
            <a:endParaRPr kumimoji="1" lang="zh-CN" altLang="en-US"/>
          </a:p>
        </p:txBody>
      </p:sp>
      <p:sp>
        <p:nvSpPr>
          <p:cNvPr id="9" name="Text Placeholder 8">
            <a:extLst>
              <a:ext uri="{FF2B5EF4-FFF2-40B4-BE49-F238E27FC236}">
                <a16:creationId xmlns:a16="http://schemas.microsoft.com/office/drawing/2014/main" id="{D834AC8A-0E22-22D3-0E90-AD27B0F018EA}"/>
              </a:ext>
            </a:extLst>
          </p:cNvPr>
          <p:cNvSpPr>
            <a:spLocks noGrp="1"/>
          </p:cNvSpPr>
          <p:nvPr>
            <p:ph type="body" sz="quarter" idx="13" hasCustomPrompt="1"/>
          </p:nvPr>
        </p:nvSpPr>
        <p:spPr>
          <a:xfrm>
            <a:off x="838200" y="1037292"/>
            <a:ext cx="3873500" cy="543059"/>
          </a:xfrm>
        </p:spPr>
        <p:txBody>
          <a:bodyPr/>
          <a:lstStyle>
            <a:lvl1pPr>
              <a:defRPr b="1" i="1">
                <a:ln>
                  <a:noFill/>
                </a:ln>
                <a:solidFill>
                  <a:schemeClr val="accent1"/>
                </a:solidFill>
              </a:defRPr>
            </a:lvl1pPr>
          </a:lstStyle>
          <a:p>
            <a:pPr lvl="0"/>
            <a:r>
              <a:rPr kumimoji="1" lang="en-US" altLang="zh-CN"/>
              <a:t>Small Title</a:t>
            </a:r>
            <a:endParaRPr kumimoji="1" lang="zh-CN" altLang="en-US"/>
          </a:p>
        </p:txBody>
      </p:sp>
    </p:spTree>
    <p:extLst>
      <p:ext uri="{BB962C8B-B14F-4D97-AF65-F5344CB8AC3E}">
        <p14:creationId xmlns:p14="http://schemas.microsoft.com/office/powerpoint/2010/main" val="237552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83EA-472B-0432-F11D-5474D8FBCDD2}"/>
              </a:ext>
            </a:extLst>
          </p:cNvPr>
          <p:cNvSpPr>
            <a:spLocks noGrp="1"/>
          </p:cNvSpPr>
          <p:nvPr>
            <p:ph type="title"/>
          </p:nvPr>
        </p:nvSpPr>
        <p:spPr>
          <a:xfrm>
            <a:off x="831850" y="1709738"/>
            <a:ext cx="10515600" cy="2852737"/>
          </a:xfrm>
        </p:spPr>
        <p:txBody>
          <a:bodyPr anchor="b"/>
          <a:lstStyle>
            <a:lvl1pPr>
              <a:defRPr sz="6000"/>
            </a:lvl1pPr>
          </a:lstStyle>
          <a:p>
            <a:r>
              <a:rPr kumimoji="1" lang="en-US" altLang="zh-CN"/>
              <a:t>Click to edit Master title style</a:t>
            </a:r>
            <a:endParaRPr kumimoji="1" lang="zh-CN" altLang="en-US"/>
          </a:p>
        </p:txBody>
      </p:sp>
      <p:sp>
        <p:nvSpPr>
          <p:cNvPr id="3" name="Text Placeholder 2">
            <a:extLst>
              <a:ext uri="{FF2B5EF4-FFF2-40B4-BE49-F238E27FC236}">
                <a16:creationId xmlns:a16="http://schemas.microsoft.com/office/drawing/2014/main" id="{C1397AEB-7C00-9046-CFB8-7D4D2B6ADA5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en-US" altLang="zh-CN"/>
              <a:t>Click to edit Master text styles</a:t>
            </a:r>
          </a:p>
        </p:txBody>
      </p:sp>
      <p:sp>
        <p:nvSpPr>
          <p:cNvPr id="4" name="Date Placeholder 3">
            <a:extLst>
              <a:ext uri="{FF2B5EF4-FFF2-40B4-BE49-F238E27FC236}">
                <a16:creationId xmlns:a16="http://schemas.microsoft.com/office/drawing/2014/main" id="{7066F6E6-A6ED-A12D-8519-3F839FF2FA0A}"/>
              </a:ext>
            </a:extLst>
          </p:cNvPr>
          <p:cNvSpPr>
            <a:spLocks noGrp="1"/>
          </p:cNvSpPr>
          <p:nvPr>
            <p:ph type="dt" sz="half" idx="10"/>
          </p:nvPr>
        </p:nvSpPr>
        <p:spPr/>
        <p:txBody>
          <a:bodyPr/>
          <a:lstStyle/>
          <a:p>
            <a:fld id="{12632831-7536-504A-ABBF-6E99A0F23E1A}" type="datetime1">
              <a:t>2025/6/29</a:t>
            </a:fld>
            <a:endParaRPr kumimoji="1" lang="zh-CN" altLang="en-US"/>
          </a:p>
        </p:txBody>
      </p:sp>
      <p:sp>
        <p:nvSpPr>
          <p:cNvPr id="5" name="Footer Placeholder 4">
            <a:extLst>
              <a:ext uri="{FF2B5EF4-FFF2-40B4-BE49-F238E27FC236}">
                <a16:creationId xmlns:a16="http://schemas.microsoft.com/office/drawing/2014/main" id="{54300ADD-4355-3740-B415-6E4EE570F807}"/>
              </a:ext>
            </a:extLst>
          </p:cNvPr>
          <p:cNvSpPr>
            <a:spLocks noGrp="1"/>
          </p:cNvSpPr>
          <p:nvPr>
            <p:ph type="ftr" sz="quarter" idx="11"/>
          </p:nvPr>
        </p:nvSpPr>
        <p:spPr/>
        <p:txBody>
          <a:bodyPr/>
          <a:lstStyle/>
          <a:p>
            <a:endParaRPr kumimoji="1" lang="zh-CN" altLang="en-US"/>
          </a:p>
        </p:txBody>
      </p:sp>
      <p:sp>
        <p:nvSpPr>
          <p:cNvPr id="6" name="Slide Number Placeholder 5">
            <a:extLst>
              <a:ext uri="{FF2B5EF4-FFF2-40B4-BE49-F238E27FC236}">
                <a16:creationId xmlns:a16="http://schemas.microsoft.com/office/drawing/2014/main" id="{D3FA5845-0025-620C-7BAC-F279B6686F30}"/>
              </a:ext>
            </a:extLst>
          </p:cNvPr>
          <p:cNvSpPr>
            <a:spLocks noGrp="1"/>
          </p:cNvSpPr>
          <p:nvPr>
            <p:ph type="sldNum" sz="quarter" idx="12"/>
          </p:nvPr>
        </p:nvSpPr>
        <p:spPr/>
        <p:txBody>
          <a:bodyPr/>
          <a:lstStyle/>
          <a:p>
            <a:fld id="{E7F4798B-5966-EA46-B410-50C17A12B33D}" type="slidenum">
              <a:t>‹#›</a:t>
            </a:fld>
            <a:endParaRPr kumimoji="1" lang="zh-CN" altLang="en-US"/>
          </a:p>
        </p:txBody>
      </p:sp>
    </p:spTree>
    <p:extLst>
      <p:ext uri="{BB962C8B-B14F-4D97-AF65-F5344CB8AC3E}">
        <p14:creationId xmlns:p14="http://schemas.microsoft.com/office/powerpoint/2010/main" val="363961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05D8-A22E-0976-C564-4214B949D6C8}"/>
              </a:ext>
            </a:extLst>
          </p:cNvPr>
          <p:cNvSpPr>
            <a:spLocks noGrp="1"/>
          </p:cNvSpPr>
          <p:nvPr>
            <p:ph type="title"/>
          </p:nvPr>
        </p:nvSpPr>
        <p:spPr/>
        <p:txBody>
          <a:bodyPr/>
          <a:lstStyle/>
          <a:p>
            <a:r>
              <a:rPr kumimoji="1" lang="en-US" altLang="zh-CN"/>
              <a:t>Click to edit Master title style</a:t>
            </a:r>
            <a:endParaRPr kumimoji="1" lang="zh-CN" altLang="en-US"/>
          </a:p>
        </p:txBody>
      </p:sp>
      <p:sp>
        <p:nvSpPr>
          <p:cNvPr id="3" name="Content Placeholder 2">
            <a:extLst>
              <a:ext uri="{FF2B5EF4-FFF2-40B4-BE49-F238E27FC236}">
                <a16:creationId xmlns:a16="http://schemas.microsoft.com/office/drawing/2014/main" id="{25847A80-BC0F-31C5-D768-39F817D83FA7}"/>
              </a:ext>
            </a:extLst>
          </p:cNvPr>
          <p:cNvSpPr>
            <a:spLocks noGrp="1"/>
          </p:cNvSpPr>
          <p:nvPr>
            <p:ph sz="half" idx="1"/>
          </p:nvPr>
        </p:nvSpPr>
        <p:spPr>
          <a:xfrm>
            <a:off x="838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Content Placeholder 3">
            <a:extLst>
              <a:ext uri="{FF2B5EF4-FFF2-40B4-BE49-F238E27FC236}">
                <a16:creationId xmlns:a16="http://schemas.microsoft.com/office/drawing/2014/main" id="{FBD7D508-0BB3-2E39-4788-3523E3983B6A}"/>
              </a:ext>
            </a:extLst>
          </p:cNvPr>
          <p:cNvSpPr>
            <a:spLocks noGrp="1"/>
          </p:cNvSpPr>
          <p:nvPr>
            <p:ph sz="half" idx="2"/>
          </p:nvPr>
        </p:nvSpPr>
        <p:spPr>
          <a:xfrm>
            <a:off x="6172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Date Placeholder 4">
            <a:extLst>
              <a:ext uri="{FF2B5EF4-FFF2-40B4-BE49-F238E27FC236}">
                <a16:creationId xmlns:a16="http://schemas.microsoft.com/office/drawing/2014/main" id="{40D075A4-32BC-9248-CBA3-EB61B708AA51}"/>
              </a:ext>
            </a:extLst>
          </p:cNvPr>
          <p:cNvSpPr>
            <a:spLocks noGrp="1"/>
          </p:cNvSpPr>
          <p:nvPr>
            <p:ph type="dt" sz="half" idx="10"/>
          </p:nvPr>
        </p:nvSpPr>
        <p:spPr/>
        <p:txBody>
          <a:bodyPr/>
          <a:lstStyle/>
          <a:p>
            <a:fld id="{8B2527E2-8B4F-0744-84FF-1D1CF2B394D6}" type="datetime1">
              <a:t>2025/6/29</a:t>
            </a:fld>
            <a:endParaRPr kumimoji="1" lang="zh-CN" altLang="en-US"/>
          </a:p>
        </p:txBody>
      </p:sp>
      <p:sp>
        <p:nvSpPr>
          <p:cNvPr id="6" name="Footer Placeholder 5">
            <a:extLst>
              <a:ext uri="{FF2B5EF4-FFF2-40B4-BE49-F238E27FC236}">
                <a16:creationId xmlns:a16="http://schemas.microsoft.com/office/drawing/2014/main" id="{2F3438C8-988E-2C51-9A3D-ED56C40B548E}"/>
              </a:ext>
            </a:extLst>
          </p:cNvPr>
          <p:cNvSpPr>
            <a:spLocks noGrp="1"/>
          </p:cNvSpPr>
          <p:nvPr>
            <p:ph type="ftr" sz="quarter" idx="11"/>
          </p:nvPr>
        </p:nvSpPr>
        <p:spPr/>
        <p:txBody>
          <a:bodyPr/>
          <a:lstStyle/>
          <a:p>
            <a:endParaRPr kumimoji="1" lang="zh-CN" altLang="en-US"/>
          </a:p>
        </p:txBody>
      </p:sp>
      <p:sp>
        <p:nvSpPr>
          <p:cNvPr id="7" name="Slide Number Placeholder 6">
            <a:extLst>
              <a:ext uri="{FF2B5EF4-FFF2-40B4-BE49-F238E27FC236}">
                <a16:creationId xmlns:a16="http://schemas.microsoft.com/office/drawing/2014/main" id="{4D4D012F-572F-CD69-4FEB-5E367FB31EE4}"/>
              </a:ext>
            </a:extLst>
          </p:cNvPr>
          <p:cNvSpPr>
            <a:spLocks noGrp="1"/>
          </p:cNvSpPr>
          <p:nvPr>
            <p:ph type="sldNum" sz="quarter" idx="12"/>
          </p:nvPr>
        </p:nvSpPr>
        <p:spPr/>
        <p:txBody>
          <a:bodyPr/>
          <a:lstStyle/>
          <a:p>
            <a:fld id="{E7F4798B-5966-EA46-B410-50C17A12B33D}" type="slidenum">
              <a:t>‹#›</a:t>
            </a:fld>
            <a:endParaRPr kumimoji="1" lang="zh-CN" altLang="en-US"/>
          </a:p>
        </p:txBody>
      </p:sp>
    </p:spTree>
    <p:extLst>
      <p:ext uri="{BB962C8B-B14F-4D97-AF65-F5344CB8AC3E}">
        <p14:creationId xmlns:p14="http://schemas.microsoft.com/office/powerpoint/2010/main" val="4116369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9ED6-E62D-4D3B-BC9F-5C0B36A663C5}"/>
              </a:ext>
            </a:extLst>
          </p:cNvPr>
          <p:cNvSpPr>
            <a:spLocks noGrp="1"/>
          </p:cNvSpPr>
          <p:nvPr>
            <p:ph type="title"/>
          </p:nvPr>
        </p:nvSpPr>
        <p:spPr>
          <a:xfrm>
            <a:off x="839788" y="365125"/>
            <a:ext cx="10515600" cy="1325563"/>
          </a:xfrm>
        </p:spPr>
        <p:txBody>
          <a:bodyPr/>
          <a:lstStyle/>
          <a:p>
            <a:r>
              <a:rPr kumimoji="1" lang="en-US" altLang="zh-CN"/>
              <a:t>Click to edit Master title style</a:t>
            </a:r>
            <a:endParaRPr kumimoji="1" lang="zh-CN" altLang="en-US"/>
          </a:p>
        </p:txBody>
      </p:sp>
      <p:sp>
        <p:nvSpPr>
          <p:cNvPr id="3" name="Text Placeholder 2">
            <a:extLst>
              <a:ext uri="{FF2B5EF4-FFF2-40B4-BE49-F238E27FC236}">
                <a16:creationId xmlns:a16="http://schemas.microsoft.com/office/drawing/2014/main" id="{3747E821-8CB9-2326-C1D4-267F0BEE6B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4" name="Content Placeholder 3">
            <a:extLst>
              <a:ext uri="{FF2B5EF4-FFF2-40B4-BE49-F238E27FC236}">
                <a16:creationId xmlns:a16="http://schemas.microsoft.com/office/drawing/2014/main" id="{885A8123-6E6C-E0C0-A4F4-78609F126884}"/>
              </a:ext>
            </a:extLst>
          </p:cNvPr>
          <p:cNvSpPr>
            <a:spLocks noGrp="1"/>
          </p:cNvSpPr>
          <p:nvPr>
            <p:ph sz="half" idx="2"/>
          </p:nvPr>
        </p:nvSpPr>
        <p:spPr>
          <a:xfrm>
            <a:off x="839788" y="2505075"/>
            <a:ext cx="5157787"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Text Placeholder 4">
            <a:extLst>
              <a:ext uri="{FF2B5EF4-FFF2-40B4-BE49-F238E27FC236}">
                <a16:creationId xmlns:a16="http://schemas.microsoft.com/office/drawing/2014/main" id="{D1AEB9A9-75F6-A39B-B655-1D155EAEE9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6" name="Content Placeholder 5">
            <a:extLst>
              <a:ext uri="{FF2B5EF4-FFF2-40B4-BE49-F238E27FC236}">
                <a16:creationId xmlns:a16="http://schemas.microsoft.com/office/drawing/2014/main" id="{A66C0154-814F-92E7-8069-C4CE29F63314}"/>
              </a:ext>
            </a:extLst>
          </p:cNvPr>
          <p:cNvSpPr>
            <a:spLocks noGrp="1"/>
          </p:cNvSpPr>
          <p:nvPr>
            <p:ph sz="quarter" idx="4"/>
          </p:nvPr>
        </p:nvSpPr>
        <p:spPr>
          <a:xfrm>
            <a:off x="6172200" y="2505075"/>
            <a:ext cx="5183188"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Date Placeholder 6">
            <a:extLst>
              <a:ext uri="{FF2B5EF4-FFF2-40B4-BE49-F238E27FC236}">
                <a16:creationId xmlns:a16="http://schemas.microsoft.com/office/drawing/2014/main" id="{8D2137F5-89C6-28AB-01C4-9BC10F435816}"/>
              </a:ext>
            </a:extLst>
          </p:cNvPr>
          <p:cNvSpPr>
            <a:spLocks noGrp="1"/>
          </p:cNvSpPr>
          <p:nvPr>
            <p:ph type="dt" sz="half" idx="10"/>
          </p:nvPr>
        </p:nvSpPr>
        <p:spPr/>
        <p:txBody>
          <a:bodyPr/>
          <a:lstStyle/>
          <a:p>
            <a:fld id="{9DBC6BD3-F770-B84A-8DC4-E89D3198E0BB}" type="datetime1">
              <a:t>2025/6/29</a:t>
            </a:fld>
            <a:endParaRPr kumimoji="1" lang="zh-CN" altLang="en-US"/>
          </a:p>
        </p:txBody>
      </p:sp>
      <p:sp>
        <p:nvSpPr>
          <p:cNvPr id="8" name="Footer Placeholder 7">
            <a:extLst>
              <a:ext uri="{FF2B5EF4-FFF2-40B4-BE49-F238E27FC236}">
                <a16:creationId xmlns:a16="http://schemas.microsoft.com/office/drawing/2014/main" id="{1C57F695-0816-0F51-B5EB-CBC5A3E66F5C}"/>
              </a:ext>
            </a:extLst>
          </p:cNvPr>
          <p:cNvSpPr>
            <a:spLocks noGrp="1"/>
          </p:cNvSpPr>
          <p:nvPr>
            <p:ph type="ftr" sz="quarter" idx="11"/>
          </p:nvPr>
        </p:nvSpPr>
        <p:spPr/>
        <p:txBody>
          <a:bodyPr/>
          <a:lstStyle/>
          <a:p>
            <a:endParaRPr kumimoji="1" lang="zh-CN" altLang="en-US"/>
          </a:p>
        </p:txBody>
      </p:sp>
      <p:sp>
        <p:nvSpPr>
          <p:cNvPr id="9" name="Slide Number Placeholder 8">
            <a:extLst>
              <a:ext uri="{FF2B5EF4-FFF2-40B4-BE49-F238E27FC236}">
                <a16:creationId xmlns:a16="http://schemas.microsoft.com/office/drawing/2014/main" id="{BBCEDBEF-2799-B561-F12B-1C529FA05190}"/>
              </a:ext>
            </a:extLst>
          </p:cNvPr>
          <p:cNvSpPr>
            <a:spLocks noGrp="1"/>
          </p:cNvSpPr>
          <p:nvPr>
            <p:ph type="sldNum" sz="quarter" idx="12"/>
          </p:nvPr>
        </p:nvSpPr>
        <p:spPr/>
        <p:txBody>
          <a:bodyPr/>
          <a:lstStyle/>
          <a:p>
            <a:fld id="{E7F4798B-5966-EA46-B410-50C17A12B33D}" type="slidenum">
              <a:t>‹#›</a:t>
            </a:fld>
            <a:endParaRPr kumimoji="1" lang="zh-CN" altLang="en-US"/>
          </a:p>
        </p:txBody>
      </p:sp>
    </p:spTree>
    <p:extLst>
      <p:ext uri="{BB962C8B-B14F-4D97-AF65-F5344CB8AC3E}">
        <p14:creationId xmlns:p14="http://schemas.microsoft.com/office/powerpoint/2010/main" val="328901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45AF-B93C-C597-BF5F-3347473A6321}"/>
              </a:ext>
            </a:extLst>
          </p:cNvPr>
          <p:cNvSpPr>
            <a:spLocks noGrp="1"/>
          </p:cNvSpPr>
          <p:nvPr>
            <p:ph type="title"/>
          </p:nvPr>
        </p:nvSpPr>
        <p:spPr/>
        <p:txBody>
          <a:bodyPr/>
          <a:lstStyle/>
          <a:p>
            <a:r>
              <a:rPr kumimoji="1" lang="en-US" altLang="zh-CN"/>
              <a:t>Click to edit Master title style</a:t>
            </a:r>
            <a:endParaRPr kumimoji="1" lang="zh-CN" altLang="en-US"/>
          </a:p>
        </p:txBody>
      </p:sp>
      <p:sp>
        <p:nvSpPr>
          <p:cNvPr id="3" name="Date Placeholder 2">
            <a:extLst>
              <a:ext uri="{FF2B5EF4-FFF2-40B4-BE49-F238E27FC236}">
                <a16:creationId xmlns:a16="http://schemas.microsoft.com/office/drawing/2014/main" id="{13AF8AE0-806B-0B57-AF94-33DFC577692B}"/>
              </a:ext>
            </a:extLst>
          </p:cNvPr>
          <p:cNvSpPr>
            <a:spLocks noGrp="1"/>
          </p:cNvSpPr>
          <p:nvPr>
            <p:ph type="dt" sz="half" idx="10"/>
          </p:nvPr>
        </p:nvSpPr>
        <p:spPr/>
        <p:txBody>
          <a:bodyPr/>
          <a:lstStyle/>
          <a:p>
            <a:fld id="{159ECE66-EFEE-FB43-94C6-BB5E48290437}" type="datetime1">
              <a:t>2025/6/29</a:t>
            </a:fld>
            <a:endParaRPr kumimoji="1" lang="zh-CN" altLang="en-US"/>
          </a:p>
        </p:txBody>
      </p:sp>
      <p:sp>
        <p:nvSpPr>
          <p:cNvPr id="4" name="Footer Placeholder 3">
            <a:extLst>
              <a:ext uri="{FF2B5EF4-FFF2-40B4-BE49-F238E27FC236}">
                <a16:creationId xmlns:a16="http://schemas.microsoft.com/office/drawing/2014/main" id="{271B0B06-CC97-E2A4-921F-10C5CB18B1F3}"/>
              </a:ext>
            </a:extLst>
          </p:cNvPr>
          <p:cNvSpPr>
            <a:spLocks noGrp="1"/>
          </p:cNvSpPr>
          <p:nvPr>
            <p:ph type="ftr" sz="quarter" idx="11"/>
          </p:nvPr>
        </p:nvSpPr>
        <p:spPr/>
        <p:txBody>
          <a:bodyPr/>
          <a:lstStyle/>
          <a:p>
            <a:endParaRPr kumimoji="1" lang="zh-CN" altLang="en-US"/>
          </a:p>
        </p:txBody>
      </p:sp>
      <p:sp>
        <p:nvSpPr>
          <p:cNvPr id="5" name="Slide Number Placeholder 4">
            <a:extLst>
              <a:ext uri="{FF2B5EF4-FFF2-40B4-BE49-F238E27FC236}">
                <a16:creationId xmlns:a16="http://schemas.microsoft.com/office/drawing/2014/main" id="{50012E2E-1D59-8E62-2985-E0D5C3A35C36}"/>
              </a:ext>
            </a:extLst>
          </p:cNvPr>
          <p:cNvSpPr>
            <a:spLocks noGrp="1"/>
          </p:cNvSpPr>
          <p:nvPr>
            <p:ph type="sldNum" sz="quarter" idx="12"/>
          </p:nvPr>
        </p:nvSpPr>
        <p:spPr/>
        <p:txBody>
          <a:bodyPr/>
          <a:lstStyle/>
          <a:p>
            <a:fld id="{E7F4798B-5966-EA46-B410-50C17A12B33D}" type="slidenum">
              <a:t>‹#›</a:t>
            </a:fld>
            <a:endParaRPr kumimoji="1" lang="zh-CN" altLang="en-US"/>
          </a:p>
        </p:txBody>
      </p:sp>
    </p:spTree>
    <p:extLst>
      <p:ext uri="{BB962C8B-B14F-4D97-AF65-F5344CB8AC3E}">
        <p14:creationId xmlns:p14="http://schemas.microsoft.com/office/powerpoint/2010/main" val="176568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60645-03E1-F930-AF1A-0CC3AFADFE36}"/>
              </a:ext>
            </a:extLst>
          </p:cNvPr>
          <p:cNvSpPr>
            <a:spLocks noGrp="1"/>
          </p:cNvSpPr>
          <p:nvPr>
            <p:ph type="dt" sz="half" idx="10"/>
          </p:nvPr>
        </p:nvSpPr>
        <p:spPr/>
        <p:txBody>
          <a:bodyPr/>
          <a:lstStyle/>
          <a:p>
            <a:fld id="{E2249B13-53DA-9B40-88C6-040BEF5569F7}" type="datetime1">
              <a:t>2025/6/29</a:t>
            </a:fld>
            <a:endParaRPr kumimoji="1" lang="zh-CN" altLang="en-US"/>
          </a:p>
        </p:txBody>
      </p:sp>
      <p:sp>
        <p:nvSpPr>
          <p:cNvPr id="3" name="Footer Placeholder 2">
            <a:extLst>
              <a:ext uri="{FF2B5EF4-FFF2-40B4-BE49-F238E27FC236}">
                <a16:creationId xmlns:a16="http://schemas.microsoft.com/office/drawing/2014/main" id="{B9E1C84B-FD25-5C03-6C85-8DA5E0B32017}"/>
              </a:ext>
            </a:extLst>
          </p:cNvPr>
          <p:cNvSpPr>
            <a:spLocks noGrp="1"/>
          </p:cNvSpPr>
          <p:nvPr>
            <p:ph type="ftr" sz="quarter" idx="11"/>
          </p:nvPr>
        </p:nvSpPr>
        <p:spPr/>
        <p:txBody>
          <a:bodyPr/>
          <a:lstStyle/>
          <a:p>
            <a:endParaRPr kumimoji="1" lang="zh-CN" altLang="en-US"/>
          </a:p>
        </p:txBody>
      </p:sp>
      <p:sp>
        <p:nvSpPr>
          <p:cNvPr id="4" name="Slide Number Placeholder 3">
            <a:extLst>
              <a:ext uri="{FF2B5EF4-FFF2-40B4-BE49-F238E27FC236}">
                <a16:creationId xmlns:a16="http://schemas.microsoft.com/office/drawing/2014/main" id="{DB63168B-4106-0A53-8861-4059AC6F7656}"/>
              </a:ext>
            </a:extLst>
          </p:cNvPr>
          <p:cNvSpPr>
            <a:spLocks noGrp="1"/>
          </p:cNvSpPr>
          <p:nvPr>
            <p:ph type="sldNum" sz="quarter" idx="12"/>
          </p:nvPr>
        </p:nvSpPr>
        <p:spPr/>
        <p:txBody>
          <a:bodyPr/>
          <a:lstStyle/>
          <a:p>
            <a:fld id="{E7F4798B-5966-EA46-B410-50C17A12B33D}" type="slidenum">
              <a:t>‹#›</a:t>
            </a:fld>
            <a:endParaRPr kumimoji="1" lang="zh-CN" altLang="en-US"/>
          </a:p>
        </p:txBody>
      </p:sp>
    </p:spTree>
    <p:extLst>
      <p:ext uri="{BB962C8B-B14F-4D97-AF65-F5344CB8AC3E}">
        <p14:creationId xmlns:p14="http://schemas.microsoft.com/office/powerpoint/2010/main" val="129375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FEAA-3D20-F3DD-6F2B-06C8AA98F365}"/>
              </a:ext>
            </a:extLst>
          </p:cNvPr>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Content Placeholder 2">
            <a:extLst>
              <a:ext uri="{FF2B5EF4-FFF2-40B4-BE49-F238E27FC236}">
                <a16:creationId xmlns:a16="http://schemas.microsoft.com/office/drawing/2014/main" id="{953FC141-3D92-6A9C-416A-1F1AF654C6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Text Placeholder 3">
            <a:extLst>
              <a:ext uri="{FF2B5EF4-FFF2-40B4-BE49-F238E27FC236}">
                <a16:creationId xmlns:a16="http://schemas.microsoft.com/office/drawing/2014/main" id="{7C332BC3-1FCA-5AB8-068B-199CFBD3B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Date Placeholder 4">
            <a:extLst>
              <a:ext uri="{FF2B5EF4-FFF2-40B4-BE49-F238E27FC236}">
                <a16:creationId xmlns:a16="http://schemas.microsoft.com/office/drawing/2014/main" id="{CC719645-195C-E496-85C6-17B4D46DCDE1}"/>
              </a:ext>
            </a:extLst>
          </p:cNvPr>
          <p:cNvSpPr>
            <a:spLocks noGrp="1"/>
          </p:cNvSpPr>
          <p:nvPr>
            <p:ph type="dt" sz="half" idx="10"/>
          </p:nvPr>
        </p:nvSpPr>
        <p:spPr/>
        <p:txBody>
          <a:bodyPr/>
          <a:lstStyle/>
          <a:p>
            <a:fld id="{811A5A0D-DAEB-3E45-B23E-7828EDE7C0A4}" type="datetime1">
              <a:t>2025/6/29</a:t>
            </a:fld>
            <a:endParaRPr kumimoji="1" lang="zh-CN" altLang="en-US"/>
          </a:p>
        </p:txBody>
      </p:sp>
      <p:sp>
        <p:nvSpPr>
          <p:cNvPr id="6" name="Footer Placeholder 5">
            <a:extLst>
              <a:ext uri="{FF2B5EF4-FFF2-40B4-BE49-F238E27FC236}">
                <a16:creationId xmlns:a16="http://schemas.microsoft.com/office/drawing/2014/main" id="{2A5F0800-B8C2-97DE-7CB6-DB95274D78EC}"/>
              </a:ext>
            </a:extLst>
          </p:cNvPr>
          <p:cNvSpPr>
            <a:spLocks noGrp="1"/>
          </p:cNvSpPr>
          <p:nvPr>
            <p:ph type="ftr" sz="quarter" idx="11"/>
          </p:nvPr>
        </p:nvSpPr>
        <p:spPr/>
        <p:txBody>
          <a:bodyPr/>
          <a:lstStyle/>
          <a:p>
            <a:endParaRPr kumimoji="1" lang="zh-CN" altLang="en-US"/>
          </a:p>
        </p:txBody>
      </p:sp>
      <p:sp>
        <p:nvSpPr>
          <p:cNvPr id="7" name="Slide Number Placeholder 6">
            <a:extLst>
              <a:ext uri="{FF2B5EF4-FFF2-40B4-BE49-F238E27FC236}">
                <a16:creationId xmlns:a16="http://schemas.microsoft.com/office/drawing/2014/main" id="{62FA5201-C353-0935-7F28-7C1F70E20375}"/>
              </a:ext>
            </a:extLst>
          </p:cNvPr>
          <p:cNvSpPr>
            <a:spLocks noGrp="1"/>
          </p:cNvSpPr>
          <p:nvPr>
            <p:ph type="sldNum" sz="quarter" idx="12"/>
          </p:nvPr>
        </p:nvSpPr>
        <p:spPr/>
        <p:txBody>
          <a:bodyPr/>
          <a:lstStyle/>
          <a:p>
            <a:fld id="{E7F4798B-5966-EA46-B410-50C17A12B33D}" type="slidenum">
              <a:t>‹#›</a:t>
            </a:fld>
            <a:endParaRPr kumimoji="1" lang="zh-CN" altLang="en-US"/>
          </a:p>
        </p:txBody>
      </p:sp>
    </p:spTree>
    <p:extLst>
      <p:ext uri="{BB962C8B-B14F-4D97-AF65-F5344CB8AC3E}">
        <p14:creationId xmlns:p14="http://schemas.microsoft.com/office/powerpoint/2010/main" val="257408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FDE8BA-E8F9-7791-705E-B3DF4A463F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zh-CN"/>
              <a:t>Click to edit Master title style</a:t>
            </a:r>
            <a:endParaRPr kumimoji="1" lang="zh-CN" altLang="en-US"/>
          </a:p>
        </p:txBody>
      </p:sp>
      <p:sp>
        <p:nvSpPr>
          <p:cNvPr id="3" name="Text Placeholder 2">
            <a:extLst>
              <a:ext uri="{FF2B5EF4-FFF2-40B4-BE49-F238E27FC236}">
                <a16:creationId xmlns:a16="http://schemas.microsoft.com/office/drawing/2014/main" id="{A85D50FF-2ECF-DA9D-D265-D92DA4659F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a:extLst>
              <a:ext uri="{FF2B5EF4-FFF2-40B4-BE49-F238E27FC236}">
                <a16:creationId xmlns:a16="http://schemas.microsoft.com/office/drawing/2014/main" id="{F81D7308-53A7-BD61-73DD-7231E4305F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B560F9-7650-2F43-82EE-8F6D9FE6A66D}" type="datetime1">
              <a:t>2025/6/29</a:t>
            </a:fld>
            <a:endParaRPr kumimoji="1" lang="zh-CN" altLang="en-US"/>
          </a:p>
        </p:txBody>
      </p:sp>
      <p:sp>
        <p:nvSpPr>
          <p:cNvPr id="5" name="Footer Placeholder 4">
            <a:extLst>
              <a:ext uri="{FF2B5EF4-FFF2-40B4-BE49-F238E27FC236}">
                <a16:creationId xmlns:a16="http://schemas.microsoft.com/office/drawing/2014/main" id="{9E240220-4771-1568-1724-C630FA4196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Slide Number Placeholder 5">
            <a:extLst>
              <a:ext uri="{FF2B5EF4-FFF2-40B4-BE49-F238E27FC236}">
                <a16:creationId xmlns:a16="http://schemas.microsoft.com/office/drawing/2014/main" id="{66A33AF3-00B7-914A-4E77-3054A8F552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F4798B-5966-EA46-B410-50C17A12B33D}" type="slidenum">
              <a:t>‹#›</a:t>
            </a:fld>
            <a:endParaRPr kumimoji="1" lang="zh-CN" altLang="en-US"/>
          </a:p>
        </p:txBody>
      </p:sp>
    </p:spTree>
    <p:extLst>
      <p:ext uri="{BB962C8B-B14F-4D97-AF65-F5344CB8AC3E}">
        <p14:creationId xmlns:p14="http://schemas.microsoft.com/office/powerpoint/2010/main" val="3315902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0.png"/><Relationship Id="rId3" Type="http://schemas.openxmlformats.org/officeDocument/2006/relationships/image" Target="../media/image22.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6.png"/><Relationship Id="rId5" Type="http://schemas.openxmlformats.org/officeDocument/2006/relationships/image" Target="../media/image7.png"/><Relationship Id="rId10" Type="http://schemas.openxmlformats.org/officeDocument/2006/relationships/image" Target="../media/image15.png"/><Relationship Id="rId4" Type="http://schemas.openxmlformats.org/officeDocument/2006/relationships/image" Target="../media/image6.png"/><Relationship Id="rId9" Type="http://schemas.openxmlformats.org/officeDocument/2006/relationships/image" Target="../media/image13.png"/><Relationship Id="rId1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6.png"/><Relationship Id="rId5" Type="http://schemas.openxmlformats.org/officeDocument/2006/relationships/image" Target="../media/image7.png"/><Relationship Id="rId10" Type="http://schemas.openxmlformats.org/officeDocument/2006/relationships/image" Target="../media/image15.png"/><Relationship Id="rId4" Type="http://schemas.openxmlformats.org/officeDocument/2006/relationships/image" Target="../media/image6.png"/><Relationship Id="rId9" Type="http://schemas.openxmlformats.org/officeDocument/2006/relationships/image" Target="../media/image13.png"/><Relationship Id="rId1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1.png"/><Relationship Id="rId12"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7.png"/><Relationship Id="rId5" Type="http://schemas.openxmlformats.org/officeDocument/2006/relationships/image" Target="../media/image8.png"/><Relationship Id="rId10"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220.png"/><Relationship Id="rId7" Type="http://schemas.openxmlformats.org/officeDocument/2006/relationships/image" Target="../media/image210.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00.png"/><Relationship Id="rId11" Type="http://schemas.openxmlformats.org/officeDocument/2006/relationships/image" Target="../media/image25.png"/><Relationship Id="rId5" Type="http://schemas.openxmlformats.org/officeDocument/2006/relationships/image" Target="../media/image170.png"/><Relationship Id="rId10" Type="http://schemas.openxmlformats.org/officeDocument/2006/relationships/image" Target="../media/image24.png"/><Relationship Id="rId9" Type="http://schemas.openxmlformats.org/officeDocument/2006/relationships/image" Target="../media/image230.png"/></Relationships>
</file>

<file path=ppt/slides/_rels/slide14.xml.rels><?xml version="1.0" encoding="UTF-8" standalone="yes"?>
<Relationships xmlns="http://schemas.openxmlformats.org/package/2006/relationships"><Relationship Id="rId8" Type="http://schemas.openxmlformats.org/officeDocument/2006/relationships/image" Target="../media/image220.png"/><Relationship Id="rId7" Type="http://schemas.openxmlformats.org/officeDocument/2006/relationships/image" Target="../media/image210.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00.png"/><Relationship Id="rId11" Type="http://schemas.openxmlformats.org/officeDocument/2006/relationships/image" Target="../media/image25.png"/><Relationship Id="rId5" Type="http://schemas.openxmlformats.org/officeDocument/2006/relationships/image" Target="../media/image170.png"/><Relationship Id="rId10" Type="http://schemas.openxmlformats.org/officeDocument/2006/relationships/image" Target="../media/image24.png"/><Relationship Id="rId9" Type="http://schemas.openxmlformats.org/officeDocument/2006/relationships/image" Target="../media/image2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3" Type="http://schemas.openxmlformats.org/officeDocument/2006/relationships/image" Target="../media/image450.png"/><Relationship Id="rId12" Type="http://schemas.openxmlformats.org/officeDocument/2006/relationships/image" Target="../media/image440.png"/><Relationship Id="rId2" Type="http://schemas.openxmlformats.org/officeDocument/2006/relationships/notesSlide" Target="../notesSlides/notesSlide18.xml"/><Relationship Id="rId1" Type="http://schemas.openxmlformats.org/officeDocument/2006/relationships/slideLayout" Target="../slideLayouts/slideLayout3.xml"/><Relationship Id="rId11" Type="http://schemas.openxmlformats.org/officeDocument/2006/relationships/image" Target="../media/image650.png"/><Relationship Id="rId15" Type="http://schemas.openxmlformats.org/officeDocument/2006/relationships/image" Target="../media/image470.png"/><Relationship Id="rId10" Type="http://schemas.openxmlformats.org/officeDocument/2006/relationships/image" Target="../media/image420.png"/><Relationship Id="rId9" Type="http://schemas.openxmlformats.org/officeDocument/2006/relationships/image" Target="../media/image411.png"/><Relationship Id="rId14" Type="http://schemas.openxmlformats.org/officeDocument/2006/relationships/image" Target="../media/image460.png"/></Relationships>
</file>

<file path=ppt/slides/_rels/slide19.xml.rels><?xml version="1.0" encoding="UTF-8" standalone="yes"?>
<Relationships xmlns="http://schemas.openxmlformats.org/package/2006/relationships"><Relationship Id="rId13" Type="http://schemas.openxmlformats.org/officeDocument/2006/relationships/image" Target="../media/image27.png"/><Relationship Id="rId12"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 Id="rId11" Type="http://schemas.openxmlformats.org/officeDocument/2006/relationships/image" Target="../media/image650.png"/><Relationship Id="rId15" Type="http://schemas.openxmlformats.org/officeDocument/2006/relationships/image" Target="../media/image470.png"/><Relationship Id="rId10" Type="http://schemas.openxmlformats.org/officeDocument/2006/relationships/image" Target="../media/image420.png"/><Relationship Id="rId9" Type="http://schemas.openxmlformats.org/officeDocument/2006/relationships/image" Target="../media/image411.png"/><Relationship Id="rId14" Type="http://schemas.openxmlformats.org/officeDocument/2006/relationships/image" Target="../media/image46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3" Type="http://schemas.openxmlformats.org/officeDocument/2006/relationships/image" Target="../media/image450.png"/><Relationship Id="rId12" Type="http://schemas.openxmlformats.org/officeDocument/2006/relationships/image" Target="../media/image440.png"/><Relationship Id="rId2" Type="http://schemas.openxmlformats.org/officeDocument/2006/relationships/notesSlide" Target="../notesSlides/notesSlide20.xml"/><Relationship Id="rId1" Type="http://schemas.openxmlformats.org/officeDocument/2006/relationships/slideLayout" Target="../slideLayouts/slideLayout3.xml"/><Relationship Id="rId11" Type="http://schemas.openxmlformats.org/officeDocument/2006/relationships/image" Target="../media/image650.png"/><Relationship Id="rId15" Type="http://schemas.openxmlformats.org/officeDocument/2006/relationships/image" Target="../media/image470.png"/><Relationship Id="rId10" Type="http://schemas.openxmlformats.org/officeDocument/2006/relationships/image" Target="../media/image420.png"/><Relationship Id="rId9" Type="http://schemas.openxmlformats.org/officeDocument/2006/relationships/image" Target="../media/image411.png"/><Relationship Id="rId14" Type="http://schemas.openxmlformats.org/officeDocument/2006/relationships/image" Target="../media/image460.png"/></Relationships>
</file>

<file path=ppt/slides/_rels/slide21.xml.rels><?xml version="1.0" encoding="UTF-8" standalone="yes"?>
<Relationships xmlns="http://schemas.openxmlformats.org/package/2006/relationships"><Relationship Id="rId13" Type="http://schemas.openxmlformats.org/officeDocument/2006/relationships/image" Target="../media/image450.png"/><Relationship Id="rId7" Type="http://schemas.openxmlformats.org/officeDocument/2006/relationships/image" Target="../media/image370.png"/><Relationship Id="rId12" Type="http://schemas.openxmlformats.org/officeDocument/2006/relationships/image" Target="../media/image440.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360.png"/><Relationship Id="rId11" Type="http://schemas.openxmlformats.org/officeDocument/2006/relationships/image" Target="../media/image650.png"/><Relationship Id="rId5" Type="http://schemas.openxmlformats.org/officeDocument/2006/relationships/image" Target="../media/image350.png"/><Relationship Id="rId15" Type="http://schemas.openxmlformats.org/officeDocument/2006/relationships/image" Target="../media/image470.png"/><Relationship Id="rId10" Type="http://schemas.openxmlformats.org/officeDocument/2006/relationships/image" Target="../media/image420.png"/><Relationship Id="rId9" Type="http://schemas.openxmlformats.org/officeDocument/2006/relationships/image" Target="../media/image411.png"/><Relationship Id="rId14" Type="http://schemas.openxmlformats.org/officeDocument/2006/relationships/image" Target="../media/image460.png"/></Relationships>
</file>

<file path=ppt/slides/_rels/slide22.xml.rels><?xml version="1.0" encoding="UTF-8" standalone="yes"?>
<Relationships xmlns="http://schemas.openxmlformats.org/package/2006/relationships"><Relationship Id="rId8" Type="http://schemas.openxmlformats.org/officeDocument/2006/relationships/image" Target="../media/image380.png"/><Relationship Id="rId13" Type="http://schemas.openxmlformats.org/officeDocument/2006/relationships/image" Target="../media/image650.png"/><Relationship Id="rId7" Type="http://schemas.openxmlformats.org/officeDocument/2006/relationships/image" Target="../media/image370.png"/><Relationship Id="rId12" Type="http://schemas.openxmlformats.org/officeDocument/2006/relationships/image" Target="../media/image420.png"/><Relationship Id="rId17" Type="http://schemas.openxmlformats.org/officeDocument/2006/relationships/image" Target="../media/image470.png"/><Relationship Id="rId2" Type="http://schemas.openxmlformats.org/officeDocument/2006/relationships/notesSlide" Target="../notesSlides/notesSlide22.xml"/><Relationship Id="rId16" Type="http://schemas.openxmlformats.org/officeDocument/2006/relationships/image" Target="../media/image460.png"/><Relationship Id="rId1" Type="http://schemas.openxmlformats.org/officeDocument/2006/relationships/slideLayout" Target="../slideLayouts/slideLayout3.xml"/><Relationship Id="rId6" Type="http://schemas.openxmlformats.org/officeDocument/2006/relationships/image" Target="../media/image360.png"/><Relationship Id="rId11" Type="http://schemas.openxmlformats.org/officeDocument/2006/relationships/image" Target="../media/image411.png"/><Relationship Id="rId5" Type="http://schemas.openxmlformats.org/officeDocument/2006/relationships/image" Target="../media/image350.png"/><Relationship Id="rId15" Type="http://schemas.openxmlformats.org/officeDocument/2006/relationships/image" Target="../media/image450.png"/><Relationship Id="rId10" Type="http://schemas.openxmlformats.org/officeDocument/2006/relationships/image" Target="../media/image400.png"/><Relationship Id="rId9" Type="http://schemas.openxmlformats.org/officeDocument/2006/relationships/image" Target="../media/image390.png"/><Relationship Id="rId14" Type="http://schemas.openxmlformats.org/officeDocument/2006/relationships/image" Target="../media/image440.png"/></Relationships>
</file>

<file path=ppt/slides/_rels/slide23.xml.rels><?xml version="1.0" encoding="UTF-8" standalone="yes"?>
<Relationships xmlns="http://schemas.openxmlformats.org/package/2006/relationships"><Relationship Id="rId8" Type="http://schemas.openxmlformats.org/officeDocument/2006/relationships/image" Target="../media/image380.png"/><Relationship Id="rId13" Type="http://schemas.openxmlformats.org/officeDocument/2006/relationships/image" Target="../media/image650.png"/><Relationship Id="rId7" Type="http://schemas.openxmlformats.org/officeDocument/2006/relationships/image" Target="../media/image370.png"/><Relationship Id="rId12" Type="http://schemas.openxmlformats.org/officeDocument/2006/relationships/image" Target="../media/image420.png"/><Relationship Id="rId17" Type="http://schemas.openxmlformats.org/officeDocument/2006/relationships/image" Target="../media/image470.png"/><Relationship Id="rId2" Type="http://schemas.openxmlformats.org/officeDocument/2006/relationships/notesSlide" Target="../notesSlides/notesSlide23.xml"/><Relationship Id="rId16" Type="http://schemas.openxmlformats.org/officeDocument/2006/relationships/image" Target="../media/image460.png"/><Relationship Id="rId1" Type="http://schemas.openxmlformats.org/officeDocument/2006/relationships/slideLayout" Target="../slideLayouts/slideLayout3.xml"/><Relationship Id="rId6" Type="http://schemas.openxmlformats.org/officeDocument/2006/relationships/image" Target="../media/image360.png"/><Relationship Id="rId11" Type="http://schemas.openxmlformats.org/officeDocument/2006/relationships/image" Target="../media/image411.png"/><Relationship Id="rId5" Type="http://schemas.openxmlformats.org/officeDocument/2006/relationships/image" Target="../media/image350.png"/><Relationship Id="rId15" Type="http://schemas.openxmlformats.org/officeDocument/2006/relationships/image" Target="../media/image450.png"/><Relationship Id="rId10" Type="http://schemas.openxmlformats.org/officeDocument/2006/relationships/image" Target="../media/image400.png"/><Relationship Id="rId9" Type="http://schemas.openxmlformats.org/officeDocument/2006/relationships/image" Target="../media/image390.png"/><Relationship Id="rId14" Type="http://schemas.openxmlformats.org/officeDocument/2006/relationships/image" Target="../media/image440.png"/></Relationships>
</file>

<file path=ppt/slides/_rels/slide24.xml.rels><?xml version="1.0" encoding="UTF-8" standalone="yes"?>
<Relationships xmlns="http://schemas.openxmlformats.org/package/2006/relationships"><Relationship Id="rId8" Type="http://schemas.openxmlformats.org/officeDocument/2006/relationships/image" Target="../media/image380.png"/><Relationship Id="rId13" Type="http://schemas.openxmlformats.org/officeDocument/2006/relationships/image" Target="../media/image650.png"/><Relationship Id="rId7" Type="http://schemas.openxmlformats.org/officeDocument/2006/relationships/image" Target="../media/image370.png"/><Relationship Id="rId12" Type="http://schemas.openxmlformats.org/officeDocument/2006/relationships/image" Target="../media/image420.png"/><Relationship Id="rId17" Type="http://schemas.openxmlformats.org/officeDocument/2006/relationships/image" Target="../media/image470.png"/><Relationship Id="rId2" Type="http://schemas.openxmlformats.org/officeDocument/2006/relationships/notesSlide" Target="../notesSlides/notesSlide24.xml"/><Relationship Id="rId16" Type="http://schemas.openxmlformats.org/officeDocument/2006/relationships/image" Target="../media/image460.png"/><Relationship Id="rId1" Type="http://schemas.openxmlformats.org/officeDocument/2006/relationships/slideLayout" Target="../slideLayouts/slideLayout3.xml"/><Relationship Id="rId6" Type="http://schemas.openxmlformats.org/officeDocument/2006/relationships/image" Target="../media/image360.png"/><Relationship Id="rId11" Type="http://schemas.openxmlformats.org/officeDocument/2006/relationships/image" Target="../media/image411.png"/><Relationship Id="rId5" Type="http://schemas.openxmlformats.org/officeDocument/2006/relationships/image" Target="../media/image350.png"/><Relationship Id="rId15" Type="http://schemas.openxmlformats.org/officeDocument/2006/relationships/image" Target="../media/image450.png"/><Relationship Id="rId10" Type="http://schemas.openxmlformats.org/officeDocument/2006/relationships/image" Target="../media/image400.png"/><Relationship Id="rId9" Type="http://schemas.openxmlformats.org/officeDocument/2006/relationships/image" Target="../media/image390.png"/><Relationship Id="rId14" Type="http://schemas.openxmlformats.org/officeDocument/2006/relationships/image" Target="../media/image440.png"/></Relationships>
</file>

<file path=ppt/slides/_rels/slide25.xml.rels><?xml version="1.0" encoding="UTF-8" standalone="yes"?>
<Relationships xmlns="http://schemas.openxmlformats.org/package/2006/relationships"><Relationship Id="rId8" Type="http://schemas.openxmlformats.org/officeDocument/2006/relationships/image" Target="../media/image380.png"/><Relationship Id="rId13" Type="http://schemas.openxmlformats.org/officeDocument/2006/relationships/image" Target="../media/image106.png"/><Relationship Id="rId7" Type="http://schemas.openxmlformats.org/officeDocument/2006/relationships/image" Target="../media/image370.png"/><Relationship Id="rId12" Type="http://schemas.openxmlformats.org/officeDocument/2006/relationships/image" Target="../media/image420.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60.png"/><Relationship Id="rId11" Type="http://schemas.openxmlformats.org/officeDocument/2006/relationships/image" Target="../media/image411.png"/><Relationship Id="rId5" Type="http://schemas.openxmlformats.org/officeDocument/2006/relationships/image" Target="../media/image350.png"/><Relationship Id="rId15" Type="http://schemas.openxmlformats.org/officeDocument/2006/relationships/image" Target="../media/image470.png"/><Relationship Id="rId10" Type="http://schemas.openxmlformats.org/officeDocument/2006/relationships/image" Target="../media/image400.png"/><Relationship Id="rId9" Type="http://schemas.openxmlformats.org/officeDocument/2006/relationships/image" Target="../media/image390.png"/><Relationship Id="rId14" Type="http://schemas.openxmlformats.org/officeDocument/2006/relationships/image" Target="../media/image460.png"/></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2.png"/><Relationship Id="rId7" Type="http://schemas.openxmlformats.org/officeDocument/2006/relationships/image" Target="../media/image28.png"/><Relationship Id="rId12"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360.png"/><Relationship Id="rId11" Type="http://schemas.openxmlformats.org/officeDocument/2006/relationships/image" Target="../media/image30.png"/><Relationship Id="rId5" Type="http://schemas.openxmlformats.org/officeDocument/2006/relationships/image" Target="../media/image350.png"/><Relationship Id="rId15" Type="http://schemas.openxmlformats.org/officeDocument/2006/relationships/image" Target="../media/image34.png"/><Relationship Id="rId10" Type="http://schemas.openxmlformats.org/officeDocument/2006/relationships/image" Target="../media/image400.png"/><Relationship Id="rId9" Type="http://schemas.openxmlformats.org/officeDocument/2006/relationships/image" Target="../media/image390.png"/><Relationship Id="rId14" Type="http://schemas.openxmlformats.org/officeDocument/2006/relationships/image" Target="../media/image33.png"/></Relationships>
</file>

<file path=ppt/slides/_rels/slide2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8.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5.png"/><Relationship Id="rId7" Type="http://schemas.openxmlformats.org/officeDocument/2006/relationships/image" Target="../media/image109.png"/><Relationship Id="rId12" Type="http://schemas.openxmlformats.org/officeDocument/2006/relationships/image" Target="../media/image114.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108.png"/><Relationship Id="rId11" Type="http://schemas.openxmlformats.org/officeDocument/2006/relationships/image" Target="../media/image113.png"/><Relationship Id="rId5" Type="http://schemas.openxmlformats.org/officeDocument/2006/relationships/image" Target="../media/image107.png"/><Relationship Id="rId15" Type="http://schemas.openxmlformats.org/officeDocument/2006/relationships/image" Target="../media/image117.png"/><Relationship Id="rId10" Type="http://schemas.openxmlformats.org/officeDocument/2006/relationships/image" Target="../media/image112.png"/><Relationship Id="rId9" Type="http://schemas.openxmlformats.org/officeDocument/2006/relationships/image" Target="../media/image111.png"/><Relationship Id="rId14" Type="http://schemas.openxmlformats.org/officeDocument/2006/relationships/image" Target="../media/image1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26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26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notesSlide" Target="../notesSlides/notesSlide37.xml"/><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slideLayout" Target="../slideLayouts/slideLayout3.xml"/><Relationship Id="rId16" Type="http://schemas.openxmlformats.org/officeDocument/2006/relationships/image" Target="../media/image59.png"/><Relationship Id="rId1" Type="http://schemas.openxmlformats.org/officeDocument/2006/relationships/tags" Target="../tags/tag4.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38.xml.rels><?xml version="1.0" encoding="UTF-8" standalone="yes"?>
<Relationships xmlns="http://schemas.openxmlformats.org/package/2006/relationships"><Relationship Id="rId18" Type="http://schemas.openxmlformats.org/officeDocument/2006/relationships/image" Target="../media/image260.png"/><Relationship Id="rId26" Type="http://schemas.openxmlformats.org/officeDocument/2006/relationships/image" Target="../media/image340.png"/><Relationship Id="rId3" Type="http://schemas.openxmlformats.org/officeDocument/2006/relationships/notesSlide" Target="../notesSlides/notesSlide38.xml"/><Relationship Id="rId21" Type="http://schemas.openxmlformats.org/officeDocument/2006/relationships/image" Target="../media/image290.png"/><Relationship Id="rId17" Type="http://schemas.openxmlformats.org/officeDocument/2006/relationships/image" Target="../media/image143.png"/><Relationship Id="rId25" Type="http://schemas.openxmlformats.org/officeDocument/2006/relationships/image" Target="../media/image330.png"/><Relationship Id="rId2" Type="http://schemas.openxmlformats.org/officeDocument/2006/relationships/slideLayout" Target="../slideLayouts/slideLayout3.xml"/><Relationship Id="rId16" Type="http://schemas.openxmlformats.org/officeDocument/2006/relationships/image" Target="../media/image142.png"/><Relationship Id="rId20" Type="http://schemas.openxmlformats.org/officeDocument/2006/relationships/image" Target="../media/image280.png"/><Relationship Id="rId29" Type="http://schemas.openxmlformats.org/officeDocument/2006/relationships/image" Target="../media/image371.png"/><Relationship Id="rId1" Type="http://schemas.openxmlformats.org/officeDocument/2006/relationships/tags" Target="../tags/tag5.xml"/><Relationship Id="rId24" Type="http://schemas.openxmlformats.org/officeDocument/2006/relationships/image" Target="../media/image320.png"/><Relationship Id="rId23" Type="http://schemas.openxmlformats.org/officeDocument/2006/relationships/image" Target="../media/image310.png"/><Relationship Id="rId28" Type="http://schemas.openxmlformats.org/officeDocument/2006/relationships/image" Target="../media/image361.png"/><Relationship Id="rId19" Type="http://schemas.openxmlformats.org/officeDocument/2006/relationships/image" Target="../media/image270.png"/><Relationship Id="rId22" Type="http://schemas.openxmlformats.org/officeDocument/2006/relationships/image" Target="../media/image300.png"/><Relationship Id="rId27" Type="http://schemas.openxmlformats.org/officeDocument/2006/relationships/image" Target="../media/image351.png"/><Relationship Id="rId30" Type="http://schemas.openxmlformats.org/officeDocument/2006/relationships/image" Target="../media/image38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46.png"/></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64.png"/></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6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67.png"/></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68.png"/></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710.png"/><Relationship Id="rId13" Type="http://schemas.openxmlformats.org/officeDocument/2006/relationships/image" Target="../media/image14.png"/><Relationship Id="rId7" Type="http://schemas.openxmlformats.org/officeDocument/2006/relationships/image" Target="../media/image610.png"/><Relationship Id="rId12"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10.png"/><Relationship Id="rId5" Type="http://schemas.openxmlformats.org/officeDocument/2006/relationships/image" Target="../media/image410.png"/></Relationships>
</file>

<file path=ppt/slides/_rels/slide8.xml.rels><?xml version="1.0" encoding="UTF-8" standalone="yes"?>
<Relationships xmlns="http://schemas.openxmlformats.org/package/2006/relationships"><Relationship Id="rId8" Type="http://schemas.openxmlformats.org/officeDocument/2006/relationships/image" Target="../media/image710.png"/><Relationship Id="rId13" Type="http://schemas.openxmlformats.org/officeDocument/2006/relationships/image" Target="../media/image19.png"/><Relationship Id="rId7" Type="http://schemas.openxmlformats.org/officeDocument/2006/relationships/image" Target="../media/image610.png"/><Relationship Id="rId12" Type="http://schemas.openxmlformats.org/officeDocument/2006/relationships/image" Target="../media/image12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510.png"/><Relationship Id="rId11" Type="http://schemas.openxmlformats.org/officeDocument/2006/relationships/image" Target="../media/image18.png"/><Relationship Id="rId5" Type="http://schemas.openxmlformats.org/officeDocument/2006/relationships/image" Target="../media/image410.png"/><Relationship Id="rId10" Type="http://schemas.openxmlformats.org/officeDocument/2006/relationships/image" Target="../media/image12.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1.png"/><Relationship Id="rId12"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7.png"/><Relationship Id="rId5" Type="http://schemas.openxmlformats.org/officeDocument/2006/relationships/image" Target="../media/image8.png"/><Relationship Id="rId10"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A6ED-7F16-530C-1274-2A843896AE16}"/>
              </a:ext>
            </a:extLst>
          </p:cNvPr>
          <p:cNvSpPr>
            <a:spLocks noGrp="1"/>
          </p:cNvSpPr>
          <p:nvPr>
            <p:ph type="ctrTitle"/>
          </p:nvPr>
        </p:nvSpPr>
        <p:spPr>
          <a:xfrm>
            <a:off x="762000" y="1426840"/>
            <a:ext cx="10668000" cy="2387600"/>
          </a:xfrm>
        </p:spPr>
        <p:txBody>
          <a:bodyPr>
            <a:normAutofit/>
          </a:bodyPr>
          <a:lstStyle/>
          <a:p>
            <a:r>
              <a:rPr kumimoji="1" lang="en-US" altLang="zh-CN" sz="5400"/>
              <a:t>Taming and Dissecting Recursions through  Interprocedural </a:t>
            </a:r>
            <a:br>
              <a:rPr kumimoji="1" lang="en-US" altLang="zh-CN" sz="5400"/>
            </a:br>
            <a:r>
              <a:rPr kumimoji="1" lang="en-US" altLang="zh-CN" sz="5400"/>
              <a:t>Weak Topological Ordering</a:t>
            </a:r>
            <a:endParaRPr kumimoji="1" lang="zh-CN" altLang="en-US" sz="5400"/>
          </a:p>
        </p:txBody>
      </p:sp>
      <p:sp>
        <p:nvSpPr>
          <p:cNvPr id="3" name="Subtitle 2">
            <a:extLst>
              <a:ext uri="{FF2B5EF4-FFF2-40B4-BE49-F238E27FC236}">
                <a16:creationId xmlns:a16="http://schemas.microsoft.com/office/drawing/2014/main" id="{361E8C42-C296-AF56-EAAF-FF4A76140A4E}"/>
              </a:ext>
            </a:extLst>
          </p:cNvPr>
          <p:cNvSpPr>
            <a:spLocks noGrp="1"/>
          </p:cNvSpPr>
          <p:nvPr>
            <p:ph type="subTitle" idx="1"/>
          </p:nvPr>
        </p:nvSpPr>
        <p:spPr>
          <a:xfrm>
            <a:off x="1722698" y="4215496"/>
            <a:ext cx="9144000" cy="365125"/>
          </a:xfrm>
        </p:spPr>
        <p:txBody>
          <a:bodyPr/>
          <a:lstStyle/>
          <a:p>
            <a:r>
              <a:rPr kumimoji="1" lang="en-US" altLang="zh-CN"/>
              <a:t>Jiawei Yang</a:t>
            </a:r>
            <a:r>
              <a:rPr kumimoji="1" lang="en-US" altLang="zh-CN" baseline="30000"/>
              <a:t>#1</a:t>
            </a:r>
            <a:r>
              <a:rPr kumimoji="1" lang="en-US" altLang="zh-CN"/>
              <a:t>, Xiao Cheng</a:t>
            </a:r>
            <a:r>
              <a:rPr kumimoji="1" lang="en-US" altLang="zh-CN" baseline="30000"/>
              <a:t>#2</a:t>
            </a:r>
            <a:r>
              <a:rPr kumimoji="1" lang="en-US" altLang="zh-CN"/>
              <a:t>, Bor-yuh Chang</a:t>
            </a:r>
            <a:r>
              <a:rPr kumimoji="1" lang="en-US" altLang="zh-CN" baseline="30000"/>
              <a:t>3</a:t>
            </a:r>
            <a:r>
              <a:rPr kumimoji="1" lang="en-US" altLang="zh-CN"/>
              <a:t>, Xiapu Luo</a:t>
            </a:r>
            <a:r>
              <a:rPr kumimoji="1" lang="en-US" altLang="zh-CN" baseline="30000"/>
              <a:t>1</a:t>
            </a:r>
            <a:r>
              <a:rPr kumimoji="1" lang="en-US" altLang="zh-CN"/>
              <a:t>, Yulei Sui</a:t>
            </a:r>
            <a:r>
              <a:rPr kumimoji="1" lang="en-US" altLang="zh-CN" baseline="30000"/>
              <a:t>2</a:t>
            </a:r>
            <a:endParaRPr kumimoji="1" lang="zh-CN" altLang="en-US"/>
          </a:p>
        </p:txBody>
      </p:sp>
      <p:sp>
        <p:nvSpPr>
          <p:cNvPr id="4" name="Slide Number Placeholder 3">
            <a:extLst>
              <a:ext uri="{FF2B5EF4-FFF2-40B4-BE49-F238E27FC236}">
                <a16:creationId xmlns:a16="http://schemas.microsoft.com/office/drawing/2014/main" id="{90EB59C7-8C4E-8F45-20B6-56B0F1675124}"/>
              </a:ext>
            </a:extLst>
          </p:cNvPr>
          <p:cNvSpPr>
            <a:spLocks noGrp="1"/>
          </p:cNvSpPr>
          <p:nvPr>
            <p:ph type="sldNum" sz="quarter" idx="12"/>
          </p:nvPr>
        </p:nvSpPr>
        <p:spPr/>
        <p:txBody>
          <a:bodyPr/>
          <a:lstStyle/>
          <a:p>
            <a:fld id="{E7F4798B-5966-EA46-B410-50C17A12B33D}" type="slidenum">
              <a:rPr lang="en-CN"/>
              <a:t>1</a:t>
            </a:fld>
            <a:endParaRPr kumimoji="1" lang="en-CN" altLang="zh-CN"/>
          </a:p>
        </p:txBody>
      </p:sp>
      <p:sp>
        <p:nvSpPr>
          <p:cNvPr id="5" name="TextBox 4">
            <a:extLst>
              <a:ext uri="{FF2B5EF4-FFF2-40B4-BE49-F238E27FC236}">
                <a16:creationId xmlns:a16="http://schemas.microsoft.com/office/drawing/2014/main" id="{AFC87BF7-5054-1CCE-20BA-8276D30A3C34}"/>
              </a:ext>
            </a:extLst>
          </p:cNvPr>
          <p:cNvSpPr txBox="1"/>
          <p:nvPr/>
        </p:nvSpPr>
        <p:spPr>
          <a:xfrm>
            <a:off x="5503715" y="5215461"/>
            <a:ext cx="266420" cy="276999"/>
          </a:xfrm>
          <a:prstGeom prst="rect">
            <a:avLst/>
          </a:prstGeom>
          <a:noFill/>
        </p:spPr>
        <p:txBody>
          <a:bodyPr wrap="none" rtlCol="0">
            <a:spAutoFit/>
          </a:bodyPr>
          <a:lstStyle/>
          <a:p>
            <a:r>
              <a:rPr kumimoji="1" lang="en-US" altLang="zh-CN" baseline="30000"/>
              <a:t>2</a:t>
            </a:r>
            <a:endParaRPr kumimoji="1" lang="zh-CN" altLang="en-US" baseline="30000"/>
          </a:p>
        </p:txBody>
      </p:sp>
      <p:sp>
        <p:nvSpPr>
          <p:cNvPr id="6" name="TextBox 5">
            <a:extLst>
              <a:ext uri="{FF2B5EF4-FFF2-40B4-BE49-F238E27FC236}">
                <a16:creationId xmlns:a16="http://schemas.microsoft.com/office/drawing/2014/main" id="{E31725CC-D786-2E87-4A27-E4E416D1EBC1}"/>
              </a:ext>
            </a:extLst>
          </p:cNvPr>
          <p:cNvSpPr txBox="1"/>
          <p:nvPr/>
        </p:nvSpPr>
        <p:spPr>
          <a:xfrm>
            <a:off x="1930840" y="5215461"/>
            <a:ext cx="266420" cy="276999"/>
          </a:xfrm>
          <a:prstGeom prst="rect">
            <a:avLst/>
          </a:prstGeom>
          <a:noFill/>
        </p:spPr>
        <p:txBody>
          <a:bodyPr wrap="none" rtlCol="0">
            <a:spAutoFit/>
          </a:bodyPr>
          <a:lstStyle/>
          <a:p>
            <a:r>
              <a:rPr kumimoji="1" lang="en-US" altLang="zh-CN" baseline="30000"/>
              <a:t>1</a:t>
            </a:r>
            <a:endParaRPr kumimoji="1" lang="zh-CN" altLang="en-US" baseline="30000"/>
          </a:p>
        </p:txBody>
      </p:sp>
      <p:pic>
        <p:nvPicPr>
          <p:cNvPr id="1032" name="Picture 8" descr="CU Boulder Logo | Brand and Messaging | University of ...">
            <a:extLst>
              <a:ext uri="{FF2B5EF4-FFF2-40B4-BE49-F238E27FC236}">
                <a16:creationId xmlns:a16="http://schemas.microsoft.com/office/drawing/2014/main" id="{8EEED163-DFDE-0C16-2ED4-16B60FB040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7552" y="5028947"/>
            <a:ext cx="2152891" cy="12248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AC47B95-8206-5168-13E5-F80E66D3370F}"/>
              </a:ext>
            </a:extLst>
          </p:cNvPr>
          <p:cNvSpPr txBox="1"/>
          <p:nvPr/>
        </p:nvSpPr>
        <p:spPr>
          <a:xfrm>
            <a:off x="8027197" y="5215461"/>
            <a:ext cx="266420" cy="276999"/>
          </a:xfrm>
          <a:prstGeom prst="rect">
            <a:avLst/>
          </a:prstGeom>
          <a:noFill/>
        </p:spPr>
        <p:txBody>
          <a:bodyPr wrap="none" rtlCol="0">
            <a:spAutoFit/>
          </a:bodyPr>
          <a:lstStyle/>
          <a:p>
            <a:r>
              <a:rPr kumimoji="1" lang="en-US" altLang="zh-CN" baseline="30000"/>
              <a:t>3</a:t>
            </a:r>
            <a:endParaRPr kumimoji="1" lang="zh-CN" altLang="en-US" baseline="30000"/>
          </a:p>
        </p:txBody>
      </p:sp>
      <p:pic>
        <p:nvPicPr>
          <p:cNvPr id="1034" name="Picture 10" descr="GreenMap@PolyU">
            <a:extLst>
              <a:ext uri="{FF2B5EF4-FFF2-40B4-BE49-F238E27FC236}">
                <a16:creationId xmlns:a16="http://schemas.microsoft.com/office/drawing/2014/main" id="{11A43DA8-8A5C-2A1F-9B42-5D41553AA6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260" y="5110575"/>
            <a:ext cx="3302643" cy="82566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NEW UNSW LOGO PNG IN 2025 - eDigital Agency">
            <a:extLst>
              <a:ext uri="{FF2B5EF4-FFF2-40B4-BE49-F238E27FC236}">
                <a16:creationId xmlns:a16="http://schemas.microsoft.com/office/drawing/2014/main" id="{340634B7-1330-2F2D-D9AE-8A1AAEA40A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7223" y="5093950"/>
            <a:ext cx="2440329" cy="1049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39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6D4E3-F8B9-0509-3A59-B46D820EBF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9F48D3-9A1F-4DF3-A0FB-F5696433A513}"/>
              </a:ext>
            </a:extLst>
          </p:cNvPr>
          <p:cNvSpPr>
            <a:spLocks noGrp="1"/>
          </p:cNvSpPr>
          <p:nvPr>
            <p:ph type="title"/>
          </p:nvPr>
        </p:nvSpPr>
        <p:spPr/>
        <p:txBody>
          <a:bodyPr/>
          <a:lstStyle/>
          <a:p>
            <a:r>
              <a:rPr kumimoji="1" lang="en-US" altLang="zh-CN"/>
              <a:t>Abstract Interpretation</a:t>
            </a:r>
            <a:endParaRPr kumimoji="1" lang="zh-CN" altLang="en-US"/>
          </a:p>
        </p:txBody>
      </p:sp>
      <p:sp>
        <p:nvSpPr>
          <p:cNvPr id="77" name="Slide Number Placeholder 76">
            <a:extLst>
              <a:ext uri="{FF2B5EF4-FFF2-40B4-BE49-F238E27FC236}">
                <a16:creationId xmlns:a16="http://schemas.microsoft.com/office/drawing/2014/main" id="{437D979D-A5D1-AD39-DF10-880437187611}"/>
              </a:ext>
            </a:extLst>
          </p:cNvPr>
          <p:cNvSpPr>
            <a:spLocks noGrp="1"/>
          </p:cNvSpPr>
          <p:nvPr>
            <p:ph type="sldNum" sz="quarter" idx="12"/>
          </p:nvPr>
        </p:nvSpPr>
        <p:spPr/>
        <p:txBody>
          <a:bodyPr/>
          <a:lstStyle/>
          <a:p>
            <a:fld id="{E7F4798B-5966-EA46-B410-50C17A12B33D}" type="slidenum">
              <a:rPr lang="en-CN"/>
              <a:t>10</a:t>
            </a:fld>
            <a:endParaRPr kumimoji="1" lang="en-CN" altLang="zh-CN"/>
          </a:p>
        </p:txBody>
      </p:sp>
      <p:sp>
        <p:nvSpPr>
          <p:cNvPr id="19" name="Text Placeholder 18">
            <a:extLst>
              <a:ext uri="{FF2B5EF4-FFF2-40B4-BE49-F238E27FC236}">
                <a16:creationId xmlns:a16="http://schemas.microsoft.com/office/drawing/2014/main" id="{15418B56-4C0F-3A77-0A9E-78F58CC2EC74}"/>
              </a:ext>
            </a:extLst>
          </p:cNvPr>
          <p:cNvSpPr>
            <a:spLocks noGrp="1"/>
          </p:cNvSpPr>
          <p:nvPr>
            <p:ph type="body" sz="quarter" idx="13"/>
          </p:nvPr>
        </p:nvSpPr>
        <p:spPr>
          <a:xfrm>
            <a:off x="838199" y="1037292"/>
            <a:ext cx="4289983" cy="543059"/>
          </a:xfrm>
        </p:spPr>
        <p:txBody>
          <a:bodyPr/>
          <a:lstStyle/>
          <a:p>
            <a:r>
              <a:rPr kumimoji="1" lang="en-US" altLang="zh-CN"/>
              <a:t>Fixpoint Computation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CF2DC6D-F185-22BE-4CE5-148D48006ADC}"/>
                  </a:ext>
                </a:extLst>
              </p:cNvPr>
              <p:cNvSpPr txBox="1"/>
              <p:nvPr/>
            </p:nvSpPr>
            <p:spPr>
              <a:xfrm>
                <a:off x="5480680" y="4180035"/>
                <a:ext cx="3837620" cy="1069139"/>
              </a:xfrm>
              <a:prstGeom prst="rect">
                <a:avLst/>
              </a:prstGeom>
              <a:noFill/>
            </p:spPr>
            <p:txBody>
              <a:bodyPr wrap="square" rtlCol="0">
                <a:spAutoFit/>
              </a:bodyPr>
              <a:lstStyle/>
              <a:p>
                <a:pPr algn="ctr"/>
                <a:r>
                  <a:rPr kumimoji="1" lang="en-US" altLang="zh-CN" sz="2800"/>
                  <a:t>Iteratively</a:t>
                </a:r>
              </a:p>
              <a:p>
                <a:pPr algn="ctr"/>
                <a:r>
                  <a:rPr kumimoji="1" lang="en-US" altLang="zh-CN" sz="2800"/>
                  <a:t>Update </a:t>
                </a:r>
                <a14:m>
                  <m:oMath xmlns:m="http://schemas.openxmlformats.org/officeDocument/2006/math">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ea typeface="Cambria Math" panose="02040503050406030204" pitchFamily="18" charset="0"/>
                          </a:rPr>
                          <m:t>𝜎</m:t>
                        </m:r>
                      </m:e>
                      <m:sub>
                        <m:bar>
                          <m:barPr>
                            <m:ctrlPr>
                              <a:rPr lang="zh-CN" altLang="en-US" sz="2800" i="1">
                                <a:latin typeface="Cambria Math" panose="02040503050406030204" pitchFamily="18" charset="0"/>
                              </a:rPr>
                            </m:ctrlPr>
                          </m:barPr>
                          <m:e>
                            <m:sSub>
                              <m:sSubPr>
                                <m:ctrlPr>
                                  <a:rPr lang="en-CN" sz="2800" i="1">
                                    <a:latin typeface="Cambria Math" panose="02040503050406030204" pitchFamily="18" charset="0"/>
                                  </a:rPr>
                                </m:ctrlPr>
                              </m:sSubPr>
                              <m:e>
                                <m:r>
                                  <a:rPr lang="en-CN" sz="2800" i="1">
                                    <a:latin typeface="Cambria Math" panose="02040503050406030204" pitchFamily="18" charset="0"/>
                                  </a:rPr>
                                  <m:t>𝓁</m:t>
                                </m:r>
                              </m:e>
                              <m:sub>
                                <m:r>
                                  <a:rPr lang="en-US" sz="2800" i="1">
                                    <a:latin typeface="Cambria Math" panose="02040503050406030204" pitchFamily="18" charset="0"/>
                                  </a:rPr>
                                  <m:t>1</m:t>
                                </m:r>
                              </m:sub>
                            </m:sSub>
                          </m:e>
                        </m:bar>
                      </m:sub>
                    </m:sSub>
                    <m:d>
                      <m:dPr>
                        <m:ctrlPr>
                          <a:rPr kumimoji="1" lang="en-US" altLang="zh-CN" sz="2800" i="1">
                            <a:latin typeface="Cambria Math" panose="02040503050406030204" pitchFamily="18" charset="0"/>
                          </a:rPr>
                        </m:ctrlPr>
                      </m:dPr>
                      <m:e>
                        <m:r>
                          <m:rPr>
                            <m:sty m:val="p"/>
                          </m:rPr>
                          <a:rPr kumimoji="1" lang="en-US" altLang="zh-CN" sz="2800">
                            <a:latin typeface="Cambria Math" panose="02040503050406030204" pitchFamily="18" charset="0"/>
                          </a:rPr>
                          <m:t>i</m:t>
                        </m:r>
                      </m:e>
                    </m:d>
                    <m:r>
                      <a:rPr kumimoji="1" lang="en-US" altLang="zh-CN" sz="2800" i="1">
                        <a:latin typeface="Cambria Math" panose="02040503050406030204" pitchFamily="18" charset="0"/>
                      </a:rPr>
                      <m:t>,</m:t>
                    </m:r>
                    <m:r>
                      <a:rPr kumimoji="1" lang="en-US" altLang="zh-CN" sz="2800">
                        <a:latin typeface="Cambria Math" panose="02040503050406030204" pitchFamily="18" charset="0"/>
                        <a:ea typeface="Cambria Math" panose="02040503050406030204" pitchFamily="18" charset="0"/>
                      </a:rPr>
                      <m:t>⋯</m:t>
                    </m:r>
                    <m:r>
                      <a:rPr kumimoji="1" lang="en-US" altLang="zh-CN" sz="2800" i="1">
                        <a:latin typeface="Cambria Math" panose="02040503050406030204" pitchFamily="18" charset="0"/>
                        <a:ea typeface="Cambria Math" panose="02040503050406030204" pitchFamily="18" charset="0"/>
                      </a:rPr>
                      <m:t>,</m:t>
                    </m:r>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ea typeface="Cambria Math" panose="02040503050406030204" pitchFamily="18" charset="0"/>
                          </a:rPr>
                          <m:t>𝜎</m:t>
                        </m:r>
                      </m:e>
                      <m:sub>
                        <m:bar>
                          <m:barPr>
                            <m:ctrlPr>
                              <a:rPr lang="zh-CN" altLang="en-US" sz="2800" i="1">
                                <a:latin typeface="Cambria Math" panose="02040503050406030204" pitchFamily="18" charset="0"/>
                              </a:rPr>
                            </m:ctrlPr>
                          </m:barPr>
                          <m:e>
                            <m:sSub>
                              <m:sSubPr>
                                <m:ctrlPr>
                                  <a:rPr lang="en-CN" sz="2800" i="1">
                                    <a:latin typeface="Cambria Math" panose="02040503050406030204" pitchFamily="18" charset="0"/>
                                  </a:rPr>
                                </m:ctrlPr>
                              </m:sSubPr>
                              <m:e>
                                <m:r>
                                  <a:rPr lang="en-CN" sz="2800" i="1">
                                    <a:latin typeface="Cambria Math" panose="02040503050406030204" pitchFamily="18" charset="0"/>
                                  </a:rPr>
                                  <m:t>𝓁</m:t>
                                </m:r>
                              </m:e>
                              <m:sub>
                                <m:r>
                                  <a:rPr lang="en-US" sz="2800" i="1">
                                    <a:latin typeface="Cambria Math" panose="02040503050406030204" pitchFamily="18" charset="0"/>
                                  </a:rPr>
                                  <m:t>4</m:t>
                                </m:r>
                              </m:sub>
                            </m:sSub>
                          </m:e>
                        </m:bar>
                      </m:sub>
                    </m:sSub>
                    <m:d>
                      <m:dPr>
                        <m:ctrlPr>
                          <a:rPr kumimoji="1" lang="en-US" altLang="zh-CN" sz="2800" i="1">
                            <a:latin typeface="Cambria Math" panose="02040503050406030204" pitchFamily="18" charset="0"/>
                          </a:rPr>
                        </m:ctrlPr>
                      </m:dPr>
                      <m:e>
                        <m:r>
                          <m:rPr>
                            <m:sty m:val="p"/>
                          </m:rPr>
                          <a:rPr kumimoji="1" lang="en-US" altLang="zh-CN" sz="2800">
                            <a:latin typeface="Cambria Math" panose="02040503050406030204" pitchFamily="18" charset="0"/>
                          </a:rPr>
                          <m:t>i</m:t>
                        </m:r>
                      </m:e>
                    </m:d>
                  </m:oMath>
                </a14:m>
                <a:endParaRPr kumimoji="1" lang="zh-CN" altLang="en-US" sz="2800"/>
              </a:p>
            </p:txBody>
          </p:sp>
        </mc:Choice>
        <mc:Fallback>
          <p:sp>
            <p:nvSpPr>
              <p:cNvPr id="3" name="TextBox 2">
                <a:extLst>
                  <a:ext uri="{FF2B5EF4-FFF2-40B4-BE49-F238E27FC236}">
                    <a16:creationId xmlns:a16="http://schemas.microsoft.com/office/drawing/2014/main" id="{FCF2DC6D-F185-22BE-4CE5-148D48006ADC}"/>
                  </a:ext>
                </a:extLst>
              </p:cNvPr>
              <p:cNvSpPr txBox="1">
                <a:spLocks noRot="1" noChangeAspect="1" noMove="1" noResize="1" noEditPoints="1" noAdjustHandles="1" noChangeArrowheads="1" noChangeShapeType="1" noTextEdit="1"/>
              </p:cNvSpPr>
              <p:nvPr/>
            </p:nvSpPr>
            <p:spPr>
              <a:xfrm>
                <a:off x="5480680" y="4180035"/>
                <a:ext cx="3837620" cy="1069139"/>
              </a:xfrm>
              <a:prstGeom prst="rect">
                <a:avLst/>
              </a:prstGeom>
              <a:blipFill>
                <a:blip r:embed="rId3"/>
                <a:stretch>
                  <a:fillRect l="-1980" t="-5882" b="-5882"/>
                </a:stretch>
              </a:blipFill>
            </p:spPr>
            <p:txBody>
              <a:bodyPr/>
              <a:lstStyle/>
              <a:p>
                <a:r>
                  <a:rPr lang="zh-CN" altLang="en-US">
                    <a:noFill/>
                  </a:rPr>
                  <a:t> </a:t>
                </a:r>
              </a:p>
            </p:txBody>
          </p:sp>
        </mc:Fallback>
      </mc:AlternateContent>
      <p:sp>
        <p:nvSpPr>
          <p:cNvPr id="5" name="Down Arrow 4">
            <a:extLst>
              <a:ext uri="{FF2B5EF4-FFF2-40B4-BE49-F238E27FC236}">
                <a16:creationId xmlns:a16="http://schemas.microsoft.com/office/drawing/2014/main" id="{D3276198-B91A-7A3A-E519-26515934C3F3}"/>
              </a:ext>
            </a:extLst>
          </p:cNvPr>
          <p:cNvSpPr/>
          <p:nvPr/>
        </p:nvSpPr>
        <p:spPr>
          <a:xfrm rot="16200000">
            <a:off x="7114439" y="2652919"/>
            <a:ext cx="748748" cy="2295819"/>
          </a:xfrm>
          <a:prstGeom prst="down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TextBox 5">
            <a:extLst>
              <a:ext uri="{FF2B5EF4-FFF2-40B4-BE49-F238E27FC236}">
                <a16:creationId xmlns:a16="http://schemas.microsoft.com/office/drawing/2014/main" id="{B84AE356-2762-2557-322E-C68AAEDA3E69}"/>
              </a:ext>
            </a:extLst>
          </p:cNvPr>
          <p:cNvSpPr txBox="1"/>
          <p:nvPr/>
        </p:nvSpPr>
        <p:spPr>
          <a:xfrm>
            <a:off x="9286692" y="4838966"/>
            <a:ext cx="2330831" cy="523220"/>
          </a:xfrm>
          <a:prstGeom prst="rect">
            <a:avLst/>
          </a:prstGeom>
          <a:noFill/>
        </p:spPr>
        <p:txBody>
          <a:bodyPr wrap="none" rtlCol="0">
            <a:spAutoFit/>
          </a:bodyPr>
          <a:lstStyle/>
          <a:p>
            <a:r>
              <a:rPr lang="en-US" sz="2800" dirty="0"/>
              <a:t>Least Fixpoint</a:t>
            </a:r>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08133FCF-E5F7-7CF5-A1A1-AA7D3C322530}"/>
                  </a:ext>
                </a:extLst>
              </p:cNvPr>
              <p:cNvGraphicFramePr>
                <a:graphicFrameLocks noGrp="1"/>
              </p:cNvGraphicFramePr>
              <p:nvPr>
                <p:extLst>
                  <p:ext uri="{D42A27DB-BD31-4B8C-83A1-F6EECF244321}">
                    <p14:modId xmlns:p14="http://schemas.microsoft.com/office/powerpoint/2010/main" val="2550016129"/>
                  </p:ext>
                </p:extLst>
              </p:nvPr>
            </p:nvGraphicFramePr>
            <p:xfrm>
              <a:off x="9437807" y="2364482"/>
              <a:ext cx="2035030" cy="1912493"/>
            </p:xfrm>
            <a:graphic>
              <a:graphicData uri="http://schemas.openxmlformats.org/drawingml/2006/table">
                <a:tbl>
                  <a:tblPr firstRow="1" bandRow="1">
                    <a:tableStyleId>{2D5ABB26-0587-4C30-8999-92F81FD0307C}</a:tableStyleId>
                  </a:tblPr>
                  <a:tblGrid>
                    <a:gridCol w="888138">
                      <a:extLst>
                        <a:ext uri="{9D8B030D-6E8A-4147-A177-3AD203B41FA5}">
                          <a16:colId xmlns:a16="http://schemas.microsoft.com/office/drawing/2014/main" val="2888878759"/>
                        </a:ext>
                      </a:extLst>
                    </a:gridCol>
                    <a:gridCol w="1146892">
                      <a:extLst>
                        <a:ext uri="{9D8B030D-6E8A-4147-A177-3AD203B41FA5}">
                          <a16:colId xmlns:a16="http://schemas.microsoft.com/office/drawing/2014/main" val="2233686691"/>
                        </a:ext>
                      </a:extLst>
                    </a:gridCol>
                  </a:tblGrid>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CN" sz="2000" i="1">
                                                <a:latin typeface="Cambria Math" panose="02040503050406030204" pitchFamily="18" charset="0"/>
                                              </a:rPr>
                                              <m:t>1</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oMath>
                            </m:oMathPara>
                          </a14:m>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0, 0</m:t>
                                </m:r>
                                <m:r>
                                  <a:rPr lang="en-US" altLang="ko-KR" sz="2000" b="0" i="1" smtClean="0">
                                    <a:solidFill>
                                      <a:schemeClr val="tx1"/>
                                    </a:solidFill>
                                    <a:latin typeface="Cambria Math" panose="02040503050406030204" pitchFamily="18" charset="0"/>
                                  </a:rPr>
                                  <m:t>]</m:t>
                                </m:r>
                              </m:oMath>
                            </m:oMathPara>
                          </a14:m>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2712558"/>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2</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oMath>
                            </m:oMathPara>
                          </a14:m>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0, 9</m:t>
                                </m:r>
                                <m:r>
                                  <a:rPr lang="en-US" altLang="ko-KR" sz="2000" b="0" i="1" smtClean="0">
                                    <a:solidFill>
                                      <a:schemeClr val="tx1"/>
                                    </a:solidFill>
                                    <a:latin typeface="Cambria Math" panose="02040503050406030204" pitchFamily="18" charset="0"/>
                                  </a:rPr>
                                  <m:t>]</m:t>
                                </m:r>
                              </m:oMath>
                            </m:oMathPara>
                          </a14:m>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275941"/>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3</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oMath>
                            </m:oMathPara>
                          </a14:m>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1, 10</m:t>
                                </m:r>
                                <m:r>
                                  <a:rPr lang="en-US" altLang="ko-KR" sz="2000" b="0" i="1" smtClean="0">
                                    <a:solidFill>
                                      <a:schemeClr val="tx1"/>
                                    </a:solidFill>
                                    <a:latin typeface="Cambria Math" panose="02040503050406030204" pitchFamily="18" charset="0"/>
                                  </a:rPr>
                                  <m:t>]</m:t>
                                </m:r>
                              </m:oMath>
                            </m:oMathPara>
                          </a14:m>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3300929"/>
                      </a:ext>
                    </a:extLst>
                  </a:tr>
                  <a:tr h="2210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4</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oMath>
                            </m:oMathPara>
                          </a14:m>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altLang="ko-KR"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10, 10</m:t>
                                </m:r>
                                <m:r>
                                  <a:rPr lang="en-US" altLang="ko-KR" sz="2000" b="0" i="1" smtClean="0">
                                    <a:solidFill>
                                      <a:schemeClr val="tx1"/>
                                    </a:solidFill>
                                    <a:latin typeface="Cambria Math" panose="02040503050406030204" pitchFamily="18" charset="0"/>
                                  </a:rPr>
                                  <m:t>]</m:t>
                                </m:r>
                              </m:oMath>
                            </m:oMathPara>
                          </a14:m>
                          <a:endParaRPr lang="en-US" sz="2000" b="0" dirty="0">
                            <a:solidFill>
                              <a:srgbClr val="C00000"/>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344152"/>
                      </a:ext>
                    </a:extLst>
                  </a:tr>
                </a:tbl>
              </a:graphicData>
            </a:graphic>
          </p:graphicFrame>
        </mc:Choice>
        <mc:Fallback>
          <p:graphicFrame>
            <p:nvGraphicFramePr>
              <p:cNvPr id="7" name="Table 6">
                <a:extLst>
                  <a:ext uri="{FF2B5EF4-FFF2-40B4-BE49-F238E27FC236}">
                    <a16:creationId xmlns:a16="http://schemas.microsoft.com/office/drawing/2014/main" id="{08133FCF-E5F7-7CF5-A1A1-AA7D3C322530}"/>
                  </a:ext>
                </a:extLst>
              </p:cNvPr>
              <p:cNvGraphicFramePr>
                <a:graphicFrameLocks noGrp="1"/>
              </p:cNvGraphicFramePr>
              <p:nvPr>
                <p:extLst>
                  <p:ext uri="{D42A27DB-BD31-4B8C-83A1-F6EECF244321}">
                    <p14:modId xmlns:p14="http://schemas.microsoft.com/office/powerpoint/2010/main" val="2550016129"/>
                  </p:ext>
                </p:extLst>
              </p:nvPr>
            </p:nvGraphicFramePr>
            <p:xfrm>
              <a:off x="9437807" y="2364482"/>
              <a:ext cx="2035030" cy="1912493"/>
            </p:xfrm>
            <a:graphic>
              <a:graphicData uri="http://schemas.openxmlformats.org/drawingml/2006/table">
                <a:tbl>
                  <a:tblPr firstRow="1" bandRow="1">
                    <a:tableStyleId>{2D5ABB26-0587-4C30-8999-92F81FD0307C}</a:tableStyleId>
                  </a:tblPr>
                  <a:tblGrid>
                    <a:gridCol w="888138">
                      <a:extLst>
                        <a:ext uri="{9D8B030D-6E8A-4147-A177-3AD203B41FA5}">
                          <a16:colId xmlns:a16="http://schemas.microsoft.com/office/drawing/2014/main" val="2888878759"/>
                        </a:ext>
                      </a:extLst>
                    </a:gridCol>
                    <a:gridCol w="1146892">
                      <a:extLst>
                        <a:ext uri="{9D8B030D-6E8A-4147-A177-3AD203B41FA5}">
                          <a16:colId xmlns:a16="http://schemas.microsoft.com/office/drawing/2014/main" val="2233686691"/>
                        </a:ext>
                      </a:extLst>
                    </a:gridCol>
                  </a:tblGrid>
                  <a:tr h="477774">
                    <a:tc>
                      <a:txBody>
                        <a:bodyPr/>
                        <a:lstStyle/>
                        <a:p>
                          <a:endParaRPr lang="en-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429" t="-5263" r="-132857" b="-302632"/>
                          </a:stretch>
                        </a:blipFill>
                      </a:tcPr>
                    </a:tc>
                    <a:tc>
                      <a:txBody>
                        <a:bodyPr/>
                        <a:lstStyle/>
                        <a:p>
                          <a:endParaRPr lang="en-CN"/>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8022" t="-5263" r="-2198" b="-302632"/>
                          </a:stretch>
                        </a:blipFill>
                      </a:tcPr>
                    </a:tc>
                    <a:extLst>
                      <a:ext uri="{0D108BD9-81ED-4DB2-BD59-A6C34878D82A}">
                        <a16:rowId xmlns:a16="http://schemas.microsoft.com/office/drawing/2014/main" val="4142712558"/>
                      </a:ext>
                    </a:extLst>
                  </a:tr>
                  <a:tr h="477774">
                    <a:tc>
                      <a:txBody>
                        <a:bodyPr/>
                        <a:lstStyle/>
                        <a:p>
                          <a:endParaRPr lang="en-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429" t="-108108" r="-132857" b="-210811"/>
                          </a:stretch>
                        </a:blipFill>
                      </a:tcPr>
                    </a:tc>
                    <a:tc>
                      <a:txBody>
                        <a:bodyPr/>
                        <a:lstStyle/>
                        <a:p>
                          <a:endParaRPr lang="en-CN"/>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8022" t="-108108" r="-2198" b="-210811"/>
                          </a:stretch>
                        </a:blipFill>
                      </a:tcPr>
                    </a:tc>
                    <a:extLst>
                      <a:ext uri="{0D108BD9-81ED-4DB2-BD59-A6C34878D82A}">
                        <a16:rowId xmlns:a16="http://schemas.microsoft.com/office/drawing/2014/main" val="3485275941"/>
                      </a:ext>
                    </a:extLst>
                  </a:tr>
                  <a:tr h="479171">
                    <a:tc>
                      <a:txBody>
                        <a:bodyPr/>
                        <a:lstStyle/>
                        <a:p>
                          <a:endParaRPr lang="en-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429" t="-202632" r="-132857" b="-105263"/>
                          </a:stretch>
                        </a:blipFill>
                      </a:tcPr>
                    </a:tc>
                    <a:tc>
                      <a:txBody>
                        <a:bodyPr/>
                        <a:lstStyle/>
                        <a:p>
                          <a:endParaRPr lang="en-CN"/>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8022" t="-202632" r="-2198" b="-105263"/>
                          </a:stretch>
                        </a:blipFill>
                      </a:tcPr>
                    </a:tc>
                    <a:extLst>
                      <a:ext uri="{0D108BD9-81ED-4DB2-BD59-A6C34878D82A}">
                        <a16:rowId xmlns:a16="http://schemas.microsoft.com/office/drawing/2014/main" val="3303300929"/>
                      </a:ext>
                    </a:extLst>
                  </a:tr>
                  <a:tr h="477774">
                    <a:tc>
                      <a:txBody>
                        <a:bodyPr/>
                        <a:lstStyle/>
                        <a:p>
                          <a:endParaRPr lang="en-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429" t="-302632" r="-132857" b="-5263"/>
                          </a:stretch>
                        </a:blipFill>
                      </a:tcPr>
                    </a:tc>
                    <a:tc>
                      <a:txBody>
                        <a:bodyPr/>
                        <a:lstStyle/>
                        <a:p>
                          <a:endParaRPr lang="en-CN"/>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8022" t="-302632" r="-2198" b="-5263"/>
                          </a:stretch>
                        </a:blipFill>
                      </a:tcPr>
                    </a:tc>
                    <a:extLst>
                      <a:ext uri="{0D108BD9-81ED-4DB2-BD59-A6C34878D82A}">
                        <a16:rowId xmlns:a16="http://schemas.microsoft.com/office/drawing/2014/main" val="3697344152"/>
                      </a:ext>
                    </a:extLst>
                  </a:tr>
                </a:tbl>
              </a:graphicData>
            </a:graphic>
          </p:graphicFrame>
        </mc:Fallback>
      </mc:AlternateContent>
      <p:sp>
        <p:nvSpPr>
          <p:cNvPr id="8" name="TextBox 7">
            <a:extLst>
              <a:ext uri="{FF2B5EF4-FFF2-40B4-BE49-F238E27FC236}">
                <a16:creationId xmlns:a16="http://schemas.microsoft.com/office/drawing/2014/main" id="{5CDEFC00-110B-4E16-3851-9C3E680C7FC5}"/>
              </a:ext>
            </a:extLst>
          </p:cNvPr>
          <p:cNvSpPr txBox="1"/>
          <p:nvPr/>
        </p:nvSpPr>
        <p:spPr>
          <a:xfrm>
            <a:off x="5686320" y="2955309"/>
            <a:ext cx="3536161" cy="523220"/>
          </a:xfrm>
          <a:prstGeom prst="rect">
            <a:avLst/>
          </a:prstGeom>
          <a:noFill/>
        </p:spPr>
        <p:txBody>
          <a:bodyPr wrap="none" rtlCol="0">
            <a:spAutoFit/>
          </a:bodyPr>
          <a:lstStyle/>
          <a:p>
            <a:r>
              <a:rPr kumimoji="1" lang="en-US" altLang="zh-CN" sz="2800">
                <a:solidFill>
                  <a:schemeClr val="accent1"/>
                </a:solidFill>
              </a:rPr>
              <a:t>Fixpiont Computation</a:t>
            </a:r>
            <a:endParaRPr kumimoji="1" lang="zh-CN" altLang="en-US" sz="2800">
              <a:solidFill>
                <a:schemeClr val="accent1"/>
              </a:solidFill>
            </a:endParaRPr>
          </a:p>
        </p:txBody>
      </p:sp>
      <p:sp>
        <p:nvSpPr>
          <p:cNvPr id="9" name="TextBox 8">
            <a:extLst>
              <a:ext uri="{FF2B5EF4-FFF2-40B4-BE49-F238E27FC236}">
                <a16:creationId xmlns:a16="http://schemas.microsoft.com/office/drawing/2014/main" id="{B55BF4F6-C9EF-9D59-6F04-510F19E69FD1}"/>
              </a:ext>
            </a:extLst>
          </p:cNvPr>
          <p:cNvSpPr txBox="1"/>
          <p:nvPr/>
        </p:nvSpPr>
        <p:spPr>
          <a:xfrm>
            <a:off x="8926450" y="5306842"/>
            <a:ext cx="3347565" cy="646331"/>
          </a:xfrm>
          <a:prstGeom prst="rect">
            <a:avLst/>
          </a:prstGeom>
          <a:noFill/>
        </p:spPr>
        <p:txBody>
          <a:bodyPr wrap="square">
            <a:spAutoFit/>
          </a:bodyPr>
          <a:lstStyle/>
          <a:p>
            <a:r>
              <a:rPr kumimoji="1" lang="en-US" altLang="zh-CN"/>
              <a:t>(a </a:t>
            </a:r>
            <a:r>
              <a:rPr kumimoji="1" lang="en-US" altLang="zh-CN" b="1"/>
              <a:t>sound approximation</a:t>
            </a:r>
            <a:r>
              <a:rPr kumimoji="1" lang="en-US" altLang="zh-CN"/>
              <a:t> of the program runtime property)</a:t>
            </a:r>
            <a:endParaRPr lang="zh-CN" altLang="en-US"/>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00C467B-CB3C-440F-877D-C121088DAC4C}"/>
                  </a:ext>
                </a:extLst>
              </p:cNvPr>
              <p:cNvSpPr txBox="1"/>
              <p:nvPr/>
            </p:nvSpPr>
            <p:spPr>
              <a:xfrm>
                <a:off x="418817" y="1735942"/>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CN" sz="2400" i="1">
                            <a:latin typeface="Cambria Math" panose="02040503050406030204" pitchFamily="18" charset="0"/>
                          </a:rPr>
                          <m:t>1</m:t>
                        </m:r>
                      </m:sub>
                    </m:sSub>
                  </m:oMath>
                </a14:m>
                <a:r>
                  <a:rPr lang="en-US" sz="2400" dirty="0">
                    <a:latin typeface="Inconsolata LGC" panose="020B0609030003000000" pitchFamily="49" charset="0"/>
                  </a:rPr>
                  <a:t>: i = 0;</a:t>
                </a:r>
              </a:p>
            </p:txBody>
          </p:sp>
        </mc:Choice>
        <mc:Fallback>
          <p:sp>
            <p:nvSpPr>
              <p:cNvPr id="10" name="TextBox 9">
                <a:extLst>
                  <a:ext uri="{FF2B5EF4-FFF2-40B4-BE49-F238E27FC236}">
                    <a16:creationId xmlns:a16="http://schemas.microsoft.com/office/drawing/2014/main" id="{800C467B-CB3C-440F-877D-C121088DAC4C}"/>
                  </a:ext>
                </a:extLst>
              </p:cNvPr>
              <p:cNvSpPr txBox="1">
                <a:spLocks noRot="1" noChangeAspect="1" noMove="1" noResize="1" noEditPoints="1" noAdjustHandles="1" noChangeArrowheads="1" noChangeShapeType="1" noTextEdit="1"/>
              </p:cNvSpPr>
              <p:nvPr/>
            </p:nvSpPr>
            <p:spPr>
              <a:xfrm>
                <a:off x="418817" y="1735942"/>
                <a:ext cx="1996284" cy="461665"/>
              </a:xfrm>
              <a:prstGeom prst="rect">
                <a:avLst/>
              </a:prstGeom>
              <a:blipFill>
                <a:blip r:embed="rId5"/>
                <a:stretch>
                  <a:fillRect l="-629" t="-10526" r="-1258" b="-26316"/>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BD3E17A8-B54B-06AB-AAEE-A2251237C357}"/>
                  </a:ext>
                </a:extLst>
              </p:cNvPr>
              <p:cNvSpPr txBox="1"/>
              <p:nvPr/>
            </p:nvSpPr>
            <p:spPr>
              <a:xfrm>
                <a:off x="418817" y="2831166"/>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US" sz="2400" b="0" i="1">
                            <a:latin typeface="Cambria Math" panose="02040503050406030204" pitchFamily="18" charset="0"/>
                          </a:rPr>
                          <m:t>2</m:t>
                        </m:r>
                      </m:sub>
                    </m:sSub>
                  </m:oMath>
                </a14:m>
                <a:r>
                  <a:rPr lang="en-US" sz="2400" dirty="0"/>
                  <a:t>: </a:t>
                </a:r>
                <a:r>
                  <a:rPr lang="en-US" sz="2400" dirty="0">
                    <a:latin typeface="Inconsolata LGC" panose="020B0609030003000000" pitchFamily="49" charset="0"/>
                  </a:rPr>
                  <a:t>i &lt; 10</a:t>
                </a:r>
              </a:p>
            </p:txBody>
          </p:sp>
        </mc:Choice>
        <mc:Fallback>
          <p:sp>
            <p:nvSpPr>
              <p:cNvPr id="11" name="TextBox 10">
                <a:extLst>
                  <a:ext uri="{FF2B5EF4-FFF2-40B4-BE49-F238E27FC236}">
                    <a16:creationId xmlns:a16="http://schemas.microsoft.com/office/drawing/2014/main" id="{BD3E17A8-B54B-06AB-AAEE-A2251237C357}"/>
                  </a:ext>
                </a:extLst>
              </p:cNvPr>
              <p:cNvSpPr txBox="1">
                <a:spLocks noRot="1" noChangeAspect="1" noMove="1" noResize="1" noEditPoints="1" noAdjustHandles="1" noChangeArrowheads="1" noChangeShapeType="1" noTextEdit="1"/>
              </p:cNvSpPr>
              <p:nvPr/>
            </p:nvSpPr>
            <p:spPr>
              <a:xfrm>
                <a:off x="418817" y="2831166"/>
                <a:ext cx="1996284" cy="461665"/>
              </a:xfrm>
              <a:prstGeom prst="rect">
                <a:avLst/>
              </a:prstGeom>
              <a:blipFill>
                <a:blip r:embed="rId6"/>
                <a:stretch>
                  <a:fillRect l="-629" t="-13158" b="-31579"/>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7E7305F6-33DC-0671-8383-4CE68B7DAE24}"/>
                  </a:ext>
                </a:extLst>
              </p:cNvPr>
              <p:cNvSpPr txBox="1"/>
              <p:nvPr/>
            </p:nvSpPr>
            <p:spPr>
              <a:xfrm>
                <a:off x="418817" y="4042333"/>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US" sz="2400" b="0" i="1">
                            <a:latin typeface="Cambria Math" panose="02040503050406030204" pitchFamily="18" charset="0"/>
                          </a:rPr>
                          <m:t>3</m:t>
                        </m:r>
                      </m:sub>
                    </m:sSub>
                  </m:oMath>
                </a14:m>
                <a:r>
                  <a:rPr lang="en-US" sz="2400" dirty="0"/>
                  <a:t>: </a:t>
                </a:r>
                <a:r>
                  <a:rPr lang="en-US" sz="2400" dirty="0">
                    <a:latin typeface="Inconsolata LGC" panose="020B0609030003000000" pitchFamily="49" charset="0"/>
                  </a:rPr>
                  <a:t>i++;</a:t>
                </a:r>
                <a:endParaRPr lang="en-US" sz="2400" dirty="0"/>
              </a:p>
            </p:txBody>
          </p:sp>
        </mc:Choice>
        <mc:Fallback>
          <p:sp>
            <p:nvSpPr>
              <p:cNvPr id="12" name="TextBox 11">
                <a:extLst>
                  <a:ext uri="{FF2B5EF4-FFF2-40B4-BE49-F238E27FC236}">
                    <a16:creationId xmlns:a16="http://schemas.microsoft.com/office/drawing/2014/main" id="{7E7305F6-33DC-0671-8383-4CE68B7DAE24}"/>
                  </a:ext>
                </a:extLst>
              </p:cNvPr>
              <p:cNvSpPr txBox="1">
                <a:spLocks noRot="1" noChangeAspect="1" noMove="1" noResize="1" noEditPoints="1" noAdjustHandles="1" noChangeArrowheads="1" noChangeShapeType="1" noTextEdit="1"/>
              </p:cNvSpPr>
              <p:nvPr/>
            </p:nvSpPr>
            <p:spPr>
              <a:xfrm>
                <a:off x="418817" y="4042333"/>
                <a:ext cx="1996284" cy="461665"/>
              </a:xfrm>
              <a:prstGeom prst="rect">
                <a:avLst/>
              </a:prstGeom>
              <a:blipFill>
                <a:blip r:embed="rId7"/>
                <a:stretch>
                  <a:fillRect l="-629" t="-10256" b="-28205"/>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9025189-69A4-FC0E-53F8-B12572A0FBCE}"/>
                  </a:ext>
                </a:extLst>
              </p:cNvPr>
              <p:cNvSpPr txBox="1"/>
              <p:nvPr/>
            </p:nvSpPr>
            <p:spPr>
              <a:xfrm>
                <a:off x="2642277" y="4042333"/>
                <a:ext cx="1204105"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US" sz="2400" b="0" i="1">
                            <a:latin typeface="Cambria Math" panose="02040503050406030204" pitchFamily="18" charset="0"/>
                          </a:rPr>
                          <m:t>4</m:t>
                        </m:r>
                      </m:sub>
                    </m:sSub>
                  </m:oMath>
                </a14:m>
                <a:r>
                  <a:rPr lang="en-US" sz="2400" dirty="0"/>
                  <a:t>: </a:t>
                </a:r>
                <a:r>
                  <a:rPr lang="en-US" sz="2400" dirty="0">
                    <a:latin typeface="Inconsolata LGC" panose="020B0609030003000000" pitchFamily="49" charset="0"/>
                  </a:rPr>
                  <a:t>...</a:t>
                </a:r>
                <a:r>
                  <a:rPr lang="en-US" sz="2400" dirty="0"/>
                  <a:t> </a:t>
                </a:r>
              </a:p>
            </p:txBody>
          </p:sp>
        </mc:Choice>
        <mc:Fallback>
          <p:sp>
            <p:nvSpPr>
              <p:cNvPr id="13" name="TextBox 12">
                <a:extLst>
                  <a:ext uri="{FF2B5EF4-FFF2-40B4-BE49-F238E27FC236}">
                    <a16:creationId xmlns:a16="http://schemas.microsoft.com/office/drawing/2014/main" id="{69025189-69A4-FC0E-53F8-B12572A0FBCE}"/>
                  </a:ext>
                </a:extLst>
              </p:cNvPr>
              <p:cNvSpPr txBox="1">
                <a:spLocks noRot="1" noChangeAspect="1" noMove="1" noResize="1" noEditPoints="1" noAdjustHandles="1" noChangeArrowheads="1" noChangeShapeType="1" noTextEdit="1"/>
              </p:cNvSpPr>
              <p:nvPr/>
            </p:nvSpPr>
            <p:spPr>
              <a:xfrm>
                <a:off x="2642277" y="4042333"/>
                <a:ext cx="1204105" cy="461665"/>
              </a:xfrm>
              <a:prstGeom prst="rect">
                <a:avLst/>
              </a:prstGeom>
              <a:blipFill>
                <a:blip r:embed="rId8"/>
                <a:stretch>
                  <a:fillRect l="-1031" t="-10256" r="-5155" b="-28205"/>
                </a:stretch>
              </a:blipFill>
              <a:ln>
                <a:solidFill>
                  <a:schemeClr val="accent1">
                    <a:shade val="50000"/>
                  </a:schemeClr>
                </a:solidFill>
              </a:ln>
            </p:spPr>
            <p:txBody>
              <a:bodyPr/>
              <a:lstStyle/>
              <a:p>
                <a:r>
                  <a:rPr lang="zh-CN" altLang="en-US">
                    <a:noFill/>
                  </a:rPr>
                  <a:t> </a:t>
                </a:r>
              </a:p>
            </p:txBody>
          </p:sp>
        </mc:Fallback>
      </mc:AlternateContent>
      <p:cxnSp>
        <p:nvCxnSpPr>
          <p:cNvPr id="16" name="Straight Arrow Connector 15">
            <a:extLst>
              <a:ext uri="{FF2B5EF4-FFF2-40B4-BE49-F238E27FC236}">
                <a16:creationId xmlns:a16="http://schemas.microsoft.com/office/drawing/2014/main" id="{A4FFE516-14A4-525E-A10C-4F5483DB2B96}"/>
              </a:ext>
            </a:extLst>
          </p:cNvPr>
          <p:cNvCxnSpPr>
            <a:cxnSpLocks/>
            <a:stCxn id="10" idx="2"/>
            <a:endCxn id="11" idx="0"/>
          </p:cNvCxnSpPr>
          <p:nvPr/>
        </p:nvCxnSpPr>
        <p:spPr>
          <a:xfrm>
            <a:off x="1416959" y="2197607"/>
            <a:ext cx="0" cy="633559"/>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EC4F49E-D4D7-3D8A-407C-F44857CE70D6}"/>
              </a:ext>
            </a:extLst>
          </p:cNvPr>
          <p:cNvCxnSpPr>
            <a:cxnSpLocks/>
            <a:stCxn id="11" idx="2"/>
            <a:endCxn id="12" idx="0"/>
          </p:cNvCxnSpPr>
          <p:nvPr/>
        </p:nvCxnSpPr>
        <p:spPr>
          <a:xfrm>
            <a:off x="1416959" y="3292831"/>
            <a:ext cx="0" cy="749502"/>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20" name="Elbow Connector 19">
            <a:extLst>
              <a:ext uri="{FF2B5EF4-FFF2-40B4-BE49-F238E27FC236}">
                <a16:creationId xmlns:a16="http://schemas.microsoft.com/office/drawing/2014/main" id="{B56CB8DC-311B-2350-9B45-669FD42DA657}"/>
              </a:ext>
            </a:extLst>
          </p:cNvPr>
          <p:cNvCxnSpPr>
            <a:cxnSpLocks/>
            <a:stCxn id="12" idx="1"/>
            <a:endCxn id="11" idx="1"/>
          </p:cNvCxnSpPr>
          <p:nvPr/>
        </p:nvCxnSpPr>
        <p:spPr>
          <a:xfrm rot="10800000">
            <a:off x="418817" y="3062000"/>
            <a:ext cx="12700" cy="1211167"/>
          </a:xfrm>
          <a:prstGeom prst="bentConnector3">
            <a:avLst>
              <a:gd name="adj1" fmla="val 1800000"/>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30ABDD56-55C6-1573-9597-719BC14EB939}"/>
              </a:ext>
            </a:extLst>
          </p:cNvPr>
          <p:cNvCxnSpPr>
            <a:cxnSpLocks/>
            <a:stCxn id="11" idx="3"/>
            <a:endCxn id="13" idx="0"/>
          </p:cNvCxnSpPr>
          <p:nvPr/>
        </p:nvCxnSpPr>
        <p:spPr>
          <a:xfrm>
            <a:off x="2415101" y="3061999"/>
            <a:ext cx="829229" cy="980334"/>
          </a:xfrm>
          <a:prstGeom prst="bentConnector2">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0C89EFFA-6E83-9724-5B72-DC74CB0C4B8B}"/>
                  </a:ext>
                </a:extLst>
              </p:cNvPr>
              <p:cNvSpPr txBox="1"/>
              <p:nvPr/>
            </p:nvSpPr>
            <p:spPr>
              <a:xfrm>
                <a:off x="3767207" y="1856484"/>
                <a:ext cx="1744797" cy="39010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CN" sz="2000" i="1">
                                      <a:latin typeface="Cambria Math" panose="02040503050406030204" pitchFamily="18" charset="0"/>
                                    </a:rPr>
                                    <m:t>1</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i="1">
                              <a:latin typeface="Cambria Math" panose="02040503050406030204" pitchFamily="18" charset="0"/>
                            </a:rPr>
                            <m:t>1</m:t>
                          </m:r>
                        </m:sub>
                      </m:sSub>
                      <m:r>
                        <a:rPr kumimoji="1" lang="en-US" altLang="zh-CN" sz="2000" b="0" i="1">
                          <a:latin typeface="Cambria Math" panose="02040503050406030204" pitchFamily="18" charset="0"/>
                        </a:rPr>
                        <m:t>(…)</m:t>
                      </m:r>
                    </m:oMath>
                  </m:oMathPara>
                </a14:m>
                <a:endParaRPr kumimoji="1" lang="zh-CN" altLang="en-US" sz="2000"/>
              </a:p>
            </p:txBody>
          </p:sp>
        </mc:Choice>
        <mc:Fallback>
          <p:sp>
            <p:nvSpPr>
              <p:cNvPr id="27" name="TextBox 26">
                <a:extLst>
                  <a:ext uri="{FF2B5EF4-FFF2-40B4-BE49-F238E27FC236}">
                    <a16:creationId xmlns:a16="http://schemas.microsoft.com/office/drawing/2014/main" id="{0C89EFFA-6E83-9724-5B72-DC74CB0C4B8B}"/>
                  </a:ext>
                </a:extLst>
              </p:cNvPr>
              <p:cNvSpPr txBox="1">
                <a:spLocks noRot="1" noChangeAspect="1" noMove="1" noResize="1" noEditPoints="1" noAdjustHandles="1" noChangeArrowheads="1" noChangeShapeType="1" noTextEdit="1"/>
              </p:cNvSpPr>
              <p:nvPr/>
            </p:nvSpPr>
            <p:spPr>
              <a:xfrm>
                <a:off x="3767207" y="1856484"/>
                <a:ext cx="1744797" cy="390107"/>
              </a:xfrm>
              <a:prstGeom prst="rect">
                <a:avLst/>
              </a:prstGeom>
              <a:blipFill>
                <a:blip r:embed="rId9"/>
                <a:stretch>
                  <a:fillRect l="-3623" r="-5072" b="-3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35D61BC9-2284-46CF-DD8A-9F9306604CFD}"/>
                  </a:ext>
                </a:extLst>
              </p:cNvPr>
              <p:cNvSpPr txBox="1"/>
              <p:nvPr/>
            </p:nvSpPr>
            <p:spPr>
              <a:xfrm>
                <a:off x="3767207" y="2686750"/>
                <a:ext cx="1744797" cy="39151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2</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b="0" i="1">
                              <a:latin typeface="Cambria Math" panose="02040503050406030204" pitchFamily="18" charset="0"/>
                              <a:ea typeface="Cambria Math" panose="02040503050406030204" pitchFamily="18" charset="0"/>
                            </a:rPr>
                            <m:t>2</m:t>
                          </m:r>
                        </m:sub>
                      </m:sSub>
                      <m:r>
                        <a:rPr kumimoji="1" lang="en-US" altLang="zh-CN" sz="2000" i="1">
                          <a:latin typeface="Cambria Math" panose="02040503050406030204" pitchFamily="18" charset="0"/>
                        </a:rPr>
                        <m:t>(</m:t>
                      </m:r>
                      <m:r>
                        <a:rPr kumimoji="1" lang="en-US" altLang="zh-CN" sz="2000" b="0" i="1">
                          <a:latin typeface="Cambria Math" panose="02040503050406030204" pitchFamily="18" charset="0"/>
                        </a:rPr>
                        <m:t>…</m:t>
                      </m:r>
                      <m:r>
                        <a:rPr kumimoji="1" lang="en-US" altLang="zh-CN" sz="2000" i="1">
                          <a:latin typeface="Cambria Math" panose="02040503050406030204" pitchFamily="18" charset="0"/>
                        </a:rPr>
                        <m:t>)</m:t>
                      </m:r>
                    </m:oMath>
                  </m:oMathPara>
                </a14:m>
                <a:endParaRPr kumimoji="1" lang="zh-CN" altLang="en-US" sz="2000"/>
              </a:p>
            </p:txBody>
          </p:sp>
        </mc:Choice>
        <mc:Fallback>
          <p:sp>
            <p:nvSpPr>
              <p:cNvPr id="28" name="TextBox 27">
                <a:extLst>
                  <a:ext uri="{FF2B5EF4-FFF2-40B4-BE49-F238E27FC236}">
                    <a16:creationId xmlns:a16="http://schemas.microsoft.com/office/drawing/2014/main" id="{35D61BC9-2284-46CF-DD8A-9F9306604CFD}"/>
                  </a:ext>
                </a:extLst>
              </p:cNvPr>
              <p:cNvSpPr txBox="1">
                <a:spLocks noRot="1" noChangeAspect="1" noMove="1" noResize="1" noEditPoints="1" noAdjustHandles="1" noChangeArrowheads="1" noChangeShapeType="1" noTextEdit="1"/>
              </p:cNvSpPr>
              <p:nvPr/>
            </p:nvSpPr>
            <p:spPr>
              <a:xfrm>
                <a:off x="3767207" y="2686750"/>
                <a:ext cx="1744797" cy="391517"/>
              </a:xfrm>
              <a:prstGeom prst="rect">
                <a:avLst/>
              </a:prstGeom>
              <a:blipFill>
                <a:blip r:embed="rId10"/>
                <a:stretch>
                  <a:fillRect l="-3623" r="-5072" b="-3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138FCD8A-2AEE-5552-1E95-CBCA46DB21D6}"/>
                  </a:ext>
                </a:extLst>
              </p:cNvPr>
              <p:cNvSpPr txBox="1"/>
              <p:nvPr/>
            </p:nvSpPr>
            <p:spPr>
              <a:xfrm>
                <a:off x="3743925" y="3603880"/>
                <a:ext cx="1768080" cy="39151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3</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b="0" i="1">
                              <a:latin typeface="Cambria Math" panose="02040503050406030204" pitchFamily="18" charset="0"/>
                              <a:ea typeface="Cambria Math" panose="02040503050406030204" pitchFamily="18" charset="0"/>
                            </a:rPr>
                            <m:t>3</m:t>
                          </m:r>
                        </m:sub>
                      </m:sSub>
                      <m:r>
                        <a:rPr kumimoji="1" lang="en-US" altLang="zh-CN" sz="2000" i="1">
                          <a:latin typeface="Cambria Math" panose="02040503050406030204" pitchFamily="18" charset="0"/>
                        </a:rPr>
                        <m:t>(</m:t>
                      </m:r>
                      <m:r>
                        <a:rPr kumimoji="1" lang="en-US" altLang="zh-CN" sz="2000" b="0" i="1">
                          <a:latin typeface="Cambria Math" panose="02040503050406030204" pitchFamily="18" charset="0"/>
                        </a:rPr>
                        <m:t>…</m:t>
                      </m:r>
                      <m:r>
                        <a:rPr kumimoji="1" lang="en-US" altLang="zh-CN" sz="2000" i="1">
                          <a:latin typeface="Cambria Math" panose="02040503050406030204" pitchFamily="18" charset="0"/>
                        </a:rPr>
                        <m:t>)</m:t>
                      </m:r>
                    </m:oMath>
                  </m:oMathPara>
                </a14:m>
                <a:endParaRPr kumimoji="1" lang="zh-CN" altLang="en-US" sz="2000"/>
              </a:p>
            </p:txBody>
          </p:sp>
        </mc:Choice>
        <mc:Fallback>
          <p:sp>
            <p:nvSpPr>
              <p:cNvPr id="30" name="TextBox 29">
                <a:extLst>
                  <a:ext uri="{FF2B5EF4-FFF2-40B4-BE49-F238E27FC236}">
                    <a16:creationId xmlns:a16="http://schemas.microsoft.com/office/drawing/2014/main" id="{138FCD8A-2AEE-5552-1E95-CBCA46DB21D6}"/>
                  </a:ext>
                </a:extLst>
              </p:cNvPr>
              <p:cNvSpPr txBox="1">
                <a:spLocks noRot="1" noChangeAspect="1" noMove="1" noResize="1" noEditPoints="1" noAdjustHandles="1" noChangeArrowheads="1" noChangeShapeType="1" noTextEdit="1"/>
              </p:cNvSpPr>
              <p:nvPr/>
            </p:nvSpPr>
            <p:spPr>
              <a:xfrm>
                <a:off x="3743925" y="3603880"/>
                <a:ext cx="1768080" cy="391517"/>
              </a:xfrm>
              <a:prstGeom prst="rect">
                <a:avLst/>
              </a:prstGeom>
              <a:blipFill>
                <a:blip r:embed="rId11"/>
                <a:stretch>
                  <a:fillRect l="-3571" r="-3571" b="-3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DB440CFC-71AC-4886-BCA1-0B0C54A3C928}"/>
                  </a:ext>
                </a:extLst>
              </p:cNvPr>
              <p:cNvSpPr txBox="1"/>
              <p:nvPr/>
            </p:nvSpPr>
            <p:spPr>
              <a:xfrm>
                <a:off x="3767206" y="4500981"/>
                <a:ext cx="1947031" cy="39010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4</m:t>
                                  </m:r>
                                </m:sub>
                              </m:sSub>
                            </m:e>
                          </m:bar>
                        </m:sub>
                      </m:sSub>
                      <m:d>
                        <m:dPr>
                          <m:ctrlPr>
                            <a:rPr kumimoji="1" lang="en-US" altLang="zh-CN" sz="2000" b="0" i="1">
                              <a:latin typeface="Cambria Math" panose="02040503050406030204" pitchFamily="18" charset="0"/>
                            </a:rPr>
                          </m:ctrlPr>
                        </m:dPr>
                        <m:e>
                          <m:r>
                            <m:rPr>
                              <m:sty m:val="p"/>
                            </m:rPr>
                            <a:rPr kumimoji="1" lang="en-US" altLang="zh-CN" sz="2000">
                              <a:latin typeface="Cambria Math" panose="02040503050406030204" pitchFamily="18" charset="0"/>
                            </a:rPr>
                            <m:t>i</m:t>
                          </m:r>
                        </m:e>
                      </m:d>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b="0" i="1">
                              <a:latin typeface="Cambria Math" panose="02040503050406030204" pitchFamily="18" charset="0"/>
                              <a:ea typeface="Cambria Math" panose="02040503050406030204" pitchFamily="18" charset="0"/>
                            </a:rPr>
                            <m:t>4</m:t>
                          </m:r>
                        </m:sub>
                      </m:sSub>
                      <m:d>
                        <m:dPr>
                          <m:ctrlPr>
                            <a:rPr kumimoji="1" lang="en-US" altLang="zh-CN" sz="2000" b="0" i="1">
                              <a:latin typeface="Cambria Math" panose="02040503050406030204" pitchFamily="18" charset="0"/>
                              <a:ea typeface="Cambria Math" panose="02040503050406030204" pitchFamily="18" charset="0"/>
                            </a:rPr>
                          </m:ctrlPr>
                        </m:dPr>
                        <m:e>
                          <m:r>
                            <a:rPr kumimoji="1" lang="en-US" altLang="zh-CN" sz="2000" b="0" i="1">
                              <a:latin typeface="Cambria Math" panose="02040503050406030204" pitchFamily="18" charset="0"/>
                              <a:ea typeface="Cambria Math" panose="02040503050406030204" pitchFamily="18" charset="0"/>
                            </a:rPr>
                            <m:t>…</m:t>
                          </m:r>
                        </m:e>
                      </m:d>
                    </m:oMath>
                  </m:oMathPara>
                </a14:m>
                <a:endParaRPr kumimoji="1" lang="zh-CN" altLang="en-US" sz="2000"/>
              </a:p>
            </p:txBody>
          </p:sp>
        </mc:Choice>
        <mc:Fallback>
          <p:sp>
            <p:nvSpPr>
              <p:cNvPr id="31" name="TextBox 30">
                <a:extLst>
                  <a:ext uri="{FF2B5EF4-FFF2-40B4-BE49-F238E27FC236}">
                    <a16:creationId xmlns:a16="http://schemas.microsoft.com/office/drawing/2014/main" id="{DB440CFC-71AC-4886-BCA1-0B0C54A3C928}"/>
                  </a:ext>
                </a:extLst>
              </p:cNvPr>
              <p:cNvSpPr txBox="1">
                <a:spLocks noRot="1" noChangeAspect="1" noMove="1" noResize="1" noEditPoints="1" noAdjustHandles="1" noChangeArrowheads="1" noChangeShapeType="1" noTextEdit="1"/>
              </p:cNvSpPr>
              <p:nvPr/>
            </p:nvSpPr>
            <p:spPr>
              <a:xfrm>
                <a:off x="3767206" y="4500981"/>
                <a:ext cx="1947031" cy="390107"/>
              </a:xfrm>
              <a:prstGeom prst="rect">
                <a:avLst/>
              </a:prstGeom>
              <a:blipFill>
                <a:blip r:embed="rId12"/>
                <a:stretch>
                  <a:fillRect l="-32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1C6451FA-3C63-9B96-B4ED-AC650C1D335B}"/>
                  </a:ext>
                </a:extLst>
              </p:cNvPr>
              <p:cNvSpPr txBox="1"/>
              <p:nvPr/>
            </p:nvSpPr>
            <p:spPr>
              <a:xfrm>
                <a:off x="595553" y="3505119"/>
                <a:ext cx="736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a:solidFill>
                            <a:schemeClr val="tx1"/>
                          </a:solidFill>
                          <a:latin typeface="Cambria Math" panose="02040503050406030204" pitchFamily="18" charset="0"/>
                        </a:rPr>
                        <m:t>𝑖</m:t>
                      </m:r>
                      <m:r>
                        <a:rPr kumimoji="1" lang="en-US" altLang="zh-CN" b="0" i="1">
                          <a:solidFill>
                            <a:schemeClr val="tx1"/>
                          </a:solidFill>
                          <a:latin typeface="Cambria Math" panose="02040503050406030204" pitchFamily="18" charset="0"/>
                        </a:rPr>
                        <m:t> &lt;10</m:t>
                      </m:r>
                    </m:oMath>
                  </m:oMathPara>
                </a14:m>
                <a:endParaRPr kumimoji="1" lang="zh-CN" altLang="en-US">
                  <a:solidFill>
                    <a:schemeClr val="tx1"/>
                  </a:solidFill>
                </a:endParaRPr>
              </a:p>
            </p:txBody>
          </p:sp>
        </mc:Choice>
        <mc:Fallback>
          <p:sp>
            <p:nvSpPr>
              <p:cNvPr id="32" name="TextBox 31">
                <a:extLst>
                  <a:ext uri="{FF2B5EF4-FFF2-40B4-BE49-F238E27FC236}">
                    <a16:creationId xmlns:a16="http://schemas.microsoft.com/office/drawing/2014/main" id="{1C6451FA-3C63-9B96-B4ED-AC650C1D335B}"/>
                  </a:ext>
                </a:extLst>
              </p:cNvPr>
              <p:cNvSpPr txBox="1">
                <a:spLocks noRot="1" noChangeAspect="1" noMove="1" noResize="1" noEditPoints="1" noAdjustHandles="1" noChangeArrowheads="1" noChangeShapeType="1" noTextEdit="1"/>
              </p:cNvSpPr>
              <p:nvPr/>
            </p:nvSpPr>
            <p:spPr>
              <a:xfrm>
                <a:off x="595553" y="3505119"/>
                <a:ext cx="736677" cy="276999"/>
              </a:xfrm>
              <a:prstGeom prst="rect">
                <a:avLst/>
              </a:prstGeom>
              <a:blipFill>
                <a:blip r:embed="rId13"/>
                <a:stretch>
                  <a:fillRect l="-8475" t="-9091" r="-5085" b="-409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F956C49B-07B3-FD0F-8BC1-38E3456DB0E9}"/>
                  </a:ext>
                </a:extLst>
              </p:cNvPr>
              <p:cNvSpPr txBox="1"/>
              <p:nvPr/>
            </p:nvSpPr>
            <p:spPr>
              <a:xfrm>
                <a:off x="2458427" y="3505119"/>
                <a:ext cx="736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a:latin typeface="Cambria Math" panose="02040503050406030204" pitchFamily="18" charset="0"/>
                        </a:rPr>
                        <m:t>𝑖</m:t>
                      </m:r>
                      <m:r>
                        <a:rPr kumimoji="1" lang="en-US" altLang="zh-CN" b="0" i="1">
                          <a:latin typeface="Cambria Math" panose="02040503050406030204" pitchFamily="18" charset="0"/>
                        </a:rPr>
                        <m:t> ≥10</m:t>
                      </m:r>
                    </m:oMath>
                  </m:oMathPara>
                </a14:m>
                <a:endParaRPr kumimoji="1" lang="zh-CN" altLang="en-US"/>
              </a:p>
            </p:txBody>
          </p:sp>
        </mc:Choice>
        <mc:Fallback>
          <p:sp>
            <p:nvSpPr>
              <p:cNvPr id="33" name="TextBox 32">
                <a:extLst>
                  <a:ext uri="{FF2B5EF4-FFF2-40B4-BE49-F238E27FC236}">
                    <a16:creationId xmlns:a16="http://schemas.microsoft.com/office/drawing/2014/main" id="{F956C49B-07B3-FD0F-8BC1-38E3456DB0E9}"/>
                  </a:ext>
                </a:extLst>
              </p:cNvPr>
              <p:cNvSpPr txBox="1">
                <a:spLocks noRot="1" noChangeAspect="1" noMove="1" noResize="1" noEditPoints="1" noAdjustHandles="1" noChangeArrowheads="1" noChangeShapeType="1" noTextEdit="1"/>
              </p:cNvSpPr>
              <p:nvPr/>
            </p:nvSpPr>
            <p:spPr>
              <a:xfrm>
                <a:off x="2458427" y="3505119"/>
                <a:ext cx="736677" cy="276999"/>
              </a:xfrm>
              <a:prstGeom prst="rect">
                <a:avLst/>
              </a:prstGeom>
              <a:blipFill>
                <a:blip r:embed="rId14"/>
                <a:stretch>
                  <a:fillRect l="-6780" t="-9091" r="-6780" b="-40909"/>
                </a:stretch>
              </a:blipFill>
            </p:spPr>
            <p:txBody>
              <a:bodyPr/>
              <a:lstStyle/>
              <a:p>
                <a:r>
                  <a:rPr lang="zh-CN" altLang="en-US">
                    <a:noFill/>
                  </a:rPr>
                  <a:t> </a:t>
                </a:r>
              </a:p>
            </p:txBody>
          </p:sp>
        </mc:Fallback>
      </mc:AlternateContent>
      <p:sp>
        <p:nvSpPr>
          <p:cNvPr id="35" name="Oval 34">
            <a:extLst>
              <a:ext uri="{FF2B5EF4-FFF2-40B4-BE49-F238E27FC236}">
                <a16:creationId xmlns:a16="http://schemas.microsoft.com/office/drawing/2014/main" id="{4A9F20B6-4BE9-A115-0BA3-76EDCE9DD058}"/>
              </a:ext>
            </a:extLst>
          </p:cNvPr>
          <p:cNvSpPr/>
          <p:nvPr/>
        </p:nvSpPr>
        <p:spPr>
          <a:xfrm>
            <a:off x="1330005" y="2110903"/>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6" name="Curved Connector 35">
            <a:extLst>
              <a:ext uri="{FF2B5EF4-FFF2-40B4-BE49-F238E27FC236}">
                <a16:creationId xmlns:a16="http://schemas.microsoft.com/office/drawing/2014/main" id="{C356D1D1-5E34-5EE3-6872-B4A2F47286DF}"/>
              </a:ext>
            </a:extLst>
          </p:cNvPr>
          <p:cNvCxnSpPr>
            <a:cxnSpLocks/>
            <a:stCxn id="35" idx="5"/>
            <a:endCxn id="27" idx="1"/>
          </p:cNvCxnSpPr>
          <p:nvPr/>
        </p:nvCxnSpPr>
        <p:spPr>
          <a:xfrm rot="5400000" flipH="1" flipV="1">
            <a:off x="2519137" y="1010846"/>
            <a:ext cx="207377" cy="2288762"/>
          </a:xfrm>
          <a:prstGeom prst="curvedConnector4">
            <a:avLst>
              <a:gd name="adj1" fmla="val -110234"/>
              <a:gd name="adj2" fmla="val 50556"/>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805F33DD-553C-F984-DF51-92C8F4DFCB82}"/>
              </a:ext>
            </a:extLst>
          </p:cNvPr>
          <p:cNvSpPr/>
          <p:nvPr/>
        </p:nvSpPr>
        <p:spPr>
          <a:xfrm>
            <a:off x="1336355" y="3199496"/>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Oval 37">
            <a:extLst>
              <a:ext uri="{FF2B5EF4-FFF2-40B4-BE49-F238E27FC236}">
                <a16:creationId xmlns:a16="http://schemas.microsoft.com/office/drawing/2014/main" id="{25D7C0B0-109E-E679-C9C7-F4ABB5FCD35C}"/>
              </a:ext>
            </a:extLst>
          </p:cNvPr>
          <p:cNvSpPr/>
          <p:nvPr/>
        </p:nvSpPr>
        <p:spPr>
          <a:xfrm>
            <a:off x="1336355" y="4413266"/>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Oval 38">
            <a:extLst>
              <a:ext uri="{FF2B5EF4-FFF2-40B4-BE49-F238E27FC236}">
                <a16:creationId xmlns:a16="http://schemas.microsoft.com/office/drawing/2014/main" id="{EEB72DCA-7AEC-4370-266A-9C822D1061CF}"/>
              </a:ext>
            </a:extLst>
          </p:cNvPr>
          <p:cNvSpPr/>
          <p:nvPr/>
        </p:nvSpPr>
        <p:spPr>
          <a:xfrm>
            <a:off x="3157375" y="4413265"/>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0" name="Curved Connector 39">
            <a:extLst>
              <a:ext uri="{FF2B5EF4-FFF2-40B4-BE49-F238E27FC236}">
                <a16:creationId xmlns:a16="http://schemas.microsoft.com/office/drawing/2014/main" id="{BFC95419-DFB3-A282-0A47-072E0EC8F45B}"/>
              </a:ext>
            </a:extLst>
          </p:cNvPr>
          <p:cNvCxnSpPr>
            <a:cxnSpLocks/>
            <a:stCxn id="37" idx="5"/>
            <a:endCxn id="28" idx="1"/>
          </p:cNvCxnSpPr>
          <p:nvPr/>
        </p:nvCxnSpPr>
        <p:spPr>
          <a:xfrm rot="5400000" flipH="1" flipV="1">
            <a:off x="2393501" y="1973803"/>
            <a:ext cx="464999" cy="2282412"/>
          </a:xfrm>
          <a:prstGeom prst="curvedConnector4">
            <a:avLst>
              <a:gd name="adj1" fmla="val -49161"/>
              <a:gd name="adj2" fmla="val 50558"/>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41" name="Curved Connector 40">
            <a:extLst>
              <a:ext uri="{FF2B5EF4-FFF2-40B4-BE49-F238E27FC236}">
                <a16:creationId xmlns:a16="http://schemas.microsoft.com/office/drawing/2014/main" id="{CA3F465B-9E54-8EA0-B2C0-5A050E42EFF9}"/>
              </a:ext>
            </a:extLst>
          </p:cNvPr>
          <p:cNvCxnSpPr>
            <a:cxnSpLocks/>
            <a:stCxn id="38" idx="6"/>
            <a:endCxn id="30" idx="1"/>
          </p:cNvCxnSpPr>
          <p:nvPr/>
        </p:nvCxnSpPr>
        <p:spPr>
          <a:xfrm flipV="1">
            <a:off x="1510263" y="3799639"/>
            <a:ext cx="2233662" cy="700331"/>
          </a:xfrm>
          <a:prstGeom prst="curvedConnector3">
            <a:avLst>
              <a:gd name="adj1" fmla="val 50000"/>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42" name="Curved Connector 41">
            <a:extLst>
              <a:ext uri="{FF2B5EF4-FFF2-40B4-BE49-F238E27FC236}">
                <a16:creationId xmlns:a16="http://schemas.microsoft.com/office/drawing/2014/main" id="{954AB438-CAFC-EDDD-91C2-F729E2455A1C}"/>
              </a:ext>
            </a:extLst>
          </p:cNvPr>
          <p:cNvCxnSpPr>
            <a:cxnSpLocks/>
            <a:stCxn id="39" idx="5"/>
            <a:endCxn id="31" idx="1"/>
          </p:cNvCxnSpPr>
          <p:nvPr/>
        </p:nvCxnSpPr>
        <p:spPr>
          <a:xfrm rot="16200000" flipH="1">
            <a:off x="3469131" y="4397960"/>
            <a:ext cx="134758" cy="461391"/>
          </a:xfrm>
          <a:prstGeom prst="curvedConnector2">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6A0DBB3F-F12B-BC09-09B2-D7AC61CC3B65}"/>
              </a:ext>
            </a:extLst>
          </p:cNvPr>
          <p:cNvSpPr txBox="1"/>
          <p:nvPr/>
        </p:nvSpPr>
        <p:spPr>
          <a:xfrm>
            <a:off x="2371727" y="5045320"/>
            <a:ext cx="2790957" cy="523220"/>
          </a:xfrm>
          <a:prstGeom prst="rect">
            <a:avLst/>
          </a:prstGeom>
          <a:noFill/>
        </p:spPr>
        <p:txBody>
          <a:bodyPr wrap="none" rtlCol="0">
            <a:spAutoFit/>
          </a:bodyPr>
          <a:lstStyle/>
          <a:p>
            <a:r>
              <a:rPr lang="en-US" sz="2800" dirty="0"/>
              <a:t>Equation System</a:t>
            </a:r>
          </a:p>
        </p:txBody>
      </p:sp>
    </p:spTree>
    <p:extLst>
      <p:ext uri="{BB962C8B-B14F-4D97-AF65-F5344CB8AC3E}">
        <p14:creationId xmlns:p14="http://schemas.microsoft.com/office/powerpoint/2010/main" val="3945148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310E8-D5BE-E1EF-A0B1-B68B59E494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2FDFD3-9673-7339-CBA8-396617F160D8}"/>
              </a:ext>
            </a:extLst>
          </p:cNvPr>
          <p:cNvSpPr>
            <a:spLocks noGrp="1"/>
          </p:cNvSpPr>
          <p:nvPr>
            <p:ph type="title"/>
          </p:nvPr>
        </p:nvSpPr>
        <p:spPr/>
        <p:txBody>
          <a:bodyPr/>
          <a:lstStyle/>
          <a:p>
            <a:r>
              <a:rPr kumimoji="1" lang="en-US" altLang="zh-CN"/>
              <a:t>Abstract Interpretation</a:t>
            </a:r>
            <a:endParaRPr kumimoji="1" lang="zh-CN" altLang="en-US"/>
          </a:p>
        </p:txBody>
      </p:sp>
      <p:sp>
        <p:nvSpPr>
          <p:cNvPr id="77" name="Slide Number Placeholder 76">
            <a:extLst>
              <a:ext uri="{FF2B5EF4-FFF2-40B4-BE49-F238E27FC236}">
                <a16:creationId xmlns:a16="http://schemas.microsoft.com/office/drawing/2014/main" id="{B100A45E-C4A3-574A-50D2-845085CD1996}"/>
              </a:ext>
            </a:extLst>
          </p:cNvPr>
          <p:cNvSpPr>
            <a:spLocks noGrp="1"/>
          </p:cNvSpPr>
          <p:nvPr>
            <p:ph type="sldNum" sz="quarter" idx="12"/>
          </p:nvPr>
        </p:nvSpPr>
        <p:spPr/>
        <p:txBody>
          <a:bodyPr/>
          <a:lstStyle/>
          <a:p>
            <a:fld id="{E7F4798B-5966-EA46-B410-50C17A12B33D}" type="slidenum">
              <a:rPr lang="en-CN"/>
              <a:t>11</a:t>
            </a:fld>
            <a:endParaRPr kumimoji="1" lang="en-CN" altLang="zh-CN"/>
          </a:p>
        </p:txBody>
      </p:sp>
      <p:sp>
        <p:nvSpPr>
          <p:cNvPr id="19" name="Text Placeholder 18">
            <a:extLst>
              <a:ext uri="{FF2B5EF4-FFF2-40B4-BE49-F238E27FC236}">
                <a16:creationId xmlns:a16="http://schemas.microsoft.com/office/drawing/2014/main" id="{BB70D0A6-88AE-7800-F3A0-B17AD42BF629}"/>
              </a:ext>
            </a:extLst>
          </p:cNvPr>
          <p:cNvSpPr>
            <a:spLocks noGrp="1"/>
          </p:cNvSpPr>
          <p:nvPr>
            <p:ph type="body" sz="quarter" idx="13"/>
          </p:nvPr>
        </p:nvSpPr>
        <p:spPr>
          <a:xfrm>
            <a:off x="838199" y="1037292"/>
            <a:ext cx="4289983" cy="543059"/>
          </a:xfrm>
        </p:spPr>
        <p:txBody>
          <a:bodyPr/>
          <a:lstStyle/>
          <a:p>
            <a:r>
              <a:rPr kumimoji="1" lang="en-US" altLang="zh-CN"/>
              <a:t>Fixpoint Computation</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BECC539-4CFF-E6FC-B42C-56FEA2B4B191}"/>
                  </a:ext>
                </a:extLst>
              </p:cNvPr>
              <p:cNvSpPr txBox="1"/>
              <p:nvPr/>
            </p:nvSpPr>
            <p:spPr>
              <a:xfrm>
                <a:off x="5480680" y="4180035"/>
                <a:ext cx="3837620" cy="1500026"/>
              </a:xfrm>
              <a:prstGeom prst="rect">
                <a:avLst/>
              </a:prstGeom>
              <a:noFill/>
            </p:spPr>
            <p:txBody>
              <a:bodyPr wrap="square" rtlCol="0">
                <a:spAutoFit/>
              </a:bodyPr>
              <a:lstStyle/>
              <a:p>
                <a:pPr algn="ctr"/>
                <a:r>
                  <a:rPr kumimoji="1" lang="en-US" altLang="zh-CN" sz="2800"/>
                  <a:t>Iteratively</a:t>
                </a:r>
              </a:p>
              <a:p>
                <a:pPr algn="ctr"/>
                <a:r>
                  <a:rPr kumimoji="1" lang="en-US" altLang="zh-CN" sz="2800"/>
                  <a:t>Update </a:t>
                </a:r>
                <a14:m>
                  <m:oMath xmlns:m="http://schemas.openxmlformats.org/officeDocument/2006/math">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ea typeface="Cambria Math" panose="02040503050406030204" pitchFamily="18" charset="0"/>
                          </a:rPr>
                          <m:t>𝜎</m:t>
                        </m:r>
                      </m:e>
                      <m:sub>
                        <m:bar>
                          <m:barPr>
                            <m:ctrlPr>
                              <a:rPr lang="zh-CN" altLang="en-US" sz="2800" i="1">
                                <a:latin typeface="Cambria Math" panose="02040503050406030204" pitchFamily="18" charset="0"/>
                              </a:rPr>
                            </m:ctrlPr>
                          </m:barPr>
                          <m:e>
                            <m:sSub>
                              <m:sSubPr>
                                <m:ctrlPr>
                                  <a:rPr lang="en-CN" sz="2800" i="1">
                                    <a:latin typeface="Cambria Math" panose="02040503050406030204" pitchFamily="18" charset="0"/>
                                  </a:rPr>
                                </m:ctrlPr>
                              </m:sSubPr>
                              <m:e>
                                <m:r>
                                  <a:rPr lang="en-CN" sz="2800" i="1">
                                    <a:latin typeface="Cambria Math" panose="02040503050406030204" pitchFamily="18" charset="0"/>
                                  </a:rPr>
                                  <m:t>𝓁</m:t>
                                </m:r>
                              </m:e>
                              <m:sub>
                                <m:r>
                                  <a:rPr lang="en-US" sz="2800" i="1">
                                    <a:latin typeface="Cambria Math" panose="02040503050406030204" pitchFamily="18" charset="0"/>
                                  </a:rPr>
                                  <m:t>1</m:t>
                                </m:r>
                              </m:sub>
                            </m:sSub>
                          </m:e>
                        </m:bar>
                      </m:sub>
                    </m:sSub>
                    <m:d>
                      <m:dPr>
                        <m:ctrlPr>
                          <a:rPr kumimoji="1" lang="en-US" altLang="zh-CN" sz="2800" i="1">
                            <a:latin typeface="Cambria Math" panose="02040503050406030204" pitchFamily="18" charset="0"/>
                          </a:rPr>
                        </m:ctrlPr>
                      </m:dPr>
                      <m:e>
                        <m:r>
                          <m:rPr>
                            <m:sty m:val="p"/>
                          </m:rPr>
                          <a:rPr kumimoji="1" lang="en-US" altLang="zh-CN" sz="2800">
                            <a:latin typeface="Cambria Math" panose="02040503050406030204" pitchFamily="18" charset="0"/>
                          </a:rPr>
                          <m:t>i</m:t>
                        </m:r>
                      </m:e>
                    </m:d>
                    <m:r>
                      <a:rPr kumimoji="1" lang="en-US" altLang="zh-CN" sz="2800" i="1">
                        <a:latin typeface="Cambria Math" panose="02040503050406030204" pitchFamily="18" charset="0"/>
                      </a:rPr>
                      <m:t>,</m:t>
                    </m:r>
                    <m:r>
                      <a:rPr kumimoji="1" lang="en-US" altLang="zh-CN" sz="2800">
                        <a:latin typeface="Cambria Math" panose="02040503050406030204" pitchFamily="18" charset="0"/>
                        <a:ea typeface="Cambria Math" panose="02040503050406030204" pitchFamily="18" charset="0"/>
                      </a:rPr>
                      <m:t>⋯</m:t>
                    </m:r>
                    <m:r>
                      <a:rPr kumimoji="1" lang="en-US" altLang="zh-CN" sz="2800" i="1">
                        <a:latin typeface="Cambria Math" panose="02040503050406030204" pitchFamily="18" charset="0"/>
                        <a:ea typeface="Cambria Math" panose="02040503050406030204" pitchFamily="18" charset="0"/>
                      </a:rPr>
                      <m:t>,</m:t>
                    </m:r>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ea typeface="Cambria Math" panose="02040503050406030204" pitchFamily="18" charset="0"/>
                          </a:rPr>
                          <m:t>𝜎</m:t>
                        </m:r>
                      </m:e>
                      <m:sub>
                        <m:bar>
                          <m:barPr>
                            <m:ctrlPr>
                              <a:rPr lang="zh-CN" altLang="en-US" sz="2800" i="1">
                                <a:latin typeface="Cambria Math" panose="02040503050406030204" pitchFamily="18" charset="0"/>
                              </a:rPr>
                            </m:ctrlPr>
                          </m:barPr>
                          <m:e>
                            <m:sSub>
                              <m:sSubPr>
                                <m:ctrlPr>
                                  <a:rPr lang="en-CN" sz="2800" i="1">
                                    <a:latin typeface="Cambria Math" panose="02040503050406030204" pitchFamily="18" charset="0"/>
                                  </a:rPr>
                                </m:ctrlPr>
                              </m:sSubPr>
                              <m:e>
                                <m:r>
                                  <a:rPr lang="en-CN" sz="2800" i="1">
                                    <a:latin typeface="Cambria Math" panose="02040503050406030204" pitchFamily="18" charset="0"/>
                                  </a:rPr>
                                  <m:t>𝓁</m:t>
                                </m:r>
                              </m:e>
                              <m:sub>
                                <m:r>
                                  <a:rPr lang="en-US" sz="2800" i="1">
                                    <a:latin typeface="Cambria Math" panose="02040503050406030204" pitchFamily="18" charset="0"/>
                                  </a:rPr>
                                  <m:t>4</m:t>
                                </m:r>
                              </m:sub>
                            </m:sSub>
                          </m:e>
                        </m:bar>
                      </m:sub>
                    </m:sSub>
                    <m:d>
                      <m:dPr>
                        <m:ctrlPr>
                          <a:rPr kumimoji="1" lang="en-US" altLang="zh-CN" sz="2800" i="1">
                            <a:latin typeface="Cambria Math" panose="02040503050406030204" pitchFamily="18" charset="0"/>
                          </a:rPr>
                        </m:ctrlPr>
                      </m:dPr>
                      <m:e>
                        <m:r>
                          <m:rPr>
                            <m:sty m:val="p"/>
                          </m:rPr>
                          <a:rPr kumimoji="1" lang="en-US" altLang="zh-CN" sz="2800">
                            <a:latin typeface="Cambria Math" panose="02040503050406030204" pitchFamily="18" charset="0"/>
                          </a:rPr>
                          <m:t>i</m:t>
                        </m:r>
                      </m:e>
                    </m:d>
                  </m:oMath>
                </a14:m>
                <a:endParaRPr kumimoji="1" lang="en-US" altLang="zh-CN" sz="2800"/>
              </a:p>
              <a:p>
                <a:pPr algn="ctr"/>
                <a:r>
                  <a:rPr kumimoji="1" lang="en-US" altLang="zh-CN" sz="2800" b="1">
                    <a:solidFill>
                      <a:srgbClr val="C00000"/>
                    </a:solidFill>
                  </a:rPr>
                  <a:t>44</a:t>
                </a:r>
                <a:r>
                  <a:rPr kumimoji="1" lang="zh-CN" altLang="en-US" sz="2800" b="1">
                    <a:solidFill>
                      <a:srgbClr val="C00000"/>
                    </a:solidFill>
                  </a:rPr>
                  <a:t> </a:t>
                </a:r>
                <a:r>
                  <a:rPr kumimoji="1" lang="en-US" altLang="zh-CN" sz="2800" b="1">
                    <a:solidFill>
                      <a:srgbClr val="C00000"/>
                    </a:solidFill>
                  </a:rPr>
                  <a:t>Updates</a:t>
                </a:r>
                <a:endParaRPr kumimoji="1" lang="zh-CN" altLang="en-US" sz="2800" b="1">
                  <a:solidFill>
                    <a:srgbClr val="C00000"/>
                  </a:solidFill>
                </a:endParaRPr>
              </a:p>
            </p:txBody>
          </p:sp>
        </mc:Choice>
        <mc:Fallback>
          <p:sp>
            <p:nvSpPr>
              <p:cNvPr id="5" name="TextBox 4">
                <a:extLst>
                  <a:ext uri="{FF2B5EF4-FFF2-40B4-BE49-F238E27FC236}">
                    <a16:creationId xmlns:a16="http://schemas.microsoft.com/office/drawing/2014/main" id="{1BECC539-4CFF-E6FC-B42C-56FEA2B4B191}"/>
                  </a:ext>
                </a:extLst>
              </p:cNvPr>
              <p:cNvSpPr txBox="1">
                <a:spLocks noRot="1" noChangeAspect="1" noMove="1" noResize="1" noEditPoints="1" noAdjustHandles="1" noChangeArrowheads="1" noChangeShapeType="1" noTextEdit="1"/>
              </p:cNvSpPr>
              <p:nvPr/>
            </p:nvSpPr>
            <p:spPr>
              <a:xfrm>
                <a:off x="5480680" y="4180035"/>
                <a:ext cx="3837620" cy="1500026"/>
              </a:xfrm>
              <a:prstGeom prst="rect">
                <a:avLst/>
              </a:prstGeom>
              <a:blipFill>
                <a:blip r:embed="rId3"/>
                <a:stretch>
                  <a:fillRect l="-1980" t="-4202" b="-10084"/>
                </a:stretch>
              </a:blipFill>
            </p:spPr>
            <p:txBody>
              <a:bodyPr/>
              <a:lstStyle/>
              <a:p>
                <a:r>
                  <a:rPr lang="zh-CN" altLang="en-US">
                    <a:noFill/>
                  </a:rPr>
                  <a:t> </a:t>
                </a:r>
              </a:p>
            </p:txBody>
          </p:sp>
        </mc:Fallback>
      </mc:AlternateContent>
      <p:sp>
        <p:nvSpPr>
          <p:cNvPr id="6" name="Down Arrow 5">
            <a:extLst>
              <a:ext uri="{FF2B5EF4-FFF2-40B4-BE49-F238E27FC236}">
                <a16:creationId xmlns:a16="http://schemas.microsoft.com/office/drawing/2014/main" id="{4839C66C-1879-21A5-8ED3-5E624FCBB35D}"/>
              </a:ext>
            </a:extLst>
          </p:cNvPr>
          <p:cNvSpPr/>
          <p:nvPr/>
        </p:nvSpPr>
        <p:spPr>
          <a:xfrm rot="16200000">
            <a:off x="7114439" y="2652919"/>
            <a:ext cx="748748" cy="2295819"/>
          </a:xfrm>
          <a:prstGeom prst="down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TextBox 6">
            <a:extLst>
              <a:ext uri="{FF2B5EF4-FFF2-40B4-BE49-F238E27FC236}">
                <a16:creationId xmlns:a16="http://schemas.microsoft.com/office/drawing/2014/main" id="{1F85BD92-99C2-0A58-BCEC-79FC83A35C2E}"/>
              </a:ext>
            </a:extLst>
          </p:cNvPr>
          <p:cNvSpPr txBox="1"/>
          <p:nvPr/>
        </p:nvSpPr>
        <p:spPr>
          <a:xfrm>
            <a:off x="9286692" y="4838966"/>
            <a:ext cx="2330831" cy="523220"/>
          </a:xfrm>
          <a:prstGeom prst="rect">
            <a:avLst/>
          </a:prstGeom>
          <a:noFill/>
        </p:spPr>
        <p:txBody>
          <a:bodyPr wrap="none" rtlCol="0">
            <a:spAutoFit/>
          </a:bodyPr>
          <a:lstStyle/>
          <a:p>
            <a:r>
              <a:rPr lang="en-US" sz="2800" dirty="0"/>
              <a:t>Least Fixpoint</a:t>
            </a:r>
          </a:p>
        </p:txBody>
      </p:sp>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16B6C075-4C21-74BC-E443-A92BDAFF8CF6}"/>
                  </a:ext>
                </a:extLst>
              </p:cNvPr>
              <p:cNvGraphicFramePr>
                <a:graphicFrameLocks noGrp="1"/>
              </p:cNvGraphicFramePr>
              <p:nvPr>
                <p:extLst>
                  <p:ext uri="{D42A27DB-BD31-4B8C-83A1-F6EECF244321}">
                    <p14:modId xmlns:p14="http://schemas.microsoft.com/office/powerpoint/2010/main" val="483264477"/>
                  </p:ext>
                </p:extLst>
              </p:nvPr>
            </p:nvGraphicFramePr>
            <p:xfrm>
              <a:off x="9437807" y="2364482"/>
              <a:ext cx="2035030" cy="1912493"/>
            </p:xfrm>
            <a:graphic>
              <a:graphicData uri="http://schemas.openxmlformats.org/drawingml/2006/table">
                <a:tbl>
                  <a:tblPr firstRow="1" bandRow="1">
                    <a:tableStyleId>{2D5ABB26-0587-4C30-8999-92F81FD0307C}</a:tableStyleId>
                  </a:tblPr>
                  <a:tblGrid>
                    <a:gridCol w="888138">
                      <a:extLst>
                        <a:ext uri="{9D8B030D-6E8A-4147-A177-3AD203B41FA5}">
                          <a16:colId xmlns:a16="http://schemas.microsoft.com/office/drawing/2014/main" val="2888878759"/>
                        </a:ext>
                      </a:extLst>
                    </a:gridCol>
                    <a:gridCol w="1146892">
                      <a:extLst>
                        <a:ext uri="{9D8B030D-6E8A-4147-A177-3AD203B41FA5}">
                          <a16:colId xmlns:a16="http://schemas.microsoft.com/office/drawing/2014/main" val="2233686691"/>
                        </a:ext>
                      </a:extLst>
                    </a:gridCol>
                  </a:tblGrid>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CN" sz="2000" i="1">
                                                <a:latin typeface="Cambria Math" panose="02040503050406030204" pitchFamily="18" charset="0"/>
                                              </a:rPr>
                                              <m:t>1</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oMath>
                            </m:oMathPara>
                          </a14:m>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0, 0</m:t>
                                </m:r>
                                <m:r>
                                  <a:rPr lang="en-US" altLang="ko-KR" sz="2000" b="0" i="1" smtClean="0">
                                    <a:solidFill>
                                      <a:schemeClr val="tx1"/>
                                    </a:solidFill>
                                    <a:latin typeface="Cambria Math" panose="02040503050406030204" pitchFamily="18" charset="0"/>
                                  </a:rPr>
                                  <m:t>]</m:t>
                                </m:r>
                              </m:oMath>
                            </m:oMathPara>
                          </a14:m>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2712558"/>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2</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oMath>
                            </m:oMathPara>
                          </a14:m>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0, 9</m:t>
                                </m:r>
                                <m:r>
                                  <a:rPr lang="en-US" altLang="ko-KR" sz="2000" b="0" i="1" smtClean="0">
                                    <a:solidFill>
                                      <a:schemeClr val="tx1"/>
                                    </a:solidFill>
                                    <a:latin typeface="Cambria Math" panose="02040503050406030204" pitchFamily="18" charset="0"/>
                                  </a:rPr>
                                  <m:t>]</m:t>
                                </m:r>
                              </m:oMath>
                            </m:oMathPara>
                          </a14:m>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275941"/>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3</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oMath>
                            </m:oMathPara>
                          </a14:m>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1, 10</m:t>
                                </m:r>
                                <m:r>
                                  <a:rPr lang="en-US" altLang="ko-KR" sz="2000" b="0" i="1" smtClean="0">
                                    <a:solidFill>
                                      <a:schemeClr val="tx1"/>
                                    </a:solidFill>
                                    <a:latin typeface="Cambria Math" panose="02040503050406030204" pitchFamily="18" charset="0"/>
                                  </a:rPr>
                                  <m:t>]</m:t>
                                </m:r>
                              </m:oMath>
                            </m:oMathPara>
                          </a14:m>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3300929"/>
                      </a:ext>
                    </a:extLst>
                  </a:tr>
                  <a:tr h="2210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4</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oMath>
                            </m:oMathPara>
                          </a14:m>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altLang="ko-KR"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10, 10</m:t>
                                </m:r>
                                <m:r>
                                  <a:rPr lang="en-US" altLang="ko-KR" sz="2000" b="0" i="1" smtClean="0">
                                    <a:solidFill>
                                      <a:schemeClr val="tx1"/>
                                    </a:solidFill>
                                    <a:latin typeface="Cambria Math" panose="02040503050406030204" pitchFamily="18" charset="0"/>
                                  </a:rPr>
                                  <m:t>]</m:t>
                                </m:r>
                              </m:oMath>
                            </m:oMathPara>
                          </a14:m>
                          <a:endParaRPr lang="en-US" sz="2000" b="0" dirty="0">
                            <a:solidFill>
                              <a:srgbClr val="C00000"/>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344152"/>
                      </a:ext>
                    </a:extLst>
                  </a:tr>
                </a:tbl>
              </a:graphicData>
            </a:graphic>
          </p:graphicFrame>
        </mc:Choice>
        <mc:Fallback>
          <p:graphicFrame>
            <p:nvGraphicFramePr>
              <p:cNvPr id="8" name="Table 7">
                <a:extLst>
                  <a:ext uri="{FF2B5EF4-FFF2-40B4-BE49-F238E27FC236}">
                    <a16:creationId xmlns:a16="http://schemas.microsoft.com/office/drawing/2014/main" id="{16B6C075-4C21-74BC-E443-A92BDAFF8CF6}"/>
                  </a:ext>
                </a:extLst>
              </p:cNvPr>
              <p:cNvGraphicFramePr>
                <a:graphicFrameLocks noGrp="1"/>
              </p:cNvGraphicFramePr>
              <p:nvPr>
                <p:extLst>
                  <p:ext uri="{D42A27DB-BD31-4B8C-83A1-F6EECF244321}">
                    <p14:modId xmlns:p14="http://schemas.microsoft.com/office/powerpoint/2010/main" val="483264477"/>
                  </p:ext>
                </p:extLst>
              </p:nvPr>
            </p:nvGraphicFramePr>
            <p:xfrm>
              <a:off x="9437807" y="2364482"/>
              <a:ext cx="2035030" cy="1912493"/>
            </p:xfrm>
            <a:graphic>
              <a:graphicData uri="http://schemas.openxmlformats.org/drawingml/2006/table">
                <a:tbl>
                  <a:tblPr firstRow="1" bandRow="1">
                    <a:tableStyleId>{2D5ABB26-0587-4C30-8999-92F81FD0307C}</a:tableStyleId>
                  </a:tblPr>
                  <a:tblGrid>
                    <a:gridCol w="888138">
                      <a:extLst>
                        <a:ext uri="{9D8B030D-6E8A-4147-A177-3AD203B41FA5}">
                          <a16:colId xmlns:a16="http://schemas.microsoft.com/office/drawing/2014/main" val="2888878759"/>
                        </a:ext>
                      </a:extLst>
                    </a:gridCol>
                    <a:gridCol w="1146892">
                      <a:extLst>
                        <a:ext uri="{9D8B030D-6E8A-4147-A177-3AD203B41FA5}">
                          <a16:colId xmlns:a16="http://schemas.microsoft.com/office/drawing/2014/main" val="2233686691"/>
                        </a:ext>
                      </a:extLst>
                    </a:gridCol>
                  </a:tblGrid>
                  <a:tr h="477774">
                    <a:tc>
                      <a:txBody>
                        <a:bodyPr/>
                        <a:lstStyle/>
                        <a:p>
                          <a:endParaRPr lang="en-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429" t="-5263" r="-132857" b="-302632"/>
                          </a:stretch>
                        </a:blipFill>
                      </a:tcPr>
                    </a:tc>
                    <a:tc>
                      <a:txBody>
                        <a:bodyPr/>
                        <a:lstStyle/>
                        <a:p>
                          <a:endParaRPr lang="en-CN"/>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8022" t="-5263" r="-2198" b="-302632"/>
                          </a:stretch>
                        </a:blipFill>
                      </a:tcPr>
                    </a:tc>
                    <a:extLst>
                      <a:ext uri="{0D108BD9-81ED-4DB2-BD59-A6C34878D82A}">
                        <a16:rowId xmlns:a16="http://schemas.microsoft.com/office/drawing/2014/main" val="4142712558"/>
                      </a:ext>
                    </a:extLst>
                  </a:tr>
                  <a:tr h="477774">
                    <a:tc>
                      <a:txBody>
                        <a:bodyPr/>
                        <a:lstStyle/>
                        <a:p>
                          <a:endParaRPr lang="en-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429" t="-108108" r="-132857" b="-210811"/>
                          </a:stretch>
                        </a:blipFill>
                      </a:tcPr>
                    </a:tc>
                    <a:tc>
                      <a:txBody>
                        <a:bodyPr/>
                        <a:lstStyle/>
                        <a:p>
                          <a:endParaRPr lang="en-CN"/>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8022" t="-108108" r="-2198" b="-210811"/>
                          </a:stretch>
                        </a:blipFill>
                      </a:tcPr>
                    </a:tc>
                    <a:extLst>
                      <a:ext uri="{0D108BD9-81ED-4DB2-BD59-A6C34878D82A}">
                        <a16:rowId xmlns:a16="http://schemas.microsoft.com/office/drawing/2014/main" val="3485275941"/>
                      </a:ext>
                    </a:extLst>
                  </a:tr>
                  <a:tr h="479171">
                    <a:tc>
                      <a:txBody>
                        <a:bodyPr/>
                        <a:lstStyle/>
                        <a:p>
                          <a:endParaRPr lang="en-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429" t="-202632" r="-132857" b="-105263"/>
                          </a:stretch>
                        </a:blipFill>
                      </a:tcPr>
                    </a:tc>
                    <a:tc>
                      <a:txBody>
                        <a:bodyPr/>
                        <a:lstStyle/>
                        <a:p>
                          <a:endParaRPr lang="en-CN"/>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8022" t="-202632" r="-2198" b="-105263"/>
                          </a:stretch>
                        </a:blipFill>
                      </a:tcPr>
                    </a:tc>
                    <a:extLst>
                      <a:ext uri="{0D108BD9-81ED-4DB2-BD59-A6C34878D82A}">
                        <a16:rowId xmlns:a16="http://schemas.microsoft.com/office/drawing/2014/main" val="3303300929"/>
                      </a:ext>
                    </a:extLst>
                  </a:tr>
                  <a:tr h="477774">
                    <a:tc>
                      <a:txBody>
                        <a:bodyPr/>
                        <a:lstStyle/>
                        <a:p>
                          <a:endParaRPr lang="en-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429" t="-302632" r="-132857" b="-5263"/>
                          </a:stretch>
                        </a:blipFill>
                      </a:tcPr>
                    </a:tc>
                    <a:tc>
                      <a:txBody>
                        <a:bodyPr/>
                        <a:lstStyle/>
                        <a:p>
                          <a:endParaRPr lang="en-CN"/>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8022" t="-302632" r="-2198" b="-5263"/>
                          </a:stretch>
                        </a:blipFill>
                      </a:tcPr>
                    </a:tc>
                    <a:extLst>
                      <a:ext uri="{0D108BD9-81ED-4DB2-BD59-A6C34878D82A}">
                        <a16:rowId xmlns:a16="http://schemas.microsoft.com/office/drawing/2014/main" val="3697344152"/>
                      </a:ext>
                    </a:extLst>
                  </a:tr>
                </a:tbl>
              </a:graphicData>
            </a:graphic>
          </p:graphicFrame>
        </mc:Fallback>
      </mc:AlternateContent>
      <p:sp>
        <p:nvSpPr>
          <p:cNvPr id="9" name="TextBox 8">
            <a:extLst>
              <a:ext uri="{FF2B5EF4-FFF2-40B4-BE49-F238E27FC236}">
                <a16:creationId xmlns:a16="http://schemas.microsoft.com/office/drawing/2014/main" id="{E3A4427C-3981-2727-FBEA-CA7CB01AD897}"/>
              </a:ext>
            </a:extLst>
          </p:cNvPr>
          <p:cNvSpPr txBox="1"/>
          <p:nvPr/>
        </p:nvSpPr>
        <p:spPr>
          <a:xfrm>
            <a:off x="5686320" y="2955309"/>
            <a:ext cx="3536161" cy="523220"/>
          </a:xfrm>
          <a:prstGeom prst="rect">
            <a:avLst/>
          </a:prstGeom>
          <a:noFill/>
        </p:spPr>
        <p:txBody>
          <a:bodyPr wrap="none" rtlCol="0">
            <a:spAutoFit/>
          </a:bodyPr>
          <a:lstStyle/>
          <a:p>
            <a:r>
              <a:rPr kumimoji="1" lang="en-US" altLang="zh-CN" sz="2800">
                <a:solidFill>
                  <a:schemeClr val="accent1"/>
                </a:solidFill>
              </a:rPr>
              <a:t>Fixpiont Computation</a:t>
            </a:r>
            <a:endParaRPr kumimoji="1" lang="zh-CN" altLang="en-US" sz="2800">
              <a:solidFill>
                <a:schemeClr val="accent1"/>
              </a:solidFill>
            </a:endParaRPr>
          </a:p>
        </p:txBody>
      </p:sp>
      <p:sp>
        <p:nvSpPr>
          <p:cNvPr id="10" name="TextBox 9">
            <a:extLst>
              <a:ext uri="{FF2B5EF4-FFF2-40B4-BE49-F238E27FC236}">
                <a16:creationId xmlns:a16="http://schemas.microsoft.com/office/drawing/2014/main" id="{6B5A9EA9-1390-BE2B-2C58-EE666FF79712}"/>
              </a:ext>
            </a:extLst>
          </p:cNvPr>
          <p:cNvSpPr txBox="1"/>
          <p:nvPr/>
        </p:nvSpPr>
        <p:spPr>
          <a:xfrm>
            <a:off x="8926450" y="5306842"/>
            <a:ext cx="3347565" cy="646331"/>
          </a:xfrm>
          <a:prstGeom prst="rect">
            <a:avLst/>
          </a:prstGeom>
          <a:noFill/>
        </p:spPr>
        <p:txBody>
          <a:bodyPr wrap="square">
            <a:spAutoFit/>
          </a:bodyPr>
          <a:lstStyle/>
          <a:p>
            <a:r>
              <a:rPr kumimoji="1" lang="en-US" altLang="zh-CN"/>
              <a:t>(a </a:t>
            </a:r>
            <a:r>
              <a:rPr kumimoji="1" lang="en-US" altLang="zh-CN" b="1"/>
              <a:t>sound approximation</a:t>
            </a:r>
            <a:r>
              <a:rPr kumimoji="1" lang="en-US" altLang="zh-CN"/>
              <a:t> of the program runtime property)</a:t>
            </a:r>
            <a:endParaRPr lang="zh-CN" alt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B3CAFF70-929E-7693-34C1-1C00B19E6FA0}"/>
                  </a:ext>
                </a:extLst>
              </p:cNvPr>
              <p:cNvSpPr txBox="1"/>
              <p:nvPr/>
            </p:nvSpPr>
            <p:spPr>
              <a:xfrm>
                <a:off x="418817" y="1735942"/>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CN" sz="2400" i="1">
                            <a:latin typeface="Cambria Math" panose="02040503050406030204" pitchFamily="18" charset="0"/>
                          </a:rPr>
                          <m:t>1</m:t>
                        </m:r>
                      </m:sub>
                    </m:sSub>
                  </m:oMath>
                </a14:m>
                <a:r>
                  <a:rPr lang="en-US" sz="2400" dirty="0">
                    <a:latin typeface="Inconsolata LGC" panose="020B0609030003000000" pitchFamily="49" charset="0"/>
                  </a:rPr>
                  <a:t>: i = 0;</a:t>
                </a:r>
              </a:p>
            </p:txBody>
          </p:sp>
        </mc:Choice>
        <mc:Fallback>
          <p:sp>
            <p:nvSpPr>
              <p:cNvPr id="11" name="TextBox 10">
                <a:extLst>
                  <a:ext uri="{FF2B5EF4-FFF2-40B4-BE49-F238E27FC236}">
                    <a16:creationId xmlns:a16="http://schemas.microsoft.com/office/drawing/2014/main" id="{B3CAFF70-929E-7693-34C1-1C00B19E6FA0}"/>
                  </a:ext>
                </a:extLst>
              </p:cNvPr>
              <p:cNvSpPr txBox="1">
                <a:spLocks noRot="1" noChangeAspect="1" noMove="1" noResize="1" noEditPoints="1" noAdjustHandles="1" noChangeArrowheads="1" noChangeShapeType="1" noTextEdit="1"/>
              </p:cNvSpPr>
              <p:nvPr/>
            </p:nvSpPr>
            <p:spPr>
              <a:xfrm>
                <a:off x="418817" y="1735942"/>
                <a:ext cx="1996284" cy="461665"/>
              </a:xfrm>
              <a:prstGeom prst="rect">
                <a:avLst/>
              </a:prstGeom>
              <a:blipFill>
                <a:blip r:embed="rId5"/>
                <a:stretch>
                  <a:fillRect l="-629" t="-10526" r="-1258" b="-26316"/>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A866EAB-D3C0-A902-2DE9-7BE174EF2AE6}"/>
                  </a:ext>
                </a:extLst>
              </p:cNvPr>
              <p:cNvSpPr txBox="1"/>
              <p:nvPr/>
            </p:nvSpPr>
            <p:spPr>
              <a:xfrm>
                <a:off x="418817" y="2831166"/>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US" sz="2400" b="0" i="1">
                            <a:latin typeface="Cambria Math" panose="02040503050406030204" pitchFamily="18" charset="0"/>
                          </a:rPr>
                          <m:t>2</m:t>
                        </m:r>
                      </m:sub>
                    </m:sSub>
                  </m:oMath>
                </a14:m>
                <a:r>
                  <a:rPr lang="en-US" sz="2400" dirty="0"/>
                  <a:t>: </a:t>
                </a:r>
                <a:r>
                  <a:rPr lang="en-US" sz="2400" dirty="0">
                    <a:latin typeface="Inconsolata LGC" panose="020B0609030003000000" pitchFamily="49" charset="0"/>
                  </a:rPr>
                  <a:t>i &lt; 10</a:t>
                </a:r>
              </a:p>
            </p:txBody>
          </p:sp>
        </mc:Choice>
        <mc:Fallback>
          <p:sp>
            <p:nvSpPr>
              <p:cNvPr id="12" name="TextBox 11">
                <a:extLst>
                  <a:ext uri="{FF2B5EF4-FFF2-40B4-BE49-F238E27FC236}">
                    <a16:creationId xmlns:a16="http://schemas.microsoft.com/office/drawing/2014/main" id="{8A866EAB-D3C0-A902-2DE9-7BE174EF2AE6}"/>
                  </a:ext>
                </a:extLst>
              </p:cNvPr>
              <p:cNvSpPr txBox="1">
                <a:spLocks noRot="1" noChangeAspect="1" noMove="1" noResize="1" noEditPoints="1" noAdjustHandles="1" noChangeArrowheads="1" noChangeShapeType="1" noTextEdit="1"/>
              </p:cNvSpPr>
              <p:nvPr/>
            </p:nvSpPr>
            <p:spPr>
              <a:xfrm>
                <a:off x="418817" y="2831166"/>
                <a:ext cx="1996284" cy="461665"/>
              </a:xfrm>
              <a:prstGeom prst="rect">
                <a:avLst/>
              </a:prstGeom>
              <a:blipFill>
                <a:blip r:embed="rId6"/>
                <a:stretch>
                  <a:fillRect l="-629" t="-13158" b="-31579"/>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0968A7F-6A50-68C4-653E-6564B2DD5384}"/>
                  </a:ext>
                </a:extLst>
              </p:cNvPr>
              <p:cNvSpPr txBox="1"/>
              <p:nvPr/>
            </p:nvSpPr>
            <p:spPr>
              <a:xfrm>
                <a:off x="418817" y="4042333"/>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US" sz="2400" b="0" i="1">
                            <a:latin typeface="Cambria Math" panose="02040503050406030204" pitchFamily="18" charset="0"/>
                          </a:rPr>
                          <m:t>3</m:t>
                        </m:r>
                      </m:sub>
                    </m:sSub>
                  </m:oMath>
                </a14:m>
                <a:r>
                  <a:rPr lang="en-US" sz="2400" dirty="0"/>
                  <a:t>: </a:t>
                </a:r>
                <a:r>
                  <a:rPr lang="en-US" sz="2400" dirty="0">
                    <a:latin typeface="Inconsolata LGC" panose="020B0609030003000000" pitchFamily="49" charset="0"/>
                  </a:rPr>
                  <a:t>i++;</a:t>
                </a:r>
                <a:endParaRPr lang="en-US" sz="2400" dirty="0"/>
              </a:p>
            </p:txBody>
          </p:sp>
        </mc:Choice>
        <mc:Fallback>
          <p:sp>
            <p:nvSpPr>
              <p:cNvPr id="13" name="TextBox 12">
                <a:extLst>
                  <a:ext uri="{FF2B5EF4-FFF2-40B4-BE49-F238E27FC236}">
                    <a16:creationId xmlns:a16="http://schemas.microsoft.com/office/drawing/2014/main" id="{30968A7F-6A50-68C4-653E-6564B2DD5384}"/>
                  </a:ext>
                </a:extLst>
              </p:cNvPr>
              <p:cNvSpPr txBox="1">
                <a:spLocks noRot="1" noChangeAspect="1" noMove="1" noResize="1" noEditPoints="1" noAdjustHandles="1" noChangeArrowheads="1" noChangeShapeType="1" noTextEdit="1"/>
              </p:cNvSpPr>
              <p:nvPr/>
            </p:nvSpPr>
            <p:spPr>
              <a:xfrm>
                <a:off x="418817" y="4042333"/>
                <a:ext cx="1996284" cy="461665"/>
              </a:xfrm>
              <a:prstGeom prst="rect">
                <a:avLst/>
              </a:prstGeom>
              <a:blipFill>
                <a:blip r:embed="rId7"/>
                <a:stretch>
                  <a:fillRect l="-629" t="-10256" b="-28205"/>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7575C83-820A-F372-B8F2-77D4A4719B9E}"/>
                  </a:ext>
                </a:extLst>
              </p:cNvPr>
              <p:cNvSpPr txBox="1"/>
              <p:nvPr/>
            </p:nvSpPr>
            <p:spPr>
              <a:xfrm>
                <a:off x="2642277" y="4042333"/>
                <a:ext cx="1204105"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US" sz="2400" b="0" i="1">
                            <a:latin typeface="Cambria Math" panose="02040503050406030204" pitchFamily="18" charset="0"/>
                          </a:rPr>
                          <m:t>4</m:t>
                        </m:r>
                      </m:sub>
                    </m:sSub>
                  </m:oMath>
                </a14:m>
                <a:r>
                  <a:rPr lang="en-US" sz="2400" dirty="0"/>
                  <a:t>: </a:t>
                </a:r>
                <a:r>
                  <a:rPr lang="en-US" sz="2400" dirty="0">
                    <a:latin typeface="Inconsolata LGC" panose="020B0609030003000000" pitchFamily="49" charset="0"/>
                  </a:rPr>
                  <a:t>...</a:t>
                </a:r>
                <a:r>
                  <a:rPr lang="en-US" sz="2400" dirty="0"/>
                  <a:t> </a:t>
                </a:r>
              </a:p>
            </p:txBody>
          </p:sp>
        </mc:Choice>
        <mc:Fallback>
          <p:sp>
            <p:nvSpPr>
              <p:cNvPr id="16" name="TextBox 15">
                <a:extLst>
                  <a:ext uri="{FF2B5EF4-FFF2-40B4-BE49-F238E27FC236}">
                    <a16:creationId xmlns:a16="http://schemas.microsoft.com/office/drawing/2014/main" id="{97575C83-820A-F372-B8F2-77D4A4719B9E}"/>
                  </a:ext>
                </a:extLst>
              </p:cNvPr>
              <p:cNvSpPr txBox="1">
                <a:spLocks noRot="1" noChangeAspect="1" noMove="1" noResize="1" noEditPoints="1" noAdjustHandles="1" noChangeArrowheads="1" noChangeShapeType="1" noTextEdit="1"/>
              </p:cNvSpPr>
              <p:nvPr/>
            </p:nvSpPr>
            <p:spPr>
              <a:xfrm>
                <a:off x="2642277" y="4042333"/>
                <a:ext cx="1204105" cy="461665"/>
              </a:xfrm>
              <a:prstGeom prst="rect">
                <a:avLst/>
              </a:prstGeom>
              <a:blipFill>
                <a:blip r:embed="rId8"/>
                <a:stretch>
                  <a:fillRect l="-1031" t="-10256" r="-5155" b="-28205"/>
                </a:stretch>
              </a:blipFill>
              <a:ln>
                <a:solidFill>
                  <a:schemeClr val="accent1">
                    <a:shade val="50000"/>
                  </a:schemeClr>
                </a:solidFill>
              </a:ln>
            </p:spPr>
            <p:txBody>
              <a:bodyPr/>
              <a:lstStyle/>
              <a:p>
                <a:r>
                  <a:rPr lang="zh-CN" altLang="en-US">
                    <a:noFill/>
                  </a:rPr>
                  <a:t> </a:t>
                </a:r>
              </a:p>
            </p:txBody>
          </p:sp>
        </mc:Fallback>
      </mc:AlternateContent>
      <p:cxnSp>
        <p:nvCxnSpPr>
          <p:cNvPr id="18" name="Straight Arrow Connector 17">
            <a:extLst>
              <a:ext uri="{FF2B5EF4-FFF2-40B4-BE49-F238E27FC236}">
                <a16:creationId xmlns:a16="http://schemas.microsoft.com/office/drawing/2014/main" id="{90A4FB0C-5ED6-8C46-B629-00D65258CA72}"/>
              </a:ext>
            </a:extLst>
          </p:cNvPr>
          <p:cNvCxnSpPr>
            <a:cxnSpLocks/>
            <a:stCxn id="11" idx="2"/>
            <a:endCxn id="12" idx="0"/>
          </p:cNvCxnSpPr>
          <p:nvPr/>
        </p:nvCxnSpPr>
        <p:spPr>
          <a:xfrm>
            <a:off x="1416959" y="2197607"/>
            <a:ext cx="0" cy="633559"/>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2142839-D2D9-A717-2C62-FC0924845B73}"/>
              </a:ext>
            </a:extLst>
          </p:cNvPr>
          <p:cNvCxnSpPr>
            <a:cxnSpLocks/>
            <a:stCxn id="12" idx="2"/>
            <a:endCxn id="13" idx="0"/>
          </p:cNvCxnSpPr>
          <p:nvPr/>
        </p:nvCxnSpPr>
        <p:spPr>
          <a:xfrm>
            <a:off x="1416959" y="3292831"/>
            <a:ext cx="0" cy="749502"/>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23" name="Elbow Connector 22">
            <a:extLst>
              <a:ext uri="{FF2B5EF4-FFF2-40B4-BE49-F238E27FC236}">
                <a16:creationId xmlns:a16="http://schemas.microsoft.com/office/drawing/2014/main" id="{FBD817E3-0D94-A1BF-A3C2-3C3BE26A9C41}"/>
              </a:ext>
            </a:extLst>
          </p:cNvPr>
          <p:cNvCxnSpPr>
            <a:cxnSpLocks/>
            <a:stCxn id="13" idx="1"/>
            <a:endCxn id="12" idx="1"/>
          </p:cNvCxnSpPr>
          <p:nvPr/>
        </p:nvCxnSpPr>
        <p:spPr>
          <a:xfrm rot="10800000">
            <a:off x="418817" y="3062000"/>
            <a:ext cx="12700" cy="1211167"/>
          </a:xfrm>
          <a:prstGeom prst="bentConnector3">
            <a:avLst>
              <a:gd name="adj1" fmla="val 1800000"/>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025052AF-865A-87F2-2C58-AF2A31076658}"/>
              </a:ext>
            </a:extLst>
          </p:cNvPr>
          <p:cNvCxnSpPr>
            <a:cxnSpLocks/>
            <a:stCxn id="12" idx="3"/>
            <a:endCxn id="16" idx="0"/>
          </p:cNvCxnSpPr>
          <p:nvPr/>
        </p:nvCxnSpPr>
        <p:spPr>
          <a:xfrm>
            <a:off x="2415101" y="3061999"/>
            <a:ext cx="829229" cy="980334"/>
          </a:xfrm>
          <a:prstGeom prst="bentConnector2">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BD291A34-2BF7-27CA-4A6F-B67A0FD63786}"/>
                  </a:ext>
                </a:extLst>
              </p:cNvPr>
              <p:cNvSpPr txBox="1"/>
              <p:nvPr/>
            </p:nvSpPr>
            <p:spPr>
              <a:xfrm>
                <a:off x="3767207" y="1856484"/>
                <a:ext cx="1744797" cy="39010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CN" sz="2000" i="1">
                                      <a:latin typeface="Cambria Math" panose="02040503050406030204" pitchFamily="18" charset="0"/>
                                    </a:rPr>
                                    <m:t>1</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i="1">
                              <a:latin typeface="Cambria Math" panose="02040503050406030204" pitchFamily="18" charset="0"/>
                            </a:rPr>
                            <m:t>1</m:t>
                          </m:r>
                        </m:sub>
                      </m:sSub>
                      <m:r>
                        <a:rPr kumimoji="1" lang="en-US" altLang="zh-CN" sz="2000" b="0" i="1">
                          <a:latin typeface="Cambria Math" panose="02040503050406030204" pitchFamily="18" charset="0"/>
                        </a:rPr>
                        <m:t>(…)</m:t>
                      </m:r>
                    </m:oMath>
                  </m:oMathPara>
                </a14:m>
                <a:endParaRPr kumimoji="1" lang="zh-CN" altLang="en-US" sz="2000"/>
              </a:p>
            </p:txBody>
          </p:sp>
        </mc:Choice>
        <mc:Fallback>
          <p:sp>
            <p:nvSpPr>
              <p:cNvPr id="28" name="TextBox 27">
                <a:extLst>
                  <a:ext uri="{FF2B5EF4-FFF2-40B4-BE49-F238E27FC236}">
                    <a16:creationId xmlns:a16="http://schemas.microsoft.com/office/drawing/2014/main" id="{BD291A34-2BF7-27CA-4A6F-B67A0FD63786}"/>
                  </a:ext>
                </a:extLst>
              </p:cNvPr>
              <p:cNvSpPr txBox="1">
                <a:spLocks noRot="1" noChangeAspect="1" noMove="1" noResize="1" noEditPoints="1" noAdjustHandles="1" noChangeArrowheads="1" noChangeShapeType="1" noTextEdit="1"/>
              </p:cNvSpPr>
              <p:nvPr/>
            </p:nvSpPr>
            <p:spPr>
              <a:xfrm>
                <a:off x="3767207" y="1856484"/>
                <a:ext cx="1744797" cy="390107"/>
              </a:xfrm>
              <a:prstGeom prst="rect">
                <a:avLst/>
              </a:prstGeom>
              <a:blipFill>
                <a:blip r:embed="rId9"/>
                <a:stretch>
                  <a:fillRect l="-3623" r="-5072" b="-3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9AB76324-65BE-BCCC-1906-C38EE2C1AF50}"/>
                  </a:ext>
                </a:extLst>
              </p:cNvPr>
              <p:cNvSpPr txBox="1"/>
              <p:nvPr/>
            </p:nvSpPr>
            <p:spPr>
              <a:xfrm>
                <a:off x="3767207" y="2686750"/>
                <a:ext cx="1744797" cy="39151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2</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b="0" i="1">
                              <a:latin typeface="Cambria Math" panose="02040503050406030204" pitchFamily="18" charset="0"/>
                              <a:ea typeface="Cambria Math" panose="02040503050406030204" pitchFamily="18" charset="0"/>
                            </a:rPr>
                            <m:t>2</m:t>
                          </m:r>
                        </m:sub>
                      </m:sSub>
                      <m:r>
                        <a:rPr kumimoji="1" lang="en-US" altLang="zh-CN" sz="2000" i="1">
                          <a:latin typeface="Cambria Math" panose="02040503050406030204" pitchFamily="18" charset="0"/>
                        </a:rPr>
                        <m:t>(</m:t>
                      </m:r>
                      <m:r>
                        <a:rPr kumimoji="1" lang="en-US" altLang="zh-CN" sz="2000" b="0" i="1">
                          <a:latin typeface="Cambria Math" panose="02040503050406030204" pitchFamily="18" charset="0"/>
                        </a:rPr>
                        <m:t>…</m:t>
                      </m:r>
                      <m:r>
                        <a:rPr kumimoji="1" lang="en-US" altLang="zh-CN" sz="2000" i="1">
                          <a:latin typeface="Cambria Math" panose="02040503050406030204" pitchFamily="18" charset="0"/>
                        </a:rPr>
                        <m:t>)</m:t>
                      </m:r>
                    </m:oMath>
                  </m:oMathPara>
                </a14:m>
                <a:endParaRPr kumimoji="1" lang="zh-CN" altLang="en-US" sz="2000"/>
              </a:p>
            </p:txBody>
          </p:sp>
        </mc:Choice>
        <mc:Fallback>
          <p:sp>
            <p:nvSpPr>
              <p:cNvPr id="30" name="TextBox 29">
                <a:extLst>
                  <a:ext uri="{FF2B5EF4-FFF2-40B4-BE49-F238E27FC236}">
                    <a16:creationId xmlns:a16="http://schemas.microsoft.com/office/drawing/2014/main" id="{9AB76324-65BE-BCCC-1906-C38EE2C1AF50}"/>
                  </a:ext>
                </a:extLst>
              </p:cNvPr>
              <p:cNvSpPr txBox="1">
                <a:spLocks noRot="1" noChangeAspect="1" noMove="1" noResize="1" noEditPoints="1" noAdjustHandles="1" noChangeArrowheads="1" noChangeShapeType="1" noTextEdit="1"/>
              </p:cNvSpPr>
              <p:nvPr/>
            </p:nvSpPr>
            <p:spPr>
              <a:xfrm>
                <a:off x="3767207" y="2686750"/>
                <a:ext cx="1744797" cy="391517"/>
              </a:xfrm>
              <a:prstGeom prst="rect">
                <a:avLst/>
              </a:prstGeom>
              <a:blipFill>
                <a:blip r:embed="rId10"/>
                <a:stretch>
                  <a:fillRect l="-3623" r="-5072" b="-3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914C5EB3-1890-FB71-BCF6-F09B08E423E5}"/>
                  </a:ext>
                </a:extLst>
              </p:cNvPr>
              <p:cNvSpPr txBox="1"/>
              <p:nvPr/>
            </p:nvSpPr>
            <p:spPr>
              <a:xfrm>
                <a:off x="3743925" y="3603880"/>
                <a:ext cx="1768080" cy="39151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3</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b="0" i="1">
                              <a:latin typeface="Cambria Math" panose="02040503050406030204" pitchFamily="18" charset="0"/>
                              <a:ea typeface="Cambria Math" panose="02040503050406030204" pitchFamily="18" charset="0"/>
                            </a:rPr>
                            <m:t>3</m:t>
                          </m:r>
                        </m:sub>
                      </m:sSub>
                      <m:r>
                        <a:rPr kumimoji="1" lang="en-US" altLang="zh-CN" sz="2000" i="1">
                          <a:latin typeface="Cambria Math" panose="02040503050406030204" pitchFamily="18" charset="0"/>
                        </a:rPr>
                        <m:t>(</m:t>
                      </m:r>
                      <m:r>
                        <a:rPr kumimoji="1" lang="en-US" altLang="zh-CN" sz="2000" b="0" i="1">
                          <a:latin typeface="Cambria Math" panose="02040503050406030204" pitchFamily="18" charset="0"/>
                        </a:rPr>
                        <m:t>…</m:t>
                      </m:r>
                      <m:r>
                        <a:rPr kumimoji="1" lang="en-US" altLang="zh-CN" sz="2000" i="1">
                          <a:latin typeface="Cambria Math" panose="02040503050406030204" pitchFamily="18" charset="0"/>
                        </a:rPr>
                        <m:t>)</m:t>
                      </m:r>
                    </m:oMath>
                  </m:oMathPara>
                </a14:m>
                <a:endParaRPr kumimoji="1" lang="zh-CN" altLang="en-US" sz="2000"/>
              </a:p>
            </p:txBody>
          </p:sp>
        </mc:Choice>
        <mc:Fallback>
          <p:sp>
            <p:nvSpPr>
              <p:cNvPr id="31" name="TextBox 30">
                <a:extLst>
                  <a:ext uri="{FF2B5EF4-FFF2-40B4-BE49-F238E27FC236}">
                    <a16:creationId xmlns:a16="http://schemas.microsoft.com/office/drawing/2014/main" id="{914C5EB3-1890-FB71-BCF6-F09B08E423E5}"/>
                  </a:ext>
                </a:extLst>
              </p:cNvPr>
              <p:cNvSpPr txBox="1">
                <a:spLocks noRot="1" noChangeAspect="1" noMove="1" noResize="1" noEditPoints="1" noAdjustHandles="1" noChangeArrowheads="1" noChangeShapeType="1" noTextEdit="1"/>
              </p:cNvSpPr>
              <p:nvPr/>
            </p:nvSpPr>
            <p:spPr>
              <a:xfrm>
                <a:off x="3743925" y="3603880"/>
                <a:ext cx="1768080" cy="391517"/>
              </a:xfrm>
              <a:prstGeom prst="rect">
                <a:avLst/>
              </a:prstGeom>
              <a:blipFill>
                <a:blip r:embed="rId11"/>
                <a:stretch>
                  <a:fillRect l="-3571" r="-3571" b="-3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2209A41D-87DF-F543-F317-FD46792017C2}"/>
                  </a:ext>
                </a:extLst>
              </p:cNvPr>
              <p:cNvSpPr txBox="1"/>
              <p:nvPr/>
            </p:nvSpPr>
            <p:spPr>
              <a:xfrm>
                <a:off x="3767206" y="4500981"/>
                <a:ext cx="1947031" cy="39010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4</m:t>
                                  </m:r>
                                </m:sub>
                              </m:sSub>
                            </m:e>
                          </m:bar>
                        </m:sub>
                      </m:sSub>
                      <m:d>
                        <m:dPr>
                          <m:ctrlPr>
                            <a:rPr kumimoji="1" lang="en-US" altLang="zh-CN" sz="2000" b="0" i="1">
                              <a:latin typeface="Cambria Math" panose="02040503050406030204" pitchFamily="18" charset="0"/>
                            </a:rPr>
                          </m:ctrlPr>
                        </m:dPr>
                        <m:e>
                          <m:r>
                            <m:rPr>
                              <m:sty m:val="p"/>
                            </m:rPr>
                            <a:rPr kumimoji="1" lang="en-US" altLang="zh-CN" sz="2000">
                              <a:latin typeface="Cambria Math" panose="02040503050406030204" pitchFamily="18" charset="0"/>
                            </a:rPr>
                            <m:t>i</m:t>
                          </m:r>
                        </m:e>
                      </m:d>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b="0" i="1">
                              <a:latin typeface="Cambria Math" panose="02040503050406030204" pitchFamily="18" charset="0"/>
                              <a:ea typeface="Cambria Math" panose="02040503050406030204" pitchFamily="18" charset="0"/>
                            </a:rPr>
                            <m:t>4</m:t>
                          </m:r>
                        </m:sub>
                      </m:sSub>
                      <m:d>
                        <m:dPr>
                          <m:ctrlPr>
                            <a:rPr kumimoji="1" lang="en-US" altLang="zh-CN" sz="2000" b="0" i="1">
                              <a:latin typeface="Cambria Math" panose="02040503050406030204" pitchFamily="18" charset="0"/>
                              <a:ea typeface="Cambria Math" panose="02040503050406030204" pitchFamily="18" charset="0"/>
                            </a:rPr>
                          </m:ctrlPr>
                        </m:dPr>
                        <m:e>
                          <m:r>
                            <a:rPr kumimoji="1" lang="en-US" altLang="zh-CN" sz="2000" b="0" i="1">
                              <a:latin typeface="Cambria Math" panose="02040503050406030204" pitchFamily="18" charset="0"/>
                              <a:ea typeface="Cambria Math" panose="02040503050406030204" pitchFamily="18" charset="0"/>
                            </a:rPr>
                            <m:t>…</m:t>
                          </m:r>
                        </m:e>
                      </m:d>
                    </m:oMath>
                  </m:oMathPara>
                </a14:m>
                <a:endParaRPr kumimoji="1" lang="zh-CN" altLang="en-US" sz="2000"/>
              </a:p>
            </p:txBody>
          </p:sp>
        </mc:Choice>
        <mc:Fallback>
          <p:sp>
            <p:nvSpPr>
              <p:cNvPr id="32" name="TextBox 31">
                <a:extLst>
                  <a:ext uri="{FF2B5EF4-FFF2-40B4-BE49-F238E27FC236}">
                    <a16:creationId xmlns:a16="http://schemas.microsoft.com/office/drawing/2014/main" id="{2209A41D-87DF-F543-F317-FD46792017C2}"/>
                  </a:ext>
                </a:extLst>
              </p:cNvPr>
              <p:cNvSpPr txBox="1">
                <a:spLocks noRot="1" noChangeAspect="1" noMove="1" noResize="1" noEditPoints="1" noAdjustHandles="1" noChangeArrowheads="1" noChangeShapeType="1" noTextEdit="1"/>
              </p:cNvSpPr>
              <p:nvPr/>
            </p:nvSpPr>
            <p:spPr>
              <a:xfrm>
                <a:off x="3767206" y="4500981"/>
                <a:ext cx="1947031" cy="390107"/>
              </a:xfrm>
              <a:prstGeom prst="rect">
                <a:avLst/>
              </a:prstGeom>
              <a:blipFill>
                <a:blip r:embed="rId12"/>
                <a:stretch>
                  <a:fillRect l="-32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1774064E-7A66-509B-8679-CD93222226A2}"/>
                  </a:ext>
                </a:extLst>
              </p:cNvPr>
              <p:cNvSpPr txBox="1"/>
              <p:nvPr/>
            </p:nvSpPr>
            <p:spPr>
              <a:xfrm>
                <a:off x="595553" y="3505119"/>
                <a:ext cx="736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a:solidFill>
                            <a:schemeClr val="tx1"/>
                          </a:solidFill>
                          <a:latin typeface="Cambria Math" panose="02040503050406030204" pitchFamily="18" charset="0"/>
                        </a:rPr>
                        <m:t>𝑖</m:t>
                      </m:r>
                      <m:r>
                        <a:rPr kumimoji="1" lang="en-US" altLang="zh-CN" b="0" i="1">
                          <a:solidFill>
                            <a:schemeClr val="tx1"/>
                          </a:solidFill>
                          <a:latin typeface="Cambria Math" panose="02040503050406030204" pitchFamily="18" charset="0"/>
                        </a:rPr>
                        <m:t> &lt;10</m:t>
                      </m:r>
                    </m:oMath>
                  </m:oMathPara>
                </a14:m>
                <a:endParaRPr kumimoji="1" lang="zh-CN" altLang="en-US">
                  <a:solidFill>
                    <a:schemeClr val="tx1"/>
                  </a:solidFill>
                </a:endParaRPr>
              </a:p>
            </p:txBody>
          </p:sp>
        </mc:Choice>
        <mc:Fallback>
          <p:sp>
            <p:nvSpPr>
              <p:cNvPr id="33" name="TextBox 32">
                <a:extLst>
                  <a:ext uri="{FF2B5EF4-FFF2-40B4-BE49-F238E27FC236}">
                    <a16:creationId xmlns:a16="http://schemas.microsoft.com/office/drawing/2014/main" id="{1774064E-7A66-509B-8679-CD93222226A2}"/>
                  </a:ext>
                </a:extLst>
              </p:cNvPr>
              <p:cNvSpPr txBox="1">
                <a:spLocks noRot="1" noChangeAspect="1" noMove="1" noResize="1" noEditPoints="1" noAdjustHandles="1" noChangeArrowheads="1" noChangeShapeType="1" noTextEdit="1"/>
              </p:cNvSpPr>
              <p:nvPr/>
            </p:nvSpPr>
            <p:spPr>
              <a:xfrm>
                <a:off x="595553" y="3505119"/>
                <a:ext cx="736677" cy="276999"/>
              </a:xfrm>
              <a:prstGeom prst="rect">
                <a:avLst/>
              </a:prstGeom>
              <a:blipFill>
                <a:blip r:embed="rId13"/>
                <a:stretch>
                  <a:fillRect l="-8475" t="-9091" r="-5085" b="-409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F9EDAAD0-F21C-FBD4-22F4-AF6704E3DE2D}"/>
                  </a:ext>
                </a:extLst>
              </p:cNvPr>
              <p:cNvSpPr txBox="1"/>
              <p:nvPr/>
            </p:nvSpPr>
            <p:spPr>
              <a:xfrm>
                <a:off x="2458427" y="3505119"/>
                <a:ext cx="736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a:latin typeface="Cambria Math" panose="02040503050406030204" pitchFamily="18" charset="0"/>
                        </a:rPr>
                        <m:t>𝑖</m:t>
                      </m:r>
                      <m:r>
                        <a:rPr kumimoji="1" lang="en-US" altLang="zh-CN" b="0" i="1">
                          <a:latin typeface="Cambria Math" panose="02040503050406030204" pitchFamily="18" charset="0"/>
                        </a:rPr>
                        <m:t> ≥10</m:t>
                      </m:r>
                    </m:oMath>
                  </m:oMathPara>
                </a14:m>
                <a:endParaRPr kumimoji="1" lang="zh-CN" altLang="en-US"/>
              </a:p>
            </p:txBody>
          </p:sp>
        </mc:Choice>
        <mc:Fallback>
          <p:sp>
            <p:nvSpPr>
              <p:cNvPr id="35" name="TextBox 34">
                <a:extLst>
                  <a:ext uri="{FF2B5EF4-FFF2-40B4-BE49-F238E27FC236}">
                    <a16:creationId xmlns:a16="http://schemas.microsoft.com/office/drawing/2014/main" id="{F9EDAAD0-F21C-FBD4-22F4-AF6704E3DE2D}"/>
                  </a:ext>
                </a:extLst>
              </p:cNvPr>
              <p:cNvSpPr txBox="1">
                <a:spLocks noRot="1" noChangeAspect="1" noMove="1" noResize="1" noEditPoints="1" noAdjustHandles="1" noChangeArrowheads="1" noChangeShapeType="1" noTextEdit="1"/>
              </p:cNvSpPr>
              <p:nvPr/>
            </p:nvSpPr>
            <p:spPr>
              <a:xfrm>
                <a:off x="2458427" y="3505119"/>
                <a:ext cx="736677" cy="276999"/>
              </a:xfrm>
              <a:prstGeom prst="rect">
                <a:avLst/>
              </a:prstGeom>
              <a:blipFill>
                <a:blip r:embed="rId14"/>
                <a:stretch>
                  <a:fillRect l="-6780" t="-9091" r="-6780" b="-40909"/>
                </a:stretch>
              </a:blipFill>
            </p:spPr>
            <p:txBody>
              <a:bodyPr/>
              <a:lstStyle/>
              <a:p>
                <a:r>
                  <a:rPr lang="zh-CN" altLang="en-US">
                    <a:noFill/>
                  </a:rPr>
                  <a:t> </a:t>
                </a:r>
              </a:p>
            </p:txBody>
          </p:sp>
        </mc:Fallback>
      </mc:AlternateContent>
      <p:sp>
        <p:nvSpPr>
          <p:cNvPr id="36" name="Oval 35">
            <a:extLst>
              <a:ext uri="{FF2B5EF4-FFF2-40B4-BE49-F238E27FC236}">
                <a16:creationId xmlns:a16="http://schemas.microsoft.com/office/drawing/2014/main" id="{32E0B6B1-76D3-0048-52DC-9D54D408688E}"/>
              </a:ext>
            </a:extLst>
          </p:cNvPr>
          <p:cNvSpPr/>
          <p:nvPr/>
        </p:nvSpPr>
        <p:spPr>
          <a:xfrm>
            <a:off x="1330005" y="2110903"/>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7" name="Curved Connector 36">
            <a:extLst>
              <a:ext uri="{FF2B5EF4-FFF2-40B4-BE49-F238E27FC236}">
                <a16:creationId xmlns:a16="http://schemas.microsoft.com/office/drawing/2014/main" id="{C9436F0A-28F8-AB25-545B-27991C241D4E}"/>
              </a:ext>
            </a:extLst>
          </p:cNvPr>
          <p:cNvCxnSpPr>
            <a:cxnSpLocks/>
            <a:stCxn id="36" idx="5"/>
            <a:endCxn id="28" idx="1"/>
          </p:cNvCxnSpPr>
          <p:nvPr/>
        </p:nvCxnSpPr>
        <p:spPr>
          <a:xfrm rot="5400000" flipH="1" flipV="1">
            <a:off x="2519137" y="1010846"/>
            <a:ext cx="207377" cy="2288762"/>
          </a:xfrm>
          <a:prstGeom prst="curvedConnector4">
            <a:avLst>
              <a:gd name="adj1" fmla="val -110234"/>
              <a:gd name="adj2" fmla="val 50556"/>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1F36D89B-0BBC-9B9B-B4C8-F0E75010D628}"/>
              </a:ext>
            </a:extLst>
          </p:cNvPr>
          <p:cNvSpPr/>
          <p:nvPr/>
        </p:nvSpPr>
        <p:spPr>
          <a:xfrm>
            <a:off x="1336355" y="3199496"/>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Oval 38">
            <a:extLst>
              <a:ext uri="{FF2B5EF4-FFF2-40B4-BE49-F238E27FC236}">
                <a16:creationId xmlns:a16="http://schemas.microsoft.com/office/drawing/2014/main" id="{2144EAAA-37EC-9400-BF54-5A559BCEBE73}"/>
              </a:ext>
            </a:extLst>
          </p:cNvPr>
          <p:cNvSpPr/>
          <p:nvPr/>
        </p:nvSpPr>
        <p:spPr>
          <a:xfrm>
            <a:off x="1336355" y="4413266"/>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Oval 39">
            <a:extLst>
              <a:ext uri="{FF2B5EF4-FFF2-40B4-BE49-F238E27FC236}">
                <a16:creationId xmlns:a16="http://schemas.microsoft.com/office/drawing/2014/main" id="{CEA0736E-4913-43FA-A546-45240249D473}"/>
              </a:ext>
            </a:extLst>
          </p:cNvPr>
          <p:cNvSpPr/>
          <p:nvPr/>
        </p:nvSpPr>
        <p:spPr>
          <a:xfrm>
            <a:off x="3157375" y="4413265"/>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1" name="Curved Connector 40">
            <a:extLst>
              <a:ext uri="{FF2B5EF4-FFF2-40B4-BE49-F238E27FC236}">
                <a16:creationId xmlns:a16="http://schemas.microsoft.com/office/drawing/2014/main" id="{2C5ED95E-DA0D-FDC0-C10F-224FC919776E}"/>
              </a:ext>
            </a:extLst>
          </p:cNvPr>
          <p:cNvCxnSpPr>
            <a:cxnSpLocks/>
            <a:stCxn id="38" idx="5"/>
            <a:endCxn id="30" idx="1"/>
          </p:cNvCxnSpPr>
          <p:nvPr/>
        </p:nvCxnSpPr>
        <p:spPr>
          <a:xfrm rot="5400000" flipH="1" flipV="1">
            <a:off x="2393501" y="1973803"/>
            <a:ext cx="464999" cy="2282412"/>
          </a:xfrm>
          <a:prstGeom prst="curvedConnector4">
            <a:avLst>
              <a:gd name="adj1" fmla="val -49161"/>
              <a:gd name="adj2" fmla="val 50558"/>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42" name="Curved Connector 41">
            <a:extLst>
              <a:ext uri="{FF2B5EF4-FFF2-40B4-BE49-F238E27FC236}">
                <a16:creationId xmlns:a16="http://schemas.microsoft.com/office/drawing/2014/main" id="{F9E89EA9-CF06-AF8E-78CD-75F04ECF32E0}"/>
              </a:ext>
            </a:extLst>
          </p:cNvPr>
          <p:cNvCxnSpPr>
            <a:cxnSpLocks/>
            <a:stCxn id="39" idx="6"/>
            <a:endCxn id="31" idx="1"/>
          </p:cNvCxnSpPr>
          <p:nvPr/>
        </p:nvCxnSpPr>
        <p:spPr>
          <a:xfrm flipV="1">
            <a:off x="1510263" y="3799639"/>
            <a:ext cx="2233662" cy="700331"/>
          </a:xfrm>
          <a:prstGeom prst="curvedConnector3">
            <a:avLst>
              <a:gd name="adj1" fmla="val 50000"/>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43" name="Curved Connector 42">
            <a:extLst>
              <a:ext uri="{FF2B5EF4-FFF2-40B4-BE49-F238E27FC236}">
                <a16:creationId xmlns:a16="http://schemas.microsoft.com/office/drawing/2014/main" id="{968D26D2-C479-453B-7DE4-30AD66709364}"/>
              </a:ext>
            </a:extLst>
          </p:cNvPr>
          <p:cNvCxnSpPr>
            <a:cxnSpLocks/>
            <a:stCxn id="40" idx="5"/>
            <a:endCxn id="32" idx="1"/>
          </p:cNvCxnSpPr>
          <p:nvPr/>
        </p:nvCxnSpPr>
        <p:spPr>
          <a:xfrm rot="16200000" flipH="1">
            <a:off x="3469131" y="4397960"/>
            <a:ext cx="134758" cy="461391"/>
          </a:xfrm>
          <a:prstGeom prst="curvedConnector2">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B45F500A-AF61-CF49-8BEC-667CD9428718}"/>
              </a:ext>
            </a:extLst>
          </p:cNvPr>
          <p:cNvSpPr txBox="1"/>
          <p:nvPr/>
        </p:nvSpPr>
        <p:spPr>
          <a:xfrm>
            <a:off x="2371727" y="5045320"/>
            <a:ext cx="2790957" cy="523220"/>
          </a:xfrm>
          <a:prstGeom prst="rect">
            <a:avLst/>
          </a:prstGeom>
          <a:noFill/>
        </p:spPr>
        <p:txBody>
          <a:bodyPr wrap="none" rtlCol="0">
            <a:spAutoFit/>
          </a:bodyPr>
          <a:lstStyle/>
          <a:p>
            <a:r>
              <a:rPr lang="en-US" sz="2800" dirty="0"/>
              <a:t>Equation System</a:t>
            </a:r>
          </a:p>
        </p:txBody>
      </p:sp>
    </p:spTree>
    <p:extLst>
      <p:ext uri="{BB962C8B-B14F-4D97-AF65-F5344CB8AC3E}">
        <p14:creationId xmlns:p14="http://schemas.microsoft.com/office/powerpoint/2010/main" val="63535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BE786-C671-5843-8920-2307CE5B6E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D07F65-B531-CD66-502C-37490DD09FD0}"/>
              </a:ext>
            </a:extLst>
          </p:cNvPr>
          <p:cNvSpPr>
            <a:spLocks noGrp="1"/>
          </p:cNvSpPr>
          <p:nvPr>
            <p:ph type="title"/>
          </p:nvPr>
        </p:nvSpPr>
        <p:spPr/>
        <p:txBody>
          <a:bodyPr/>
          <a:lstStyle/>
          <a:p>
            <a:r>
              <a:rPr kumimoji="1" lang="en-US" altLang="zh-CN"/>
              <a:t>Abstract Interpretation</a:t>
            </a:r>
            <a:endParaRPr kumimoji="1" lang="zh-CN" altLang="en-US"/>
          </a:p>
        </p:txBody>
      </p:sp>
      <p:sp>
        <p:nvSpPr>
          <p:cNvPr id="77" name="Slide Number Placeholder 76">
            <a:extLst>
              <a:ext uri="{FF2B5EF4-FFF2-40B4-BE49-F238E27FC236}">
                <a16:creationId xmlns:a16="http://schemas.microsoft.com/office/drawing/2014/main" id="{2A11E5EB-E36D-8811-C357-D446D2A8AC16}"/>
              </a:ext>
            </a:extLst>
          </p:cNvPr>
          <p:cNvSpPr>
            <a:spLocks noGrp="1"/>
          </p:cNvSpPr>
          <p:nvPr>
            <p:ph type="sldNum" sz="quarter" idx="12"/>
          </p:nvPr>
        </p:nvSpPr>
        <p:spPr/>
        <p:txBody>
          <a:bodyPr/>
          <a:lstStyle/>
          <a:p>
            <a:fld id="{E7F4798B-5966-EA46-B410-50C17A12B33D}" type="slidenum">
              <a:rPr lang="en-CN"/>
              <a:t>12</a:t>
            </a:fld>
            <a:endParaRPr kumimoji="1" lang="en-CN" altLang="zh-CN"/>
          </a:p>
        </p:txBody>
      </p:sp>
      <p:sp>
        <p:nvSpPr>
          <p:cNvPr id="19" name="Text Placeholder 18">
            <a:extLst>
              <a:ext uri="{FF2B5EF4-FFF2-40B4-BE49-F238E27FC236}">
                <a16:creationId xmlns:a16="http://schemas.microsoft.com/office/drawing/2014/main" id="{72F6E82C-6204-B4A9-48B8-7511975E65DA}"/>
              </a:ext>
            </a:extLst>
          </p:cNvPr>
          <p:cNvSpPr>
            <a:spLocks noGrp="1"/>
          </p:cNvSpPr>
          <p:nvPr>
            <p:ph type="body" sz="quarter" idx="13"/>
          </p:nvPr>
        </p:nvSpPr>
        <p:spPr>
          <a:xfrm>
            <a:off x="838199" y="1037292"/>
            <a:ext cx="6585802" cy="543059"/>
          </a:xfrm>
        </p:spPr>
        <p:txBody>
          <a:bodyPr/>
          <a:lstStyle/>
          <a:p>
            <a:r>
              <a:rPr kumimoji="1" lang="en-US" altLang="zh-CN">
                <a:solidFill>
                  <a:schemeClr val="accent3"/>
                </a:solidFill>
              </a:rPr>
              <a:t>Bourdoncle's</a:t>
            </a:r>
            <a:r>
              <a:rPr kumimoji="1" lang="en-US" altLang="zh-CN"/>
              <a:t> Fixpoint Computation</a:t>
            </a:r>
          </a:p>
        </p:txBody>
      </p:sp>
      <p:sp>
        <p:nvSpPr>
          <p:cNvPr id="27" name="TextBox 26">
            <a:extLst>
              <a:ext uri="{FF2B5EF4-FFF2-40B4-BE49-F238E27FC236}">
                <a16:creationId xmlns:a16="http://schemas.microsoft.com/office/drawing/2014/main" id="{63FF25DD-8804-DDDD-6027-EC44918220E2}"/>
              </a:ext>
            </a:extLst>
          </p:cNvPr>
          <p:cNvSpPr txBox="1"/>
          <p:nvPr/>
        </p:nvSpPr>
        <p:spPr>
          <a:xfrm>
            <a:off x="5609250" y="2167171"/>
            <a:ext cx="3629501" cy="1384995"/>
          </a:xfrm>
          <a:prstGeom prst="rect">
            <a:avLst/>
          </a:prstGeom>
          <a:noFill/>
        </p:spPr>
        <p:txBody>
          <a:bodyPr wrap="square" rtlCol="0">
            <a:spAutoFit/>
          </a:bodyPr>
          <a:lstStyle/>
          <a:p>
            <a:pPr algn="ctr"/>
            <a:r>
              <a:rPr kumimoji="1" lang="en-US" altLang="zh-CN" sz="2800" b="1">
                <a:solidFill>
                  <a:schemeClr val="accent3"/>
                </a:solidFill>
              </a:rPr>
              <a:t>Bourdoncle's</a:t>
            </a:r>
          </a:p>
          <a:p>
            <a:r>
              <a:rPr kumimoji="1" lang="en-US" altLang="zh-CN" sz="2800">
                <a:solidFill>
                  <a:schemeClr val="accent1"/>
                </a:solidFill>
              </a:rPr>
              <a:t>Fixpiont Computation (Bourdoncle, 2005)</a:t>
            </a:r>
            <a:endParaRPr kumimoji="1" lang="zh-CN" altLang="en-US" sz="2800">
              <a:solidFill>
                <a:schemeClr val="accent1"/>
              </a:solidFill>
            </a:endParaRPr>
          </a:p>
        </p:txBody>
      </p:sp>
      <p:sp>
        <p:nvSpPr>
          <p:cNvPr id="3" name="TextBox 2">
            <a:extLst>
              <a:ext uri="{FF2B5EF4-FFF2-40B4-BE49-F238E27FC236}">
                <a16:creationId xmlns:a16="http://schemas.microsoft.com/office/drawing/2014/main" id="{37C37A9F-F2DE-54B3-0876-1F89ED5212BC}"/>
              </a:ext>
            </a:extLst>
          </p:cNvPr>
          <p:cNvSpPr txBox="1"/>
          <p:nvPr/>
        </p:nvSpPr>
        <p:spPr>
          <a:xfrm>
            <a:off x="5548416" y="4180035"/>
            <a:ext cx="3837620" cy="954107"/>
          </a:xfrm>
          <a:prstGeom prst="rect">
            <a:avLst/>
          </a:prstGeom>
          <a:noFill/>
        </p:spPr>
        <p:txBody>
          <a:bodyPr wrap="square" rtlCol="0">
            <a:spAutoFit/>
          </a:bodyPr>
          <a:lstStyle/>
          <a:p>
            <a:pPr algn="ctr"/>
            <a:r>
              <a:rPr kumimoji="1" lang="en-US" altLang="zh-CN" sz="2800" b="1" strike="sngStrike">
                <a:solidFill>
                  <a:schemeClr val="bg2">
                    <a:lumMod val="50000"/>
                  </a:schemeClr>
                </a:solidFill>
              </a:rPr>
              <a:t>44 Updates</a:t>
            </a:r>
          </a:p>
          <a:p>
            <a:pPr algn="ctr"/>
            <a:r>
              <a:rPr kumimoji="1" lang="en-US" altLang="zh-CN" sz="2800" b="1">
                <a:solidFill>
                  <a:srgbClr val="C00000"/>
                </a:solidFill>
              </a:rPr>
              <a:t>12 Updates</a:t>
            </a:r>
            <a:endParaRPr kumimoji="1" lang="zh-CN" altLang="en-US" sz="2800">
              <a:solidFill>
                <a:srgbClr val="C00000"/>
              </a:solidFill>
            </a:endParaRPr>
          </a:p>
        </p:txBody>
      </p:sp>
      <p:sp>
        <p:nvSpPr>
          <p:cNvPr id="46" name="Down Arrow 45">
            <a:extLst>
              <a:ext uri="{FF2B5EF4-FFF2-40B4-BE49-F238E27FC236}">
                <a16:creationId xmlns:a16="http://schemas.microsoft.com/office/drawing/2014/main" id="{DD1545E0-285B-F8FF-4782-548247C2BDE1}"/>
              </a:ext>
            </a:extLst>
          </p:cNvPr>
          <p:cNvSpPr/>
          <p:nvPr/>
        </p:nvSpPr>
        <p:spPr>
          <a:xfrm rot="16200000">
            <a:off x="7114439" y="2652919"/>
            <a:ext cx="748748" cy="2295819"/>
          </a:xfrm>
          <a:prstGeom prst="down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TextBox 46">
            <a:extLst>
              <a:ext uri="{FF2B5EF4-FFF2-40B4-BE49-F238E27FC236}">
                <a16:creationId xmlns:a16="http://schemas.microsoft.com/office/drawing/2014/main" id="{8647F43B-81F4-0ACE-DBF9-28F32A1A3AE9}"/>
              </a:ext>
            </a:extLst>
          </p:cNvPr>
          <p:cNvSpPr txBox="1"/>
          <p:nvPr/>
        </p:nvSpPr>
        <p:spPr>
          <a:xfrm>
            <a:off x="9286692" y="4838966"/>
            <a:ext cx="2330831" cy="523220"/>
          </a:xfrm>
          <a:prstGeom prst="rect">
            <a:avLst/>
          </a:prstGeom>
          <a:noFill/>
        </p:spPr>
        <p:txBody>
          <a:bodyPr wrap="none" rtlCol="0">
            <a:spAutoFit/>
          </a:bodyPr>
          <a:lstStyle/>
          <a:p>
            <a:r>
              <a:rPr lang="en-US" sz="2800" dirty="0"/>
              <a:t>Least Fixpoint</a:t>
            </a:r>
          </a:p>
        </p:txBody>
      </p:sp>
      <mc:AlternateContent xmlns:mc="http://schemas.openxmlformats.org/markup-compatibility/2006">
        <mc:Choice xmlns:a14="http://schemas.microsoft.com/office/drawing/2010/main" Requires="a14">
          <p:graphicFrame>
            <p:nvGraphicFramePr>
              <p:cNvPr id="48" name="Table 47">
                <a:extLst>
                  <a:ext uri="{FF2B5EF4-FFF2-40B4-BE49-F238E27FC236}">
                    <a16:creationId xmlns:a16="http://schemas.microsoft.com/office/drawing/2014/main" id="{575A239A-369D-59F5-158C-27F949C86943}"/>
                  </a:ext>
                </a:extLst>
              </p:cNvPr>
              <p:cNvGraphicFramePr>
                <a:graphicFrameLocks noGrp="1"/>
              </p:cNvGraphicFramePr>
              <p:nvPr>
                <p:extLst>
                  <p:ext uri="{D42A27DB-BD31-4B8C-83A1-F6EECF244321}">
                    <p14:modId xmlns:p14="http://schemas.microsoft.com/office/powerpoint/2010/main" val="1103288547"/>
                  </p:ext>
                </p:extLst>
              </p:nvPr>
            </p:nvGraphicFramePr>
            <p:xfrm>
              <a:off x="9437807" y="2364482"/>
              <a:ext cx="2035030" cy="1912493"/>
            </p:xfrm>
            <a:graphic>
              <a:graphicData uri="http://schemas.openxmlformats.org/drawingml/2006/table">
                <a:tbl>
                  <a:tblPr firstRow="1" bandRow="1">
                    <a:tableStyleId>{2D5ABB26-0587-4C30-8999-92F81FD0307C}</a:tableStyleId>
                  </a:tblPr>
                  <a:tblGrid>
                    <a:gridCol w="888138">
                      <a:extLst>
                        <a:ext uri="{9D8B030D-6E8A-4147-A177-3AD203B41FA5}">
                          <a16:colId xmlns:a16="http://schemas.microsoft.com/office/drawing/2014/main" val="2888878759"/>
                        </a:ext>
                      </a:extLst>
                    </a:gridCol>
                    <a:gridCol w="1146892">
                      <a:extLst>
                        <a:ext uri="{9D8B030D-6E8A-4147-A177-3AD203B41FA5}">
                          <a16:colId xmlns:a16="http://schemas.microsoft.com/office/drawing/2014/main" val="2233686691"/>
                        </a:ext>
                      </a:extLst>
                    </a:gridCol>
                  </a:tblGrid>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CN" sz="2000" i="1">
                                                <a:latin typeface="Cambria Math" panose="02040503050406030204" pitchFamily="18" charset="0"/>
                                              </a:rPr>
                                              <m:t>1</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oMath>
                            </m:oMathPara>
                          </a14:m>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0, 0</m:t>
                                </m:r>
                                <m:r>
                                  <a:rPr lang="en-US" altLang="ko-KR" sz="2000" b="0" i="1" smtClean="0">
                                    <a:solidFill>
                                      <a:schemeClr val="tx1"/>
                                    </a:solidFill>
                                    <a:latin typeface="Cambria Math" panose="02040503050406030204" pitchFamily="18" charset="0"/>
                                  </a:rPr>
                                  <m:t>]</m:t>
                                </m:r>
                              </m:oMath>
                            </m:oMathPara>
                          </a14:m>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2712558"/>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2</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oMath>
                            </m:oMathPara>
                          </a14:m>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0, 9</m:t>
                                </m:r>
                                <m:r>
                                  <a:rPr lang="en-US" altLang="ko-KR" sz="2000" b="0" i="1" smtClean="0">
                                    <a:solidFill>
                                      <a:schemeClr val="tx1"/>
                                    </a:solidFill>
                                    <a:latin typeface="Cambria Math" panose="02040503050406030204" pitchFamily="18" charset="0"/>
                                  </a:rPr>
                                  <m:t>]</m:t>
                                </m:r>
                              </m:oMath>
                            </m:oMathPara>
                          </a14:m>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275941"/>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3</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oMath>
                            </m:oMathPara>
                          </a14:m>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1, 10</m:t>
                                </m:r>
                                <m:r>
                                  <a:rPr lang="en-US" altLang="ko-KR" sz="2000" b="0" i="1" smtClean="0">
                                    <a:solidFill>
                                      <a:schemeClr val="tx1"/>
                                    </a:solidFill>
                                    <a:latin typeface="Cambria Math" panose="02040503050406030204" pitchFamily="18" charset="0"/>
                                  </a:rPr>
                                  <m:t>]</m:t>
                                </m:r>
                              </m:oMath>
                            </m:oMathPara>
                          </a14:m>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3300929"/>
                      </a:ext>
                    </a:extLst>
                  </a:tr>
                  <a:tr h="2210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4</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oMath>
                            </m:oMathPara>
                          </a14:m>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altLang="ko-KR"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10, 10</m:t>
                                </m:r>
                                <m:r>
                                  <a:rPr lang="en-US" altLang="ko-KR" sz="2000" b="0" i="1" smtClean="0">
                                    <a:solidFill>
                                      <a:schemeClr val="tx1"/>
                                    </a:solidFill>
                                    <a:latin typeface="Cambria Math" panose="02040503050406030204" pitchFamily="18" charset="0"/>
                                  </a:rPr>
                                  <m:t>]</m:t>
                                </m:r>
                              </m:oMath>
                            </m:oMathPara>
                          </a14:m>
                          <a:endParaRPr lang="en-US" sz="2000" b="0" dirty="0">
                            <a:solidFill>
                              <a:srgbClr val="C00000"/>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344152"/>
                      </a:ext>
                    </a:extLst>
                  </a:tr>
                </a:tbl>
              </a:graphicData>
            </a:graphic>
          </p:graphicFrame>
        </mc:Choice>
        <mc:Fallback>
          <p:graphicFrame>
            <p:nvGraphicFramePr>
              <p:cNvPr id="48" name="Table 47">
                <a:extLst>
                  <a:ext uri="{FF2B5EF4-FFF2-40B4-BE49-F238E27FC236}">
                    <a16:creationId xmlns:a16="http://schemas.microsoft.com/office/drawing/2014/main" id="{575A239A-369D-59F5-158C-27F949C86943}"/>
                  </a:ext>
                </a:extLst>
              </p:cNvPr>
              <p:cNvGraphicFramePr>
                <a:graphicFrameLocks noGrp="1"/>
              </p:cNvGraphicFramePr>
              <p:nvPr>
                <p:extLst>
                  <p:ext uri="{D42A27DB-BD31-4B8C-83A1-F6EECF244321}">
                    <p14:modId xmlns:p14="http://schemas.microsoft.com/office/powerpoint/2010/main" val="1103288547"/>
                  </p:ext>
                </p:extLst>
              </p:nvPr>
            </p:nvGraphicFramePr>
            <p:xfrm>
              <a:off x="9437807" y="2364482"/>
              <a:ext cx="2035030" cy="1912493"/>
            </p:xfrm>
            <a:graphic>
              <a:graphicData uri="http://schemas.openxmlformats.org/drawingml/2006/table">
                <a:tbl>
                  <a:tblPr firstRow="1" bandRow="1">
                    <a:tableStyleId>{2D5ABB26-0587-4C30-8999-92F81FD0307C}</a:tableStyleId>
                  </a:tblPr>
                  <a:tblGrid>
                    <a:gridCol w="888138">
                      <a:extLst>
                        <a:ext uri="{9D8B030D-6E8A-4147-A177-3AD203B41FA5}">
                          <a16:colId xmlns:a16="http://schemas.microsoft.com/office/drawing/2014/main" val="2888878759"/>
                        </a:ext>
                      </a:extLst>
                    </a:gridCol>
                    <a:gridCol w="1146892">
                      <a:extLst>
                        <a:ext uri="{9D8B030D-6E8A-4147-A177-3AD203B41FA5}">
                          <a16:colId xmlns:a16="http://schemas.microsoft.com/office/drawing/2014/main" val="2233686691"/>
                        </a:ext>
                      </a:extLst>
                    </a:gridCol>
                  </a:tblGrid>
                  <a:tr h="477774">
                    <a:tc>
                      <a:txBody>
                        <a:bodyPr/>
                        <a:lstStyle/>
                        <a:p>
                          <a:endParaRPr lang="en-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429" t="-5263" r="-132857" b="-302632"/>
                          </a:stretch>
                        </a:blipFill>
                      </a:tcPr>
                    </a:tc>
                    <a:tc>
                      <a:txBody>
                        <a:bodyPr/>
                        <a:lstStyle/>
                        <a:p>
                          <a:endParaRPr lang="en-CN"/>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8022" t="-5263" r="-2198" b="-302632"/>
                          </a:stretch>
                        </a:blipFill>
                      </a:tcPr>
                    </a:tc>
                    <a:extLst>
                      <a:ext uri="{0D108BD9-81ED-4DB2-BD59-A6C34878D82A}">
                        <a16:rowId xmlns:a16="http://schemas.microsoft.com/office/drawing/2014/main" val="4142712558"/>
                      </a:ext>
                    </a:extLst>
                  </a:tr>
                  <a:tr h="477774">
                    <a:tc>
                      <a:txBody>
                        <a:bodyPr/>
                        <a:lstStyle/>
                        <a:p>
                          <a:endParaRPr lang="en-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429" t="-108108" r="-132857" b="-210811"/>
                          </a:stretch>
                        </a:blipFill>
                      </a:tcPr>
                    </a:tc>
                    <a:tc>
                      <a:txBody>
                        <a:bodyPr/>
                        <a:lstStyle/>
                        <a:p>
                          <a:endParaRPr lang="en-CN"/>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8022" t="-108108" r="-2198" b="-210811"/>
                          </a:stretch>
                        </a:blipFill>
                      </a:tcPr>
                    </a:tc>
                    <a:extLst>
                      <a:ext uri="{0D108BD9-81ED-4DB2-BD59-A6C34878D82A}">
                        <a16:rowId xmlns:a16="http://schemas.microsoft.com/office/drawing/2014/main" val="3485275941"/>
                      </a:ext>
                    </a:extLst>
                  </a:tr>
                  <a:tr h="479171">
                    <a:tc>
                      <a:txBody>
                        <a:bodyPr/>
                        <a:lstStyle/>
                        <a:p>
                          <a:endParaRPr lang="en-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429" t="-202632" r="-132857" b="-105263"/>
                          </a:stretch>
                        </a:blipFill>
                      </a:tcPr>
                    </a:tc>
                    <a:tc>
                      <a:txBody>
                        <a:bodyPr/>
                        <a:lstStyle/>
                        <a:p>
                          <a:endParaRPr lang="en-CN"/>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8022" t="-202632" r="-2198" b="-105263"/>
                          </a:stretch>
                        </a:blipFill>
                      </a:tcPr>
                    </a:tc>
                    <a:extLst>
                      <a:ext uri="{0D108BD9-81ED-4DB2-BD59-A6C34878D82A}">
                        <a16:rowId xmlns:a16="http://schemas.microsoft.com/office/drawing/2014/main" val="3303300929"/>
                      </a:ext>
                    </a:extLst>
                  </a:tr>
                  <a:tr h="477774">
                    <a:tc>
                      <a:txBody>
                        <a:bodyPr/>
                        <a:lstStyle/>
                        <a:p>
                          <a:endParaRPr lang="en-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429" t="-302632" r="-132857" b="-5263"/>
                          </a:stretch>
                        </a:blipFill>
                      </a:tcPr>
                    </a:tc>
                    <a:tc>
                      <a:txBody>
                        <a:bodyPr/>
                        <a:lstStyle/>
                        <a:p>
                          <a:endParaRPr lang="en-CN"/>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8022" t="-302632" r="-2198" b="-5263"/>
                          </a:stretch>
                        </a:blipFill>
                      </a:tcPr>
                    </a:tc>
                    <a:extLst>
                      <a:ext uri="{0D108BD9-81ED-4DB2-BD59-A6C34878D82A}">
                        <a16:rowId xmlns:a16="http://schemas.microsoft.com/office/drawing/2014/main" val="3697344152"/>
                      </a:ext>
                    </a:extLst>
                  </a:tr>
                </a:tbl>
              </a:graphicData>
            </a:graphic>
          </p:graphicFrame>
        </mc:Fallback>
      </mc:AlternateContent>
      <p:sp>
        <p:nvSpPr>
          <p:cNvPr id="50" name="TextBox 49">
            <a:extLst>
              <a:ext uri="{FF2B5EF4-FFF2-40B4-BE49-F238E27FC236}">
                <a16:creationId xmlns:a16="http://schemas.microsoft.com/office/drawing/2014/main" id="{1DD8180B-513E-95D2-ED40-BD7D4CA00BE6}"/>
              </a:ext>
            </a:extLst>
          </p:cNvPr>
          <p:cNvSpPr txBox="1"/>
          <p:nvPr/>
        </p:nvSpPr>
        <p:spPr>
          <a:xfrm>
            <a:off x="8926450" y="5306842"/>
            <a:ext cx="3347565" cy="646331"/>
          </a:xfrm>
          <a:prstGeom prst="rect">
            <a:avLst/>
          </a:prstGeom>
          <a:noFill/>
        </p:spPr>
        <p:txBody>
          <a:bodyPr wrap="square">
            <a:spAutoFit/>
          </a:bodyPr>
          <a:lstStyle/>
          <a:p>
            <a:r>
              <a:rPr kumimoji="1" lang="en-US" altLang="zh-CN"/>
              <a:t>(a </a:t>
            </a:r>
            <a:r>
              <a:rPr kumimoji="1" lang="en-US" altLang="zh-CN" b="1"/>
              <a:t>sound approximation</a:t>
            </a:r>
            <a:r>
              <a:rPr kumimoji="1" lang="en-US" altLang="zh-CN"/>
              <a:t> of the program runtime property)</a:t>
            </a:r>
            <a:endParaRPr lang="zh-CN" altLang="en-US"/>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36AFFA27-CAFE-D502-07EC-6DC03581D7E1}"/>
                  </a:ext>
                </a:extLst>
              </p:cNvPr>
              <p:cNvSpPr txBox="1"/>
              <p:nvPr/>
            </p:nvSpPr>
            <p:spPr>
              <a:xfrm>
                <a:off x="418817" y="1735942"/>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CN" sz="2400" i="1">
                            <a:latin typeface="Cambria Math" panose="02040503050406030204" pitchFamily="18" charset="0"/>
                          </a:rPr>
                          <m:t>1</m:t>
                        </m:r>
                      </m:sub>
                    </m:sSub>
                  </m:oMath>
                </a14:m>
                <a:r>
                  <a:rPr lang="en-US" sz="2400" dirty="0">
                    <a:latin typeface="Inconsolata LGC" panose="020B0609030003000000" pitchFamily="49" charset="0"/>
                  </a:rPr>
                  <a:t>: i = 0;</a:t>
                </a:r>
              </a:p>
            </p:txBody>
          </p:sp>
        </mc:Choice>
        <mc:Fallback>
          <p:sp>
            <p:nvSpPr>
              <p:cNvPr id="51" name="TextBox 50">
                <a:extLst>
                  <a:ext uri="{FF2B5EF4-FFF2-40B4-BE49-F238E27FC236}">
                    <a16:creationId xmlns:a16="http://schemas.microsoft.com/office/drawing/2014/main" id="{36AFFA27-CAFE-D502-07EC-6DC03581D7E1}"/>
                  </a:ext>
                </a:extLst>
              </p:cNvPr>
              <p:cNvSpPr txBox="1">
                <a:spLocks noRot="1" noChangeAspect="1" noMove="1" noResize="1" noEditPoints="1" noAdjustHandles="1" noChangeArrowheads="1" noChangeShapeType="1" noTextEdit="1"/>
              </p:cNvSpPr>
              <p:nvPr/>
            </p:nvSpPr>
            <p:spPr>
              <a:xfrm>
                <a:off x="418817" y="1735942"/>
                <a:ext cx="1996284" cy="461665"/>
              </a:xfrm>
              <a:prstGeom prst="rect">
                <a:avLst/>
              </a:prstGeom>
              <a:blipFill>
                <a:blip r:embed="rId4"/>
                <a:stretch>
                  <a:fillRect l="-629" t="-10526" r="-1258" b="-26316"/>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23B18756-9572-3D42-9B88-B42A41EFE84F}"/>
                  </a:ext>
                </a:extLst>
              </p:cNvPr>
              <p:cNvSpPr txBox="1"/>
              <p:nvPr/>
            </p:nvSpPr>
            <p:spPr>
              <a:xfrm>
                <a:off x="418817" y="2831166"/>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US" sz="2400" b="0" i="1">
                            <a:latin typeface="Cambria Math" panose="02040503050406030204" pitchFamily="18" charset="0"/>
                          </a:rPr>
                          <m:t>2</m:t>
                        </m:r>
                      </m:sub>
                    </m:sSub>
                  </m:oMath>
                </a14:m>
                <a:r>
                  <a:rPr lang="en-US" sz="2400" dirty="0"/>
                  <a:t>: </a:t>
                </a:r>
                <a:r>
                  <a:rPr lang="en-US" sz="2400" dirty="0">
                    <a:latin typeface="Inconsolata LGC" panose="020B0609030003000000" pitchFamily="49" charset="0"/>
                  </a:rPr>
                  <a:t>i &lt; 10</a:t>
                </a:r>
              </a:p>
            </p:txBody>
          </p:sp>
        </mc:Choice>
        <mc:Fallback>
          <p:sp>
            <p:nvSpPr>
              <p:cNvPr id="52" name="TextBox 51">
                <a:extLst>
                  <a:ext uri="{FF2B5EF4-FFF2-40B4-BE49-F238E27FC236}">
                    <a16:creationId xmlns:a16="http://schemas.microsoft.com/office/drawing/2014/main" id="{23B18756-9572-3D42-9B88-B42A41EFE84F}"/>
                  </a:ext>
                </a:extLst>
              </p:cNvPr>
              <p:cNvSpPr txBox="1">
                <a:spLocks noRot="1" noChangeAspect="1" noMove="1" noResize="1" noEditPoints="1" noAdjustHandles="1" noChangeArrowheads="1" noChangeShapeType="1" noTextEdit="1"/>
              </p:cNvSpPr>
              <p:nvPr/>
            </p:nvSpPr>
            <p:spPr>
              <a:xfrm>
                <a:off x="418817" y="2831166"/>
                <a:ext cx="1996284" cy="461665"/>
              </a:xfrm>
              <a:prstGeom prst="rect">
                <a:avLst/>
              </a:prstGeom>
              <a:blipFill>
                <a:blip r:embed="rId5"/>
                <a:stretch>
                  <a:fillRect l="-629" t="-13158" b="-31579"/>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F427ADD9-234B-5717-F016-7F976FC22054}"/>
                  </a:ext>
                </a:extLst>
              </p:cNvPr>
              <p:cNvSpPr txBox="1"/>
              <p:nvPr/>
            </p:nvSpPr>
            <p:spPr>
              <a:xfrm>
                <a:off x="418817" y="4042333"/>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US" sz="2400" b="0" i="1">
                            <a:latin typeface="Cambria Math" panose="02040503050406030204" pitchFamily="18" charset="0"/>
                          </a:rPr>
                          <m:t>3</m:t>
                        </m:r>
                      </m:sub>
                    </m:sSub>
                  </m:oMath>
                </a14:m>
                <a:r>
                  <a:rPr lang="en-US" sz="2400" dirty="0"/>
                  <a:t>: </a:t>
                </a:r>
                <a:r>
                  <a:rPr lang="en-US" sz="2400" dirty="0">
                    <a:latin typeface="Inconsolata LGC" panose="020B0609030003000000" pitchFamily="49" charset="0"/>
                  </a:rPr>
                  <a:t>i++;</a:t>
                </a:r>
                <a:endParaRPr lang="en-US" sz="2400" dirty="0"/>
              </a:p>
            </p:txBody>
          </p:sp>
        </mc:Choice>
        <mc:Fallback>
          <p:sp>
            <p:nvSpPr>
              <p:cNvPr id="53" name="TextBox 52">
                <a:extLst>
                  <a:ext uri="{FF2B5EF4-FFF2-40B4-BE49-F238E27FC236}">
                    <a16:creationId xmlns:a16="http://schemas.microsoft.com/office/drawing/2014/main" id="{F427ADD9-234B-5717-F016-7F976FC22054}"/>
                  </a:ext>
                </a:extLst>
              </p:cNvPr>
              <p:cNvSpPr txBox="1">
                <a:spLocks noRot="1" noChangeAspect="1" noMove="1" noResize="1" noEditPoints="1" noAdjustHandles="1" noChangeArrowheads="1" noChangeShapeType="1" noTextEdit="1"/>
              </p:cNvSpPr>
              <p:nvPr/>
            </p:nvSpPr>
            <p:spPr>
              <a:xfrm>
                <a:off x="418817" y="4042333"/>
                <a:ext cx="1996284" cy="461665"/>
              </a:xfrm>
              <a:prstGeom prst="rect">
                <a:avLst/>
              </a:prstGeom>
              <a:blipFill>
                <a:blip r:embed="rId6"/>
                <a:stretch>
                  <a:fillRect l="-629" t="-10256" b="-28205"/>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88E46F1C-DCF9-8B30-8EEA-863BD1D33750}"/>
                  </a:ext>
                </a:extLst>
              </p:cNvPr>
              <p:cNvSpPr txBox="1"/>
              <p:nvPr/>
            </p:nvSpPr>
            <p:spPr>
              <a:xfrm>
                <a:off x="2642277" y="4042333"/>
                <a:ext cx="1204105"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US" sz="2400" b="0" i="1">
                            <a:latin typeface="Cambria Math" panose="02040503050406030204" pitchFamily="18" charset="0"/>
                          </a:rPr>
                          <m:t>4</m:t>
                        </m:r>
                      </m:sub>
                    </m:sSub>
                  </m:oMath>
                </a14:m>
                <a:r>
                  <a:rPr lang="en-US" sz="2400" dirty="0"/>
                  <a:t>: </a:t>
                </a:r>
                <a:r>
                  <a:rPr lang="en-US" sz="2400" dirty="0">
                    <a:latin typeface="Inconsolata LGC" panose="020B0609030003000000" pitchFamily="49" charset="0"/>
                  </a:rPr>
                  <a:t>...</a:t>
                </a:r>
                <a:r>
                  <a:rPr lang="en-US" sz="2400" dirty="0"/>
                  <a:t> </a:t>
                </a:r>
              </a:p>
            </p:txBody>
          </p:sp>
        </mc:Choice>
        <mc:Fallback>
          <p:sp>
            <p:nvSpPr>
              <p:cNvPr id="54" name="TextBox 53">
                <a:extLst>
                  <a:ext uri="{FF2B5EF4-FFF2-40B4-BE49-F238E27FC236}">
                    <a16:creationId xmlns:a16="http://schemas.microsoft.com/office/drawing/2014/main" id="{88E46F1C-DCF9-8B30-8EEA-863BD1D33750}"/>
                  </a:ext>
                </a:extLst>
              </p:cNvPr>
              <p:cNvSpPr txBox="1">
                <a:spLocks noRot="1" noChangeAspect="1" noMove="1" noResize="1" noEditPoints="1" noAdjustHandles="1" noChangeArrowheads="1" noChangeShapeType="1" noTextEdit="1"/>
              </p:cNvSpPr>
              <p:nvPr/>
            </p:nvSpPr>
            <p:spPr>
              <a:xfrm>
                <a:off x="2642277" y="4042333"/>
                <a:ext cx="1204105" cy="461665"/>
              </a:xfrm>
              <a:prstGeom prst="rect">
                <a:avLst/>
              </a:prstGeom>
              <a:blipFill>
                <a:blip r:embed="rId7"/>
                <a:stretch>
                  <a:fillRect l="-1031" t="-10256" r="-5155" b="-28205"/>
                </a:stretch>
              </a:blipFill>
              <a:ln>
                <a:solidFill>
                  <a:schemeClr val="accent1">
                    <a:shade val="50000"/>
                  </a:schemeClr>
                </a:solidFill>
              </a:ln>
            </p:spPr>
            <p:txBody>
              <a:bodyPr/>
              <a:lstStyle/>
              <a:p>
                <a:r>
                  <a:rPr lang="zh-CN" altLang="en-US">
                    <a:noFill/>
                  </a:rPr>
                  <a:t> </a:t>
                </a:r>
              </a:p>
            </p:txBody>
          </p:sp>
        </mc:Fallback>
      </mc:AlternateContent>
      <p:cxnSp>
        <p:nvCxnSpPr>
          <p:cNvPr id="55" name="Straight Arrow Connector 54">
            <a:extLst>
              <a:ext uri="{FF2B5EF4-FFF2-40B4-BE49-F238E27FC236}">
                <a16:creationId xmlns:a16="http://schemas.microsoft.com/office/drawing/2014/main" id="{7F91378D-69EC-0119-31ED-A3B2514C3884}"/>
              </a:ext>
            </a:extLst>
          </p:cNvPr>
          <p:cNvCxnSpPr>
            <a:cxnSpLocks/>
            <a:stCxn id="51" idx="2"/>
            <a:endCxn id="52" idx="0"/>
          </p:cNvCxnSpPr>
          <p:nvPr/>
        </p:nvCxnSpPr>
        <p:spPr>
          <a:xfrm>
            <a:off x="1416959" y="2197607"/>
            <a:ext cx="0" cy="633559"/>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FACAD361-EF40-0A1E-570B-A5E7E89A1DE2}"/>
              </a:ext>
            </a:extLst>
          </p:cNvPr>
          <p:cNvCxnSpPr>
            <a:cxnSpLocks/>
            <a:stCxn id="52" idx="2"/>
            <a:endCxn id="53" idx="0"/>
          </p:cNvCxnSpPr>
          <p:nvPr/>
        </p:nvCxnSpPr>
        <p:spPr>
          <a:xfrm>
            <a:off x="1416959" y="3292831"/>
            <a:ext cx="0" cy="749502"/>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57" name="Elbow Connector 56">
            <a:extLst>
              <a:ext uri="{FF2B5EF4-FFF2-40B4-BE49-F238E27FC236}">
                <a16:creationId xmlns:a16="http://schemas.microsoft.com/office/drawing/2014/main" id="{EF66A82F-4B78-67B7-FBBC-1D8920EF49D2}"/>
              </a:ext>
            </a:extLst>
          </p:cNvPr>
          <p:cNvCxnSpPr>
            <a:cxnSpLocks/>
            <a:stCxn id="53" idx="1"/>
            <a:endCxn id="52" idx="1"/>
          </p:cNvCxnSpPr>
          <p:nvPr/>
        </p:nvCxnSpPr>
        <p:spPr>
          <a:xfrm rot="10800000">
            <a:off x="418817" y="3062000"/>
            <a:ext cx="12700" cy="1211167"/>
          </a:xfrm>
          <a:prstGeom prst="bentConnector3">
            <a:avLst>
              <a:gd name="adj1" fmla="val 1800000"/>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33805047-43C6-0850-415C-BE6854352838}"/>
              </a:ext>
            </a:extLst>
          </p:cNvPr>
          <p:cNvCxnSpPr>
            <a:cxnSpLocks/>
            <a:stCxn id="52" idx="3"/>
            <a:endCxn id="54" idx="0"/>
          </p:cNvCxnSpPr>
          <p:nvPr/>
        </p:nvCxnSpPr>
        <p:spPr>
          <a:xfrm>
            <a:off x="2415101" y="3061999"/>
            <a:ext cx="829229" cy="980334"/>
          </a:xfrm>
          <a:prstGeom prst="bentConnector2">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B0C72079-B46C-9CC8-57B8-5C60086DF924}"/>
                  </a:ext>
                </a:extLst>
              </p:cNvPr>
              <p:cNvSpPr txBox="1"/>
              <p:nvPr/>
            </p:nvSpPr>
            <p:spPr>
              <a:xfrm>
                <a:off x="3767207" y="1856484"/>
                <a:ext cx="1744797" cy="39010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CN" sz="2000" i="1">
                                      <a:latin typeface="Cambria Math" panose="02040503050406030204" pitchFamily="18" charset="0"/>
                                    </a:rPr>
                                    <m:t>1</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i="1">
                              <a:latin typeface="Cambria Math" panose="02040503050406030204" pitchFamily="18" charset="0"/>
                            </a:rPr>
                            <m:t>1</m:t>
                          </m:r>
                        </m:sub>
                      </m:sSub>
                      <m:r>
                        <a:rPr kumimoji="1" lang="en-US" altLang="zh-CN" sz="2000" b="0" i="1">
                          <a:latin typeface="Cambria Math" panose="02040503050406030204" pitchFamily="18" charset="0"/>
                        </a:rPr>
                        <m:t>(…)</m:t>
                      </m:r>
                    </m:oMath>
                  </m:oMathPara>
                </a14:m>
                <a:endParaRPr kumimoji="1" lang="zh-CN" altLang="en-US" sz="2000"/>
              </a:p>
            </p:txBody>
          </p:sp>
        </mc:Choice>
        <mc:Fallback>
          <p:sp>
            <p:nvSpPr>
              <p:cNvPr id="59" name="TextBox 58">
                <a:extLst>
                  <a:ext uri="{FF2B5EF4-FFF2-40B4-BE49-F238E27FC236}">
                    <a16:creationId xmlns:a16="http://schemas.microsoft.com/office/drawing/2014/main" id="{B0C72079-B46C-9CC8-57B8-5C60086DF924}"/>
                  </a:ext>
                </a:extLst>
              </p:cNvPr>
              <p:cNvSpPr txBox="1">
                <a:spLocks noRot="1" noChangeAspect="1" noMove="1" noResize="1" noEditPoints="1" noAdjustHandles="1" noChangeArrowheads="1" noChangeShapeType="1" noTextEdit="1"/>
              </p:cNvSpPr>
              <p:nvPr/>
            </p:nvSpPr>
            <p:spPr>
              <a:xfrm>
                <a:off x="3767207" y="1856484"/>
                <a:ext cx="1744797" cy="390107"/>
              </a:xfrm>
              <a:prstGeom prst="rect">
                <a:avLst/>
              </a:prstGeom>
              <a:blipFill>
                <a:blip r:embed="rId8"/>
                <a:stretch>
                  <a:fillRect l="-3623" r="-5072" b="-3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7F9DACB5-8A5C-71E5-2C08-24A75978F059}"/>
                  </a:ext>
                </a:extLst>
              </p:cNvPr>
              <p:cNvSpPr txBox="1"/>
              <p:nvPr/>
            </p:nvSpPr>
            <p:spPr>
              <a:xfrm>
                <a:off x="3767207" y="2686750"/>
                <a:ext cx="1744797" cy="39151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2</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b="0" i="1">
                              <a:latin typeface="Cambria Math" panose="02040503050406030204" pitchFamily="18" charset="0"/>
                              <a:ea typeface="Cambria Math" panose="02040503050406030204" pitchFamily="18" charset="0"/>
                            </a:rPr>
                            <m:t>2</m:t>
                          </m:r>
                        </m:sub>
                      </m:sSub>
                      <m:r>
                        <a:rPr kumimoji="1" lang="en-US" altLang="zh-CN" sz="2000" i="1">
                          <a:latin typeface="Cambria Math" panose="02040503050406030204" pitchFamily="18" charset="0"/>
                        </a:rPr>
                        <m:t>(</m:t>
                      </m:r>
                      <m:r>
                        <a:rPr kumimoji="1" lang="en-US" altLang="zh-CN" sz="2000" b="0" i="1">
                          <a:latin typeface="Cambria Math" panose="02040503050406030204" pitchFamily="18" charset="0"/>
                        </a:rPr>
                        <m:t>…</m:t>
                      </m:r>
                      <m:r>
                        <a:rPr kumimoji="1" lang="en-US" altLang="zh-CN" sz="2000" i="1">
                          <a:latin typeface="Cambria Math" panose="02040503050406030204" pitchFamily="18" charset="0"/>
                        </a:rPr>
                        <m:t>)</m:t>
                      </m:r>
                    </m:oMath>
                  </m:oMathPara>
                </a14:m>
                <a:endParaRPr kumimoji="1" lang="zh-CN" altLang="en-US" sz="2000"/>
              </a:p>
            </p:txBody>
          </p:sp>
        </mc:Choice>
        <mc:Fallback>
          <p:sp>
            <p:nvSpPr>
              <p:cNvPr id="60" name="TextBox 59">
                <a:extLst>
                  <a:ext uri="{FF2B5EF4-FFF2-40B4-BE49-F238E27FC236}">
                    <a16:creationId xmlns:a16="http://schemas.microsoft.com/office/drawing/2014/main" id="{7F9DACB5-8A5C-71E5-2C08-24A75978F059}"/>
                  </a:ext>
                </a:extLst>
              </p:cNvPr>
              <p:cNvSpPr txBox="1">
                <a:spLocks noRot="1" noChangeAspect="1" noMove="1" noResize="1" noEditPoints="1" noAdjustHandles="1" noChangeArrowheads="1" noChangeShapeType="1" noTextEdit="1"/>
              </p:cNvSpPr>
              <p:nvPr/>
            </p:nvSpPr>
            <p:spPr>
              <a:xfrm>
                <a:off x="3767207" y="2686750"/>
                <a:ext cx="1744797" cy="391517"/>
              </a:xfrm>
              <a:prstGeom prst="rect">
                <a:avLst/>
              </a:prstGeom>
              <a:blipFill>
                <a:blip r:embed="rId9"/>
                <a:stretch>
                  <a:fillRect l="-3623" r="-5072" b="-3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21EE1653-93BB-0FF5-457C-DEC97607FC37}"/>
                  </a:ext>
                </a:extLst>
              </p:cNvPr>
              <p:cNvSpPr txBox="1"/>
              <p:nvPr/>
            </p:nvSpPr>
            <p:spPr>
              <a:xfrm>
                <a:off x="3743925" y="3603880"/>
                <a:ext cx="1768080" cy="39151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3</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b="0" i="1">
                              <a:latin typeface="Cambria Math" panose="02040503050406030204" pitchFamily="18" charset="0"/>
                              <a:ea typeface="Cambria Math" panose="02040503050406030204" pitchFamily="18" charset="0"/>
                            </a:rPr>
                            <m:t>3</m:t>
                          </m:r>
                        </m:sub>
                      </m:sSub>
                      <m:r>
                        <a:rPr kumimoji="1" lang="en-US" altLang="zh-CN" sz="2000" i="1">
                          <a:latin typeface="Cambria Math" panose="02040503050406030204" pitchFamily="18" charset="0"/>
                        </a:rPr>
                        <m:t>(</m:t>
                      </m:r>
                      <m:r>
                        <a:rPr kumimoji="1" lang="en-US" altLang="zh-CN" sz="2000" b="0" i="1">
                          <a:latin typeface="Cambria Math" panose="02040503050406030204" pitchFamily="18" charset="0"/>
                        </a:rPr>
                        <m:t>…</m:t>
                      </m:r>
                      <m:r>
                        <a:rPr kumimoji="1" lang="en-US" altLang="zh-CN" sz="2000" i="1">
                          <a:latin typeface="Cambria Math" panose="02040503050406030204" pitchFamily="18" charset="0"/>
                        </a:rPr>
                        <m:t>)</m:t>
                      </m:r>
                    </m:oMath>
                  </m:oMathPara>
                </a14:m>
                <a:endParaRPr kumimoji="1" lang="zh-CN" altLang="en-US" sz="2000"/>
              </a:p>
            </p:txBody>
          </p:sp>
        </mc:Choice>
        <mc:Fallback>
          <p:sp>
            <p:nvSpPr>
              <p:cNvPr id="61" name="TextBox 60">
                <a:extLst>
                  <a:ext uri="{FF2B5EF4-FFF2-40B4-BE49-F238E27FC236}">
                    <a16:creationId xmlns:a16="http://schemas.microsoft.com/office/drawing/2014/main" id="{21EE1653-93BB-0FF5-457C-DEC97607FC37}"/>
                  </a:ext>
                </a:extLst>
              </p:cNvPr>
              <p:cNvSpPr txBox="1">
                <a:spLocks noRot="1" noChangeAspect="1" noMove="1" noResize="1" noEditPoints="1" noAdjustHandles="1" noChangeArrowheads="1" noChangeShapeType="1" noTextEdit="1"/>
              </p:cNvSpPr>
              <p:nvPr/>
            </p:nvSpPr>
            <p:spPr>
              <a:xfrm>
                <a:off x="3743925" y="3603880"/>
                <a:ext cx="1768080" cy="391517"/>
              </a:xfrm>
              <a:prstGeom prst="rect">
                <a:avLst/>
              </a:prstGeom>
              <a:blipFill>
                <a:blip r:embed="rId10"/>
                <a:stretch>
                  <a:fillRect l="-3571" r="-3571" b="-3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A9386906-D7C7-34C2-BF00-F2CC66052512}"/>
                  </a:ext>
                </a:extLst>
              </p:cNvPr>
              <p:cNvSpPr txBox="1"/>
              <p:nvPr/>
            </p:nvSpPr>
            <p:spPr>
              <a:xfrm>
                <a:off x="3767206" y="4500981"/>
                <a:ext cx="1947031" cy="39010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4</m:t>
                                  </m:r>
                                </m:sub>
                              </m:sSub>
                            </m:e>
                          </m:bar>
                        </m:sub>
                      </m:sSub>
                      <m:d>
                        <m:dPr>
                          <m:ctrlPr>
                            <a:rPr kumimoji="1" lang="en-US" altLang="zh-CN" sz="2000" b="0" i="1">
                              <a:latin typeface="Cambria Math" panose="02040503050406030204" pitchFamily="18" charset="0"/>
                            </a:rPr>
                          </m:ctrlPr>
                        </m:dPr>
                        <m:e>
                          <m:r>
                            <m:rPr>
                              <m:sty m:val="p"/>
                            </m:rPr>
                            <a:rPr kumimoji="1" lang="en-US" altLang="zh-CN" sz="2000">
                              <a:latin typeface="Cambria Math" panose="02040503050406030204" pitchFamily="18" charset="0"/>
                            </a:rPr>
                            <m:t>i</m:t>
                          </m:r>
                        </m:e>
                      </m:d>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b="0" i="1">
                              <a:latin typeface="Cambria Math" panose="02040503050406030204" pitchFamily="18" charset="0"/>
                              <a:ea typeface="Cambria Math" panose="02040503050406030204" pitchFamily="18" charset="0"/>
                            </a:rPr>
                            <m:t>4</m:t>
                          </m:r>
                        </m:sub>
                      </m:sSub>
                      <m:d>
                        <m:dPr>
                          <m:ctrlPr>
                            <a:rPr kumimoji="1" lang="en-US" altLang="zh-CN" sz="2000" b="0" i="1">
                              <a:latin typeface="Cambria Math" panose="02040503050406030204" pitchFamily="18" charset="0"/>
                              <a:ea typeface="Cambria Math" panose="02040503050406030204" pitchFamily="18" charset="0"/>
                            </a:rPr>
                          </m:ctrlPr>
                        </m:dPr>
                        <m:e>
                          <m:r>
                            <a:rPr kumimoji="1" lang="en-US" altLang="zh-CN" sz="2000" b="0" i="1">
                              <a:latin typeface="Cambria Math" panose="02040503050406030204" pitchFamily="18" charset="0"/>
                              <a:ea typeface="Cambria Math" panose="02040503050406030204" pitchFamily="18" charset="0"/>
                            </a:rPr>
                            <m:t>…</m:t>
                          </m:r>
                        </m:e>
                      </m:d>
                    </m:oMath>
                  </m:oMathPara>
                </a14:m>
                <a:endParaRPr kumimoji="1" lang="zh-CN" altLang="en-US" sz="2000"/>
              </a:p>
            </p:txBody>
          </p:sp>
        </mc:Choice>
        <mc:Fallback>
          <p:sp>
            <p:nvSpPr>
              <p:cNvPr id="62" name="TextBox 61">
                <a:extLst>
                  <a:ext uri="{FF2B5EF4-FFF2-40B4-BE49-F238E27FC236}">
                    <a16:creationId xmlns:a16="http://schemas.microsoft.com/office/drawing/2014/main" id="{A9386906-D7C7-34C2-BF00-F2CC66052512}"/>
                  </a:ext>
                </a:extLst>
              </p:cNvPr>
              <p:cNvSpPr txBox="1">
                <a:spLocks noRot="1" noChangeAspect="1" noMove="1" noResize="1" noEditPoints="1" noAdjustHandles="1" noChangeArrowheads="1" noChangeShapeType="1" noTextEdit="1"/>
              </p:cNvSpPr>
              <p:nvPr/>
            </p:nvSpPr>
            <p:spPr>
              <a:xfrm>
                <a:off x="3767206" y="4500981"/>
                <a:ext cx="1947031" cy="390107"/>
              </a:xfrm>
              <a:prstGeom prst="rect">
                <a:avLst/>
              </a:prstGeom>
              <a:blipFill>
                <a:blip r:embed="rId11"/>
                <a:stretch>
                  <a:fillRect l="-32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1B6C89DE-C706-8AA1-F1E1-8BE92C4F7EB5}"/>
                  </a:ext>
                </a:extLst>
              </p:cNvPr>
              <p:cNvSpPr txBox="1"/>
              <p:nvPr/>
            </p:nvSpPr>
            <p:spPr>
              <a:xfrm>
                <a:off x="595553" y="3505119"/>
                <a:ext cx="736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a:solidFill>
                            <a:schemeClr val="tx1"/>
                          </a:solidFill>
                          <a:latin typeface="Cambria Math" panose="02040503050406030204" pitchFamily="18" charset="0"/>
                        </a:rPr>
                        <m:t>𝑖</m:t>
                      </m:r>
                      <m:r>
                        <a:rPr kumimoji="1" lang="en-US" altLang="zh-CN" b="0" i="1">
                          <a:solidFill>
                            <a:schemeClr val="tx1"/>
                          </a:solidFill>
                          <a:latin typeface="Cambria Math" panose="02040503050406030204" pitchFamily="18" charset="0"/>
                        </a:rPr>
                        <m:t> &lt;10</m:t>
                      </m:r>
                    </m:oMath>
                  </m:oMathPara>
                </a14:m>
                <a:endParaRPr kumimoji="1" lang="zh-CN" altLang="en-US">
                  <a:solidFill>
                    <a:schemeClr val="tx1"/>
                  </a:solidFill>
                </a:endParaRPr>
              </a:p>
            </p:txBody>
          </p:sp>
        </mc:Choice>
        <mc:Fallback>
          <p:sp>
            <p:nvSpPr>
              <p:cNvPr id="63" name="TextBox 62">
                <a:extLst>
                  <a:ext uri="{FF2B5EF4-FFF2-40B4-BE49-F238E27FC236}">
                    <a16:creationId xmlns:a16="http://schemas.microsoft.com/office/drawing/2014/main" id="{1B6C89DE-C706-8AA1-F1E1-8BE92C4F7EB5}"/>
                  </a:ext>
                </a:extLst>
              </p:cNvPr>
              <p:cNvSpPr txBox="1">
                <a:spLocks noRot="1" noChangeAspect="1" noMove="1" noResize="1" noEditPoints="1" noAdjustHandles="1" noChangeArrowheads="1" noChangeShapeType="1" noTextEdit="1"/>
              </p:cNvSpPr>
              <p:nvPr/>
            </p:nvSpPr>
            <p:spPr>
              <a:xfrm>
                <a:off x="595553" y="3505119"/>
                <a:ext cx="736677" cy="276999"/>
              </a:xfrm>
              <a:prstGeom prst="rect">
                <a:avLst/>
              </a:prstGeom>
              <a:blipFill>
                <a:blip r:embed="rId12"/>
                <a:stretch>
                  <a:fillRect l="-8475" t="-9091" r="-5085" b="-409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831DB781-C60A-40F0-0A7C-EC50FC6F230F}"/>
                  </a:ext>
                </a:extLst>
              </p:cNvPr>
              <p:cNvSpPr txBox="1"/>
              <p:nvPr/>
            </p:nvSpPr>
            <p:spPr>
              <a:xfrm>
                <a:off x="2458427" y="3505119"/>
                <a:ext cx="736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a:latin typeface="Cambria Math" panose="02040503050406030204" pitchFamily="18" charset="0"/>
                        </a:rPr>
                        <m:t>𝑖</m:t>
                      </m:r>
                      <m:r>
                        <a:rPr kumimoji="1" lang="en-US" altLang="zh-CN" b="0" i="1">
                          <a:latin typeface="Cambria Math" panose="02040503050406030204" pitchFamily="18" charset="0"/>
                        </a:rPr>
                        <m:t> ≥10</m:t>
                      </m:r>
                    </m:oMath>
                  </m:oMathPara>
                </a14:m>
                <a:endParaRPr kumimoji="1" lang="zh-CN" altLang="en-US"/>
              </a:p>
            </p:txBody>
          </p:sp>
        </mc:Choice>
        <mc:Fallback>
          <p:sp>
            <p:nvSpPr>
              <p:cNvPr id="64" name="TextBox 63">
                <a:extLst>
                  <a:ext uri="{FF2B5EF4-FFF2-40B4-BE49-F238E27FC236}">
                    <a16:creationId xmlns:a16="http://schemas.microsoft.com/office/drawing/2014/main" id="{831DB781-C60A-40F0-0A7C-EC50FC6F230F}"/>
                  </a:ext>
                </a:extLst>
              </p:cNvPr>
              <p:cNvSpPr txBox="1">
                <a:spLocks noRot="1" noChangeAspect="1" noMove="1" noResize="1" noEditPoints="1" noAdjustHandles="1" noChangeArrowheads="1" noChangeShapeType="1" noTextEdit="1"/>
              </p:cNvSpPr>
              <p:nvPr/>
            </p:nvSpPr>
            <p:spPr>
              <a:xfrm>
                <a:off x="2458427" y="3505119"/>
                <a:ext cx="736677" cy="276999"/>
              </a:xfrm>
              <a:prstGeom prst="rect">
                <a:avLst/>
              </a:prstGeom>
              <a:blipFill>
                <a:blip r:embed="rId13"/>
                <a:stretch>
                  <a:fillRect l="-6780" t="-9091" r="-6780" b="-40909"/>
                </a:stretch>
              </a:blipFill>
            </p:spPr>
            <p:txBody>
              <a:bodyPr/>
              <a:lstStyle/>
              <a:p>
                <a:r>
                  <a:rPr lang="zh-CN" altLang="en-US">
                    <a:noFill/>
                  </a:rPr>
                  <a:t> </a:t>
                </a:r>
              </a:p>
            </p:txBody>
          </p:sp>
        </mc:Fallback>
      </mc:AlternateContent>
      <p:sp>
        <p:nvSpPr>
          <p:cNvPr id="65" name="Oval 64">
            <a:extLst>
              <a:ext uri="{FF2B5EF4-FFF2-40B4-BE49-F238E27FC236}">
                <a16:creationId xmlns:a16="http://schemas.microsoft.com/office/drawing/2014/main" id="{D8C5104B-C9DD-07D9-5B74-EAE2B05DB077}"/>
              </a:ext>
            </a:extLst>
          </p:cNvPr>
          <p:cNvSpPr/>
          <p:nvPr/>
        </p:nvSpPr>
        <p:spPr>
          <a:xfrm>
            <a:off x="1330005" y="2110903"/>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6" name="Curved Connector 65">
            <a:extLst>
              <a:ext uri="{FF2B5EF4-FFF2-40B4-BE49-F238E27FC236}">
                <a16:creationId xmlns:a16="http://schemas.microsoft.com/office/drawing/2014/main" id="{D96D28D0-D170-B984-734E-AEE93437E7E0}"/>
              </a:ext>
            </a:extLst>
          </p:cNvPr>
          <p:cNvCxnSpPr>
            <a:cxnSpLocks/>
            <a:stCxn id="65" idx="5"/>
            <a:endCxn id="59" idx="1"/>
          </p:cNvCxnSpPr>
          <p:nvPr/>
        </p:nvCxnSpPr>
        <p:spPr>
          <a:xfrm rot="5400000" flipH="1" flipV="1">
            <a:off x="2519137" y="1010846"/>
            <a:ext cx="207377" cy="2288762"/>
          </a:xfrm>
          <a:prstGeom prst="curvedConnector4">
            <a:avLst>
              <a:gd name="adj1" fmla="val -110234"/>
              <a:gd name="adj2" fmla="val 50556"/>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67" name="Oval 66">
            <a:extLst>
              <a:ext uri="{FF2B5EF4-FFF2-40B4-BE49-F238E27FC236}">
                <a16:creationId xmlns:a16="http://schemas.microsoft.com/office/drawing/2014/main" id="{D3D8CF38-6AEB-5193-FB43-744812D71170}"/>
              </a:ext>
            </a:extLst>
          </p:cNvPr>
          <p:cNvSpPr/>
          <p:nvPr/>
        </p:nvSpPr>
        <p:spPr>
          <a:xfrm>
            <a:off x="1336355" y="3199496"/>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Oval 67">
            <a:extLst>
              <a:ext uri="{FF2B5EF4-FFF2-40B4-BE49-F238E27FC236}">
                <a16:creationId xmlns:a16="http://schemas.microsoft.com/office/drawing/2014/main" id="{A15DAF9B-A90A-07A7-960F-7C8E283244CD}"/>
              </a:ext>
            </a:extLst>
          </p:cNvPr>
          <p:cNvSpPr/>
          <p:nvPr/>
        </p:nvSpPr>
        <p:spPr>
          <a:xfrm>
            <a:off x="1336355" y="4413266"/>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Oval 68">
            <a:extLst>
              <a:ext uri="{FF2B5EF4-FFF2-40B4-BE49-F238E27FC236}">
                <a16:creationId xmlns:a16="http://schemas.microsoft.com/office/drawing/2014/main" id="{316E4137-9A99-5994-799D-F413C52D25A7}"/>
              </a:ext>
            </a:extLst>
          </p:cNvPr>
          <p:cNvSpPr/>
          <p:nvPr/>
        </p:nvSpPr>
        <p:spPr>
          <a:xfrm>
            <a:off x="3157375" y="4413265"/>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0" name="Curved Connector 69">
            <a:extLst>
              <a:ext uri="{FF2B5EF4-FFF2-40B4-BE49-F238E27FC236}">
                <a16:creationId xmlns:a16="http://schemas.microsoft.com/office/drawing/2014/main" id="{B727FEE5-1875-63F6-A069-D77671ECEA3A}"/>
              </a:ext>
            </a:extLst>
          </p:cNvPr>
          <p:cNvCxnSpPr>
            <a:cxnSpLocks/>
            <a:stCxn id="67" idx="5"/>
            <a:endCxn id="60" idx="1"/>
          </p:cNvCxnSpPr>
          <p:nvPr/>
        </p:nvCxnSpPr>
        <p:spPr>
          <a:xfrm rot="5400000" flipH="1" flipV="1">
            <a:off x="2393501" y="1973803"/>
            <a:ext cx="464999" cy="2282412"/>
          </a:xfrm>
          <a:prstGeom prst="curvedConnector4">
            <a:avLst>
              <a:gd name="adj1" fmla="val -49161"/>
              <a:gd name="adj2" fmla="val 50558"/>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1" name="Curved Connector 70">
            <a:extLst>
              <a:ext uri="{FF2B5EF4-FFF2-40B4-BE49-F238E27FC236}">
                <a16:creationId xmlns:a16="http://schemas.microsoft.com/office/drawing/2014/main" id="{45A9EF9E-E53E-04C4-B90B-C8B88CD8677D}"/>
              </a:ext>
            </a:extLst>
          </p:cNvPr>
          <p:cNvCxnSpPr>
            <a:cxnSpLocks/>
            <a:stCxn id="68" idx="6"/>
            <a:endCxn id="61" idx="1"/>
          </p:cNvCxnSpPr>
          <p:nvPr/>
        </p:nvCxnSpPr>
        <p:spPr>
          <a:xfrm flipV="1">
            <a:off x="1510263" y="3799639"/>
            <a:ext cx="2233662" cy="700331"/>
          </a:xfrm>
          <a:prstGeom prst="curvedConnector3">
            <a:avLst>
              <a:gd name="adj1" fmla="val 50000"/>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2" name="Curved Connector 71">
            <a:extLst>
              <a:ext uri="{FF2B5EF4-FFF2-40B4-BE49-F238E27FC236}">
                <a16:creationId xmlns:a16="http://schemas.microsoft.com/office/drawing/2014/main" id="{142D14D5-07F0-F891-D0C6-5275767B289B}"/>
              </a:ext>
            </a:extLst>
          </p:cNvPr>
          <p:cNvCxnSpPr>
            <a:cxnSpLocks/>
            <a:stCxn id="69" idx="5"/>
            <a:endCxn id="62" idx="1"/>
          </p:cNvCxnSpPr>
          <p:nvPr/>
        </p:nvCxnSpPr>
        <p:spPr>
          <a:xfrm rot="16200000" flipH="1">
            <a:off x="3469131" y="4397960"/>
            <a:ext cx="134758" cy="461391"/>
          </a:xfrm>
          <a:prstGeom prst="curvedConnector2">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73" name="TextBox 72">
            <a:extLst>
              <a:ext uri="{FF2B5EF4-FFF2-40B4-BE49-F238E27FC236}">
                <a16:creationId xmlns:a16="http://schemas.microsoft.com/office/drawing/2014/main" id="{731E2989-77C1-F230-81D3-C07BFFDA9390}"/>
              </a:ext>
            </a:extLst>
          </p:cNvPr>
          <p:cNvSpPr txBox="1"/>
          <p:nvPr/>
        </p:nvSpPr>
        <p:spPr>
          <a:xfrm>
            <a:off x="2371727" y="5045320"/>
            <a:ext cx="2790957" cy="523220"/>
          </a:xfrm>
          <a:prstGeom prst="rect">
            <a:avLst/>
          </a:prstGeom>
          <a:noFill/>
        </p:spPr>
        <p:txBody>
          <a:bodyPr wrap="none" rtlCol="0">
            <a:spAutoFit/>
          </a:bodyPr>
          <a:lstStyle/>
          <a:p>
            <a:r>
              <a:rPr lang="en-US" sz="2800" dirty="0"/>
              <a:t>Equation System</a:t>
            </a:r>
          </a:p>
        </p:txBody>
      </p:sp>
      <p:sp>
        <p:nvSpPr>
          <p:cNvPr id="74" name="TextBox 73">
            <a:extLst>
              <a:ext uri="{FF2B5EF4-FFF2-40B4-BE49-F238E27FC236}">
                <a16:creationId xmlns:a16="http://schemas.microsoft.com/office/drawing/2014/main" id="{E103549B-5DE1-10F8-E55B-8076AD65EE44}"/>
              </a:ext>
            </a:extLst>
          </p:cNvPr>
          <p:cNvSpPr txBox="1"/>
          <p:nvPr/>
        </p:nvSpPr>
        <p:spPr>
          <a:xfrm>
            <a:off x="431518" y="5994402"/>
            <a:ext cx="7476349" cy="553998"/>
          </a:xfrm>
          <a:prstGeom prst="rect">
            <a:avLst/>
          </a:prstGeom>
          <a:noFill/>
        </p:spPr>
        <p:txBody>
          <a:bodyPr wrap="square" rtlCol="0">
            <a:spAutoFit/>
          </a:bodyPr>
          <a:lstStyle/>
          <a:p>
            <a:pPr marL="171450" indent="-171450">
              <a:buFont typeface="Arial" panose="020B0604020202020204" pitchFamily="34" charset="0"/>
              <a:buChar char="•"/>
            </a:pPr>
            <a:r>
              <a:rPr lang="en-US" sz="1000"/>
              <a:t>Bourdoncle, F. (2005, June). Efficient chaotic iteration strategies with widenings. In </a:t>
            </a:r>
            <a:r>
              <a:rPr lang="en-US" sz="1000" i="1"/>
              <a:t>Formal methods in programming and their applications: international conference academgorodok, Novosibirsk, Russia June 28–July 2, 1993 proceedings</a:t>
            </a:r>
            <a:r>
              <a:rPr lang="en-US" sz="1000"/>
              <a:t> (pp. 128-141). Berlin, Heidelberg: Springer Berlin Heidelberg.</a:t>
            </a:r>
            <a:endParaRPr kumimoji="1" lang="zh-CN" altLang="en-US" sz="1000"/>
          </a:p>
        </p:txBody>
      </p:sp>
    </p:spTree>
    <p:extLst>
      <p:ext uri="{BB962C8B-B14F-4D97-AF65-F5344CB8AC3E}">
        <p14:creationId xmlns:p14="http://schemas.microsoft.com/office/powerpoint/2010/main" val="2034935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83AF7-813E-DAC0-89DB-E42A59FDE6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6F8CF-F700-2752-6495-B801F9469C2C}"/>
              </a:ext>
            </a:extLst>
          </p:cNvPr>
          <p:cNvSpPr>
            <a:spLocks noGrp="1"/>
          </p:cNvSpPr>
          <p:nvPr>
            <p:ph type="title"/>
          </p:nvPr>
        </p:nvSpPr>
        <p:spPr/>
        <p:txBody>
          <a:bodyPr/>
          <a:lstStyle/>
          <a:p>
            <a:r>
              <a:rPr kumimoji="1" lang="en-US" altLang="zh-CN"/>
              <a:t>Abstract Interpretation</a:t>
            </a:r>
            <a:endParaRPr kumimoji="1" lang="zh-CN" altLang="en-US"/>
          </a:p>
        </p:txBody>
      </p:sp>
      <p:sp>
        <p:nvSpPr>
          <p:cNvPr id="24" name="Slide Number Placeholder 23">
            <a:extLst>
              <a:ext uri="{FF2B5EF4-FFF2-40B4-BE49-F238E27FC236}">
                <a16:creationId xmlns:a16="http://schemas.microsoft.com/office/drawing/2014/main" id="{0D7F42CA-DCB7-53B4-20FD-B410188E9554}"/>
              </a:ext>
            </a:extLst>
          </p:cNvPr>
          <p:cNvSpPr>
            <a:spLocks noGrp="1"/>
          </p:cNvSpPr>
          <p:nvPr>
            <p:ph type="sldNum" sz="quarter" idx="12"/>
          </p:nvPr>
        </p:nvSpPr>
        <p:spPr/>
        <p:txBody>
          <a:bodyPr/>
          <a:lstStyle/>
          <a:p>
            <a:fld id="{E7F4798B-5966-EA46-B410-50C17A12B33D}" type="slidenum">
              <a:rPr lang="en-CN"/>
              <a:t>13</a:t>
            </a:fld>
            <a:endParaRPr kumimoji="1" lang="en-CN" altLang="zh-CN"/>
          </a:p>
        </p:txBody>
      </p:sp>
      <p:sp>
        <p:nvSpPr>
          <p:cNvPr id="10" name="Text Placeholder 9">
            <a:extLst>
              <a:ext uri="{FF2B5EF4-FFF2-40B4-BE49-F238E27FC236}">
                <a16:creationId xmlns:a16="http://schemas.microsoft.com/office/drawing/2014/main" id="{F31FCD83-DCDE-D0EA-7AF1-AFE9FB77AD12}"/>
              </a:ext>
            </a:extLst>
          </p:cNvPr>
          <p:cNvSpPr>
            <a:spLocks noGrp="1"/>
          </p:cNvSpPr>
          <p:nvPr>
            <p:ph type="body" sz="quarter" idx="13"/>
          </p:nvPr>
        </p:nvSpPr>
        <p:spPr>
          <a:xfrm>
            <a:off x="838200" y="1037292"/>
            <a:ext cx="6084726" cy="543059"/>
          </a:xfrm>
        </p:spPr>
        <p:txBody>
          <a:bodyPr/>
          <a:lstStyle/>
          <a:p>
            <a:r>
              <a:rPr kumimoji="1" lang="en-US" altLang="zh-CN"/>
              <a:t>Bourdoncle's fixpoint computation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3FF02B-4C08-6B4F-F8E3-6C7B10588295}"/>
                  </a:ext>
                </a:extLst>
              </p:cNvPr>
              <p:cNvSpPr txBox="1"/>
              <p:nvPr/>
            </p:nvSpPr>
            <p:spPr>
              <a:xfrm>
                <a:off x="1889685" y="1888240"/>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solidFill>
                              <a:schemeClr val="accent3"/>
                            </a:solidFill>
                            <a:latin typeface="Cambria Math" panose="02040503050406030204" pitchFamily="18" charset="0"/>
                          </a:rPr>
                        </m:ctrlPr>
                      </m:sSubPr>
                      <m:e>
                        <m:r>
                          <a:rPr lang="en-CN" sz="2400" i="1">
                            <a:solidFill>
                              <a:schemeClr val="accent3"/>
                            </a:solidFill>
                            <a:latin typeface="Cambria Math" panose="02040503050406030204" pitchFamily="18" charset="0"/>
                          </a:rPr>
                          <m:t>𝓁</m:t>
                        </m:r>
                      </m:e>
                      <m:sub>
                        <m:r>
                          <a:rPr lang="en-CN" sz="2400" i="1">
                            <a:solidFill>
                              <a:schemeClr val="accent3"/>
                            </a:solidFill>
                            <a:latin typeface="Cambria Math" panose="02040503050406030204" pitchFamily="18" charset="0"/>
                          </a:rPr>
                          <m:t>1</m:t>
                        </m:r>
                      </m:sub>
                    </m:sSub>
                  </m:oMath>
                </a14:m>
                <a:r>
                  <a:rPr lang="en-US" sz="2400" dirty="0">
                    <a:latin typeface="Inconsolata LGC" panose="020B0609030003000000" pitchFamily="49" charset="0"/>
                  </a:rPr>
                  <a:t>:i = 0;</a:t>
                </a:r>
              </a:p>
            </p:txBody>
          </p:sp>
        </mc:Choice>
        <mc:Fallback xmlns="">
          <p:sp>
            <p:nvSpPr>
              <p:cNvPr id="6" name="TextBox 5">
                <a:extLst>
                  <a:ext uri="{FF2B5EF4-FFF2-40B4-BE49-F238E27FC236}">
                    <a16:creationId xmlns:a16="http://schemas.microsoft.com/office/drawing/2014/main" id="{013FF02B-4C08-6B4F-F8E3-6C7B10588295}"/>
                  </a:ext>
                </a:extLst>
              </p:cNvPr>
              <p:cNvSpPr txBox="1">
                <a:spLocks noRot="1" noChangeAspect="1" noMove="1" noResize="1" noEditPoints="1" noAdjustHandles="1" noChangeArrowheads="1" noChangeShapeType="1" noTextEdit="1"/>
              </p:cNvSpPr>
              <p:nvPr/>
            </p:nvSpPr>
            <p:spPr>
              <a:xfrm>
                <a:off x="1889685" y="1888240"/>
                <a:ext cx="1996284" cy="461665"/>
              </a:xfrm>
              <a:prstGeom prst="rect">
                <a:avLst/>
              </a:prstGeom>
              <a:blipFill>
                <a:blip r:embed="rId5"/>
                <a:stretch>
                  <a:fillRect l="-629" t="-10526" b="-26316"/>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D1E85BD-FF80-E184-977F-5DD55DA705DC}"/>
                  </a:ext>
                </a:extLst>
              </p:cNvPr>
              <p:cNvSpPr txBox="1"/>
              <p:nvPr/>
            </p:nvSpPr>
            <p:spPr>
              <a:xfrm>
                <a:off x="1889685" y="2983464"/>
                <a:ext cx="1996284" cy="461665"/>
              </a:xfrm>
              <a:prstGeom prst="rect">
                <a:avLst/>
              </a:prstGeom>
              <a:solidFill>
                <a:srgbClr val="C00000">
                  <a:alpha val="14902"/>
                </a:srgbClr>
              </a:solidFill>
              <a:ln>
                <a:solidFill>
                  <a:schemeClr val="accent1">
                    <a:shade val="50000"/>
                  </a:schemeClr>
                </a:solidFill>
              </a:ln>
            </p:spPr>
            <p:txBody>
              <a:bodyPr wrap="square" rtlCol="0">
                <a:spAutoFit/>
              </a:bodyPr>
              <a:lstStyle/>
              <a:p>
                <a14:m>
                  <m:oMath xmlns:m="http://schemas.openxmlformats.org/officeDocument/2006/math">
                    <m:sSub>
                      <m:sSubPr>
                        <m:ctrlPr>
                          <a:rPr lang="en-CN" sz="2400" i="1">
                            <a:solidFill>
                              <a:srgbClr val="C00000"/>
                            </a:solidFill>
                            <a:latin typeface="Cambria Math" panose="02040503050406030204" pitchFamily="18" charset="0"/>
                          </a:rPr>
                        </m:ctrlPr>
                      </m:sSubPr>
                      <m:e>
                        <m:r>
                          <a:rPr lang="en-CN" sz="2400" i="1">
                            <a:solidFill>
                              <a:srgbClr val="C00000"/>
                            </a:solidFill>
                            <a:latin typeface="Cambria Math" panose="02040503050406030204" pitchFamily="18" charset="0"/>
                          </a:rPr>
                          <m:t>𝓁</m:t>
                        </m:r>
                      </m:e>
                      <m:sub>
                        <m:r>
                          <a:rPr lang="en-US" sz="2400" b="0" i="1">
                            <a:solidFill>
                              <a:srgbClr val="C00000"/>
                            </a:solidFill>
                            <a:latin typeface="Cambria Math" panose="02040503050406030204" pitchFamily="18" charset="0"/>
                          </a:rPr>
                          <m:t>2</m:t>
                        </m:r>
                      </m:sub>
                    </m:sSub>
                  </m:oMath>
                </a14:m>
                <a:r>
                  <a:rPr lang="en-US" sz="2400" dirty="0">
                    <a:latin typeface="Inconsolata LGC" panose="020B0609030003000000" pitchFamily="49" charset="0"/>
                  </a:rPr>
                  <a:t>:i &lt; 10</a:t>
                </a:r>
              </a:p>
            </p:txBody>
          </p:sp>
        </mc:Choice>
        <mc:Fallback xmlns="">
          <p:sp>
            <p:nvSpPr>
              <p:cNvPr id="7" name="TextBox 6">
                <a:extLst>
                  <a:ext uri="{FF2B5EF4-FFF2-40B4-BE49-F238E27FC236}">
                    <a16:creationId xmlns:a16="http://schemas.microsoft.com/office/drawing/2014/main" id="{8D1E85BD-FF80-E184-977F-5DD55DA705DC}"/>
                  </a:ext>
                </a:extLst>
              </p:cNvPr>
              <p:cNvSpPr txBox="1">
                <a:spLocks noRot="1" noChangeAspect="1" noMove="1" noResize="1" noEditPoints="1" noAdjustHandles="1" noChangeArrowheads="1" noChangeShapeType="1" noTextEdit="1"/>
              </p:cNvSpPr>
              <p:nvPr/>
            </p:nvSpPr>
            <p:spPr>
              <a:xfrm>
                <a:off x="1889685" y="2983464"/>
                <a:ext cx="1996284" cy="461665"/>
              </a:xfrm>
              <a:prstGeom prst="rect">
                <a:avLst/>
              </a:prstGeom>
              <a:blipFill>
                <a:blip r:embed="rId6"/>
                <a:stretch>
                  <a:fillRect l="-629" t="-10526" b="-28947"/>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6924CEB-63E5-0B59-1652-DE504138BA0F}"/>
                  </a:ext>
                </a:extLst>
              </p:cNvPr>
              <p:cNvSpPr txBox="1"/>
              <p:nvPr/>
            </p:nvSpPr>
            <p:spPr>
              <a:xfrm>
                <a:off x="1889685" y="4194631"/>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solidFill>
                              <a:srgbClr val="C00000"/>
                            </a:solidFill>
                            <a:latin typeface="Cambria Math" panose="02040503050406030204" pitchFamily="18" charset="0"/>
                          </a:rPr>
                        </m:ctrlPr>
                      </m:sSubPr>
                      <m:e>
                        <m:r>
                          <a:rPr lang="en-CN" sz="2400" i="1">
                            <a:solidFill>
                              <a:srgbClr val="C00000"/>
                            </a:solidFill>
                            <a:latin typeface="Cambria Math" panose="02040503050406030204" pitchFamily="18" charset="0"/>
                          </a:rPr>
                          <m:t>𝓁</m:t>
                        </m:r>
                      </m:e>
                      <m:sub>
                        <m:r>
                          <a:rPr lang="en-US" sz="2400" b="0" i="1">
                            <a:solidFill>
                              <a:srgbClr val="C00000"/>
                            </a:solidFill>
                            <a:latin typeface="Cambria Math" panose="02040503050406030204" pitchFamily="18" charset="0"/>
                          </a:rPr>
                          <m:t>3</m:t>
                        </m:r>
                      </m:sub>
                    </m:sSub>
                  </m:oMath>
                </a14:m>
                <a:r>
                  <a:rPr lang="en-US" sz="2400" dirty="0"/>
                  <a:t>: </a:t>
                </a:r>
                <a:r>
                  <a:rPr lang="en-US" sz="2400" dirty="0">
                    <a:latin typeface="Inconsolata LGC" panose="020B0609030003000000" pitchFamily="49" charset="0"/>
                  </a:rPr>
                  <a:t>i++;</a:t>
                </a:r>
                <a:endParaRPr lang="en-US" sz="2400" dirty="0"/>
              </a:p>
            </p:txBody>
          </p:sp>
        </mc:Choice>
        <mc:Fallback xmlns="">
          <p:sp>
            <p:nvSpPr>
              <p:cNvPr id="14" name="TextBox 13">
                <a:extLst>
                  <a:ext uri="{FF2B5EF4-FFF2-40B4-BE49-F238E27FC236}">
                    <a16:creationId xmlns:a16="http://schemas.microsoft.com/office/drawing/2014/main" id="{56924CEB-63E5-0B59-1652-DE504138BA0F}"/>
                  </a:ext>
                </a:extLst>
              </p:cNvPr>
              <p:cNvSpPr txBox="1">
                <a:spLocks noRot="1" noChangeAspect="1" noMove="1" noResize="1" noEditPoints="1" noAdjustHandles="1" noChangeArrowheads="1" noChangeShapeType="1" noTextEdit="1"/>
              </p:cNvSpPr>
              <p:nvPr/>
            </p:nvSpPr>
            <p:spPr>
              <a:xfrm>
                <a:off x="1889685" y="4194631"/>
                <a:ext cx="1996284" cy="461665"/>
              </a:xfrm>
              <a:prstGeom prst="rect">
                <a:avLst/>
              </a:prstGeom>
              <a:blipFill>
                <a:blip r:embed="rId7"/>
                <a:stretch>
                  <a:fillRect l="-629" t="-10256" b="-28205"/>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9B8D64B-9037-7892-5930-E8AD9FB5F407}"/>
                  </a:ext>
                </a:extLst>
              </p:cNvPr>
              <p:cNvSpPr txBox="1"/>
              <p:nvPr/>
            </p:nvSpPr>
            <p:spPr>
              <a:xfrm>
                <a:off x="4113145" y="4194631"/>
                <a:ext cx="1204105"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solidFill>
                              <a:schemeClr val="accent1"/>
                            </a:solidFill>
                            <a:latin typeface="Cambria Math" panose="02040503050406030204" pitchFamily="18" charset="0"/>
                          </a:rPr>
                        </m:ctrlPr>
                      </m:sSubPr>
                      <m:e>
                        <m:r>
                          <a:rPr lang="en-CN" sz="2400" i="1">
                            <a:solidFill>
                              <a:schemeClr val="accent1"/>
                            </a:solidFill>
                            <a:latin typeface="Cambria Math" panose="02040503050406030204" pitchFamily="18" charset="0"/>
                          </a:rPr>
                          <m:t>𝓁</m:t>
                        </m:r>
                      </m:e>
                      <m:sub>
                        <m:r>
                          <a:rPr lang="en-US" sz="2400" b="0" i="1">
                            <a:solidFill>
                              <a:schemeClr val="accent1"/>
                            </a:solidFill>
                            <a:latin typeface="Cambria Math" panose="02040503050406030204" pitchFamily="18" charset="0"/>
                          </a:rPr>
                          <m:t>4</m:t>
                        </m:r>
                      </m:sub>
                    </m:sSub>
                  </m:oMath>
                </a14:m>
                <a:r>
                  <a:rPr lang="en-US" sz="2400" dirty="0"/>
                  <a:t>: </a:t>
                </a:r>
                <a:r>
                  <a:rPr lang="en-US" sz="2400" dirty="0">
                    <a:latin typeface="Inconsolata LGC" panose="020B0609030003000000" pitchFamily="49" charset="0"/>
                  </a:rPr>
                  <a:t>...</a:t>
                </a:r>
                <a:r>
                  <a:rPr lang="en-US" sz="2400" dirty="0"/>
                  <a:t> </a:t>
                </a:r>
              </a:p>
            </p:txBody>
          </p:sp>
        </mc:Choice>
        <mc:Fallback xmlns="">
          <p:sp>
            <p:nvSpPr>
              <p:cNvPr id="15" name="TextBox 14">
                <a:extLst>
                  <a:ext uri="{FF2B5EF4-FFF2-40B4-BE49-F238E27FC236}">
                    <a16:creationId xmlns:a16="http://schemas.microsoft.com/office/drawing/2014/main" id="{D9B8D64B-9037-7892-5930-E8AD9FB5F407}"/>
                  </a:ext>
                </a:extLst>
              </p:cNvPr>
              <p:cNvSpPr txBox="1">
                <a:spLocks noRot="1" noChangeAspect="1" noMove="1" noResize="1" noEditPoints="1" noAdjustHandles="1" noChangeArrowheads="1" noChangeShapeType="1" noTextEdit="1"/>
              </p:cNvSpPr>
              <p:nvPr/>
            </p:nvSpPr>
            <p:spPr>
              <a:xfrm>
                <a:off x="4113145" y="4194631"/>
                <a:ext cx="1204105" cy="461665"/>
              </a:xfrm>
              <a:prstGeom prst="rect">
                <a:avLst/>
              </a:prstGeom>
              <a:blipFill>
                <a:blip r:embed="rId8"/>
                <a:stretch>
                  <a:fillRect l="-1031" t="-10256" r="-5155" b="-28205"/>
                </a:stretch>
              </a:blipFill>
              <a:ln>
                <a:solidFill>
                  <a:schemeClr val="accent1">
                    <a:shade val="50000"/>
                  </a:schemeClr>
                </a:solidFill>
              </a:ln>
            </p:spPr>
            <p:txBody>
              <a:bodyPr/>
              <a:lstStyle/>
              <a:p>
                <a:r>
                  <a:rPr lang="zh-CN" altLang="en-US">
                    <a:noFill/>
                  </a:rPr>
                  <a:t> </a:t>
                </a:r>
              </a:p>
            </p:txBody>
          </p:sp>
        </mc:Fallback>
      </mc:AlternateContent>
      <p:cxnSp>
        <p:nvCxnSpPr>
          <p:cNvPr id="18" name="Straight Arrow Connector 17">
            <a:extLst>
              <a:ext uri="{FF2B5EF4-FFF2-40B4-BE49-F238E27FC236}">
                <a16:creationId xmlns:a16="http://schemas.microsoft.com/office/drawing/2014/main" id="{18F7DC7B-BF51-9143-5BBB-0894A320DB59}"/>
              </a:ext>
            </a:extLst>
          </p:cNvPr>
          <p:cNvCxnSpPr>
            <a:cxnSpLocks/>
            <a:stCxn id="6" idx="2"/>
            <a:endCxn id="7" idx="0"/>
          </p:cNvCxnSpPr>
          <p:nvPr/>
        </p:nvCxnSpPr>
        <p:spPr>
          <a:xfrm>
            <a:off x="2887827" y="2349905"/>
            <a:ext cx="0" cy="633559"/>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B404197-2E90-D600-7DF3-E6C608B128E1}"/>
              </a:ext>
            </a:extLst>
          </p:cNvPr>
          <p:cNvCxnSpPr>
            <a:cxnSpLocks/>
            <a:stCxn id="7" idx="2"/>
            <a:endCxn id="14" idx="0"/>
          </p:cNvCxnSpPr>
          <p:nvPr/>
        </p:nvCxnSpPr>
        <p:spPr>
          <a:xfrm>
            <a:off x="2887827" y="3445129"/>
            <a:ext cx="0" cy="749502"/>
          </a:xfrm>
          <a:prstGeom prst="straightConnector1">
            <a:avLst/>
          </a:prstGeom>
          <a:ln w="317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21" name="Elbow Connector 20">
            <a:extLst>
              <a:ext uri="{FF2B5EF4-FFF2-40B4-BE49-F238E27FC236}">
                <a16:creationId xmlns:a16="http://schemas.microsoft.com/office/drawing/2014/main" id="{7DD1CCD5-A38A-7706-8CB3-C14E3B81B41D}"/>
              </a:ext>
            </a:extLst>
          </p:cNvPr>
          <p:cNvCxnSpPr>
            <a:stCxn id="14" idx="1"/>
            <a:endCxn id="7" idx="1"/>
          </p:cNvCxnSpPr>
          <p:nvPr/>
        </p:nvCxnSpPr>
        <p:spPr>
          <a:xfrm rot="10800000">
            <a:off x="1889685" y="3214298"/>
            <a:ext cx="12700" cy="1211167"/>
          </a:xfrm>
          <a:prstGeom prst="bentConnector3">
            <a:avLst>
              <a:gd name="adj1" fmla="val 1800000"/>
            </a:avLst>
          </a:prstGeom>
          <a:ln w="3175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Elbow Connector 21">
            <a:extLst>
              <a:ext uri="{FF2B5EF4-FFF2-40B4-BE49-F238E27FC236}">
                <a16:creationId xmlns:a16="http://schemas.microsoft.com/office/drawing/2014/main" id="{EE82EB16-8A9E-2A2B-D5E2-0987CB924678}"/>
              </a:ext>
            </a:extLst>
          </p:cNvPr>
          <p:cNvCxnSpPr>
            <a:stCxn id="7" idx="3"/>
            <a:endCxn id="15" idx="0"/>
          </p:cNvCxnSpPr>
          <p:nvPr/>
        </p:nvCxnSpPr>
        <p:spPr>
          <a:xfrm>
            <a:off x="3885969" y="3214297"/>
            <a:ext cx="829229" cy="980334"/>
          </a:xfrm>
          <a:prstGeom prst="bentConnector2">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AC08380A-EF33-DE54-7E0E-3C8219253F99}"/>
              </a:ext>
            </a:extLst>
          </p:cNvPr>
          <p:cNvSpPr txBox="1"/>
          <p:nvPr/>
        </p:nvSpPr>
        <p:spPr>
          <a:xfrm>
            <a:off x="684367" y="4735935"/>
            <a:ext cx="964623" cy="523220"/>
          </a:xfrm>
          <a:prstGeom prst="rect">
            <a:avLst/>
          </a:prstGeom>
          <a:noFill/>
        </p:spPr>
        <p:txBody>
          <a:bodyPr wrap="none" rtlCol="0">
            <a:spAutoFit/>
          </a:bodyPr>
          <a:lstStyle/>
          <a:p>
            <a:r>
              <a:rPr kumimoji="1" lang="en-US" altLang="zh-CN" sz="2800">
                <a:solidFill>
                  <a:srgbClr val="C00000"/>
                </a:solidFill>
              </a:rPr>
              <a:t>Loop</a:t>
            </a:r>
            <a:endParaRPr kumimoji="1" lang="zh-CN" altLang="en-US" sz="2800">
              <a:solidFill>
                <a:srgbClr val="C00000"/>
              </a:solidFill>
            </a:endParaRPr>
          </a:p>
        </p:txBody>
      </p:sp>
      <p:sp>
        <p:nvSpPr>
          <p:cNvPr id="9" name="TextBox 8">
            <a:extLst>
              <a:ext uri="{FF2B5EF4-FFF2-40B4-BE49-F238E27FC236}">
                <a16:creationId xmlns:a16="http://schemas.microsoft.com/office/drawing/2014/main" id="{248C340D-D931-9820-B297-CCC23CA7B4AF}"/>
              </a:ext>
            </a:extLst>
          </p:cNvPr>
          <p:cNvSpPr txBox="1"/>
          <p:nvPr/>
        </p:nvSpPr>
        <p:spPr>
          <a:xfrm>
            <a:off x="1174987" y="5275768"/>
            <a:ext cx="4161652" cy="523220"/>
          </a:xfrm>
          <a:prstGeom prst="rect">
            <a:avLst/>
          </a:prstGeom>
          <a:noFill/>
        </p:spPr>
        <p:txBody>
          <a:bodyPr wrap="none" rtlCol="0">
            <a:spAutoFit/>
          </a:bodyPr>
          <a:lstStyle/>
          <a:p>
            <a:r>
              <a:rPr kumimoji="1" lang="en-US" altLang="zh-CN" sz="2800"/>
              <a:t>Control Flow Graph (CFG)</a:t>
            </a:r>
            <a:endParaRPr kumimoji="1" lang="zh-CN" altLang="en-US" sz="2800"/>
          </a:p>
        </p:txBody>
      </p:sp>
      <p:sp>
        <p:nvSpPr>
          <p:cNvPr id="8" name="TextBox 7">
            <a:extLst>
              <a:ext uri="{FF2B5EF4-FFF2-40B4-BE49-F238E27FC236}">
                <a16:creationId xmlns:a16="http://schemas.microsoft.com/office/drawing/2014/main" id="{9BFE63BC-9100-0653-2F6F-0FB27CEBE2C4}"/>
              </a:ext>
            </a:extLst>
          </p:cNvPr>
          <p:cNvSpPr txBox="1"/>
          <p:nvPr/>
        </p:nvSpPr>
        <p:spPr>
          <a:xfrm>
            <a:off x="4110286" y="2255416"/>
            <a:ext cx="1873526" cy="523220"/>
          </a:xfrm>
          <a:prstGeom prst="rect">
            <a:avLst/>
          </a:prstGeom>
          <a:noFill/>
        </p:spPr>
        <p:txBody>
          <a:bodyPr wrap="none" rtlCol="0">
            <a:spAutoFit/>
          </a:bodyPr>
          <a:lstStyle/>
          <a:p>
            <a:r>
              <a:rPr kumimoji="1" lang="en-US" altLang="zh-CN" sz="2800" u="sng">
                <a:solidFill>
                  <a:srgbClr val="C00000"/>
                </a:solidFill>
              </a:rPr>
              <a:t>Loop Head</a:t>
            </a:r>
            <a:endParaRPr kumimoji="1" lang="zh-CN" altLang="en-US" sz="2800" u="sng">
              <a:solidFill>
                <a:srgbClr val="C00000"/>
              </a:solidFill>
            </a:endParaRPr>
          </a:p>
        </p:txBody>
      </p:sp>
      <p:cxnSp>
        <p:nvCxnSpPr>
          <p:cNvPr id="11" name="Straight Arrow Connector 10">
            <a:extLst>
              <a:ext uri="{FF2B5EF4-FFF2-40B4-BE49-F238E27FC236}">
                <a16:creationId xmlns:a16="http://schemas.microsoft.com/office/drawing/2014/main" id="{F61AABD8-34C0-5072-D153-E8D57239AE02}"/>
              </a:ext>
            </a:extLst>
          </p:cNvPr>
          <p:cNvCxnSpPr>
            <a:cxnSpLocks/>
          </p:cNvCxnSpPr>
          <p:nvPr/>
        </p:nvCxnSpPr>
        <p:spPr>
          <a:xfrm flipH="1">
            <a:off x="3892541" y="2778636"/>
            <a:ext cx="517397" cy="297847"/>
          </a:xfrm>
          <a:prstGeom prst="straightConnector1">
            <a:avLst/>
          </a:prstGeom>
          <a:ln w="3175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58941E45-7917-3BCC-1F4E-518523D3ECF9}"/>
              </a:ext>
            </a:extLst>
          </p:cNvPr>
          <p:cNvSpPr txBox="1"/>
          <p:nvPr/>
        </p:nvSpPr>
        <p:spPr>
          <a:xfrm>
            <a:off x="6812424" y="3933450"/>
            <a:ext cx="4309385" cy="954107"/>
          </a:xfrm>
          <a:prstGeom prst="rect">
            <a:avLst/>
          </a:prstGeom>
          <a:noFill/>
        </p:spPr>
        <p:txBody>
          <a:bodyPr wrap="none" rtlCol="0">
            <a:spAutoFit/>
          </a:bodyPr>
          <a:lstStyle/>
          <a:p>
            <a:r>
              <a:rPr kumimoji="1" lang="en-US" altLang="zh-CN" sz="2800"/>
              <a:t>Weak Topological Ordering</a:t>
            </a:r>
          </a:p>
          <a:p>
            <a:pPr algn="ctr"/>
            <a:r>
              <a:rPr kumimoji="1" lang="en-US" altLang="zh-CN" sz="2800"/>
              <a:t>(WTO)</a:t>
            </a:r>
            <a:endParaRPr kumimoji="1" lang="zh-CN" altLang="en-US" sz="280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392519F-9663-0206-A864-9AA842222366}"/>
                  </a:ext>
                </a:extLst>
              </p:cNvPr>
              <p:cNvSpPr txBox="1"/>
              <p:nvPr/>
            </p:nvSpPr>
            <p:spPr>
              <a:xfrm>
                <a:off x="2023095" y="3686799"/>
                <a:ext cx="736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a:solidFill>
                            <a:schemeClr val="tx1"/>
                          </a:solidFill>
                          <a:latin typeface="Cambria Math" panose="02040503050406030204" pitchFamily="18" charset="0"/>
                        </a:rPr>
                        <m:t>𝑖</m:t>
                      </m:r>
                      <m:r>
                        <a:rPr kumimoji="1" lang="en-US" altLang="zh-CN" b="0" i="1">
                          <a:solidFill>
                            <a:schemeClr val="tx1"/>
                          </a:solidFill>
                          <a:latin typeface="Cambria Math" panose="02040503050406030204" pitchFamily="18" charset="0"/>
                        </a:rPr>
                        <m:t> &lt;10</m:t>
                      </m:r>
                    </m:oMath>
                  </m:oMathPara>
                </a14:m>
                <a:endParaRPr kumimoji="1" lang="zh-CN" altLang="en-US">
                  <a:solidFill>
                    <a:schemeClr val="tx1"/>
                  </a:solidFill>
                </a:endParaRPr>
              </a:p>
            </p:txBody>
          </p:sp>
        </mc:Choice>
        <mc:Fallback xmlns="">
          <p:sp>
            <p:nvSpPr>
              <p:cNvPr id="12" name="TextBox 11">
                <a:extLst>
                  <a:ext uri="{FF2B5EF4-FFF2-40B4-BE49-F238E27FC236}">
                    <a16:creationId xmlns:a16="http://schemas.microsoft.com/office/drawing/2014/main" id="{8392519F-9663-0206-A864-9AA842222366}"/>
                  </a:ext>
                </a:extLst>
              </p:cNvPr>
              <p:cNvSpPr txBox="1">
                <a:spLocks noRot="1" noChangeAspect="1" noMove="1" noResize="1" noEditPoints="1" noAdjustHandles="1" noChangeArrowheads="1" noChangeShapeType="1" noTextEdit="1"/>
              </p:cNvSpPr>
              <p:nvPr/>
            </p:nvSpPr>
            <p:spPr>
              <a:xfrm>
                <a:off x="2023095" y="3686799"/>
                <a:ext cx="736677" cy="276999"/>
              </a:xfrm>
              <a:prstGeom prst="rect">
                <a:avLst/>
              </a:prstGeom>
              <a:blipFill>
                <a:blip r:embed="rId9"/>
                <a:stretch>
                  <a:fillRect l="-6780" t="-9091" r="-6780" b="-409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30FF5A0-078D-6A54-66D0-08BDFF196F14}"/>
                  </a:ext>
                </a:extLst>
              </p:cNvPr>
              <p:cNvSpPr txBox="1"/>
              <p:nvPr/>
            </p:nvSpPr>
            <p:spPr>
              <a:xfrm>
                <a:off x="3885969" y="3686799"/>
                <a:ext cx="736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a:latin typeface="Cambria Math" panose="02040503050406030204" pitchFamily="18" charset="0"/>
                        </a:rPr>
                        <m:t>𝑖</m:t>
                      </m:r>
                      <m:r>
                        <a:rPr kumimoji="1" lang="en-US" altLang="zh-CN" b="0" i="1">
                          <a:latin typeface="Cambria Math" panose="02040503050406030204" pitchFamily="18" charset="0"/>
                        </a:rPr>
                        <m:t> ≥10</m:t>
                      </m:r>
                    </m:oMath>
                  </m:oMathPara>
                </a14:m>
                <a:endParaRPr kumimoji="1" lang="zh-CN" altLang="en-US"/>
              </a:p>
            </p:txBody>
          </p:sp>
        </mc:Choice>
        <mc:Fallback xmlns="">
          <p:sp>
            <p:nvSpPr>
              <p:cNvPr id="13" name="TextBox 12">
                <a:extLst>
                  <a:ext uri="{FF2B5EF4-FFF2-40B4-BE49-F238E27FC236}">
                    <a16:creationId xmlns:a16="http://schemas.microsoft.com/office/drawing/2014/main" id="{F30FF5A0-078D-6A54-66D0-08BDFF196F14}"/>
                  </a:ext>
                </a:extLst>
              </p:cNvPr>
              <p:cNvSpPr txBox="1">
                <a:spLocks noRot="1" noChangeAspect="1" noMove="1" noResize="1" noEditPoints="1" noAdjustHandles="1" noChangeArrowheads="1" noChangeShapeType="1" noTextEdit="1"/>
              </p:cNvSpPr>
              <p:nvPr/>
            </p:nvSpPr>
            <p:spPr>
              <a:xfrm>
                <a:off x="3885969" y="3686799"/>
                <a:ext cx="736677" cy="276999"/>
              </a:xfrm>
              <a:prstGeom prst="rect">
                <a:avLst/>
              </a:prstGeom>
              <a:blipFill>
                <a:blip r:embed="rId10"/>
                <a:stretch>
                  <a:fillRect l="-6780" t="-9091" r="-8475" b="-409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E9BC2BF-ED3A-3EA6-7146-BF046D8A5A52}"/>
                  </a:ext>
                </a:extLst>
              </p:cNvPr>
              <p:cNvSpPr txBox="1"/>
              <p:nvPr/>
            </p:nvSpPr>
            <p:spPr>
              <a:xfrm>
                <a:off x="7476804" y="2991675"/>
                <a:ext cx="3127075" cy="9214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sz="3600" i="1">
                              <a:solidFill>
                                <a:schemeClr val="accent3"/>
                              </a:solidFill>
                              <a:latin typeface="Cambria Math" panose="02040503050406030204" pitchFamily="18" charset="0"/>
                            </a:rPr>
                          </m:ctrlPr>
                        </m:sSubPr>
                        <m:e>
                          <m:r>
                            <a:rPr lang="en-CN" sz="3600" i="1">
                              <a:solidFill>
                                <a:schemeClr val="accent3"/>
                              </a:solidFill>
                              <a:latin typeface="Cambria Math" panose="02040503050406030204" pitchFamily="18" charset="0"/>
                            </a:rPr>
                            <m:t>𝓁</m:t>
                          </m:r>
                        </m:e>
                        <m:sub>
                          <m:r>
                            <a:rPr lang="en-CN" sz="3600" i="1">
                              <a:solidFill>
                                <a:schemeClr val="accent3"/>
                              </a:solidFill>
                              <a:latin typeface="Cambria Math" panose="02040503050406030204" pitchFamily="18" charset="0"/>
                            </a:rPr>
                            <m:t>1</m:t>
                          </m:r>
                        </m:sub>
                      </m:sSub>
                      <m:r>
                        <a:rPr lang="en-US" sz="3600" b="0" i="1">
                          <a:latin typeface="Cambria Math" panose="02040503050406030204" pitchFamily="18" charset="0"/>
                        </a:rPr>
                        <m:t>, </m:t>
                      </m:r>
                      <m:d>
                        <m:dPr>
                          <m:ctrlPr>
                            <a:rPr lang="en-US" sz="3600" b="0" i="1">
                              <a:solidFill>
                                <a:srgbClr val="C00000"/>
                              </a:solidFill>
                              <a:latin typeface="Cambria Math" panose="02040503050406030204" pitchFamily="18" charset="0"/>
                            </a:rPr>
                          </m:ctrlPr>
                        </m:dPr>
                        <m:e>
                          <m:bar>
                            <m:barPr>
                              <m:ctrlPr>
                                <a:rPr lang="en-US" altLang="zh-CN" sz="3600" b="0" i="1">
                                  <a:solidFill>
                                    <a:srgbClr val="C00000"/>
                                  </a:solidFill>
                                  <a:latin typeface="Cambria Math" panose="02040503050406030204" pitchFamily="18" charset="0"/>
                                </a:rPr>
                              </m:ctrlPr>
                            </m:barPr>
                            <m:e>
                              <m:sSub>
                                <m:sSubPr>
                                  <m:ctrlPr>
                                    <a:rPr lang="en-CN" sz="3600" i="1">
                                      <a:solidFill>
                                        <a:srgbClr val="C00000"/>
                                      </a:solidFill>
                                      <a:latin typeface="Cambria Math" panose="02040503050406030204" pitchFamily="18" charset="0"/>
                                    </a:rPr>
                                  </m:ctrlPr>
                                </m:sSubPr>
                                <m:e>
                                  <m:r>
                                    <a:rPr lang="en-CN" sz="3600" i="1">
                                      <a:solidFill>
                                        <a:srgbClr val="C00000"/>
                                      </a:solidFill>
                                      <a:latin typeface="Cambria Math" panose="02040503050406030204" pitchFamily="18" charset="0"/>
                                    </a:rPr>
                                    <m:t>𝓁</m:t>
                                  </m:r>
                                </m:e>
                                <m:sub>
                                  <m:r>
                                    <a:rPr lang="en-US" sz="3600" i="1">
                                      <a:solidFill>
                                        <a:srgbClr val="C00000"/>
                                      </a:solidFill>
                                      <a:latin typeface="Cambria Math" panose="02040503050406030204" pitchFamily="18" charset="0"/>
                                    </a:rPr>
                                    <m:t>2</m:t>
                                  </m:r>
                                </m:sub>
                              </m:sSub>
                            </m:e>
                          </m:bar>
                          <m:r>
                            <a:rPr lang="en-US" sz="3600" b="0" i="1">
                              <a:solidFill>
                                <a:srgbClr val="C00000"/>
                              </a:solidFill>
                              <a:latin typeface="Cambria Math" panose="02040503050406030204" pitchFamily="18" charset="0"/>
                            </a:rPr>
                            <m:t>,</m:t>
                          </m:r>
                          <m:sSub>
                            <m:sSubPr>
                              <m:ctrlPr>
                                <a:rPr lang="en-CN" sz="3600" i="1">
                                  <a:solidFill>
                                    <a:srgbClr val="C00000"/>
                                  </a:solidFill>
                                  <a:latin typeface="Cambria Math" panose="02040503050406030204" pitchFamily="18" charset="0"/>
                                </a:rPr>
                              </m:ctrlPr>
                            </m:sSubPr>
                            <m:e>
                              <m:r>
                                <a:rPr lang="en-CN" sz="3600" i="1">
                                  <a:solidFill>
                                    <a:srgbClr val="C00000"/>
                                  </a:solidFill>
                                  <a:latin typeface="Cambria Math" panose="02040503050406030204" pitchFamily="18" charset="0"/>
                                </a:rPr>
                                <m:t>𝓁</m:t>
                              </m:r>
                            </m:e>
                            <m:sub>
                              <m:r>
                                <a:rPr lang="en-US" sz="3600" b="0" i="1">
                                  <a:solidFill>
                                    <a:srgbClr val="C00000"/>
                                  </a:solidFill>
                                  <a:latin typeface="Cambria Math" panose="02040503050406030204" pitchFamily="18" charset="0"/>
                                </a:rPr>
                                <m:t>3</m:t>
                              </m:r>
                            </m:sub>
                          </m:sSub>
                        </m:e>
                      </m:d>
                      <m:r>
                        <a:rPr lang="en-US" sz="3600" b="0" i="1">
                          <a:latin typeface="Cambria Math" panose="02040503050406030204" pitchFamily="18" charset="0"/>
                        </a:rPr>
                        <m:t>,</m:t>
                      </m:r>
                      <m:sSub>
                        <m:sSubPr>
                          <m:ctrlPr>
                            <a:rPr lang="en-CN" sz="3600" i="1">
                              <a:solidFill>
                                <a:schemeClr val="accent1"/>
                              </a:solidFill>
                              <a:latin typeface="Cambria Math" panose="02040503050406030204" pitchFamily="18" charset="0"/>
                            </a:rPr>
                          </m:ctrlPr>
                        </m:sSubPr>
                        <m:e>
                          <m:r>
                            <a:rPr lang="en-CN" sz="3600" i="1">
                              <a:solidFill>
                                <a:schemeClr val="accent1"/>
                              </a:solidFill>
                              <a:latin typeface="Cambria Math" panose="02040503050406030204" pitchFamily="18" charset="0"/>
                            </a:rPr>
                            <m:t>𝓁</m:t>
                          </m:r>
                        </m:e>
                        <m:sub>
                          <m:r>
                            <a:rPr lang="en-US" sz="3600" b="0" i="1">
                              <a:solidFill>
                                <a:schemeClr val="accent1"/>
                              </a:solidFill>
                              <a:latin typeface="Cambria Math" panose="02040503050406030204" pitchFamily="18" charset="0"/>
                            </a:rPr>
                            <m:t>4</m:t>
                          </m:r>
                        </m:sub>
                      </m:sSub>
                    </m:oMath>
                  </m:oMathPara>
                </a14:m>
                <a:endParaRPr kumimoji="1" lang="zh-CN" altLang="en-US" sz="3600"/>
              </a:p>
            </p:txBody>
          </p:sp>
        </mc:Choice>
        <mc:Fallback xmlns="">
          <p:sp>
            <p:nvSpPr>
              <p:cNvPr id="30" name="TextBox 29">
                <a:extLst>
                  <a:ext uri="{FF2B5EF4-FFF2-40B4-BE49-F238E27FC236}">
                    <a16:creationId xmlns:a16="http://schemas.microsoft.com/office/drawing/2014/main" id="{9E9BC2BF-ED3A-3EA6-7146-BF046D8A5A52}"/>
                  </a:ext>
                </a:extLst>
              </p:cNvPr>
              <p:cNvSpPr txBox="1">
                <a:spLocks noRot="1" noChangeAspect="1" noMove="1" noResize="1" noEditPoints="1" noAdjustHandles="1" noChangeArrowheads="1" noChangeShapeType="1" noTextEdit="1"/>
              </p:cNvSpPr>
              <p:nvPr/>
            </p:nvSpPr>
            <p:spPr>
              <a:xfrm>
                <a:off x="7476804" y="2991675"/>
                <a:ext cx="3127075" cy="921471"/>
              </a:xfrm>
              <a:prstGeom prst="rect">
                <a:avLst/>
              </a:prstGeom>
              <a:blipFill>
                <a:blip r:embed="rId11"/>
                <a:stretch>
                  <a:fillRect/>
                </a:stretch>
              </a:blipFill>
            </p:spPr>
            <p:txBody>
              <a:bodyPr/>
              <a:lstStyle/>
              <a:p>
                <a:r>
                  <a:rPr lang="zh-CN" altLang="en-US">
                    <a:noFill/>
                  </a:rPr>
                  <a:t> </a:t>
                </a:r>
              </a:p>
            </p:txBody>
          </p:sp>
        </mc:Fallback>
      </mc:AlternateContent>
      <p:cxnSp>
        <p:nvCxnSpPr>
          <p:cNvPr id="33" name="Straight Arrow Connector 32">
            <a:extLst>
              <a:ext uri="{FF2B5EF4-FFF2-40B4-BE49-F238E27FC236}">
                <a16:creationId xmlns:a16="http://schemas.microsoft.com/office/drawing/2014/main" id="{962E0149-78DD-C598-6F7D-8AB487624CA8}"/>
              </a:ext>
            </a:extLst>
          </p:cNvPr>
          <p:cNvCxnSpPr>
            <a:cxnSpLocks/>
          </p:cNvCxnSpPr>
          <p:nvPr/>
        </p:nvCxnSpPr>
        <p:spPr>
          <a:xfrm flipH="1">
            <a:off x="1145112" y="4521219"/>
            <a:ext cx="517397" cy="297847"/>
          </a:xfrm>
          <a:prstGeom prst="straightConnector1">
            <a:avLst/>
          </a:prstGeom>
          <a:ln w="31750">
            <a:solidFill>
              <a:srgbClr val="C00000"/>
            </a:solidFill>
            <a:headEnd type="triangl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5842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A1C9D-F5C2-9751-50F0-05F20C7390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D5BC14-AFF7-4326-8BAC-6289A9D243F3}"/>
              </a:ext>
            </a:extLst>
          </p:cNvPr>
          <p:cNvSpPr>
            <a:spLocks noGrp="1"/>
          </p:cNvSpPr>
          <p:nvPr>
            <p:ph type="title"/>
          </p:nvPr>
        </p:nvSpPr>
        <p:spPr/>
        <p:txBody>
          <a:bodyPr/>
          <a:lstStyle/>
          <a:p>
            <a:r>
              <a:rPr kumimoji="1" lang="en-US" altLang="zh-CN"/>
              <a:t>Abstract Interpretation</a:t>
            </a:r>
            <a:endParaRPr kumimoji="1" lang="zh-CN" altLang="en-US"/>
          </a:p>
        </p:txBody>
      </p:sp>
      <p:sp>
        <p:nvSpPr>
          <p:cNvPr id="24" name="Slide Number Placeholder 23">
            <a:extLst>
              <a:ext uri="{FF2B5EF4-FFF2-40B4-BE49-F238E27FC236}">
                <a16:creationId xmlns:a16="http://schemas.microsoft.com/office/drawing/2014/main" id="{76E9EACC-7178-9A82-867A-09E99DB86414}"/>
              </a:ext>
            </a:extLst>
          </p:cNvPr>
          <p:cNvSpPr>
            <a:spLocks noGrp="1"/>
          </p:cNvSpPr>
          <p:nvPr>
            <p:ph type="sldNum" sz="quarter" idx="12"/>
          </p:nvPr>
        </p:nvSpPr>
        <p:spPr/>
        <p:txBody>
          <a:bodyPr/>
          <a:lstStyle/>
          <a:p>
            <a:fld id="{E7F4798B-5966-EA46-B410-50C17A12B33D}" type="slidenum">
              <a:rPr lang="en-CN"/>
              <a:t>14</a:t>
            </a:fld>
            <a:endParaRPr kumimoji="1" lang="en-CN" altLang="zh-CN"/>
          </a:p>
        </p:txBody>
      </p:sp>
      <p:sp>
        <p:nvSpPr>
          <p:cNvPr id="10" name="Text Placeholder 9">
            <a:extLst>
              <a:ext uri="{FF2B5EF4-FFF2-40B4-BE49-F238E27FC236}">
                <a16:creationId xmlns:a16="http://schemas.microsoft.com/office/drawing/2014/main" id="{A78A40FA-4A53-AA8B-6F44-A2286C643258}"/>
              </a:ext>
            </a:extLst>
          </p:cNvPr>
          <p:cNvSpPr>
            <a:spLocks noGrp="1"/>
          </p:cNvSpPr>
          <p:nvPr>
            <p:ph type="body" sz="quarter" idx="13"/>
          </p:nvPr>
        </p:nvSpPr>
        <p:spPr>
          <a:xfrm>
            <a:off x="838200" y="1037292"/>
            <a:ext cx="6084726" cy="543059"/>
          </a:xfrm>
        </p:spPr>
        <p:txBody>
          <a:bodyPr/>
          <a:lstStyle/>
          <a:p>
            <a:r>
              <a:rPr kumimoji="1" lang="en-US" altLang="zh-CN"/>
              <a:t>Bourdoncle's fixpoint computation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2A2777-EB37-C63D-EF1A-9E22994789B6}"/>
                  </a:ext>
                </a:extLst>
              </p:cNvPr>
              <p:cNvSpPr txBox="1"/>
              <p:nvPr/>
            </p:nvSpPr>
            <p:spPr>
              <a:xfrm>
                <a:off x="1889685" y="1888240"/>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solidFill>
                              <a:schemeClr val="accent3"/>
                            </a:solidFill>
                            <a:latin typeface="Cambria Math" panose="02040503050406030204" pitchFamily="18" charset="0"/>
                          </a:rPr>
                        </m:ctrlPr>
                      </m:sSubPr>
                      <m:e>
                        <m:r>
                          <a:rPr lang="en-CN" sz="2400" i="1">
                            <a:solidFill>
                              <a:schemeClr val="accent3"/>
                            </a:solidFill>
                            <a:latin typeface="Cambria Math" panose="02040503050406030204" pitchFamily="18" charset="0"/>
                          </a:rPr>
                          <m:t>𝓁</m:t>
                        </m:r>
                      </m:e>
                      <m:sub>
                        <m:r>
                          <a:rPr lang="en-CN" sz="2400" i="1">
                            <a:solidFill>
                              <a:schemeClr val="accent3"/>
                            </a:solidFill>
                            <a:latin typeface="Cambria Math" panose="02040503050406030204" pitchFamily="18" charset="0"/>
                          </a:rPr>
                          <m:t>1</m:t>
                        </m:r>
                      </m:sub>
                    </m:sSub>
                  </m:oMath>
                </a14:m>
                <a:r>
                  <a:rPr lang="en-US" sz="2400" dirty="0">
                    <a:latin typeface="Inconsolata LGC" panose="020B0609030003000000" pitchFamily="49" charset="0"/>
                  </a:rPr>
                  <a:t>:i = 0;</a:t>
                </a:r>
              </a:p>
            </p:txBody>
          </p:sp>
        </mc:Choice>
        <mc:Fallback xmlns="">
          <p:sp>
            <p:nvSpPr>
              <p:cNvPr id="6" name="TextBox 5">
                <a:extLst>
                  <a:ext uri="{FF2B5EF4-FFF2-40B4-BE49-F238E27FC236}">
                    <a16:creationId xmlns:a16="http://schemas.microsoft.com/office/drawing/2014/main" id="{AF2A2777-EB37-C63D-EF1A-9E22994789B6}"/>
                  </a:ext>
                </a:extLst>
              </p:cNvPr>
              <p:cNvSpPr txBox="1">
                <a:spLocks noRot="1" noChangeAspect="1" noMove="1" noResize="1" noEditPoints="1" noAdjustHandles="1" noChangeArrowheads="1" noChangeShapeType="1" noTextEdit="1"/>
              </p:cNvSpPr>
              <p:nvPr/>
            </p:nvSpPr>
            <p:spPr>
              <a:xfrm>
                <a:off x="1889685" y="1888240"/>
                <a:ext cx="1996284" cy="461665"/>
              </a:xfrm>
              <a:prstGeom prst="rect">
                <a:avLst/>
              </a:prstGeom>
              <a:blipFill>
                <a:blip r:embed="rId5"/>
                <a:stretch>
                  <a:fillRect l="-629" t="-10526" b="-26316"/>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E3DEC84-7B6C-9EE3-679A-F3FBCEF6A654}"/>
                  </a:ext>
                </a:extLst>
              </p:cNvPr>
              <p:cNvSpPr txBox="1"/>
              <p:nvPr/>
            </p:nvSpPr>
            <p:spPr>
              <a:xfrm>
                <a:off x="1889685" y="2983464"/>
                <a:ext cx="1996284" cy="461665"/>
              </a:xfrm>
              <a:prstGeom prst="rect">
                <a:avLst/>
              </a:prstGeom>
              <a:solidFill>
                <a:srgbClr val="C00000">
                  <a:alpha val="14902"/>
                </a:srgbClr>
              </a:solidFill>
              <a:ln>
                <a:solidFill>
                  <a:schemeClr val="accent1">
                    <a:shade val="50000"/>
                  </a:schemeClr>
                </a:solidFill>
              </a:ln>
            </p:spPr>
            <p:txBody>
              <a:bodyPr wrap="square" rtlCol="0">
                <a:spAutoFit/>
              </a:bodyPr>
              <a:lstStyle/>
              <a:p>
                <a14:m>
                  <m:oMath xmlns:m="http://schemas.openxmlformats.org/officeDocument/2006/math">
                    <m:sSub>
                      <m:sSubPr>
                        <m:ctrlPr>
                          <a:rPr lang="en-CN" sz="2400" i="1">
                            <a:solidFill>
                              <a:srgbClr val="C00000"/>
                            </a:solidFill>
                            <a:latin typeface="Cambria Math" panose="02040503050406030204" pitchFamily="18" charset="0"/>
                          </a:rPr>
                        </m:ctrlPr>
                      </m:sSubPr>
                      <m:e>
                        <m:r>
                          <a:rPr lang="en-CN" sz="2400" i="1">
                            <a:solidFill>
                              <a:srgbClr val="C00000"/>
                            </a:solidFill>
                            <a:latin typeface="Cambria Math" panose="02040503050406030204" pitchFamily="18" charset="0"/>
                          </a:rPr>
                          <m:t>𝓁</m:t>
                        </m:r>
                      </m:e>
                      <m:sub>
                        <m:r>
                          <a:rPr lang="en-US" sz="2400" b="0" i="1">
                            <a:solidFill>
                              <a:srgbClr val="C00000"/>
                            </a:solidFill>
                            <a:latin typeface="Cambria Math" panose="02040503050406030204" pitchFamily="18" charset="0"/>
                          </a:rPr>
                          <m:t>2</m:t>
                        </m:r>
                      </m:sub>
                    </m:sSub>
                  </m:oMath>
                </a14:m>
                <a:r>
                  <a:rPr lang="en-US" sz="2400" dirty="0">
                    <a:latin typeface="Inconsolata LGC" panose="020B0609030003000000" pitchFamily="49" charset="0"/>
                  </a:rPr>
                  <a:t>:i &lt; 10</a:t>
                </a:r>
              </a:p>
            </p:txBody>
          </p:sp>
        </mc:Choice>
        <mc:Fallback xmlns="">
          <p:sp>
            <p:nvSpPr>
              <p:cNvPr id="7" name="TextBox 6">
                <a:extLst>
                  <a:ext uri="{FF2B5EF4-FFF2-40B4-BE49-F238E27FC236}">
                    <a16:creationId xmlns:a16="http://schemas.microsoft.com/office/drawing/2014/main" id="{0E3DEC84-7B6C-9EE3-679A-F3FBCEF6A654}"/>
                  </a:ext>
                </a:extLst>
              </p:cNvPr>
              <p:cNvSpPr txBox="1">
                <a:spLocks noRot="1" noChangeAspect="1" noMove="1" noResize="1" noEditPoints="1" noAdjustHandles="1" noChangeArrowheads="1" noChangeShapeType="1" noTextEdit="1"/>
              </p:cNvSpPr>
              <p:nvPr/>
            </p:nvSpPr>
            <p:spPr>
              <a:xfrm>
                <a:off x="1889685" y="2983464"/>
                <a:ext cx="1996284" cy="461665"/>
              </a:xfrm>
              <a:prstGeom prst="rect">
                <a:avLst/>
              </a:prstGeom>
              <a:blipFill>
                <a:blip r:embed="rId6"/>
                <a:stretch>
                  <a:fillRect l="-629" t="-10526" b="-28947"/>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40BD762-980C-2BA3-9E88-EAA269D3483A}"/>
                  </a:ext>
                </a:extLst>
              </p:cNvPr>
              <p:cNvSpPr txBox="1"/>
              <p:nvPr/>
            </p:nvSpPr>
            <p:spPr>
              <a:xfrm>
                <a:off x="1889685" y="4194631"/>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solidFill>
                              <a:srgbClr val="C00000"/>
                            </a:solidFill>
                            <a:latin typeface="Cambria Math" panose="02040503050406030204" pitchFamily="18" charset="0"/>
                          </a:rPr>
                        </m:ctrlPr>
                      </m:sSubPr>
                      <m:e>
                        <m:r>
                          <a:rPr lang="en-CN" sz="2400" i="1">
                            <a:solidFill>
                              <a:srgbClr val="C00000"/>
                            </a:solidFill>
                            <a:latin typeface="Cambria Math" panose="02040503050406030204" pitchFamily="18" charset="0"/>
                          </a:rPr>
                          <m:t>𝓁</m:t>
                        </m:r>
                      </m:e>
                      <m:sub>
                        <m:r>
                          <a:rPr lang="en-US" sz="2400" b="0" i="1">
                            <a:solidFill>
                              <a:srgbClr val="C00000"/>
                            </a:solidFill>
                            <a:latin typeface="Cambria Math" panose="02040503050406030204" pitchFamily="18" charset="0"/>
                          </a:rPr>
                          <m:t>3</m:t>
                        </m:r>
                      </m:sub>
                    </m:sSub>
                  </m:oMath>
                </a14:m>
                <a:r>
                  <a:rPr lang="en-US" sz="2400" dirty="0"/>
                  <a:t>: </a:t>
                </a:r>
                <a:r>
                  <a:rPr lang="en-US" sz="2400" dirty="0">
                    <a:latin typeface="Inconsolata LGC" panose="020B0609030003000000" pitchFamily="49" charset="0"/>
                  </a:rPr>
                  <a:t>i++;</a:t>
                </a:r>
                <a:endParaRPr lang="en-US" sz="2400" dirty="0"/>
              </a:p>
            </p:txBody>
          </p:sp>
        </mc:Choice>
        <mc:Fallback xmlns="">
          <p:sp>
            <p:nvSpPr>
              <p:cNvPr id="14" name="TextBox 13">
                <a:extLst>
                  <a:ext uri="{FF2B5EF4-FFF2-40B4-BE49-F238E27FC236}">
                    <a16:creationId xmlns:a16="http://schemas.microsoft.com/office/drawing/2014/main" id="{A40BD762-980C-2BA3-9E88-EAA269D3483A}"/>
                  </a:ext>
                </a:extLst>
              </p:cNvPr>
              <p:cNvSpPr txBox="1">
                <a:spLocks noRot="1" noChangeAspect="1" noMove="1" noResize="1" noEditPoints="1" noAdjustHandles="1" noChangeArrowheads="1" noChangeShapeType="1" noTextEdit="1"/>
              </p:cNvSpPr>
              <p:nvPr/>
            </p:nvSpPr>
            <p:spPr>
              <a:xfrm>
                <a:off x="1889685" y="4194631"/>
                <a:ext cx="1996284" cy="461665"/>
              </a:xfrm>
              <a:prstGeom prst="rect">
                <a:avLst/>
              </a:prstGeom>
              <a:blipFill>
                <a:blip r:embed="rId7"/>
                <a:stretch>
                  <a:fillRect l="-629" t="-10256" b="-28205"/>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DD5FFB0-B45A-3096-084A-A5D2F07A97BC}"/>
                  </a:ext>
                </a:extLst>
              </p:cNvPr>
              <p:cNvSpPr txBox="1"/>
              <p:nvPr/>
            </p:nvSpPr>
            <p:spPr>
              <a:xfrm>
                <a:off x="4113145" y="4194631"/>
                <a:ext cx="1204105"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solidFill>
                              <a:schemeClr val="accent1"/>
                            </a:solidFill>
                            <a:latin typeface="Cambria Math" panose="02040503050406030204" pitchFamily="18" charset="0"/>
                          </a:rPr>
                        </m:ctrlPr>
                      </m:sSubPr>
                      <m:e>
                        <m:r>
                          <a:rPr lang="en-CN" sz="2400" i="1">
                            <a:solidFill>
                              <a:schemeClr val="accent1"/>
                            </a:solidFill>
                            <a:latin typeface="Cambria Math" panose="02040503050406030204" pitchFamily="18" charset="0"/>
                          </a:rPr>
                          <m:t>𝓁</m:t>
                        </m:r>
                      </m:e>
                      <m:sub>
                        <m:r>
                          <a:rPr lang="en-US" sz="2400" b="0" i="1">
                            <a:solidFill>
                              <a:schemeClr val="accent1"/>
                            </a:solidFill>
                            <a:latin typeface="Cambria Math" panose="02040503050406030204" pitchFamily="18" charset="0"/>
                          </a:rPr>
                          <m:t>4</m:t>
                        </m:r>
                      </m:sub>
                    </m:sSub>
                  </m:oMath>
                </a14:m>
                <a:r>
                  <a:rPr lang="en-US" sz="2400" dirty="0"/>
                  <a:t>: </a:t>
                </a:r>
                <a:r>
                  <a:rPr lang="en-US" sz="2400" dirty="0">
                    <a:latin typeface="Inconsolata LGC" panose="020B0609030003000000" pitchFamily="49" charset="0"/>
                  </a:rPr>
                  <a:t>...</a:t>
                </a:r>
                <a:r>
                  <a:rPr lang="en-US" sz="2400" dirty="0"/>
                  <a:t> </a:t>
                </a:r>
              </a:p>
            </p:txBody>
          </p:sp>
        </mc:Choice>
        <mc:Fallback xmlns="">
          <p:sp>
            <p:nvSpPr>
              <p:cNvPr id="15" name="TextBox 14">
                <a:extLst>
                  <a:ext uri="{FF2B5EF4-FFF2-40B4-BE49-F238E27FC236}">
                    <a16:creationId xmlns:a16="http://schemas.microsoft.com/office/drawing/2014/main" id="{8DD5FFB0-B45A-3096-084A-A5D2F07A97BC}"/>
                  </a:ext>
                </a:extLst>
              </p:cNvPr>
              <p:cNvSpPr txBox="1">
                <a:spLocks noRot="1" noChangeAspect="1" noMove="1" noResize="1" noEditPoints="1" noAdjustHandles="1" noChangeArrowheads="1" noChangeShapeType="1" noTextEdit="1"/>
              </p:cNvSpPr>
              <p:nvPr/>
            </p:nvSpPr>
            <p:spPr>
              <a:xfrm>
                <a:off x="4113145" y="4194631"/>
                <a:ext cx="1204105" cy="461665"/>
              </a:xfrm>
              <a:prstGeom prst="rect">
                <a:avLst/>
              </a:prstGeom>
              <a:blipFill>
                <a:blip r:embed="rId8"/>
                <a:stretch>
                  <a:fillRect l="-1031" t="-10256" r="-5155" b="-28205"/>
                </a:stretch>
              </a:blipFill>
              <a:ln>
                <a:solidFill>
                  <a:schemeClr val="accent1">
                    <a:shade val="50000"/>
                  </a:schemeClr>
                </a:solidFill>
              </a:ln>
            </p:spPr>
            <p:txBody>
              <a:bodyPr/>
              <a:lstStyle/>
              <a:p>
                <a:r>
                  <a:rPr lang="zh-CN" altLang="en-US">
                    <a:noFill/>
                  </a:rPr>
                  <a:t> </a:t>
                </a:r>
              </a:p>
            </p:txBody>
          </p:sp>
        </mc:Fallback>
      </mc:AlternateContent>
      <p:cxnSp>
        <p:nvCxnSpPr>
          <p:cNvPr id="18" name="Straight Arrow Connector 17">
            <a:extLst>
              <a:ext uri="{FF2B5EF4-FFF2-40B4-BE49-F238E27FC236}">
                <a16:creationId xmlns:a16="http://schemas.microsoft.com/office/drawing/2014/main" id="{771C4E53-ED5A-2D38-6783-4D22F1FD6566}"/>
              </a:ext>
            </a:extLst>
          </p:cNvPr>
          <p:cNvCxnSpPr>
            <a:cxnSpLocks/>
            <a:stCxn id="6" idx="2"/>
            <a:endCxn id="7" idx="0"/>
          </p:cNvCxnSpPr>
          <p:nvPr/>
        </p:nvCxnSpPr>
        <p:spPr>
          <a:xfrm>
            <a:off x="2887827" y="2349905"/>
            <a:ext cx="0" cy="633559"/>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135327F9-0BD4-E9ED-FA89-3FC87F42CBEE}"/>
              </a:ext>
            </a:extLst>
          </p:cNvPr>
          <p:cNvCxnSpPr>
            <a:cxnSpLocks/>
            <a:stCxn id="7" idx="2"/>
            <a:endCxn id="14" idx="0"/>
          </p:cNvCxnSpPr>
          <p:nvPr/>
        </p:nvCxnSpPr>
        <p:spPr>
          <a:xfrm>
            <a:off x="2887827" y="3445129"/>
            <a:ext cx="0" cy="749502"/>
          </a:xfrm>
          <a:prstGeom prst="straightConnector1">
            <a:avLst/>
          </a:prstGeom>
          <a:ln w="317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21" name="Elbow Connector 20">
            <a:extLst>
              <a:ext uri="{FF2B5EF4-FFF2-40B4-BE49-F238E27FC236}">
                <a16:creationId xmlns:a16="http://schemas.microsoft.com/office/drawing/2014/main" id="{C6C686A5-0C8C-2EA1-D75C-72E3209998B6}"/>
              </a:ext>
            </a:extLst>
          </p:cNvPr>
          <p:cNvCxnSpPr>
            <a:stCxn id="14" idx="1"/>
            <a:endCxn id="7" idx="1"/>
          </p:cNvCxnSpPr>
          <p:nvPr/>
        </p:nvCxnSpPr>
        <p:spPr>
          <a:xfrm rot="10800000">
            <a:off x="1889685" y="3214298"/>
            <a:ext cx="12700" cy="1211167"/>
          </a:xfrm>
          <a:prstGeom prst="bentConnector3">
            <a:avLst>
              <a:gd name="adj1" fmla="val 1800000"/>
            </a:avLst>
          </a:prstGeom>
          <a:ln w="3175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Elbow Connector 21">
            <a:extLst>
              <a:ext uri="{FF2B5EF4-FFF2-40B4-BE49-F238E27FC236}">
                <a16:creationId xmlns:a16="http://schemas.microsoft.com/office/drawing/2014/main" id="{EEAB15B4-D7A2-599A-48E5-131573472A2E}"/>
              </a:ext>
            </a:extLst>
          </p:cNvPr>
          <p:cNvCxnSpPr>
            <a:stCxn id="7" idx="3"/>
            <a:endCxn id="15" idx="0"/>
          </p:cNvCxnSpPr>
          <p:nvPr/>
        </p:nvCxnSpPr>
        <p:spPr>
          <a:xfrm>
            <a:off x="3885969" y="3214297"/>
            <a:ext cx="829229" cy="980334"/>
          </a:xfrm>
          <a:prstGeom prst="bentConnector2">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E6FD53D5-6779-0FC3-D258-C66388BEE29D}"/>
              </a:ext>
            </a:extLst>
          </p:cNvPr>
          <p:cNvSpPr txBox="1"/>
          <p:nvPr/>
        </p:nvSpPr>
        <p:spPr>
          <a:xfrm>
            <a:off x="1174987" y="5275768"/>
            <a:ext cx="4161652" cy="523220"/>
          </a:xfrm>
          <a:prstGeom prst="rect">
            <a:avLst/>
          </a:prstGeom>
          <a:noFill/>
        </p:spPr>
        <p:txBody>
          <a:bodyPr wrap="none" rtlCol="0">
            <a:spAutoFit/>
          </a:bodyPr>
          <a:lstStyle/>
          <a:p>
            <a:r>
              <a:rPr kumimoji="1" lang="en-US" altLang="zh-CN" sz="2800"/>
              <a:t>Control Flow Graph (CFG)</a:t>
            </a:r>
            <a:endParaRPr kumimoji="1" lang="zh-CN" altLang="en-US" sz="2800"/>
          </a:p>
        </p:txBody>
      </p:sp>
      <p:sp>
        <p:nvSpPr>
          <p:cNvPr id="17" name="TextBox 16">
            <a:extLst>
              <a:ext uri="{FF2B5EF4-FFF2-40B4-BE49-F238E27FC236}">
                <a16:creationId xmlns:a16="http://schemas.microsoft.com/office/drawing/2014/main" id="{18EBD522-FE1B-D183-306A-75B2E62F514D}"/>
              </a:ext>
            </a:extLst>
          </p:cNvPr>
          <p:cNvSpPr txBox="1"/>
          <p:nvPr/>
        </p:nvSpPr>
        <p:spPr>
          <a:xfrm>
            <a:off x="6812424" y="3933450"/>
            <a:ext cx="4309385" cy="954107"/>
          </a:xfrm>
          <a:prstGeom prst="rect">
            <a:avLst/>
          </a:prstGeom>
          <a:noFill/>
        </p:spPr>
        <p:txBody>
          <a:bodyPr wrap="none" rtlCol="0">
            <a:spAutoFit/>
          </a:bodyPr>
          <a:lstStyle/>
          <a:p>
            <a:r>
              <a:rPr kumimoji="1" lang="en-US" altLang="zh-CN" sz="2800"/>
              <a:t>Weak Topological Ordering</a:t>
            </a:r>
          </a:p>
          <a:p>
            <a:pPr algn="ctr"/>
            <a:r>
              <a:rPr kumimoji="1" lang="en-US" altLang="zh-CN" sz="2800"/>
              <a:t>(WTO)</a:t>
            </a:r>
            <a:endParaRPr kumimoji="1" lang="zh-CN" altLang="en-US" sz="280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214B3C2-7B08-AF2D-CD47-6985FCFD5BF2}"/>
                  </a:ext>
                </a:extLst>
              </p:cNvPr>
              <p:cNvSpPr txBox="1"/>
              <p:nvPr/>
            </p:nvSpPr>
            <p:spPr>
              <a:xfrm>
                <a:off x="2023095" y="3686799"/>
                <a:ext cx="736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a:solidFill>
                            <a:schemeClr val="tx1"/>
                          </a:solidFill>
                          <a:latin typeface="Cambria Math" panose="02040503050406030204" pitchFamily="18" charset="0"/>
                        </a:rPr>
                        <m:t>𝑖</m:t>
                      </m:r>
                      <m:r>
                        <a:rPr kumimoji="1" lang="en-US" altLang="zh-CN" b="0" i="1">
                          <a:solidFill>
                            <a:schemeClr val="tx1"/>
                          </a:solidFill>
                          <a:latin typeface="Cambria Math" panose="02040503050406030204" pitchFamily="18" charset="0"/>
                        </a:rPr>
                        <m:t> &lt;10</m:t>
                      </m:r>
                    </m:oMath>
                  </m:oMathPara>
                </a14:m>
                <a:endParaRPr kumimoji="1" lang="zh-CN" altLang="en-US">
                  <a:solidFill>
                    <a:schemeClr val="tx1"/>
                  </a:solidFill>
                </a:endParaRPr>
              </a:p>
            </p:txBody>
          </p:sp>
        </mc:Choice>
        <mc:Fallback xmlns="">
          <p:sp>
            <p:nvSpPr>
              <p:cNvPr id="12" name="TextBox 11">
                <a:extLst>
                  <a:ext uri="{FF2B5EF4-FFF2-40B4-BE49-F238E27FC236}">
                    <a16:creationId xmlns:a16="http://schemas.microsoft.com/office/drawing/2014/main" id="{B214B3C2-7B08-AF2D-CD47-6985FCFD5BF2}"/>
                  </a:ext>
                </a:extLst>
              </p:cNvPr>
              <p:cNvSpPr txBox="1">
                <a:spLocks noRot="1" noChangeAspect="1" noMove="1" noResize="1" noEditPoints="1" noAdjustHandles="1" noChangeArrowheads="1" noChangeShapeType="1" noTextEdit="1"/>
              </p:cNvSpPr>
              <p:nvPr/>
            </p:nvSpPr>
            <p:spPr>
              <a:xfrm>
                <a:off x="2023095" y="3686799"/>
                <a:ext cx="736677" cy="276999"/>
              </a:xfrm>
              <a:prstGeom prst="rect">
                <a:avLst/>
              </a:prstGeom>
              <a:blipFill>
                <a:blip r:embed="rId9"/>
                <a:stretch>
                  <a:fillRect l="-6780" t="-9091" r="-6780" b="-409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0F614D4-73C1-5388-B562-34F2859300B4}"/>
                  </a:ext>
                </a:extLst>
              </p:cNvPr>
              <p:cNvSpPr txBox="1"/>
              <p:nvPr/>
            </p:nvSpPr>
            <p:spPr>
              <a:xfrm>
                <a:off x="3885969" y="3686799"/>
                <a:ext cx="736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a:latin typeface="Cambria Math" panose="02040503050406030204" pitchFamily="18" charset="0"/>
                        </a:rPr>
                        <m:t>𝑖</m:t>
                      </m:r>
                      <m:r>
                        <a:rPr kumimoji="1" lang="en-US" altLang="zh-CN" b="0" i="1">
                          <a:latin typeface="Cambria Math" panose="02040503050406030204" pitchFamily="18" charset="0"/>
                        </a:rPr>
                        <m:t> ≥10</m:t>
                      </m:r>
                    </m:oMath>
                  </m:oMathPara>
                </a14:m>
                <a:endParaRPr kumimoji="1" lang="zh-CN" altLang="en-US"/>
              </a:p>
            </p:txBody>
          </p:sp>
        </mc:Choice>
        <mc:Fallback xmlns="">
          <p:sp>
            <p:nvSpPr>
              <p:cNvPr id="13" name="TextBox 12">
                <a:extLst>
                  <a:ext uri="{FF2B5EF4-FFF2-40B4-BE49-F238E27FC236}">
                    <a16:creationId xmlns:a16="http://schemas.microsoft.com/office/drawing/2014/main" id="{A0F614D4-73C1-5388-B562-34F2859300B4}"/>
                  </a:ext>
                </a:extLst>
              </p:cNvPr>
              <p:cNvSpPr txBox="1">
                <a:spLocks noRot="1" noChangeAspect="1" noMove="1" noResize="1" noEditPoints="1" noAdjustHandles="1" noChangeArrowheads="1" noChangeShapeType="1" noTextEdit="1"/>
              </p:cNvSpPr>
              <p:nvPr/>
            </p:nvSpPr>
            <p:spPr>
              <a:xfrm>
                <a:off x="3885969" y="3686799"/>
                <a:ext cx="736677" cy="276999"/>
              </a:xfrm>
              <a:prstGeom prst="rect">
                <a:avLst/>
              </a:prstGeom>
              <a:blipFill>
                <a:blip r:embed="rId10"/>
                <a:stretch>
                  <a:fillRect l="-6780" t="-9091" r="-8475" b="-409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753EFB3-C86A-E279-7967-96E65378D27A}"/>
                  </a:ext>
                </a:extLst>
              </p:cNvPr>
              <p:cNvSpPr txBox="1"/>
              <p:nvPr/>
            </p:nvSpPr>
            <p:spPr>
              <a:xfrm>
                <a:off x="7476804" y="2991675"/>
                <a:ext cx="3127075" cy="9214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sz="3600" i="1">
                              <a:solidFill>
                                <a:schemeClr val="accent3"/>
                              </a:solidFill>
                              <a:latin typeface="Cambria Math" panose="02040503050406030204" pitchFamily="18" charset="0"/>
                            </a:rPr>
                          </m:ctrlPr>
                        </m:sSubPr>
                        <m:e>
                          <m:r>
                            <a:rPr lang="en-CN" sz="3600" i="1">
                              <a:solidFill>
                                <a:schemeClr val="accent3"/>
                              </a:solidFill>
                              <a:latin typeface="Cambria Math" panose="02040503050406030204" pitchFamily="18" charset="0"/>
                            </a:rPr>
                            <m:t>𝓁</m:t>
                          </m:r>
                        </m:e>
                        <m:sub>
                          <m:r>
                            <a:rPr lang="en-CN" sz="3600" i="1">
                              <a:solidFill>
                                <a:schemeClr val="accent3"/>
                              </a:solidFill>
                              <a:latin typeface="Cambria Math" panose="02040503050406030204" pitchFamily="18" charset="0"/>
                            </a:rPr>
                            <m:t>1</m:t>
                          </m:r>
                        </m:sub>
                      </m:sSub>
                      <m:r>
                        <a:rPr lang="en-US" sz="3600" b="0" i="1">
                          <a:latin typeface="Cambria Math" panose="02040503050406030204" pitchFamily="18" charset="0"/>
                        </a:rPr>
                        <m:t>, </m:t>
                      </m:r>
                      <m:d>
                        <m:dPr>
                          <m:ctrlPr>
                            <a:rPr lang="en-US" sz="3600" b="0" i="1">
                              <a:solidFill>
                                <a:srgbClr val="C00000"/>
                              </a:solidFill>
                              <a:latin typeface="Cambria Math" panose="02040503050406030204" pitchFamily="18" charset="0"/>
                            </a:rPr>
                          </m:ctrlPr>
                        </m:dPr>
                        <m:e>
                          <m:bar>
                            <m:barPr>
                              <m:ctrlPr>
                                <a:rPr lang="en-US" altLang="zh-CN" sz="3600" b="0" i="1">
                                  <a:solidFill>
                                    <a:srgbClr val="C00000"/>
                                  </a:solidFill>
                                  <a:latin typeface="Cambria Math" panose="02040503050406030204" pitchFamily="18" charset="0"/>
                                </a:rPr>
                              </m:ctrlPr>
                            </m:barPr>
                            <m:e>
                              <m:sSub>
                                <m:sSubPr>
                                  <m:ctrlPr>
                                    <a:rPr lang="en-CN" sz="3600" i="1">
                                      <a:solidFill>
                                        <a:srgbClr val="C00000"/>
                                      </a:solidFill>
                                      <a:latin typeface="Cambria Math" panose="02040503050406030204" pitchFamily="18" charset="0"/>
                                    </a:rPr>
                                  </m:ctrlPr>
                                </m:sSubPr>
                                <m:e>
                                  <m:r>
                                    <a:rPr lang="en-CN" sz="3600" i="1">
                                      <a:solidFill>
                                        <a:srgbClr val="C00000"/>
                                      </a:solidFill>
                                      <a:latin typeface="Cambria Math" panose="02040503050406030204" pitchFamily="18" charset="0"/>
                                    </a:rPr>
                                    <m:t>𝓁</m:t>
                                  </m:r>
                                </m:e>
                                <m:sub>
                                  <m:r>
                                    <a:rPr lang="en-US" sz="3600" i="1">
                                      <a:solidFill>
                                        <a:srgbClr val="C00000"/>
                                      </a:solidFill>
                                      <a:latin typeface="Cambria Math" panose="02040503050406030204" pitchFamily="18" charset="0"/>
                                    </a:rPr>
                                    <m:t>2</m:t>
                                  </m:r>
                                </m:sub>
                              </m:sSub>
                            </m:e>
                          </m:bar>
                          <m:r>
                            <a:rPr lang="en-US" sz="3600" b="0" i="1">
                              <a:solidFill>
                                <a:srgbClr val="C00000"/>
                              </a:solidFill>
                              <a:latin typeface="Cambria Math" panose="02040503050406030204" pitchFamily="18" charset="0"/>
                            </a:rPr>
                            <m:t>,</m:t>
                          </m:r>
                          <m:sSub>
                            <m:sSubPr>
                              <m:ctrlPr>
                                <a:rPr lang="en-CN" sz="3600" i="1">
                                  <a:solidFill>
                                    <a:srgbClr val="C00000"/>
                                  </a:solidFill>
                                  <a:latin typeface="Cambria Math" panose="02040503050406030204" pitchFamily="18" charset="0"/>
                                </a:rPr>
                              </m:ctrlPr>
                            </m:sSubPr>
                            <m:e>
                              <m:r>
                                <a:rPr lang="en-CN" sz="3600" i="1">
                                  <a:solidFill>
                                    <a:srgbClr val="C00000"/>
                                  </a:solidFill>
                                  <a:latin typeface="Cambria Math" panose="02040503050406030204" pitchFamily="18" charset="0"/>
                                </a:rPr>
                                <m:t>𝓁</m:t>
                              </m:r>
                            </m:e>
                            <m:sub>
                              <m:r>
                                <a:rPr lang="en-US" sz="3600" b="0" i="1">
                                  <a:solidFill>
                                    <a:srgbClr val="C00000"/>
                                  </a:solidFill>
                                  <a:latin typeface="Cambria Math" panose="02040503050406030204" pitchFamily="18" charset="0"/>
                                </a:rPr>
                                <m:t>3</m:t>
                              </m:r>
                            </m:sub>
                          </m:sSub>
                        </m:e>
                      </m:d>
                      <m:r>
                        <a:rPr lang="en-US" sz="3600" b="0" i="1">
                          <a:latin typeface="Cambria Math" panose="02040503050406030204" pitchFamily="18" charset="0"/>
                        </a:rPr>
                        <m:t>,</m:t>
                      </m:r>
                      <m:sSub>
                        <m:sSubPr>
                          <m:ctrlPr>
                            <a:rPr lang="en-CN" sz="3600" i="1">
                              <a:solidFill>
                                <a:schemeClr val="accent1"/>
                              </a:solidFill>
                              <a:latin typeface="Cambria Math" panose="02040503050406030204" pitchFamily="18" charset="0"/>
                            </a:rPr>
                          </m:ctrlPr>
                        </m:sSubPr>
                        <m:e>
                          <m:r>
                            <a:rPr lang="en-CN" sz="3600" i="1">
                              <a:solidFill>
                                <a:schemeClr val="accent1"/>
                              </a:solidFill>
                              <a:latin typeface="Cambria Math" panose="02040503050406030204" pitchFamily="18" charset="0"/>
                            </a:rPr>
                            <m:t>𝓁</m:t>
                          </m:r>
                        </m:e>
                        <m:sub>
                          <m:r>
                            <a:rPr lang="en-US" sz="3600" b="0" i="1">
                              <a:solidFill>
                                <a:schemeClr val="accent1"/>
                              </a:solidFill>
                              <a:latin typeface="Cambria Math" panose="02040503050406030204" pitchFamily="18" charset="0"/>
                            </a:rPr>
                            <m:t>4</m:t>
                          </m:r>
                        </m:sub>
                      </m:sSub>
                    </m:oMath>
                  </m:oMathPara>
                </a14:m>
                <a:endParaRPr kumimoji="1" lang="zh-CN" altLang="en-US" sz="3600"/>
              </a:p>
            </p:txBody>
          </p:sp>
        </mc:Choice>
        <mc:Fallback xmlns="">
          <p:sp>
            <p:nvSpPr>
              <p:cNvPr id="30" name="TextBox 29">
                <a:extLst>
                  <a:ext uri="{FF2B5EF4-FFF2-40B4-BE49-F238E27FC236}">
                    <a16:creationId xmlns:a16="http://schemas.microsoft.com/office/drawing/2014/main" id="{9753EFB3-C86A-E279-7967-96E65378D27A}"/>
                  </a:ext>
                </a:extLst>
              </p:cNvPr>
              <p:cNvSpPr txBox="1">
                <a:spLocks noRot="1" noChangeAspect="1" noMove="1" noResize="1" noEditPoints="1" noAdjustHandles="1" noChangeArrowheads="1" noChangeShapeType="1" noTextEdit="1"/>
              </p:cNvSpPr>
              <p:nvPr/>
            </p:nvSpPr>
            <p:spPr>
              <a:xfrm>
                <a:off x="7476804" y="2991675"/>
                <a:ext cx="3127075" cy="921471"/>
              </a:xfrm>
              <a:prstGeom prst="rect">
                <a:avLst/>
              </a:prstGeom>
              <a:blipFill>
                <a:blip r:embed="rId11"/>
                <a:stretch>
                  <a:fillRect/>
                </a:stretch>
              </a:blipFill>
            </p:spPr>
            <p:txBody>
              <a:bodyPr/>
              <a:lstStyle/>
              <a:p>
                <a:r>
                  <a:rPr lang="zh-CN" altLang="en-US">
                    <a:noFill/>
                  </a:rPr>
                  <a:t> </a:t>
                </a:r>
              </a:p>
            </p:txBody>
          </p:sp>
        </mc:Fallback>
      </mc:AlternateContent>
      <p:sp>
        <p:nvSpPr>
          <p:cNvPr id="34" name="TextBox 33">
            <a:extLst>
              <a:ext uri="{FF2B5EF4-FFF2-40B4-BE49-F238E27FC236}">
                <a16:creationId xmlns:a16="http://schemas.microsoft.com/office/drawing/2014/main" id="{1A827C93-E959-8199-E18A-1D7BE55ED513}"/>
              </a:ext>
            </a:extLst>
          </p:cNvPr>
          <p:cNvSpPr txBox="1"/>
          <p:nvPr/>
        </p:nvSpPr>
        <p:spPr>
          <a:xfrm>
            <a:off x="4112983" y="2169044"/>
            <a:ext cx="3551421" cy="523220"/>
          </a:xfrm>
          <a:prstGeom prst="rect">
            <a:avLst/>
          </a:prstGeom>
          <a:noFill/>
        </p:spPr>
        <p:txBody>
          <a:bodyPr wrap="none" rtlCol="0">
            <a:spAutoFit/>
          </a:bodyPr>
          <a:lstStyle/>
          <a:p>
            <a:r>
              <a:rPr kumimoji="1" lang="en-US" altLang="zh-CN" sz="2800" b="1"/>
              <a:t>Widening/Narrowing</a:t>
            </a:r>
            <a:endParaRPr kumimoji="1" lang="zh-CN" altLang="en-US" sz="2800" b="1"/>
          </a:p>
        </p:txBody>
      </p:sp>
      <p:cxnSp>
        <p:nvCxnSpPr>
          <p:cNvPr id="35" name="Straight Arrow Connector 34">
            <a:extLst>
              <a:ext uri="{FF2B5EF4-FFF2-40B4-BE49-F238E27FC236}">
                <a16:creationId xmlns:a16="http://schemas.microsoft.com/office/drawing/2014/main" id="{3AEFDA20-F921-CBDE-D1D9-77D56FDA627C}"/>
              </a:ext>
            </a:extLst>
          </p:cNvPr>
          <p:cNvCxnSpPr>
            <a:cxnSpLocks/>
          </p:cNvCxnSpPr>
          <p:nvPr/>
        </p:nvCxnSpPr>
        <p:spPr>
          <a:xfrm flipH="1">
            <a:off x="3974592" y="2661488"/>
            <a:ext cx="325991" cy="27244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2385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DC35F-22F8-E7F7-68C1-7B70EADDA5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3BC0E3-ACE7-147A-4FD9-6435EDB614B1}"/>
              </a:ext>
            </a:extLst>
          </p:cNvPr>
          <p:cNvSpPr>
            <a:spLocks noGrp="1"/>
          </p:cNvSpPr>
          <p:nvPr>
            <p:ph type="title"/>
          </p:nvPr>
        </p:nvSpPr>
        <p:spPr/>
        <p:txBody>
          <a:bodyPr/>
          <a:lstStyle/>
          <a:p>
            <a:r>
              <a:rPr kumimoji="1" lang="en-US" altLang="zh-CN"/>
              <a:t>Abstract Interpretation</a:t>
            </a:r>
            <a:endParaRPr kumimoji="1" lang="zh-CN" altLang="en-US"/>
          </a:p>
        </p:txBody>
      </p:sp>
      <p:sp>
        <p:nvSpPr>
          <p:cNvPr id="24" name="Slide Number Placeholder 23">
            <a:extLst>
              <a:ext uri="{FF2B5EF4-FFF2-40B4-BE49-F238E27FC236}">
                <a16:creationId xmlns:a16="http://schemas.microsoft.com/office/drawing/2014/main" id="{BCA61B4D-3B08-956C-993D-DEDF66470744}"/>
              </a:ext>
            </a:extLst>
          </p:cNvPr>
          <p:cNvSpPr>
            <a:spLocks noGrp="1"/>
          </p:cNvSpPr>
          <p:nvPr>
            <p:ph type="sldNum" sz="quarter" idx="12"/>
          </p:nvPr>
        </p:nvSpPr>
        <p:spPr/>
        <p:txBody>
          <a:bodyPr/>
          <a:lstStyle/>
          <a:p>
            <a:fld id="{E7F4798B-5966-EA46-B410-50C17A12B33D}" type="slidenum">
              <a:rPr lang="en-CN"/>
              <a:t>15</a:t>
            </a:fld>
            <a:endParaRPr kumimoji="1" lang="en-CN" altLang="zh-CN"/>
          </a:p>
        </p:txBody>
      </p:sp>
      <p:sp>
        <p:nvSpPr>
          <p:cNvPr id="10" name="Text Placeholder 9">
            <a:extLst>
              <a:ext uri="{FF2B5EF4-FFF2-40B4-BE49-F238E27FC236}">
                <a16:creationId xmlns:a16="http://schemas.microsoft.com/office/drawing/2014/main" id="{C71610EB-B96B-F393-6D83-A5B18276F8E4}"/>
              </a:ext>
            </a:extLst>
          </p:cNvPr>
          <p:cNvSpPr>
            <a:spLocks noGrp="1"/>
          </p:cNvSpPr>
          <p:nvPr>
            <p:ph type="body" sz="quarter" idx="13"/>
          </p:nvPr>
        </p:nvSpPr>
        <p:spPr>
          <a:xfrm>
            <a:off x="838200" y="1037292"/>
            <a:ext cx="6084726" cy="543059"/>
          </a:xfrm>
        </p:spPr>
        <p:txBody>
          <a:bodyPr/>
          <a:lstStyle/>
          <a:p>
            <a:r>
              <a:rPr kumimoji="1" lang="en-US" altLang="zh-CN"/>
              <a:t>Bourdoncle's fixpoint computation</a:t>
            </a:r>
          </a:p>
        </p:txBody>
      </p:sp>
      <p:sp>
        <p:nvSpPr>
          <p:cNvPr id="5" name="TextBox 4">
            <a:extLst>
              <a:ext uri="{FF2B5EF4-FFF2-40B4-BE49-F238E27FC236}">
                <a16:creationId xmlns:a16="http://schemas.microsoft.com/office/drawing/2014/main" id="{58FF37BC-6EF0-082E-0980-D991E74363C5}"/>
              </a:ext>
            </a:extLst>
          </p:cNvPr>
          <p:cNvSpPr txBox="1"/>
          <p:nvPr/>
        </p:nvSpPr>
        <p:spPr>
          <a:xfrm>
            <a:off x="7471262" y="2917207"/>
            <a:ext cx="3882538" cy="1107996"/>
          </a:xfrm>
          <a:prstGeom prst="rect">
            <a:avLst/>
          </a:prstGeom>
          <a:noFill/>
        </p:spPr>
        <p:txBody>
          <a:bodyPr wrap="none" rtlCol="0">
            <a:spAutoFit/>
          </a:bodyPr>
          <a:lstStyle/>
          <a:p>
            <a:r>
              <a:rPr kumimoji="1" lang="en-US" altLang="zh-CN" sz="6600"/>
              <a:t>Recursion</a:t>
            </a:r>
          </a:p>
        </p:txBody>
      </p:sp>
      <p:sp>
        <p:nvSpPr>
          <p:cNvPr id="8" name="TextBox 7">
            <a:extLst>
              <a:ext uri="{FF2B5EF4-FFF2-40B4-BE49-F238E27FC236}">
                <a16:creationId xmlns:a16="http://schemas.microsoft.com/office/drawing/2014/main" id="{B95C618C-7476-C931-38D7-554FFCEB374A}"/>
              </a:ext>
            </a:extLst>
          </p:cNvPr>
          <p:cNvSpPr txBox="1"/>
          <p:nvPr/>
        </p:nvSpPr>
        <p:spPr>
          <a:xfrm>
            <a:off x="1589921" y="2917207"/>
            <a:ext cx="2017347" cy="1107996"/>
          </a:xfrm>
          <a:prstGeom prst="rect">
            <a:avLst/>
          </a:prstGeom>
          <a:noFill/>
        </p:spPr>
        <p:txBody>
          <a:bodyPr wrap="none" rtlCol="0">
            <a:spAutoFit/>
          </a:bodyPr>
          <a:lstStyle/>
          <a:p>
            <a:r>
              <a:rPr kumimoji="1" lang="en-US" altLang="zh-CN" sz="6600"/>
              <a:t>Loop</a:t>
            </a:r>
            <a:endParaRPr kumimoji="1" lang="zh-CN" altLang="en-US" sz="6600"/>
          </a:p>
        </p:txBody>
      </p:sp>
      <p:sp>
        <p:nvSpPr>
          <p:cNvPr id="16" name="Right Arrow 15">
            <a:extLst>
              <a:ext uri="{FF2B5EF4-FFF2-40B4-BE49-F238E27FC236}">
                <a16:creationId xmlns:a16="http://schemas.microsoft.com/office/drawing/2014/main" id="{B285FFD9-FEDC-5AC0-9F73-CD658E8C0F74}"/>
              </a:ext>
            </a:extLst>
          </p:cNvPr>
          <p:cNvSpPr/>
          <p:nvPr/>
        </p:nvSpPr>
        <p:spPr>
          <a:xfrm>
            <a:off x="4821816" y="3099712"/>
            <a:ext cx="1749287" cy="7429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19">
            <a:extLst>
              <a:ext uri="{FF2B5EF4-FFF2-40B4-BE49-F238E27FC236}">
                <a16:creationId xmlns:a16="http://schemas.microsoft.com/office/drawing/2014/main" id="{8704046A-6F7B-CF52-BE6E-B2DF8174DA18}"/>
              </a:ext>
            </a:extLst>
          </p:cNvPr>
          <p:cNvSpPr txBox="1"/>
          <p:nvPr/>
        </p:nvSpPr>
        <p:spPr>
          <a:xfrm>
            <a:off x="160683" y="4025203"/>
            <a:ext cx="4875822" cy="1200329"/>
          </a:xfrm>
          <a:prstGeom prst="rect">
            <a:avLst/>
          </a:prstGeom>
          <a:noFill/>
        </p:spPr>
        <p:txBody>
          <a:bodyPr wrap="none" rtlCol="0">
            <a:spAutoFit/>
          </a:bodyPr>
          <a:lstStyle/>
          <a:p>
            <a:pPr algn="ctr"/>
            <a:r>
              <a:rPr kumimoji="1" lang="en-US" altLang="zh-CN" sz="2400"/>
              <a:t>Fixpoint computation with</a:t>
            </a:r>
          </a:p>
          <a:p>
            <a:pPr algn="ctr"/>
            <a:r>
              <a:rPr kumimoji="1" lang="en-US" altLang="zh-CN" sz="2400"/>
              <a:t>interleaved widening and narrowing</a:t>
            </a:r>
          </a:p>
          <a:p>
            <a:pPr algn="ctr"/>
            <a:r>
              <a:rPr kumimoji="1" lang="en-US" altLang="zh-CN" sz="2400"/>
              <a:t>guided by </a:t>
            </a:r>
            <a:r>
              <a:rPr kumimoji="1" lang="en-US" altLang="zh-CN" sz="2400" b="1"/>
              <a:t>WTO</a:t>
            </a:r>
          </a:p>
        </p:txBody>
      </p:sp>
      <p:sp>
        <p:nvSpPr>
          <p:cNvPr id="23" name="TextBox 22">
            <a:extLst>
              <a:ext uri="{FF2B5EF4-FFF2-40B4-BE49-F238E27FC236}">
                <a16:creationId xmlns:a16="http://schemas.microsoft.com/office/drawing/2014/main" id="{FCEE1C65-A2BA-DA2D-E946-0FB10DA46F8D}"/>
              </a:ext>
            </a:extLst>
          </p:cNvPr>
          <p:cNvSpPr txBox="1"/>
          <p:nvPr/>
        </p:nvSpPr>
        <p:spPr>
          <a:xfrm>
            <a:off x="9194153" y="3886703"/>
            <a:ext cx="622286" cy="1107996"/>
          </a:xfrm>
          <a:prstGeom prst="rect">
            <a:avLst/>
          </a:prstGeom>
          <a:noFill/>
        </p:spPr>
        <p:txBody>
          <a:bodyPr wrap="none" rtlCol="0">
            <a:spAutoFit/>
          </a:bodyPr>
          <a:lstStyle/>
          <a:p>
            <a:pPr algn="ctr"/>
            <a:r>
              <a:rPr kumimoji="1" lang="en-US" altLang="zh-CN" sz="6600" b="1">
                <a:solidFill>
                  <a:srgbClr val="C00000"/>
                </a:solidFill>
              </a:rPr>
              <a:t>?</a:t>
            </a:r>
          </a:p>
        </p:txBody>
      </p:sp>
    </p:spTree>
    <p:extLst>
      <p:ext uri="{BB962C8B-B14F-4D97-AF65-F5344CB8AC3E}">
        <p14:creationId xmlns:p14="http://schemas.microsoft.com/office/powerpoint/2010/main" val="2595923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A912-9D6F-61F5-54C3-F26F6C163FE9}"/>
              </a:ext>
            </a:extLst>
          </p:cNvPr>
          <p:cNvSpPr>
            <a:spLocks noGrp="1"/>
          </p:cNvSpPr>
          <p:nvPr>
            <p:ph type="title"/>
          </p:nvPr>
        </p:nvSpPr>
        <p:spPr/>
        <p:txBody>
          <a:bodyPr/>
          <a:lstStyle/>
          <a:p>
            <a:r>
              <a:rPr kumimoji="1" lang="en-US" altLang="zh-CN"/>
              <a:t>Motivation</a:t>
            </a:r>
            <a:endParaRPr kumimoji="1" lang="zh-CN" altLang="en-US"/>
          </a:p>
        </p:txBody>
      </p:sp>
      <p:sp>
        <p:nvSpPr>
          <p:cNvPr id="4" name="Slide Number Placeholder 3">
            <a:extLst>
              <a:ext uri="{FF2B5EF4-FFF2-40B4-BE49-F238E27FC236}">
                <a16:creationId xmlns:a16="http://schemas.microsoft.com/office/drawing/2014/main" id="{BD8D2181-B78F-803E-76E0-01BF1392A165}"/>
              </a:ext>
            </a:extLst>
          </p:cNvPr>
          <p:cNvSpPr>
            <a:spLocks noGrp="1"/>
          </p:cNvSpPr>
          <p:nvPr>
            <p:ph type="sldNum" sz="quarter" idx="12"/>
          </p:nvPr>
        </p:nvSpPr>
        <p:spPr/>
        <p:txBody>
          <a:bodyPr/>
          <a:lstStyle/>
          <a:p>
            <a:fld id="{E7F4798B-5966-EA46-B410-50C17A12B33D}" type="slidenum">
              <a:rPr lang="en-CN"/>
              <a:t>16</a:t>
            </a:fld>
            <a:endParaRPr kumimoji="1" lang="en-CN" altLang="zh-CN"/>
          </a:p>
        </p:txBody>
      </p:sp>
      <p:sp>
        <p:nvSpPr>
          <p:cNvPr id="3" name="Content Placeholder 2">
            <a:extLst>
              <a:ext uri="{FF2B5EF4-FFF2-40B4-BE49-F238E27FC236}">
                <a16:creationId xmlns:a16="http://schemas.microsoft.com/office/drawing/2014/main" id="{B59A7DB1-7110-CAA4-4625-A06A1363BA68}"/>
              </a:ext>
            </a:extLst>
          </p:cNvPr>
          <p:cNvSpPr>
            <a:spLocks noGrp="1"/>
          </p:cNvSpPr>
          <p:nvPr>
            <p:ph type="body" sz="quarter" idx="13"/>
          </p:nvPr>
        </p:nvSpPr>
        <p:spPr>
          <a:xfrm>
            <a:off x="838200" y="1037292"/>
            <a:ext cx="10515600" cy="543059"/>
          </a:xfrm>
        </p:spPr>
        <p:txBody>
          <a:bodyPr/>
          <a:lstStyle/>
          <a:p>
            <a:r>
              <a:rPr kumimoji="1" lang="en-US" altLang="zh-CN"/>
              <a:t>Recursion handling</a:t>
            </a:r>
          </a:p>
        </p:txBody>
      </p:sp>
      <p:sp>
        <p:nvSpPr>
          <p:cNvPr id="5" name="TextBox 4">
            <a:extLst>
              <a:ext uri="{FF2B5EF4-FFF2-40B4-BE49-F238E27FC236}">
                <a16:creationId xmlns:a16="http://schemas.microsoft.com/office/drawing/2014/main" id="{E252B925-533C-71CB-F1EE-E571047BE495}"/>
              </a:ext>
            </a:extLst>
          </p:cNvPr>
          <p:cNvSpPr txBox="1"/>
          <p:nvPr/>
        </p:nvSpPr>
        <p:spPr>
          <a:xfrm>
            <a:off x="907739" y="1873374"/>
            <a:ext cx="5014710" cy="3477875"/>
          </a:xfrm>
          <a:prstGeom prst="rect">
            <a:avLst/>
          </a:prstGeom>
          <a:noFill/>
          <a:ln w="12700">
            <a:solidFill>
              <a:schemeClr val="accent1">
                <a:shade val="50000"/>
              </a:schemeClr>
            </a:solidFill>
          </a:ln>
        </p:spPr>
        <p:txBody>
          <a:bodyPr wrap="square">
            <a:spAutoFit/>
          </a:bodyPr>
          <a:lstStyle/>
          <a:p>
            <a:r>
              <a:rPr lang="en-US" altLang="zh-CN" sz="2000" dirty="0">
                <a:latin typeface="Inconsolata LGC" panose="020B0609030003000000" pitchFamily="49" charset="0"/>
              </a:rPr>
              <a:t>1  int recur(int p) {</a:t>
            </a:r>
          </a:p>
          <a:p>
            <a:r>
              <a:rPr lang="en-US" altLang="zh-CN" sz="2000" dirty="0">
                <a:latin typeface="Inconsolata LGC" panose="020B0609030003000000" pitchFamily="49" charset="0"/>
              </a:rPr>
              <a:t>2      if (p &gt; 100) {</a:t>
            </a:r>
          </a:p>
          <a:p>
            <a:r>
              <a:rPr lang="en-US" altLang="zh-CN" sz="2000" dirty="0">
                <a:latin typeface="Inconsolata LGC" panose="020B0609030003000000" pitchFamily="49" charset="0"/>
              </a:rPr>
              <a:t>3          return p – 10;</a:t>
            </a:r>
          </a:p>
          <a:p>
            <a:r>
              <a:rPr lang="en-US" altLang="zh-CN" sz="2000" dirty="0">
                <a:latin typeface="Inconsolata LGC" panose="020B0609030003000000" pitchFamily="49" charset="0"/>
              </a:rPr>
              <a:t>4      } else {</a:t>
            </a:r>
          </a:p>
          <a:p>
            <a:r>
              <a:rPr lang="en-US" altLang="zh-CN" sz="2000" dirty="0">
                <a:latin typeface="Inconsolata LGC" panose="020B0609030003000000" pitchFamily="49" charset="0"/>
              </a:rPr>
              <a:t>5          return recur(p + 11);</a:t>
            </a:r>
          </a:p>
          <a:p>
            <a:r>
              <a:rPr lang="en-US" altLang="zh-CN" sz="2000" dirty="0">
                <a:latin typeface="Inconsolata LGC" panose="020B0609030003000000" pitchFamily="49" charset="0"/>
              </a:rPr>
              <a:t>6      }</a:t>
            </a:r>
          </a:p>
          <a:p>
            <a:r>
              <a:rPr lang="en-US" altLang="zh-CN" sz="2000" dirty="0">
                <a:latin typeface="Inconsolata LGC" panose="020B0609030003000000" pitchFamily="49" charset="0"/>
              </a:rPr>
              <a:t>7  }</a:t>
            </a:r>
          </a:p>
          <a:p>
            <a:r>
              <a:rPr lang="en-US" altLang="zh-CN" sz="2000" dirty="0">
                <a:latin typeface="Inconsolata LGC" panose="020B0609030003000000" pitchFamily="49" charset="0"/>
              </a:rPr>
              <a:t>8  int main() {</a:t>
            </a:r>
          </a:p>
          <a:p>
            <a:r>
              <a:rPr lang="en-US" altLang="zh-CN" sz="2000" dirty="0">
                <a:latin typeface="Inconsolata LGC" panose="020B0609030003000000" pitchFamily="49" charset="0"/>
              </a:rPr>
              <a:t>9      int res1 = recur(105);</a:t>
            </a:r>
          </a:p>
          <a:p>
            <a:r>
              <a:rPr lang="en-US" altLang="zh-CN" sz="2000" dirty="0">
                <a:latin typeface="Inconsolata LGC" panose="020B0609030003000000" pitchFamily="49" charset="0"/>
              </a:rPr>
              <a:t>10     int res2 = recur(res1);</a:t>
            </a:r>
          </a:p>
          <a:p>
            <a:r>
              <a:rPr lang="en-US" altLang="zh-CN" sz="2000" dirty="0">
                <a:latin typeface="Inconsolata LGC" panose="020B0609030003000000" pitchFamily="49" charset="0"/>
              </a:rPr>
              <a:t>11 }</a:t>
            </a:r>
          </a:p>
        </p:txBody>
      </p:sp>
      <p:sp>
        <p:nvSpPr>
          <p:cNvPr id="101" name="TextBox 100">
            <a:extLst>
              <a:ext uri="{FF2B5EF4-FFF2-40B4-BE49-F238E27FC236}">
                <a16:creationId xmlns:a16="http://schemas.microsoft.com/office/drawing/2014/main" id="{980722F3-02F6-EBB2-A130-8888BCCBC9C3}"/>
              </a:ext>
            </a:extLst>
          </p:cNvPr>
          <p:cNvSpPr txBox="1"/>
          <p:nvPr/>
        </p:nvSpPr>
        <p:spPr>
          <a:xfrm>
            <a:off x="2523624" y="5626153"/>
            <a:ext cx="1023037" cy="523220"/>
          </a:xfrm>
          <a:prstGeom prst="rect">
            <a:avLst/>
          </a:prstGeom>
          <a:noFill/>
        </p:spPr>
        <p:txBody>
          <a:bodyPr wrap="none" rtlCol="0">
            <a:spAutoFit/>
          </a:bodyPr>
          <a:lstStyle/>
          <a:p>
            <a:r>
              <a:rPr kumimoji="1" lang="en-US" altLang="zh-CN" sz="2800"/>
              <a:t>Code</a:t>
            </a:r>
            <a:endParaRPr kumimoji="1" lang="zh-CN" altLang="en-US" sz="2800"/>
          </a:p>
        </p:txBody>
      </p:sp>
    </p:spTree>
    <p:extLst>
      <p:ext uri="{BB962C8B-B14F-4D97-AF65-F5344CB8AC3E}">
        <p14:creationId xmlns:p14="http://schemas.microsoft.com/office/powerpoint/2010/main" val="4260430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A5B0D-77D8-8FEE-FAD7-435195BA80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4FF799-D15B-A757-53CC-AD4003E8C92E}"/>
              </a:ext>
            </a:extLst>
          </p:cNvPr>
          <p:cNvSpPr>
            <a:spLocks noGrp="1"/>
          </p:cNvSpPr>
          <p:nvPr>
            <p:ph type="title"/>
          </p:nvPr>
        </p:nvSpPr>
        <p:spPr/>
        <p:txBody>
          <a:bodyPr/>
          <a:lstStyle/>
          <a:p>
            <a:r>
              <a:rPr kumimoji="1" lang="en-US" altLang="zh-CN"/>
              <a:t>Motivation</a:t>
            </a:r>
            <a:endParaRPr kumimoji="1" lang="zh-CN" altLang="en-US"/>
          </a:p>
        </p:txBody>
      </p:sp>
      <p:sp>
        <p:nvSpPr>
          <p:cNvPr id="4" name="Slide Number Placeholder 3">
            <a:extLst>
              <a:ext uri="{FF2B5EF4-FFF2-40B4-BE49-F238E27FC236}">
                <a16:creationId xmlns:a16="http://schemas.microsoft.com/office/drawing/2014/main" id="{0A2C90E6-3065-4D34-EA46-8AE21D5E6068}"/>
              </a:ext>
            </a:extLst>
          </p:cNvPr>
          <p:cNvSpPr>
            <a:spLocks noGrp="1"/>
          </p:cNvSpPr>
          <p:nvPr>
            <p:ph type="sldNum" sz="quarter" idx="12"/>
          </p:nvPr>
        </p:nvSpPr>
        <p:spPr/>
        <p:txBody>
          <a:bodyPr/>
          <a:lstStyle/>
          <a:p>
            <a:fld id="{E7F4798B-5966-EA46-B410-50C17A12B33D}" type="slidenum">
              <a:rPr lang="en-CN"/>
              <a:t>17</a:t>
            </a:fld>
            <a:endParaRPr kumimoji="1" lang="en-CN" altLang="zh-CN"/>
          </a:p>
        </p:txBody>
      </p:sp>
      <p:sp>
        <p:nvSpPr>
          <p:cNvPr id="3" name="Content Placeholder 2">
            <a:extLst>
              <a:ext uri="{FF2B5EF4-FFF2-40B4-BE49-F238E27FC236}">
                <a16:creationId xmlns:a16="http://schemas.microsoft.com/office/drawing/2014/main" id="{75A13ABB-6120-09C3-130E-FA62408AD6E8}"/>
              </a:ext>
            </a:extLst>
          </p:cNvPr>
          <p:cNvSpPr>
            <a:spLocks noGrp="1"/>
          </p:cNvSpPr>
          <p:nvPr>
            <p:ph type="body" sz="quarter" idx="13"/>
          </p:nvPr>
        </p:nvSpPr>
        <p:spPr>
          <a:xfrm>
            <a:off x="838200" y="1037292"/>
            <a:ext cx="10515600" cy="543059"/>
          </a:xfrm>
        </p:spPr>
        <p:txBody>
          <a:bodyPr/>
          <a:lstStyle/>
          <a:p>
            <a:r>
              <a:rPr kumimoji="1" lang="en-US" altLang="zh-CN"/>
              <a:t>Recursion handling</a:t>
            </a:r>
          </a:p>
        </p:txBody>
      </p:sp>
      <p:sp>
        <p:nvSpPr>
          <p:cNvPr id="5" name="TextBox 4">
            <a:extLst>
              <a:ext uri="{FF2B5EF4-FFF2-40B4-BE49-F238E27FC236}">
                <a16:creationId xmlns:a16="http://schemas.microsoft.com/office/drawing/2014/main" id="{FAE52751-5ACB-4DA9-C3C7-E7DD7A5B08DD}"/>
              </a:ext>
            </a:extLst>
          </p:cNvPr>
          <p:cNvSpPr txBox="1"/>
          <p:nvPr/>
        </p:nvSpPr>
        <p:spPr>
          <a:xfrm>
            <a:off x="907739" y="1873374"/>
            <a:ext cx="5014710" cy="3477875"/>
          </a:xfrm>
          <a:prstGeom prst="rect">
            <a:avLst/>
          </a:prstGeom>
          <a:noFill/>
          <a:ln w="12700">
            <a:solidFill>
              <a:schemeClr val="accent1">
                <a:shade val="50000"/>
              </a:schemeClr>
            </a:solidFill>
          </a:ln>
        </p:spPr>
        <p:txBody>
          <a:bodyPr wrap="square">
            <a:spAutoFit/>
          </a:bodyPr>
          <a:lstStyle/>
          <a:p>
            <a:r>
              <a:rPr lang="en-US" altLang="zh-CN" sz="2000" dirty="0">
                <a:latin typeface="Inconsolata LGC" panose="020B0609030003000000" pitchFamily="49" charset="0"/>
              </a:rPr>
              <a:t>1  int recur(int p) {</a:t>
            </a:r>
          </a:p>
          <a:p>
            <a:r>
              <a:rPr lang="en-US" altLang="zh-CN" sz="2000" dirty="0">
                <a:latin typeface="Inconsolata LGC" panose="020B0609030003000000" pitchFamily="49" charset="0"/>
              </a:rPr>
              <a:t>2      if (p &gt; 100) {</a:t>
            </a:r>
          </a:p>
          <a:p>
            <a:r>
              <a:rPr lang="en-US" altLang="zh-CN" sz="2000" dirty="0">
                <a:latin typeface="Inconsolata LGC" panose="020B0609030003000000" pitchFamily="49" charset="0"/>
              </a:rPr>
              <a:t>3          return p – 10;</a:t>
            </a:r>
          </a:p>
          <a:p>
            <a:r>
              <a:rPr lang="en-US" altLang="zh-CN" sz="2000" dirty="0">
                <a:latin typeface="Inconsolata LGC" panose="020B0609030003000000" pitchFamily="49" charset="0"/>
              </a:rPr>
              <a:t>4      } else {</a:t>
            </a:r>
          </a:p>
          <a:p>
            <a:r>
              <a:rPr lang="en-US" altLang="zh-CN" sz="2000" dirty="0">
                <a:latin typeface="Inconsolata LGC" panose="020B0609030003000000" pitchFamily="49" charset="0"/>
              </a:rPr>
              <a:t>5          return recur(p + 11);</a:t>
            </a:r>
          </a:p>
          <a:p>
            <a:r>
              <a:rPr lang="en-US" altLang="zh-CN" sz="2000" dirty="0">
                <a:latin typeface="Inconsolata LGC" panose="020B0609030003000000" pitchFamily="49" charset="0"/>
              </a:rPr>
              <a:t>6      }</a:t>
            </a:r>
          </a:p>
          <a:p>
            <a:r>
              <a:rPr lang="en-US" altLang="zh-CN" sz="2000" dirty="0">
                <a:latin typeface="Inconsolata LGC" panose="020B0609030003000000" pitchFamily="49" charset="0"/>
              </a:rPr>
              <a:t>7  }</a:t>
            </a:r>
          </a:p>
          <a:p>
            <a:r>
              <a:rPr lang="en-US" altLang="zh-CN" sz="2000" dirty="0">
                <a:latin typeface="Inconsolata LGC" panose="020B0609030003000000" pitchFamily="49" charset="0"/>
              </a:rPr>
              <a:t>8  int main() {</a:t>
            </a:r>
          </a:p>
          <a:p>
            <a:r>
              <a:rPr lang="en-US" altLang="zh-CN" sz="2000" dirty="0">
                <a:latin typeface="Inconsolata LGC" panose="020B0609030003000000" pitchFamily="49" charset="0"/>
              </a:rPr>
              <a:t>9      int res1 = recur(105);</a:t>
            </a:r>
          </a:p>
          <a:p>
            <a:r>
              <a:rPr lang="en-US" altLang="zh-CN" sz="2000" dirty="0">
                <a:latin typeface="Inconsolata LGC" panose="020B0609030003000000" pitchFamily="49" charset="0"/>
              </a:rPr>
              <a:t>10     int res2 = recur(res1);</a:t>
            </a:r>
          </a:p>
          <a:p>
            <a:r>
              <a:rPr lang="en-US" altLang="zh-CN" sz="2000" dirty="0">
                <a:latin typeface="Inconsolata LGC" panose="020B0609030003000000" pitchFamily="49" charset="0"/>
              </a:rPr>
              <a:t>11 }</a:t>
            </a:r>
          </a:p>
        </p:txBody>
      </p:sp>
      <p:sp>
        <p:nvSpPr>
          <p:cNvPr id="101" name="TextBox 100">
            <a:extLst>
              <a:ext uri="{FF2B5EF4-FFF2-40B4-BE49-F238E27FC236}">
                <a16:creationId xmlns:a16="http://schemas.microsoft.com/office/drawing/2014/main" id="{1E4B3F2F-051A-F7B0-44B4-30961F603A76}"/>
              </a:ext>
            </a:extLst>
          </p:cNvPr>
          <p:cNvSpPr txBox="1"/>
          <p:nvPr/>
        </p:nvSpPr>
        <p:spPr>
          <a:xfrm>
            <a:off x="2523624" y="5626153"/>
            <a:ext cx="1023037" cy="523220"/>
          </a:xfrm>
          <a:prstGeom prst="rect">
            <a:avLst/>
          </a:prstGeom>
          <a:noFill/>
        </p:spPr>
        <p:txBody>
          <a:bodyPr wrap="none" rtlCol="0">
            <a:spAutoFit/>
          </a:bodyPr>
          <a:lstStyle/>
          <a:p>
            <a:r>
              <a:rPr kumimoji="1" lang="en-US" altLang="zh-CN" sz="2800"/>
              <a:t>Code</a:t>
            </a:r>
            <a:endParaRPr kumimoji="1" lang="zh-CN" altLang="en-US" sz="2800"/>
          </a:p>
        </p:txBody>
      </p:sp>
      <p:sp>
        <p:nvSpPr>
          <p:cNvPr id="102" name="TextBox 101">
            <a:extLst>
              <a:ext uri="{FF2B5EF4-FFF2-40B4-BE49-F238E27FC236}">
                <a16:creationId xmlns:a16="http://schemas.microsoft.com/office/drawing/2014/main" id="{65C9E156-09E5-9D89-4C30-D0288D9365C8}"/>
              </a:ext>
            </a:extLst>
          </p:cNvPr>
          <p:cNvSpPr txBox="1"/>
          <p:nvPr/>
        </p:nvSpPr>
        <p:spPr>
          <a:xfrm>
            <a:off x="5983759" y="5626153"/>
            <a:ext cx="5664051" cy="954107"/>
          </a:xfrm>
          <a:prstGeom prst="rect">
            <a:avLst/>
          </a:prstGeom>
          <a:noFill/>
        </p:spPr>
        <p:txBody>
          <a:bodyPr wrap="none" rtlCol="0">
            <a:spAutoFit/>
          </a:bodyPr>
          <a:lstStyle/>
          <a:p>
            <a:pPr algn="ctr"/>
            <a:r>
              <a:rPr kumimoji="1" lang="en-US" altLang="zh-CN" sz="2800"/>
              <a:t>Interprocedural Control Flow Graph</a:t>
            </a:r>
            <a:br>
              <a:rPr kumimoji="1" lang="en-US" altLang="zh-CN" sz="2800"/>
            </a:br>
            <a:r>
              <a:rPr kumimoji="1" lang="en-US" altLang="zh-CN" sz="2800"/>
              <a:t>(ICFG)</a:t>
            </a:r>
            <a:endParaRPr kumimoji="1" lang="zh-CN" altLang="en-US" sz="2800"/>
          </a:p>
        </p:txBody>
      </p:sp>
    </p:spTree>
    <p:extLst>
      <p:ext uri="{BB962C8B-B14F-4D97-AF65-F5344CB8AC3E}">
        <p14:creationId xmlns:p14="http://schemas.microsoft.com/office/powerpoint/2010/main" val="2497806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0C2C8-F615-04C6-390C-CC477C4A41F6}"/>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3271CEC3-A2D6-AB86-D141-87FEE528105E}"/>
              </a:ext>
            </a:extLst>
          </p:cNvPr>
          <p:cNvSpPr/>
          <p:nvPr/>
        </p:nvSpPr>
        <p:spPr>
          <a:xfrm>
            <a:off x="8436375" y="519582"/>
            <a:ext cx="2680803" cy="4196826"/>
          </a:xfrm>
          <a:prstGeom prst="rect">
            <a:avLst/>
          </a:prstGeom>
          <a:solidFill>
            <a:srgbClr val="C00000">
              <a:alpha val="9804"/>
            </a:srgbClr>
          </a:solid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a:extLst>
              <a:ext uri="{FF2B5EF4-FFF2-40B4-BE49-F238E27FC236}">
                <a16:creationId xmlns:a16="http://schemas.microsoft.com/office/drawing/2014/main" id="{2F2ACF59-A4B9-89F9-434F-9EF707C2DB53}"/>
              </a:ext>
            </a:extLst>
          </p:cNvPr>
          <p:cNvSpPr>
            <a:spLocks noGrp="1"/>
          </p:cNvSpPr>
          <p:nvPr>
            <p:ph type="title"/>
          </p:nvPr>
        </p:nvSpPr>
        <p:spPr/>
        <p:txBody>
          <a:bodyPr/>
          <a:lstStyle/>
          <a:p>
            <a:r>
              <a:rPr kumimoji="1" lang="en-US" altLang="zh-CN"/>
              <a:t>Motivation</a:t>
            </a:r>
            <a:endParaRPr kumimoji="1" lang="zh-CN" altLang="en-US"/>
          </a:p>
        </p:txBody>
      </p:sp>
      <p:sp>
        <p:nvSpPr>
          <p:cNvPr id="4" name="Slide Number Placeholder 3">
            <a:extLst>
              <a:ext uri="{FF2B5EF4-FFF2-40B4-BE49-F238E27FC236}">
                <a16:creationId xmlns:a16="http://schemas.microsoft.com/office/drawing/2014/main" id="{1772426F-5580-8347-28D4-0E57F3277944}"/>
              </a:ext>
            </a:extLst>
          </p:cNvPr>
          <p:cNvSpPr>
            <a:spLocks noGrp="1"/>
          </p:cNvSpPr>
          <p:nvPr>
            <p:ph type="sldNum" sz="quarter" idx="12"/>
          </p:nvPr>
        </p:nvSpPr>
        <p:spPr/>
        <p:txBody>
          <a:bodyPr/>
          <a:lstStyle/>
          <a:p>
            <a:fld id="{E7F4798B-5966-EA46-B410-50C17A12B33D}" type="slidenum">
              <a:rPr lang="en-CN"/>
              <a:t>18</a:t>
            </a:fld>
            <a:endParaRPr kumimoji="1" lang="en-CN" altLang="zh-CN"/>
          </a:p>
        </p:txBody>
      </p:sp>
      <p:sp>
        <p:nvSpPr>
          <p:cNvPr id="3" name="Content Placeholder 2">
            <a:extLst>
              <a:ext uri="{FF2B5EF4-FFF2-40B4-BE49-F238E27FC236}">
                <a16:creationId xmlns:a16="http://schemas.microsoft.com/office/drawing/2014/main" id="{4EDFF230-0305-8CDE-2FC3-C182C5FEC600}"/>
              </a:ext>
            </a:extLst>
          </p:cNvPr>
          <p:cNvSpPr>
            <a:spLocks noGrp="1"/>
          </p:cNvSpPr>
          <p:nvPr>
            <p:ph type="body" sz="quarter" idx="13"/>
          </p:nvPr>
        </p:nvSpPr>
        <p:spPr>
          <a:xfrm>
            <a:off x="838200" y="1037292"/>
            <a:ext cx="10515600" cy="543059"/>
          </a:xfrm>
        </p:spPr>
        <p:txBody>
          <a:bodyPr/>
          <a:lstStyle/>
          <a:p>
            <a:r>
              <a:rPr kumimoji="1" lang="en-US" altLang="zh-CN"/>
              <a:t>Recursion handling</a:t>
            </a:r>
          </a:p>
        </p:txBody>
      </p:sp>
      <p:sp>
        <p:nvSpPr>
          <p:cNvPr id="5" name="TextBox 4">
            <a:extLst>
              <a:ext uri="{FF2B5EF4-FFF2-40B4-BE49-F238E27FC236}">
                <a16:creationId xmlns:a16="http://schemas.microsoft.com/office/drawing/2014/main" id="{42B15C99-1E34-3E8B-B42A-799621FDA4B6}"/>
              </a:ext>
            </a:extLst>
          </p:cNvPr>
          <p:cNvSpPr txBox="1"/>
          <p:nvPr/>
        </p:nvSpPr>
        <p:spPr>
          <a:xfrm>
            <a:off x="907739" y="1873374"/>
            <a:ext cx="5014710" cy="3477875"/>
          </a:xfrm>
          <a:prstGeom prst="rect">
            <a:avLst/>
          </a:prstGeom>
          <a:noFill/>
          <a:ln w="12700">
            <a:solidFill>
              <a:schemeClr val="accent1">
                <a:shade val="50000"/>
              </a:schemeClr>
            </a:solidFill>
          </a:ln>
        </p:spPr>
        <p:txBody>
          <a:bodyPr wrap="square">
            <a:spAutoFit/>
          </a:bodyPr>
          <a:lstStyle/>
          <a:p>
            <a:r>
              <a:rPr lang="en-US" altLang="zh-CN" sz="2000" dirty="0">
                <a:latin typeface="Inconsolata LGC" panose="020B0609030003000000" pitchFamily="49" charset="0"/>
              </a:rPr>
              <a:t>1  int recur(int p) {</a:t>
            </a:r>
          </a:p>
          <a:p>
            <a:r>
              <a:rPr lang="en-US" altLang="zh-CN" sz="2000" dirty="0">
                <a:latin typeface="Inconsolata LGC" panose="020B0609030003000000" pitchFamily="49" charset="0"/>
              </a:rPr>
              <a:t>2      if (p &gt; 100) {</a:t>
            </a:r>
          </a:p>
          <a:p>
            <a:r>
              <a:rPr lang="en-US" altLang="zh-CN" sz="2000" dirty="0">
                <a:latin typeface="Inconsolata LGC" panose="020B0609030003000000" pitchFamily="49" charset="0"/>
              </a:rPr>
              <a:t>3          return p – 10;</a:t>
            </a:r>
          </a:p>
          <a:p>
            <a:r>
              <a:rPr lang="en-US" altLang="zh-CN" sz="2000" dirty="0">
                <a:latin typeface="Inconsolata LGC" panose="020B0609030003000000" pitchFamily="49" charset="0"/>
              </a:rPr>
              <a:t>4      } else {</a:t>
            </a:r>
          </a:p>
          <a:p>
            <a:r>
              <a:rPr lang="en-US" altLang="zh-CN" sz="2000" dirty="0">
                <a:latin typeface="Inconsolata LGC" panose="020B0609030003000000" pitchFamily="49" charset="0"/>
              </a:rPr>
              <a:t>5          return recur(p + 11);</a:t>
            </a:r>
          </a:p>
          <a:p>
            <a:r>
              <a:rPr lang="en-US" altLang="zh-CN" sz="2000" dirty="0">
                <a:latin typeface="Inconsolata LGC" panose="020B0609030003000000" pitchFamily="49" charset="0"/>
              </a:rPr>
              <a:t>6      }</a:t>
            </a:r>
          </a:p>
          <a:p>
            <a:r>
              <a:rPr lang="en-US" altLang="zh-CN" sz="2000" dirty="0">
                <a:latin typeface="Inconsolata LGC" panose="020B0609030003000000" pitchFamily="49" charset="0"/>
              </a:rPr>
              <a:t>7  }</a:t>
            </a:r>
          </a:p>
          <a:p>
            <a:r>
              <a:rPr lang="en-US" altLang="zh-CN" sz="2000" dirty="0">
                <a:latin typeface="Inconsolata LGC" panose="020B0609030003000000" pitchFamily="49" charset="0"/>
              </a:rPr>
              <a:t>8  int main() {</a:t>
            </a:r>
          </a:p>
          <a:p>
            <a:r>
              <a:rPr lang="en-US" altLang="zh-CN" sz="2000" dirty="0">
                <a:latin typeface="Inconsolata LGC" panose="020B0609030003000000" pitchFamily="49" charset="0"/>
              </a:rPr>
              <a:t>9      int res1 = recur(105);</a:t>
            </a:r>
          </a:p>
          <a:p>
            <a:r>
              <a:rPr lang="en-US" altLang="zh-CN" sz="2000" dirty="0">
                <a:latin typeface="Inconsolata LGC" panose="020B0609030003000000" pitchFamily="49" charset="0"/>
              </a:rPr>
              <a:t>10     int res2 = recur(res1);</a:t>
            </a:r>
          </a:p>
          <a:p>
            <a:r>
              <a:rPr lang="en-US" altLang="zh-CN" sz="2000" dirty="0">
                <a:latin typeface="Inconsolata LGC" panose="020B0609030003000000" pitchFamily="49" charset="0"/>
              </a:rPr>
              <a:t>11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0B8F570-A3E7-5878-0901-0F3FD3C483B0}"/>
                  </a:ext>
                </a:extLst>
              </p:cNvPr>
              <p:cNvSpPr txBox="1"/>
              <p:nvPr/>
            </p:nvSpPr>
            <p:spPr>
              <a:xfrm>
                <a:off x="9026999" y="645168"/>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sub>
                      </m:sSub>
                    </m:oMath>
                  </m:oMathPara>
                </a14:m>
                <a:endParaRPr kumimoji="1" lang="zh-CN" altLang="en-US"/>
              </a:p>
            </p:txBody>
          </p:sp>
        </mc:Choice>
        <mc:Fallback xmlns="">
          <p:sp>
            <p:nvSpPr>
              <p:cNvPr id="13" name="TextBox 12">
                <a:extLst>
                  <a:ext uri="{FF2B5EF4-FFF2-40B4-BE49-F238E27FC236}">
                    <a16:creationId xmlns:a16="http://schemas.microsoft.com/office/drawing/2014/main" id="{D077E941-F177-7E0D-FC54-7B268AB83D14}"/>
                  </a:ext>
                </a:extLst>
              </p:cNvPr>
              <p:cNvSpPr txBox="1">
                <a:spLocks noRot="1" noChangeAspect="1" noMove="1" noResize="1" noEditPoints="1" noAdjustHandles="1" noChangeArrowheads="1" noChangeShapeType="1" noTextEdit="1"/>
              </p:cNvSpPr>
              <p:nvPr/>
            </p:nvSpPr>
            <p:spPr>
              <a:xfrm>
                <a:off x="9026999" y="645168"/>
                <a:ext cx="759417" cy="369332"/>
              </a:xfrm>
              <a:prstGeom prst="rect">
                <a:avLst/>
              </a:prstGeom>
              <a:blipFill>
                <a:blip r:embed="rId9"/>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815D990-27E8-47E5-33CA-98A9577A8795}"/>
                  </a:ext>
                </a:extLst>
              </p:cNvPr>
              <p:cNvSpPr txBox="1"/>
              <p:nvPr/>
            </p:nvSpPr>
            <p:spPr>
              <a:xfrm>
                <a:off x="9026998" y="137623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2</m:t>
                          </m:r>
                        </m:sub>
                      </m:sSub>
                    </m:oMath>
                  </m:oMathPara>
                </a14:m>
                <a:endParaRPr kumimoji="1" lang="zh-CN" altLang="en-US"/>
              </a:p>
            </p:txBody>
          </p:sp>
        </mc:Choice>
        <mc:Fallback xmlns="">
          <p:sp>
            <p:nvSpPr>
              <p:cNvPr id="14" name="TextBox 13">
                <a:extLst>
                  <a:ext uri="{FF2B5EF4-FFF2-40B4-BE49-F238E27FC236}">
                    <a16:creationId xmlns:a16="http://schemas.microsoft.com/office/drawing/2014/main" id="{0B35CB64-E2F4-716D-6923-CB4FFA174229}"/>
                  </a:ext>
                </a:extLst>
              </p:cNvPr>
              <p:cNvSpPr txBox="1">
                <a:spLocks noRot="1" noChangeAspect="1" noMove="1" noResize="1" noEditPoints="1" noAdjustHandles="1" noChangeArrowheads="1" noChangeShapeType="1" noTextEdit="1"/>
              </p:cNvSpPr>
              <p:nvPr/>
            </p:nvSpPr>
            <p:spPr>
              <a:xfrm>
                <a:off x="9026998" y="1376234"/>
                <a:ext cx="759417" cy="369332"/>
              </a:xfrm>
              <a:prstGeom prst="rect">
                <a:avLst/>
              </a:prstGeom>
              <a:blipFill>
                <a:blip r:embed="rId10"/>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5345A0F-A189-8452-6080-0DD8C1FE5721}"/>
                  </a:ext>
                </a:extLst>
              </p:cNvPr>
              <p:cNvSpPr txBox="1"/>
              <p:nvPr/>
            </p:nvSpPr>
            <p:spPr>
              <a:xfrm>
                <a:off x="8644705" y="2052333"/>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3</m:t>
                          </m:r>
                        </m:sub>
                      </m:sSub>
                    </m:oMath>
                  </m:oMathPara>
                </a14:m>
                <a:endParaRPr kumimoji="1" lang="zh-CN" altLang="en-US"/>
              </a:p>
            </p:txBody>
          </p:sp>
        </mc:Choice>
        <mc:Fallback xmlns="">
          <p:sp>
            <p:nvSpPr>
              <p:cNvPr id="15" name="TextBox 14">
                <a:extLst>
                  <a:ext uri="{FF2B5EF4-FFF2-40B4-BE49-F238E27FC236}">
                    <a16:creationId xmlns:a16="http://schemas.microsoft.com/office/drawing/2014/main" id="{0D3FA4B2-B9AD-62DF-D3BC-19140CC79BB2}"/>
                  </a:ext>
                </a:extLst>
              </p:cNvPr>
              <p:cNvSpPr txBox="1">
                <a:spLocks noRot="1" noChangeAspect="1" noMove="1" noResize="1" noEditPoints="1" noAdjustHandles="1" noChangeArrowheads="1" noChangeShapeType="1" noTextEdit="1"/>
              </p:cNvSpPr>
              <p:nvPr/>
            </p:nvSpPr>
            <p:spPr>
              <a:xfrm>
                <a:off x="8644705" y="2052333"/>
                <a:ext cx="759417" cy="369332"/>
              </a:xfrm>
              <a:prstGeom prst="rect">
                <a:avLst/>
              </a:prstGeom>
              <a:blipFill>
                <a:blip r:embed="rId11"/>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7225D87-CDA9-58AC-C867-AD0BED792895}"/>
                  </a:ext>
                </a:extLst>
              </p:cNvPr>
              <p:cNvSpPr txBox="1"/>
              <p:nvPr/>
            </p:nvSpPr>
            <p:spPr>
              <a:xfrm>
                <a:off x="9916576" y="2055665"/>
                <a:ext cx="759417" cy="376450"/>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5</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16" name="TextBox 15">
                <a:extLst>
                  <a:ext uri="{FF2B5EF4-FFF2-40B4-BE49-F238E27FC236}">
                    <a16:creationId xmlns:a16="http://schemas.microsoft.com/office/drawing/2014/main" id="{EC3BD6B9-77CE-CEA6-E1A5-B9420C7904AB}"/>
                  </a:ext>
                </a:extLst>
              </p:cNvPr>
              <p:cNvSpPr txBox="1">
                <a:spLocks noRot="1" noChangeAspect="1" noMove="1" noResize="1" noEditPoints="1" noAdjustHandles="1" noChangeArrowheads="1" noChangeShapeType="1" noTextEdit="1"/>
              </p:cNvSpPr>
              <p:nvPr/>
            </p:nvSpPr>
            <p:spPr>
              <a:xfrm>
                <a:off x="9916576" y="2055665"/>
                <a:ext cx="759417" cy="376450"/>
              </a:xfrm>
              <a:prstGeom prst="rect">
                <a:avLst/>
              </a:prstGeom>
              <a:blipFill>
                <a:blip r:embed="rId12"/>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BD8C4C8-9355-05DC-D929-FC8A4F4990BE}"/>
                  </a:ext>
                </a:extLst>
              </p:cNvPr>
              <p:cNvSpPr txBox="1"/>
              <p:nvPr/>
            </p:nvSpPr>
            <p:spPr>
              <a:xfrm>
                <a:off x="9916576" y="2577695"/>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5</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17" name="TextBox 16">
                <a:extLst>
                  <a:ext uri="{FF2B5EF4-FFF2-40B4-BE49-F238E27FC236}">
                    <a16:creationId xmlns:a16="http://schemas.microsoft.com/office/drawing/2014/main" id="{BADEE6CD-D0F6-FEE0-BF65-DF62B671742D}"/>
                  </a:ext>
                </a:extLst>
              </p:cNvPr>
              <p:cNvSpPr txBox="1">
                <a:spLocks noRot="1" noChangeAspect="1" noMove="1" noResize="1" noEditPoints="1" noAdjustHandles="1" noChangeArrowheads="1" noChangeShapeType="1" noTextEdit="1"/>
              </p:cNvSpPr>
              <p:nvPr/>
            </p:nvSpPr>
            <p:spPr>
              <a:xfrm>
                <a:off x="9916576" y="2577695"/>
                <a:ext cx="759417" cy="369332"/>
              </a:xfrm>
              <a:prstGeom prst="rect">
                <a:avLst/>
              </a:prstGeom>
              <a:blipFill>
                <a:blip r:embed="rId13"/>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313C45E-8F21-71F6-D9D4-F475BF14396E}"/>
                  </a:ext>
                </a:extLst>
              </p:cNvPr>
              <p:cNvSpPr txBox="1"/>
              <p:nvPr/>
            </p:nvSpPr>
            <p:spPr>
              <a:xfrm>
                <a:off x="9026998" y="337263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6</m:t>
                          </m:r>
                        </m:sub>
                      </m:sSub>
                    </m:oMath>
                  </m:oMathPara>
                </a14:m>
                <a:endParaRPr kumimoji="1" lang="zh-CN" altLang="en-US"/>
              </a:p>
            </p:txBody>
          </p:sp>
        </mc:Choice>
        <mc:Fallback xmlns="">
          <p:sp>
            <p:nvSpPr>
              <p:cNvPr id="18" name="TextBox 17">
                <a:extLst>
                  <a:ext uri="{FF2B5EF4-FFF2-40B4-BE49-F238E27FC236}">
                    <a16:creationId xmlns:a16="http://schemas.microsoft.com/office/drawing/2014/main" id="{D6F07264-324F-389F-9D14-8FC9F3B80795}"/>
                  </a:ext>
                </a:extLst>
              </p:cNvPr>
              <p:cNvSpPr txBox="1">
                <a:spLocks noRot="1" noChangeAspect="1" noMove="1" noResize="1" noEditPoints="1" noAdjustHandles="1" noChangeArrowheads="1" noChangeShapeType="1" noTextEdit="1"/>
              </p:cNvSpPr>
              <p:nvPr/>
            </p:nvSpPr>
            <p:spPr>
              <a:xfrm>
                <a:off x="9026998" y="3372634"/>
                <a:ext cx="759417" cy="369332"/>
              </a:xfrm>
              <a:prstGeom prst="rect">
                <a:avLst/>
              </a:prstGeom>
              <a:blipFill>
                <a:blip r:embed="rId14"/>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D51A8C1-8804-64A8-C998-93940E364C42}"/>
                  </a:ext>
                </a:extLst>
              </p:cNvPr>
              <p:cNvSpPr txBox="1"/>
              <p:nvPr/>
            </p:nvSpPr>
            <p:spPr>
              <a:xfrm>
                <a:off x="9026997" y="4096300"/>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7</m:t>
                          </m:r>
                        </m:sub>
                      </m:sSub>
                    </m:oMath>
                  </m:oMathPara>
                </a14:m>
                <a:endParaRPr kumimoji="1" lang="zh-CN" altLang="en-US"/>
              </a:p>
            </p:txBody>
          </p:sp>
        </mc:Choice>
        <mc:Fallback xmlns="">
          <p:sp>
            <p:nvSpPr>
              <p:cNvPr id="19" name="TextBox 18">
                <a:extLst>
                  <a:ext uri="{FF2B5EF4-FFF2-40B4-BE49-F238E27FC236}">
                    <a16:creationId xmlns:a16="http://schemas.microsoft.com/office/drawing/2014/main" id="{4A08E047-73CA-1EF5-9A75-957D172BDBBF}"/>
                  </a:ext>
                </a:extLst>
              </p:cNvPr>
              <p:cNvSpPr txBox="1">
                <a:spLocks noRot="1" noChangeAspect="1" noMove="1" noResize="1" noEditPoints="1" noAdjustHandles="1" noChangeArrowheads="1" noChangeShapeType="1" noTextEdit="1"/>
              </p:cNvSpPr>
              <p:nvPr/>
            </p:nvSpPr>
            <p:spPr>
              <a:xfrm>
                <a:off x="9026997" y="4096300"/>
                <a:ext cx="759417" cy="369332"/>
              </a:xfrm>
              <a:prstGeom prst="rect">
                <a:avLst/>
              </a:prstGeom>
              <a:blipFill>
                <a:blip r:embed="rId15"/>
                <a:stretch>
                  <a:fillRect/>
                </a:stretch>
              </a:blipFill>
              <a:ln w="12700">
                <a:solidFill>
                  <a:schemeClr val="accent1">
                    <a:shade val="50000"/>
                  </a:schemeClr>
                </a:solidFill>
              </a:ln>
            </p:spPr>
            <p:txBody>
              <a:bodyPr/>
              <a:lstStyle/>
              <a:p>
                <a:r>
                  <a:rPr lang="zh-CN" altLang="en-US">
                    <a:noFill/>
                  </a:rPr>
                  <a:t> </a:t>
                </a:r>
              </a:p>
            </p:txBody>
          </p:sp>
        </mc:Fallback>
      </mc:AlternateContent>
      <p:cxnSp>
        <p:nvCxnSpPr>
          <p:cNvPr id="28" name="Straight Arrow Connector 27">
            <a:extLst>
              <a:ext uri="{FF2B5EF4-FFF2-40B4-BE49-F238E27FC236}">
                <a16:creationId xmlns:a16="http://schemas.microsoft.com/office/drawing/2014/main" id="{A385B5C3-F08E-9950-5038-F9C6E9DA90BC}"/>
              </a:ext>
            </a:extLst>
          </p:cNvPr>
          <p:cNvCxnSpPr>
            <a:cxnSpLocks/>
            <a:stCxn id="13" idx="2"/>
            <a:endCxn id="14" idx="0"/>
          </p:cNvCxnSpPr>
          <p:nvPr/>
        </p:nvCxnSpPr>
        <p:spPr>
          <a:xfrm flipH="1">
            <a:off x="9406707" y="1014500"/>
            <a:ext cx="1" cy="36173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07112121-0AF2-8D75-D29E-E686A9D2881B}"/>
              </a:ext>
            </a:extLst>
          </p:cNvPr>
          <p:cNvCxnSpPr>
            <a:cxnSpLocks/>
            <a:endCxn id="15" idx="0"/>
          </p:cNvCxnSpPr>
          <p:nvPr/>
        </p:nvCxnSpPr>
        <p:spPr>
          <a:xfrm flipH="1">
            <a:off x="9024414" y="1745566"/>
            <a:ext cx="188560" cy="306767"/>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CE5EF8FF-C7D4-E4A3-5C80-9823AFB180EB}"/>
              </a:ext>
            </a:extLst>
          </p:cNvPr>
          <p:cNvCxnSpPr>
            <a:cxnSpLocks/>
            <a:stCxn id="15" idx="2"/>
          </p:cNvCxnSpPr>
          <p:nvPr/>
        </p:nvCxnSpPr>
        <p:spPr>
          <a:xfrm>
            <a:off x="9024414" y="2421665"/>
            <a:ext cx="177372" cy="950969"/>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A83E0FCA-6AA6-D586-4D5D-3853292A5EFE}"/>
              </a:ext>
            </a:extLst>
          </p:cNvPr>
          <p:cNvCxnSpPr>
            <a:cxnSpLocks/>
            <a:stCxn id="18" idx="2"/>
            <a:endCxn id="19" idx="0"/>
          </p:cNvCxnSpPr>
          <p:nvPr/>
        </p:nvCxnSpPr>
        <p:spPr>
          <a:xfrm flipH="1">
            <a:off x="9406706" y="3741966"/>
            <a:ext cx="1" cy="35433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1365D6FF-F156-1E7C-EDDD-ED60AC5D8EE8}"/>
              </a:ext>
            </a:extLst>
          </p:cNvPr>
          <p:cNvCxnSpPr>
            <a:cxnSpLocks/>
            <a:endCxn id="16" idx="0"/>
          </p:cNvCxnSpPr>
          <p:nvPr/>
        </p:nvCxnSpPr>
        <p:spPr>
          <a:xfrm>
            <a:off x="9725428" y="1763874"/>
            <a:ext cx="570857" cy="291791"/>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60595E03-8E92-5C3A-2A21-27B730E2D67C}"/>
              </a:ext>
            </a:extLst>
          </p:cNvPr>
          <p:cNvCxnSpPr>
            <a:cxnSpLocks/>
            <a:stCxn id="17" idx="2"/>
          </p:cNvCxnSpPr>
          <p:nvPr/>
        </p:nvCxnSpPr>
        <p:spPr>
          <a:xfrm flipH="1">
            <a:off x="9581495" y="2947027"/>
            <a:ext cx="714790" cy="425607"/>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54" name="Elbow Connector 53">
            <a:extLst>
              <a:ext uri="{FF2B5EF4-FFF2-40B4-BE49-F238E27FC236}">
                <a16:creationId xmlns:a16="http://schemas.microsoft.com/office/drawing/2014/main" id="{D7D297B7-3C06-9244-2DC8-25F3A5CA3B85}"/>
              </a:ext>
            </a:extLst>
          </p:cNvPr>
          <p:cNvCxnSpPr>
            <a:stCxn id="16" idx="3"/>
            <a:endCxn id="13" idx="3"/>
          </p:cNvCxnSpPr>
          <p:nvPr/>
        </p:nvCxnSpPr>
        <p:spPr>
          <a:xfrm flipH="1" flipV="1">
            <a:off x="9786416" y="829834"/>
            <a:ext cx="889577" cy="1414056"/>
          </a:xfrm>
          <a:prstGeom prst="bentConnector3">
            <a:avLst>
              <a:gd name="adj1" fmla="val -25698"/>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55" name="Elbow Connector 54">
            <a:extLst>
              <a:ext uri="{FF2B5EF4-FFF2-40B4-BE49-F238E27FC236}">
                <a16:creationId xmlns:a16="http://schemas.microsoft.com/office/drawing/2014/main" id="{89CC0A4E-C11F-E3A6-7792-A1BB3EA64F9F}"/>
              </a:ext>
            </a:extLst>
          </p:cNvPr>
          <p:cNvCxnSpPr>
            <a:cxnSpLocks/>
            <a:stCxn id="19" idx="3"/>
          </p:cNvCxnSpPr>
          <p:nvPr/>
        </p:nvCxnSpPr>
        <p:spPr>
          <a:xfrm flipV="1">
            <a:off x="9786414" y="2947027"/>
            <a:ext cx="759417" cy="1333939"/>
          </a:xfrm>
          <a:prstGeom prst="bentConnector2">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309E0276-3DB0-657A-0118-03A4DE1A8377}"/>
              </a:ext>
            </a:extLst>
          </p:cNvPr>
          <p:cNvCxnSpPr>
            <a:cxnSpLocks/>
          </p:cNvCxnSpPr>
          <p:nvPr/>
        </p:nvCxnSpPr>
        <p:spPr>
          <a:xfrm>
            <a:off x="7200778" y="5034805"/>
            <a:ext cx="759417" cy="0"/>
          </a:xfrm>
          <a:prstGeom prst="straightConnector1">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F7BEB1DB-C4E0-E8C8-C52F-AD922DD3EA09}"/>
              </a:ext>
            </a:extLst>
          </p:cNvPr>
          <p:cNvCxnSpPr>
            <a:cxnSpLocks/>
          </p:cNvCxnSpPr>
          <p:nvPr/>
        </p:nvCxnSpPr>
        <p:spPr>
          <a:xfrm>
            <a:off x="7200778" y="5354120"/>
            <a:ext cx="759417" cy="0"/>
          </a:xfrm>
          <a:prstGeom prst="straightConnector1">
            <a:avLst/>
          </a:prstGeom>
          <a:ln>
            <a:solidFill>
              <a:schemeClr val="tx1"/>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97" name="TextBox 96">
            <a:extLst>
              <a:ext uri="{FF2B5EF4-FFF2-40B4-BE49-F238E27FC236}">
                <a16:creationId xmlns:a16="http://schemas.microsoft.com/office/drawing/2014/main" id="{37C9D085-961C-C554-50AE-47302F94A08C}"/>
              </a:ext>
            </a:extLst>
          </p:cNvPr>
          <p:cNvSpPr txBox="1"/>
          <p:nvPr/>
        </p:nvSpPr>
        <p:spPr>
          <a:xfrm>
            <a:off x="8253804" y="4857623"/>
            <a:ext cx="1123962" cy="369332"/>
          </a:xfrm>
          <a:prstGeom prst="rect">
            <a:avLst/>
          </a:prstGeom>
          <a:noFill/>
        </p:spPr>
        <p:txBody>
          <a:bodyPr wrap="none" rtlCol="0">
            <a:spAutoFit/>
          </a:bodyPr>
          <a:lstStyle/>
          <a:p>
            <a:r>
              <a:rPr kumimoji="1" lang="en-US" altLang="zh-CN"/>
              <a:t>Call Edge</a:t>
            </a:r>
            <a:endParaRPr kumimoji="1" lang="zh-CN" altLang="en-US"/>
          </a:p>
        </p:txBody>
      </p:sp>
      <p:sp>
        <p:nvSpPr>
          <p:cNvPr id="98" name="TextBox 97">
            <a:extLst>
              <a:ext uri="{FF2B5EF4-FFF2-40B4-BE49-F238E27FC236}">
                <a16:creationId xmlns:a16="http://schemas.microsoft.com/office/drawing/2014/main" id="{F63DBB71-E600-4647-8F33-CDFED2437323}"/>
              </a:ext>
            </a:extLst>
          </p:cNvPr>
          <p:cNvSpPr txBox="1"/>
          <p:nvPr/>
        </p:nvSpPr>
        <p:spPr>
          <a:xfrm>
            <a:off x="8259038" y="5197266"/>
            <a:ext cx="1390061" cy="369332"/>
          </a:xfrm>
          <a:prstGeom prst="rect">
            <a:avLst/>
          </a:prstGeom>
          <a:noFill/>
        </p:spPr>
        <p:txBody>
          <a:bodyPr wrap="none" rtlCol="0">
            <a:spAutoFit/>
          </a:bodyPr>
          <a:lstStyle/>
          <a:p>
            <a:r>
              <a:rPr kumimoji="1" lang="en-US" altLang="zh-CN"/>
              <a:t>Return Edge</a:t>
            </a:r>
            <a:endParaRPr kumimoji="1" lang="zh-CN" altLang="en-US"/>
          </a:p>
        </p:txBody>
      </p:sp>
      <p:sp>
        <p:nvSpPr>
          <p:cNvPr id="101" name="TextBox 100">
            <a:extLst>
              <a:ext uri="{FF2B5EF4-FFF2-40B4-BE49-F238E27FC236}">
                <a16:creationId xmlns:a16="http://schemas.microsoft.com/office/drawing/2014/main" id="{550FE4BF-1DCE-5C13-C6F5-168F8873D79A}"/>
              </a:ext>
            </a:extLst>
          </p:cNvPr>
          <p:cNvSpPr txBox="1"/>
          <p:nvPr/>
        </p:nvSpPr>
        <p:spPr>
          <a:xfrm>
            <a:off x="2523624" y="5626153"/>
            <a:ext cx="1023037" cy="523220"/>
          </a:xfrm>
          <a:prstGeom prst="rect">
            <a:avLst/>
          </a:prstGeom>
          <a:noFill/>
        </p:spPr>
        <p:txBody>
          <a:bodyPr wrap="none" rtlCol="0">
            <a:spAutoFit/>
          </a:bodyPr>
          <a:lstStyle/>
          <a:p>
            <a:r>
              <a:rPr kumimoji="1" lang="en-US" altLang="zh-CN" sz="2800"/>
              <a:t>Code</a:t>
            </a:r>
            <a:endParaRPr kumimoji="1" lang="zh-CN" altLang="en-US" sz="2800"/>
          </a:p>
        </p:txBody>
      </p:sp>
      <p:sp>
        <p:nvSpPr>
          <p:cNvPr id="102" name="TextBox 101">
            <a:extLst>
              <a:ext uri="{FF2B5EF4-FFF2-40B4-BE49-F238E27FC236}">
                <a16:creationId xmlns:a16="http://schemas.microsoft.com/office/drawing/2014/main" id="{E6896EFE-133D-8D4A-1BA1-7664E1419473}"/>
              </a:ext>
            </a:extLst>
          </p:cNvPr>
          <p:cNvSpPr txBox="1"/>
          <p:nvPr/>
        </p:nvSpPr>
        <p:spPr>
          <a:xfrm>
            <a:off x="5983759" y="5626153"/>
            <a:ext cx="5664051" cy="954107"/>
          </a:xfrm>
          <a:prstGeom prst="rect">
            <a:avLst/>
          </a:prstGeom>
          <a:noFill/>
        </p:spPr>
        <p:txBody>
          <a:bodyPr wrap="none" rtlCol="0">
            <a:spAutoFit/>
          </a:bodyPr>
          <a:lstStyle/>
          <a:p>
            <a:pPr algn="ctr"/>
            <a:r>
              <a:rPr kumimoji="1" lang="en-US" altLang="zh-CN" sz="2800"/>
              <a:t>Interprocedural Control Flow Graph</a:t>
            </a:r>
            <a:br>
              <a:rPr kumimoji="1" lang="en-US" altLang="zh-CN" sz="2800"/>
            </a:br>
            <a:r>
              <a:rPr kumimoji="1" lang="en-US" altLang="zh-CN" sz="2800"/>
              <a:t>(ICFG)</a:t>
            </a:r>
            <a:endParaRPr kumimoji="1" lang="zh-CN" altLang="en-US" sz="2800"/>
          </a:p>
        </p:txBody>
      </p:sp>
      <p:sp>
        <p:nvSpPr>
          <p:cNvPr id="11" name="Rectangle 10">
            <a:extLst>
              <a:ext uri="{FF2B5EF4-FFF2-40B4-BE49-F238E27FC236}">
                <a16:creationId xmlns:a16="http://schemas.microsoft.com/office/drawing/2014/main" id="{4045ABD8-DD24-1182-6707-9ACC61FD2BFF}"/>
              </a:ext>
            </a:extLst>
          </p:cNvPr>
          <p:cNvSpPr/>
          <p:nvPr/>
        </p:nvSpPr>
        <p:spPr>
          <a:xfrm>
            <a:off x="907739" y="1873374"/>
            <a:ext cx="5014709" cy="2222926"/>
          </a:xfrm>
          <a:prstGeom prst="rect">
            <a:avLst/>
          </a:prstGeom>
          <a:solidFill>
            <a:srgbClr val="C00000">
              <a:alpha val="9804"/>
            </a:srgbClr>
          </a:solid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227686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316B9-6F05-E3C6-7EF9-367BD3555A76}"/>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72EDA845-0577-B481-EF7E-BB4A576CC6F4}"/>
              </a:ext>
            </a:extLst>
          </p:cNvPr>
          <p:cNvSpPr/>
          <p:nvPr/>
        </p:nvSpPr>
        <p:spPr>
          <a:xfrm>
            <a:off x="8436375" y="519582"/>
            <a:ext cx="2680803" cy="4196826"/>
          </a:xfrm>
          <a:prstGeom prst="rect">
            <a:avLst/>
          </a:prstGeom>
          <a:solidFill>
            <a:srgbClr val="C00000">
              <a:alpha val="9804"/>
            </a:srgbClr>
          </a:solid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a:extLst>
              <a:ext uri="{FF2B5EF4-FFF2-40B4-BE49-F238E27FC236}">
                <a16:creationId xmlns:a16="http://schemas.microsoft.com/office/drawing/2014/main" id="{C3C5E97A-20E6-4336-5ECA-28B8AD88A496}"/>
              </a:ext>
            </a:extLst>
          </p:cNvPr>
          <p:cNvSpPr>
            <a:spLocks noGrp="1"/>
          </p:cNvSpPr>
          <p:nvPr>
            <p:ph type="title"/>
          </p:nvPr>
        </p:nvSpPr>
        <p:spPr/>
        <p:txBody>
          <a:bodyPr/>
          <a:lstStyle/>
          <a:p>
            <a:r>
              <a:rPr kumimoji="1" lang="en-US" altLang="zh-CN"/>
              <a:t>Motivation</a:t>
            </a:r>
            <a:endParaRPr kumimoji="1" lang="zh-CN" altLang="en-US"/>
          </a:p>
        </p:txBody>
      </p:sp>
      <p:sp>
        <p:nvSpPr>
          <p:cNvPr id="4" name="Slide Number Placeholder 3">
            <a:extLst>
              <a:ext uri="{FF2B5EF4-FFF2-40B4-BE49-F238E27FC236}">
                <a16:creationId xmlns:a16="http://schemas.microsoft.com/office/drawing/2014/main" id="{1AA99C36-6544-A9CF-FA38-40C0020D031D}"/>
              </a:ext>
            </a:extLst>
          </p:cNvPr>
          <p:cNvSpPr>
            <a:spLocks noGrp="1"/>
          </p:cNvSpPr>
          <p:nvPr>
            <p:ph type="sldNum" sz="quarter" idx="12"/>
          </p:nvPr>
        </p:nvSpPr>
        <p:spPr/>
        <p:txBody>
          <a:bodyPr/>
          <a:lstStyle/>
          <a:p>
            <a:fld id="{E7F4798B-5966-EA46-B410-50C17A12B33D}" type="slidenum">
              <a:rPr lang="en-CN"/>
              <a:t>19</a:t>
            </a:fld>
            <a:endParaRPr kumimoji="1" lang="en-CN" altLang="zh-CN"/>
          </a:p>
        </p:txBody>
      </p:sp>
      <p:sp>
        <p:nvSpPr>
          <p:cNvPr id="3" name="Content Placeholder 2">
            <a:extLst>
              <a:ext uri="{FF2B5EF4-FFF2-40B4-BE49-F238E27FC236}">
                <a16:creationId xmlns:a16="http://schemas.microsoft.com/office/drawing/2014/main" id="{71F90830-3C6E-ABF1-033A-FA53CFA06957}"/>
              </a:ext>
            </a:extLst>
          </p:cNvPr>
          <p:cNvSpPr>
            <a:spLocks noGrp="1"/>
          </p:cNvSpPr>
          <p:nvPr>
            <p:ph type="body" sz="quarter" idx="13"/>
          </p:nvPr>
        </p:nvSpPr>
        <p:spPr>
          <a:xfrm>
            <a:off x="838200" y="1037292"/>
            <a:ext cx="10515600" cy="543059"/>
          </a:xfrm>
        </p:spPr>
        <p:txBody>
          <a:bodyPr/>
          <a:lstStyle/>
          <a:p>
            <a:r>
              <a:rPr kumimoji="1" lang="en-US" altLang="zh-CN"/>
              <a:t>Recursion handling</a:t>
            </a:r>
          </a:p>
        </p:txBody>
      </p:sp>
      <p:sp>
        <p:nvSpPr>
          <p:cNvPr id="5" name="TextBox 4">
            <a:extLst>
              <a:ext uri="{FF2B5EF4-FFF2-40B4-BE49-F238E27FC236}">
                <a16:creationId xmlns:a16="http://schemas.microsoft.com/office/drawing/2014/main" id="{48CD1632-5CF4-82E8-E0F9-9A761139AF07}"/>
              </a:ext>
            </a:extLst>
          </p:cNvPr>
          <p:cNvSpPr txBox="1"/>
          <p:nvPr/>
        </p:nvSpPr>
        <p:spPr>
          <a:xfrm>
            <a:off x="907739" y="1873374"/>
            <a:ext cx="5014710" cy="3477875"/>
          </a:xfrm>
          <a:prstGeom prst="rect">
            <a:avLst/>
          </a:prstGeom>
          <a:noFill/>
          <a:ln w="12700">
            <a:solidFill>
              <a:schemeClr val="accent1">
                <a:shade val="50000"/>
              </a:schemeClr>
            </a:solidFill>
          </a:ln>
        </p:spPr>
        <p:txBody>
          <a:bodyPr wrap="square">
            <a:spAutoFit/>
          </a:bodyPr>
          <a:lstStyle/>
          <a:p>
            <a:r>
              <a:rPr lang="en-US" altLang="zh-CN" sz="2000" dirty="0">
                <a:latin typeface="Inconsolata LGC" panose="020B0609030003000000" pitchFamily="49" charset="0"/>
              </a:rPr>
              <a:t>1  int recur(int p) {</a:t>
            </a:r>
          </a:p>
          <a:p>
            <a:r>
              <a:rPr lang="en-US" altLang="zh-CN" sz="2000" dirty="0">
                <a:latin typeface="Inconsolata LGC" panose="020B0609030003000000" pitchFamily="49" charset="0"/>
              </a:rPr>
              <a:t>2      if (p &gt; 100) {</a:t>
            </a:r>
          </a:p>
          <a:p>
            <a:r>
              <a:rPr lang="en-US" altLang="zh-CN" sz="2000" dirty="0">
                <a:latin typeface="Inconsolata LGC" panose="020B0609030003000000" pitchFamily="49" charset="0"/>
              </a:rPr>
              <a:t>3          return p – 10;</a:t>
            </a:r>
          </a:p>
          <a:p>
            <a:r>
              <a:rPr lang="en-US" altLang="zh-CN" sz="2000" dirty="0">
                <a:latin typeface="Inconsolata LGC" panose="020B0609030003000000" pitchFamily="49" charset="0"/>
              </a:rPr>
              <a:t>4      } else {</a:t>
            </a:r>
          </a:p>
          <a:p>
            <a:r>
              <a:rPr lang="en-US" altLang="zh-CN" sz="2000" dirty="0">
                <a:latin typeface="Inconsolata LGC" panose="020B0609030003000000" pitchFamily="49" charset="0"/>
              </a:rPr>
              <a:t>5          return </a:t>
            </a:r>
            <a:r>
              <a:rPr lang="en-US" altLang="zh-CN" sz="2000" dirty="0">
                <a:solidFill>
                  <a:srgbClr val="C00000"/>
                </a:solidFill>
                <a:latin typeface="Inconsolata LGC" panose="020B0609030003000000" pitchFamily="49" charset="0"/>
              </a:rPr>
              <a:t>recur(p + 11)</a:t>
            </a:r>
            <a:r>
              <a:rPr lang="en-US" altLang="zh-CN" sz="2000" dirty="0">
                <a:latin typeface="Inconsolata LGC" panose="020B0609030003000000" pitchFamily="49" charset="0"/>
              </a:rPr>
              <a:t>;</a:t>
            </a:r>
          </a:p>
          <a:p>
            <a:r>
              <a:rPr lang="en-US" altLang="zh-CN" sz="2000" dirty="0">
                <a:latin typeface="Inconsolata LGC" panose="020B0609030003000000" pitchFamily="49" charset="0"/>
              </a:rPr>
              <a:t>6      }</a:t>
            </a:r>
          </a:p>
          <a:p>
            <a:r>
              <a:rPr lang="en-US" altLang="zh-CN" sz="2000" dirty="0">
                <a:latin typeface="Inconsolata LGC" panose="020B0609030003000000" pitchFamily="49" charset="0"/>
              </a:rPr>
              <a:t>7  }</a:t>
            </a:r>
          </a:p>
          <a:p>
            <a:r>
              <a:rPr lang="en-US" altLang="zh-CN" sz="2000" dirty="0">
                <a:latin typeface="Inconsolata LGC" panose="020B0609030003000000" pitchFamily="49" charset="0"/>
              </a:rPr>
              <a:t>8  int main() {</a:t>
            </a:r>
          </a:p>
          <a:p>
            <a:r>
              <a:rPr lang="en-US" altLang="zh-CN" sz="2000" dirty="0">
                <a:latin typeface="Inconsolata LGC" panose="020B0609030003000000" pitchFamily="49" charset="0"/>
              </a:rPr>
              <a:t>9      int res1 = recur(105);</a:t>
            </a:r>
          </a:p>
          <a:p>
            <a:r>
              <a:rPr lang="en-US" altLang="zh-CN" sz="2000" dirty="0">
                <a:latin typeface="Inconsolata LGC" panose="020B0609030003000000" pitchFamily="49" charset="0"/>
              </a:rPr>
              <a:t>10     int res2 = recur(res1);</a:t>
            </a:r>
          </a:p>
          <a:p>
            <a:r>
              <a:rPr lang="en-US" altLang="zh-CN" sz="2000" dirty="0">
                <a:latin typeface="Inconsolata LGC" panose="020B0609030003000000" pitchFamily="49" charset="0"/>
              </a:rPr>
              <a:t>11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BCF79AD-D044-068E-2F7B-59E46481E594}"/>
                  </a:ext>
                </a:extLst>
              </p:cNvPr>
              <p:cNvSpPr txBox="1"/>
              <p:nvPr/>
            </p:nvSpPr>
            <p:spPr>
              <a:xfrm>
                <a:off x="9026999" y="645168"/>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sub>
                      </m:sSub>
                    </m:oMath>
                  </m:oMathPara>
                </a14:m>
                <a:endParaRPr kumimoji="1" lang="zh-CN" altLang="en-US"/>
              </a:p>
            </p:txBody>
          </p:sp>
        </mc:Choice>
        <mc:Fallback xmlns="">
          <p:sp>
            <p:nvSpPr>
              <p:cNvPr id="13" name="TextBox 12">
                <a:extLst>
                  <a:ext uri="{FF2B5EF4-FFF2-40B4-BE49-F238E27FC236}">
                    <a16:creationId xmlns:a16="http://schemas.microsoft.com/office/drawing/2014/main" id="{D077E941-F177-7E0D-FC54-7B268AB83D14}"/>
                  </a:ext>
                </a:extLst>
              </p:cNvPr>
              <p:cNvSpPr txBox="1">
                <a:spLocks noRot="1" noChangeAspect="1" noMove="1" noResize="1" noEditPoints="1" noAdjustHandles="1" noChangeArrowheads="1" noChangeShapeType="1" noTextEdit="1"/>
              </p:cNvSpPr>
              <p:nvPr/>
            </p:nvSpPr>
            <p:spPr>
              <a:xfrm>
                <a:off x="9026999" y="645168"/>
                <a:ext cx="759417" cy="369332"/>
              </a:xfrm>
              <a:prstGeom prst="rect">
                <a:avLst/>
              </a:prstGeom>
              <a:blipFill>
                <a:blip r:embed="rId9"/>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FCE31C5-7FB3-E0A9-EB47-F88C2150B734}"/>
                  </a:ext>
                </a:extLst>
              </p:cNvPr>
              <p:cNvSpPr txBox="1"/>
              <p:nvPr/>
            </p:nvSpPr>
            <p:spPr>
              <a:xfrm>
                <a:off x="9026998" y="137623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2</m:t>
                          </m:r>
                        </m:sub>
                      </m:sSub>
                    </m:oMath>
                  </m:oMathPara>
                </a14:m>
                <a:endParaRPr kumimoji="1" lang="zh-CN" altLang="en-US"/>
              </a:p>
            </p:txBody>
          </p:sp>
        </mc:Choice>
        <mc:Fallback xmlns="">
          <p:sp>
            <p:nvSpPr>
              <p:cNvPr id="14" name="TextBox 13">
                <a:extLst>
                  <a:ext uri="{FF2B5EF4-FFF2-40B4-BE49-F238E27FC236}">
                    <a16:creationId xmlns:a16="http://schemas.microsoft.com/office/drawing/2014/main" id="{0B35CB64-E2F4-716D-6923-CB4FFA174229}"/>
                  </a:ext>
                </a:extLst>
              </p:cNvPr>
              <p:cNvSpPr txBox="1">
                <a:spLocks noRot="1" noChangeAspect="1" noMove="1" noResize="1" noEditPoints="1" noAdjustHandles="1" noChangeArrowheads="1" noChangeShapeType="1" noTextEdit="1"/>
              </p:cNvSpPr>
              <p:nvPr/>
            </p:nvSpPr>
            <p:spPr>
              <a:xfrm>
                <a:off x="9026998" y="1376234"/>
                <a:ext cx="759417" cy="369332"/>
              </a:xfrm>
              <a:prstGeom prst="rect">
                <a:avLst/>
              </a:prstGeom>
              <a:blipFill>
                <a:blip r:embed="rId10"/>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E131592-D963-2F10-89B2-53060975E3C1}"/>
                  </a:ext>
                </a:extLst>
              </p:cNvPr>
              <p:cNvSpPr txBox="1"/>
              <p:nvPr/>
            </p:nvSpPr>
            <p:spPr>
              <a:xfrm>
                <a:off x="8644705" y="2052333"/>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3</m:t>
                          </m:r>
                        </m:sub>
                      </m:sSub>
                    </m:oMath>
                  </m:oMathPara>
                </a14:m>
                <a:endParaRPr kumimoji="1" lang="zh-CN" altLang="en-US"/>
              </a:p>
            </p:txBody>
          </p:sp>
        </mc:Choice>
        <mc:Fallback xmlns="">
          <p:sp>
            <p:nvSpPr>
              <p:cNvPr id="15" name="TextBox 14">
                <a:extLst>
                  <a:ext uri="{FF2B5EF4-FFF2-40B4-BE49-F238E27FC236}">
                    <a16:creationId xmlns:a16="http://schemas.microsoft.com/office/drawing/2014/main" id="{0D3FA4B2-B9AD-62DF-D3BC-19140CC79BB2}"/>
                  </a:ext>
                </a:extLst>
              </p:cNvPr>
              <p:cNvSpPr txBox="1">
                <a:spLocks noRot="1" noChangeAspect="1" noMove="1" noResize="1" noEditPoints="1" noAdjustHandles="1" noChangeArrowheads="1" noChangeShapeType="1" noTextEdit="1"/>
              </p:cNvSpPr>
              <p:nvPr/>
            </p:nvSpPr>
            <p:spPr>
              <a:xfrm>
                <a:off x="8644705" y="2052333"/>
                <a:ext cx="759417" cy="369332"/>
              </a:xfrm>
              <a:prstGeom prst="rect">
                <a:avLst/>
              </a:prstGeom>
              <a:blipFill>
                <a:blip r:embed="rId11"/>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5BC2BB4-C8AB-0FDF-3121-48D0C2A93801}"/>
                  </a:ext>
                </a:extLst>
              </p:cNvPr>
              <p:cNvSpPr txBox="1"/>
              <p:nvPr/>
            </p:nvSpPr>
            <p:spPr>
              <a:xfrm>
                <a:off x="9916576" y="2055665"/>
                <a:ext cx="759417" cy="376450"/>
              </a:xfrm>
              <a:prstGeom prst="rect">
                <a:avLst/>
              </a:prstGeom>
              <a:solidFill>
                <a:srgbClr val="C00000">
                  <a:alpha val="50196"/>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solidFill>
                                <a:srgbClr val="C00000"/>
                              </a:solidFill>
                              <a:latin typeface="Cambria Math" panose="02040503050406030204" pitchFamily="18" charset="0"/>
                            </a:rPr>
                          </m:ctrlPr>
                        </m:sSubSupPr>
                        <m:e>
                          <m:r>
                            <a:rPr lang="en-CN" i="1">
                              <a:solidFill>
                                <a:srgbClr val="C00000"/>
                              </a:solidFill>
                              <a:latin typeface="Cambria Math" panose="02040503050406030204" pitchFamily="18" charset="0"/>
                            </a:rPr>
                            <m:t>𝓁</m:t>
                          </m:r>
                        </m:e>
                        <m:sub>
                          <m:r>
                            <a:rPr lang="en-US" altLang="zh-CN" b="0" i="1">
                              <a:solidFill>
                                <a:srgbClr val="C00000"/>
                              </a:solidFill>
                              <a:latin typeface="Cambria Math" panose="02040503050406030204" pitchFamily="18" charset="0"/>
                            </a:rPr>
                            <m:t>5</m:t>
                          </m:r>
                        </m:sub>
                        <m:sup>
                          <m:r>
                            <a:rPr lang="en-US" altLang="zh-CN" b="0" i="1">
                              <a:solidFill>
                                <a:srgbClr val="C00000"/>
                              </a:solidFill>
                              <a:latin typeface="Cambria Math" panose="02040503050406030204" pitchFamily="18" charset="0"/>
                            </a:rPr>
                            <m:t>𝑐</m:t>
                          </m:r>
                        </m:sup>
                      </m:sSubSup>
                    </m:oMath>
                  </m:oMathPara>
                </a14:m>
                <a:endParaRPr kumimoji="1" lang="zh-CN" altLang="en-US"/>
              </a:p>
            </p:txBody>
          </p:sp>
        </mc:Choice>
        <mc:Fallback>
          <p:sp>
            <p:nvSpPr>
              <p:cNvPr id="16" name="TextBox 15">
                <a:extLst>
                  <a:ext uri="{FF2B5EF4-FFF2-40B4-BE49-F238E27FC236}">
                    <a16:creationId xmlns:a16="http://schemas.microsoft.com/office/drawing/2014/main" id="{25BC2BB4-C8AB-0FDF-3121-48D0C2A93801}"/>
                  </a:ext>
                </a:extLst>
              </p:cNvPr>
              <p:cNvSpPr txBox="1">
                <a:spLocks noRot="1" noChangeAspect="1" noMove="1" noResize="1" noEditPoints="1" noAdjustHandles="1" noChangeArrowheads="1" noChangeShapeType="1" noTextEdit="1"/>
              </p:cNvSpPr>
              <p:nvPr/>
            </p:nvSpPr>
            <p:spPr>
              <a:xfrm>
                <a:off x="9916576" y="2055665"/>
                <a:ext cx="759417" cy="376450"/>
              </a:xfrm>
              <a:prstGeom prst="rect">
                <a:avLst/>
              </a:prstGeom>
              <a:blipFill>
                <a:blip r:embed="rId12"/>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7846B55A-8DAA-99C7-37BA-49C6F54CB891}"/>
                  </a:ext>
                </a:extLst>
              </p:cNvPr>
              <p:cNvSpPr txBox="1"/>
              <p:nvPr/>
            </p:nvSpPr>
            <p:spPr>
              <a:xfrm>
                <a:off x="9916576" y="2577695"/>
                <a:ext cx="759417" cy="369332"/>
              </a:xfrm>
              <a:prstGeom prst="rect">
                <a:avLst/>
              </a:prstGeom>
              <a:solidFill>
                <a:srgbClr val="C00000">
                  <a:alpha val="50196"/>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solidFill>
                                <a:srgbClr val="C00000"/>
                              </a:solidFill>
                              <a:latin typeface="Cambria Math" panose="02040503050406030204" pitchFamily="18" charset="0"/>
                            </a:rPr>
                          </m:ctrlPr>
                        </m:sSubSupPr>
                        <m:e>
                          <m:r>
                            <a:rPr lang="en-CN" i="1">
                              <a:solidFill>
                                <a:srgbClr val="C00000"/>
                              </a:solidFill>
                              <a:latin typeface="Cambria Math" panose="02040503050406030204" pitchFamily="18" charset="0"/>
                            </a:rPr>
                            <m:t>𝓁</m:t>
                          </m:r>
                        </m:e>
                        <m:sub>
                          <m:r>
                            <a:rPr lang="en-US" altLang="zh-CN" b="0" i="1">
                              <a:solidFill>
                                <a:srgbClr val="C00000"/>
                              </a:solidFill>
                              <a:latin typeface="Cambria Math" panose="02040503050406030204" pitchFamily="18" charset="0"/>
                            </a:rPr>
                            <m:t>5</m:t>
                          </m:r>
                        </m:sub>
                        <m:sup>
                          <m:r>
                            <a:rPr lang="en-US" altLang="zh-CN" b="0" i="1">
                              <a:solidFill>
                                <a:srgbClr val="C00000"/>
                              </a:solidFill>
                              <a:latin typeface="Cambria Math" panose="02040503050406030204" pitchFamily="18" charset="0"/>
                            </a:rPr>
                            <m:t>𝑟</m:t>
                          </m:r>
                        </m:sup>
                      </m:sSubSup>
                    </m:oMath>
                  </m:oMathPara>
                </a14:m>
                <a:endParaRPr kumimoji="1" lang="zh-CN" altLang="en-US"/>
              </a:p>
            </p:txBody>
          </p:sp>
        </mc:Choice>
        <mc:Fallback>
          <p:sp>
            <p:nvSpPr>
              <p:cNvPr id="17" name="TextBox 16">
                <a:extLst>
                  <a:ext uri="{FF2B5EF4-FFF2-40B4-BE49-F238E27FC236}">
                    <a16:creationId xmlns:a16="http://schemas.microsoft.com/office/drawing/2014/main" id="{7846B55A-8DAA-99C7-37BA-49C6F54CB891}"/>
                  </a:ext>
                </a:extLst>
              </p:cNvPr>
              <p:cNvSpPr txBox="1">
                <a:spLocks noRot="1" noChangeAspect="1" noMove="1" noResize="1" noEditPoints="1" noAdjustHandles="1" noChangeArrowheads="1" noChangeShapeType="1" noTextEdit="1"/>
              </p:cNvSpPr>
              <p:nvPr/>
            </p:nvSpPr>
            <p:spPr>
              <a:xfrm>
                <a:off x="9916576" y="2577695"/>
                <a:ext cx="759417" cy="369332"/>
              </a:xfrm>
              <a:prstGeom prst="rect">
                <a:avLst/>
              </a:prstGeom>
              <a:blipFill>
                <a:blip r:embed="rId13"/>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169352A-DFC2-FC4B-331B-ED8A22533680}"/>
                  </a:ext>
                </a:extLst>
              </p:cNvPr>
              <p:cNvSpPr txBox="1"/>
              <p:nvPr/>
            </p:nvSpPr>
            <p:spPr>
              <a:xfrm>
                <a:off x="9026998" y="337263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6</m:t>
                          </m:r>
                        </m:sub>
                      </m:sSub>
                    </m:oMath>
                  </m:oMathPara>
                </a14:m>
                <a:endParaRPr kumimoji="1" lang="zh-CN" altLang="en-US"/>
              </a:p>
            </p:txBody>
          </p:sp>
        </mc:Choice>
        <mc:Fallback xmlns="">
          <p:sp>
            <p:nvSpPr>
              <p:cNvPr id="18" name="TextBox 17">
                <a:extLst>
                  <a:ext uri="{FF2B5EF4-FFF2-40B4-BE49-F238E27FC236}">
                    <a16:creationId xmlns:a16="http://schemas.microsoft.com/office/drawing/2014/main" id="{D6F07264-324F-389F-9D14-8FC9F3B80795}"/>
                  </a:ext>
                </a:extLst>
              </p:cNvPr>
              <p:cNvSpPr txBox="1">
                <a:spLocks noRot="1" noChangeAspect="1" noMove="1" noResize="1" noEditPoints="1" noAdjustHandles="1" noChangeArrowheads="1" noChangeShapeType="1" noTextEdit="1"/>
              </p:cNvSpPr>
              <p:nvPr/>
            </p:nvSpPr>
            <p:spPr>
              <a:xfrm>
                <a:off x="9026998" y="3372634"/>
                <a:ext cx="759417" cy="369332"/>
              </a:xfrm>
              <a:prstGeom prst="rect">
                <a:avLst/>
              </a:prstGeom>
              <a:blipFill>
                <a:blip r:embed="rId14"/>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4C7E64E-7508-D4AD-CD76-8184B9AE8C00}"/>
                  </a:ext>
                </a:extLst>
              </p:cNvPr>
              <p:cNvSpPr txBox="1"/>
              <p:nvPr/>
            </p:nvSpPr>
            <p:spPr>
              <a:xfrm>
                <a:off x="9026997" y="4096300"/>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7</m:t>
                          </m:r>
                        </m:sub>
                      </m:sSub>
                    </m:oMath>
                  </m:oMathPara>
                </a14:m>
                <a:endParaRPr kumimoji="1" lang="zh-CN" altLang="en-US"/>
              </a:p>
            </p:txBody>
          </p:sp>
        </mc:Choice>
        <mc:Fallback xmlns="">
          <p:sp>
            <p:nvSpPr>
              <p:cNvPr id="19" name="TextBox 18">
                <a:extLst>
                  <a:ext uri="{FF2B5EF4-FFF2-40B4-BE49-F238E27FC236}">
                    <a16:creationId xmlns:a16="http://schemas.microsoft.com/office/drawing/2014/main" id="{4A08E047-73CA-1EF5-9A75-957D172BDBBF}"/>
                  </a:ext>
                </a:extLst>
              </p:cNvPr>
              <p:cNvSpPr txBox="1">
                <a:spLocks noRot="1" noChangeAspect="1" noMove="1" noResize="1" noEditPoints="1" noAdjustHandles="1" noChangeArrowheads="1" noChangeShapeType="1" noTextEdit="1"/>
              </p:cNvSpPr>
              <p:nvPr/>
            </p:nvSpPr>
            <p:spPr>
              <a:xfrm>
                <a:off x="9026997" y="4096300"/>
                <a:ext cx="759417" cy="369332"/>
              </a:xfrm>
              <a:prstGeom prst="rect">
                <a:avLst/>
              </a:prstGeom>
              <a:blipFill>
                <a:blip r:embed="rId15"/>
                <a:stretch>
                  <a:fillRect/>
                </a:stretch>
              </a:blipFill>
              <a:ln w="12700">
                <a:solidFill>
                  <a:schemeClr val="accent1">
                    <a:shade val="50000"/>
                  </a:schemeClr>
                </a:solidFill>
              </a:ln>
            </p:spPr>
            <p:txBody>
              <a:bodyPr/>
              <a:lstStyle/>
              <a:p>
                <a:r>
                  <a:rPr lang="zh-CN" altLang="en-US">
                    <a:noFill/>
                  </a:rPr>
                  <a:t> </a:t>
                </a:r>
              </a:p>
            </p:txBody>
          </p:sp>
        </mc:Fallback>
      </mc:AlternateContent>
      <p:cxnSp>
        <p:nvCxnSpPr>
          <p:cNvPr id="28" name="Straight Arrow Connector 27">
            <a:extLst>
              <a:ext uri="{FF2B5EF4-FFF2-40B4-BE49-F238E27FC236}">
                <a16:creationId xmlns:a16="http://schemas.microsoft.com/office/drawing/2014/main" id="{D09B2649-6ED5-6315-5DE7-CE7AB58523FB}"/>
              </a:ext>
            </a:extLst>
          </p:cNvPr>
          <p:cNvCxnSpPr>
            <a:cxnSpLocks/>
            <a:stCxn id="13" idx="2"/>
            <a:endCxn id="14" idx="0"/>
          </p:cNvCxnSpPr>
          <p:nvPr/>
        </p:nvCxnSpPr>
        <p:spPr>
          <a:xfrm flipH="1">
            <a:off x="9406707" y="1014500"/>
            <a:ext cx="1" cy="36173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D5EC395A-723E-39D1-4540-2B006AB231F0}"/>
              </a:ext>
            </a:extLst>
          </p:cNvPr>
          <p:cNvCxnSpPr>
            <a:cxnSpLocks/>
            <a:endCxn id="15" idx="0"/>
          </p:cNvCxnSpPr>
          <p:nvPr/>
        </p:nvCxnSpPr>
        <p:spPr>
          <a:xfrm flipH="1">
            <a:off x="9024414" y="1745566"/>
            <a:ext cx="188560" cy="306767"/>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019658ED-C7AB-D6E6-BBF5-8A63477A7457}"/>
              </a:ext>
            </a:extLst>
          </p:cNvPr>
          <p:cNvCxnSpPr>
            <a:cxnSpLocks/>
            <a:stCxn id="15" idx="2"/>
          </p:cNvCxnSpPr>
          <p:nvPr/>
        </p:nvCxnSpPr>
        <p:spPr>
          <a:xfrm>
            <a:off x="9024414" y="2421665"/>
            <a:ext cx="177372" cy="950969"/>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E631C2B9-6462-A805-BAF0-F10DBB976DEB}"/>
              </a:ext>
            </a:extLst>
          </p:cNvPr>
          <p:cNvCxnSpPr>
            <a:cxnSpLocks/>
            <a:stCxn id="18" idx="2"/>
            <a:endCxn id="19" idx="0"/>
          </p:cNvCxnSpPr>
          <p:nvPr/>
        </p:nvCxnSpPr>
        <p:spPr>
          <a:xfrm flipH="1">
            <a:off x="9406706" y="3741966"/>
            <a:ext cx="1" cy="35433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2761C4E6-9400-857D-0F6F-CB376E6B40EF}"/>
              </a:ext>
            </a:extLst>
          </p:cNvPr>
          <p:cNvCxnSpPr>
            <a:cxnSpLocks/>
            <a:endCxn id="16" idx="0"/>
          </p:cNvCxnSpPr>
          <p:nvPr/>
        </p:nvCxnSpPr>
        <p:spPr>
          <a:xfrm>
            <a:off x="9725428" y="1763874"/>
            <a:ext cx="570857" cy="291791"/>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5D8BF80-9D5A-1E66-2508-4DEB3E130FFD}"/>
              </a:ext>
            </a:extLst>
          </p:cNvPr>
          <p:cNvCxnSpPr>
            <a:cxnSpLocks/>
            <a:stCxn id="17" idx="2"/>
          </p:cNvCxnSpPr>
          <p:nvPr/>
        </p:nvCxnSpPr>
        <p:spPr>
          <a:xfrm flipH="1">
            <a:off x="9581495" y="2947027"/>
            <a:ext cx="714790" cy="425607"/>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54" name="Elbow Connector 53">
            <a:extLst>
              <a:ext uri="{FF2B5EF4-FFF2-40B4-BE49-F238E27FC236}">
                <a16:creationId xmlns:a16="http://schemas.microsoft.com/office/drawing/2014/main" id="{67D4A8CD-70E3-A9F9-6836-6FDD6CB76794}"/>
              </a:ext>
            </a:extLst>
          </p:cNvPr>
          <p:cNvCxnSpPr>
            <a:stCxn id="16" idx="3"/>
            <a:endCxn id="13" idx="3"/>
          </p:cNvCxnSpPr>
          <p:nvPr/>
        </p:nvCxnSpPr>
        <p:spPr>
          <a:xfrm flipH="1" flipV="1">
            <a:off x="9786416" y="829834"/>
            <a:ext cx="889577" cy="1414056"/>
          </a:xfrm>
          <a:prstGeom prst="bentConnector3">
            <a:avLst>
              <a:gd name="adj1" fmla="val -25698"/>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55" name="Elbow Connector 54">
            <a:extLst>
              <a:ext uri="{FF2B5EF4-FFF2-40B4-BE49-F238E27FC236}">
                <a16:creationId xmlns:a16="http://schemas.microsoft.com/office/drawing/2014/main" id="{B0F4FAF0-7827-DFC0-B497-F72EB4F227BD}"/>
              </a:ext>
            </a:extLst>
          </p:cNvPr>
          <p:cNvCxnSpPr>
            <a:cxnSpLocks/>
            <a:stCxn id="19" idx="3"/>
          </p:cNvCxnSpPr>
          <p:nvPr/>
        </p:nvCxnSpPr>
        <p:spPr>
          <a:xfrm flipV="1">
            <a:off x="9786414" y="2947027"/>
            <a:ext cx="759417" cy="1333939"/>
          </a:xfrm>
          <a:prstGeom prst="bentConnector2">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CC3D9555-8C65-19B9-3551-3E3D50D27C42}"/>
              </a:ext>
            </a:extLst>
          </p:cNvPr>
          <p:cNvCxnSpPr>
            <a:cxnSpLocks/>
          </p:cNvCxnSpPr>
          <p:nvPr/>
        </p:nvCxnSpPr>
        <p:spPr>
          <a:xfrm>
            <a:off x="7200778" y="5034805"/>
            <a:ext cx="759417" cy="0"/>
          </a:xfrm>
          <a:prstGeom prst="straightConnector1">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8A19026A-7AD7-3DF2-9AD2-FECEB01E733B}"/>
              </a:ext>
            </a:extLst>
          </p:cNvPr>
          <p:cNvCxnSpPr>
            <a:cxnSpLocks/>
          </p:cNvCxnSpPr>
          <p:nvPr/>
        </p:nvCxnSpPr>
        <p:spPr>
          <a:xfrm>
            <a:off x="7200778" y="5354120"/>
            <a:ext cx="759417" cy="0"/>
          </a:xfrm>
          <a:prstGeom prst="straightConnector1">
            <a:avLst/>
          </a:prstGeom>
          <a:ln>
            <a:solidFill>
              <a:schemeClr val="tx1"/>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97" name="TextBox 96">
            <a:extLst>
              <a:ext uri="{FF2B5EF4-FFF2-40B4-BE49-F238E27FC236}">
                <a16:creationId xmlns:a16="http://schemas.microsoft.com/office/drawing/2014/main" id="{0A16F62F-A0D8-85B0-6CAD-C51C1F6EC11E}"/>
              </a:ext>
            </a:extLst>
          </p:cNvPr>
          <p:cNvSpPr txBox="1"/>
          <p:nvPr/>
        </p:nvSpPr>
        <p:spPr>
          <a:xfrm>
            <a:off x="8253804" y="4857623"/>
            <a:ext cx="1123962" cy="369332"/>
          </a:xfrm>
          <a:prstGeom prst="rect">
            <a:avLst/>
          </a:prstGeom>
          <a:noFill/>
        </p:spPr>
        <p:txBody>
          <a:bodyPr wrap="none" rtlCol="0">
            <a:spAutoFit/>
          </a:bodyPr>
          <a:lstStyle/>
          <a:p>
            <a:r>
              <a:rPr kumimoji="1" lang="en-US" altLang="zh-CN"/>
              <a:t>Call Edge</a:t>
            </a:r>
            <a:endParaRPr kumimoji="1" lang="zh-CN" altLang="en-US"/>
          </a:p>
        </p:txBody>
      </p:sp>
      <p:sp>
        <p:nvSpPr>
          <p:cNvPr id="98" name="TextBox 97">
            <a:extLst>
              <a:ext uri="{FF2B5EF4-FFF2-40B4-BE49-F238E27FC236}">
                <a16:creationId xmlns:a16="http://schemas.microsoft.com/office/drawing/2014/main" id="{E6BDD6CF-541C-30E3-49B9-37E848B97278}"/>
              </a:ext>
            </a:extLst>
          </p:cNvPr>
          <p:cNvSpPr txBox="1"/>
          <p:nvPr/>
        </p:nvSpPr>
        <p:spPr>
          <a:xfrm>
            <a:off x="8259038" y="5197266"/>
            <a:ext cx="1390061" cy="369332"/>
          </a:xfrm>
          <a:prstGeom prst="rect">
            <a:avLst/>
          </a:prstGeom>
          <a:noFill/>
        </p:spPr>
        <p:txBody>
          <a:bodyPr wrap="none" rtlCol="0">
            <a:spAutoFit/>
          </a:bodyPr>
          <a:lstStyle/>
          <a:p>
            <a:r>
              <a:rPr kumimoji="1" lang="en-US" altLang="zh-CN"/>
              <a:t>Return Edge</a:t>
            </a:r>
            <a:endParaRPr kumimoji="1" lang="zh-CN" altLang="en-US"/>
          </a:p>
        </p:txBody>
      </p:sp>
      <p:sp>
        <p:nvSpPr>
          <p:cNvPr id="101" name="TextBox 100">
            <a:extLst>
              <a:ext uri="{FF2B5EF4-FFF2-40B4-BE49-F238E27FC236}">
                <a16:creationId xmlns:a16="http://schemas.microsoft.com/office/drawing/2014/main" id="{9E964FAF-F8A4-035B-592B-08D544E9AA97}"/>
              </a:ext>
            </a:extLst>
          </p:cNvPr>
          <p:cNvSpPr txBox="1"/>
          <p:nvPr/>
        </p:nvSpPr>
        <p:spPr>
          <a:xfrm>
            <a:off x="2523624" y="5626153"/>
            <a:ext cx="1023037" cy="523220"/>
          </a:xfrm>
          <a:prstGeom prst="rect">
            <a:avLst/>
          </a:prstGeom>
          <a:noFill/>
        </p:spPr>
        <p:txBody>
          <a:bodyPr wrap="none" rtlCol="0">
            <a:spAutoFit/>
          </a:bodyPr>
          <a:lstStyle/>
          <a:p>
            <a:r>
              <a:rPr kumimoji="1" lang="en-US" altLang="zh-CN" sz="2800"/>
              <a:t>Code</a:t>
            </a:r>
            <a:endParaRPr kumimoji="1" lang="zh-CN" altLang="en-US" sz="2800"/>
          </a:p>
        </p:txBody>
      </p:sp>
      <p:sp>
        <p:nvSpPr>
          <p:cNvPr id="102" name="TextBox 101">
            <a:extLst>
              <a:ext uri="{FF2B5EF4-FFF2-40B4-BE49-F238E27FC236}">
                <a16:creationId xmlns:a16="http://schemas.microsoft.com/office/drawing/2014/main" id="{F0444E99-45CB-60AC-8806-5D0EC014EAAE}"/>
              </a:ext>
            </a:extLst>
          </p:cNvPr>
          <p:cNvSpPr txBox="1"/>
          <p:nvPr/>
        </p:nvSpPr>
        <p:spPr>
          <a:xfrm>
            <a:off x="5983759" y="5626153"/>
            <a:ext cx="5664051" cy="954107"/>
          </a:xfrm>
          <a:prstGeom prst="rect">
            <a:avLst/>
          </a:prstGeom>
          <a:noFill/>
        </p:spPr>
        <p:txBody>
          <a:bodyPr wrap="none" rtlCol="0">
            <a:spAutoFit/>
          </a:bodyPr>
          <a:lstStyle/>
          <a:p>
            <a:pPr algn="ctr"/>
            <a:r>
              <a:rPr kumimoji="1" lang="en-US" altLang="zh-CN" sz="2800"/>
              <a:t>Interprocedural Control Flow Graph</a:t>
            </a:r>
            <a:br>
              <a:rPr kumimoji="1" lang="en-US" altLang="zh-CN" sz="2800"/>
            </a:br>
            <a:r>
              <a:rPr kumimoji="1" lang="en-US" altLang="zh-CN" sz="2800"/>
              <a:t>(ICFG)</a:t>
            </a:r>
            <a:endParaRPr kumimoji="1" lang="zh-CN" altLang="en-US" sz="2800"/>
          </a:p>
        </p:txBody>
      </p:sp>
      <p:sp>
        <p:nvSpPr>
          <p:cNvPr id="11" name="Rectangle 10">
            <a:extLst>
              <a:ext uri="{FF2B5EF4-FFF2-40B4-BE49-F238E27FC236}">
                <a16:creationId xmlns:a16="http://schemas.microsoft.com/office/drawing/2014/main" id="{195BFB74-0803-0F2E-6BF6-AEC477B28BBE}"/>
              </a:ext>
            </a:extLst>
          </p:cNvPr>
          <p:cNvSpPr/>
          <p:nvPr/>
        </p:nvSpPr>
        <p:spPr>
          <a:xfrm>
            <a:off x="907739" y="1873374"/>
            <a:ext cx="5014709" cy="2222926"/>
          </a:xfrm>
          <a:prstGeom prst="rect">
            <a:avLst/>
          </a:prstGeom>
          <a:solidFill>
            <a:srgbClr val="C00000">
              <a:alpha val="9804"/>
            </a:srgbClr>
          </a:solid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 name="Straight Arrow Connector 6">
            <a:extLst>
              <a:ext uri="{FF2B5EF4-FFF2-40B4-BE49-F238E27FC236}">
                <a16:creationId xmlns:a16="http://schemas.microsoft.com/office/drawing/2014/main" id="{CCF53FE4-821F-3E79-ED3D-868FA732C975}"/>
              </a:ext>
            </a:extLst>
          </p:cNvPr>
          <p:cNvCxnSpPr>
            <a:cxnSpLocks/>
          </p:cNvCxnSpPr>
          <p:nvPr/>
        </p:nvCxnSpPr>
        <p:spPr>
          <a:xfrm flipV="1">
            <a:off x="10783312" y="2243890"/>
            <a:ext cx="464026" cy="666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61B9FD67-499C-B23B-DE6C-FBBA6AC2DCFD}"/>
              </a:ext>
            </a:extLst>
          </p:cNvPr>
          <p:cNvCxnSpPr>
            <a:cxnSpLocks/>
          </p:cNvCxnSpPr>
          <p:nvPr/>
        </p:nvCxnSpPr>
        <p:spPr>
          <a:xfrm>
            <a:off x="10783312" y="2870317"/>
            <a:ext cx="489982" cy="764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F6656CA6-FC9D-3C9F-159B-8595D08A321E}"/>
              </a:ext>
            </a:extLst>
          </p:cNvPr>
          <p:cNvSpPr txBox="1"/>
          <p:nvPr/>
        </p:nvSpPr>
        <p:spPr>
          <a:xfrm>
            <a:off x="11284261" y="1916659"/>
            <a:ext cx="749029" cy="646331"/>
          </a:xfrm>
          <a:prstGeom prst="rect">
            <a:avLst/>
          </a:prstGeom>
          <a:noFill/>
        </p:spPr>
        <p:txBody>
          <a:bodyPr wrap="square" rtlCol="0">
            <a:spAutoFit/>
          </a:bodyPr>
          <a:lstStyle/>
          <a:p>
            <a:r>
              <a:rPr kumimoji="1" lang="en-US" altLang="zh-CN"/>
              <a:t>Call Node</a:t>
            </a:r>
            <a:endParaRPr kumimoji="1" lang="zh-CN" altLang="en-US"/>
          </a:p>
        </p:txBody>
      </p:sp>
      <p:sp>
        <p:nvSpPr>
          <p:cNvPr id="23" name="TextBox 22">
            <a:extLst>
              <a:ext uri="{FF2B5EF4-FFF2-40B4-BE49-F238E27FC236}">
                <a16:creationId xmlns:a16="http://schemas.microsoft.com/office/drawing/2014/main" id="{4AC6593D-BF77-BFC9-478D-EC822C433339}"/>
              </a:ext>
            </a:extLst>
          </p:cNvPr>
          <p:cNvSpPr txBox="1"/>
          <p:nvPr/>
        </p:nvSpPr>
        <p:spPr>
          <a:xfrm>
            <a:off x="11292575" y="2722695"/>
            <a:ext cx="899426" cy="646331"/>
          </a:xfrm>
          <a:prstGeom prst="rect">
            <a:avLst/>
          </a:prstGeom>
          <a:noFill/>
        </p:spPr>
        <p:txBody>
          <a:bodyPr wrap="square" rtlCol="0">
            <a:spAutoFit/>
          </a:bodyPr>
          <a:lstStyle/>
          <a:p>
            <a:r>
              <a:rPr kumimoji="1" lang="en-US" altLang="zh-CN"/>
              <a:t>Return Node</a:t>
            </a:r>
            <a:endParaRPr kumimoji="1" lang="zh-CN" altLang="en-US"/>
          </a:p>
        </p:txBody>
      </p:sp>
      <p:sp>
        <p:nvSpPr>
          <p:cNvPr id="32" name="Rectangle 31">
            <a:extLst>
              <a:ext uri="{FF2B5EF4-FFF2-40B4-BE49-F238E27FC236}">
                <a16:creationId xmlns:a16="http://schemas.microsoft.com/office/drawing/2014/main" id="{958CD779-1A7D-5EA1-D3FD-63AF27750E74}"/>
              </a:ext>
            </a:extLst>
          </p:cNvPr>
          <p:cNvSpPr/>
          <p:nvPr/>
        </p:nvSpPr>
        <p:spPr>
          <a:xfrm>
            <a:off x="3692599" y="3093872"/>
            <a:ext cx="2032339" cy="431206"/>
          </a:xfrm>
          <a:prstGeom prst="rect">
            <a:avLst/>
          </a:prstGeom>
          <a:solidFill>
            <a:srgbClr val="C0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80568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0E8EE-9133-BE2D-1E2E-E5B937ACCB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49115E-27F7-4F25-91A6-E9EC4FADB4A8}"/>
              </a:ext>
            </a:extLst>
          </p:cNvPr>
          <p:cNvSpPr>
            <a:spLocks noGrp="1"/>
          </p:cNvSpPr>
          <p:nvPr>
            <p:ph type="title"/>
          </p:nvPr>
        </p:nvSpPr>
        <p:spPr/>
        <p:txBody>
          <a:bodyPr/>
          <a:lstStyle/>
          <a:p>
            <a:r>
              <a:rPr kumimoji="1" lang="en-US" altLang="zh-CN"/>
              <a:t>Contributions</a:t>
            </a:r>
            <a:endParaRPr kumimoji="1" lang="zh-CN" altLang="en-US"/>
          </a:p>
        </p:txBody>
      </p:sp>
      <p:sp>
        <p:nvSpPr>
          <p:cNvPr id="4" name="Slide Number Placeholder 3">
            <a:extLst>
              <a:ext uri="{FF2B5EF4-FFF2-40B4-BE49-F238E27FC236}">
                <a16:creationId xmlns:a16="http://schemas.microsoft.com/office/drawing/2014/main" id="{EE1A4F12-CA49-E2B6-CCAC-F104C670BDD1}"/>
              </a:ext>
            </a:extLst>
          </p:cNvPr>
          <p:cNvSpPr>
            <a:spLocks noGrp="1"/>
          </p:cNvSpPr>
          <p:nvPr>
            <p:ph type="sldNum" sz="quarter" idx="12"/>
          </p:nvPr>
        </p:nvSpPr>
        <p:spPr/>
        <p:txBody>
          <a:bodyPr/>
          <a:lstStyle/>
          <a:p>
            <a:fld id="{E7F4798B-5966-EA46-B410-50C17A12B33D}" type="slidenum">
              <a:rPr lang="en-CN"/>
              <a:t>2</a:t>
            </a:fld>
            <a:endParaRPr kumimoji="1" lang="en-CN" altLang="zh-CN"/>
          </a:p>
        </p:txBody>
      </p:sp>
      <p:sp>
        <p:nvSpPr>
          <p:cNvPr id="7" name="Content Placeholder 2">
            <a:extLst>
              <a:ext uri="{FF2B5EF4-FFF2-40B4-BE49-F238E27FC236}">
                <a16:creationId xmlns:a16="http://schemas.microsoft.com/office/drawing/2014/main" id="{2C5F243B-D5FD-F9E7-DA0E-D0008E1B3FF0}"/>
              </a:ext>
            </a:extLst>
          </p:cNvPr>
          <p:cNvSpPr txBox="1">
            <a:spLocks/>
          </p:cNvSpPr>
          <p:nvPr/>
        </p:nvSpPr>
        <p:spPr>
          <a:xfrm>
            <a:off x="838199" y="1493115"/>
            <a:ext cx="10816525" cy="4334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a:t>RecTopo, a new </a:t>
            </a:r>
            <a:r>
              <a:rPr kumimoji="1" lang="en-US" altLang="zh-CN">
                <a:solidFill>
                  <a:srgbClr val="C00000"/>
                </a:solidFill>
              </a:rPr>
              <a:t>fixpoint computation </a:t>
            </a:r>
            <a:r>
              <a:rPr kumimoji="1" lang="en-US" altLang="zh-CN"/>
              <a:t>approach</a:t>
            </a:r>
            <a:r>
              <a:rPr kumimoji="1" lang="en-US" altLang="zh-CN">
                <a:solidFill>
                  <a:srgbClr val="C00000"/>
                </a:solidFill>
              </a:rPr>
              <a:t> </a:t>
            </a:r>
            <a:r>
              <a:rPr kumimoji="1" lang="en-US" altLang="zh-CN"/>
              <a:t>for precise interprocedural abstract interpretation on programs with </a:t>
            </a:r>
            <a:r>
              <a:rPr kumimoji="1" lang="en-US" altLang="zh-CN">
                <a:solidFill>
                  <a:srgbClr val="C00000"/>
                </a:solidFill>
              </a:rPr>
              <a:t>recursions</a:t>
            </a:r>
            <a:r>
              <a:rPr kumimoji="1" lang="en-US" altLang="zh-CN"/>
              <a:t>.</a:t>
            </a:r>
          </a:p>
          <a:p>
            <a:endParaRPr kumimoji="1" lang="en-US" altLang="zh-CN"/>
          </a:p>
          <a:p>
            <a:r>
              <a:rPr kumimoji="1" lang="en-US" altLang="zh-CN"/>
              <a:t>A scalable algorithm for constructing </a:t>
            </a:r>
            <a:r>
              <a:rPr kumimoji="1" lang="en-US" altLang="zh-CN">
                <a:solidFill>
                  <a:srgbClr val="C00000"/>
                </a:solidFill>
              </a:rPr>
              <a:t>Interprocedural Weak Topological Ordering (IWTO)</a:t>
            </a:r>
            <a:r>
              <a:rPr kumimoji="1" lang="en-US" altLang="zh-CN"/>
              <a:t>.</a:t>
            </a:r>
          </a:p>
          <a:p>
            <a:endParaRPr kumimoji="1" lang="en-US" altLang="zh-CN"/>
          </a:p>
          <a:p>
            <a:r>
              <a:rPr kumimoji="1" lang="en-US" altLang="zh-CN"/>
              <a:t>Emperical evaluation on 8312 NIST programs and 10 real-world projects demonstrates RecTopo's precision and recall improvement.</a:t>
            </a:r>
          </a:p>
        </p:txBody>
      </p:sp>
    </p:spTree>
    <p:extLst>
      <p:ext uri="{BB962C8B-B14F-4D97-AF65-F5344CB8AC3E}">
        <p14:creationId xmlns:p14="http://schemas.microsoft.com/office/powerpoint/2010/main" val="2298443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A6D11-7DC2-D629-B9B9-A33FD0A5AD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FA6ECC-350E-86BC-FE0F-C401F746B4E4}"/>
              </a:ext>
            </a:extLst>
          </p:cNvPr>
          <p:cNvSpPr>
            <a:spLocks noGrp="1"/>
          </p:cNvSpPr>
          <p:nvPr>
            <p:ph type="title"/>
          </p:nvPr>
        </p:nvSpPr>
        <p:spPr/>
        <p:txBody>
          <a:bodyPr/>
          <a:lstStyle/>
          <a:p>
            <a:r>
              <a:rPr kumimoji="1" lang="en-US" altLang="zh-CN"/>
              <a:t>Motivation</a:t>
            </a:r>
            <a:endParaRPr kumimoji="1" lang="zh-CN" altLang="en-US"/>
          </a:p>
        </p:txBody>
      </p:sp>
      <p:sp>
        <p:nvSpPr>
          <p:cNvPr id="4" name="Slide Number Placeholder 3">
            <a:extLst>
              <a:ext uri="{FF2B5EF4-FFF2-40B4-BE49-F238E27FC236}">
                <a16:creationId xmlns:a16="http://schemas.microsoft.com/office/drawing/2014/main" id="{FAE30B91-0C04-17C2-4591-BC81F507504B}"/>
              </a:ext>
            </a:extLst>
          </p:cNvPr>
          <p:cNvSpPr>
            <a:spLocks noGrp="1"/>
          </p:cNvSpPr>
          <p:nvPr>
            <p:ph type="sldNum" sz="quarter" idx="12"/>
          </p:nvPr>
        </p:nvSpPr>
        <p:spPr/>
        <p:txBody>
          <a:bodyPr/>
          <a:lstStyle/>
          <a:p>
            <a:fld id="{E7F4798B-5966-EA46-B410-50C17A12B33D}" type="slidenum">
              <a:rPr lang="en-CN"/>
              <a:t>20</a:t>
            </a:fld>
            <a:endParaRPr kumimoji="1" lang="en-CN" altLang="zh-CN"/>
          </a:p>
        </p:txBody>
      </p:sp>
      <p:sp>
        <p:nvSpPr>
          <p:cNvPr id="3" name="Content Placeholder 2">
            <a:extLst>
              <a:ext uri="{FF2B5EF4-FFF2-40B4-BE49-F238E27FC236}">
                <a16:creationId xmlns:a16="http://schemas.microsoft.com/office/drawing/2014/main" id="{F641FF49-2091-9FB7-F805-BB377A7B9C8C}"/>
              </a:ext>
            </a:extLst>
          </p:cNvPr>
          <p:cNvSpPr>
            <a:spLocks noGrp="1"/>
          </p:cNvSpPr>
          <p:nvPr>
            <p:ph type="body" sz="quarter" idx="13"/>
          </p:nvPr>
        </p:nvSpPr>
        <p:spPr>
          <a:xfrm>
            <a:off x="838200" y="1037292"/>
            <a:ext cx="10515600" cy="543059"/>
          </a:xfrm>
        </p:spPr>
        <p:txBody>
          <a:bodyPr/>
          <a:lstStyle/>
          <a:p>
            <a:r>
              <a:rPr kumimoji="1" lang="en-US" altLang="zh-CN"/>
              <a:t>Recursion handling</a:t>
            </a:r>
          </a:p>
        </p:txBody>
      </p:sp>
      <p:sp>
        <p:nvSpPr>
          <p:cNvPr id="5" name="TextBox 4">
            <a:extLst>
              <a:ext uri="{FF2B5EF4-FFF2-40B4-BE49-F238E27FC236}">
                <a16:creationId xmlns:a16="http://schemas.microsoft.com/office/drawing/2014/main" id="{489A44E8-0B02-7D2F-5DF0-128A423F6946}"/>
              </a:ext>
            </a:extLst>
          </p:cNvPr>
          <p:cNvSpPr txBox="1"/>
          <p:nvPr/>
        </p:nvSpPr>
        <p:spPr>
          <a:xfrm>
            <a:off x="907739" y="1873374"/>
            <a:ext cx="5014710" cy="3477875"/>
          </a:xfrm>
          <a:prstGeom prst="rect">
            <a:avLst/>
          </a:prstGeom>
          <a:noFill/>
          <a:ln w="12700">
            <a:solidFill>
              <a:schemeClr val="accent1">
                <a:shade val="50000"/>
              </a:schemeClr>
            </a:solidFill>
          </a:ln>
        </p:spPr>
        <p:txBody>
          <a:bodyPr wrap="square">
            <a:spAutoFit/>
          </a:bodyPr>
          <a:lstStyle/>
          <a:p>
            <a:r>
              <a:rPr lang="en-US" altLang="zh-CN" sz="2000" dirty="0">
                <a:latin typeface="Inconsolata LGC" panose="020B0609030003000000" pitchFamily="49" charset="0"/>
              </a:rPr>
              <a:t>1  int recur(int p) {</a:t>
            </a:r>
          </a:p>
          <a:p>
            <a:r>
              <a:rPr lang="en-US" altLang="zh-CN" sz="2000" dirty="0">
                <a:latin typeface="Inconsolata LGC" panose="020B0609030003000000" pitchFamily="49" charset="0"/>
              </a:rPr>
              <a:t>2      if (p &gt; 100) {</a:t>
            </a:r>
          </a:p>
          <a:p>
            <a:r>
              <a:rPr lang="en-US" altLang="zh-CN" sz="2000" dirty="0">
                <a:latin typeface="Inconsolata LGC" panose="020B0609030003000000" pitchFamily="49" charset="0"/>
              </a:rPr>
              <a:t>3          return p – 10;</a:t>
            </a:r>
          </a:p>
          <a:p>
            <a:r>
              <a:rPr lang="en-US" altLang="zh-CN" sz="2000" dirty="0">
                <a:latin typeface="Inconsolata LGC" panose="020B0609030003000000" pitchFamily="49" charset="0"/>
              </a:rPr>
              <a:t>4      } else {</a:t>
            </a:r>
          </a:p>
          <a:p>
            <a:r>
              <a:rPr lang="en-US" altLang="zh-CN" sz="2000" dirty="0">
                <a:latin typeface="Inconsolata LGC" panose="020B0609030003000000" pitchFamily="49" charset="0"/>
              </a:rPr>
              <a:t>5          return recur(p + 11);</a:t>
            </a:r>
          </a:p>
          <a:p>
            <a:r>
              <a:rPr lang="en-US" altLang="zh-CN" sz="2000" dirty="0">
                <a:latin typeface="Inconsolata LGC" panose="020B0609030003000000" pitchFamily="49" charset="0"/>
              </a:rPr>
              <a:t>6      }</a:t>
            </a:r>
          </a:p>
          <a:p>
            <a:r>
              <a:rPr lang="en-US" altLang="zh-CN" sz="2000" dirty="0">
                <a:latin typeface="Inconsolata LGC" panose="020B0609030003000000" pitchFamily="49" charset="0"/>
              </a:rPr>
              <a:t>7  }</a:t>
            </a:r>
          </a:p>
          <a:p>
            <a:r>
              <a:rPr lang="en-US" altLang="zh-CN" sz="2000" dirty="0">
                <a:latin typeface="Inconsolata LGC" panose="020B0609030003000000" pitchFamily="49" charset="0"/>
              </a:rPr>
              <a:t>8  int main() {</a:t>
            </a:r>
          </a:p>
          <a:p>
            <a:r>
              <a:rPr lang="en-US" altLang="zh-CN" sz="2000" dirty="0">
                <a:latin typeface="Inconsolata LGC" panose="020B0609030003000000" pitchFamily="49" charset="0"/>
              </a:rPr>
              <a:t>9      int res1 = recur(105);</a:t>
            </a:r>
          </a:p>
          <a:p>
            <a:r>
              <a:rPr lang="en-US" altLang="zh-CN" sz="2000" dirty="0">
                <a:latin typeface="Inconsolata LGC" panose="020B0609030003000000" pitchFamily="49" charset="0"/>
              </a:rPr>
              <a:t>10     int res2 = recur(res1);</a:t>
            </a:r>
          </a:p>
          <a:p>
            <a:r>
              <a:rPr lang="en-US" altLang="zh-CN" sz="2000" dirty="0">
                <a:latin typeface="Inconsolata LGC" panose="020B0609030003000000" pitchFamily="49" charset="0"/>
              </a:rPr>
              <a:t>11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6B6CD2-F437-3996-DD86-BC0ACFBF723D}"/>
                  </a:ext>
                </a:extLst>
              </p:cNvPr>
              <p:cNvSpPr txBox="1"/>
              <p:nvPr/>
            </p:nvSpPr>
            <p:spPr>
              <a:xfrm>
                <a:off x="9026999" y="645168"/>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sub>
                      </m:sSub>
                    </m:oMath>
                  </m:oMathPara>
                </a14:m>
                <a:endParaRPr kumimoji="1" lang="zh-CN" altLang="en-US"/>
              </a:p>
            </p:txBody>
          </p:sp>
        </mc:Choice>
        <mc:Fallback xmlns="">
          <p:sp>
            <p:nvSpPr>
              <p:cNvPr id="13" name="TextBox 12">
                <a:extLst>
                  <a:ext uri="{FF2B5EF4-FFF2-40B4-BE49-F238E27FC236}">
                    <a16:creationId xmlns:a16="http://schemas.microsoft.com/office/drawing/2014/main" id="{D077E941-F177-7E0D-FC54-7B268AB83D14}"/>
                  </a:ext>
                </a:extLst>
              </p:cNvPr>
              <p:cNvSpPr txBox="1">
                <a:spLocks noRot="1" noChangeAspect="1" noMove="1" noResize="1" noEditPoints="1" noAdjustHandles="1" noChangeArrowheads="1" noChangeShapeType="1" noTextEdit="1"/>
              </p:cNvSpPr>
              <p:nvPr/>
            </p:nvSpPr>
            <p:spPr>
              <a:xfrm>
                <a:off x="9026999" y="645168"/>
                <a:ext cx="759417" cy="369332"/>
              </a:xfrm>
              <a:prstGeom prst="rect">
                <a:avLst/>
              </a:prstGeom>
              <a:blipFill>
                <a:blip r:embed="rId9"/>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5ACEB8D-8B3B-53F6-FED5-E3620C7B1897}"/>
                  </a:ext>
                </a:extLst>
              </p:cNvPr>
              <p:cNvSpPr txBox="1"/>
              <p:nvPr/>
            </p:nvSpPr>
            <p:spPr>
              <a:xfrm>
                <a:off x="9026998" y="137623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2</m:t>
                          </m:r>
                        </m:sub>
                      </m:sSub>
                    </m:oMath>
                  </m:oMathPara>
                </a14:m>
                <a:endParaRPr kumimoji="1" lang="zh-CN" altLang="en-US"/>
              </a:p>
            </p:txBody>
          </p:sp>
        </mc:Choice>
        <mc:Fallback xmlns="">
          <p:sp>
            <p:nvSpPr>
              <p:cNvPr id="14" name="TextBox 13">
                <a:extLst>
                  <a:ext uri="{FF2B5EF4-FFF2-40B4-BE49-F238E27FC236}">
                    <a16:creationId xmlns:a16="http://schemas.microsoft.com/office/drawing/2014/main" id="{0B35CB64-E2F4-716D-6923-CB4FFA174229}"/>
                  </a:ext>
                </a:extLst>
              </p:cNvPr>
              <p:cNvSpPr txBox="1">
                <a:spLocks noRot="1" noChangeAspect="1" noMove="1" noResize="1" noEditPoints="1" noAdjustHandles="1" noChangeArrowheads="1" noChangeShapeType="1" noTextEdit="1"/>
              </p:cNvSpPr>
              <p:nvPr/>
            </p:nvSpPr>
            <p:spPr>
              <a:xfrm>
                <a:off x="9026998" y="1376234"/>
                <a:ext cx="759417" cy="369332"/>
              </a:xfrm>
              <a:prstGeom prst="rect">
                <a:avLst/>
              </a:prstGeom>
              <a:blipFill>
                <a:blip r:embed="rId10"/>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500E9E0-0E89-AB7D-B0D8-4D777F189C35}"/>
                  </a:ext>
                </a:extLst>
              </p:cNvPr>
              <p:cNvSpPr txBox="1"/>
              <p:nvPr/>
            </p:nvSpPr>
            <p:spPr>
              <a:xfrm>
                <a:off x="8644705" y="2052333"/>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3</m:t>
                          </m:r>
                        </m:sub>
                      </m:sSub>
                    </m:oMath>
                  </m:oMathPara>
                </a14:m>
                <a:endParaRPr kumimoji="1" lang="zh-CN" altLang="en-US"/>
              </a:p>
            </p:txBody>
          </p:sp>
        </mc:Choice>
        <mc:Fallback xmlns="">
          <p:sp>
            <p:nvSpPr>
              <p:cNvPr id="15" name="TextBox 14">
                <a:extLst>
                  <a:ext uri="{FF2B5EF4-FFF2-40B4-BE49-F238E27FC236}">
                    <a16:creationId xmlns:a16="http://schemas.microsoft.com/office/drawing/2014/main" id="{0D3FA4B2-B9AD-62DF-D3BC-19140CC79BB2}"/>
                  </a:ext>
                </a:extLst>
              </p:cNvPr>
              <p:cNvSpPr txBox="1">
                <a:spLocks noRot="1" noChangeAspect="1" noMove="1" noResize="1" noEditPoints="1" noAdjustHandles="1" noChangeArrowheads="1" noChangeShapeType="1" noTextEdit="1"/>
              </p:cNvSpPr>
              <p:nvPr/>
            </p:nvSpPr>
            <p:spPr>
              <a:xfrm>
                <a:off x="8644705" y="2052333"/>
                <a:ext cx="759417" cy="369332"/>
              </a:xfrm>
              <a:prstGeom prst="rect">
                <a:avLst/>
              </a:prstGeom>
              <a:blipFill>
                <a:blip r:embed="rId11"/>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CEB76B0-5A5D-60C2-4690-AFE8E4C09BA2}"/>
                  </a:ext>
                </a:extLst>
              </p:cNvPr>
              <p:cNvSpPr txBox="1"/>
              <p:nvPr/>
            </p:nvSpPr>
            <p:spPr>
              <a:xfrm>
                <a:off x="9916576" y="2055665"/>
                <a:ext cx="759417" cy="376450"/>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5</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16" name="TextBox 15">
                <a:extLst>
                  <a:ext uri="{FF2B5EF4-FFF2-40B4-BE49-F238E27FC236}">
                    <a16:creationId xmlns:a16="http://schemas.microsoft.com/office/drawing/2014/main" id="{EC3BD6B9-77CE-CEA6-E1A5-B9420C7904AB}"/>
                  </a:ext>
                </a:extLst>
              </p:cNvPr>
              <p:cNvSpPr txBox="1">
                <a:spLocks noRot="1" noChangeAspect="1" noMove="1" noResize="1" noEditPoints="1" noAdjustHandles="1" noChangeArrowheads="1" noChangeShapeType="1" noTextEdit="1"/>
              </p:cNvSpPr>
              <p:nvPr/>
            </p:nvSpPr>
            <p:spPr>
              <a:xfrm>
                <a:off x="9916576" y="2055665"/>
                <a:ext cx="759417" cy="376450"/>
              </a:xfrm>
              <a:prstGeom prst="rect">
                <a:avLst/>
              </a:prstGeom>
              <a:blipFill>
                <a:blip r:embed="rId12"/>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41E0C84-09C9-FB1B-D3F7-D4FF9814F19B}"/>
                  </a:ext>
                </a:extLst>
              </p:cNvPr>
              <p:cNvSpPr txBox="1"/>
              <p:nvPr/>
            </p:nvSpPr>
            <p:spPr>
              <a:xfrm>
                <a:off x="9916576" y="2577695"/>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5</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17" name="TextBox 16">
                <a:extLst>
                  <a:ext uri="{FF2B5EF4-FFF2-40B4-BE49-F238E27FC236}">
                    <a16:creationId xmlns:a16="http://schemas.microsoft.com/office/drawing/2014/main" id="{BADEE6CD-D0F6-FEE0-BF65-DF62B671742D}"/>
                  </a:ext>
                </a:extLst>
              </p:cNvPr>
              <p:cNvSpPr txBox="1">
                <a:spLocks noRot="1" noChangeAspect="1" noMove="1" noResize="1" noEditPoints="1" noAdjustHandles="1" noChangeArrowheads="1" noChangeShapeType="1" noTextEdit="1"/>
              </p:cNvSpPr>
              <p:nvPr/>
            </p:nvSpPr>
            <p:spPr>
              <a:xfrm>
                <a:off x="9916576" y="2577695"/>
                <a:ext cx="759417" cy="369332"/>
              </a:xfrm>
              <a:prstGeom prst="rect">
                <a:avLst/>
              </a:prstGeom>
              <a:blipFill>
                <a:blip r:embed="rId13"/>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9319F4B-E90C-7E2A-701E-3DE6CF4E9E4A}"/>
                  </a:ext>
                </a:extLst>
              </p:cNvPr>
              <p:cNvSpPr txBox="1"/>
              <p:nvPr/>
            </p:nvSpPr>
            <p:spPr>
              <a:xfrm>
                <a:off x="9026998" y="337263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6</m:t>
                          </m:r>
                        </m:sub>
                      </m:sSub>
                    </m:oMath>
                  </m:oMathPara>
                </a14:m>
                <a:endParaRPr kumimoji="1" lang="zh-CN" altLang="en-US"/>
              </a:p>
            </p:txBody>
          </p:sp>
        </mc:Choice>
        <mc:Fallback xmlns="">
          <p:sp>
            <p:nvSpPr>
              <p:cNvPr id="18" name="TextBox 17">
                <a:extLst>
                  <a:ext uri="{FF2B5EF4-FFF2-40B4-BE49-F238E27FC236}">
                    <a16:creationId xmlns:a16="http://schemas.microsoft.com/office/drawing/2014/main" id="{D6F07264-324F-389F-9D14-8FC9F3B80795}"/>
                  </a:ext>
                </a:extLst>
              </p:cNvPr>
              <p:cNvSpPr txBox="1">
                <a:spLocks noRot="1" noChangeAspect="1" noMove="1" noResize="1" noEditPoints="1" noAdjustHandles="1" noChangeArrowheads="1" noChangeShapeType="1" noTextEdit="1"/>
              </p:cNvSpPr>
              <p:nvPr/>
            </p:nvSpPr>
            <p:spPr>
              <a:xfrm>
                <a:off x="9026998" y="3372634"/>
                <a:ext cx="759417" cy="369332"/>
              </a:xfrm>
              <a:prstGeom prst="rect">
                <a:avLst/>
              </a:prstGeom>
              <a:blipFill>
                <a:blip r:embed="rId14"/>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0B0F573-33B8-3DF9-61DA-D9FDF2CC984E}"/>
                  </a:ext>
                </a:extLst>
              </p:cNvPr>
              <p:cNvSpPr txBox="1"/>
              <p:nvPr/>
            </p:nvSpPr>
            <p:spPr>
              <a:xfrm>
                <a:off x="9026997" y="4096300"/>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7</m:t>
                          </m:r>
                        </m:sub>
                      </m:sSub>
                    </m:oMath>
                  </m:oMathPara>
                </a14:m>
                <a:endParaRPr kumimoji="1" lang="zh-CN" altLang="en-US"/>
              </a:p>
            </p:txBody>
          </p:sp>
        </mc:Choice>
        <mc:Fallback xmlns="">
          <p:sp>
            <p:nvSpPr>
              <p:cNvPr id="19" name="TextBox 18">
                <a:extLst>
                  <a:ext uri="{FF2B5EF4-FFF2-40B4-BE49-F238E27FC236}">
                    <a16:creationId xmlns:a16="http://schemas.microsoft.com/office/drawing/2014/main" id="{4A08E047-73CA-1EF5-9A75-957D172BDBBF}"/>
                  </a:ext>
                </a:extLst>
              </p:cNvPr>
              <p:cNvSpPr txBox="1">
                <a:spLocks noRot="1" noChangeAspect="1" noMove="1" noResize="1" noEditPoints="1" noAdjustHandles="1" noChangeArrowheads="1" noChangeShapeType="1" noTextEdit="1"/>
              </p:cNvSpPr>
              <p:nvPr/>
            </p:nvSpPr>
            <p:spPr>
              <a:xfrm>
                <a:off x="9026997" y="4096300"/>
                <a:ext cx="759417" cy="369332"/>
              </a:xfrm>
              <a:prstGeom prst="rect">
                <a:avLst/>
              </a:prstGeom>
              <a:blipFill>
                <a:blip r:embed="rId15"/>
                <a:stretch>
                  <a:fillRect/>
                </a:stretch>
              </a:blipFill>
              <a:ln w="12700">
                <a:solidFill>
                  <a:schemeClr val="accent1">
                    <a:shade val="50000"/>
                  </a:schemeClr>
                </a:solidFill>
              </a:ln>
            </p:spPr>
            <p:txBody>
              <a:bodyPr/>
              <a:lstStyle/>
              <a:p>
                <a:r>
                  <a:rPr lang="zh-CN" altLang="en-US">
                    <a:noFill/>
                  </a:rPr>
                  <a:t> </a:t>
                </a:r>
              </a:p>
            </p:txBody>
          </p:sp>
        </mc:Fallback>
      </mc:AlternateContent>
      <p:cxnSp>
        <p:nvCxnSpPr>
          <p:cNvPr id="28" name="Straight Arrow Connector 27">
            <a:extLst>
              <a:ext uri="{FF2B5EF4-FFF2-40B4-BE49-F238E27FC236}">
                <a16:creationId xmlns:a16="http://schemas.microsoft.com/office/drawing/2014/main" id="{7FDFE9A7-5B85-CF60-6DFB-4F7CA47D2C3C}"/>
              </a:ext>
            </a:extLst>
          </p:cNvPr>
          <p:cNvCxnSpPr>
            <a:cxnSpLocks/>
            <a:stCxn id="13" idx="2"/>
            <a:endCxn id="14" idx="0"/>
          </p:cNvCxnSpPr>
          <p:nvPr/>
        </p:nvCxnSpPr>
        <p:spPr>
          <a:xfrm flipH="1">
            <a:off x="9406707" y="1014500"/>
            <a:ext cx="1" cy="361734"/>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B51F5AEF-1E9D-26F0-BF0F-47C84C84C530}"/>
              </a:ext>
            </a:extLst>
          </p:cNvPr>
          <p:cNvCxnSpPr>
            <a:cxnSpLocks/>
            <a:endCxn id="15" idx="0"/>
          </p:cNvCxnSpPr>
          <p:nvPr/>
        </p:nvCxnSpPr>
        <p:spPr>
          <a:xfrm flipH="1">
            <a:off x="9024414" y="1745566"/>
            <a:ext cx="188560" cy="306767"/>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75B53F50-9823-4322-96D1-0CBBCD954C00}"/>
              </a:ext>
            </a:extLst>
          </p:cNvPr>
          <p:cNvCxnSpPr>
            <a:cxnSpLocks/>
            <a:stCxn id="15" idx="2"/>
          </p:cNvCxnSpPr>
          <p:nvPr/>
        </p:nvCxnSpPr>
        <p:spPr>
          <a:xfrm>
            <a:off x="9024414" y="2421665"/>
            <a:ext cx="177372" cy="950969"/>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35543942-3E84-65DF-AE4A-4652472DEEE1}"/>
              </a:ext>
            </a:extLst>
          </p:cNvPr>
          <p:cNvCxnSpPr>
            <a:cxnSpLocks/>
            <a:stCxn id="18" idx="2"/>
            <a:endCxn id="19" idx="0"/>
          </p:cNvCxnSpPr>
          <p:nvPr/>
        </p:nvCxnSpPr>
        <p:spPr>
          <a:xfrm flipH="1">
            <a:off x="9406706" y="3741966"/>
            <a:ext cx="1" cy="354334"/>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B3956F7A-AD3D-0ADA-62E9-4675FDDBB71E}"/>
              </a:ext>
            </a:extLst>
          </p:cNvPr>
          <p:cNvCxnSpPr>
            <a:cxnSpLocks/>
            <a:endCxn id="16" idx="0"/>
          </p:cNvCxnSpPr>
          <p:nvPr/>
        </p:nvCxnSpPr>
        <p:spPr>
          <a:xfrm>
            <a:off x="9725428" y="1763874"/>
            <a:ext cx="570857" cy="291791"/>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FD82AFCD-6959-EB9A-6C42-636F89B1A2A4}"/>
              </a:ext>
            </a:extLst>
          </p:cNvPr>
          <p:cNvCxnSpPr>
            <a:cxnSpLocks/>
            <a:stCxn id="17" idx="2"/>
          </p:cNvCxnSpPr>
          <p:nvPr/>
        </p:nvCxnSpPr>
        <p:spPr>
          <a:xfrm flipH="1">
            <a:off x="9581495" y="2947027"/>
            <a:ext cx="714790" cy="425607"/>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54" name="Elbow Connector 53">
            <a:extLst>
              <a:ext uri="{FF2B5EF4-FFF2-40B4-BE49-F238E27FC236}">
                <a16:creationId xmlns:a16="http://schemas.microsoft.com/office/drawing/2014/main" id="{22C10DDB-6EA8-60FF-A016-5C7422CF72BB}"/>
              </a:ext>
            </a:extLst>
          </p:cNvPr>
          <p:cNvCxnSpPr>
            <a:stCxn id="16" idx="3"/>
            <a:endCxn id="13" idx="3"/>
          </p:cNvCxnSpPr>
          <p:nvPr/>
        </p:nvCxnSpPr>
        <p:spPr>
          <a:xfrm flipH="1" flipV="1">
            <a:off x="9786416" y="829834"/>
            <a:ext cx="889577" cy="1414056"/>
          </a:xfrm>
          <a:prstGeom prst="bentConnector3">
            <a:avLst>
              <a:gd name="adj1" fmla="val -25698"/>
            </a:avLst>
          </a:prstGeom>
          <a:ln w="25400">
            <a:solidFill>
              <a:srgbClr val="C00000"/>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55" name="Elbow Connector 54">
            <a:extLst>
              <a:ext uri="{FF2B5EF4-FFF2-40B4-BE49-F238E27FC236}">
                <a16:creationId xmlns:a16="http://schemas.microsoft.com/office/drawing/2014/main" id="{98FD8585-323F-9A31-6946-70452B398EEC}"/>
              </a:ext>
            </a:extLst>
          </p:cNvPr>
          <p:cNvCxnSpPr>
            <a:cxnSpLocks/>
            <a:stCxn id="19" idx="3"/>
          </p:cNvCxnSpPr>
          <p:nvPr/>
        </p:nvCxnSpPr>
        <p:spPr>
          <a:xfrm flipV="1">
            <a:off x="9786414" y="2947027"/>
            <a:ext cx="759417" cy="1333939"/>
          </a:xfrm>
          <a:prstGeom prst="bentConnector2">
            <a:avLst/>
          </a:prstGeom>
          <a:ln w="25400">
            <a:solidFill>
              <a:srgbClr val="C00000"/>
            </a:solidFill>
            <a:prstDash val="lgDash"/>
            <a:tailEnd type="triangle" w="lg" len="med"/>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EE4BC424-3B32-4AA1-A323-D90B6B5B5B55}"/>
              </a:ext>
            </a:extLst>
          </p:cNvPr>
          <p:cNvCxnSpPr>
            <a:cxnSpLocks/>
          </p:cNvCxnSpPr>
          <p:nvPr/>
        </p:nvCxnSpPr>
        <p:spPr>
          <a:xfrm>
            <a:off x="7200778" y="5034805"/>
            <a:ext cx="759417" cy="0"/>
          </a:xfrm>
          <a:prstGeom prst="straightConnector1">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399ED59C-E93C-9AD2-4E0B-582B2EE43765}"/>
              </a:ext>
            </a:extLst>
          </p:cNvPr>
          <p:cNvCxnSpPr>
            <a:cxnSpLocks/>
          </p:cNvCxnSpPr>
          <p:nvPr/>
        </p:nvCxnSpPr>
        <p:spPr>
          <a:xfrm>
            <a:off x="7200778" y="5354120"/>
            <a:ext cx="759417" cy="0"/>
          </a:xfrm>
          <a:prstGeom prst="straightConnector1">
            <a:avLst/>
          </a:prstGeom>
          <a:ln>
            <a:solidFill>
              <a:schemeClr val="tx1"/>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97" name="TextBox 96">
            <a:extLst>
              <a:ext uri="{FF2B5EF4-FFF2-40B4-BE49-F238E27FC236}">
                <a16:creationId xmlns:a16="http://schemas.microsoft.com/office/drawing/2014/main" id="{D8A81CD5-596A-E241-0062-23379448B4F9}"/>
              </a:ext>
            </a:extLst>
          </p:cNvPr>
          <p:cNvSpPr txBox="1"/>
          <p:nvPr/>
        </p:nvSpPr>
        <p:spPr>
          <a:xfrm>
            <a:off x="8253804" y="4857623"/>
            <a:ext cx="1123962" cy="369332"/>
          </a:xfrm>
          <a:prstGeom prst="rect">
            <a:avLst/>
          </a:prstGeom>
          <a:noFill/>
        </p:spPr>
        <p:txBody>
          <a:bodyPr wrap="none" rtlCol="0">
            <a:spAutoFit/>
          </a:bodyPr>
          <a:lstStyle/>
          <a:p>
            <a:r>
              <a:rPr kumimoji="1" lang="en-US" altLang="zh-CN"/>
              <a:t>Call Edge</a:t>
            </a:r>
            <a:endParaRPr kumimoji="1" lang="zh-CN" altLang="en-US"/>
          </a:p>
        </p:txBody>
      </p:sp>
      <p:sp>
        <p:nvSpPr>
          <p:cNvPr id="98" name="TextBox 97">
            <a:extLst>
              <a:ext uri="{FF2B5EF4-FFF2-40B4-BE49-F238E27FC236}">
                <a16:creationId xmlns:a16="http://schemas.microsoft.com/office/drawing/2014/main" id="{CBE29D64-CF5B-A2C2-3FD9-128D526CF178}"/>
              </a:ext>
            </a:extLst>
          </p:cNvPr>
          <p:cNvSpPr txBox="1"/>
          <p:nvPr/>
        </p:nvSpPr>
        <p:spPr>
          <a:xfrm>
            <a:off x="8259038" y="5197266"/>
            <a:ext cx="1390061" cy="369332"/>
          </a:xfrm>
          <a:prstGeom prst="rect">
            <a:avLst/>
          </a:prstGeom>
          <a:noFill/>
        </p:spPr>
        <p:txBody>
          <a:bodyPr wrap="none" rtlCol="0">
            <a:spAutoFit/>
          </a:bodyPr>
          <a:lstStyle/>
          <a:p>
            <a:r>
              <a:rPr kumimoji="1" lang="en-US" altLang="zh-CN"/>
              <a:t>Return Edge</a:t>
            </a:r>
            <a:endParaRPr kumimoji="1" lang="zh-CN" altLang="en-US"/>
          </a:p>
        </p:txBody>
      </p:sp>
      <p:sp>
        <p:nvSpPr>
          <p:cNvPr id="101" name="TextBox 100">
            <a:extLst>
              <a:ext uri="{FF2B5EF4-FFF2-40B4-BE49-F238E27FC236}">
                <a16:creationId xmlns:a16="http://schemas.microsoft.com/office/drawing/2014/main" id="{B9F84A8B-1514-9EE9-2D77-1306BBAA8FDA}"/>
              </a:ext>
            </a:extLst>
          </p:cNvPr>
          <p:cNvSpPr txBox="1"/>
          <p:nvPr/>
        </p:nvSpPr>
        <p:spPr>
          <a:xfrm>
            <a:off x="2523624" y="5626153"/>
            <a:ext cx="1023037" cy="523220"/>
          </a:xfrm>
          <a:prstGeom prst="rect">
            <a:avLst/>
          </a:prstGeom>
          <a:noFill/>
        </p:spPr>
        <p:txBody>
          <a:bodyPr wrap="none" rtlCol="0">
            <a:spAutoFit/>
          </a:bodyPr>
          <a:lstStyle/>
          <a:p>
            <a:r>
              <a:rPr kumimoji="1" lang="en-US" altLang="zh-CN" sz="2800"/>
              <a:t>Code</a:t>
            </a:r>
            <a:endParaRPr kumimoji="1" lang="zh-CN" altLang="en-US" sz="2800"/>
          </a:p>
        </p:txBody>
      </p:sp>
      <p:sp>
        <p:nvSpPr>
          <p:cNvPr id="102" name="TextBox 101">
            <a:extLst>
              <a:ext uri="{FF2B5EF4-FFF2-40B4-BE49-F238E27FC236}">
                <a16:creationId xmlns:a16="http://schemas.microsoft.com/office/drawing/2014/main" id="{4D1F3186-D0A6-4B31-AA3E-61D45222F126}"/>
              </a:ext>
            </a:extLst>
          </p:cNvPr>
          <p:cNvSpPr txBox="1"/>
          <p:nvPr/>
        </p:nvSpPr>
        <p:spPr>
          <a:xfrm>
            <a:off x="5983759" y="5626153"/>
            <a:ext cx="5664051" cy="954107"/>
          </a:xfrm>
          <a:prstGeom prst="rect">
            <a:avLst/>
          </a:prstGeom>
          <a:noFill/>
        </p:spPr>
        <p:txBody>
          <a:bodyPr wrap="none" rtlCol="0">
            <a:spAutoFit/>
          </a:bodyPr>
          <a:lstStyle/>
          <a:p>
            <a:pPr algn="ctr"/>
            <a:r>
              <a:rPr kumimoji="1" lang="en-US" altLang="zh-CN" sz="2800"/>
              <a:t>Interprocedural Control Flow Graph</a:t>
            </a:r>
            <a:br>
              <a:rPr kumimoji="1" lang="en-US" altLang="zh-CN" sz="2800"/>
            </a:br>
            <a:r>
              <a:rPr kumimoji="1" lang="en-US" altLang="zh-CN" sz="2800"/>
              <a:t>(ICFG)</a:t>
            </a:r>
            <a:endParaRPr kumimoji="1" lang="zh-CN" altLang="en-US" sz="2800"/>
          </a:p>
        </p:txBody>
      </p:sp>
      <p:sp>
        <p:nvSpPr>
          <p:cNvPr id="6" name="TextBox 5">
            <a:extLst>
              <a:ext uri="{FF2B5EF4-FFF2-40B4-BE49-F238E27FC236}">
                <a16:creationId xmlns:a16="http://schemas.microsoft.com/office/drawing/2014/main" id="{010D07C9-0667-5D5F-9C8C-7DA4CA1AB4D6}"/>
              </a:ext>
            </a:extLst>
          </p:cNvPr>
          <p:cNvSpPr txBox="1"/>
          <p:nvPr/>
        </p:nvSpPr>
        <p:spPr>
          <a:xfrm>
            <a:off x="9746281" y="1209274"/>
            <a:ext cx="1210781" cy="461665"/>
          </a:xfrm>
          <a:prstGeom prst="rect">
            <a:avLst/>
          </a:prstGeom>
          <a:noFill/>
        </p:spPr>
        <p:txBody>
          <a:bodyPr wrap="none" rtlCol="0">
            <a:spAutoFit/>
          </a:bodyPr>
          <a:lstStyle/>
          <a:p>
            <a:r>
              <a:rPr kumimoji="1" lang="en-US" altLang="zh-CN" sz="2400" b="1">
                <a:solidFill>
                  <a:srgbClr val="C00000"/>
                </a:solidFill>
              </a:rPr>
              <a:t>Cycle 1</a:t>
            </a:r>
            <a:endParaRPr kumimoji="1" lang="zh-CN" altLang="en-US" sz="2400" b="1">
              <a:solidFill>
                <a:srgbClr val="C00000"/>
              </a:solidFill>
            </a:endParaRPr>
          </a:p>
        </p:txBody>
      </p:sp>
      <p:sp>
        <p:nvSpPr>
          <p:cNvPr id="7" name="TextBox 6">
            <a:extLst>
              <a:ext uri="{FF2B5EF4-FFF2-40B4-BE49-F238E27FC236}">
                <a16:creationId xmlns:a16="http://schemas.microsoft.com/office/drawing/2014/main" id="{10725487-9C38-E71B-CA91-2E030C1205CB}"/>
              </a:ext>
            </a:extLst>
          </p:cNvPr>
          <p:cNvSpPr txBox="1"/>
          <p:nvPr/>
        </p:nvSpPr>
        <p:spPr>
          <a:xfrm>
            <a:off x="9405208" y="3634486"/>
            <a:ext cx="1210781" cy="461665"/>
          </a:xfrm>
          <a:prstGeom prst="rect">
            <a:avLst/>
          </a:prstGeom>
          <a:noFill/>
        </p:spPr>
        <p:txBody>
          <a:bodyPr wrap="none" rtlCol="0">
            <a:spAutoFit/>
          </a:bodyPr>
          <a:lstStyle/>
          <a:p>
            <a:r>
              <a:rPr kumimoji="1" lang="en-US" altLang="zh-CN" sz="2400" b="1">
                <a:solidFill>
                  <a:srgbClr val="C00000"/>
                </a:solidFill>
              </a:rPr>
              <a:t>Cycle 2</a:t>
            </a:r>
            <a:endParaRPr kumimoji="1" lang="zh-CN" altLang="en-US" sz="2400" b="1">
              <a:solidFill>
                <a:srgbClr val="C00000"/>
              </a:solidFill>
            </a:endParaRPr>
          </a:p>
        </p:txBody>
      </p:sp>
    </p:spTree>
    <p:extLst>
      <p:ext uri="{BB962C8B-B14F-4D97-AF65-F5344CB8AC3E}">
        <p14:creationId xmlns:p14="http://schemas.microsoft.com/office/powerpoint/2010/main" val="3193875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308CE-4045-A48B-4D10-054D80B755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B0BBDD-6E9A-CFE8-E68E-67727E16C8BE}"/>
              </a:ext>
            </a:extLst>
          </p:cNvPr>
          <p:cNvSpPr>
            <a:spLocks noGrp="1"/>
          </p:cNvSpPr>
          <p:nvPr>
            <p:ph type="title"/>
          </p:nvPr>
        </p:nvSpPr>
        <p:spPr/>
        <p:txBody>
          <a:bodyPr/>
          <a:lstStyle/>
          <a:p>
            <a:r>
              <a:rPr kumimoji="1" lang="en-US" altLang="zh-CN"/>
              <a:t>Motivation</a:t>
            </a:r>
            <a:endParaRPr kumimoji="1" lang="zh-CN" altLang="en-US"/>
          </a:p>
        </p:txBody>
      </p:sp>
      <p:sp>
        <p:nvSpPr>
          <p:cNvPr id="4" name="Slide Number Placeholder 3">
            <a:extLst>
              <a:ext uri="{FF2B5EF4-FFF2-40B4-BE49-F238E27FC236}">
                <a16:creationId xmlns:a16="http://schemas.microsoft.com/office/drawing/2014/main" id="{B906DFAD-A9FA-35DC-1D44-372FDE1150EA}"/>
              </a:ext>
            </a:extLst>
          </p:cNvPr>
          <p:cNvSpPr>
            <a:spLocks noGrp="1"/>
          </p:cNvSpPr>
          <p:nvPr>
            <p:ph type="sldNum" sz="quarter" idx="12"/>
          </p:nvPr>
        </p:nvSpPr>
        <p:spPr/>
        <p:txBody>
          <a:bodyPr/>
          <a:lstStyle/>
          <a:p>
            <a:fld id="{E7F4798B-5966-EA46-B410-50C17A12B33D}" type="slidenum">
              <a:rPr lang="en-CN"/>
              <a:t>21</a:t>
            </a:fld>
            <a:endParaRPr kumimoji="1" lang="en-CN" altLang="zh-CN"/>
          </a:p>
        </p:txBody>
      </p:sp>
      <p:sp>
        <p:nvSpPr>
          <p:cNvPr id="3" name="Content Placeholder 2">
            <a:extLst>
              <a:ext uri="{FF2B5EF4-FFF2-40B4-BE49-F238E27FC236}">
                <a16:creationId xmlns:a16="http://schemas.microsoft.com/office/drawing/2014/main" id="{5DF4AFD4-5244-191A-3B57-F3B533B34A73}"/>
              </a:ext>
            </a:extLst>
          </p:cNvPr>
          <p:cNvSpPr>
            <a:spLocks noGrp="1"/>
          </p:cNvSpPr>
          <p:nvPr>
            <p:ph type="body" sz="quarter" idx="13"/>
          </p:nvPr>
        </p:nvSpPr>
        <p:spPr>
          <a:xfrm>
            <a:off x="838200" y="1037292"/>
            <a:ext cx="10515600" cy="543059"/>
          </a:xfrm>
        </p:spPr>
        <p:txBody>
          <a:bodyPr/>
          <a:lstStyle/>
          <a:p>
            <a:r>
              <a:rPr kumimoji="1" lang="en-US" altLang="zh-CN"/>
              <a:t>Recursion handling</a:t>
            </a:r>
          </a:p>
        </p:txBody>
      </p:sp>
      <p:sp>
        <p:nvSpPr>
          <p:cNvPr id="5" name="TextBox 4">
            <a:extLst>
              <a:ext uri="{FF2B5EF4-FFF2-40B4-BE49-F238E27FC236}">
                <a16:creationId xmlns:a16="http://schemas.microsoft.com/office/drawing/2014/main" id="{B2BC3810-676A-12C1-711C-4B53711EBFCC}"/>
              </a:ext>
            </a:extLst>
          </p:cNvPr>
          <p:cNvSpPr txBox="1"/>
          <p:nvPr/>
        </p:nvSpPr>
        <p:spPr>
          <a:xfrm>
            <a:off x="907739" y="1873374"/>
            <a:ext cx="5014710" cy="3477875"/>
          </a:xfrm>
          <a:prstGeom prst="rect">
            <a:avLst/>
          </a:prstGeom>
          <a:noFill/>
          <a:ln w="12700">
            <a:solidFill>
              <a:schemeClr val="accent1">
                <a:shade val="50000"/>
              </a:schemeClr>
            </a:solidFill>
          </a:ln>
        </p:spPr>
        <p:txBody>
          <a:bodyPr wrap="square">
            <a:spAutoFit/>
          </a:bodyPr>
          <a:lstStyle/>
          <a:p>
            <a:r>
              <a:rPr lang="en-US" altLang="zh-CN" sz="2000" dirty="0">
                <a:latin typeface="Inconsolata LGC" panose="020B0609030003000000" pitchFamily="49" charset="0"/>
              </a:rPr>
              <a:t>1  int recur(int p) {</a:t>
            </a:r>
          </a:p>
          <a:p>
            <a:r>
              <a:rPr lang="en-US" altLang="zh-CN" sz="2000" dirty="0">
                <a:latin typeface="Inconsolata LGC" panose="020B0609030003000000" pitchFamily="49" charset="0"/>
              </a:rPr>
              <a:t>2      if (p &gt; 100) {</a:t>
            </a:r>
          </a:p>
          <a:p>
            <a:r>
              <a:rPr lang="en-US" altLang="zh-CN" sz="2000" dirty="0">
                <a:latin typeface="Inconsolata LGC" panose="020B0609030003000000" pitchFamily="49" charset="0"/>
              </a:rPr>
              <a:t>3          return p – 10;</a:t>
            </a:r>
          </a:p>
          <a:p>
            <a:r>
              <a:rPr lang="en-US" altLang="zh-CN" sz="2000" dirty="0">
                <a:latin typeface="Inconsolata LGC" panose="020B0609030003000000" pitchFamily="49" charset="0"/>
              </a:rPr>
              <a:t>4      } else {</a:t>
            </a:r>
          </a:p>
          <a:p>
            <a:r>
              <a:rPr lang="en-US" altLang="zh-CN" sz="2000" dirty="0">
                <a:latin typeface="Inconsolata LGC" panose="020B0609030003000000" pitchFamily="49" charset="0"/>
              </a:rPr>
              <a:t>5          return recur(p + 11);</a:t>
            </a:r>
          </a:p>
          <a:p>
            <a:r>
              <a:rPr lang="en-US" altLang="zh-CN" sz="2000" dirty="0">
                <a:latin typeface="Inconsolata LGC" panose="020B0609030003000000" pitchFamily="49" charset="0"/>
              </a:rPr>
              <a:t>6      }</a:t>
            </a:r>
          </a:p>
          <a:p>
            <a:r>
              <a:rPr lang="en-US" altLang="zh-CN" sz="2000" dirty="0">
                <a:latin typeface="Inconsolata LGC" panose="020B0609030003000000" pitchFamily="49" charset="0"/>
              </a:rPr>
              <a:t>7  }</a:t>
            </a:r>
          </a:p>
          <a:p>
            <a:r>
              <a:rPr lang="en-US" altLang="zh-CN" sz="2000" dirty="0">
                <a:latin typeface="Inconsolata LGC" panose="020B0609030003000000" pitchFamily="49" charset="0"/>
              </a:rPr>
              <a:t>8  int main() {</a:t>
            </a:r>
          </a:p>
          <a:p>
            <a:r>
              <a:rPr lang="en-US" altLang="zh-CN" sz="2000" dirty="0">
                <a:latin typeface="Inconsolata LGC" panose="020B0609030003000000" pitchFamily="49" charset="0"/>
              </a:rPr>
              <a:t>9      int res1 = recur(105);</a:t>
            </a:r>
          </a:p>
          <a:p>
            <a:r>
              <a:rPr lang="en-US" altLang="zh-CN" sz="2000" dirty="0">
                <a:latin typeface="Inconsolata LGC" panose="020B0609030003000000" pitchFamily="49" charset="0"/>
              </a:rPr>
              <a:t>10     int res2 = recur(res1);</a:t>
            </a:r>
          </a:p>
          <a:p>
            <a:r>
              <a:rPr lang="en-US" altLang="zh-CN" sz="2000" dirty="0">
                <a:latin typeface="Inconsolata LGC" panose="020B0609030003000000" pitchFamily="49" charset="0"/>
              </a:rPr>
              <a:t>11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B03C78A-DA02-5DB1-AFD1-605C075A8D7F}"/>
                  </a:ext>
                </a:extLst>
              </p:cNvPr>
              <p:cNvSpPr txBox="1"/>
              <p:nvPr/>
            </p:nvSpPr>
            <p:spPr>
              <a:xfrm>
                <a:off x="7200782" y="645168"/>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8</m:t>
                          </m:r>
                        </m:sub>
                      </m:sSub>
                    </m:oMath>
                  </m:oMathPara>
                </a14:m>
                <a:endParaRPr kumimoji="1" lang="zh-CN" altLang="en-US"/>
              </a:p>
            </p:txBody>
          </p:sp>
        </mc:Choice>
        <mc:Fallback xmlns="">
          <p:sp>
            <p:nvSpPr>
              <p:cNvPr id="6" name="TextBox 5">
                <a:extLst>
                  <a:ext uri="{FF2B5EF4-FFF2-40B4-BE49-F238E27FC236}">
                    <a16:creationId xmlns:a16="http://schemas.microsoft.com/office/drawing/2014/main" id="{4BA3F421-141B-9CE7-F1E6-ADEF28632F67}"/>
                  </a:ext>
                </a:extLst>
              </p:cNvPr>
              <p:cNvSpPr txBox="1">
                <a:spLocks noRot="1" noChangeAspect="1" noMove="1" noResize="1" noEditPoints="1" noAdjustHandles="1" noChangeArrowheads="1" noChangeShapeType="1" noTextEdit="1"/>
              </p:cNvSpPr>
              <p:nvPr/>
            </p:nvSpPr>
            <p:spPr>
              <a:xfrm>
                <a:off x="7200782" y="645168"/>
                <a:ext cx="759417" cy="369332"/>
              </a:xfrm>
              <a:prstGeom prst="rect">
                <a:avLst/>
              </a:prstGeom>
              <a:blipFill>
                <a:blip r:embed="rId5"/>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C233F4-BF44-CED0-9C58-D31DC2FCBBD8}"/>
                  </a:ext>
                </a:extLst>
              </p:cNvPr>
              <p:cNvSpPr txBox="1"/>
              <p:nvPr/>
            </p:nvSpPr>
            <p:spPr>
              <a:xfrm>
                <a:off x="7200782" y="138109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7" name="TextBox 6">
                <a:extLst>
                  <a:ext uri="{FF2B5EF4-FFF2-40B4-BE49-F238E27FC236}">
                    <a16:creationId xmlns:a16="http://schemas.microsoft.com/office/drawing/2014/main" id="{982A8615-06A8-6B22-90E7-9A4CE9BE8535}"/>
                  </a:ext>
                </a:extLst>
              </p:cNvPr>
              <p:cNvSpPr txBox="1">
                <a:spLocks noRot="1" noChangeAspect="1" noMove="1" noResize="1" noEditPoints="1" noAdjustHandles="1" noChangeArrowheads="1" noChangeShapeType="1" noTextEdit="1"/>
              </p:cNvSpPr>
              <p:nvPr/>
            </p:nvSpPr>
            <p:spPr>
              <a:xfrm>
                <a:off x="7200782" y="1381094"/>
                <a:ext cx="759417" cy="369332"/>
              </a:xfrm>
              <a:prstGeom prst="rect">
                <a:avLst/>
              </a:prstGeom>
              <a:blipFill>
                <a:blip r:embed="rId6"/>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B846E64-5A84-AA33-DD0C-D773287D8B4D}"/>
                  </a:ext>
                </a:extLst>
              </p:cNvPr>
              <p:cNvSpPr txBox="1"/>
              <p:nvPr/>
            </p:nvSpPr>
            <p:spPr>
              <a:xfrm>
                <a:off x="7200782" y="2177262"/>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8" name="TextBox 7">
                <a:extLst>
                  <a:ext uri="{FF2B5EF4-FFF2-40B4-BE49-F238E27FC236}">
                    <a16:creationId xmlns:a16="http://schemas.microsoft.com/office/drawing/2014/main" id="{1E70F2F9-E315-819A-0F14-2849B9523A79}"/>
                  </a:ext>
                </a:extLst>
              </p:cNvPr>
              <p:cNvSpPr txBox="1">
                <a:spLocks noRot="1" noChangeAspect="1" noMove="1" noResize="1" noEditPoints="1" noAdjustHandles="1" noChangeArrowheads="1" noChangeShapeType="1" noTextEdit="1"/>
              </p:cNvSpPr>
              <p:nvPr/>
            </p:nvSpPr>
            <p:spPr>
              <a:xfrm>
                <a:off x="7200782" y="2177262"/>
                <a:ext cx="759417" cy="369332"/>
              </a:xfrm>
              <a:prstGeom prst="rect">
                <a:avLst/>
              </a:prstGeom>
              <a:blipFill>
                <a:blip r:embed="rId7"/>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8AB8CB7-9128-2D22-5C89-B9E35942F157}"/>
                  </a:ext>
                </a:extLst>
              </p:cNvPr>
              <p:cNvSpPr txBox="1"/>
              <p:nvPr/>
            </p:nvSpPr>
            <p:spPr>
              <a:xfrm>
                <a:off x="9026999" y="645168"/>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sub>
                      </m:sSub>
                    </m:oMath>
                  </m:oMathPara>
                </a14:m>
                <a:endParaRPr kumimoji="1" lang="zh-CN" altLang="en-US"/>
              </a:p>
            </p:txBody>
          </p:sp>
        </mc:Choice>
        <mc:Fallback xmlns="">
          <p:sp>
            <p:nvSpPr>
              <p:cNvPr id="13" name="TextBox 12">
                <a:extLst>
                  <a:ext uri="{FF2B5EF4-FFF2-40B4-BE49-F238E27FC236}">
                    <a16:creationId xmlns:a16="http://schemas.microsoft.com/office/drawing/2014/main" id="{D077E941-F177-7E0D-FC54-7B268AB83D14}"/>
                  </a:ext>
                </a:extLst>
              </p:cNvPr>
              <p:cNvSpPr txBox="1">
                <a:spLocks noRot="1" noChangeAspect="1" noMove="1" noResize="1" noEditPoints="1" noAdjustHandles="1" noChangeArrowheads="1" noChangeShapeType="1" noTextEdit="1"/>
              </p:cNvSpPr>
              <p:nvPr/>
            </p:nvSpPr>
            <p:spPr>
              <a:xfrm>
                <a:off x="9026999" y="645168"/>
                <a:ext cx="759417" cy="369332"/>
              </a:xfrm>
              <a:prstGeom prst="rect">
                <a:avLst/>
              </a:prstGeom>
              <a:blipFill>
                <a:blip r:embed="rId9"/>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F6FE432-947A-A17A-ED9B-2FFDE8CBAED8}"/>
                  </a:ext>
                </a:extLst>
              </p:cNvPr>
              <p:cNvSpPr txBox="1"/>
              <p:nvPr/>
            </p:nvSpPr>
            <p:spPr>
              <a:xfrm>
                <a:off x="9026998" y="137623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2</m:t>
                          </m:r>
                        </m:sub>
                      </m:sSub>
                    </m:oMath>
                  </m:oMathPara>
                </a14:m>
                <a:endParaRPr kumimoji="1" lang="zh-CN" altLang="en-US"/>
              </a:p>
            </p:txBody>
          </p:sp>
        </mc:Choice>
        <mc:Fallback xmlns="">
          <p:sp>
            <p:nvSpPr>
              <p:cNvPr id="14" name="TextBox 13">
                <a:extLst>
                  <a:ext uri="{FF2B5EF4-FFF2-40B4-BE49-F238E27FC236}">
                    <a16:creationId xmlns:a16="http://schemas.microsoft.com/office/drawing/2014/main" id="{0B35CB64-E2F4-716D-6923-CB4FFA174229}"/>
                  </a:ext>
                </a:extLst>
              </p:cNvPr>
              <p:cNvSpPr txBox="1">
                <a:spLocks noRot="1" noChangeAspect="1" noMove="1" noResize="1" noEditPoints="1" noAdjustHandles="1" noChangeArrowheads="1" noChangeShapeType="1" noTextEdit="1"/>
              </p:cNvSpPr>
              <p:nvPr/>
            </p:nvSpPr>
            <p:spPr>
              <a:xfrm>
                <a:off x="9026998" y="1376234"/>
                <a:ext cx="759417" cy="369332"/>
              </a:xfrm>
              <a:prstGeom prst="rect">
                <a:avLst/>
              </a:prstGeom>
              <a:blipFill>
                <a:blip r:embed="rId10"/>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299B6C1-0C2D-57E9-B70C-8CC394FA2482}"/>
                  </a:ext>
                </a:extLst>
              </p:cNvPr>
              <p:cNvSpPr txBox="1"/>
              <p:nvPr/>
            </p:nvSpPr>
            <p:spPr>
              <a:xfrm>
                <a:off x="8644705" y="2052333"/>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3</m:t>
                          </m:r>
                        </m:sub>
                      </m:sSub>
                    </m:oMath>
                  </m:oMathPara>
                </a14:m>
                <a:endParaRPr kumimoji="1" lang="zh-CN" altLang="en-US"/>
              </a:p>
            </p:txBody>
          </p:sp>
        </mc:Choice>
        <mc:Fallback xmlns="">
          <p:sp>
            <p:nvSpPr>
              <p:cNvPr id="15" name="TextBox 14">
                <a:extLst>
                  <a:ext uri="{FF2B5EF4-FFF2-40B4-BE49-F238E27FC236}">
                    <a16:creationId xmlns:a16="http://schemas.microsoft.com/office/drawing/2014/main" id="{0D3FA4B2-B9AD-62DF-D3BC-19140CC79BB2}"/>
                  </a:ext>
                </a:extLst>
              </p:cNvPr>
              <p:cNvSpPr txBox="1">
                <a:spLocks noRot="1" noChangeAspect="1" noMove="1" noResize="1" noEditPoints="1" noAdjustHandles="1" noChangeArrowheads="1" noChangeShapeType="1" noTextEdit="1"/>
              </p:cNvSpPr>
              <p:nvPr/>
            </p:nvSpPr>
            <p:spPr>
              <a:xfrm>
                <a:off x="8644705" y="2052333"/>
                <a:ext cx="759417" cy="369332"/>
              </a:xfrm>
              <a:prstGeom prst="rect">
                <a:avLst/>
              </a:prstGeom>
              <a:blipFill>
                <a:blip r:embed="rId11"/>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C27C109-2385-2C81-B411-07150B9DAA93}"/>
                  </a:ext>
                </a:extLst>
              </p:cNvPr>
              <p:cNvSpPr txBox="1"/>
              <p:nvPr/>
            </p:nvSpPr>
            <p:spPr>
              <a:xfrm>
                <a:off x="9916576" y="2055665"/>
                <a:ext cx="759417" cy="376450"/>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5</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16" name="TextBox 15">
                <a:extLst>
                  <a:ext uri="{FF2B5EF4-FFF2-40B4-BE49-F238E27FC236}">
                    <a16:creationId xmlns:a16="http://schemas.microsoft.com/office/drawing/2014/main" id="{EC3BD6B9-77CE-CEA6-E1A5-B9420C7904AB}"/>
                  </a:ext>
                </a:extLst>
              </p:cNvPr>
              <p:cNvSpPr txBox="1">
                <a:spLocks noRot="1" noChangeAspect="1" noMove="1" noResize="1" noEditPoints="1" noAdjustHandles="1" noChangeArrowheads="1" noChangeShapeType="1" noTextEdit="1"/>
              </p:cNvSpPr>
              <p:nvPr/>
            </p:nvSpPr>
            <p:spPr>
              <a:xfrm>
                <a:off x="9916576" y="2055665"/>
                <a:ext cx="759417" cy="376450"/>
              </a:xfrm>
              <a:prstGeom prst="rect">
                <a:avLst/>
              </a:prstGeom>
              <a:blipFill>
                <a:blip r:embed="rId12"/>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1932B8F-9095-35DE-E815-71319248A29F}"/>
                  </a:ext>
                </a:extLst>
              </p:cNvPr>
              <p:cNvSpPr txBox="1"/>
              <p:nvPr/>
            </p:nvSpPr>
            <p:spPr>
              <a:xfrm>
                <a:off x="9916576" y="2577695"/>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5</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17" name="TextBox 16">
                <a:extLst>
                  <a:ext uri="{FF2B5EF4-FFF2-40B4-BE49-F238E27FC236}">
                    <a16:creationId xmlns:a16="http://schemas.microsoft.com/office/drawing/2014/main" id="{BADEE6CD-D0F6-FEE0-BF65-DF62B671742D}"/>
                  </a:ext>
                </a:extLst>
              </p:cNvPr>
              <p:cNvSpPr txBox="1">
                <a:spLocks noRot="1" noChangeAspect="1" noMove="1" noResize="1" noEditPoints="1" noAdjustHandles="1" noChangeArrowheads="1" noChangeShapeType="1" noTextEdit="1"/>
              </p:cNvSpPr>
              <p:nvPr/>
            </p:nvSpPr>
            <p:spPr>
              <a:xfrm>
                <a:off x="9916576" y="2577695"/>
                <a:ext cx="759417" cy="369332"/>
              </a:xfrm>
              <a:prstGeom prst="rect">
                <a:avLst/>
              </a:prstGeom>
              <a:blipFill>
                <a:blip r:embed="rId13"/>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99FF71-277B-A812-B3DE-5A2C89DA2880}"/>
                  </a:ext>
                </a:extLst>
              </p:cNvPr>
              <p:cNvSpPr txBox="1"/>
              <p:nvPr/>
            </p:nvSpPr>
            <p:spPr>
              <a:xfrm>
                <a:off x="9026998" y="337263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6</m:t>
                          </m:r>
                        </m:sub>
                      </m:sSub>
                    </m:oMath>
                  </m:oMathPara>
                </a14:m>
                <a:endParaRPr kumimoji="1" lang="zh-CN" altLang="en-US"/>
              </a:p>
            </p:txBody>
          </p:sp>
        </mc:Choice>
        <mc:Fallback xmlns="">
          <p:sp>
            <p:nvSpPr>
              <p:cNvPr id="18" name="TextBox 17">
                <a:extLst>
                  <a:ext uri="{FF2B5EF4-FFF2-40B4-BE49-F238E27FC236}">
                    <a16:creationId xmlns:a16="http://schemas.microsoft.com/office/drawing/2014/main" id="{D6F07264-324F-389F-9D14-8FC9F3B80795}"/>
                  </a:ext>
                </a:extLst>
              </p:cNvPr>
              <p:cNvSpPr txBox="1">
                <a:spLocks noRot="1" noChangeAspect="1" noMove="1" noResize="1" noEditPoints="1" noAdjustHandles="1" noChangeArrowheads="1" noChangeShapeType="1" noTextEdit="1"/>
              </p:cNvSpPr>
              <p:nvPr/>
            </p:nvSpPr>
            <p:spPr>
              <a:xfrm>
                <a:off x="9026998" y="3372634"/>
                <a:ext cx="759417" cy="369332"/>
              </a:xfrm>
              <a:prstGeom prst="rect">
                <a:avLst/>
              </a:prstGeom>
              <a:blipFill>
                <a:blip r:embed="rId14"/>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385D673-5D7B-8A7A-0A24-8BBA6C4CC861}"/>
                  </a:ext>
                </a:extLst>
              </p:cNvPr>
              <p:cNvSpPr txBox="1"/>
              <p:nvPr/>
            </p:nvSpPr>
            <p:spPr>
              <a:xfrm>
                <a:off x="9026997" y="4096300"/>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7</m:t>
                          </m:r>
                        </m:sub>
                      </m:sSub>
                    </m:oMath>
                  </m:oMathPara>
                </a14:m>
                <a:endParaRPr kumimoji="1" lang="zh-CN" altLang="en-US"/>
              </a:p>
            </p:txBody>
          </p:sp>
        </mc:Choice>
        <mc:Fallback xmlns="">
          <p:sp>
            <p:nvSpPr>
              <p:cNvPr id="19" name="TextBox 18">
                <a:extLst>
                  <a:ext uri="{FF2B5EF4-FFF2-40B4-BE49-F238E27FC236}">
                    <a16:creationId xmlns:a16="http://schemas.microsoft.com/office/drawing/2014/main" id="{4A08E047-73CA-1EF5-9A75-957D172BDBBF}"/>
                  </a:ext>
                </a:extLst>
              </p:cNvPr>
              <p:cNvSpPr txBox="1">
                <a:spLocks noRot="1" noChangeAspect="1" noMove="1" noResize="1" noEditPoints="1" noAdjustHandles="1" noChangeArrowheads="1" noChangeShapeType="1" noTextEdit="1"/>
              </p:cNvSpPr>
              <p:nvPr/>
            </p:nvSpPr>
            <p:spPr>
              <a:xfrm>
                <a:off x="9026997" y="4096300"/>
                <a:ext cx="759417" cy="369332"/>
              </a:xfrm>
              <a:prstGeom prst="rect">
                <a:avLst/>
              </a:prstGeom>
              <a:blipFill>
                <a:blip r:embed="rId15"/>
                <a:stretch>
                  <a:fillRect/>
                </a:stretch>
              </a:blipFill>
              <a:ln w="12700">
                <a:solidFill>
                  <a:schemeClr val="accent1">
                    <a:shade val="50000"/>
                  </a:schemeClr>
                </a:solidFill>
              </a:ln>
            </p:spPr>
            <p:txBody>
              <a:bodyPr/>
              <a:lstStyle/>
              <a:p>
                <a:r>
                  <a:rPr lang="zh-CN" altLang="en-US">
                    <a:noFill/>
                  </a:rPr>
                  <a:t> </a:t>
                </a:r>
              </a:p>
            </p:txBody>
          </p:sp>
        </mc:Fallback>
      </mc:AlternateContent>
      <p:cxnSp>
        <p:nvCxnSpPr>
          <p:cNvPr id="21" name="Straight Arrow Connector 20">
            <a:extLst>
              <a:ext uri="{FF2B5EF4-FFF2-40B4-BE49-F238E27FC236}">
                <a16:creationId xmlns:a16="http://schemas.microsoft.com/office/drawing/2014/main" id="{6C20BA01-C07B-5675-4E83-8E2393D79622}"/>
              </a:ext>
            </a:extLst>
          </p:cNvPr>
          <p:cNvCxnSpPr>
            <a:stCxn id="6" idx="2"/>
            <a:endCxn id="7" idx="0"/>
          </p:cNvCxnSpPr>
          <p:nvPr/>
        </p:nvCxnSpPr>
        <p:spPr>
          <a:xfrm>
            <a:off x="7580491" y="1014500"/>
            <a:ext cx="0" cy="36659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7B3DBD4-D226-E473-FABA-588EEA2EC3C6}"/>
              </a:ext>
            </a:extLst>
          </p:cNvPr>
          <p:cNvCxnSpPr>
            <a:cxnSpLocks/>
            <a:stCxn id="13" idx="2"/>
            <a:endCxn id="14" idx="0"/>
          </p:cNvCxnSpPr>
          <p:nvPr/>
        </p:nvCxnSpPr>
        <p:spPr>
          <a:xfrm flipH="1">
            <a:off x="9406707" y="1014500"/>
            <a:ext cx="1" cy="36173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A84B106-5442-CDAB-C325-6859EC5C8436}"/>
              </a:ext>
            </a:extLst>
          </p:cNvPr>
          <p:cNvCxnSpPr>
            <a:cxnSpLocks/>
            <a:endCxn id="15" idx="0"/>
          </p:cNvCxnSpPr>
          <p:nvPr/>
        </p:nvCxnSpPr>
        <p:spPr>
          <a:xfrm flipH="1">
            <a:off x="9024414" y="1745566"/>
            <a:ext cx="188560" cy="306767"/>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5F68CB1B-CC51-200C-D1BD-6C541547AEAE}"/>
              </a:ext>
            </a:extLst>
          </p:cNvPr>
          <p:cNvCxnSpPr>
            <a:cxnSpLocks/>
            <a:stCxn id="15" idx="2"/>
          </p:cNvCxnSpPr>
          <p:nvPr/>
        </p:nvCxnSpPr>
        <p:spPr>
          <a:xfrm>
            <a:off x="9024414" y="2421665"/>
            <a:ext cx="177372" cy="950969"/>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0C2F4B4A-A781-096C-63A5-E50B2A693D5C}"/>
              </a:ext>
            </a:extLst>
          </p:cNvPr>
          <p:cNvCxnSpPr>
            <a:cxnSpLocks/>
            <a:stCxn id="18" idx="2"/>
            <a:endCxn id="19" idx="0"/>
          </p:cNvCxnSpPr>
          <p:nvPr/>
        </p:nvCxnSpPr>
        <p:spPr>
          <a:xfrm flipH="1">
            <a:off x="9406706" y="3741966"/>
            <a:ext cx="1" cy="35433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20E5B68D-6DE0-1BE5-A955-6CFD9EC033AA}"/>
              </a:ext>
            </a:extLst>
          </p:cNvPr>
          <p:cNvCxnSpPr>
            <a:cxnSpLocks/>
            <a:endCxn id="16" idx="0"/>
          </p:cNvCxnSpPr>
          <p:nvPr/>
        </p:nvCxnSpPr>
        <p:spPr>
          <a:xfrm>
            <a:off x="9725428" y="1763874"/>
            <a:ext cx="570857" cy="291791"/>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42D0F768-9E56-03B1-2202-DCCBB6CDDAB7}"/>
              </a:ext>
            </a:extLst>
          </p:cNvPr>
          <p:cNvCxnSpPr>
            <a:cxnSpLocks/>
            <a:stCxn id="17" idx="2"/>
          </p:cNvCxnSpPr>
          <p:nvPr/>
        </p:nvCxnSpPr>
        <p:spPr>
          <a:xfrm flipH="1">
            <a:off x="9581495" y="2947027"/>
            <a:ext cx="714790" cy="425607"/>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54" name="Elbow Connector 53">
            <a:extLst>
              <a:ext uri="{FF2B5EF4-FFF2-40B4-BE49-F238E27FC236}">
                <a16:creationId xmlns:a16="http://schemas.microsoft.com/office/drawing/2014/main" id="{3BB4D9F5-EA60-D11F-BB9E-125A02194E80}"/>
              </a:ext>
            </a:extLst>
          </p:cNvPr>
          <p:cNvCxnSpPr>
            <a:stCxn id="16" idx="3"/>
            <a:endCxn id="13" idx="3"/>
          </p:cNvCxnSpPr>
          <p:nvPr/>
        </p:nvCxnSpPr>
        <p:spPr>
          <a:xfrm flipH="1" flipV="1">
            <a:off x="9786416" y="829834"/>
            <a:ext cx="889577" cy="1414056"/>
          </a:xfrm>
          <a:prstGeom prst="bentConnector3">
            <a:avLst>
              <a:gd name="adj1" fmla="val -25698"/>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55" name="Elbow Connector 54">
            <a:extLst>
              <a:ext uri="{FF2B5EF4-FFF2-40B4-BE49-F238E27FC236}">
                <a16:creationId xmlns:a16="http://schemas.microsoft.com/office/drawing/2014/main" id="{6ECFC04D-47B9-A6B0-CA55-FFE6E8F921B1}"/>
              </a:ext>
            </a:extLst>
          </p:cNvPr>
          <p:cNvCxnSpPr>
            <a:cxnSpLocks/>
            <a:stCxn id="19" idx="3"/>
          </p:cNvCxnSpPr>
          <p:nvPr/>
        </p:nvCxnSpPr>
        <p:spPr>
          <a:xfrm flipV="1">
            <a:off x="9786414" y="2947027"/>
            <a:ext cx="759417" cy="1333939"/>
          </a:xfrm>
          <a:prstGeom prst="bentConnector2">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847116A3-C835-35F2-3279-CB60EE3F96C5}"/>
              </a:ext>
            </a:extLst>
          </p:cNvPr>
          <p:cNvCxnSpPr>
            <a:cxnSpLocks/>
            <a:stCxn id="19" idx="2"/>
            <a:endCxn id="8" idx="1"/>
          </p:cNvCxnSpPr>
          <p:nvPr/>
        </p:nvCxnSpPr>
        <p:spPr>
          <a:xfrm rot="5400000" flipH="1">
            <a:off x="7251892" y="2310818"/>
            <a:ext cx="2103704" cy="2205924"/>
          </a:xfrm>
          <a:prstGeom prst="bentConnector4">
            <a:avLst>
              <a:gd name="adj1" fmla="val -10867"/>
              <a:gd name="adj2" fmla="val 110363"/>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cxnSp>
        <p:nvCxnSpPr>
          <p:cNvPr id="72" name="Curved Connector 71">
            <a:extLst>
              <a:ext uri="{FF2B5EF4-FFF2-40B4-BE49-F238E27FC236}">
                <a16:creationId xmlns:a16="http://schemas.microsoft.com/office/drawing/2014/main" id="{3CA312B2-5662-9DDA-BDFF-A91C2D208C38}"/>
              </a:ext>
            </a:extLst>
          </p:cNvPr>
          <p:cNvCxnSpPr>
            <a:cxnSpLocks/>
            <a:stCxn id="7" idx="3"/>
          </p:cNvCxnSpPr>
          <p:nvPr/>
        </p:nvCxnSpPr>
        <p:spPr>
          <a:xfrm flipV="1">
            <a:off x="7960199" y="701207"/>
            <a:ext cx="1064214" cy="864553"/>
          </a:xfrm>
          <a:prstGeom prst="curvedConnector3">
            <a:avLst>
              <a:gd name="adj1" fmla="val 46469"/>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sp>
        <p:nvSpPr>
          <p:cNvPr id="101" name="TextBox 100">
            <a:extLst>
              <a:ext uri="{FF2B5EF4-FFF2-40B4-BE49-F238E27FC236}">
                <a16:creationId xmlns:a16="http://schemas.microsoft.com/office/drawing/2014/main" id="{F39F3E24-0230-8155-EDD0-F1C6968B33FC}"/>
              </a:ext>
            </a:extLst>
          </p:cNvPr>
          <p:cNvSpPr txBox="1"/>
          <p:nvPr/>
        </p:nvSpPr>
        <p:spPr>
          <a:xfrm>
            <a:off x="2523624" y="5626153"/>
            <a:ext cx="1023037" cy="523220"/>
          </a:xfrm>
          <a:prstGeom prst="rect">
            <a:avLst/>
          </a:prstGeom>
          <a:noFill/>
        </p:spPr>
        <p:txBody>
          <a:bodyPr wrap="none" rtlCol="0">
            <a:spAutoFit/>
          </a:bodyPr>
          <a:lstStyle/>
          <a:p>
            <a:r>
              <a:rPr kumimoji="1" lang="en-US" altLang="zh-CN" sz="2800"/>
              <a:t>Code</a:t>
            </a:r>
            <a:endParaRPr kumimoji="1" lang="zh-CN" altLang="en-US" sz="2800"/>
          </a:p>
        </p:txBody>
      </p:sp>
      <p:sp>
        <p:nvSpPr>
          <p:cNvPr id="102" name="TextBox 101">
            <a:extLst>
              <a:ext uri="{FF2B5EF4-FFF2-40B4-BE49-F238E27FC236}">
                <a16:creationId xmlns:a16="http://schemas.microsoft.com/office/drawing/2014/main" id="{6FD44DF1-4A59-C876-58D1-1069943B9122}"/>
              </a:ext>
            </a:extLst>
          </p:cNvPr>
          <p:cNvSpPr txBox="1"/>
          <p:nvPr/>
        </p:nvSpPr>
        <p:spPr>
          <a:xfrm>
            <a:off x="5983759" y="5626153"/>
            <a:ext cx="5664051" cy="954107"/>
          </a:xfrm>
          <a:prstGeom prst="rect">
            <a:avLst/>
          </a:prstGeom>
          <a:noFill/>
        </p:spPr>
        <p:txBody>
          <a:bodyPr wrap="none" rtlCol="0">
            <a:spAutoFit/>
          </a:bodyPr>
          <a:lstStyle/>
          <a:p>
            <a:pPr algn="ctr"/>
            <a:r>
              <a:rPr kumimoji="1" lang="en-US" altLang="zh-CN" sz="2800"/>
              <a:t>Interprocedural Control Flow Graph</a:t>
            </a:r>
            <a:br>
              <a:rPr kumimoji="1" lang="en-US" altLang="zh-CN" sz="2800"/>
            </a:br>
            <a:r>
              <a:rPr kumimoji="1" lang="en-US" altLang="zh-CN" sz="2800"/>
              <a:t>(ICFG)</a:t>
            </a:r>
            <a:endParaRPr kumimoji="1" lang="zh-CN" altLang="en-US" sz="2800"/>
          </a:p>
        </p:txBody>
      </p:sp>
      <p:sp>
        <p:nvSpPr>
          <p:cNvPr id="11" name="Rectangle 10">
            <a:extLst>
              <a:ext uri="{FF2B5EF4-FFF2-40B4-BE49-F238E27FC236}">
                <a16:creationId xmlns:a16="http://schemas.microsoft.com/office/drawing/2014/main" id="{7086E2A0-F078-EBD4-B43E-B48A84AD760D}"/>
              </a:ext>
            </a:extLst>
          </p:cNvPr>
          <p:cNvSpPr/>
          <p:nvPr/>
        </p:nvSpPr>
        <p:spPr>
          <a:xfrm>
            <a:off x="907739" y="4096300"/>
            <a:ext cx="5014709" cy="624032"/>
          </a:xfrm>
          <a:prstGeom prst="rect">
            <a:avLst/>
          </a:prstGeom>
          <a:solidFill>
            <a:srgbClr val="C00000">
              <a:alpha val="9804"/>
            </a:srgbClr>
          </a:solid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Rectangle 19">
            <a:extLst>
              <a:ext uri="{FF2B5EF4-FFF2-40B4-BE49-F238E27FC236}">
                <a16:creationId xmlns:a16="http://schemas.microsoft.com/office/drawing/2014/main" id="{80E316A6-A5B9-0B8E-EE79-1E4FD6DAF080}"/>
              </a:ext>
            </a:extLst>
          </p:cNvPr>
          <p:cNvSpPr/>
          <p:nvPr/>
        </p:nvSpPr>
        <p:spPr>
          <a:xfrm>
            <a:off x="7074140" y="552213"/>
            <a:ext cx="1058111" cy="2103671"/>
          </a:xfrm>
          <a:prstGeom prst="rect">
            <a:avLst/>
          </a:prstGeom>
          <a:solidFill>
            <a:srgbClr val="C00000">
              <a:alpha val="9804"/>
            </a:srgbClr>
          </a:solid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Straight Arrow Connector 22">
            <a:extLst>
              <a:ext uri="{FF2B5EF4-FFF2-40B4-BE49-F238E27FC236}">
                <a16:creationId xmlns:a16="http://schemas.microsoft.com/office/drawing/2014/main" id="{0A42AA22-C112-AB16-AC21-0641AF187A0D}"/>
              </a:ext>
            </a:extLst>
          </p:cNvPr>
          <p:cNvCxnSpPr>
            <a:cxnSpLocks/>
          </p:cNvCxnSpPr>
          <p:nvPr/>
        </p:nvCxnSpPr>
        <p:spPr>
          <a:xfrm>
            <a:off x="7200778" y="5034805"/>
            <a:ext cx="759417" cy="0"/>
          </a:xfrm>
          <a:prstGeom prst="straightConnector1">
            <a:avLst/>
          </a:prstGeom>
          <a:ln w="25400">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BF80D6-7BB6-32EB-F50F-73CD4DB9FE6F}"/>
              </a:ext>
            </a:extLst>
          </p:cNvPr>
          <p:cNvCxnSpPr>
            <a:cxnSpLocks/>
          </p:cNvCxnSpPr>
          <p:nvPr/>
        </p:nvCxnSpPr>
        <p:spPr>
          <a:xfrm>
            <a:off x="7200778" y="5354120"/>
            <a:ext cx="759417" cy="0"/>
          </a:xfrm>
          <a:prstGeom prst="straightConnector1">
            <a:avLst/>
          </a:prstGeom>
          <a:ln w="25400">
            <a:solidFill>
              <a:schemeClr val="tx1"/>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C6D7062-6A6A-D4CA-A027-497F9937136F}"/>
              </a:ext>
            </a:extLst>
          </p:cNvPr>
          <p:cNvSpPr txBox="1"/>
          <p:nvPr/>
        </p:nvSpPr>
        <p:spPr>
          <a:xfrm>
            <a:off x="8253804" y="4857623"/>
            <a:ext cx="1123962" cy="369332"/>
          </a:xfrm>
          <a:prstGeom prst="rect">
            <a:avLst/>
          </a:prstGeom>
          <a:noFill/>
        </p:spPr>
        <p:txBody>
          <a:bodyPr wrap="none" rtlCol="0">
            <a:spAutoFit/>
          </a:bodyPr>
          <a:lstStyle/>
          <a:p>
            <a:r>
              <a:rPr kumimoji="1" lang="en-US" altLang="zh-CN"/>
              <a:t>Call Edge</a:t>
            </a:r>
            <a:endParaRPr kumimoji="1" lang="zh-CN" altLang="en-US"/>
          </a:p>
        </p:txBody>
      </p:sp>
      <p:sp>
        <p:nvSpPr>
          <p:cNvPr id="27" name="TextBox 26">
            <a:extLst>
              <a:ext uri="{FF2B5EF4-FFF2-40B4-BE49-F238E27FC236}">
                <a16:creationId xmlns:a16="http://schemas.microsoft.com/office/drawing/2014/main" id="{753B4555-50F1-736C-FED6-8AD52D8C1B6C}"/>
              </a:ext>
            </a:extLst>
          </p:cNvPr>
          <p:cNvSpPr txBox="1"/>
          <p:nvPr/>
        </p:nvSpPr>
        <p:spPr>
          <a:xfrm>
            <a:off x="8259038" y="5197266"/>
            <a:ext cx="1390061" cy="369332"/>
          </a:xfrm>
          <a:prstGeom prst="rect">
            <a:avLst/>
          </a:prstGeom>
          <a:noFill/>
        </p:spPr>
        <p:txBody>
          <a:bodyPr wrap="none" rtlCol="0">
            <a:spAutoFit/>
          </a:bodyPr>
          <a:lstStyle/>
          <a:p>
            <a:r>
              <a:rPr kumimoji="1" lang="en-US" altLang="zh-CN"/>
              <a:t>Return Edge</a:t>
            </a:r>
            <a:endParaRPr kumimoji="1" lang="zh-CN" altLang="en-US"/>
          </a:p>
        </p:txBody>
      </p:sp>
    </p:spTree>
    <p:extLst>
      <p:ext uri="{BB962C8B-B14F-4D97-AF65-F5344CB8AC3E}">
        <p14:creationId xmlns:p14="http://schemas.microsoft.com/office/powerpoint/2010/main" val="1015254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62BCF-8A7B-2144-EC1C-6134E55BB5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FF9C80-2D1C-4BCB-FD3A-1AE351F658A6}"/>
              </a:ext>
            </a:extLst>
          </p:cNvPr>
          <p:cNvSpPr>
            <a:spLocks noGrp="1"/>
          </p:cNvSpPr>
          <p:nvPr>
            <p:ph type="title"/>
          </p:nvPr>
        </p:nvSpPr>
        <p:spPr/>
        <p:txBody>
          <a:bodyPr/>
          <a:lstStyle/>
          <a:p>
            <a:r>
              <a:rPr kumimoji="1" lang="en-US" altLang="zh-CN"/>
              <a:t>Motivation</a:t>
            </a:r>
            <a:endParaRPr kumimoji="1" lang="zh-CN" altLang="en-US"/>
          </a:p>
        </p:txBody>
      </p:sp>
      <p:sp>
        <p:nvSpPr>
          <p:cNvPr id="4" name="Slide Number Placeholder 3">
            <a:extLst>
              <a:ext uri="{FF2B5EF4-FFF2-40B4-BE49-F238E27FC236}">
                <a16:creationId xmlns:a16="http://schemas.microsoft.com/office/drawing/2014/main" id="{2DA4A4BF-915D-4044-C12E-97B9D532DB82}"/>
              </a:ext>
            </a:extLst>
          </p:cNvPr>
          <p:cNvSpPr>
            <a:spLocks noGrp="1"/>
          </p:cNvSpPr>
          <p:nvPr>
            <p:ph type="sldNum" sz="quarter" idx="12"/>
          </p:nvPr>
        </p:nvSpPr>
        <p:spPr/>
        <p:txBody>
          <a:bodyPr/>
          <a:lstStyle/>
          <a:p>
            <a:fld id="{E7F4798B-5966-EA46-B410-50C17A12B33D}" type="slidenum">
              <a:rPr lang="en-CN"/>
              <a:t>22</a:t>
            </a:fld>
            <a:endParaRPr kumimoji="1" lang="en-CN" altLang="zh-CN"/>
          </a:p>
        </p:txBody>
      </p:sp>
      <p:sp>
        <p:nvSpPr>
          <p:cNvPr id="3" name="Content Placeholder 2">
            <a:extLst>
              <a:ext uri="{FF2B5EF4-FFF2-40B4-BE49-F238E27FC236}">
                <a16:creationId xmlns:a16="http://schemas.microsoft.com/office/drawing/2014/main" id="{2917B01D-6AAD-275E-AE58-6268E36F6139}"/>
              </a:ext>
            </a:extLst>
          </p:cNvPr>
          <p:cNvSpPr>
            <a:spLocks noGrp="1"/>
          </p:cNvSpPr>
          <p:nvPr>
            <p:ph type="body" sz="quarter" idx="13"/>
          </p:nvPr>
        </p:nvSpPr>
        <p:spPr>
          <a:xfrm>
            <a:off x="838200" y="1037292"/>
            <a:ext cx="10515600" cy="543059"/>
          </a:xfrm>
        </p:spPr>
        <p:txBody>
          <a:bodyPr/>
          <a:lstStyle/>
          <a:p>
            <a:r>
              <a:rPr kumimoji="1" lang="en-US" altLang="zh-CN"/>
              <a:t>Recursion handling</a:t>
            </a:r>
          </a:p>
        </p:txBody>
      </p:sp>
      <p:sp>
        <p:nvSpPr>
          <p:cNvPr id="5" name="TextBox 4">
            <a:extLst>
              <a:ext uri="{FF2B5EF4-FFF2-40B4-BE49-F238E27FC236}">
                <a16:creationId xmlns:a16="http://schemas.microsoft.com/office/drawing/2014/main" id="{0752244C-0D9E-A51C-2712-5F9F4ABACE9C}"/>
              </a:ext>
            </a:extLst>
          </p:cNvPr>
          <p:cNvSpPr txBox="1"/>
          <p:nvPr/>
        </p:nvSpPr>
        <p:spPr>
          <a:xfrm>
            <a:off x="907739" y="1873374"/>
            <a:ext cx="5014710" cy="3477875"/>
          </a:xfrm>
          <a:prstGeom prst="rect">
            <a:avLst/>
          </a:prstGeom>
          <a:noFill/>
          <a:ln w="12700">
            <a:solidFill>
              <a:schemeClr val="accent1">
                <a:shade val="50000"/>
              </a:schemeClr>
            </a:solidFill>
          </a:ln>
        </p:spPr>
        <p:txBody>
          <a:bodyPr wrap="square">
            <a:spAutoFit/>
          </a:bodyPr>
          <a:lstStyle/>
          <a:p>
            <a:r>
              <a:rPr lang="en-US" altLang="zh-CN" sz="2000" dirty="0">
                <a:latin typeface="Inconsolata LGC" panose="020B0609030003000000" pitchFamily="49" charset="0"/>
              </a:rPr>
              <a:t>1  int recur(int p) {</a:t>
            </a:r>
          </a:p>
          <a:p>
            <a:r>
              <a:rPr lang="en-US" altLang="zh-CN" sz="2000" dirty="0">
                <a:latin typeface="Inconsolata LGC" panose="020B0609030003000000" pitchFamily="49" charset="0"/>
              </a:rPr>
              <a:t>2      if (p &gt; 100) {</a:t>
            </a:r>
          </a:p>
          <a:p>
            <a:r>
              <a:rPr lang="en-US" altLang="zh-CN" sz="2000" dirty="0">
                <a:latin typeface="Inconsolata LGC" panose="020B0609030003000000" pitchFamily="49" charset="0"/>
              </a:rPr>
              <a:t>3          return p – 10;</a:t>
            </a:r>
          </a:p>
          <a:p>
            <a:r>
              <a:rPr lang="en-US" altLang="zh-CN" sz="2000" dirty="0">
                <a:latin typeface="Inconsolata LGC" panose="020B0609030003000000" pitchFamily="49" charset="0"/>
              </a:rPr>
              <a:t>4      } else {</a:t>
            </a:r>
          </a:p>
          <a:p>
            <a:r>
              <a:rPr lang="en-US" altLang="zh-CN" sz="2000" dirty="0">
                <a:latin typeface="Inconsolata LGC" panose="020B0609030003000000" pitchFamily="49" charset="0"/>
              </a:rPr>
              <a:t>5          return recur(p + 11);</a:t>
            </a:r>
          </a:p>
          <a:p>
            <a:r>
              <a:rPr lang="en-US" altLang="zh-CN" sz="2000" dirty="0">
                <a:latin typeface="Inconsolata LGC" panose="020B0609030003000000" pitchFamily="49" charset="0"/>
              </a:rPr>
              <a:t>6      }</a:t>
            </a:r>
          </a:p>
          <a:p>
            <a:r>
              <a:rPr lang="en-US" altLang="zh-CN" sz="2000" dirty="0">
                <a:latin typeface="Inconsolata LGC" panose="020B0609030003000000" pitchFamily="49" charset="0"/>
              </a:rPr>
              <a:t>7  }</a:t>
            </a:r>
          </a:p>
          <a:p>
            <a:r>
              <a:rPr lang="en-US" altLang="zh-CN" sz="2000" dirty="0">
                <a:latin typeface="Inconsolata LGC" panose="020B0609030003000000" pitchFamily="49" charset="0"/>
              </a:rPr>
              <a:t>8  int main() {</a:t>
            </a:r>
          </a:p>
          <a:p>
            <a:r>
              <a:rPr lang="en-US" altLang="zh-CN" sz="2000" dirty="0">
                <a:latin typeface="Inconsolata LGC" panose="020B0609030003000000" pitchFamily="49" charset="0"/>
              </a:rPr>
              <a:t>9      int res1 = recur(105);</a:t>
            </a:r>
          </a:p>
          <a:p>
            <a:r>
              <a:rPr lang="en-US" altLang="zh-CN" sz="2000" dirty="0">
                <a:latin typeface="Inconsolata LGC" panose="020B0609030003000000" pitchFamily="49" charset="0"/>
              </a:rPr>
              <a:t>10     int res2 = recur(res1);</a:t>
            </a:r>
          </a:p>
          <a:p>
            <a:r>
              <a:rPr lang="en-US" altLang="zh-CN" sz="2000" dirty="0">
                <a:latin typeface="Inconsolata LGC" panose="020B0609030003000000" pitchFamily="49" charset="0"/>
              </a:rPr>
              <a:t>11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721FC6D-3C10-9D6D-DF43-9D84A436B5B5}"/>
                  </a:ext>
                </a:extLst>
              </p:cNvPr>
              <p:cNvSpPr txBox="1"/>
              <p:nvPr/>
            </p:nvSpPr>
            <p:spPr>
              <a:xfrm>
                <a:off x="7200782" y="645168"/>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8</m:t>
                          </m:r>
                        </m:sub>
                      </m:sSub>
                    </m:oMath>
                  </m:oMathPara>
                </a14:m>
                <a:endParaRPr kumimoji="1" lang="zh-CN" altLang="en-US"/>
              </a:p>
            </p:txBody>
          </p:sp>
        </mc:Choice>
        <mc:Fallback xmlns="">
          <p:sp>
            <p:nvSpPr>
              <p:cNvPr id="6" name="TextBox 5">
                <a:extLst>
                  <a:ext uri="{FF2B5EF4-FFF2-40B4-BE49-F238E27FC236}">
                    <a16:creationId xmlns:a16="http://schemas.microsoft.com/office/drawing/2014/main" id="{4BA3F421-141B-9CE7-F1E6-ADEF28632F67}"/>
                  </a:ext>
                </a:extLst>
              </p:cNvPr>
              <p:cNvSpPr txBox="1">
                <a:spLocks noRot="1" noChangeAspect="1" noMove="1" noResize="1" noEditPoints="1" noAdjustHandles="1" noChangeArrowheads="1" noChangeShapeType="1" noTextEdit="1"/>
              </p:cNvSpPr>
              <p:nvPr/>
            </p:nvSpPr>
            <p:spPr>
              <a:xfrm>
                <a:off x="7200782" y="645168"/>
                <a:ext cx="759417" cy="369332"/>
              </a:xfrm>
              <a:prstGeom prst="rect">
                <a:avLst/>
              </a:prstGeom>
              <a:blipFill>
                <a:blip r:embed="rId5"/>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DEF3937-8C6B-8F41-8B81-1D0B80C32539}"/>
                  </a:ext>
                </a:extLst>
              </p:cNvPr>
              <p:cNvSpPr txBox="1"/>
              <p:nvPr/>
            </p:nvSpPr>
            <p:spPr>
              <a:xfrm>
                <a:off x="7200782" y="138109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7" name="TextBox 6">
                <a:extLst>
                  <a:ext uri="{FF2B5EF4-FFF2-40B4-BE49-F238E27FC236}">
                    <a16:creationId xmlns:a16="http://schemas.microsoft.com/office/drawing/2014/main" id="{982A8615-06A8-6B22-90E7-9A4CE9BE8535}"/>
                  </a:ext>
                </a:extLst>
              </p:cNvPr>
              <p:cNvSpPr txBox="1">
                <a:spLocks noRot="1" noChangeAspect="1" noMove="1" noResize="1" noEditPoints="1" noAdjustHandles="1" noChangeArrowheads="1" noChangeShapeType="1" noTextEdit="1"/>
              </p:cNvSpPr>
              <p:nvPr/>
            </p:nvSpPr>
            <p:spPr>
              <a:xfrm>
                <a:off x="7200782" y="1381094"/>
                <a:ext cx="759417" cy="369332"/>
              </a:xfrm>
              <a:prstGeom prst="rect">
                <a:avLst/>
              </a:prstGeom>
              <a:blipFill>
                <a:blip r:embed="rId6"/>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9644D73-EF98-C0A5-6B7E-5ABE6EFDFCCC}"/>
                  </a:ext>
                </a:extLst>
              </p:cNvPr>
              <p:cNvSpPr txBox="1"/>
              <p:nvPr/>
            </p:nvSpPr>
            <p:spPr>
              <a:xfrm>
                <a:off x="7200782" y="2177262"/>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8" name="TextBox 7">
                <a:extLst>
                  <a:ext uri="{FF2B5EF4-FFF2-40B4-BE49-F238E27FC236}">
                    <a16:creationId xmlns:a16="http://schemas.microsoft.com/office/drawing/2014/main" id="{1E70F2F9-E315-819A-0F14-2849B9523A79}"/>
                  </a:ext>
                </a:extLst>
              </p:cNvPr>
              <p:cNvSpPr txBox="1">
                <a:spLocks noRot="1" noChangeAspect="1" noMove="1" noResize="1" noEditPoints="1" noAdjustHandles="1" noChangeArrowheads="1" noChangeShapeType="1" noTextEdit="1"/>
              </p:cNvSpPr>
              <p:nvPr/>
            </p:nvSpPr>
            <p:spPr>
              <a:xfrm>
                <a:off x="7200782" y="2177262"/>
                <a:ext cx="759417" cy="369332"/>
              </a:xfrm>
              <a:prstGeom prst="rect">
                <a:avLst/>
              </a:prstGeom>
              <a:blipFill>
                <a:blip r:embed="rId7"/>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85D033B-8663-ACA4-A895-7D443E4CDBA4}"/>
                  </a:ext>
                </a:extLst>
              </p:cNvPr>
              <p:cNvSpPr txBox="1"/>
              <p:nvPr/>
            </p:nvSpPr>
            <p:spPr>
              <a:xfrm>
                <a:off x="7200781" y="2769479"/>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10</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9" name="TextBox 8">
                <a:extLst>
                  <a:ext uri="{FF2B5EF4-FFF2-40B4-BE49-F238E27FC236}">
                    <a16:creationId xmlns:a16="http://schemas.microsoft.com/office/drawing/2014/main" id="{231AC455-6E26-FDC1-DF2C-4F15A6A92226}"/>
                  </a:ext>
                </a:extLst>
              </p:cNvPr>
              <p:cNvSpPr txBox="1">
                <a:spLocks noRot="1" noChangeAspect="1" noMove="1" noResize="1" noEditPoints="1" noAdjustHandles="1" noChangeArrowheads="1" noChangeShapeType="1" noTextEdit="1"/>
              </p:cNvSpPr>
              <p:nvPr/>
            </p:nvSpPr>
            <p:spPr>
              <a:xfrm>
                <a:off x="7200781" y="2769479"/>
                <a:ext cx="759417" cy="369332"/>
              </a:xfrm>
              <a:prstGeom prst="rect">
                <a:avLst/>
              </a:prstGeom>
              <a:blipFill>
                <a:blip r:embed="rId8"/>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AF9CD5B-9373-D467-1D8E-0BF8603CADD5}"/>
                  </a:ext>
                </a:extLst>
              </p:cNvPr>
              <p:cNvSpPr txBox="1"/>
              <p:nvPr/>
            </p:nvSpPr>
            <p:spPr>
              <a:xfrm>
                <a:off x="7200780" y="3351976"/>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10</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10" name="TextBox 9">
                <a:extLst>
                  <a:ext uri="{FF2B5EF4-FFF2-40B4-BE49-F238E27FC236}">
                    <a16:creationId xmlns:a16="http://schemas.microsoft.com/office/drawing/2014/main" id="{3A7448F9-FD9B-4F65-67DD-D025DE243807}"/>
                  </a:ext>
                </a:extLst>
              </p:cNvPr>
              <p:cNvSpPr txBox="1">
                <a:spLocks noRot="1" noChangeAspect="1" noMove="1" noResize="1" noEditPoints="1" noAdjustHandles="1" noChangeArrowheads="1" noChangeShapeType="1" noTextEdit="1"/>
              </p:cNvSpPr>
              <p:nvPr/>
            </p:nvSpPr>
            <p:spPr>
              <a:xfrm>
                <a:off x="7200780" y="3351976"/>
                <a:ext cx="759417" cy="369332"/>
              </a:xfrm>
              <a:prstGeom prst="rect">
                <a:avLst/>
              </a:prstGeom>
              <a:blipFill>
                <a:blip r:embed="rId9"/>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C8DCA20-76FF-8336-E8B9-72A77C8605DD}"/>
                  </a:ext>
                </a:extLst>
              </p:cNvPr>
              <p:cNvSpPr txBox="1"/>
              <p:nvPr/>
            </p:nvSpPr>
            <p:spPr>
              <a:xfrm>
                <a:off x="7200778" y="4100866"/>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r>
                            <a:rPr lang="en-US" b="0" i="1">
                              <a:latin typeface="Cambria Math" panose="02040503050406030204" pitchFamily="18" charset="0"/>
                            </a:rPr>
                            <m:t>1</m:t>
                          </m:r>
                        </m:sub>
                      </m:sSub>
                    </m:oMath>
                  </m:oMathPara>
                </a14:m>
                <a:endParaRPr kumimoji="1" lang="zh-CN" altLang="en-US"/>
              </a:p>
            </p:txBody>
          </p:sp>
        </mc:Choice>
        <mc:Fallback xmlns="">
          <p:sp>
            <p:nvSpPr>
              <p:cNvPr id="12" name="TextBox 11">
                <a:extLst>
                  <a:ext uri="{FF2B5EF4-FFF2-40B4-BE49-F238E27FC236}">
                    <a16:creationId xmlns:a16="http://schemas.microsoft.com/office/drawing/2014/main" id="{0333A53E-DAC1-1AA5-213A-544DAE57B953}"/>
                  </a:ext>
                </a:extLst>
              </p:cNvPr>
              <p:cNvSpPr txBox="1">
                <a:spLocks noRot="1" noChangeAspect="1" noMove="1" noResize="1" noEditPoints="1" noAdjustHandles="1" noChangeArrowheads="1" noChangeShapeType="1" noTextEdit="1"/>
              </p:cNvSpPr>
              <p:nvPr/>
            </p:nvSpPr>
            <p:spPr>
              <a:xfrm>
                <a:off x="7200778" y="4100866"/>
                <a:ext cx="759417" cy="369332"/>
              </a:xfrm>
              <a:prstGeom prst="rect">
                <a:avLst/>
              </a:prstGeom>
              <a:blipFill>
                <a:blip r:embed="rId10"/>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D2BEA9C-5B49-04A9-DA8A-29988B98C082}"/>
                  </a:ext>
                </a:extLst>
              </p:cNvPr>
              <p:cNvSpPr txBox="1"/>
              <p:nvPr/>
            </p:nvSpPr>
            <p:spPr>
              <a:xfrm>
                <a:off x="9026999" y="645168"/>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sub>
                      </m:sSub>
                    </m:oMath>
                  </m:oMathPara>
                </a14:m>
                <a:endParaRPr kumimoji="1" lang="zh-CN" altLang="en-US"/>
              </a:p>
            </p:txBody>
          </p:sp>
        </mc:Choice>
        <mc:Fallback xmlns="">
          <p:sp>
            <p:nvSpPr>
              <p:cNvPr id="13" name="TextBox 12">
                <a:extLst>
                  <a:ext uri="{FF2B5EF4-FFF2-40B4-BE49-F238E27FC236}">
                    <a16:creationId xmlns:a16="http://schemas.microsoft.com/office/drawing/2014/main" id="{D077E941-F177-7E0D-FC54-7B268AB83D14}"/>
                  </a:ext>
                </a:extLst>
              </p:cNvPr>
              <p:cNvSpPr txBox="1">
                <a:spLocks noRot="1" noChangeAspect="1" noMove="1" noResize="1" noEditPoints="1" noAdjustHandles="1" noChangeArrowheads="1" noChangeShapeType="1" noTextEdit="1"/>
              </p:cNvSpPr>
              <p:nvPr/>
            </p:nvSpPr>
            <p:spPr>
              <a:xfrm>
                <a:off x="9026999" y="645168"/>
                <a:ext cx="759417" cy="369332"/>
              </a:xfrm>
              <a:prstGeom prst="rect">
                <a:avLst/>
              </a:prstGeom>
              <a:blipFill>
                <a:blip r:embed="rId11"/>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4F41227-322D-5FA0-F024-0693950F3D56}"/>
                  </a:ext>
                </a:extLst>
              </p:cNvPr>
              <p:cNvSpPr txBox="1"/>
              <p:nvPr/>
            </p:nvSpPr>
            <p:spPr>
              <a:xfrm>
                <a:off x="9026998" y="137623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2</m:t>
                          </m:r>
                        </m:sub>
                      </m:sSub>
                    </m:oMath>
                  </m:oMathPara>
                </a14:m>
                <a:endParaRPr kumimoji="1" lang="zh-CN" altLang="en-US"/>
              </a:p>
            </p:txBody>
          </p:sp>
        </mc:Choice>
        <mc:Fallback xmlns="">
          <p:sp>
            <p:nvSpPr>
              <p:cNvPr id="14" name="TextBox 13">
                <a:extLst>
                  <a:ext uri="{FF2B5EF4-FFF2-40B4-BE49-F238E27FC236}">
                    <a16:creationId xmlns:a16="http://schemas.microsoft.com/office/drawing/2014/main" id="{0B35CB64-E2F4-716D-6923-CB4FFA174229}"/>
                  </a:ext>
                </a:extLst>
              </p:cNvPr>
              <p:cNvSpPr txBox="1">
                <a:spLocks noRot="1" noChangeAspect="1" noMove="1" noResize="1" noEditPoints="1" noAdjustHandles="1" noChangeArrowheads="1" noChangeShapeType="1" noTextEdit="1"/>
              </p:cNvSpPr>
              <p:nvPr/>
            </p:nvSpPr>
            <p:spPr>
              <a:xfrm>
                <a:off x="9026998" y="1376234"/>
                <a:ext cx="759417" cy="369332"/>
              </a:xfrm>
              <a:prstGeom prst="rect">
                <a:avLst/>
              </a:prstGeom>
              <a:blipFill>
                <a:blip r:embed="rId12"/>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0138E9E-AE55-BF2D-5ED6-9B9DCA8457F4}"/>
                  </a:ext>
                </a:extLst>
              </p:cNvPr>
              <p:cNvSpPr txBox="1"/>
              <p:nvPr/>
            </p:nvSpPr>
            <p:spPr>
              <a:xfrm>
                <a:off x="8644705" y="2052333"/>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3</m:t>
                          </m:r>
                        </m:sub>
                      </m:sSub>
                    </m:oMath>
                  </m:oMathPara>
                </a14:m>
                <a:endParaRPr kumimoji="1" lang="zh-CN" altLang="en-US"/>
              </a:p>
            </p:txBody>
          </p:sp>
        </mc:Choice>
        <mc:Fallback xmlns="">
          <p:sp>
            <p:nvSpPr>
              <p:cNvPr id="15" name="TextBox 14">
                <a:extLst>
                  <a:ext uri="{FF2B5EF4-FFF2-40B4-BE49-F238E27FC236}">
                    <a16:creationId xmlns:a16="http://schemas.microsoft.com/office/drawing/2014/main" id="{0D3FA4B2-B9AD-62DF-D3BC-19140CC79BB2}"/>
                  </a:ext>
                </a:extLst>
              </p:cNvPr>
              <p:cNvSpPr txBox="1">
                <a:spLocks noRot="1" noChangeAspect="1" noMove="1" noResize="1" noEditPoints="1" noAdjustHandles="1" noChangeArrowheads="1" noChangeShapeType="1" noTextEdit="1"/>
              </p:cNvSpPr>
              <p:nvPr/>
            </p:nvSpPr>
            <p:spPr>
              <a:xfrm>
                <a:off x="8644705" y="2052333"/>
                <a:ext cx="759417" cy="369332"/>
              </a:xfrm>
              <a:prstGeom prst="rect">
                <a:avLst/>
              </a:prstGeom>
              <a:blipFill>
                <a:blip r:embed="rId13"/>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CAA4187-04B1-1FAF-3276-A34FAAA122E0}"/>
                  </a:ext>
                </a:extLst>
              </p:cNvPr>
              <p:cNvSpPr txBox="1"/>
              <p:nvPr/>
            </p:nvSpPr>
            <p:spPr>
              <a:xfrm>
                <a:off x="9916576" y="2055665"/>
                <a:ext cx="759417" cy="376450"/>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5</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16" name="TextBox 15">
                <a:extLst>
                  <a:ext uri="{FF2B5EF4-FFF2-40B4-BE49-F238E27FC236}">
                    <a16:creationId xmlns:a16="http://schemas.microsoft.com/office/drawing/2014/main" id="{EC3BD6B9-77CE-CEA6-E1A5-B9420C7904AB}"/>
                  </a:ext>
                </a:extLst>
              </p:cNvPr>
              <p:cNvSpPr txBox="1">
                <a:spLocks noRot="1" noChangeAspect="1" noMove="1" noResize="1" noEditPoints="1" noAdjustHandles="1" noChangeArrowheads="1" noChangeShapeType="1" noTextEdit="1"/>
              </p:cNvSpPr>
              <p:nvPr/>
            </p:nvSpPr>
            <p:spPr>
              <a:xfrm>
                <a:off x="9916576" y="2055665"/>
                <a:ext cx="759417" cy="376450"/>
              </a:xfrm>
              <a:prstGeom prst="rect">
                <a:avLst/>
              </a:prstGeom>
              <a:blipFill>
                <a:blip r:embed="rId14"/>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27F3BD4-52F2-2129-99FB-B48487EB4367}"/>
                  </a:ext>
                </a:extLst>
              </p:cNvPr>
              <p:cNvSpPr txBox="1"/>
              <p:nvPr/>
            </p:nvSpPr>
            <p:spPr>
              <a:xfrm>
                <a:off x="9916576" y="2577695"/>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5</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17" name="TextBox 16">
                <a:extLst>
                  <a:ext uri="{FF2B5EF4-FFF2-40B4-BE49-F238E27FC236}">
                    <a16:creationId xmlns:a16="http://schemas.microsoft.com/office/drawing/2014/main" id="{BADEE6CD-D0F6-FEE0-BF65-DF62B671742D}"/>
                  </a:ext>
                </a:extLst>
              </p:cNvPr>
              <p:cNvSpPr txBox="1">
                <a:spLocks noRot="1" noChangeAspect="1" noMove="1" noResize="1" noEditPoints="1" noAdjustHandles="1" noChangeArrowheads="1" noChangeShapeType="1" noTextEdit="1"/>
              </p:cNvSpPr>
              <p:nvPr/>
            </p:nvSpPr>
            <p:spPr>
              <a:xfrm>
                <a:off x="9916576" y="2577695"/>
                <a:ext cx="759417" cy="369332"/>
              </a:xfrm>
              <a:prstGeom prst="rect">
                <a:avLst/>
              </a:prstGeom>
              <a:blipFill>
                <a:blip r:embed="rId15"/>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3A2D912-44FD-F53C-F724-FD864FF61B9E}"/>
                  </a:ext>
                </a:extLst>
              </p:cNvPr>
              <p:cNvSpPr txBox="1"/>
              <p:nvPr/>
            </p:nvSpPr>
            <p:spPr>
              <a:xfrm>
                <a:off x="9026998" y="337263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6</m:t>
                          </m:r>
                        </m:sub>
                      </m:sSub>
                    </m:oMath>
                  </m:oMathPara>
                </a14:m>
                <a:endParaRPr kumimoji="1" lang="zh-CN" altLang="en-US"/>
              </a:p>
            </p:txBody>
          </p:sp>
        </mc:Choice>
        <mc:Fallback xmlns="">
          <p:sp>
            <p:nvSpPr>
              <p:cNvPr id="18" name="TextBox 17">
                <a:extLst>
                  <a:ext uri="{FF2B5EF4-FFF2-40B4-BE49-F238E27FC236}">
                    <a16:creationId xmlns:a16="http://schemas.microsoft.com/office/drawing/2014/main" id="{D6F07264-324F-389F-9D14-8FC9F3B80795}"/>
                  </a:ext>
                </a:extLst>
              </p:cNvPr>
              <p:cNvSpPr txBox="1">
                <a:spLocks noRot="1" noChangeAspect="1" noMove="1" noResize="1" noEditPoints="1" noAdjustHandles="1" noChangeArrowheads="1" noChangeShapeType="1" noTextEdit="1"/>
              </p:cNvSpPr>
              <p:nvPr/>
            </p:nvSpPr>
            <p:spPr>
              <a:xfrm>
                <a:off x="9026998" y="3372634"/>
                <a:ext cx="759417" cy="369332"/>
              </a:xfrm>
              <a:prstGeom prst="rect">
                <a:avLst/>
              </a:prstGeom>
              <a:blipFill>
                <a:blip r:embed="rId16"/>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FF52287-03A2-31C1-2D19-D4780634A002}"/>
                  </a:ext>
                </a:extLst>
              </p:cNvPr>
              <p:cNvSpPr txBox="1"/>
              <p:nvPr/>
            </p:nvSpPr>
            <p:spPr>
              <a:xfrm>
                <a:off x="9026997" y="4096300"/>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7</m:t>
                          </m:r>
                        </m:sub>
                      </m:sSub>
                    </m:oMath>
                  </m:oMathPara>
                </a14:m>
                <a:endParaRPr kumimoji="1" lang="zh-CN" altLang="en-US"/>
              </a:p>
            </p:txBody>
          </p:sp>
        </mc:Choice>
        <mc:Fallback xmlns="">
          <p:sp>
            <p:nvSpPr>
              <p:cNvPr id="19" name="TextBox 18">
                <a:extLst>
                  <a:ext uri="{FF2B5EF4-FFF2-40B4-BE49-F238E27FC236}">
                    <a16:creationId xmlns:a16="http://schemas.microsoft.com/office/drawing/2014/main" id="{4A08E047-73CA-1EF5-9A75-957D172BDBBF}"/>
                  </a:ext>
                </a:extLst>
              </p:cNvPr>
              <p:cNvSpPr txBox="1">
                <a:spLocks noRot="1" noChangeAspect="1" noMove="1" noResize="1" noEditPoints="1" noAdjustHandles="1" noChangeArrowheads="1" noChangeShapeType="1" noTextEdit="1"/>
              </p:cNvSpPr>
              <p:nvPr/>
            </p:nvSpPr>
            <p:spPr>
              <a:xfrm>
                <a:off x="9026997" y="4096300"/>
                <a:ext cx="759417" cy="369332"/>
              </a:xfrm>
              <a:prstGeom prst="rect">
                <a:avLst/>
              </a:prstGeom>
              <a:blipFill>
                <a:blip r:embed="rId17"/>
                <a:stretch>
                  <a:fillRect/>
                </a:stretch>
              </a:blipFill>
              <a:ln w="12700">
                <a:solidFill>
                  <a:schemeClr val="accent1">
                    <a:shade val="50000"/>
                  </a:schemeClr>
                </a:solidFill>
              </a:ln>
            </p:spPr>
            <p:txBody>
              <a:bodyPr/>
              <a:lstStyle/>
              <a:p>
                <a:r>
                  <a:rPr lang="zh-CN" altLang="en-US">
                    <a:noFill/>
                  </a:rPr>
                  <a:t> </a:t>
                </a:r>
              </a:p>
            </p:txBody>
          </p:sp>
        </mc:Fallback>
      </mc:AlternateContent>
      <p:cxnSp>
        <p:nvCxnSpPr>
          <p:cNvPr id="21" name="Straight Arrow Connector 20">
            <a:extLst>
              <a:ext uri="{FF2B5EF4-FFF2-40B4-BE49-F238E27FC236}">
                <a16:creationId xmlns:a16="http://schemas.microsoft.com/office/drawing/2014/main" id="{D702B015-BB50-71DB-B02B-F42B18FCF481}"/>
              </a:ext>
            </a:extLst>
          </p:cNvPr>
          <p:cNvCxnSpPr>
            <a:stCxn id="6" idx="2"/>
            <a:endCxn id="7" idx="0"/>
          </p:cNvCxnSpPr>
          <p:nvPr/>
        </p:nvCxnSpPr>
        <p:spPr>
          <a:xfrm>
            <a:off x="7580491" y="1014500"/>
            <a:ext cx="0" cy="36659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41E1A8D0-96AF-3C5F-A1B0-29E3DF49461B}"/>
              </a:ext>
            </a:extLst>
          </p:cNvPr>
          <p:cNvCxnSpPr>
            <a:cxnSpLocks/>
            <a:stCxn id="8" idx="2"/>
            <a:endCxn id="9" idx="0"/>
          </p:cNvCxnSpPr>
          <p:nvPr/>
        </p:nvCxnSpPr>
        <p:spPr>
          <a:xfrm flipH="1">
            <a:off x="7580490" y="2546594"/>
            <a:ext cx="1" cy="222885"/>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2DEDB6A5-C8E0-B080-BCF2-715C8357F3EA}"/>
              </a:ext>
            </a:extLst>
          </p:cNvPr>
          <p:cNvCxnSpPr>
            <a:cxnSpLocks/>
            <a:stCxn id="10" idx="2"/>
            <a:endCxn id="12" idx="0"/>
          </p:cNvCxnSpPr>
          <p:nvPr/>
        </p:nvCxnSpPr>
        <p:spPr>
          <a:xfrm flipH="1">
            <a:off x="7580487" y="3721308"/>
            <a:ext cx="2" cy="379558"/>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E6DA5A7A-1AA7-3682-28A7-6F1A378730E9}"/>
              </a:ext>
            </a:extLst>
          </p:cNvPr>
          <p:cNvCxnSpPr>
            <a:cxnSpLocks/>
            <a:stCxn id="13" idx="2"/>
            <a:endCxn id="14" idx="0"/>
          </p:cNvCxnSpPr>
          <p:nvPr/>
        </p:nvCxnSpPr>
        <p:spPr>
          <a:xfrm flipH="1">
            <a:off x="9406707" y="1014500"/>
            <a:ext cx="1" cy="36173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9B744DA-67E4-5441-79FF-5032367B71D0}"/>
              </a:ext>
            </a:extLst>
          </p:cNvPr>
          <p:cNvCxnSpPr>
            <a:cxnSpLocks/>
            <a:endCxn id="15" idx="0"/>
          </p:cNvCxnSpPr>
          <p:nvPr/>
        </p:nvCxnSpPr>
        <p:spPr>
          <a:xfrm flipH="1">
            <a:off x="9024414" y="1745566"/>
            <a:ext cx="188560" cy="306767"/>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DEDD709C-77EC-EEAD-59F8-D58E9F0AA26C}"/>
              </a:ext>
            </a:extLst>
          </p:cNvPr>
          <p:cNvCxnSpPr>
            <a:cxnSpLocks/>
            <a:stCxn id="15" idx="2"/>
          </p:cNvCxnSpPr>
          <p:nvPr/>
        </p:nvCxnSpPr>
        <p:spPr>
          <a:xfrm>
            <a:off x="9024414" y="2421665"/>
            <a:ext cx="177372" cy="950969"/>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4477A1BA-7543-7E50-F637-1F17C875DA90}"/>
              </a:ext>
            </a:extLst>
          </p:cNvPr>
          <p:cNvCxnSpPr>
            <a:cxnSpLocks/>
            <a:stCxn id="18" idx="2"/>
            <a:endCxn id="19" idx="0"/>
          </p:cNvCxnSpPr>
          <p:nvPr/>
        </p:nvCxnSpPr>
        <p:spPr>
          <a:xfrm flipH="1">
            <a:off x="9406706" y="3741966"/>
            <a:ext cx="1" cy="35433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2E39F984-9106-3D33-D48E-4A9B1CB9A519}"/>
              </a:ext>
            </a:extLst>
          </p:cNvPr>
          <p:cNvCxnSpPr>
            <a:cxnSpLocks/>
            <a:endCxn id="16" idx="0"/>
          </p:cNvCxnSpPr>
          <p:nvPr/>
        </p:nvCxnSpPr>
        <p:spPr>
          <a:xfrm>
            <a:off x="9725428" y="1763874"/>
            <a:ext cx="570857" cy="291791"/>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4C0ADFB-5CD5-BC59-568A-7C2339519880}"/>
              </a:ext>
            </a:extLst>
          </p:cNvPr>
          <p:cNvCxnSpPr>
            <a:cxnSpLocks/>
            <a:stCxn id="17" idx="2"/>
          </p:cNvCxnSpPr>
          <p:nvPr/>
        </p:nvCxnSpPr>
        <p:spPr>
          <a:xfrm flipH="1">
            <a:off x="9581495" y="2947027"/>
            <a:ext cx="714790" cy="425607"/>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54" name="Elbow Connector 53">
            <a:extLst>
              <a:ext uri="{FF2B5EF4-FFF2-40B4-BE49-F238E27FC236}">
                <a16:creationId xmlns:a16="http://schemas.microsoft.com/office/drawing/2014/main" id="{B7CEE9C8-45CA-695D-5FC7-3036C1CA2EBE}"/>
              </a:ext>
            </a:extLst>
          </p:cNvPr>
          <p:cNvCxnSpPr>
            <a:stCxn id="16" idx="3"/>
            <a:endCxn id="13" idx="3"/>
          </p:cNvCxnSpPr>
          <p:nvPr/>
        </p:nvCxnSpPr>
        <p:spPr>
          <a:xfrm flipH="1" flipV="1">
            <a:off x="9786416" y="829834"/>
            <a:ext cx="889577" cy="1414056"/>
          </a:xfrm>
          <a:prstGeom prst="bentConnector3">
            <a:avLst>
              <a:gd name="adj1" fmla="val -25698"/>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55" name="Elbow Connector 54">
            <a:extLst>
              <a:ext uri="{FF2B5EF4-FFF2-40B4-BE49-F238E27FC236}">
                <a16:creationId xmlns:a16="http://schemas.microsoft.com/office/drawing/2014/main" id="{959BD4EF-29D2-F1CD-BC47-28997EED639F}"/>
              </a:ext>
            </a:extLst>
          </p:cNvPr>
          <p:cNvCxnSpPr>
            <a:cxnSpLocks/>
            <a:stCxn id="19" idx="3"/>
          </p:cNvCxnSpPr>
          <p:nvPr/>
        </p:nvCxnSpPr>
        <p:spPr>
          <a:xfrm flipV="1">
            <a:off x="9786414" y="2947027"/>
            <a:ext cx="759417" cy="1333939"/>
          </a:xfrm>
          <a:prstGeom prst="bentConnector2">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AC4DFCDA-F623-8DFE-ECEC-F0A5F00FEDFA}"/>
              </a:ext>
            </a:extLst>
          </p:cNvPr>
          <p:cNvCxnSpPr>
            <a:cxnSpLocks/>
            <a:stCxn id="19" idx="2"/>
            <a:endCxn id="8" idx="1"/>
          </p:cNvCxnSpPr>
          <p:nvPr/>
        </p:nvCxnSpPr>
        <p:spPr>
          <a:xfrm rot="5400000" flipH="1">
            <a:off x="7251892" y="2310818"/>
            <a:ext cx="2103704" cy="2205924"/>
          </a:xfrm>
          <a:prstGeom prst="bentConnector4">
            <a:avLst>
              <a:gd name="adj1" fmla="val -10867"/>
              <a:gd name="adj2" fmla="val 110363"/>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cxnSp>
        <p:nvCxnSpPr>
          <p:cNvPr id="72" name="Curved Connector 71">
            <a:extLst>
              <a:ext uri="{FF2B5EF4-FFF2-40B4-BE49-F238E27FC236}">
                <a16:creationId xmlns:a16="http://schemas.microsoft.com/office/drawing/2014/main" id="{A2695858-D89C-854F-62F0-023DA81C7D43}"/>
              </a:ext>
            </a:extLst>
          </p:cNvPr>
          <p:cNvCxnSpPr>
            <a:cxnSpLocks/>
            <a:stCxn id="7" idx="3"/>
          </p:cNvCxnSpPr>
          <p:nvPr/>
        </p:nvCxnSpPr>
        <p:spPr>
          <a:xfrm flipV="1">
            <a:off x="7960199" y="701207"/>
            <a:ext cx="1064214" cy="864553"/>
          </a:xfrm>
          <a:prstGeom prst="curvedConnector3">
            <a:avLst>
              <a:gd name="adj1" fmla="val 46469"/>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76" name="Curved Connector 75">
            <a:extLst>
              <a:ext uri="{FF2B5EF4-FFF2-40B4-BE49-F238E27FC236}">
                <a16:creationId xmlns:a16="http://schemas.microsoft.com/office/drawing/2014/main" id="{990D7261-3491-3960-48C0-CA48DA714083}"/>
              </a:ext>
            </a:extLst>
          </p:cNvPr>
          <p:cNvCxnSpPr>
            <a:cxnSpLocks/>
            <a:stCxn id="9" idx="3"/>
            <a:endCxn id="13" idx="1"/>
          </p:cNvCxnSpPr>
          <p:nvPr/>
        </p:nvCxnSpPr>
        <p:spPr>
          <a:xfrm flipV="1">
            <a:off x="7960198" y="829834"/>
            <a:ext cx="1066801" cy="2124311"/>
          </a:xfrm>
          <a:prstGeom prst="curvedConnector3">
            <a:avLst>
              <a:gd name="adj1" fmla="val 50001"/>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84" name="Curved Connector 83">
            <a:extLst>
              <a:ext uri="{FF2B5EF4-FFF2-40B4-BE49-F238E27FC236}">
                <a16:creationId xmlns:a16="http://schemas.microsoft.com/office/drawing/2014/main" id="{81918D57-6C54-D1EB-CA57-4E240E555115}"/>
              </a:ext>
            </a:extLst>
          </p:cNvPr>
          <p:cNvCxnSpPr>
            <a:cxnSpLocks/>
            <a:stCxn id="19" idx="1"/>
            <a:endCxn id="10" idx="3"/>
          </p:cNvCxnSpPr>
          <p:nvPr/>
        </p:nvCxnSpPr>
        <p:spPr>
          <a:xfrm rot="10800000">
            <a:off x="7960197" y="3536642"/>
            <a:ext cx="1066800" cy="744324"/>
          </a:xfrm>
          <a:prstGeom prst="curvedConnector3">
            <a:avLst>
              <a:gd name="adj1" fmla="val 50000"/>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sp>
        <p:nvSpPr>
          <p:cNvPr id="101" name="TextBox 100">
            <a:extLst>
              <a:ext uri="{FF2B5EF4-FFF2-40B4-BE49-F238E27FC236}">
                <a16:creationId xmlns:a16="http://schemas.microsoft.com/office/drawing/2014/main" id="{66AEA56E-AE52-292D-87D7-00623CE333BD}"/>
              </a:ext>
            </a:extLst>
          </p:cNvPr>
          <p:cNvSpPr txBox="1"/>
          <p:nvPr/>
        </p:nvSpPr>
        <p:spPr>
          <a:xfrm>
            <a:off x="2523624" y="5626153"/>
            <a:ext cx="1023037" cy="523220"/>
          </a:xfrm>
          <a:prstGeom prst="rect">
            <a:avLst/>
          </a:prstGeom>
          <a:noFill/>
        </p:spPr>
        <p:txBody>
          <a:bodyPr wrap="none" rtlCol="0">
            <a:spAutoFit/>
          </a:bodyPr>
          <a:lstStyle/>
          <a:p>
            <a:r>
              <a:rPr kumimoji="1" lang="en-US" altLang="zh-CN" sz="2800"/>
              <a:t>Code</a:t>
            </a:r>
            <a:endParaRPr kumimoji="1" lang="zh-CN" altLang="en-US" sz="2800"/>
          </a:p>
        </p:txBody>
      </p:sp>
      <p:sp>
        <p:nvSpPr>
          <p:cNvPr id="102" name="TextBox 101">
            <a:extLst>
              <a:ext uri="{FF2B5EF4-FFF2-40B4-BE49-F238E27FC236}">
                <a16:creationId xmlns:a16="http://schemas.microsoft.com/office/drawing/2014/main" id="{A8B96C25-E369-07CF-1E70-9055333AA5D7}"/>
              </a:ext>
            </a:extLst>
          </p:cNvPr>
          <p:cNvSpPr txBox="1"/>
          <p:nvPr/>
        </p:nvSpPr>
        <p:spPr>
          <a:xfrm>
            <a:off x="5983759" y="5626153"/>
            <a:ext cx="5664051" cy="954107"/>
          </a:xfrm>
          <a:prstGeom prst="rect">
            <a:avLst/>
          </a:prstGeom>
          <a:noFill/>
        </p:spPr>
        <p:txBody>
          <a:bodyPr wrap="none" rtlCol="0">
            <a:spAutoFit/>
          </a:bodyPr>
          <a:lstStyle/>
          <a:p>
            <a:pPr algn="ctr"/>
            <a:r>
              <a:rPr kumimoji="1" lang="en-US" altLang="zh-CN" sz="2800"/>
              <a:t>Interprocedural Control Flow Graph</a:t>
            </a:r>
            <a:br>
              <a:rPr kumimoji="1" lang="en-US" altLang="zh-CN" sz="2800"/>
            </a:br>
            <a:r>
              <a:rPr kumimoji="1" lang="en-US" altLang="zh-CN" sz="2800"/>
              <a:t>(ICFG)</a:t>
            </a:r>
            <a:endParaRPr kumimoji="1" lang="zh-CN" altLang="en-US" sz="2800"/>
          </a:p>
        </p:txBody>
      </p:sp>
      <p:sp>
        <p:nvSpPr>
          <p:cNvPr id="11" name="Rectangle 10">
            <a:extLst>
              <a:ext uri="{FF2B5EF4-FFF2-40B4-BE49-F238E27FC236}">
                <a16:creationId xmlns:a16="http://schemas.microsoft.com/office/drawing/2014/main" id="{2AE3A64D-B6BF-FA84-BA6F-73281B31E650}"/>
              </a:ext>
            </a:extLst>
          </p:cNvPr>
          <p:cNvSpPr/>
          <p:nvPr/>
        </p:nvSpPr>
        <p:spPr>
          <a:xfrm>
            <a:off x="907739" y="4665973"/>
            <a:ext cx="5014709" cy="685276"/>
          </a:xfrm>
          <a:prstGeom prst="rect">
            <a:avLst/>
          </a:prstGeom>
          <a:solidFill>
            <a:srgbClr val="C00000">
              <a:alpha val="9804"/>
            </a:srgbClr>
          </a:solid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Rectangle 19">
            <a:extLst>
              <a:ext uri="{FF2B5EF4-FFF2-40B4-BE49-F238E27FC236}">
                <a16:creationId xmlns:a16="http://schemas.microsoft.com/office/drawing/2014/main" id="{AC2D3FF4-4D82-B58A-68CC-49C6E36F40E8}"/>
              </a:ext>
            </a:extLst>
          </p:cNvPr>
          <p:cNvSpPr/>
          <p:nvPr/>
        </p:nvSpPr>
        <p:spPr>
          <a:xfrm>
            <a:off x="7074141" y="2636352"/>
            <a:ext cx="1066800" cy="1938780"/>
          </a:xfrm>
          <a:prstGeom prst="rect">
            <a:avLst/>
          </a:prstGeom>
          <a:solidFill>
            <a:srgbClr val="C00000">
              <a:alpha val="9804"/>
            </a:srgbClr>
          </a:solid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Straight Arrow Connector 22">
            <a:extLst>
              <a:ext uri="{FF2B5EF4-FFF2-40B4-BE49-F238E27FC236}">
                <a16:creationId xmlns:a16="http://schemas.microsoft.com/office/drawing/2014/main" id="{AAD9B565-33CD-BE53-C301-48C0150D280F}"/>
              </a:ext>
            </a:extLst>
          </p:cNvPr>
          <p:cNvCxnSpPr>
            <a:cxnSpLocks/>
          </p:cNvCxnSpPr>
          <p:nvPr/>
        </p:nvCxnSpPr>
        <p:spPr>
          <a:xfrm>
            <a:off x="7200778" y="5034805"/>
            <a:ext cx="759417" cy="0"/>
          </a:xfrm>
          <a:prstGeom prst="straightConnector1">
            <a:avLst/>
          </a:prstGeom>
          <a:ln w="25400">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A098DD79-A29C-D6C8-CA81-FC1270F1D79A}"/>
              </a:ext>
            </a:extLst>
          </p:cNvPr>
          <p:cNvCxnSpPr>
            <a:cxnSpLocks/>
          </p:cNvCxnSpPr>
          <p:nvPr/>
        </p:nvCxnSpPr>
        <p:spPr>
          <a:xfrm>
            <a:off x="7200778" y="5354120"/>
            <a:ext cx="759417" cy="0"/>
          </a:xfrm>
          <a:prstGeom prst="straightConnector1">
            <a:avLst/>
          </a:prstGeom>
          <a:ln w="25400">
            <a:solidFill>
              <a:schemeClr val="tx1"/>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8E03BD58-5830-4A6A-E3EA-800C761898CB}"/>
              </a:ext>
            </a:extLst>
          </p:cNvPr>
          <p:cNvSpPr txBox="1"/>
          <p:nvPr/>
        </p:nvSpPr>
        <p:spPr>
          <a:xfrm>
            <a:off x="8253804" y="4857623"/>
            <a:ext cx="1123962" cy="369332"/>
          </a:xfrm>
          <a:prstGeom prst="rect">
            <a:avLst/>
          </a:prstGeom>
          <a:noFill/>
        </p:spPr>
        <p:txBody>
          <a:bodyPr wrap="none" rtlCol="0">
            <a:spAutoFit/>
          </a:bodyPr>
          <a:lstStyle/>
          <a:p>
            <a:r>
              <a:rPr kumimoji="1" lang="en-US" altLang="zh-CN"/>
              <a:t>Call Edge</a:t>
            </a:r>
            <a:endParaRPr kumimoji="1" lang="zh-CN" altLang="en-US"/>
          </a:p>
        </p:txBody>
      </p:sp>
      <p:sp>
        <p:nvSpPr>
          <p:cNvPr id="27" name="TextBox 26">
            <a:extLst>
              <a:ext uri="{FF2B5EF4-FFF2-40B4-BE49-F238E27FC236}">
                <a16:creationId xmlns:a16="http://schemas.microsoft.com/office/drawing/2014/main" id="{DA067976-E4DB-CE49-0CF8-179B0B57E0AE}"/>
              </a:ext>
            </a:extLst>
          </p:cNvPr>
          <p:cNvSpPr txBox="1"/>
          <p:nvPr/>
        </p:nvSpPr>
        <p:spPr>
          <a:xfrm>
            <a:off x="8259038" y="5197266"/>
            <a:ext cx="1390061" cy="369332"/>
          </a:xfrm>
          <a:prstGeom prst="rect">
            <a:avLst/>
          </a:prstGeom>
          <a:noFill/>
        </p:spPr>
        <p:txBody>
          <a:bodyPr wrap="none" rtlCol="0">
            <a:spAutoFit/>
          </a:bodyPr>
          <a:lstStyle/>
          <a:p>
            <a:r>
              <a:rPr kumimoji="1" lang="en-US" altLang="zh-CN"/>
              <a:t>Return Edge</a:t>
            </a:r>
            <a:endParaRPr kumimoji="1" lang="zh-CN" altLang="en-US"/>
          </a:p>
        </p:txBody>
      </p:sp>
    </p:spTree>
    <p:extLst>
      <p:ext uri="{BB962C8B-B14F-4D97-AF65-F5344CB8AC3E}">
        <p14:creationId xmlns:p14="http://schemas.microsoft.com/office/powerpoint/2010/main" val="437734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AA09D-3066-341D-B246-865CBD91AF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D48722-A2B4-95E6-FC89-4869D345BAC5}"/>
              </a:ext>
            </a:extLst>
          </p:cNvPr>
          <p:cNvSpPr>
            <a:spLocks noGrp="1"/>
          </p:cNvSpPr>
          <p:nvPr>
            <p:ph type="title"/>
          </p:nvPr>
        </p:nvSpPr>
        <p:spPr/>
        <p:txBody>
          <a:bodyPr/>
          <a:lstStyle/>
          <a:p>
            <a:r>
              <a:rPr kumimoji="1" lang="en-US" altLang="zh-CN"/>
              <a:t>Motivation</a:t>
            </a:r>
            <a:endParaRPr kumimoji="1" lang="zh-CN" altLang="en-US"/>
          </a:p>
        </p:txBody>
      </p:sp>
      <p:sp>
        <p:nvSpPr>
          <p:cNvPr id="4" name="Slide Number Placeholder 3">
            <a:extLst>
              <a:ext uri="{FF2B5EF4-FFF2-40B4-BE49-F238E27FC236}">
                <a16:creationId xmlns:a16="http://schemas.microsoft.com/office/drawing/2014/main" id="{086325AE-4496-9CFA-AB78-658CA02DC5E5}"/>
              </a:ext>
            </a:extLst>
          </p:cNvPr>
          <p:cNvSpPr>
            <a:spLocks noGrp="1"/>
          </p:cNvSpPr>
          <p:nvPr>
            <p:ph type="sldNum" sz="quarter" idx="12"/>
          </p:nvPr>
        </p:nvSpPr>
        <p:spPr/>
        <p:txBody>
          <a:bodyPr/>
          <a:lstStyle/>
          <a:p>
            <a:fld id="{E7F4798B-5966-EA46-B410-50C17A12B33D}" type="slidenum">
              <a:rPr lang="en-CN"/>
              <a:t>23</a:t>
            </a:fld>
            <a:endParaRPr kumimoji="1" lang="en-CN" altLang="zh-CN"/>
          </a:p>
        </p:txBody>
      </p:sp>
      <p:sp>
        <p:nvSpPr>
          <p:cNvPr id="3" name="Content Placeholder 2">
            <a:extLst>
              <a:ext uri="{FF2B5EF4-FFF2-40B4-BE49-F238E27FC236}">
                <a16:creationId xmlns:a16="http://schemas.microsoft.com/office/drawing/2014/main" id="{4B3D14FF-B052-9E5F-B5A3-575E253C0AAF}"/>
              </a:ext>
            </a:extLst>
          </p:cNvPr>
          <p:cNvSpPr>
            <a:spLocks noGrp="1"/>
          </p:cNvSpPr>
          <p:nvPr>
            <p:ph type="body" sz="quarter" idx="13"/>
          </p:nvPr>
        </p:nvSpPr>
        <p:spPr>
          <a:xfrm>
            <a:off x="838200" y="1037292"/>
            <a:ext cx="10515600" cy="543059"/>
          </a:xfrm>
        </p:spPr>
        <p:txBody>
          <a:bodyPr/>
          <a:lstStyle/>
          <a:p>
            <a:r>
              <a:rPr kumimoji="1" lang="en-US" altLang="zh-CN"/>
              <a:t>Recursion handling</a:t>
            </a:r>
          </a:p>
        </p:txBody>
      </p:sp>
      <p:sp>
        <p:nvSpPr>
          <p:cNvPr id="5" name="TextBox 4">
            <a:extLst>
              <a:ext uri="{FF2B5EF4-FFF2-40B4-BE49-F238E27FC236}">
                <a16:creationId xmlns:a16="http://schemas.microsoft.com/office/drawing/2014/main" id="{65C2B6CF-AD50-4A79-4307-219843C54969}"/>
              </a:ext>
            </a:extLst>
          </p:cNvPr>
          <p:cNvSpPr txBox="1"/>
          <p:nvPr/>
        </p:nvSpPr>
        <p:spPr>
          <a:xfrm>
            <a:off x="907739" y="1873374"/>
            <a:ext cx="5014710" cy="3477875"/>
          </a:xfrm>
          <a:prstGeom prst="rect">
            <a:avLst/>
          </a:prstGeom>
          <a:noFill/>
          <a:ln w="12700">
            <a:solidFill>
              <a:schemeClr val="accent1">
                <a:shade val="50000"/>
              </a:schemeClr>
            </a:solidFill>
          </a:ln>
        </p:spPr>
        <p:txBody>
          <a:bodyPr wrap="square">
            <a:spAutoFit/>
          </a:bodyPr>
          <a:lstStyle/>
          <a:p>
            <a:r>
              <a:rPr lang="en-US" altLang="zh-CN" sz="2000" dirty="0">
                <a:latin typeface="Inconsolata LGC" panose="020B0609030003000000" pitchFamily="49" charset="0"/>
              </a:rPr>
              <a:t>1  int recur(int p) {</a:t>
            </a:r>
          </a:p>
          <a:p>
            <a:r>
              <a:rPr lang="en-US" altLang="zh-CN" sz="2000" dirty="0">
                <a:latin typeface="Inconsolata LGC" panose="020B0609030003000000" pitchFamily="49" charset="0"/>
              </a:rPr>
              <a:t>2      if (p &gt; 100) {</a:t>
            </a:r>
          </a:p>
          <a:p>
            <a:r>
              <a:rPr lang="en-US" altLang="zh-CN" sz="2000" dirty="0">
                <a:latin typeface="Inconsolata LGC" panose="020B0609030003000000" pitchFamily="49" charset="0"/>
              </a:rPr>
              <a:t>3          return p – 10;</a:t>
            </a:r>
          </a:p>
          <a:p>
            <a:r>
              <a:rPr lang="en-US" altLang="zh-CN" sz="2000" dirty="0">
                <a:latin typeface="Inconsolata LGC" panose="020B0609030003000000" pitchFamily="49" charset="0"/>
              </a:rPr>
              <a:t>4      } else {</a:t>
            </a:r>
          </a:p>
          <a:p>
            <a:r>
              <a:rPr lang="en-US" altLang="zh-CN" sz="2000" dirty="0">
                <a:latin typeface="Inconsolata LGC" panose="020B0609030003000000" pitchFamily="49" charset="0"/>
              </a:rPr>
              <a:t>5          return recur(p + 11);</a:t>
            </a:r>
          </a:p>
          <a:p>
            <a:r>
              <a:rPr lang="en-US" altLang="zh-CN" sz="2000" dirty="0">
                <a:latin typeface="Inconsolata LGC" panose="020B0609030003000000" pitchFamily="49" charset="0"/>
              </a:rPr>
              <a:t>6      }</a:t>
            </a:r>
          </a:p>
          <a:p>
            <a:r>
              <a:rPr lang="en-US" altLang="zh-CN" sz="2000" dirty="0">
                <a:latin typeface="Inconsolata LGC" panose="020B0609030003000000" pitchFamily="49" charset="0"/>
              </a:rPr>
              <a:t>7  }</a:t>
            </a:r>
          </a:p>
          <a:p>
            <a:r>
              <a:rPr lang="en-US" altLang="zh-CN" sz="2000" dirty="0">
                <a:latin typeface="Inconsolata LGC" panose="020B0609030003000000" pitchFamily="49" charset="0"/>
              </a:rPr>
              <a:t>8  int main() {</a:t>
            </a:r>
          </a:p>
          <a:p>
            <a:r>
              <a:rPr lang="en-US" altLang="zh-CN" sz="2000" dirty="0">
                <a:latin typeface="Inconsolata LGC" panose="020B0609030003000000" pitchFamily="49" charset="0"/>
              </a:rPr>
              <a:t>9      int res1 = recur(105);</a:t>
            </a:r>
          </a:p>
          <a:p>
            <a:r>
              <a:rPr lang="en-US" altLang="zh-CN" sz="2000" dirty="0">
                <a:latin typeface="Inconsolata LGC" panose="020B0609030003000000" pitchFamily="49" charset="0"/>
              </a:rPr>
              <a:t>10     int res2 = recur(res1);</a:t>
            </a:r>
          </a:p>
          <a:p>
            <a:r>
              <a:rPr lang="en-US" altLang="zh-CN" sz="2000" dirty="0">
                <a:latin typeface="Inconsolata LGC" panose="020B0609030003000000" pitchFamily="49" charset="0"/>
              </a:rPr>
              <a:t>11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2D76D29-9283-39C6-8C27-88FAF2CBA195}"/>
                  </a:ext>
                </a:extLst>
              </p:cNvPr>
              <p:cNvSpPr txBox="1"/>
              <p:nvPr/>
            </p:nvSpPr>
            <p:spPr>
              <a:xfrm>
                <a:off x="7200782" y="645168"/>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8</m:t>
                          </m:r>
                        </m:sub>
                      </m:sSub>
                    </m:oMath>
                  </m:oMathPara>
                </a14:m>
                <a:endParaRPr kumimoji="1" lang="zh-CN" altLang="en-US"/>
              </a:p>
            </p:txBody>
          </p:sp>
        </mc:Choice>
        <mc:Fallback xmlns="">
          <p:sp>
            <p:nvSpPr>
              <p:cNvPr id="6" name="TextBox 5">
                <a:extLst>
                  <a:ext uri="{FF2B5EF4-FFF2-40B4-BE49-F238E27FC236}">
                    <a16:creationId xmlns:a16="http://schemas.microsoft.com/office/drawing/2014/main" id="{4BA3F421-141B-9CE7-F1E6-ADEF28632F67}"/>
                  </a:ext>
                </a:extLst>
              </p:cNvPr>
              <p:cNvSpPr txBox="1">
                <a:spLocks noRot="1" noChangeAspect="1" noMove="1" noResize="1" noEditPoints="1" noAdjustHandles="1" noChangeArrowheads="1" noChangeShapeType="1" noTextEdit="1"/>
              </p:cNvSpPr>
              <p:nvPr/>
            </p:nvSpPr>
            <p:spPr>
              <a:xfrm>
                <a:off x="7200782" y="645168"/>
                <a:ext cx="759417" cy="369332"/>
              </a:xfrm>
              <a:prstGeom prst="rect">
                <a:avLst/>
              </a:prstGeom>
              <a:blipFill>
                <a:blip r:embed="rId5"/>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E44991A-0332-6D01-C922-0B9A6C7EB75B}"/>
                  </a:ext>
                </a:extLst>
              </p:cNvPr>
              <p:cNvSpPr txBox="1"/>
              <p:nvPr/>
            </p:nvSpPr>
            <p:spPr>
              <a:xfrm>
                <a:off x="7200782" y="138109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7" name="TextBox 6">
                <a:extLst>
                  <a:ext uri="{FF2B5EF4-FFF2-40B4-BE49-F238E27FC236}">
                    <a16:creationId xmlns:a16="http://schemas.microsoft.com/office/drawing/2014/main" id="{982A8615-06A8-6B22-90E7-9A4CE9BE8535}"/>
                  </a:ext>
                </a:extLst>
              </p:cNvPr>
              <p:cNvSpPr txBox="1">
                <a:spLocks noRot="1" noChangeAspect="1" noMove="1" noResize="1" noEditPoints="1" noAdjustHandles="1" noChangeArrowheads="1" noChangeShapeType="1" noTextEdit="1"/>
              </p:cNvSpPr>
              <p:nvPr/>
            </p:nvSpPr>
            <p:spPr>
              <a:xfrm>
                <a:off x="7200782" y="1381094"/>
                <a:ext cx="759417" cy="369332"/>
              </a:xfrm>
              <a:prstGeom prst="rect">
                <a:avLst/>
              </a:prstGeom>
              <a:blipFill>
                <a:blip r:embed="rId6"/>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70810BF-8F47-3AC8-6866-8C4C30B30B71}"/>
                  </a:ext>
                </a:extLst>
              </p:cNvPr>
              <p:cNvSpPr txBox="1"/>
              <p:nvPr/>
            </p:nvSpPr>
            <p:spPr>
              <a:xfrm>
                <a:off x="7200782" y="2177262"/>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8" name="TextBox 7">
                <a:extLst>
                  <a:ext uri="{FF2B5EF4-FFF2-40B4-BE49-F238E27FC236}">
                    <a16:creationId xmlns:a16="http://schemas.microsoft.com/office/drawing/2014/main" id="{1E70F2F9-E315-819A-0F14-2849B9523A79}"/>
                  </a:ext>
                </a:extLst>
              </p:cNvPr>
              <p:cNvSpPr txBox="1">
                <a:spLocks noRot="1" noChangeAspect="1" noMove="1" noResize="1" noEditPoints="1" noAdjustHandles="1" noChangeArrowheads="1" noChangeShapeType="1" noTextEdit="1"/>
              </p:cNvSpPr>
              <p:nvPr/>
            </p:nvSpPr>
            <p:spPr>
              <a:xfrm>
                <a:off x="7200782" y="2177262"/>
                <a:ext cx="759417" cy="369332"/>
              </a:xfrm>
              <a:prstGeom prst="rect">
                <a:avLst/>
              </a:prstGeom>
              <a:blipFill>
                <a:blip r:embed="rId7"/>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0359F53-9C2F-8A59-2DA7-FD6937339DD3}"/>
                  </a:ext>
                </a:extLst>
              </p:cNvPr>
              <p:cNvSpPr txBox="1"/>
              <p:nvPr/>
            </p:nvSpPr>
            <p:spPr>
              <a:xfrm>
                <a:off x="7200781" y="2769479"/>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10</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9" name="TextBox 8">
                <a:extLst>
                  <a:ext uri="{FF2B5EF4-FFF2-40B4-BE49-F238E27FC236}">
                    <a16:creationId xmlns:a16="http://schemas.microsoft.com/office/drawing/2014/main" id="{231AC455-6E26-FDC1-DF2C-4F15A6A92226}"/>
                  </a:ext>
                </a:extLst>
              </p:cNvPr>
              <p:cNvSpPr txBox="1">
                <a:spLocks noRot="1" noChangeAspect="1" noMove="1" noResize="1" noEditPoints="1" noAdjustHandles="1" noChangeArrowheads="1" noChangeShapeType="1" noTextEdit="1"/>
              </p:cNvSpPr>
              <p:nvPr/>
            </p:nvSpPr>
            <p:spPr>
              <a:xfrm>
                <a:off x="7200781" y="2769479"/>
                <a:ext cx="759417" cy="369332"/>
              </a:xfrm>
              <a:prstGeom prst="rect">
                <a:avLst/>
              </a:prstGeom>
              <a:blipFill>
                <a:blip r:embed="rId8"/>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5523477-6A76-FFFA-1D60-46DC806364F9}"/>
                  </a:ext>
                </a:extLst>
              </p:cNvPr>
              <p:cNvSpPr txBox="1"/>
              <p:nvPr/>
            </p:nvSpPr>
            <p:spPr>
              <a:xfrm>
                <a:off x="7200780" y="3351976"/>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10</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10" name="TextBox 9">
                <a:extLst>
                  <a:ext uri="{FF2B5EF4-FFF2-40B4-BE49-F238E27FC236}">
                    <a16:creationId xmlns:a16="http://schemas.microsoft.com/office/drawing/2014/main" id="{3A7448F9-FD9B-4F65-67DD-D025DE243807}"/>
                  </a:ext>
                </a:extLst>
              </p:cNvPr>
              <p:cNvSpPr txBox="1">
                <a:spLocks noRot="1" noChangeAspect="1" noMove="1" noResize="1" noEditPoints="1" noAdjustHandles="1" noChangeArrowheads="1" noChangeShapeType="1" noTextEdit="1"/>
              </p:cNvSpPr>
              <p:nvPr/>
            </p:nvSpPr>
            <p:spPr>
              <a:xfrm>
                <a:off x="7200780" y="3351976"/>
                <a:ext cx="759417" cy="369332"/>
              </a:xfrm>
              <a:prstGeom prst="rect">
                <a:avLst/>
              </a:prstGeom>
              <a:blipFill>
                <a:blip r:embed="rId9"/>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084D252-8150-BE47-A9FD-19A4504118D6}"/>
                  </a:ext>
                </a:extLst>
              </p:cNvPr>
              <p:cNvSpPr txBox="1"/>
              <p:nvPr/>
            </p:nvSpPr>
            <p:spPr>
              <a:xfrm>
                <a:off x="7200778" y="4100866"/>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r>
                            <a:rPr lang="en-US" b="0" i="1">
                              <a:latin typeface="Cambria Math" panose="02040503050406030204" pitchFamily="18" charset="0"/>
                            </a:rPr>
                            <m:t>1</m:t>
                          </m:r>
                        </m:sub>
                      </m:sSub>
                    </m:oMath>
                  </m:oMathPara>
                </a14:m>
                <a:endParaRPr kumimoji="1" lang="zh-CN" altLang="en-US"/>
              </a:p>
            </p:txBody>
          </p:sp>
        </mc:Choice>
        <mc:Fallback xmlns="">
          <p:sp>
            <p:nvSpPr>
              <p:cNvPr id="12" name="TextBox 11">
                <a:extLst>
                  <a:ext uri="{FF2B5EF4-FFF2-40B4-BE49-F238E27FC236}">
                    <a16:creationId xmlns:a16="http://schemas.microsoft.com/office/drawing/2014/main" id="{0333A53E-DAC1-1AA5-213A-544DAE57B953}"/>
                  </a:ext>
                </a:extLst>
              </p:cNvPr>
              <p:cNvSpPr txBox="1">
                <a:spLocks noRot="1" noChangeAspect="1" noMove="1" noResize="1" noEditPoints="1" noAdjustHandles="1" noChangeArrowheads="1" noChangeShapeType="1" noTextEdit="1"/>
              </p:cNvSpPr>
              <p:nvPr/>
            </p:nvSpPr>
            <p:spPr>
              <a:xfrm>
                <a:off x="7200778" y="4100866"/>
                <a:ext cx="759417" cy="369332"/>
              </a:xfrm>
              <a:prstGeom prst="rect">
                <a:avLst/>
              </a:prstGeom>
              <a:blipFill>
                <a:blip r:embed="rId10"/>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7F91A0B-9676-5E51-0FF6-C0452498AA1E}"/>
                  </a:ext>
                </a:extLst>
              </p:cNvPr>
              <p:cNvSpPr txBox="1"/>
              <p:nvPr/>
            </p:nvSpPr>
            <p:spPr>
              <a:xfrm>
                <a:off x="9026999" y="645168"/>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sub>
                      </m:sSub>
                    </m:oMath>
                  </m:oMathPara>
                </a14:m>
                <a:endParaRPr kumimoji="1" lang="zh-CN" altLang="en-US"/>
              </a:p>
            </p:txBody>
          </p:sp>
        </mc:Choice>
        <mc:Fallback xmlns="">
          <p:sp>
            <p:nvSpPr>
              <p:cNvPr id="13" name="TextBox 12">
                <a:extLst>
                  <a:ext uri="{FF2B5EF4-FFF2-40B4-BE49-F238E27FC236}">
                    <a16:creationId xmlns:a16="http://schemas.microsoft.com/office/drawing/2014/main" id="{D077E941-F177-7E0D-FC54-7B268AB83D14}"/>
                  </a:ext>
                </a:extLst>
              </p:cNvPr>
              <p:cNvSpPr txBox="1">
                <a:spLocks noRot="1" noChangeAspect="1" noMove="1" noResize="1" noEditPoints="1" noAdjustHandles="1" noChangeArrowheads="1" noChangeShapeType="1" noTextEdit="1"/>
              </p:cNvSpPr>
              <p:nvPr/>
            </p:nvSpPr>
            <p:spPr>
              <a:xfrm>
                <a:off x="9026999" y="645168"/>
                <a:ext cx="759417" cy="369332"/>
              </a:xfrm>
              <a:prstGeom prst="rect">
                <a:avLst/>
              </a:prstGeom>
              <a:blipFill>
                <a:blip r:embed="rId11"/>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014BBF6-DB9F-7937-DF01-5247626F9044}"/>
                  </a:ext>
                </a:extLst>
              </p:cNvPr>
              <p:cNvSpPr txBox="1"/>
              <p:nvPr/>
            </p:nvSpPr>
            <p:spPr>
              <a:xfrm>
                <a:off x="9026998" y="137623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2</m:t>
                          </m:r>
                        </m:sub>
                      </m:sSub>
                    </m:oMath>
                  </m:oMathPara>
                </a14:m>
                <a:endParaRPr kumimoji="1" lang="zh-CN" altLang="en-US"/>
              </a:p>
            </p:txBody>
          </p:sp>
        </mc:Choice>
        <mc:Fallback xmlns="">
          <p:sp>
            <p:nvSpPr>
              <p:cNvPr id="14" name="TextBox 13">
                <a:extLst>
                  <a:ext uri="{FF2B5EF4-FFF2-40B4-BE49-F238E27FC236}">
                    <a16:creationId xmlns:a16="http://schemas.microsoft.com/office/drawing/2014/main" id="{0B35CB64-E2F4-716D-6923-CB4FFA174229}"/>
                  </a:ext>
                </a:extLst>
              </p:cNvPr>
              <p:cNvSpPr txBox="1">
                <a:spLocks noRot="1" noChangeAspect="1" noMove="1" noResize="1" noEditPoints="1" noAdjustHandles="1" noChangeArrowheads="1" noChangeShapeType="1" noTextEdit="1"/>
              </p:cNvSpPr>
              <p:nvPr/>
            </p:nvSpPr>
            <p:spPr>
              <a:xfrm>
                <a:off x="9026998" y="1376234"/>
                <a:ext cx="759417" cy="369332"/>
              </a:xfrm>
              <a:prstGeom prst="rect">
                <a:avLst/>
              </a:prstGeom>
              <a:blipFill>
                <a:blip r:embed="rId12"/>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DED7A2-41BC-BE85-F529-E7EC155B00BB}"/>
                  </a:ext>
                </a:extLst>
              </p:cNvPr>
              <p:cNvSpPr txBox="1"/>
              <p:nvPr/>
            </p:nvSpPr>
            <p:spPr>
              <a:xfrm>
                <a:off x="8644705" y="2052333"/>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3</m:t>
                          </m:r>
                        </m:sub>
                      </m:sSub>
                    </m:oMath>
                  </m:oMathPara>
                </a14:m>
                <a:endParaRPr kumimoji="1" lang="zh-CN" altLang="en-US"/>
              </a:p>
            </p:txBody>
          </p:sp>
        </mc:Choice>
        <mc:Fallback xmlns="">
          <p:sp>
            <p:nvSpPr>
              <p:cNvPr id="15" name="TextBox 14">
                <a:extLst>
                  <a:ext uri="{FF2B5EF4-FFF2-40B4-BE49-F238E27FC236}">
                    <a16:creationId xmlns:a16="http://schemas.microsoft.com/office/drawing/2014/main" id="{0D3FA4B2-B9AD-62DF-D3BC-19140CC79BB2}"/>
                  </a:ext>
                </a:extLst>
              </p:cNvPr>
              <p:cNvSpPr txBox="1">
                <a:spLocks noRot="1" noChangeAspect="1" noMove="1" noResize="1" noEditPoints="1" noAdjustHandles="1" noChangeArrowheads="1" noChangeShapeType="1" noTextEdit="1"/>
              </p:cNvSpPr>
              <p:nvPr/>
            </p:nvSpPr>
            <p:spPr>
              <a:xfrm>
                <a:off x="8644705" y="2052333"/>
                <a:ext cx="759417" cy="369332"/>
              </a:xfrm>
              <a:prstGeom prst="rect">
                <a:avLst/>
              </a:prstGeom>
              <a:blipFill>
                <a:blip r:embed="rId13"/>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83401E7-A185-3E19-2615-77A5ABCB2AD2}"/>
                  </a:ext>
                </a:extLst>
              </p:cNvPr>
              <p:cNvSpPr txBox="1"/>
              <p:nvPr/>
            </p:nvSpPr>
            <p:spPr>
              <a:xfrm>
                <a:off x="9916576" y="2055665"/>
                <a:ext cx="759417" cy="376450"/>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5</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16" name="TextBox 15">
                <a:extLst>
                  <a:ext uri="{FF2B5EF4-FFF2-40B4-BE49-F238E27FC236}">
                    <a16:creationId xmlns:a16="http://schemas.microsoft.com/office/drawing/2014/main" id="{EC3BD6B9-77CE-CEA6-E1A5-B9420C7904AB}"/>
                  </a:ext>
                </a:extLst>
              </p:cNvPr>
              <p:cNvSpPr txBox="1">
                <a:spLocks noRot="1" noChangeAspect="1" noMove="1" noResize="1" noEditPoints="1" noAdjustHandles="1" noChangeArrowheads="1" noChangeShapeType="1" noTextEdit="1"/>
              </p:cNvSpPr>
              <p:nvPr/>
            </p:nvSpPr>
            <p:spPr>
              <a:xfrm>
                <a:off x="9916576" y="2055665"/>
                <a:ext cx="759417" cy="376450"/>
              </a:xfrm>
              <a:prstGeom prst="rect">
                <a:avLst/>
              </a:prstGeom>
              <a:blipFill>
                <a:blip r:embed="rId14"/>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10AFD62-7B3A-06B2-73DB-182C92EEA55D}"/>
                  </a:ext>
                </a:extLst>
              </p:cNvPr>
              <p:cNvSpPr txBox="1"/>
              <p:nvPr/>
            </p:nvSpPr>
            <p:spPr>
              <a:xfrm>
                <a:off x="9916576" y="2577695"/>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5</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17" name="TextBox 16">
                <a:extLst>
                  <a:ext uri="{FF2B5EF4-FFF2-40B4-BE49-F238E27FC236}">
                    <a16:creationId xmlns:a16="http://schemas.microsoft.com/office/drawing/2014/main" id="{BADEE6CD-D0F6-FEE0-BF65-DF62B671742D}"/>
                  </a:ext>
                </a:extLst>
              </p:cNvPr>
              <p:cNvSpPr txBox="1">
                <a:spLocks noRot="1" noChangeAspect="1" noMove="1" noResize="1" noEditPoints="1" noAdjustHandles="1" noChangeArrowheads="1" noChangeShapeType="1" noTextEdit="1"/>
              </p:cNvSpPr>
              <p:nvPr/>
            </p:nvSpPr>
            <p:spPr>
              <a:xfrm>
                <a:off x="9916576" y="2577695"/>
                <a:ext cx="759417" cy="369332"/>
              </a:xfrm>
              <a:prstGeom prst="rect">
                <a:avLst/>
              </a:prstGeom>
              <a:blipFill>
                <a:blip r:embed="rId15"/>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AEEBBD-77DB-7DC3-45CB-715B4A787CED}"/>
                  </a:ext>
                </a:extLst>
              </p:cNvPr>
              <p:cNvSpPr txBox="1"/>
              <p:nvPr/>
            </p:nvSpPr>
            <p:spPr>
              <a:xfrm>
                <a:off x="9026998" y="337263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6</m:t>
                          </m:r>
                        </m:sub>
                      </m:sSub>
                    </m:oMath>
                  </m:oMathPara>
                </a14:m>
                <a:endParaRPr kumimoji="1" lang="zh-CN" altLang="en-US"/>
              </a:p>
            </p:txBody>
          </p:sp>
        </mc:Choice>
        <mc:Fallback xmlns="">
          <p:sp>
            <p:nvSpPr>
              <p:cNvPr id="18" name="TextBox 17">
                <a:extLst>
                  <a:ext uri="{FF2B5EF4-FFF2-40B4-BE49-F238E27FC236}">
                    <a16:creationId xmlns:a16="http://schemas.microsoft.com/office/drawing/2014/main" id="{D6F07264-324F-389F-9D14-8FC9F3B80795}"/>
                  </a:ext>
                </a:extLst>
              </p:cNvPr>
              <p:cNvSpPr txBox="1">
                <a:spLocks noRot="1" noChangeAspect="1" noMove="1" noResize="1" noEditPoints="1" noAdjustHandles="1" noChangeArrowheads="1" noChangeShapeType="1" noTextEdit="1"/>
              </p:cNvSpPr>
              <p:nvPr/>
            </p:nvSpPr>
            <p:spPr>
              <a:xfrm>
                <a:off x="9026998" y="3372634"/>
                <a:ext cx="759417" cy="369332"/>
              </a:xfrm>
              <a:prstGeom prst="rect">
                <a:avLst/>
              </a:prstGeom>
              <a:blipFill>
                <a:blip r:embed="rId16"/>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901D7C7-061D-9444-3032-84F3B77F29CE}"/>
                  </a:ext>
                </a:extLst>
              </p:cNvPr>
              <p:cNvSpPr txBox="1"/>
              <p:nvPr/>
            </p:nvSpPr>
            <p:spPr>
              <a:xfrm>
                <a:off x="9026997" y="4096300"/>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7</m:t>
                          </m:r>
                        </m:sub>
                      </m:sSub>
                    </m:oMath>
                  </m:oMathPara>
                </a14:m>
                <a:endParaRPr kumimoji="1" lang="zh-CN" altLang="en-US"/>
              </a:p>
            </p:txBody>
          </p:sp>
        </mc:Choice>
        <mc:Fallback xmlns="">
          <p:sp>
            <p:nvSpPr>
              <p:cNvPr id="19" name="TextBox 18">
                <a:extLst>
                  <a:ext uri="{FF2B5EF4-FFF2-40B4-BE49-F238E27FC236}">
                    <a16:creationId xmlns:a16="http://schemas.microsoft.com/office/drawing/2014/main" id="{4A08E047-73CA-1EF5-9A75-957D172BDBBF}"/>
                  </a:ext>
                </a:extLst>
              </p:cNvPr>
              <p:cNvSpPr txBox="1">
                <a:spLocks noRot="1" noChangeAspect="1" noMove="1" noResize="1" noEditPoints="1" noAdjustHandles="1" noChangeArrowheads="1" noChangeShapeType="1" noTextEdit="1"/>
              </p:cNvSpPr>
              <p:nvPr/>
            </p:nvSpPr>
            <p:spPr>
              <a:xfrm>
                <a:off x="9026997" y="4096300"/>
                <a:ext cx="759417" cy="369332"/>
              </a:xfrm>
              <a:prstGeom prst="rect">
                <a:avLst/>
              </a:prstGeom>
              <a:blipFill>
                <a:blip r:embed="rId17"/>
                <a:stretch>
                  <a:fillRect/>
                </a:stretch>
              </a:blipFill>
              <a:ln w="12700">
                <a:solidFill>
                  <a:schemeClr val="accent1">
                    <a:shade val="50000"/>
                  </a:schemeClr>
                </a:solidFill>
              </a:ln>
            </p:spPr>
            <p:txBody>
              <a:bodyPr/>
              <a:lstStyle/>
              <a:p>
                <a:r>
                  <a:rPr lang="zh-CN" altLang="en-US">
                    <a:noFill/>
                  </a:rPr>
                  <a:t> </a:t>
                </a:r>
              </a:p>
            </p:txBody>
          </p:sp>
        </mc:Fallback>
      </mc:AlternateContent>
      <p:cxnSp>
        <p:nvCxnSpPr>
          <p:cNvPr id="21" name="Straight Arrow Connector 20">
            <a:extLst>
              <a:ext uri="{FF2B5EF4-FFF2-40B4-BE49-F238E27FC236}">
                <a16:creationId xmlns:a16="http://schemas.microsoft.com/office/drawing/2014/main" id="{1D4671A7-3DEB-396E-DE9E-BA43D3DD03CF}"/>
              </a:ext>
            </a:extLst>
          </p:cNvPr>
          <p:cNvCxnSpPr>
            <a:stCxn id="6" idx="2"/>
            <a:endCxn id="7" idx="0"/>
          </p:cNvCxnSpPr>
          <p:nvPr/>
        </p:nvCxnSpPr>
        <p:spPr>
          <a:xfrm>
            <a:off x="7580491" y="1014500"/>
            <a:ext cx="0" cy="36659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8152902-D42B-CFDC-B4BB-208027E3ED8A}"/>
              </a:ext>
            </a:extLst>
          </p:cNvPr>
          <p:cNvCxnSpPr>
            <a:cxnSpLocks/>
            <a:stCxn id="8" idx="2"/>
            <a:endCxn id="9" idx="0"/>
          </p:cNvCxnSpPr>
          <p:nvPr/>
        </p:nvCxnSpPr>
        <p:spPr>
          <a:xfrm flipH="1">
            <a:off x="7580490" y="2546594"/>
            <a:ext cx="1" cy="222885"/>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A30BA3B-DFA7-D05E-7046-300C27DB93B2}"/>
              </a:ext>
            </a:extLst>
          </p:cNvPr>
          <p:cNvCxnSpPr>
            <a:cxnSpLocks/>
            <a:stCxn id="10" idx="2"/>
            <a:endCxn id="12" idx="0"/>
          </p:cNvCxnSpPr>
          <p:nvPr/>
        </p:nvCxnSpPr>
        <p:spPr>
          <a:xfrm flipH="1">
            <a:off x="7580487" y="3721308"/>
            <a:ext cx="2" cy="379558"/>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0F9A6598-0B88-3C17-B145-30104EDFC91C}"/>
              </a:ext>
            </a:extLst>
          </p:cNvPr>
          <p:cNvCxnSpPr>
            <a:cxnSpLocks/>
            <a:stCxn id="13" idx="2"/>
            <a:endCxn id="14" idx="0"/>
          </p:cNvCxnSpPr>
          <p:nvPr/>
        </p:nvCxnSpPr>
        <p:spPr>
          <a:xfrm flipH="1">
            <a:off x="9406707" y="1014500"/>
            <a:ext cx="1" cy="36173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E5970C51-1421-B02E-956F-E6037B39DC7B}"/>
              </a:ext>
            </a:extLst>
          </p:cNvPr>
          <p:cNvCxnSpPr>
            <a:cxnSpLocks/>
            <a:endCxn id="15" idx="0"/>
          </p:cNvCxnSpPr>
          <p:nvPr/>
        </p:nvCxnSpPr>
        <p:spPr>
          <a:xfrm flipH="1">
            <a:off x="9024414" y="1745566"/>
            <a:ext cx="188560" cy="306767"/>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E544E259-6215-9F5E-28EA-40D3EFC7193D}"/>
              </a:ext>
            </a:extLst>
          </p:cNvPr>
          <p:cNvCxnSpPr>
            <a:cxnSpLocks/>
            <a:stCxn id="15" idx="2"/>
          </p:cNvCxnSpPr>
          <p:nvPr/>
        </p:nvCxnSpPr>
        <p:spPr>
          <a:xfrm>
            <a:off x="9024414" y="2421665"/>
            <a:ext cx="177372" cy="950969"/>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97783007-C66C-AA2A-D0B3-2F7405E939B5}"/>
              </a:ext>
            </a:extLst>
          </p:cNvPr>
          <p:cNvCxnSpPr>
            <a:cxnSpLocks/>
            <a:stCxn id="18" idx="2"/>
            <a:endCxn id="19" idx="0"/>
          </p:cNvCxnSpPr>
          <p:nvPr/>
        </p:nvCxnSpPr>
        <p:spPr>
          <a:xfrm flipH="1">
            <a:off x="9406706" y="3741966"/>
            <a:ext cx="1" cy="35433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0FCB4D18-EDDF-C9BC-921F-AC0706C4E1BC}"/>
              </a:ext>
            </a:extLst>
          </p:cNvPr>
          <p:cNvCxnSpPr>
            <a:cxnSpLocks/>
            <a:endCxn id="16" idx="0"/>
          </p:cNvCxnSpPr>
          <p:nvPr/>
        </p:nvCxnSpPr>
        <p:spPr>
          <a:xfrm>
            <a:off x="9725428" y="1763874"/>
            <a:ext cx="570857" cy="291791"/>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DC0B42A-ED78-4115-8ACF-F54488213F62}"/>
              </a:ext>
            </a:extLst>
          </p:cNvPr>
          <p:cNvCxnSpPr>
            <a:cxnSpLocks/>
            <a:stCxn id="17" idx="2"/>
          </p:cNvCxnSpPr>
          <p:nvPr/>
        </p:nvCxnSpPr>
        <p:spPr>
          <a:xfrm flipH="1">
            <a:off x="9581495" y="2947027"/>
            <a:ext cx="714790" cy="425607"/>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54" name="Elbow Connector 53">
            <a:extLst>
              <a:ext uri="{FF2B5EF4-FFF2-40B4-BE49-F238E27FC236}">
                <a16:creationId xmlns:a16="http://schemas.microsoft.com/office/drawing/2014/main" id="{3EFF4DB9-2029-B27E-7A8B-401BA8906E8D}"/>
              </a:ext>
            </a:extLst>
          </p:cNvPr>
          <p:cNvCxnSpPr>
            <a:stCxn id="16" idx="3"/>
            <a:endCxn id="13" idx="3"/>
          </p:cNvCxnSpPr>
          <p:nvPr/>
        </p:nvCxnSpPr>
        <p:spPr>
          <a:xfrm flipH="1" flipV="1">
            <a:off x="9786416" y="829834"/>
            <a:ext cx="889577" cy="1414056"/>
          </a:xfrm>
          <a:prstGeom prst="bentConnector3">
            <a:avLst>
              <a:gd name="adj1" fmla="val -25698"/>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55" name="Elbow Connector 54">
            <a:extLst>
              <a:ext uri="{FF2B5EF4-FFF2-40B4-BE49-F238E27FC236}">
                <a16:creationId xmlns:a16="http://schemas.microsoft.com/office/drawing/2014/main" id="{22917C14-B3CC-2321-1961-3A919734ED60}"/>
              </a:ext>
            </a:extLst>
          </p:cNvPr>
          <p:cNvCxnSpPr>
            <a:cxnSpLocks/>
            <a:stCxn id="19" idx="3"/>
          </p:cNvCxnSpPr>
          <p:nvPr/>
        </p:nvCxnSpPr>
        <p:spPr>
          <a:xfrm flipV="1">
            <a:off x="9786414" y="2947027"/>
            <a:ext cx="759417" cy="1333939"/>
          </a:xfrm>
          <a:prstGeom prst="bentConnector2">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88511DDE-0738-EAB6-3F99-58D74479AB57}"/>
              </a:ext>
            </a:extLst>
          </p:cNvPr>
          <p:cNvCxnSpPr>
            <a:cxnSpLocks/>
            <a:stCxn id="19" idx="2"/>
            <a:endCxn id="8" idx="1"/>
          </p:cNvCxnSpPr>
          <p:nvPr/>
        </p:nvCxnSpPr>
        <p:spPr>
          <a:xfrm rot="5400000" flipH="1">
            <a:off x="7251892" y="2310818"/>
            <a:ext cx="2103704" cy="2205924"/>
          </a:xfrm>
          <a:prstGeom prst="bentConnector4">
            <a:avLst>
              <a:gd name="adj1" fmla="val -10867"/>
              <a:gd name="adj2" fmla="val 110363"/>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cxnSp>
        <p:nvCxnSpPr>
          <p:cNvPr id="72" name="Curved Connector 71">
            <a:extLst>
              <a:ext uri="{FF2B5EF4-FFF2-40B4-BE49-F238E27FC236}">
                <a16:creationId xmlns:a16="http://schemas.microsoft.com/office/drawing/2014/main" id="{A5231122-4E7F-7D99-D7AC-5C73E02E649C}"/>
              </a:ext>
            </a:extLst>
          </p:cNvPr>
          <p:cNvCxnSpPr>
            <a:cxnSpLocks/>
            <a:stCxn id="7" idx="3"/>
          </p:cNvCxnSpPr>
          <p:nvPr/>
        </p:nvCxnSpPr>
        <p:spPr>
          <a:xfrm flipV="1">
            <a:off x="7960199" y="701207"/>
            <a:ext cx="1064214" cy="864553"/>
          </a:xfrm>
          <a:prstGeom prst="curvedConnector3">
            <a:avLst>
              <a:gd name="adj1" fmla="val 46469"/>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76" name="Curved Connector 75">
            <a:extLst>
              <a:ext uri="{FF2B5EF4-FFF2-40B4-BE49-F238E27FC236}">
                <a16:creationId xmlns:a16="http://schemas.microsoft.com/office/drawing/2014/main" id="{42836E89-CCE7-5094-9A7A-15D2D832E215}"/>
              </a:ext>
            </a:extLst>
          </p:cNvPr>
          <p:cNvCxnSpPr>
            <a:cxnSpLocks/>
            <a:stCxn id="9" idx="3"/>
            <a:endCxn id="13" idx="1"/>
          </p:cNvCxnSpPr>
          <p:nvPr/>
        </p:nvCxnSpPr>
        <p:spPr>
          <a:xfrm flipV="1">
            <a:off x="7960198" y="829834"/>
            <a:ext cx="1066801" cy="2124311"/>
          </a:xfrm>
          <a:prstGeom prst="curvedConnector3">
            <a:avLst>
              <a:gd name="adj1" fmla="val 50001"/>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84" name="Curved Connector 83">
            <a:extLst>
              <a:ext uri="{FF2B5EF4-FFF2-40B4-BE49-F238E27FC236}">
                <a16:creationId xmlns:a16="http://schemas.microsoft.com/office/drawing/2014/main" id="{1A20048B-32B3-DD1D-59A7-8DE5B124173C}"/>
              </a:ext>
            </a:extLst>
          </p:cNvPr>
          <p:cNvCxnSpPr>
            <a:cxnSpLocks/>
            <a:stCxn id="19" idx="1"/>
            <a:endCxn id="10" idx="3"/>
          </p:cNvCxnSpPr>
          <p:nvPr/>
        </p:nvCxnSpPr>
        <p:spPr>
          <a:xfrm rot="10800000">
            <a:off x="7960197" y="3536642"/>
            <a:ext cx="1066800" cy="744324"/>
          </a:xfrm>
          <a:prstGeom prst="curvedConnector3">
            <a:avLst>
              <a:gd name="adj1" fmla="val 50000"/>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sp>
        <p:nvSpPr>
          <p:cNvPr id="101" name="TextBox 100">
            <a:extLst>
              <a:ext uri="{FF2B5EF4-FFF2-40B4-BE49-F238E27FC236}">
                <a16:creationId xmlns:a16="http://schemas.microsoft.com/office/drawing/2014/main" id="{B4FC07F1-30BA-7396-EFAE-E6475C1180BF}"/>
              </a:ext>
            </a:extLst>
          </p:cNvPr>
          <p:cNvSpPr txBox="1"/>
          <p:nvPr/>
        </p:nvSpPr>
        <p:spPr>
          <a:xfrm>
            <a:off x="2523624" y="5626153"/>
            <a:ext cx="1023037" cy="523220"/>
          </a:xfrm>
          <a:prstGeom prst="rect">
            <a:avLst/>
          </a:prstGeom>
          <a:noFill/>
        </p:spPr>
        <p:txBody>
          <a:bodyPr wrap="none" rtlCol="0">
            <a:spAutoFit/>
          </a:bodyPr>
          <a:lstStyle/>
          <a:p>
            <a:r>
              <a:rPr kumimoji="1" lang="en-US" altLang="zh-CN" sz="2800"/>
              <a:t>Code</a:t>
            </a:r>
            <a:endParaRPr kumimoji="1" lang="zh-CN" altLang="en-US" sz="2800"/>
          </a:p>
        </p:txBody>
      </p:sp>
      <p:sp>
        <p:nvSpPr>
          <p:cNvPr id="102" name="TextBox 101">
            <a:extLst>
              <a:ext uri="{FF2B5EF4-FFF2-40B4-BE49-F238E27FC236}">
                <a16:creationId xmlns:a16="http://schemas.microsoft.com/office/drawing/2014/main" id="{B46570CC-FFEB-033D-3B84-B20F95E01551}"/>
              </a:ext>
            </a:extLst>
          </p:cNvPr>
          <p:cNvSpPr txBox="1"/>
          <p:nvPr/>
        </p:nvSpPr>
        <p:spPr>
          <a:xfrm>
            <a:off x="5983759" y="5626153"/>
            <a:ext cx="5664051" cy="954107"/>
          </a:xfrm>
          <a:prstGeom prst="rect">
            <a:avLst/>
          </a:prstGeom>
          <a:noFill/>
        </p:spPr>
        <p:txBody>
          <a:bodyPr wrap="none" rtlCol="0">
            <a:spAutoFit/>
          </a:bodyPr>
          <a:lstStyle/>
          <a:p>
            <a:pPr algn="ctr"/>
            <a:r>
              <a:rPr kumimoji="1" lang="en-US" altLang="zh-CN" sz="2800"/>
              <a:t>Interprocedural Control Flow Graph</a:t>
            </a:r>
            <a:br>
              <a:rPr kumimoji="1" lang="en-US" altLang="zh-CN" sz="2800"/>
            </a:br>
            <a:r>
              <a:rPr kumimoji="1" lang="en-US" altLang="zh-CN" sz="2800"/>
              <a:t>(ICFG)</a:t>
            </a:r>
            <a:endParaRPr kumimoji="1" lang="zh-CN" altLang="en-US" sz="2800"/>
          </a:p>
        </p:txBody>
      </p:sp>
      <p:cxnSp>
        <p:nvCxnSpPr>
          <p:cNvPr id="23" name="Straight Arrow Connector 22">
            <a:extLst>
              <a:ext uri="{FF2B5EF4-FFF2-40B4-BE49-F238E27FC236}">
                <a16:creationId xmlns:a16="http://schemas.microsoft.com/office/drawing/2014/main" id="{BF520D65-5E5C-AF2E-4574-835D725F65A1}"/>
              </a:ext>
            </a:extLst>
          </p:cNvPr>
          <p:cNvCxnSpPr>
            <a:cxnSpLocks/>
          </p:cNvCxnSpPr>
          <p:nvPr/>
        </p:nvCxnSpPr>
        <p:spPr>
          <a:xfrm>
            <a:off x="7200778" y="5034805"/>
            <a:ext cx="759417" cy="0"/>
          </a:xfrm>
          <a:prstGeom prst="straightConnector1">
            <a:avLst/>
          </a:prstGeom>
          <a:ln w="25400">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2F7F2571-8DC1-BD4B-D904-04BF2BFC9B5D}"/>
              </a:ext>
            </a:extLst>
          </p:cNvPr>
          <p:cNvCxnSpPr>
            <a:cxnSpLocks/>
          </p:cNvCxnSpPr>
          <p:nvPr/>
        </p:nvCxnSpPr>
        <p:spPr>
          <a:xfrm>
            <a:off x="7200778" y="5354120"/>
            <a:ext cx="759417" cy="0"/>
          </a:xfrm>
          <a:prstGeom prst="straightConnector1">
            <a:avLst/>
          </a:prstGeom>
          <a:ln w="25400">
            <a:solidFill>
              <a:schemeClr val="tx1"/>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B10919EB-A2B1-CD7F-F07C-5125F735ACFC}"/>
              </a:ext>
            </a:extLst>
          </p:cNvPr>
          <p:cNvSpPr txBox="1"/>
          <p:nvPr/>
        </p:nvSpPr>
        <p:spPr>
          <a:xfrm>
            <a:off x="8253804" y="4857623"/>
            <a:ext cx="1123962" cy="369332"/>
          </a:xfrm>
          <a:prstGeom prst="rect">
            <a:avLst/>
          </a:prstGeom>
          <a:noFill/>
        </p:spPr>
        <p:txBody>
          <a:bodyPr wrap="none" rtlCol="0">
            <a:spAutoFit/>
          </a:bodyPr>
          <a:lstStyle/>
          <a:p>
            <a:r>
              <a:rPr kumimoji="1" lang="en-US" altLang="zh-CN"/>
              <a:t>Call Edge</a:t>
            </a:r>
            <a:endParaRPr kumimoji="1" lang="zh-CN" altLang="en-US"/>
          </a:p>
        </p:txBody>
      </p:sp>
      <p:sp>
        <p:nvSpPr>
          <p:cNvPr id="27" name="TextBox 26">
            <a:extLst>
              <a:ext uri="{FF2B5EF4-FFF2-40B4-BE49-F238E27FC236}">
                <a16:creationId xmlns:a16="http://schemas.microsoft.com/office/drawing/2014/main" id="{C7A41266-70FA-771D-4A41-4005A83C9896}"/>
              </a:ext>
            </a:extLst>
          </p:cNvPr>
          <p:cNvSpPr txBox="1"/>
          <p:nvPr/>
        </p:nvSpPr>
        <p:spPr>
          <a:xfrm>
            <a:off x="8259038" y="5197266"/>
            <a:ext cx="1390061" cy="369332"/>
          </a:xfrm>
          <a:prstGeom prst="rect">
            <a:avLst/>
          </a:prstGeom>
          <a:noFill/>
        </p:spPr>
        <p:txBody>
          <a:bodyPr wrap="none" rtlCol="0">
            <a:spAutoFit/>
          </a:bodyPr>
          <a:lstStyle/>
          <a:p>
            <a:r>
              <a:rPr kumimoji="1" lang="en-US" altLang="zh-CN"/>
              <a:t>Return Edge</a:t>
            </a:r>
            <a:endParaRPr kumimoji="1" lang="zh-CN" altLang="en-US"/>
          </a:p>
        </p:txBody>
      </p:sp>
    </p:spTree>
    <p:extLst>
      <p:ext uri="{BB962C8B-B14F-4D97-AF65-F5344CB8AC3E}">
        <p14:creationId xmlns:p14="http://schemas.microsoft.com/office/powerpoint/2010/main" val="2383495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D17CF-3028-DB67-018F-66698BD0F8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553F43-41F1-0FAB-4A33-B67333F790C2}"/>
              </a:ext>
            </a:extLst>
          </p:cNvPr>
          <p:cNvSpPr>
            <a:spLocks noGrp="1"/>
          </p:cNvSpPr>
          <p:nvPr>
            <p:ph type="title"/>
          </p:nvPr>
        </p:nvSpPr>
        <p:spPr/>
        <p:txBody>
          <a:bodyPr/>
          <a:lstStyle/>
          <a:p>
            <a:r>
              <a:rPr kumimoji="1" lang="en-US" altLang="zh-CN"/>
              <a:t>Motivation</a:t>
            </a:r>
            <a:endParaRPr kumimoji="1" lang="zh-CN" altLang="en-US"/>
          </a:p>
        </p:txBody>
      </p:sp>
      <p:sp>
        <p:nvSpPr>
          <p:cNvPr id="4" name="Slide Number Placeholder 3">
            <a:extLst>
              <a:ext uri="{FF2B5EF4-FFF2-40B4-BE49-F238E27FC236}">
                <a16:creationId xmlns:a16="http://schemas.microsoft.com/office/drawing/2014/main" id="{6143A694-4DC0-A05B-07DD-0585CFAB38AC}"/>
              </a:ext>
            </a:extLst>
          </p:cNvPr>
          <p:cNvSpPr>
            <a:spLocks noGrp="1"/>
          </p:cNvSpPr>
          <p:nvPr>
            <p:ph type="sldNum" sz="quarter" idx="12"/>
          </p:nvPr>
        </p:nvSpPr>
        <p:spPr/>
        <p:txBody>
          <a:bodyPr/>
          <a:lstStyle/>
          <a:p>
            <a:fld id="{E7F4798B-5966-EA46-B410-50C17A12B33D}" type="slidenum">
              <a:rPr lang="en-CN"/>
              <a:t>24</a:t>
            </a:fld>
            <a:endParaRPr kumimoji="1" lang="en-CN" altLang="zh-CN"/>
          </a:p>
        </p:txBody>
      </p:sp>
      <p:sp>
        <p:nvSpPr>
          <p:cNvPr id="3" name="Content Placeholder 2">
            <a:extLst>
              <a:ext uri="{FF2B5EF4-FFF2-40B4-BE49-F238E27FC236}">
                <a16:creationId xmlns:a16="http://schemas.microsoft.com/office/drawing/2014/main" id="{022BB57E-051A-400F-A58F-8191AF2D3B41}"/>
              </a:ext>
            </a:extLst>
          </p:cNvPr>
          <p:cNvSpPr>
            <a:spLocks noGrp="1"/>
          </p:cNvSpPr>
          <p:nvPr>
            <p:ph type="body" sz="quarter" idx="13"/>
          </p:nvPr>
        </p:nvSpPr>
        <p:spPr>
          <a:xfrm>
            <a:off x="838200" y="1037292"/>
            <a:ext cx="10515600" cy="543059"/>
          </a:xfrm>
        </p:spPr>
        <p:txBody>
          <a:bodyPr/>
          <a:lstStyle/>
          <a:p>
            <a:r>
              <a:rPr kumimoji="1" lang="en-US" altLang="zh-CN"/>
              <a:t>Recursion handling</a:t>
            </a:r>
          </a:p>
        </p:txBody>
      </p:sp>
      <p:sp>
        <p:nvSpPr>
          <p:cNvPr id="5" name="TextBox 4">
            <a:extLst>
              <a:ext uri="{FF2B5EF4-FFF2-40B4-BE49-F238E27FC236}">
                <a16:creationId xmlns:a16="http://schemas.microsoft.com/office/drawing/2014/main" id="{F341C945-36CC-247F-F9CD-115290E783F0}"/>
              </a:ext>
            </a:extLst>
          </p:cNvPr>
          <p:cNvSpPr txBox="1"/>
          <p:nvPr/>
        </p:nvSpPr>
        <p:spPr>
          <a:xfrm>
            <a:off x="907739" y="1873374"/>
            <a:ext cx="5014710" cy="3477875"/>
          </a:xfrm>
          <a:prstGeom prst="rect">
            <a:avLst/>
          </a:prstGeom>
          <a:noFill/>
          <a:ln w="12700">
            <a:solidFill>
              <a:schemeClr val="accent1">
                <a:shade val="50000"/>
              </a:schemeClr>
            </a:solidFill>
          </a:ln>
        </p:spPr>
        <p:txBody>
          <a:bodyPr wrap="square">
            <a:spAutoFit/>
          </a:bodyPr>
          <a:lstStyle/>
          <a:p>
            <a:r>
              <a:rPr lang="en-US" altLang="zh-CN" sz="2000" dirty="0">
                <a:latin typeface="Inconsolata LGC" panose="020B0609030003000000" pitchFamily="49" charset="0"/>
              </a:rPr>
              <a:t>1  int recur(int p) {</a:t>
            </a:r>
          </a:p>
          <a:p>
            <a:r>
              <a:rPr lang="en-US" altLang="zh-CN" sz="2000" dirty="0">
                <a:latin typeface="Inconsolata LGC" panose="020B0609030003000000" pitchFamily="49" charset="0"/>
              </a:rPr>
              <a:t>2      if (p &gt; 100) {</a:t>
            </a:r>
          </a:p>
          <a:p>
            <a:r>
              <a:rPr lang="en-US" altLang="zh-CN" sz="2000" dirty="0">
                <a:latin typeface="Inconsolata LGC" panose="020B0609030003000000" pitchFamily="49" charset="0"/>
              </a:rPr>
              <a:t>3          return p – 10;</a:t>
            </a:r>
          </a:p>
          <a:p>
            <a:r>
              <a:rPr lang="en-US" altLang="zh-CN" sz="2000" dirty="0">
                <a:latin typeface="Inconsolata LGC" panose="020B0609030003000000" pitchFamily="49" charset="0"/>
              </a:rPr>
              <a:t>4      } else {</a:t>
            </a:r>
          </a:p>
          <a:p>
            <a:r>
              <a:rPr lang="en-US" altLang="zh-CN" sz="2000" dirty="0">
                <a:latin typeface="Inconsolata LGC" panose="020B0609030003000000" pitchFamily="49" charset="0"/>
              </a:rPr>
              <a:t>5          return recur(p + 11);</a:t>
            </a:r>
          </a:p>
          <a:p>
            <a:r>
              <a:rPr lang="en-US" altLang="zh-CN" sz="2000" dirty="0">
                <a:latin typeface="Inconsolata LGC" panose="020B0609030003000000" pitchFamily="49" charset="0"/>
              </a:rPr>
              <a:t>6      }</a:t>
            </a:r>
          </a:p>
          <a:p>
            <a:r>
              <a:rPr lang="en-US" altLang="zh-CN" sz="2000" dirty="0">
                <a:latin typeface="Inconsolata LGC" panose="020B0609030003000000" pitchFamily="49" charset="0"/>
              </a:rPr>
              <a:t>7  }</a:t>
            </a:r>
          </a:p>
          <a:p>
            <a:r>
              <a:rPr lang="en-US" altLang="zh-CN" sz="2000" dirty="0">
                <a:latin typeface="Inconsolata LGC" panose="020B0609030003000000" pitchFamily="49" charset="0"/>
              </a:rPr>
              <a:t>8  int main() {</a:t>
            </a:r>
          </a:p>
          <a:p>
            <a:r>
              <a:rPr lang="en-US" altLang="zh-CN" sz="2000" dirty="0">
                <a:latin typeface="Inconsolata LGC" panose="020B0609030003000000" pitchFamily="49" charset="0"/>
              </a:rPr>
              <a:t>9      int res1 = recur(105);</a:t>
            </a:r>
          </a:p>
          <a:p>
            <a:r>
              <a:rPr lang="en-US" altLang="zh-CN" sz="2000" dirty="0">
                <a:latin typeface="Inconsolata LGC" panose="020B0609030003000000" pitchFamily="49" charset="0"/>
              </a:rPr>
              <a:t>10     int res2 = recur(res1);</a:t>
            </a:r>
          </a:p>
          <a:p>
            <a:r>
              <a:rPr lang="en-US" altLang="zh-CN" sz="2000" dirty="0">
                <a:latin typeface="Inconsolata LGC" panose="020B0609030003000000" pitchFamily="49" charset="0"/>
              </a:rPr>
              <a:t>11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0CE2EA3-815B-2F72-97B0-A2315A609709}"/>
                  </a:ext>
                </a:extLst>
              </p:cNvPr>
              <p:cNvSpPr txBox="1"/>
              <p:nvPr/>
            </p:nvSpPr>
            <p:spPr>
              <a:xfrm>
                <a:off x="7200782" y="645168"/>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8</m:t>
                          </m:r>
                        </m:sub>
                      </m:sSub>
                    </m:oMath>
                  </m:oMathPara>
                </a14:m>
                <a:endParaRPr kumimoji="1" lang="zh-CN" altLang="en-US"/>
              </a:p>
            </p:txBody>
          </p:sp>
        </mc:Choice>
        <mc:Fallback xmlns="">
          <p:sp>
            <p:nvSpPr>
              <p:cNvPr id="6" name="TextBox 5">
                <a:extLst>
                  <a:ext uri="{FF2B5EF4-FFF2-40B4-BE49-F238E27FC236}">
                    <a16:creationId xmlns:a16="http://schemas.microsoft.com/office/drawing/2014/main" id="{4BA3F421-141B-9CE7-F1E6-ADEF28632F67}"/>
                  </a:ext>
                </a:extLst>
              </p:cNvPr>
              <p:cNvSpPr txBox="1">
                <a:spLocks noRot="1" noChangeAspect="1" noMove="1" noResize="1" noEditPoints="1" noAdjustHandles="1" noChangeArrowheads="1" noChangeShapeType="1" noTextEdit="1"/>
              </p:cNvSpPr>
              <p:nvPr/>
            </p:nvSpPr>
            <p:spPr>
              <a:xfrm>
                <a:off x="7200782" y="645168"/>
                <a:ext cx="759417" cy="369332"/>
              </a:xfrm>
              <a:prstGeom prst="rect">
                <a:avLst/>
              </a:prstGeom>
              <a:blipFill>
                <a:blip r:embed="rId5"/>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F4D004B-CAB1-6E62-2E3E-38D198D9D30D}"/>
                  </a:ext>
                </a:extLst>
              </p:cNvPr>
              <p:cNvSpPr txBox="1"/>
              <p:nvPr/>
            </p:nvSpPr>
            <p:spPr>
              <a:xfrm>
                <a:off x="7200782" y="138109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7" name="TextBox 6">
                <a:extLst>
                  <a:ext uri="{FF2B5EF4-FFF2-40B4-BE49-F238E27FC236}">
                    <a16:creationId xmlns:a16="http://schemas.microsoft.com/office/drawing/2014/main" id="{982A8615-06A8-6B22-90E7-9A4CE9BE8535}"/>
                  </a:ext>
                </a:extLst>
              </p:cNvPr>
              <p:cNvSpPr txBox="1">
                <a:spLocks noRot="1" noChangeAspect="1" noMove="1" noResize="1" noEditPoints="1" noAdjustHandles="1" noChangeArrowheads="1" noChangeShapeType="1" noTextEdit="1"/>
              </p:cNvSpPr>
              <p:nvPr/>
            </p:nvSpPr>
            <p:spPr>
              <a:xfrm>
                <a:off x="7200782" y="1381094"/>
                <a:ext cx="759417" cy="369332"/>
              </a:xfrm>
              <a:prstGeom prst="rect">
                <a:avLst/>
              </a:prstGeom>
              <a:blipFill>
                <a:blip r:embed="rId6"/>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7C7103F-5153-6CCE-39F1-B8C927085F0D}"/>
                  </a:ext>
                </a:extLst>
              </p:cNvPr>
              <p:cNvSpPr txBox="1"/>
              <p:nvPr/>
            </p:nvSpPr>
            <p:spPr>
              <a:xfrm>
                <a:off x="7200782" y="2177262"/>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8" name="TextBox 7">
                <a:extLst>
                  <a:ext uri="{FF2B5EF4-FFF2-40B4-BE49-F238E27FC236}">
                    <a16:creationId xmlns:a16="http://schemas.microsoft.com/office/drawing/2014/main" id="{1E70F2F9-E315-819A-0F14-2849B9523A79}"/>
                  </a:ext>
                </a:extLst>
              </p:cNvPr>
              <p:cNvSpPr txBox="1">
                <a:spLocks noRot="1" noChangeAspect="1" noMove="1" noResize="1" noEditPoints="1" noAdjustHandles="1" noChangeArrowheads="1" noChangeShapeType="1" noTextEdit="1"/>
              </p:cNvSpPr>
              <p:nvPr/>
            </p:nvSpPr>
            <p:spPr>
              <a:xfrm>
                <a:off x="7200782" y="2177262"/>
                <a:ext cx="759417" cy="369332"/>
              </a:xfrm>
              <a:prstGeom prst="rect">
                <a:avLst/>
              </a:prstGeom>
              <a:blipFill>
                <a:blip r:embed="rId7"/>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A5BB80-2AEC-739B-6250-4708B6E678E2}"/>
                  </a:ext>
                </a:extLst>
              </p:cNvPr>
              <p:cNvSpPr txBox="1"/>
              <p:nvPr/>
            </p:nvSpPr>
            <p:spPr>
              <a:xfrm>
                <a:off x="7200781" y="2769479"/>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10</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9" name="TextBox 8">
                <a:extLst>
                  <a:ext uri="{FF2B5EF4-FFF2-40B4-BE49-F238E27FC236}">
                    <a16:creationId xmlns:a16="http://schemas.microsoft.com/office/drawing/2014/main" id="{231AC455-6E26-FDC1-DF2C-4F15A6A92226}"/>
                  </a:ext>
                </a:extLst>
              </p:cNvPr>
              <p:cNvSpPr txBox="1">
                <a:spLocks noRot="1" noChangeAspect="1" noMove="1" noResize="1" noEditPoints="1" noAdjustHandles="1" noChangeArrowheads="1" noChangeShapeType="1" noTextEdit="1"/>
              </p:cNvSpPr>
              <p:nvPr/>
            </p:nvSpPr>
            <p:spPr>
              <a:xfrm>
                <a:off x="7200781" y="2769479"/>
                <a:ext cx="759417" cy="369332"/>
              </a:xfrm>
              <a:prstGeom prst="rect">
                <a:avLst/>
              </a:prstGeom>
              <a:blipFill>
                <a:blip r:embed="rId8"/>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A8B9E50-7C56-5ED6-C84D-8D44259E477B}"/>
                  </a:ext>
                </a:extLst>
              </p:cNvPr>
              <p:cNvSpPr txBox="1"/>
              <p:nvPr/>
            </p:nvSpPr>
            <p:spPr>
              <a:xfrm>
                <a:off x="7200780" y="3351976"/>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10</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10" name="TextBox 9">
                <a:extLst>
                  <a:ext uri="{FF2B5EF4-FFF2-40B4-BE49-F238E27FC236}">
                    <a16:creationId xmlns:a16="http://schemas.microsoft.com/office/drawing/2014/main" id="{3A7448F9-FD9B-4F65-67DD-D025DE243807}"/>
                  </a:ext>
                </a:extLst>
              </p:cNvPr>
              <p:cNvSpPr txBox="1">
                <a:spLocks noRot="1" noChangeAspect="1" noMove="1" noResize="1" noEditPoints="1" noAdjustHandles="1" noChangeArrowheads="1" noChangeShapeType="1" noTextEdit="1"/>
              </p:cNvSpPr>
              <p:nvPr/>
            </p:nvSpPr>
            <p:spPr>
              <a:xfrm>
                <a:off x="7200780" y="3351976"/>
                <a:ext cx="759417" cy="369332"/>
              </a:xfrm>
              <a:prstGeom prst="rect">
                <a:avLst/>
              </a:prstGeom>
              <a:blipFill>
                <a:blip r:embed="rId9"/>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D8BA565-5B70-5760-6A09-929CEB226DE7}"/>
                  </a:ext>
                </a:extLst>
              </p:cNvPr>
              <p:cNvSpPr txBox="1"/>
              <p:nvPr/>
            </p:nvSpPr>
            <p:spPr>
              <a:xfrm>
                <a:off x="7200778" y="4100866"/>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r>
                            <a:rPr lang="en-US" b="0" i="1">
                              <a:latin typeface="Cambria Math" panose="02040503050406030204" pitchFamily="18" charset="0"/>
                            </a:rPr>
                            <m:t>1</m:t>
                          </m:r>
                        </m:sub>
                      </m:sSub>
                    </m:oMath>
                  </m:oMathPara>
                </a14:m>
                <a:endParaRPr kumimoji="1" lang="zh-CN" altLang="en-US"/>
              </a:p>
            </p:txBody>
          </p:sp>
        </mc:Choice>
        <mc:Fallback xmlns="">
          <p:sp>
            <p:nvSpPr>
              <p:cNvPr id="12" name="TextBox 11">
                <a:extLst>
                  <a:ext uri="{FF2B5EF4-FFF2-40B4-BE49-F238E27FC236}">
                    <a16:creationId xmlns:a16="http://schemas.microsoft.com/office/drawing/2014/main" id="{0333A53E-DAC1-1AA5-213A-544DAE57B953}"/>
                  </a:ext>
                </a:extLst>
              </p:cNvPr>
              <p:cNvSpPr txBox="1">
                <a:spLocks noRot="1" noChangeAspect="1" noMove="1" noResize="1" noEditPoints="1" noAdjustHandles="1" noChangeArrowheads="1" noChangeShapeType="1" noTextEdit="1"/>
              </p:cNvSpPr>
              <p:nvPr/>
            </p:nvSpPr>
            <p:spPr>
              <a:xfrm>
                <a:off x="7200778" y="4100866"/>
                <a:ext cx="759417" cy="369332"/>
              </a:xfrm>
              <a:prstGeom prst="rect">
                <a:avLst/>
              </a:prstGeom>
              <a:blipFill>
                <a:blip r:embed="rId10"/>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89D51B5-F614-7145-B8AE-12FF316136F9}"/>
                  </a:ext>
                </a:extLst>
              </p:cNvPr>
              <p:cNvSpPr txBox="1"/>
              <p:nvPr/>
            </p:nvSpPr>
            <p:spPr>
              <a:xfrm>
                <a:off x="9026999" y="645168"/>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sub>
                      </m:sSub>
                    </m:oMath>
                  </m:oMathPara>
                </a14:m>
                <a:endParaRPr kumimoji="1" lang="zh-CN" altLang="en-US"/>
              </a:p>
            </p:txBody>
          </p:sp>
        </mc:Choice>
        <mc:Fallback xmlns="">
          <p:sp>
            <p:nvSpPr>
              <p:cNvPr id="13" name="TextBox 12">
                <a:extLst>
                  <a:ext uri="{FF2B5EF4-FFF2-40B4-BE49-F238E27FC236}">
                    <a16:creationId xmlns:a16="http://schemas.microsoft.com/office/drawing/2014/main" id="{D077E941-F177-7E0D-FC54-7B268AB83D14}"/>
                  </a:ext>
                </a:extLst>
              </p:cNvPr>
              <p:cNvSpPr txBox="1">
                <a:spLocks noRot="1" noChangeAspect="1" noMove="1" noResize="1" noEditPoints="1" noAdjustHandles="1" noChangeArrowheads="1" noChangeShapeType="1" noTextEdit="1"/>
              </p:cNvSpPr>
              <p:nvPr/>
            </p:nvSpPr>
            <p:spPr>
              <a:xfrm>
                <a:off x="9026999" y="645168"/>
                <a:ext cx="759417" cy="369332"/>
              </a:xfrm>
              <a:prstGeom prst="rect">
                <a:avLst/>
              </a:prstGeom>
              <a:blipFill>
                <a:blip r:embed="rId11"/>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FFBBDFB-DB85-DBDF-5751-C3D737E02206}"/>
                  </a:ext>
                </a:extLst>
              </p:cNvPr>
              <p:cNvSpPr txBox="1"/>
              <p:nvPr/>
            </p:nvSpPr>
            <p:spPr>
              <a:xfrm>
                <a:off x="9026998" y="137623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2</m:t>
                          </m:r>
                        </m:sub>
                      </m:sSub>
                    </m:oMath>
                  </m:oMathPara>
                </a14:m>
                <a:endParaRPr kumimoji="1" lang="zh-CN" altLang="en-US"/>
              </a:p>
            </p:txBody>
          </p:sp>
        </mc:Choice>
        <mc:Fallback xmlns="">
          <p:sp>
            <p:nvSpPr>
              <p:cNvPr id="14" name="TextBox 13">
                <a:extLst>
                  <a:ext uri="{FF2B5EF4-FFF2-40B4-BE49-F238E27FC236}">
                    <a16:creationId xmlns:a16="http://schemas.microsoft.com/office/drawing/2014/main" id="{0B35CB64-E2F4-716D-6923-CB4FFA174229}"/>
                  </a:ext>
                </a:extLst>
              </p:cNvPr>
              <p:cNvSpPr txBox="1">
                <a:spLocks noRot="1" noChangeAspect="1" noMove="1" noResize="1" noEditPoints="1" noAdjustHandles="1" noChangeArrowheads="1" noChangeShapeType="1" noTextEdit="1"/>
              </p:cNvSpPr>
              <p:nvPr/>
            </p:nvSpPr>
            <p:spPr>
              <a:xfrm>
                <a:off x="9026998" y="1376234"/>
                <a:ext cx="759417" cy="369332"/>
              </a:xfrm>
              <a:prstGeom prst="rect">
                <a:avLst/>
              </a:prstGeom>
              <a:blipFill>
                <a:blip r:embed="rId12"/>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633B27B-5DB5-ADD8-5333-D913E8448D74}"/>
                  </a:ext>
                </a:extLst>
              </p:cNvPr>
              <p:cNvSpPr txBox="1"/>
              <p:nvPr/>
            </p:nvSpPr>
            <p:spPr>
              <a:xfrm>
                <a:off x="8644705" y="2052333"/>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3</m:t>
                          </m:r>
                        </m:sub>
                      </m:sSub>
                    </m:oMath>
                  </m:oMathPara>
                </a14:m>
                <a:endParaRPr kumimoji="1" lang="zh-CN" altLang="en-US"/>
              </a:p>
            </p:txBody>
          </p:sp>
        </mc:Choice>
        <mc:Fallback xmlns="">
          <p:sp>
            <p:nvSpPr>
              <p:cNvPr id="15" name="TextBox 14">
                <a:extLst>
                  <a:ext uri="{FF2B5EF4-FFF2-40B4-BE49-F238E27FC236}">
                    <a16:creationId xmlns:a16="http://schemas.microsoft.com/office/drawing/2014/main" id="{0D3FA4B2-B9AD-62DF-D3BC-19140CC79BB2}"/>
                  </a:ext>
                </a:extLst>
              </p:cNvPr>
              <p:cNvSpPr txBox="1">
                <a:spLocks noRot="1" noChangeAspect="1" noMove="1" noResize="1" noEditPoints="1" noAdjustHandles="1" noChangeArrowheads="1" noChangeShapeType="1" noTextEdit="1"/>
              </p:cNvSpPr>
              <p:nvPr/>
            </p:nvSpPr>
            <p:spPr>
              <a:xfrm>
                <a:off x="8644705" y="2052333"/>
                <a:ext cx="759417" cy="369332"/>
              </a:xfrm>
              <a:prstGeom prst="rect">
                <a:avLst/>
              </a:prstGeom>
              <a:blipFill>
                <a:blip r:embed="rId13"/>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2A4D3F0-282F-E9AD-3C5B-848238F3BB6F}"/>
                  </a:ext>
                </a:extLst>
              </p:cNvPr>
              <p:cNvSpPr txBox="1"/>
              <p:nvPr/>
            </p:nvSpPr>
            <p:spPr>
              <a:xfrm>
                <a:off x="9916576" y="2055665"/>
                <a:ext cx="759417" cy="376450"/>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5</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16" name="TextBox 15">
                <a:extLst>
                  <a:ext uri="{FF2B5EF4-FFF2-40B4-BE49-F238E27FC236}">
                    <a16:creationId xmlns:a16="http://schemas.microsoft.com/office/drawing/2014/main" id="{EC3BD6B9-77CE-CEA6-E1A5-B9420C7904AB}"/>
                  </a:ext>
                </a:extLst>
              </p:cNvPr>
              <p:cNvSpPr txBox="1">
                <a:spLocks noRot="1" noChangeAspect="1" noMove="1" noResize="1" noEditPoints="1" noAdjustHandles="1" noChangeArrowheads="1" noChangeShapeType="1" noTextEdit="1"/>
              </p:cNvSpPr>
              <p:nvPr/>
            </p:nvSpPr>
            <p:spPr>
              <a:xfrm>
                <a:off x="9916576" y="2055665"/>
                <a:ext cx="759417" cy="376450"/>
              </a:xfrm>
              <a:prstGeom prst="rect">
                <a:avLst/>
              </a:prstGeom>
              <a:blipFill>
                <a:blip r:embed="rId14"/>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0E9E116-A73A-0F36-CDC7-FFE134D1DE2A}"/>
                  </a:ext>
                </a:extLst>
              </p:cNvPr>
              <p:cNvSpPr txBox="1"/>
              <p:nvPr/>
            </p:nvSpPr>
            <p:spPr>
              <a:xfrm>
                <a:off x="9916576" y="2577695"/>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5</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17" name="TextBox 16">
                <a:extLst>
                  <a:ext uri="{FF2B5EF4-FFF2-40B4-BE49-F238E27FC236}">
                    <a16:creationId xmlns:a16="http://schemas.microsoft.com/office/drawing/2014/main" id="{BADEE6CD-D0F6-FEE0-BF65-DF62B671742D}"/>
                  </a:ext>
                </a:extLst>
              </p:cNvPr>
              <p:cNvSpPr txBox="1">
                <a:spLocks noRot="1" noChangeAspect="1" noMove="1" noResize="1" noEditPoints="1" noAdjustHandles="1" noChangeArrowheads="1" noChangeShapeType="1" noTextEdit="1"/>
              </p:cNvSpPr>
              <p:nvPr/>
            </p:nvSpPr>
            <p:spPr>
              <a:xfrm>
                <a:off x="9916576" y="2577695"/>
                <a:ext cx="759417" cy="369332"/>
              </a:xfrm>
              <a:prstGeom prst="rect">
                <a:avLst/>
              </a:prstGeom>
              <a:blipFill>
                <a:blip r:embed="rId15"/>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D62CFD0-82A4-7954-B259-AF8481036575}"/>
                  </a:ext>
                </a:extLst>
              </p:cNvPr>
              <p:cNvSpPr txBox="1"/>
              <p:nvPr/>
            </p:nvSpPr>
            <p:spPr>
              <a:xfrm>
                <a:off x="9026998" y="337263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6</m:t>
                          </m:r>
                        </m:sub>
                      </m:sSub>
                    </m:oMath>
                  </m:oMathPara>
                </a14:m>
                <a:endParaRPr kumimoji="1" lang="zh-CN" altLang="en-US"/>
              </a:p>
            </p:txBody>
          </p:sp>
        </mc:Choice>
        <mc:Fallback xmlns="">
          <p:sp>
            <p:nvSpPr>
              <p:cNvPr id="18" name="TextBox 17">
                <a:extLst>
                  <a:ext uri="{FF2B5EF4-FFF2-40B4-BE49-F238E27FC236}">
                    <a16:creationId xmlns:a16="http://schemas.microsoft.com/office/drawing/2014/main" id="{D6F07264-324F-389F-9D14-8FC9F3B80795}"/>
                  </a:ext>
                </a:extLst>
              </p:cNvPr>
              <p:cNvSpPr txBox="1">
                <a:spLocks noRot="1" noChangeAspect="1" noMove="1" noResize="1" noEditPoints="1" noAdjustHandles="1" noChangeArrowheads="1" noChangeShapeType="1" noTextEdit="1"/>
              </p:cNvSpPr>
              <p:nvPr/>
            </p:nvSpPr>
            <p:spPr>
              <a:xfrm>
                <a:off x="9026998" y="3372634"/>
                <a:ext cx="759417" cy="369332"/>
              </a:xfrm>
              <a:prstGeom prst="rect">
                <a:avLst/>
              </a:prstGeom>
              <a:blipFill>
                <a:blip r:embed="rId16"/>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E7F4107-3B83-89FF-532F-1DA1A666DEDE}"/>
                  </a:ext>
                </a:extLst>
              </p:cNvPr>
              <p:cNvSpPr txBox="1"/>
              <p:nvPr/>
            </p:nvSpPr>
            <p:spPr>
              <a:xfrm>
                <a:off x="9026997" y="4096300"/>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7</m:t>
                          </m:r>
                        </m:sub>
                      </m:sSub>
                    </m:oMath>
                  </m:oMathPara>
                </a14:m>
                <a:endParaRPr kumimoji="1" lang="zh-CN" altLang="en-US"/>
              </a:p>
            </p:txBody>
          </p:sp>
        </mc:Choice>
        <mc:Fallback xmlns="">
          <p:sp>
            <p:nvSpPr>
              <p:cNvPr id="19" name="TextBox 18">
                <a:extLst>
                  <a:ext uri="{FF2B5EF4-FFF2-40B4-BE49-F238E27FC236}">
                    <a16:creationId xmlns:a16="http://schemas.microsoft.com/office/drawing/2014/main" id="{4A08E047-73CA-1EF5-9A75-957D172BDBBF}"/>
                  </a:ext>
                </a:extLst>
              </p:cNvPr>
              <p:cNvSpPr txBox="1">
                <a:spLocks noRot="1" noChangeAspect="1" noMove="1" noResize="1" noEditPoints="1" noAdjustHandles="1" noChangeArrowheads="1" noChangeShapeType="1" noTextEdit="1"/>
              </p:cNvSpPr>
              <p:nvPr/>
            </p:nvSpPr>
            <p:spPr>
              <a:xfrm>
                <a:off x="9026997" y="4096300"/>
                <a:ext cx="759417" cy="369332"/>
              </a:xfrm>
              <a:prstGeom prst="rect">
                <a:avLst/>
              </a:prstGeom>
              <a:blipFill>
                <a:blip r:embed="rId17"/>
                <a:stretch>
                  <a:fillRect/>
                </a:stretch>
              </a:blipFill>
              <a:ln w="12700">
                <a:solidFill>
                  <a:schemeClr val="accent1">
                    <a:shade val="50000"/>
                  </a:schemeClr>
                </a:solidFill>
              </a:ln>
            </p:spPr>
            <p:txBody>
              <a:bodyPr/>
              <a:lstStyle/>
              <a:p>
                <a:r>
                  <a:rPr lang="zh-CN" altLang="en-US">
                    <a:noFill/>
                  </a:rPr>
                  <a:t> </a:t>
                </a:r>
              </a:p>
            </p:txBody>
          </p:sp>
        </mc:Fallback>
      </mc:AlternateContent>
      <p:cxnSp>
        <p:nvCxnSpPr>
          <p:cNvPr id="21" name="Straight Arrow Connector 20">
            <a:extLst>
              <a:ext uri="{FF2B5EF4-FFF2-40B4-BE49-F238E27FC236}">
                <a16:creationId xmlns:a16="http://schemas.microsoft.com/office/drawing/2014/main" id="{6B9F7A12-06B2-3347-1927-7382378E0C5C}"/>
              </a:ext>
            </a:extLst>
          </p:cNvPr>
          <p:cNvCxnSpPr>
            <a:stCxn id="6" idx="2"/>
            <a:endCxn id="7" idx="0"/>
          </p:cNvCxnSpPr>
          <p:nvPr/>
        </p:nvCxnSpPr>
        <p:spPr>
          <a:xfrm>
            <a:off x="7580491" y="1014500"/>
            <a:ext cx="0" cy="36659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E4A0DF0-46BB-3380-88C3-16A6D9A6735B}"/>
              </a:ext>
            </a:extLst>
          </p:cNvPr>
          <p:cNvCxnSpPr>
            <a:cxnSpLocks/>
            <a:stCxn id="8" idx="2"/>
            <a:endCxn id="9" idx="0"/>
          </p:cNvCxnSpPr>
          <p:nvPr/>
        </p:nvCxnSpPr>
        <p:spPr>
          <a:xfrm flipH="1">
            <a:off x="7580490" y="2546594"/>
            <a:ext cx="1" cy="222885"/>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667C2F4-23EF-BC6D-82D6-327D635702DE}"/>
              </a:ext>
            </a:extLst>
          </p:cNvPr>
          <p:cNvCxnSpPr>
            <a:cxnSpLocks/>
            <a:stCxn id="10" idx="2"/>
            <a:endCxn id="12" idx="0"/>
          </p:cNvCxnSpPr>
          <p:nvPr/>
        </p:nvCxnSpPr>
        <p:spPr>
          <a:xfrm flipH="1">
            <a:off x="7580487" y="3721308"/>
            <a:ext cx="2" cy="379558"/>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57E7811C-91F0-89B4-AA86-2874C99615E9}"/>
              </a:ext>
            </a:extLst>
          </p:cNvPr>
          <p:cNvCxnSpPr>
            <a:cxnSpLocks/>
            <a:stCxn id="13" idx="2"/>
            <a:endCxn id="14" idx="0"/>
          </p:cNvCxnSpPr>
          <p:nvPr/>
        </p:nvCxnSpPr>
        <p:spPr>
          <a:xfrm flipH="1">
            <a:off x="9406707" y="1014500"/>
            <a:ext cx="1" cy="361734"/>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644B7A0-5AE0-22C2-7C33-83F4A441860D}"/>
              </a:ext>
            </a:extLst>
          </p:cNvPr>
          <p:cNvCxnSpPr>
            <a:cxnSpLocks/>
            <a:endCxn id="15" idx="0"/>
          </p:cNvCxnSpPr>
          <p:nvPr/>
        </p:nvCxnSpPr>
        <p:spPr>
          <a:xfrm flipH="1">
            <a:off x="9024414" y="1745566"/>
            <a:ext cx="188560" cy="306767"/>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55B35F9A-9A31-66BC-C79B-82ED3B08D43B}"/>
              </a:ext>
            </a:extLst>
          </p:cNvPr>
          <p:cNvCxnSpPr>
            <a:cxnSpLocks/>
            <a:stCxn id="15" idx="2"/>
          </p:cNvCxnSpPr>
          <p:nvPr/>
        </p:nvCxnSpPr>
        <p:spPr>
          <a:xfrm>
            <a:off x="9024414" y="2421665"/>
            <a:ext cx="177372" cy="950969"/>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5527329D-93FF-3F6C-7BFD-40ED04C11088}"/>
              </a:ext>
            </a:extLst>
          </p:cNvPr>
          <p:cNvCxnSpPr>
            <a:cxnSpLocks/>
            <a:stCxn id="18" idx="2"/>
            <a:endCxn id="19" idx="0"/>
          </p:cNvCxnSpPr>
          <p:nvPr/>
        </p:nvCxnSpPr>
        <p:spPr>
          <a:xfrm flipH="1">
            <a:off x="9406706" y="3741966"/>
            <a:ext cx="1" cy="354334"/>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8F973E63-8DD4-5E02-F4F0-3056BE927772}"/>
              </a:ext>
            </a:extLst>
          </p:cNvPr>
          <p:cNvCxnSpPr>
            <a:cxnSpLocks/>
            <a:endCxn id="16" idx="0"/>
          </p:cNvCxnSpPr>
          <p:nvPr/>
        </p:nvCxnSpPr>
        <p:spPr>
          <a:xfrm>
            <a:off x="9725428" y="1763874"/>
            <a:ext cx="570857" cy="291791"/>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817A890-5051-6424-8753-CA5556C12953}"/>
              </a:ext>
            </a:extLst>
          </p:cNvPr>
          <p:cNvCxnSpPr>
            <a:cxnSpLocks/>
            <a:stCxn id="17" idx="2"/>
          </p:cNvCxnSpPr>
          <p:nvPr/>
        </p:nvCxnSpPr>
        <p:spPr>
          <a:xfrm flipH="1">
            <a:off x="9581495" y="2947027"/>
            <a:ext cx="714790" cy="425607"/>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54" name="Elbow Connector 53">
            <a:extLst>
              <a:ext uri="{FF2B5EF4-FFF2-40B4-BE49-F238E27FC236}">
                <a16:creationId xmlns:a16="http://schemas.microsoft.com/office/drawing/2014/main" id="{48E6929D-6518-FB0E-DE3B-CA9BEE5912A7}"/>
              </a:ext>
            </a:extLst>
          </p:cNvPr>
          <p:cNvCxnSpPr>
            <a:stCxn id="16" idx="3"/>
            <a:endCxn id="13" idx="3"/>
          </p:cNvCxnSpPr>
          <p:nvPr/>
        </p:nvCxnSpPr>
        <p:spPr>
          <a:xfrm flipH="1" flipV="1">
            <a:off x="9786416" y="829834"/>
            <a:ext cx="889577" cy="1414056"/>
          </a:xfrm>
          <a:prstGeom prst="bentConnector3">
            <a:avLst>
              <a:gd name="adj1" fmla="val -25698"/>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55" name="Elbow Connector 54">
            <a:extLst>
              <a:ext uri="{FF2B5EF4-FFF2-40B4-BE49-F238E27FC236}">
                <a16:creationId xmlns:a16="http://schemas.microsoft.com/office/drawing/2014/main" id="{AFA575C4-15A9-9474-8F0A-0AFC382D3AEE}"/>
              </a:ext>
            </a:extLst>
          </p:cNvPr>
          <p:cNvCxnSpPr>
            <a:cxnSpLocks/>
            <a:stCxn id="19" idx="3"/>
          </p:cNvCxnSpPr>
          <p:nvPr/>
        </p:nvCxnSpPr>
        <p:spPr>
          <a:xfrm flipV="1">
            <a:off x="9786414" y="2947027"/>
            <a:ext cx="759417" cy="1333939"/>
          </a:xfrm>
          <a:prstGeom prst="bentConnector2">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B8526EBE-A130-8686-0D20-98B3953DE2D3}"/>
              </a:ext>
            </a:extLst>
          </p:cNvPr>
          <p:cNvCxnSpPr>
            <a:cxnSpLocks/>
            <a:stCxn id="19" idx="2"/>
            <a:endCxn id="8" idx="1"/>
          </p:cNvCxnSpPr>
          <p:nvPr/>
        </p:nvCxnSpPr>
        <p:spPr>
          <a:xfrm rot="5400000" flipH="1">
            <a:off x="7251892" y="2310818"/>
            <a:ext cx="2103704" cy="2205924"/>
          </a:xfrm>
          <a:prstGeom prst="bentConnector4">
            <a:avLst>
              <a:gd name="adj1" fmla="val -10867"/>
              <a:gd name="adj2" fmla="val 110363"/>
            </a:avLst>
          </a:prstGeom>
          <a:ln w="25400">
            <a:solidFill>
              <a:srgbClr val="C00000"/>
            </a:solidFill>
            <a:prstDash val="lgDash"/>
            <a:tailEnd type="triangle" w="lg" len="med"/>
          </a:ln>
        </p:spPr>
        <p:style>
          <a:lnRef idx="2">
            <a:schemeClr val="accent1"/>
          </a:lnRef>
          <a:fillRef idx="0">
            <a:schemeClr val="accent1"/>
          </a:fillRef>
          <a:effectRef idx="1">
            <a:schemeClr val="accent1"/>
          </a:effectRef>
          <a:fontRef idx="minor">
            <a:schemeClr val="tx1"/>
          </a:fontRef>
        </p:style>
      </p:cxnSp>
      <p:cxnSp>
        <p:nvCxnSpPr>
          <p:cNvPr id="72" name="Curved Connector 71">
            <a:extLst>
              <a:ext uri="{FF2B5EF4-FFF2-40B4-BE49-F238E27FC236}">
                <a16:creationId xmlns:a16="http://schemas.microsoft.com/office/drawing/2014/main" id="{D3D258CF-AB58-E71B-0EA0-1892404D4C24}"/>
              </a:ext>
            </a:extLst>
          </p:cNvPr>
          <p:cNvCxnSpPr>
            <a:cxnSpLocks/>
            <a:stCxn id="7" idx="3"/>
          </p:cNvCxnSpPr>
          <p:nvPr/>
        </p:nvCxnSpPr>
        <p:spPr>
          <a:xfrm flipV="1">
            <a:off x="7960199" y="701207"/>
            <a:ext cx="1064214" cy="864553"/>
          </a:xfrm>
          <a:prstGeom prst="curvedConnector3">
            <a:avLst>
              <a:gd name="adj1" fmla="val 46469"/>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76" name="Curved Connector 75">
            <a:extLst>
              <a:ext uri="{FF2B5EF4-FFF2-40B4-BE49-F238E27FC236}">
                <a16:creationId xmlns:a16="http://schemas.microsoft.com/office/drawing/2014/main" id="{AFBB0185-62B4-6270-FB31-0CB993ED050A}"/>
              </a:ext>
            </a:extLst>
          </p:cNvPr>
          <p:cNvCxnSpPr>
            <a:cxnSpLocks/>
            <a:stCxn id="9" idx="3"/>
            <a:endCxn id="13" idx="1"/>
          </p:cNvCxnSpPr>
          <p:nvPr/>
        </p:nvCxnSpPr>
        <p:spPr>
          <a:xfrm flipV="1">
            <a:off x="7960198" y="829834"/>
            <a:ext cx="1066801" cy="2124311"/>
          </a:xfrm>
          <a:prstGeom prst="curvedConnector3">
            <a:avLst>
              <a:gd name="adj1" fmla="val 50001"/>
            </a:avLst>
          </a:prstGeom>
          <a:ln w="25400">
            <a:solidFill>
              <a:srgbClr val="C00000"/>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84" name="Curved Connector 83">
            <a:extLst>
              <a:ext uri="{FF2B5EF4-FFF2-40B4-BE49-F238E27FC236}">
                <a16:creationId xmlns:a16="http://schemas.microsoft.com/office/drawing/2014/main" id="{2A7CAD5C-9509-87D4-2E4C-714FF20C3FFE}"/>
              </a:ext>
            </a:extLst>
          </p:cNvPr>
          <p:cNvCxnSpPr>
            <a:cxnSpLocks/>
            <a:stCxn id="19" idx="1"/>
            <a:endCxn id="10" idx="3"/>
          </p:cNvCxnSpPr>
          <p:nvPr/>
        </p:nvCxnSpPr>
        <p:spPr>
          <a:xfrm rot="10800000">
            <a:off x="7960197" y="3536642"/>
            <a:ext cx="1066800" cy="744324"/>
          </a:xfrm>
          <a:prstGeom prst="curvedConnector3">
            <a:avLst>
              <a:gd name="adj1" fmla="val 50000"/>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sp>
        <p:nvSpPr>
          <p:cNvPr id="101" name="TextBox 100">
            <a:extLst>
              <a:ext uri="{FF2B5EF4-FFF2-40B4-BE49-F238E27FC236}">
                <a16:creationId xmlns:a16="http://schemas.microsoft.com/office/drawing/2014/main" id="{4527F7A1-61C9-B86F-548C-15386D009564}"/>
              </a:ext>
            </a:extLst>
          </p:cNvPr>
          <p:cNvSpPr txBox="1"/>
          <p:nvPr/>
        </p:nvSpPr>
        <p:spPr>
          <a:xfrm>
            <a:off x="2523624" y="5626153"/>
            <a:ext cx="1023037" cy="523220"/>
          </a:xfrm>
          <a:prstGeom prst="rect">
            <a:avLst/>
          </a:prstGeom>
          <a:noFill/>
        </p:spPr>
        <p:txBody>
          <a:bodyPr wrap="none" rtlCol="0">
            <a:spAutoFit/>
          </a:bodyPr>
          <a:lstStyle/>
          <a:p>
            <a:r>
              <a:rPr kumimoji="1" lang="en-US" altLang="zh-CN" sz="2800"/>
              <a:t>Code</a:t>
            </a:r>
            <a:endParaRPr kumimoji="1" lang="zh-CN" altLang="en-US" sz="2800"/>
          </a:p>
        </p:txBody>
      </p:sp>
      <p:sp>
        <p:nvSpPr>
          <p:cNvPr id="102" name="TextBox 101">
            <a:extLst>
              <a:ext uri="{FF2B5EF4-FFF2-40B4-BE49-F238E27FC236}">
                <a16:creationId xmlns:a16="http://schemas.microsoft.com/office/drawing/2014/main" id="{31F7F597-0736-B6B2-0129-106505E5E36D}"/>
              </a:ext>
            </a:extLst>
          </p:cNvPr>
          <p:cNvSpPr txBox="1"/>
          <p:nvPr/>
        </p:nvSpPr>
        <p:spPr>
          <a:xfrm>
            <a:off x="5983759" y="5626153"/>
            <a:ext cx="5664051" cy="954107"/>
          </a:xfrm>
          <a:prstGeom prst="rect">
            <a:avLst/>
          </a:prstGeom>
          <a:noFill/>
        </p:spPr>
        <p:txBody>
          <a:bodyPr wrap="none" rtlCol="0">
            <a:spAutoFit/>
          </a:bodyPr>
          <a:lstStyle/>
          <a:p>
            <a:pPr algn="ctr"/>
            <a:r>
              <a:rPr kumimoji="1" lang="en-US" altLang="zh-CN" sz="2800"/>
              <a:t>Interprocedural Control Flow Graph</a:t>
            </a:r>
            <a:br>
              <a:rPr kumimoji="1" lang="en-US" altLang="zh-CN" sz="2800"/>
            </a:br>
            <a:r>
              <a:rPr kumimoji="1" lang="en-US" altLang="zh-CN" sz="2800"/>
              <a:t>(ICFG)</a:t>
            </a:r>
            <a:endParaRPr kumimoji="1" lang="zh-CN" altLang="en-US" sz="2800"/>
          </a:p>
        </p:txBody>
      </p:sp>
      <p:cxnSp>
        <p:nvCxnSpPr>
          <p:cNvPr id="23" name="Straight Arrow Connector 22">
            <a:extLst>
              <a:ext uri="{FF2B5EF4-FFF2-40B4-BE49-F238E27FC236}">
                <a16:creationId xmlns:a16="http://schemas.microsoft.com/office/drawing/2014/main" id="{F52DAAA4-F4EE-E306-F618-1BAA7EF42C83}"/>
              </a:ext>
            </a:extLst>
          </p:cNvPr>
          <p:cNvCxnSpPr>
            <a:cxnSpLocks/>
          </p:cNvCxnSpPr>
          <p:nvPr/>
        </p:nvCxnSpPr>
        <p:spPr>
          <a:xfrm>
            <a:off x="7200778" y="5034805"/>
            <a:ext cx="759417" cy="0"/>
          </a:xfrm>
          <a:prstGeom prst="straightConnector1">
            <a:avLst/>
          </a:prstGeom>
          <a:ln w="25400">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AA48C053-FAD4-E448-AF29-DE6047E42882}"/>
              </a:ext>
            </a:extLst>
          </p:cNvPr>
          <p:cNvCxnSpPr>
            <a:cxnSpLocks/>
          </p:cNvCxnSpPr>
          <p:nvPr/>
        </p:nvCxnSpPr>
        <p:spPr>
          <a:xfrm>
            <a:off x="7200778" y="5354120"/>
            <a:ext cx="759417" cy="0"/>
          </a:xfrm>
          <a:prstGeom prst="straightConnector1">
            <a:avLst/>
          </a:prstGeom>
          <a:ln w="25400">
            <a:solidFill>
              <a:schemeClr val="tx1"/>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8879479F-CCCA-447C-271B-4A75CD17414D}"/>
              </a:ext>
            </a:extLst>
          </p:cNvPr>
          <p:cNvSpPr txBox="1"/>
          <p:nvPr/>
        </p:nvSpPr>
        <p:spPr>
          <a:xfrm>
            <a:off x="8253804" y="4857623"/>
            <a:ext cx="1123962" cy="369332"/>
          </a:xfrm>
          <a:prstGeom prst="rect">
            <a:avLst/>
          </a:prstGeom>
          <a:noFill/>
        </p:spPr>
        <p:txBody>
          <a:bodyPr wrap="none" rtlCol="0">
            <a:spAutoFit/>
          </a:bodyPr>
          <a:lstStyle/>
          <a:p>
            <a:r>
              <a:rPr kumimoji="1" lang="en-US" altLang="zh-CN"/>
              <a:t>Call Edge</a:t>
            </a:r>
            <a:endParaRPr kumimoji="1" lang="zh-CN" altLang="en-US"/>
          </a:p>
        </p:txBody>
      </p:sp>
      <p:sp>
        <p:nvSpPr>
          <p:cNvPr id="27" name="TextBox 26">
            <a:extLst>
              <a:ext uri="{FF2B5EF4-FFF2-40B4-BE49-F238E27FC236}">
                <a16:creationId xmlns:a16="http://schemas.microsoft.com/office/drawing/2014/main" id="{7EB8EFD8-82FB-8A4A-C5DF-C452036049D1}"/>
              </a:ext>
            </a:extLst>
          </p:cNvPr>
          <p:cNvSpPr txBox="1"/>
          <p:nvPr/>
        </p:nvSpPr>
        <p:spPr>
          <a:xfrm>
            <a:off x="8259038" y="5197266"/>
            <a:ext cx="1390061" cy="369332"/>
          </a:xfrm>
          <a:prstGeom prst="rect">
            <a:avLst/>
          </a:prstGeom>
          <a:noFill/>
        </p:spPr>
        <p:txBody>
          <a:bodyPr wrap="none" rtlCol="0">
            <a:spAutoFit/>
          </a:bodyPr>
          <a:lstStyle/>
          <a:p>
            <a:r>
              <a:rPr kumimoji="1" lang="en-US" altLang="zh-CN"/>
              <a:t>Return Edge</a:t>
            </a:r>
            <a:endParaRPr kumimoji="1" lang="zh-CN" altLang="en-US"/>
          </a:p>
        </p:txBody>
      </p:sp>
      <p:sp>
        <p:nvSpPr>
          <p:cNvPr id="29" name="TextBox 28">
            <a:extLst>
              <a:ext uri="{FF2B5EF4-FFF2-40B4-BE49-F238E27FC236}">
                <a16:creationId xmlns:a16="http://schemas.microsoft.com/office/drawing/2014/main" id="{B0C18DC0-0665-8740-7DBF-D88765B3E867}"/>
              </a:ext>
            </a:extLst>
          </p:cNvPr>
          <p:cNvSpPr txBox="1"/>
          <p:nvPr/>
        </p:nvSpPr>
        <p:spPr>
          <a:xfrm>
            <a:off x="7873951" y="2982644"/>
            <a:ext cx="1210781" cy="461665"/>
          </a:xfrm>
          <a:prstGeom prst="rect">
            <a:avLst/>
          </a:prstGeom>
          <a:noFill/>
        </p:spPr>
        <p:txBody>
          <a:bodyPr wrap="none" rtlCol="0">
            <a:spAutoFit/>
          </a:bodyPr>
          <a:lstStyle/>
          <a:p>
            <a:r>
              <a:rPr kumimoji="1" lang="en-US" altLang="zh-CN" sz="2400" b="1">
                <a:solidFill>
                  <a:srgbClr val="C00000"/>
                </a:solidFill>
              </a:rPr>
              <a:t>Cycle 3</a:t>
            </a:r>
            <a:endParaRPr kumimoji="1" lang="zh-CN" altLang="en-US" sz="2400" b="1">
              <a:solidFill>
                <a:srgbClr val="C00000"/>
              </a:solidFill>
            </a:endParaRPr>
          </a:p>
        </p:txBody>
      </p:sp>
    </p:spTree>
    <p:extLst>
      <p:ext uri="{BB962C8B-B14F-4D97-AF65-F5344CB8AC3E}">
        <p14:creationId xmlns:p14="http://schemas.microsoft.com/office/powerpoint/2010/main" val="2447064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6BAE4-1E7F-D74E-3629-518FCA08C4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FE517D-128A-FC17-4FCD-5E65659BA395}"/>
              </a:ext>
            </a:extLst>
          </p:cNvPr>
          <p:cNvSpPr>
            <a:spLocks noGrp="1"/>
          </p:cNvSpPr>
          <p:nvPr>
            <p:ph type="title"/>
          </p:nvPr>
        </p:nvSpPr>
        <p:spPr/>
        <p:txBody>
          <a:bodyPr/>
          <a:lstStyle/>
          <a:p>
            <a:r>
              <a:rPr kumimoji="1" lang="en-US" altLang="zh-CN"/>
              <a:t>Motivation</a:t>
            </a:r>
            <a:endParaRPr kumimoji="1" lang="zh-CN" altLang="en-US"/>
          </a:p>
        </p:txBody>
      </p:sp>
      <p:sp>
        <p:nvSpPr>
          <p:cNvPr id="4" name="Slide Number Placeholder 3">
            <a:extLst>
              <a:ext uri="{FF2B5EF4-FFF2-40B4-BE49-F238E27FC236}">
                <a16:creationId xmlns:a16="http://schemas.microsoft.com/office/drawing/2014/main" id="{6607B10A-D1AA-8596-204B-D52C739DE9A5}"/>
              </a:ext>
            </a:extLst>
          </p:cNvPr>
          <p:cNvSpPr>
            <a:spLocks noGrp="1"/>
          </p:cNvSpPr>
          <p:nvPr>
            <p:ph type="sldNum" sz="quarter" idx="12"/>
          </p:nvPr>
        </p:nvSpPr>
        <p:spPr/>
        <p:txBody>
          <a:bodyPr/>
          <a:lstStyle/>
          <a:p>
            <a:fld id="{E7F4798B-5966-EA46-B410-50C17A12B33D}" type="slidenum">
              <a:rPr lang="en-CN"/>
              <a:t>25</a:t>
            </a:fld>
            <a:endParaRPr kumimoji="1" lang="en-CN" altLang="zh-CN"/>
          </a:p>
        </p:txBody>
      </p:sp>
      <p:sp>
        <p:nvSpPr>
          <p:cNvPr id="3" name="Content Placeholder 2">
            <a:extLst>
              <a:ext uri="{FF2B5EF4-FFF2-40B4-BE49-F238E27FC236}">
                <a16:creationId xmlns:a16="http://schemas.microsoft.com/office/drawing/2014/main" id="{AC78F55C-003C-345B-9193-E25A75F5205F}"/>
              </a:ext>
            </a:extLst>
          </p:cNvPr>
          <p:cNvSpPr>
            <a:spLocks noGrp="1"/>
          </p:cNvSpPr>
          <p:nvPr>
            <p:ph type="body" sz="quarter" idx="13"/>
          </p:nvPr>
        </p:nvSpPr>
        <p:spPr>
          <a:xfrm>
            <a:off x="838200" y="1037292"/>
            <a:ext cx="10515600" cy="543059"/>
          </a:xfrm>
        </p:spPr>
        <p:txBody>
          <a:bodyPr/>
          <a:lstStyle/>
          <a:p>
            <a:r>
              <a:rPr kumimoji="1" lang="en-US" altLang="zh-CN"/>
              <a:t>Recursion handling</a:t>
            </a:r>
          </a:p>
        </p:txBody>
      </p:sp>
      <p:sp>
        <p:nvSpPr>
          <p:cNvPr id="5" name="TextBox 4">
            <a:extLst>
              <a:ext uri="{FF2B5EF4-FFF2-40B4-BE49-F238E27FC236}">
                <a16:creationId xmlns:a16="http://schemas.microsoft.com/office/drawing/2014/main" id="{D11FC3B2-1636-AE5B-04E6-C47ADED7AC3F}"/>
              </a:ext>
            </a:extLst>
          </p:cNvPr>
          <p:cNvSpPr txBox="1"/>
          <p:nvPr/>
        </p:nvSpPr>
        <p:spPr>
          <a:xfrm>
            <a:off x="907739" y="1873374"/>
            <a:ext cx="5014710" cy="3477875"/>
          </a:xfrm>
          <a:prstGeom prst="rect">
            <a:avLst/>
          </a:prstGeom>
          <a:noFill/>
          <a:ln w="12700">
            <a:solidFill>
              <a:schemeClr val="accent1">
                <a:shade val="50000"/>
              </a:schemeClr>
            </a:solidFill>
          </a:ln>
        </p:spPr>
        <p:txBody>
          <a:bodyPr wrap="square">
            <a:spAutoFit/>
          </a:bodyPr>
          <a:lstStyle/>
          <a:p>
            <a:r>
              <a:rPr lang="en-US" altLang="zh-CN" sz="2000" dirty="0">
                <a:latin typeface="Inconsolata LGC" panose="020B0609030003000000" pitchFamily="49" charset="0"/>
              </a:rPr>
              <a:t>1  int recur(int p) {</a:t>
            </a:r>
          </a:p>
          <a:p>
            <a:r>
              <a:rPr lang="en-US" altLang="zh-CN" sz="2000" dirty="0">
                <a:latin typeface="Inconsolata LGC" panose="020B0609030003000000" pitchFamily="49" charset="0"/>
              </a:rPr>
              <a:t>2</a:t>
            </a:r>
            <a:r>
              <a:rPr lang="en-US" altLang="zh-CN" sz="2000" dirty="0">
                <a:solidFill>
                  <a:schemeClr val="bg1"/>
                </a:solidFill>
                <a:latin typeface="Inconsolata LGC" panose="020B0609030003000000" pitchFamily="49" charset="0"/>
              </a:rPr>
              <a:t>      if (p &gt; 100) {</a:t>
            </a:r>
          </a:p>
          <a:p>
            <a:r>
              <a:rPr lang="en-US" altLang="zh-CN" sz="2000" dirty="0">
                <a:latin typeface="Inconsolata LGC" panose="020B0609030003000000" pitchFamily="49" charset="0"/>
              </a:rPr>
              <a:t>3</a:t>
            </a:r>
            <a:r>
              <a:rPr lang="en-US" altLang="zh-CN" sz="2000" dirty="0">
                <a:solidFill>
                  <a:schemeClr val="bg1"/>
                </a:solidFill>
                <a:latin typeface="Inconsolata LGC" panose="020B0609030003000000" pitchFamily="49" charset="0"/>
              </a:rPr>
              <a:t>          return p – 10;</a:t>
            </a:r>
          </a:p>
          <a:p>
            <a:r>
              <a:rPr lang="en-US" altLang="zh-CN" sz="2000" dirty="0">
                <a:latin typeface="Inconsolata LGC" panose="020B0609030003000000" pitchFamily="49" charset="0"/>
              </a:rPr>
              <a:t>4</a:t>
            </a:r>
            <a:r>
              <a:rPr lang="en-US" altLang="zh-CN" sz="2000" dirty="0">
                <a:solidFill>
                  <a:schemeClr val="bg1"/>
                </a:solidFill>
                <a:latin typeface="Inconsolata LGC" panose="020B0609030003000000" pitchFamily="49" charset="0"/>
              </a:rPr>
              <a:t>      } else {</a:t>
            </a:r>
          </a:p>
          <a:p>
            <a:r>
              <a:rPr lang="en-US" altLang="zh-CN" sz="2000" dirty="0">
                <a:latin typeface="Inconsolata LGC" panose="020B0609030003000000" pitchFamily="49" charset="0"/>
              </a:rPr>
              <a:t>5</a:t>
            </a:r>
            <a:r>
              <a:rPr lang="en-US" altLang="zh-CN" sz="2000" dirty="0">
                <a:solidFill>
                  <a:schemeClr val="bg1"/>
                </a:solidFill>
                <a:latin typeface="Inconsolata LGC" panose="020B0609030003000000" pitchFamily="49" charset="0"/>
              </a:rPr>
              <a:t>          return recur(p + 11);</a:t>
            </a:r>
          </a:p>
          <a:p>
            <a:r>
              <a:rPr lang="en-US" altLang="zh-CN" sz="2000" dirty="0">
                <a:latin typeface="Inconsolata LGC" panose="020B0609030003000000" pitchFamily="49" charset="0"/>
              </a:rPr>
              <a:t>6</a:t>
            </a:r>
            <a:r>
              <a:rPr lang="en-US" altLang="zh-CN" sz="2000" dirty="0">
                <a:solidFill>
                  <a:schemeClr val="bg1"/>
                </a:solidFill>
                <a:latin typeface="Inconsolata LGC" panose="020B0609030003000000" pitchFamily="49" charset="0"/>
              </a:rPr>
              <a:t>      }</a:t>
            </a:r>
          </a:p>
          <a:p>
            <a:r>
              <a:rPr lang="en-US" altLang="zh-CN" sz="2000" dirty="0">
                <a:latin typeface="Inconsolata LGC" panose="020B0609030003000000" pitchFamily="49" charset="0"/>
              </a:rPr>
              <a:t>7  }</a:t>
            </a:r>
          </a:p>
          <a:p>
            <a:r>
              <a:rPr lang="en-US" altLang="zh-CN" sz="2000" dirty="0">
                <a:latin typeface="Inconsolata LGC" panose="020B0609030003000000" pitchFamily="49" charset="0"/>
              </a:rPr>
              <a:t>8  int main() {</a:t>
            </a:r>
          </a:p>
          <a:p>
            <a:r>
              <a:rPr lang="en-US" altLang="zh-CN" sz="2000" dirty="0">
                <a:latin typeface="Inconsolata LGC" panose="020B0609030003000000" pitchFamily="49" charset="0"/>
              </a:rPr>
              <a:t>9      int res1 = recur(105);</a:t>
            </a:r>
          </a:p>
          <a:p>
            <a:r>
              <a:rPr lang="en-US" altLang="zh-CN" sz="2000" dirty="0">
                <a:latin typeface="Inconsolata LGC" panose="020B0609030003000000" pitchFamily="49" charset="0"/>
              </a:rPr>
              <a:t>10     int res2 = recur(res1);</a:t>
            </a:r>
          </a:p>
          <a:p>
            <a:r>
              <a:rPr lang="en-US" altLang="zh-CN" sz="2000" dirty="0">
                <a:latin typeface="Inconsolata LGC" panose="020B0609030003000000" pitchFamily="49" charset="0"/>
              </a:rPr>
              <a:t>11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8D56D4-5B6A-3B42-E601-04BBAE688AB8}"/>
                  </a:ext>
                </a:extLst>
              </p:cNvPr>
              <p:cNvSpPr txBox="1"/>
              <p:nvPr/>
            </p:nvSpPr>
            <p:spPr>
              <a:xfrm>
                <a:off x="7200782" y="645168"/>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8</m:t>
                          </m:r>
                        </m:sub>
                      </m:sSub>
                    </m:oMath>
                  </m:oMathPara>
                </a14:m>
                <a:endParaRPr kumimoji="1" lang="zh-CN" altLang="en-US"/>
              </a:p>
            </p:txBody>
          </p:sp>
        </mc:Choice>
        <mc:Fallback xmlns="">
          <p:sp>
            <p:nvSpPr>
              <p:cNvPr id="6" name="TextBox 5">
                <a:extLst>
                  <a:ext uri="{FF2B5EF4-FFF2-40B4-BE49-F238E27FC236}">
                    <a16:creationId xmlns:a16="http://schemas.microsoft.com/office/drawing/2014/main" id="{4BA3F421-141B-9CE7-F1E6-ADEF28632F67}"/>
                  </a:ext>
                </a:extLst>
              </p:cNvPr>
              <p:cNvSpPr txBox="1">
                <a:spLocks noRot="1" noChangeAspect="1" noMove="1" noResize="1" noEditPoints="1" noAdjustHandles="1" noChangeArrowheads="1" noChangeShapeType="1" noTextEdit="1"/>
              </p:cNvSpPr>
              <p:nvPr/>
            </p:nvSpPr>
            <p:spPr>
              <a:xfrm>
                <a:off x="7200782" y="645168"/>
                <a:ext cx="759417" cy="369332"/>
              </a:xfrm>
              <a:prstGeom prst="rect">
                <a:avLst/>
              </a:prstGeom>
              <a:blipFill>
                <a:blip r:embed="rId5"/>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1A91ED3-FCFD-3F31-2AF2-AB6DA662D7C1}"/>
                  </a:ext>
                </a:extLst>
              </p:cNvPr>
              <p:cNvSpPr txBox="1"/>
              <p:nvPr/>
            </p:nvSpPr>
            <p:spPr>
              <a:xfrm>
                <a:off x="7200782" y="138109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7" name="TextBox 6">
                <a:extLst>
                  <a:ext uri="{FF2B5EF4-FFF2-40B4-BE49-F238E27FC236}">
                    <a16:creationId xmlns:a16="http://schemas.microsoft.com/office/drawing/2014/main" id="{982A8615-06A8-6B22-90E7-9A4CE9BE8535}"/>
                  </a:ext>
                </a:extLst>
              </p:cNvPr>
              <p:cNvSpPr txBox="1">
                <a:spLocks noRot="1" noChangeAspect="1" noMove="1" noResize="1" noEditPoints="1" noAdjustHandles="1" noChangeArrowheads="1" noChangeShapeType="1" noTextEdit="1"/>
              </p:cNvSpPr>
              <p:nvPr/>
            </p:nvSpPr>
            <p:spPr>
              <a:xfrm>
                <a:off x="7200782" y="1381094"/>
                <a:ext cx="759417" cy="369332"/>
              </a:xfrm>
              <a:prstGeom prst="rect">
                <a:avLst/>
              </a:prstGeom>
              <a:blipFill>
                <a:blip r:embed="rId6"/>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4D0F9D3-572F-ED2D-016B-1CEA94260669}"/>
                  </a:ext>
                </a:extLst>
              </p:cNvPr>
              <p:cNvSpPr txBox="1"/>
              <p:nvPr/>
            </p:nvSpPr>
            <p:spPr>
              <a:xfrm>
                <a:off x="7200782" y="2177262"/>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8" name="TextBox 7">
                <a:extLst>
                  <a:ext uri="{FF2B5EF4-FFF2-40B4-BE49-F238E27FC236}">
                    <a16:creationId xmlns:a16="http://schemas.microsoft.com/office/drawing/2014/main" id="{1E70F2F9-E315-819A-0F14-2849B9523A79}"/>
                  </a:ext>
                </a:extLst>
              </p:cNvPr>
              <p:cNvSpPr txBox="1">
                <a:spLocks noRot="1" noChangeAspect="1" noMove="1" noResize="1" noEditPoints="1" noAdjustHandles="1" noChangeArrowheads="1" noChangeShapeType="1" noTextEdit="1"/>
              </p:cNvSpPr>
              <p:nvPr/>
            </p:nvSpPr>
            <p:spPr>
              <a:xfrm>
                <a:off x="7200782" y="2177262"/>
                <a:ext cx="759417" cy="369332"/>
              </a:xfrm>
              <a:prstGeom prst="rect">
                <a:avLst/>
              </a:prstGeom>
              <a:blipFill>
                <a:blip r:embed="rId7"/>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26FC8E6-78C8-BC6F-7F0F-5237046C6191}"/>
                  </a:ext>
                </a:extLst>
              </p:cNvPr>
              <p:cNvSpPr txBox="1"/>
              <p:nvPr/>
            </p:nvSpPr>
            <p:spPr>
              <a:xfrm>
                <a:off x="7200781" y="2769479"/>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10</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9" name="TextBox 8">
                <a:extLst>
                  <a:ext uri="{FF2B5EF4-FFF2-40B4-BE49-F238E27FC236}">
                    <a16:creationId xmlns:a16="http://schemas.microsoft.com/office/drawing/2014/main" id="{231AC455-6E26-FDC1-DF2C-4F15A6A92226}"/>
                  </a:ext>
                </a:extLst>
              </p:cNvPr>
              <p:cNvSpPr txBox="1">
                <a:spLocks noRot="1" noChangeAspect="1" noMove="1" noResize="1" noEditPoints="1" noAdjustHandles="1" noChangeArrowheads="1" noChangeShapeType="1" noTextEdit="1"/>
              </p:cNvSpPr>
              <p:nvPr/>
            </p:nvSpPr>
            <p:spPr>
              <a:xfrm>
                <a:off x="7200781" y="2769479"/>
                <a:ext cx="759417" cy="369332"/>
              </a:xfrm>
              <a:prstGeom prst="rect">
                <a:avLst/>
              </a:prstGeom>
              <a:blipFill>
                <a:blip r:embed="rId8"/>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07391A9-5762-C67B-EDAA-C5840B42EE6B}"/>
                  </a:ext>
                </a:extLst>
              </p:cNvPr>
              <p:cNvSpPr txBox="1"/>
              <p:nvPr/>
            </p:nvSpPr>
            <p:spPr>
              <a:xfrm>
                <a:off x="7200780" y="3351976"/>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10</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10" name="TextBox 9">
                <a:extLst>
                  <a:ext uri="{FF2B5EF4-FFF2-40B4-BE49-F238E27FC236}">
                    <a16:creationId xmlns:a16="http://schemas.microsoft.com/office/drawing/2014/main" id="{3A7448F9-FD9B-4F65-67DD-D025DE243807}"/>
                  </a:ext>
                </a:extLst>
              </p:cNvPr>
              <p:cNvSpPr txBox="1">
                <a:spLocks noRot="1" noChangeAspect="1" noMove="1" noResize="1" noEditPoints="1" noAdjustHandles="1" noChangeArrowheads="1" noChangeShapeType="1" noTextEdit="1"/>
              </p:cNvSpPr>
              <p:nvPr/>
            </p:nvSpPr>
            <p:spPr>
              <a:xfrm>
                <a:off x="7200780" y="3351976"/>
                <a:ext cx="759417" cy="369332"/>
              </a:xfrm>
              <a:prstGeom prst="rect">
                <a:avLst/>
              </a:prstGeom>
              <a:blipFill>
                <a:blip r:embed="rId9"/>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6BB1D8F-E408-34A7-EDD4-B9DE15571131}"/>
                  </a:ext>
                </a:extLst>
              </p:cNvPr>
              <p:cNvSpPr txBox="1"/>
              <p:nvPr/>
            </p:nvSpPr>
            <p:spPr>
              <a:xfrm>
                <a:off x="7200778" y="4100866"/>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r>
                            <a:rPr lang="en-US" b="0" i="1">
                              <a:latin typeface="Cambria Math" panose="02040503050406030204" pitchFamily="18" charset="0"/>
                            </a:rPr>
                            <m:t>1</m:t>
                          </m:r>
                        </m:sub>
                      </m:sSub>
                    </m:oMath>
                  </m:oMathPara>
                </a14:m>
                <a:endParaRPr kumimoji="1" lang="zh-CN" altLang="en-US"/>
              </a:p>
            </p:txBody>
          </p:sp>
        </mc:Choice>
        <mc:Fallback xmlns="">
          <p:sp>
            <p:nvSpPr>
              <p:cNvPr id="12" name="TextBox 11">
                <a:extLst>
                  <a:ext uri="{FF2B5EF4-FFF2-40B4-BE49-F238E27FC236}">
                    <a16:creationId xmlns:a16="http://schemas.microsoft.com/office/drawing/2014/main" id="{0333A53E-DAC1-1AA5-213A-544DAE57B953}"/>
                  </a:ext>
                </a:extLst>
              </p:cNvPr>
              <p:cNvSpPr txBox="1">
                <a:spLocks noRot="1" noChangeAspect="1" noMove="1" noResize="1" noEditPoints="1" noAdjustHandles="1" noChangeArrowheads="1" noChangeShapeType="1" noTextEdit="1"/>
              </p:cNvSpPr>
              <p:nvPr/>
            </p:nvSpPr>
            <p:spPr>
              <a:xfrm>
                <a:off x="7200778" y="4100866"/>
                <a:ext cx="759417" cy="369332"/>
              </a:xfrm>
              <a:prstGeom prst="rect">
                <a:avLst/>
              </a:prstGeom>
              <a:blipFill>
                <a:blip r:embed="rId10"/>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31C792D-FE1D-64A9-2583-25D591E895E4}"/>
                  </a:ext>
                </a:extLst>
              </p:cNvPr>
              <p:cNvSpPr txBox="1"/>
              <p:nvPr/>
            </p:nvSpPr>
            <p:spPr>
              <a:xfrm>
                <a:off x="9026999" y="645168"/>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sub>
                      </m:sSub>
                    </m:oMath>
                  </m:oMathPara>
                </a14:m>
                <a:endParaRPr kumimoji="1" lang="zh-CN" altLang="en-US"/>
              </a:p>
            </p:txBody>
          </p:sp>
        </mc:Choice>
        <mc:Fallback xmlns="">
          <p:sp>
            <p:nvSpPr>
              <p:cNvPr id="13" name="TextBox 12">
                <a:extLst>
                  <a:ext uri="{FF2B5EF4-FFF2-40B4-BE49-F238E27FC236}">
                    <a16:creationId xmlns:a16="http://schemas.microsoft.com/office/drawing/2014/main" id="{D077E941-F177-7E0D-FC54-7B268AB83D14}"/>
                  </a:ext>
                </a:extLst>
              </p:cNvPr>
              <p:cNvSpPr txBox="1">
                <a:spLocks noRot="1" noChangeAspect="1" noMove="1" noResize="1" noEditPoints="1" noAdjustHandles="1" noChangeArrowheads="1" noChangeShapeType="1" noTextEdit="1"/>
              </p:cNvSpPr>
              <p:nvPr/>
            </p:nvSpPr>
            <p:spPr>
              <a:xfrm>
                <a:off x="9026999" y="645168"/>
                <a:ext cx="759417" cy="369332"/>
              </a:xfrm>
              <a:prstGeom prst="rect">
                <a:avLst/>
              </a:prstGeom>
              <a:blipFill>
                <a:blip r:embed="rId11"/>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CF7C52E-6A19-998C-DE84-13AC94FAA0A9}"/>
                  </a:ext>
                </a:extLst>
              </p:cNvPr>
              <p:cNvSpPr txBox="1"/>
              <p:nvPr/>
            </p:nvSpPr>
            <p:spPr>
              <a:xfrm>
                <a:off x="9026998" y="137623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2</m:t>
                          </m:r>
                        </m:sub>
                      </m:sSub>
                    </m:oMath>
                  </m:oMathPara>
                </a14:m>
                <a:endParaRPr kumimoji="1" lang="zh-CN" altLang="en-US"/>
              </a:p>
            </p:txBody>
          </p:sp>
        </mc:Choice>
        <mc:Fallback xmlns="">
          <p:sp>
            <p:nvSpPr>
              <p:cNvPr id="14" name="TextBox 13">
                <a:extLst>
                  <a:ext uri="{FF2B5EF4-FFF2-40B4-BE49-F238E27FC236}">
                    <a16:creationId xmlns:a16="http://schemas.microsoft.com/office/drawing/2014/main" id="{0B35CB64-E2F4-716D-6923-CB4FFA174229}"/>
                  </a:ext>
                </a:extLst>
              </p:cNvPr>
              <p:cNvSpPr txBox="1">
                <a:spLocks noRot="1" noChangeAspect="1" noMove="1" noResize="1" noEditPoints="1" noAdjustHandles="1" noChangeArrowheads="1" noChangeShapeType="1" noTextEdit="1"/>
              </p:cNvSpPr>
              <p:nvPr/>
            </p:nvSpPr>
            <p:spPr>
              <a:xfrm>
                <a:off x="9026998" y="1376234"/>
                <a:ext cx="759417" cy="369332"/>
              </a:xfrm>
              <a:prstGeom prst="rect">
                <a:avLst/>
              </a:prstGeom>
              <a:blipFill>
                <a:blip r:embed="rId12"/>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084E8F1-8A87-4FAB-15E7-4C4180F8E89D}"/>
                  </a:ext>
                </a:extLst>
              </p:cNvPr>
              <p:cNvSpPr txBox="1"/>
              <p:nvPr/>
            </p:nvSpPr>
            <p:spPr>
              <a:xfrm>
                <a:off x="8644705" y="2052333"/>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3−5</m:t>
                          </m:r>
                        </m:sub>
                      </m:sSub>
                    </m:oMath>
                  </m:oMathPara>
                </a14:m>
                <a:endParaRPr kumimoji="1" lang="zh-CN" altLang="en-US"/>
              </a:p>
            </p:txBody>
          </p:sp>
        </mc:Choice>
        <mc:Fallback xmlns="">
          <p:sp>
            <p:nvSpPr>
              <p:cNvPr id="15" name="TextBox 14">
                <a:extLst>
                  <a:ext uri="{FF2B5EF4-FFF2-40B4-BE49-F238E27FC236}">
                    <a16:creationId xmlns:a16="http://schemas.microsoft.com/office/drawing/2014/main" id="{8084E8F1-8A87-4FAB-15E7-4C4180F8E89D}"/>
                  </a:ext>
                </a:extLst>
              </p:cNvPr>
              <p:cNvSpPr txBox="1">
                <a:spLocks noRot="1" noChangeAspect="1" noMove="1" noResize="1" noEditPoints="1" noAdjustHandles="1" noChangeArrowheads="1" noChangeShapeType="1" noTextEdit="1"/>
              </p:cNvSpPr>
              <p:nvPr/>
            </p:nvSpPr>
            <p:spPr>
              <a:xfrm>
                <a:off x="8644705" y="2052333"/>
                <a:ext cx="759417" cy="369332"/>
              </a:xfrm>
              <a:prstGeom prst="rect">
                <a:avLst/>
              </a:prstGeom>
              <a:blipFill>
                <a:blip r:embed="rId13"/>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7E58BB8-C8D6-B672-4526-DCCC2334DF22}"/>
                  </a:ext>
                </a:extLst>
              </p:cNvPr>
              <p:cNvSpPr txBox="1"/>
              <p:nvPr/>
            </p:nvSpPr>
            <p:spPr>
              <a:xfrm>
                <a:off x="9026998" y="337263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6</m:t>
                          </m:r>
                        </m:sub>
                      </m:sSub>
                    </m:oMath>
                  </m:oMathPara>
                </a14:m>
                <a:endParaRPr kumimoji="1" lang="zh-CN" altLang="en-US"/>
              </a:p>
            </p:txBody>
          </p:sp>
        </mc:Choice>
        <mc:Fallback xmlns="">
          <p:sp>
            <p:nvSpPr>
              <p:cNvPr id="18" name="TextBox 17">
                <a:extLst>
                  <a:ext uri="{FF2B5EF4-FFF2-40B4-BE49-F238E27FC236}">
                    <a16:creationId xmlns:a16="http://schemas.microsoft.com/office/drawing/2014/main" id="{D6F07264-324F-389F-9D14-8FC9F3B80795}"/>
                  </a:ext>
                </a:extLst>
              </p:cNvPr>
              <p:cNvSpPr txBox="1">
                <a:spLocks noRot="1" noChangeAspect="1" noMove="1" noResize="1" noEditPoints="1" noAdjustHandles="1" noChangeArrowheads="1" noChangeShapeType="1" noTextEdit="1"/>
              </p:cNvSpPr>
              <p:nvPr/>
            </p:nvSpPr>
            <p:spPr>
              <a:xfrm>
                <a:off x="9026998" y="3372634"/>
                <a:ext cx="759417" cy="369332"/>
              </a:xfrm>
              <a:prstGeom prst="rect">
                <a:avLst/>
              </a:prstGeom>
              <a:blipFill>
                <a:blip r:embed="rId14"/>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25B5A3F-5E6B-6DD8-E74A-CF34AC76C070}"/>
                  </a:ext>
                </a:extLst>
              </p:cNvPr>
              <p:cNvSpPr txBox="1"/>
              <p:nvPr/>
            </p:nvSpPr>
            <p:spPr>
              <a:xfrm>
                <a:off x="9026997" y="4096300"/>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7</m:t>
                          </m:r>
                        </m:sub>
                      </m:sSub>
                    </m:oMath>
                  </m:oMathPara>
                </a14:m>
                <a:endParaRPr kumimoji="1" lang="zh-CN" altLang="en-US"/>
              </a:p>
            </p:txBody>
          </p:sp>
        </mc:Choice>
        <mc:Fallback xmlns="">
          <p:sp>
            <p:nvSpPr>
              <p:cNvPr id="19" name="TextBox 18">
                <a:extLst>
                  <a:ext uri="{FF2B5EF4-FFF2-40B4-BE49-F238E27FC236}">
                    <a16:creationId xmlns:a16="http://schemas.microsoft.com/office/drawing/2014/main" id="{4A08E047-73CA-1EF5-9A75-957D172BDBBF}"/>
                  </a:ext>
                </a:extLst>
              </p:cNvPr>
              <p:cNvSpPr txBox="1">
                <a:spLocks noRot="1" noChangeAspect="1" noMove="1" noResize="1" noEditPoints="1" noAdjustHandles="1" noChangeArrowheads="1" noChangeShapeType="1" noTextEdit="1"/>
              </p:cNvSpPr>
              <p:nvPr/>
            </p:nvSpPr>
            <p:spPr>
              <a:xfrm>
                <a:off x="9026997" y="4096300"/>
                <a:ext cx="759417" cy="369332"/>
              </a:xfrm>
              <a:prstGeom prst="rect">
                <a:avLst/>
              </a:prstGeom>
              <a:blipFill>
                <a:blip r:embed="rId15"/>
                <a:stretch>
                  <a:fillRect/>
                </a:stretch>
              </a:blipFill>
              <a:ln w="12700">
                <a:solidFill>
                  <a:schemeClr val="accent1">
                    <a:shade val="50000"/>
                  </a:schemeClr>
                </a:solidFill>
              </a:ln>
            </p:spPr>
            <p:txBody>
              <a:bodyPr/>
              <a:lstStyle/>
              <a:p>
                <a:r>
                  <a:rPr lang="zh-CN" altLang="en-US">
                    <a:noFill/>
                  </a:rPr>
                  <a:t> </a:t>
                </a:r>
              </a:p>
            </p:txBody>
          </p:sp>
        </mc:Fallback>
      </mc:AlternateContent>
      <p:cxnSp>
        <p:nvCxnSpPr>
          <p:cNvPr id="21" name="Straight Arrow Connector 20">
            <a:extLst>
              <a:ext uri="{FF2B5EF4-FFF2-40B4-BE49-F238E27FC236}">
                <a16:creationId xmlns:a16="http://schemas.microsoft.com/office/drawing/2014/main" id="{D7295D20-B6E0-BD69-932D-2905C1D7E5EA}"/>
              </a:ext>
            </a:extLst>
          </p:cNvPr>
          <p:cNvCxnSpPr>
            <a:stCxn id="6" idx="2"/>
            <a:endCxn id="7" idx="0"/>
          </p:cNvCxnSpPr>
          <p:nvPr/>
        </p:nvCxnSpPr>
        <p:spPr>
          <a:xfrm>
            <a:off x="7580491" y="1014500"/>
            <a:ext cx="0" cy="36659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9B21FE5E-B219-7CD2-1F00-250B09C9B7BC}"/>
              </a:ext>
            </a:extLst>
          </p:cNvPr>
          <p:cNvCxnSpPr>
            <a:cxnSpLocks/>
            <a:stCxn id="8" idx="2"/>
            <a:endCxn id="9" idx="0"/>
          </p:cNvCxnSpPr>
          <p:nvPr/>
        </p:nvCxnSpPr>
        <p:spPr>
          <a:xfrm flipH="1">
            <a:off x="7580490" y="2546594"/>
            <a:ext cx="1" cy="222885"/>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234A623-1E9E-9430-D2D4-1F6B125514BF}"/>
              </a:ext>
            </a:extLst>
          </p:cNvPr>
          <p:cNvCxnSpPr>
            <a:cxnSpLocks/>
            <a:stCxn id="10" idx="2"/>
            <a:endCxn id="12" idx="0"/>
          </p:cNvCxnSpPr>
          <p:nvPr/>
        </p:nvCxnSpPr>
        <p:spPr>
          <a:xfrm flipH="1">
            <a:off x="7580487" y="3721308"/>
            <a:ext cx="2" cy="379558"/>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2B306C63-5AC7-734C-D1E2-25B7C5F8A146}"/>
              </a:ext>
            </a:extLst>
          </p:cNvPr>
          <p:cNvCxnSpPr>
            <a:cxnSpLocks/>
            <a:stCxn id="13" idx="2"/>
            <a:endCxn id="14" idx="0"/>
          </p:cNvCxnSpPr>
          <p:nvPr/>
        </p:nvCxnSpPr>
        <p:spPr>
          <a:xfrm flipH="1">
            <a:off x="9406707" y="1014500"/>
            <a:ext cx="1" cy="361734"/>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DD1F0E3-1023-F41E-4EF0-E4A7CA8EDEDA}"/>
              </a:ext>
            </a:extLst>
          </p:cNvPr>
          <p:cNvCxnSpPr>
            <a:cxnSpLocks/>
            <a:endCxn id="15" idx="0"/>
          </p:cNvCxnSpPr>
          <p:nvPr/>
        </p:nvCxnSpPr>
        <p:spPr>
          <a:xfrm flipH="1">
            <a:off x="9024414" y="1745566"/>
            <a:ext cx="188560" cy="306767"/>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5FDB5A76-F08F-9A4A-054D-C1F9BBD67246}"/>
              </a:ext>
            </a:extLst>
          </p:cNvPr>
          <p:cNvCxnSpPr>
            <a:cxnSpLocks/>
            <a:stCxn id="15" idx="2"/>
          </p:cNvCxnSpPr>
          <p:nvPr/>
        </p:nvCxnSpPr>
        <p:spPr>
          <a:xfrm>
            <a:off x="9024414" y="2421665"/>
            <a:ext cx="177372" cy="950969"/>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AB290344-266B-FDAC-57BF-3FAD66518E3C}"/>
              </a:ext>
            </a:extLst>
          </p:cNvPr>
          <p:cNvCxnSpPr>
            <a:cxnSpLocks/>
            <a:stCxn id="18" idx="2"/>
            <a:endCxn id="19" idx="0"/>
          </p:cNvCxnSpPr>
          <p:nvPr/>
        </p:nvCxnSpPr>
        <p:spPr>
          <a:xfrm flipH="1">
            <a:off x="9406706" y="3741966"/>
            <a:ext cx="1" cy="354334"/>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9F57D9FA-F0E8-9A88-1F64-892AF5AC737E}"/>
              </a:ext>
            </a:extLst>
          </p:cNvPr>
          <p:cNvCxnSpPr>
            <a:cxnSpLocks/>
            <a:stCxn id="19" idx="2"/>
            <a:endCxn id="8" idx="1"/>
          </p:cNvCxnSpPr>
          <p:nvPr/>
        </p:nvCxnSpPr>
        <p:spPr>
          <a:xfrm rot="5400000" flipH="1">
            <a:off x="7251892" y="2310818"/>
            <a:ext cx="2103704" cy="2205924"/>
          </a:xfrm>
          <a:prstGeom prst="bentConnector4">
            <a:avLst>
              <a:gd name="adj1" fmla="val -10867"/>
              <a:gd name="adj2" fmla="val 110363"/>
            </a:avLst>
          </a:prstGeom>
          <a:ln w="25400">
            <a:solidFill>
              <a:srgbClr val="C00000"/>
            </a:solidFill>
            <a:prstDash val="lgDash"/>
            <a:tailEnd type="triangle" w="lg" len="med"/>
          </a:ln>
        </p:spPr>
        <p:style>
          <a:lnRef idx="2">
            <a:schemeClr val="accent1"/>
          </a:lnRef>
          <a:fillRef idx="0">
            <a:schemeClr val="accent1"/>
          </a:fillRef>
          <a:effectRef idx="1">
            <a:schemeClr val="accent1"/>
          </a:effectRef>
          <a:fontRef idx="minor">
            <a:schemeClr val="tx1"/>
          </a:fontRef>
        </p:style>
      </p:cxnSp>
      <p:cxnSp>
        <p:nvCxnSpPr>
          <p:cNvPr id="72" name="Curved Connector 71">
            <a:extLst>
              <a:ext uri="{FF2B5EF4-FFF2-40B4-BE49-F238E27FC236}">
                <a16:creationId xmlns:a16="http://schemas.microsoft.com/office/drawing/2014/main" id="{AD129938-8E10-69DB-00FC-E593331CC7F5}"/>
              </a:ext>
            </a:extLst>
          </p:cNvPr>
          <p:cNvCxnSpPr>
            <a:cxnSpLocks/>
            <a:stCxn id="7" idx="3"/>
          </p:cNvCxnSpPr>
          <p:nvPr/>
        </p:nvCxnSpPr>
        <p:spPr>
          <a:xfrm flipV="1">
            <a:off x="7960199" y="701207"/>
            <a:ext cx="1064214" cy="864553"/>
          </a:xfrm>
          <a:prstGeom prst="curvedConnector3">
            <a:avLst>
              <a:gd name="adj1" fmla="val 46469"/>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76" name="Curved Connector 75">
            <a:extLst>
              <a:ext uri="{FF2B5EF4-FFF2-40B4-BE49-F238E27FC236}">
                <a16:creationId xmlns:a16="http://schemas.microsoft.com/office/drawing/2014/main" id="{5FAE1BD6-BF33-04D6-8C78-1291B0E5A22E}"/>
              </a:ext>
            </a:extLst>
          </p:cNvPr>
          <p:cNvCxnSpPr>
            <a:cxnSpLocks/>
            <a:stCxn id="9" idx="3"/>
            <a:endCxn id="13" idx="1"/>
          </p:cNvCxnSpPr>
          <p:nvPr/>
        </p:nvCxnSpPr>
        <p:spPr>
          <a:xfrm flipV="1">
            <a:off x="7960198" y="829834"/>
            <a:ext cx="1066801" cy="2124311"/>
          </a:xfrm>
          <a:prstGeom prst="curvedConnector3">
            <a:avLst>
              <a:gd name="adj1" fmla="val 50001"/>
            </a:avLst>
          </a:prstGeom>
          <a:ln w="25400">
            <a:solidFill>
              <a:srgbClr val="C00000"/>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84" name="Curved Connector 83">
            <a:extLst>
              <a:ext uri="{FF2B5EF4-FFF2-40B4-BE49-F238E27FC236}">
                <a16:creationId xmlns:a16="http://schemas.microsoft.com/office/drawing/2014/main" id="{8670EED8-1A48-737F-F0CB-F867290F2947}"/>
              </a:ext>
            </a:extLst>
          </p:cNvPr>
          <p:cNvCxnSpPr>
            <a:cxnSpLocks/>
            <a:stCxn id="19" idx="1"/>
            <a:endCxn id="10" idx="3"/>
          </p:cNvCxnSpPr>
          <p:nvPr/>
        </p:nvCxnSpPr>
        <p:spPr>
          <a:xfrm rot="10800000">
            <a:off x="7960197" y="3536642"/>
            <a:ext cx="1066800" cy="744324"/>
          </a:xfrm>
          <a:prstGeom prst="curvedConnector3">
            <a:avLst>
              <a:gd name="adj1" fmla="val 50000"/>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sp>
        <p:nvSpPr>
          <p:cNvPr id="101" name="TextBox 100">
            <a:extLst>
              <a:ext uri="{FF2B5EF4-FFF2-40B4-BE49-F238E27FC236}">
                <a16:creationId xmlns:a16="http://schemas.microsoft.com/office/drawing/2014/main" id="{ECA71E9A-0F40-473F-4834-A9BB94824CBA}"/>
              </a:ext>
            </a:extLst>
          </p:cNvPr>
          <p:cNvSpPr txBox="1"/>
          <p:nvPr/>
        </p:nvSpPr>
        <p:spPr>
          <a:xfrm>
            <a:off x="2523624" y="5626153"/>
            <a:ext cx="1023037" cy="523220"/>
          </a:xfrm>
          <a:prstGeom prst="rect">
            <a:avLst/>
          </a:prstGeom>
          <a:noFill/>
        </p:spPr>
        <p:txBody>
          <a:bodyPr wrap="none" rtlCol="0">
            <a:spAutoFit/>
          </a:bodyPr>
          <a:lstStyle/>
          <a:p>
            <a:r>
              <a:rPr kumimoji="1" lang="en-US" altLang="zh-CN" sz="2800"/>
              <a:t>Code</a:t>
            </a:r>
            <a:endParaRPr kumimoji="1" lang="zh-CN" altLang="en-US" sz="2800"/>
          </a:p>
        </p:txBody>
      </p:sp>
      <p:sp>
        <p:nvSpPr>
          <p:cNvPr id="102" name="TextBox 101">
            <a:extLst>
              <a:ext uri="{FF2B5EF4-FFF2-40B4-BE49-F238E27FC236}">
                <a16:creationId xmlns:a16="http://schemas.microsoft.com/office/drawing/2014/main" id="{E4ACB03F-F5CC-C548-CA2B-92A064BAB086}"/>
              </a:ext>
            </a:extLst>
          </p:cNvPr>
          <p:cNvSpPr txBox="1"/>
          <p:nvPr/>
        </p:nvSpPr>
        <p:spPr>
          <a:xfrm>
            <a:off x="5983759" y="5626153"/>
            <a:ext cx="5664051" cy="954107"/>
          </a:xfrm>
          <a:prstGeom prst="rect">
            <a:avLst/>
          </a:prstGeom>
          <a:noFill/>
        </p:spPr>
        <p:txBody>
          <a:bodyPr wrap="none" rtlCol="0">
            <a:spAutoFit/>
          </a:bodyPr>
          <a:lstStyle/>
          <a:p>
            <a:pPr algn="ctr"/>
            <a:r>
              <a:rPr kumimoji="1" lang="en-US" altLang="zh-CN" sz="2800"/>
              <a:t>Interprocedural Control Flow Graph</a:t>
            </a:r>
            <a:br>
              <a:rPr kumimoji="1" lang="en-US" altLang="zh-CN" sz="2800"/>
            </a:br>
            <a:r>
              <a:rPr kumimoji="1" lang="en-US" altLang="zh-CN" sz="2800"/>
              <a:t>(ICFG)</a:t>
            </a:r>
            <a:endParaRPr kumimoji="1" lang="zh-CN" altLang="en-US" sz="2800"/>
          </a:p>
        </p:txBody>
      </p:sp>
      <p:cxnSp>
        <p:nvCxnSpPr>
          <p:cNvPr id="23" name="Straight Arrow Connector 22">
            <a:extLst>
              <a:ext uri="{FF2B5EF4-FFF2-40B4-BE49-F238E27FC236}">
                <a16:creationId xmlns:a16="http://schemas.microsoft.com/office/drawing/2014/main" id="{6F2287BA-41A9-D91E-5A20-03E1C890FF96}"/>
              </a:ext>
            </a:extLst>
          </p:cNvPr>
          <p:cNvCxnSpPr>
            <a:cxnSpLocks/>
          </p:cNvCxnSpPr>
          <p:nvPr/>
        </p:nvCxnSpPr>
        <p:spPr>
          <a:xfrm>
            <a:off x="7200778" y="5034805"/>
            <a:ext cx="759417" cy="0"/>
          </a:xfrm>
          <a:prstGeom prst="straightConnector1">
            <a:avLst/>
          </a:prstGeom>
          <a:ln w="25400">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C2DC699A-F0D2-F061-B659-91461F3D72B1}"/>
              </a:ext>
            </a:extLst>
          </p:cNvPr>
          <p:cNvCxnSpPr>
            <a:cxnSpLocks/>
          </p:cNvCxnSpPr>
          <p:nvPr/>
        </p:nvCxnSpPr>
        <p:spPr>
          <a:xfrm>
            <a:off x="7200778" y="5354120"/>
            <a:ext cx="759417" cy="0"/>
          </a:xfrm>
          <a:prstGeom prst="straightConnector1">
            <a:avLst/>
          </a:prstGeom>
          <a:ln w="25400">
            <a:solidFill>
              <a:schemeClr val="tx1"/>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16BB5444-440B-3E85-C6BC-7380904A34DE}"/>
              </a:ext>
            </a:extLst>
          </p:cNvPr>
          <p:cNvSpPr txBox="1"/>
          <p:nvPr/>
        </p:nvSpPr>
        <p:spPr>
          <a:xfrm>
            <a:off x="8253804" y="4857623"/>
            <a:ext cx="1123962" cy="369332"/>
          </a:xfrm>
          <a:prstGeom prst="rect">
            <a:avLst/>
          </a:prstGeom>
          <a:noFill/>
        </p:spPr>
        <p:txBody>
          <a:bodyPr wrap="none" rtlCol="0">
            <a:spAutoFit/>
          </a:bodyPr>
          <a:lstStyle/>
          <a:p>
            <a:r>
              <a:rPr kumimoji="1" lang="en-US" altLang="zh-CN"/>
              <a:t>Call Edge</a:t>
            </a:r>
            <a:endParaRPr kumimoji="1" lang="zh-CN" altLang="en-US"/>
          </a:p>
        </p:txBody>
      </p:sp>
      <p:sp>
        <p:nvSpPr>
          <p:cNvPr id="27" name="TextBox 26">
            <a:extLst>
              <a:ext uri="{FF2B5EF4-FFF2-40B4-BE49-F238E27FC236}">
                <a16:creationId xmlns:a16="http://schemas.microsoft.com/office/drawing/2014/main" id="{C20ACF69-B364-2BF5-1748-5E6A0039EB06}"/>
              </a:ext>
            </a:extLst>
          </p:cNvPr>
          <p:cNvSpPr txBox="1"/>
          <p:nvPr/>
        </p:nvSpPr>
        <p:spPr>
          <a:xfrm>
            <a:off x="8259038" y="5197266"/>
            <a:ext cx="1390061" cy="369332"/>
          </a:xfrm>
          <a:prstGeom prst="rect">
            <a:avLst/>
          </a:prstGeom>
          <a:noFill/>
        </p:spPr>
        <p:txBody>
          <a:bodyPr wrap="none" rtlCol="0">
            <a:spAutoFit/>
          </a:bodyPr>
          <a:lstStyle/>
          <a:p>
            <a:r>
              <a:rPr kumimoji="1" lang="en-US" altLang="zh-CN"/>
              <a:t>Return Edge</a:t>
            </a:r>
            <a:endParaRPr kumimoji="1" lang="zh-CN" altLang="en-US"/>
          </a:p>
        </p:txBody>
      </p:sp>
      <p:sp>
        <p:nvSpPr>
          <p:cNvPr id="29" name="TextBox 28">
            <a:extLst>
              <a:ext uri="{FF2B5EF4-FFF2-40B4-BE49-F238E27FC236}">
                <a16:creationId xmlns:a16="http://schemas.microsoft.com/office/drawing/2014/main" id="{47C0C259-0F01-5A13-645C-EE95FABBF49E}"/>
              </a:ext>
            </a:extLst>
          </p:cNvPr>
          <p:cNvSpPr txBox="1"/>
          <p:nvPr/>
        </p:nvSpPr>
        <p:spPr>
          <a:xfrm>
            <a:off x="7873951" y="2982644"/>
            <a:ext cx="1210781" cy="461665"/>
          </a:xfrm>
          <a:prstGeom prst="rect">
            <a:avLst/>
          </a:prstGeom>
          <a:noFill/>
        </p:spPr>
        <p:txBody>
          <a:bodyPr wrap="none" rtlCol="0">
            <a:spAutoFit/>
          </a:bodyPr>
          <a:lstStyle/>
          <a:p>
            <a:r>
              <a:rPr kumimoji="1" lang="en-US" altLang="zh-CN" sz="2400" b="1">
                <a:solidFill>
                  <a:srgbClr val="C00000"/>
                </a:solidFill>
              </a:rPr>
              <a:t>Cycle 3</a:t>
            </a:r>
            <a:endParaRPr kumimoji="1" lang="zh-CN" altLang="en-US" sz="2400" b="1">
              <a:solidFill>
                <a:srgbClr val="C00000"/>
              </a:solidFill>
            </a:endParaRPr>
          </a:p>
        </p:txBody>
      </p:sp>
      <p:sp>
        <p:nvSpPr>
          <p:cNvPr id="11" name="Rectangle 10">
            <a:extLst>
              <a:ext uri="{FF2B5EF4-FFF2-40B4-BE49-F238E27FC236}">
                <a16:creationId xmlns:a16="http://schemas.microsoft.com/office/drawing/2014/main" id="{F335D2BC-2880-7D6E-D393-677BFDF07F3D}"/>
              </a:ext>
            </a:extLst>
          </p:cNvPr>
          <p:cNvSpPr/>
          <p:nvPr/>
        </p:nvSpPr>
        <p:spPr>
          <a:xfrm>
            <a:off x="907739" y="4329092"/>
            <a:ext cx="5014709" cy="728122"/>
          </a:xfrm>
          <a:prstGeom prst="rect">
            <a:avLst/>
          </a:prstGeom>
          <a:solidFill>
            <a:srgbClr val="C00000">
              <a:alpha val="9804"/>
            </a:srgbClr>
          </a:solid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76906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2655B-DCBB-5AB9-BA5A-6152CFE4E3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5E83A7-D695-96A6-5318-EA5B6BAC326B}"/>
              </a:ext>
            </a:extLst>
          </p:cNvPr>
          <p:cNvSpPr>
            <a:spLocks noGrp="1"/>
          </p:cNvSpPr>
          <p:nvPr>
            <p:ph type="title"/>
          </p:nvPr>
        </p:nvSpPr>
        <p:spPr/>
        <p:txBody>
          <a:bodyPr/>
          <a:lstStyle/>
          <a:p>
            <a:r>
              <a:rPr kumimoji="1" lang="en-US" altLang="zh-CN"/>
              <a:t>Motivation</a:t>
            </a:r>
            <a:endParaRPr kumimoji="1" lang="zh-CN" altLang="en-US"/>
          </a:p>
        </p:txBody>
      </p:sp>
      <p:sp>
        <p:nvSpPr>
          <p:cNvPr id="4" name="Slide Number Placeholder 3">
            <a:extLst>
              <a:ext uri="{FF2B5EF4-FFF2-40B4-BE49-F238E27FC236}">
                <a16:creationId xmlns:a16="http://schemas.microsoft.com/office/drawing/2014/main" id="{65D440DD-0E74-1B2F-4A4B-9C1E851B5EE9}"/>
              </a:ext>
            </a:extLst>
          </p:cNvPr>
          <p:cNvSpPr>
            <a:spLocks noGrp="1"/>
          </p:cNvSpPr>
          <p:nvPr>
            <p:ph type="sldNum" sz="quarter" idx="12"/>
          </p:nvPr>
        </p:nvSpPr>
        <p:spPr/>
        <p:txBody>
          <a:bodyPr/>
          <a:lstStyle/>
          <a:p>
            <a:fld id="{E7F4798B-5966-EA46-B410-50C17A12B33D}" type="slidenum">
              <a:rPr lang="en-CN"/>
              <a:t>26</a:t>
            </a:fld>
            <a:endParaRPr kumimoji="1" lang="en-CN" altLang="zh-CN"/>
          </a:p>
        </p:txBody>
      </p:sp>
      <p:sp>
        <p:nvSpPr>
          <p:cNvPr id="3" name="Content Placeholder 2">
            <a:extLst>
              <a:ext uri="{FF2B5EF4-FFF2-40B4-BE49-F238E27FC236}">
                <a16:creationId xmlns:a16="http://schemas.microsoft.com/office/drawing/2014/main" id="{5DCE993E-4E53-136B-106F-2CF071FB7F03}"/>
              </a:ext>
            </a:extLst>
          </p:cNvPr>
          <p:cNvSpPr>
            <a:spLocks noGrp="1"/>
          </p:cNvSpPr>
          <p:nvPr>
            <p:ph type="body" sz="quarter" idx="13"/>
          </p:nvPr>
        </p:nvSpPr>
        <p:spPr>
          <a:xfrm>
            <a:off x="838200" y="1037292"/>
            <a:ext cx="10515600" cy="543059"/>
          </a:xfrm>
        </p:spPr>
        <p:txBody>
          <a:bodyPr/>
          <a:lstStyle/>
          <a:p>
            <a:r>
              <a:rPr kumimoji="1" lang="en-US" altLang="zh-CN"/>
              <a:t>Recursion handling</a:t>
            </a:r>
          </a:p>
        </p:txBody>
      </p:sp>
      <p:sp>
        <p:nvSpPr>
          <p:cNvPr id="5" name="TextBox 4">
            <a:extLst>
              <a:ext uri="{FF2B5EF4-FFF2-40B4-BE49-F238E27FC236}">
                <a16:creationId xmlns:a16="http://schemas.microsoft.com/office/drawing/2014/main" id="{6F421157-59AB-68A3-FD4B-399E17C94A38}"/>
              </a:ext>
            </a:extLst>
          </p:cNvPr>
          <p:cNvSpPr txBox="1"/>
          <p:nvPr/>
        </p:nvSpPr>
        <p:spPr>
          <a:xfrm>
            <a:off x="907739" y="1873374"/>
            <a:ext cx="5014710" cy="3477875"/>
          </a:xfrm>
          <a:prstGeom prst="rect">
            <a:avLst/>
          </a:prstGeom>
          <a:noFill/>
          <a:ln w="12700">
            <a:solidFill>
              <a:schemeClr val="accent1">
                <a:shade val="50000"/>
              </a:schemeClr>
            </a:solidFill>
          </a:ln>
        </p:spPr>
        <p:txBody>
          <a:bodyPr wrap="square">
            <a:spAutoFit/>
          </a:bodyPr>
          <a:lstStyle/>
          <a:p>
            <a:r>
              <a:rPr lang="en-US" altLang="zh-CN" sz="2000" dirty="0">
                <a:latin typeface="Inconsolata LGC" panose="020B0609030003000000" pitchFamily="49" charset="0"/>
              </a:rPr>
              <a:t>1  int recur(int p) {</a:t>
            </a:r>
          </a:p>
          <a:p>
            <a:r>
              <a:rPr lang="en-US" altLang="zh-CN" sz="2000" dirty="0">
                <a:latin typeface="Inconsolata LGC" panose="020B0609030003000000" pitchFamily="49" charset="0"/>
              </a:rPr>
              <a:t>2</a:t>
            </a:r>
            <a:r>
              <a:rPr lang="en-US" altLang="zh-CN" sz="2000" dirty="0">
                <a:solidFill>
                  <a:schemeClr val="bg1"/>
                </a:solidFill>
                <a:latin typeface="Inconsolata LGC" panose="020B0609030003000000" pitchFamily="49" charset="0"/>
              </a:rPr>
              <a:t>      if (p &gt; 100) {</a:t>
            </a:r>
          </a:p>
          <a:p>
            <a:r>
              <a:rPr lang="en-US" altLang="zh-CN" sz="2000" dirty="0">
                <a:latin typeface="Inconsolata LGC" panose="020B0609030003000000" pitchFamily="49" charset="0"/>
              </a:rPr>
              <a:t>3</a:t>
            </a:r>
            <a:r>
              <a:rPr lang="en-US" altLang="zh-CN" sz="2000" dirty="0">
                <a:solidFill>
                  <a:schemeClr val="bg1"/>
                </a:solidFill>
                <a:latin typeface="Inconsolata LGC" panose="020B0609030003000000" pitchFamily="49" charset="0"/>
              </a:rPr>
              <a:t>          return p – 10;</a:t>
            </a:r>
          </a:p>
          <a:p>
            <a:r>
              <a:rPr lang="en-US" altLang="zh-CN" sz="2000" dirty="0">
                <a:latin typeface="Inconsolata LGC" panose="020B0609030003000000" pitchFamily="49" charset="0"/>
              </a:rPr>
              <a:t>4</a:t>
            </a:r>
            <a:r>
              <a:rPr lang="en-US" altLang="zh-CN" sz="2000" dirty="0">
                <a:solidFill>
                  <a:schemeClr val="bg1"/>
                </a:solidFill>
                <a:latin typeface="Inconsolata LGC" panose="020B0609030003000000" pitchFamily="49" charset="0"/>
              </a:rPr>
              <a:t>      } else {</a:t>
            </a:r>
          </a:p>
          <a:p>
            <a:r>
              <a:rPr lang="en-US" altLang="zh-CN" sz="2000" dirty="0">
                <a:latin typeface="Inconsolata LGC" panose="020B0609030003000000" pitchFamily="49" charset="0"/>
              </a:rPr>
              <a:t>5</a:t>
            </a:r>
            <a:r>
              <a:rPr lang="en-US" altLang="zh-CN" sz="2000" dirty="0">
                <a:solidFill>
                  <a:schemeClr val="bg1"/>
                </a:solidFill>
                <a:latin typeface="Inconsolata LGC" panose="020B0609030003000000" pitchFamily="49" charset="0"/>
              </a:rPr>
              <a:t>          return recur(p + 11);</a:t>
            </a:r>
          </a:p>
          <a:p>
            <a:r>
              <a:rPr lang="en-US" altLang="zh-CN" sz="2000" dirty="0">
                <a:latin typeface="Inconsolata LGC" panose="020B0609030003000000" pitchFamily="49" charset="0"/>
              </a:rPr>
              <a:t>6</a:t>
            </a:r>
            <a:r>
              <a:rPr lang="en-US" altLang="zh-CN" sz="2000" dirty="0">
                <a:solidFill>
                  <a:schemeClr val="bg1"/>
                </a:solidFill>
                <a:latin typeface="Inconsolata LGC" panose="020B0609030003000000" pitchFamily="49" charset="0"/>
              </a:rPr>
              <a:t>      }</a:t>
            </a:r>
          </a:p>
          <a:p>
            <a:r>
              <a:rPr lang="en-US" altLang="zh-CN" sz="2000" dirty="0">
                <a:latin typeface="Inconsolata LGC" panose="020B0609030003000000" pitchFamily="49" charset="0"/>
              </a:rPr>
              <a:t>7  }</a:t>
            </a:r>
          </a:p>
          <a:p>
            <a:r>
              <a:rPr lang="en-US" altLang="zh-CN" sz="2000" dirty="0">
                <a:latin typeface="Inconsolata LGC" panose="020B0609030003000000" pitchFamily="49" charset="0"/>
              </a:rPr>
              <a:t>8  int main() {</a:t>
            </a:r>
          </a:p>
          <a:p>
            <a:r>
              <a:rPr lang="en-US" altLang="zh-CN" sz="2000" dirty="0">
                <a:latin typeface="Inconsolata LGC" panose="020B0609030003000000" pitchFamily="49" charset="0"/>
              </a:rPr>
              <a:t>9      int res1 = recur(105);</a:t>
            </a:r>
          </a:p>
          <a:p>
            <a:r>
              <a:rPr lang="en-US" altLang="zh-CN" sz="2000" dirty="0">
                <a:latin typeface="Inconsolata LGC" panose="020B0609030003000000" pitchFamily="49" charset="0"/>
              </a:rPr>
              <a:t>10     int res2 = recur(res1);</a:t>
            </a:r>
          </a:p>
          <a:p>
            <a:r>
              <a:rPr lang="en-US" altLang="zh-CN" sz="2000" dirty="0">
                <a:latin typeface="Inconsolata LGC" panose="020B0609030003000000" pitchFamily="49" charset="0"/>
              </a:rPr>
              <a:t>11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B259617-EF71-33F1-75FC-5DD1B29A6094}"/>
                  </a:ext>
                </a:extLst>
              </p:cNvPr>
              <p:cNvSpPr txBox="1"/>
              <p:nvPr/>
            </p:nvSpPr>
            <p:spPr>
              <a:xfrm>
                <a:off x="7200782" y="645168"/>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8</m:t>
                          </m:r>
                        </m:sub>
                      </m:sSub>
                    </m:oMath>
                  </m:oMathPara>
                </a14:m>
                <a:endParaRPr kumimoji="1" lang="zh-CN" altLang="en-US"/>
              </a:p>
            </p:txBody>
          </p:sp>
        </mc:Choice>
        <mc:Fallback xmlns="">
          <p:sp>
            <p:nvSpPr>
              <p:cNvPr id="6" name="TextBox 5">
                <a:extLst>
                  <a:ext uri="{FF2B5EF4-FFF2-40B4-BE49-F238E27FC236}">
                    <a16:creationId xmlns:a16="http://schemas.microsoft.com/office/drawing/2014/main" id="{4BA3F421-141B-9CE7-F1E6-ADEF28632F67}"/>
                  </a:ext>
                </a:extLst>
              </p:cNvPr>
              <p:cNvSpPr txBox="1">
                <a:spLocks noRot="1" noChangeAspect="1" noMove="1" noResize="1" noEditPoints="1" noAdjustHandles="1" noChangeArrowheads="1" noChangeShapeType="1" noTextEdit="1"/>
              </p:cNvSpPr>
              <p:nvPr/>
            </p:nvSpPr>
            <p:spPr>
              <a:xfrm>
                <a:off x="7200782" y="645168"/>
                <a:ext cx="759417" cy="369332"/>
              </a:xfrm>
              <a:prstGeom prst="rect">
                <a:avLst/>
              </a:prstGeom>
              <a:blipFill>
                <a:blip r:embed="rId5"/>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B5AA67E-5F40-EF07-3801-3391644701A9}"/>
                  </a:ext>
                </a:extLst>
              </p:cNvPr>
              <p:cNvSpPr txBox="1"/>
              <p:nvPr/>
            </p:nvSpPr>
            <p:spPr>
              <a:xfrm>
                <a:off x="7200782" y="138109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7" name="TextBox 6">
                <a:extLst>
                  <a:ext uri="{FF2B5EF4-FFF2-40B4-BE49-F238E27FC236}">
                    <a16:creationId xmlns:a16="http://schemas.microsoft.com/office/drawing/2014/main" id="{982A8615-06A8-6B22-90E7-9A4CE9BE8535}"/>
                  </a:ext>
                </a:extLst>
              </p:cNvPr>
              <p:cNvSpPr txBox="1">
                <a:spLocks noRot="1" noChangeAspect="1" noMove="1" noResize="1" noEditPoints="1" noAdjustHandles="1" noChangeArrowheads="1" noChangeShapeType="1" noTextEdit="1"/>
              </p:cNvSpPr>
              <p:nvPr/>
            </p:nvSpPr>
            <p:spPr>
              <a:xfrm>
                <a:off x="7200782" y="1381094"/>
                <a:ext cx="759417" cy="369332"/>
              </a:xfrm>
              <a:prstGeom prst="rect">
                <a:avLst/>
              </a:prstGeom>
              <a:blipFill>
                <a:blip r:embed="rId6"/>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163C0D0-12C2-03C4-206E-166DCE1A8664}"/>
                  </a:ext>
                </a:extLst>
              </p:cNvPr>
              <p:cNvSpPr txBox="1"/>
              <p:nvPr/>
            </p:nvSpPr>
            <p:spPr>
              <a:xfrm>
                <a:off x="7200782" y="2177262"/>
                <a:ext cx="759417" cy="369332"/>
              </a:xfrm>
              <a:prstGeom prst="rect">
                <a:avLst/>
              </a:prstGeom>
              <a:solidFill>
                <a:srgbClr val="C00000">
                  <a:alpha val="49412"/>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𝑟</m:t>
                          </m:r>
                        </m:sup>
                      </m:sSubSup>
                    </m:oMath>
                  </m:oMathPara>
                </a14:m>
                <a:endParaRPr kumimoji="1" lang="zh-CN" altLang="en-US"/>
              </a:p>
            </p:txBody>
          </p:sp>
        </mc:Choice>
        <mc:Fallback>
          <p:sp>
            <p:nvSpPr>
              <p:cNvPr id="8" name="TextBox 7">
                <a:extLst>
                  <a:ext uri="{FF2B5EF4-FFF2-40B4-BE49-F238E27FC236}">
                    <a16:creationId xmlns:a16="http://schemas.microsoft.com/office/drawing/2014/main" id="{3163C0D0-12C2-03C4-206E-166DCE1A8664}"/>
                  </a:ext>
                </a:extLst>
              </p:cNvPr>
              <p:cNvSpPr txBox="1">
                <a:spLocks noRot="1" noChangeAspect="1" noMove="1" noResize="1" noEditPoints="1" noAdjustHandles="1" noChangeArrowheads="1" noChangeShapeType="1" noTextEdit="1"/>
              </p:cNvSpPr>
              <p:nvPr/>
            </p:nvSpPr>
            <p:spPr>
              <a:xfrm>
                <a:off x="7200782" y="2177262"/>
                <a:ext cx="759417" cy="369332"/>
              </a:xfrm>
              <a:prstGeom prst="rect">
                <a:avLst/>
              </a:prstGeom>
              <a:blipFill>
                <a:blip r:embed="rId7"/>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4C19647-A895-D031-AECE-1C44888258A2}"/>
                  </a:ext>
                </a:extLst>
              </p:cNvPr>
              <p:cNvSpPr txBox="1"/>
              <p:nvPr/>
            </p:nvSpPr>
            <p:spPr>
              <a:xfrm>
                <a:off x="7200781" y="2769479"/>
                <a:ext cx="759417" cy="369332"/>
              </a:xfrm>
              <a:prstGeom prst="rect">
                <a:avLst/>
              </a:prstGeom>
              <a:solidFill>
                <a:srgbClr val="C00000">
                  <a:alpha val="49412"/>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10</m:t>
                          </m:r>
                        </m:sub>
                        <m:sup>
                          <m:r>
                            <a:rPr lang="en-US" altLang="zh-CN" b="0" i="1">
                              <a:latin typeface="Cambria Math" panose="02040503050406030204" pitchFamily="18" charset="0"/>
                            </a:rPr>
                            <m:t>𝑐</m:t>
                          </m:r>
                        </m:sup>
                      </m:sSubSup>
                    </m:oMath>
                  </m:oMathPara>
                </a14:m>
                <a:endParaRPr kumimoji="1" lang="zh-CN" altLang="en-US"/>
              </a:p>
            </p:txBody>
          </p:sp>
        </mc:Choice>
        <mc:Fallback>
          <p:sp>
            <p:nvSpPr>
              <p:cNvPr id="9" name="TextBox 8">
                <a:extLst>
                  <a:ext uri="{FF2B5EF4-FFF2-40B4-BE49-F238E27FC236}">
                    <a16:creationId xmlns:a16="http://schemas.microsoft.com/office/drawing/2014/main" id="{A4C19647-A895-D031-AECE-1C44888258A2}"/>
                  </a:ext>
                </a:extLst>
              </p:cNvPr>
              <p:cNvSpPr txBox="1">
                <a:spLocks noRot="1" noChangeAspect="1" noMove="1" noResize="1" noEditPoints="1" noAdjustHandles="1" noChangeArrowheads="1" noChangeShapeType="1" noTextEdit="1"/>
              </p:cNvSpPr>
              <p:nvPr/>
            </p:nvSpPr>
            <p:spPr>
              <a:xfrm>
                <a:off x="7200781" y="2769479"/>
                <a:ext cx="759417" cy="369332"/>
              </a:xfrm>
              <a:prstGeom prst="rect">
                <a:avLst/>
              </a:prstGeom>
              <a:blipFill>
                <a:blip r:embed="rId8"/>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F4EB3F7-CE32-214E-A71B-8BE6C94AEDAC}"/>
                  </a:ext>
                </a:extLst>
              </p:cNvPr>
              <p:cNvSpPr txBox="1"/>
              <p:nvPr/>
            </p:nvSpPr>
            <p:spPr>
              <a:xfrm>
                <a:off x="7200780" y="3351976"/>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10</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10" name="TextBox 9">
                <a:extLst>
                  <a:ext uri="{FF2B5EF4-FFF2-40B4-BE49-F238E27FC236}">
                    <a16:creationId xmlns:a16="http://schemas.microsoft.com/office/drawing/2014/main" id="{3A7448F9-FD9B-4F65-67DD-D025DE243807}"/>
                  </a:ext>
                </a:extLst>
              </p:cNvPr>
              <p:cNvSpPr txBox="1">
                <a:spLocks noRot="1" noChangeAspect="1" noMove="1" noResize="1" noEditPoints="1" noAdjustHandles="1" noChangeArrowheads="1" noChangeShapeType="1" noTextEdit="1"/>
              </p:cNvSpPr>
              <p:nvPr/>
            </p:nvSpPr>
            <p:spPr>
              <a:xfrm>
                <a:off x="7200780" y="3351976"/>
                <a:ext cx="759417" cy="369332"/>
              </a:xfrm>
              <a:prstGeom prst="rect">
                <a:avLst/>
              </a:prstGeom>
              <a:blipFill>
                <a:blip r:embed="rId9"/>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795D35-D5F2-5903-D7DE-AE2B56BA0763}"/>
                  </a:ext>
                </a:extLst>
              </p:cNvPr>
              <p:cNvSpPr txBox="1"/>
              <p:nvPr/>
            </p:nvSpPr>
            <p:spPr>
              <a:xfrm>
                <a:off x="7200778" y="4100866"/>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r>
                            <a:rPr lang="en-US" b="0" i="1">
                              <a:latin typeface="Cambria Math" panose="02040503050406030204" pitchFamily="18" charset="0"/>
                            </a:rPr>
                            <m:t>1</m:t>
                          </m:r>
                        </m:sub>
                      </m:sSub>
                    </m:oMath>
                  </m:oMathPara>
                </a14:m>
                <a:endParaRPr kumimoji="1" lang="zh-CN" altLang="en-US"/>
              </a:p>
            </p:txBody>
          </p:sp>
        </mc:Choice>
        <mc:Fallback xmlns="">
          <p:sp>
            <p:nvSpPr>
              <p:cNvPr id="12" name="TextBox 11">
                <a:extLst>
                  <a:ext uri="{FF2B5EF4-FFF2-40B4-BE49-F238E27FC236}">
                    <a16:creationId xmlns:a16="http://schemas.microsoft.com/office/drawing/2014/main" id="{0333A53E-DAC1-1AA5-213A-544DAE57B953}"/>
                  </a:ext>
                </a:extLst>
              </p:cNvPr>
              <p:cNvSpPr txBox="1">
                <a:spLocks noRot="1" noChangeAspect="1" noMove="1" noResize="1" noEditPoints="1" noAdjustHandles="1" noChangeArrowheads="1" noChangeShapeType="1" noTextEdit="1"/>
              </p:cNvSpPr>
              <p:nvPr/>
            </p:nvSpPr>
            <p:spPr>
              <a:xfrm>
                <a:off x="7200778" y="4100866"/>
                <a:ext cx="759417" cy="369332"/>
              </a:xfrm>
              <a:prstGeom prst="rect">
                <a:avLst/>
              </a:prstGeom>
              <a:blipFill>
                <a:blip r:embed="rId10"/>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B22CB2C-93A8-2625-574C-8B9FA896562C}"/>
                  </a:ext>
                </a:extLst>
              </p:cNvPr>
              <p:cNvSpPr txBox="1"/>
              <p:nvPr/>
            </p:nvSpPr>
            <p:spPr>
              <a:xfrm>
                <a:off x="9026999" y="645168"/>
                <a:ext cx="759417" cy="369332"/>
              </a:xfrm>
              <a:prstGeom prst="rect">
                <a:avLst/>
              </a:prstGeom>
              <a:solidFill>
                <a:srgbClr val="C00000">
                  <a:alpha val="49412"/>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sub>
                      </m:sSub>
                    </m:oMath>
                  </m:oMathPara>
                </a14:m>
                <a:endParaRPr kumimoji="1" lang="zh-CN" altLang="en-US"/>
              </a:p>
            </p:txBody>
          </p:sp>
        </mc:Choice>
        <mc:Fallback>
          <p:sp>
            <p:nvSpPr>
              <p:cNvPr id="13" name="TextBox 12">
                <a:extLst>
                  <a:ext uri="{FF2B5EF4-FFF2-40B4-BE49-F238E27FC236}">
                    <a16:creationId xmlns:a16="http://schemas.microsoft.com/office/drawing/2014/main" id="{3B22CB2C-93A8-2625-574C-8B9FA896562C}"/>
                  </a:ext>
                </a:extLst>
              </p:cNvPr>
              <p:cNvSpPr txBox="1">
                <a:spLocks noRot="1" noChangeAspect="1" noMove="1" noResize="1" noEditPoints="1" noAdjustHandles="1" noChangeArrowheads="1" noChangeShapeType="1" noTextEdit="1"/>
              </p:cNvSpPr>
              <p:nvPr/>
            </p:nvSpPr>
            <p:spPr>
              <a:xfrm>
                <a:off x="9026999" y="645168"/>
                <a:ext cx="759417" cy="369332"/>
              </a:xfrm>
              <a:prstGeom prst="rect">
                <a:avLst/>
              </a:prstGeom>
              <a:blipFill>
                <a:blip r:embed="rId11"/>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D102D41-E79B-BEB6-CF5B-7B5D8CBC846D}"/>
                  </a:ext>
                </a:extLst>
              </p:cNvPr>
              <p:cNvSpPr txBox="1"/>
              <p:nvPr/>
            </p:nvSpPr>
            <p:spPr>
              <a:xfrm>
                <a:off x="9026998" y="1376234"/>
                <a:ext cx="759417" cy="369332"/>
              </a:xfrm>
              <a:prstGeom prst="rect">
                <a:avLst/>
              </a:prstGeom>
              <a:solidFill>
                <a:srgbClr val="C00000">
                  <a:alpha val="49412"/>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2</m:t>
                          </m:r>
                        </m:sub>
                      </m:sSub>
                    </m:oMath>
                  </m:oMathPara>
                </a14:m>
                <a:endParaRPr kumimoji="1" lang="zh-CN" altLang="en-US"/>
              </a:p>
            </p:txBody>
          </p:sp>
        </mc:Choice>
        <mc:Fallback>
          <p:sp>
            <p:nvSpPr>
              <p:cNvPr id="14" name="TextBox 13">
                <a:extLst>
                  <a:ext uri="{FF2B5EF4-FFF2-40B4-BE49-F238E27FC236}">
                    <a16:creationId xmlns:a16="http://schemas.microsoft.com/office/drawing/2014/main" id="{8D102D41-E79B-BEB6-CF5B-7B5D8CBC846D}"/>
                  </a:ext>
                </a:extLst>
              </p:cNvPr>
              <p:cNvSpPr txBox="1">
                <a:spLocks noRot="1" noChangeAspect="1" noMove="1" noResize="1" noEditPoints="1" noAdjustHandles="1" noChangeArrowheads="1" noChangeShapeType="1" noTextEdit="1"/>
              </p:cNvSpPr>
              <p:nvPr/>
            </p:nvSpPr>
            <p:spPr>
              <a:xfrm>
                <a:off x="9026998" y="1376234"/>
                <a:ext cx="759417" cy="369332"/>
              </a:xfrm>
              <a:prstGeom prst="rect">
                <a:avLst/>
              </a:prstGeom>
              <a:blipFill>
                <a:blip r:embed="rId12"/>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A613761F-1BC0-7C38-21B3-31686B79E9D0}"/>
                  </a:ext>
                </a:extLst>
              </p:cNvPr>
              <p:cNvSpPr txBox="1"/>
              <p:nvPr/>
            </p:nvSpPr>
            <p:spPr>
              <a:xfrm>
                <a:off x="8644705" y="2052333"/>
                <a:ext cx="759417" cy="369332"/>
              </a:xfrm>
              <a:prstGeom prst="rect">
                <a:avLst/>
              </a:prstGeom>
              <a:solidFill>
                <a:srgbClr val="C00000">
                  <a:alpha val="49412"/>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3−5</m:t>
                          </m:r>
                        </m:sub>
                      </m:sSub>
                    </m:oMath>
                  </m:oMathPara>
                </a14:m>
                <a:endParaRPr kumimoji="1" lang="zh-CN" altLang="en-US"/>
              </a:p>
            </p:txBody>
          </p:sp>
        </mc:Choice>
        <mc:Fallback>
          <p:sp>
            <p:nvSpPr>
              <p:cNvPr id="15" name="TextBox 14">
                <a:extLst>
                  <a:ext uri="{FF2B5EF4-FFF2-40B4-BE49-F238E27FC236}">
                    <a16:creationId xmlns:a16="http://schemas.microsoft.com/office/drawing/2014/main" id="{A613761F-1BC0-7C38-21B3-31686B79E9D0}"/>
                  </a:ext>
                </a:extLst>
              </p:cNvPr>
              <p:cNvSpPr txBox="1">
                <a:spLocks noRot="1" noChangeAspect="1" noMove="1" noResize="1" noEditPoints="1" noAdjustHandles="1" noChangeArrowheads="1" noChangeShapeType="1" noTextEdit="1"/>
              </p:cNvSpPr>
              <p:nvPr/>
            </p:nvSpPr>
            <p:spPr>
              <a:xfrm>
                <a:off x="8644705" y="2052333"/>
                <a:ext cx="759417" cy="369332"/>
              </a:xfrm>
              <a:prstGeom prst="rect">
                <a:avLst/>
              </a:prstGeom>
              <a:blipFill>
                <a:blip r:embed="rId13"/>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1255FF18-FEA9-C59D-E394-7FE166F4DDE4}"/>
                  </a:ext>
                </a:extLst>
              </p:cNvPr>
              <p:cNvSpPr txBox="1"/>
              <p:nvPr/>
            </p:nvSpPr>
            <p:spPr>
              <a:xfrm>
                <a:off x="9026998" y="3372634"/>
                <a:ext cx="759417" cy="369332"/>
              </a:xfrm>
              <a:prstGeom prst="rect">
                <a:avLst/>
              </a:prstGeom>
              <a:solidFill>
                <a:srgbClr val="C00000">
                  <a:alpha val="49412"/>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6</m:t>
                          </m:r>
                        </m:sub>
                      </m:sSub>
                    </m:oMath>
                  </m:oMathPara>
                </a14:m>
                <a:endParaRPr kumimoji="1" lang="zh-CN" altLang="en-US"/>
              </a:p>
            </p:txBody>
          </p:sp>
        </mc:Choice>
        <mc:Fallback>
          <p:sp>
            <p:nvSpPr>
              <p:cNvPr id="18" name="TextBox 17">
                <a:extLst>
                  <a:ext uri="{FF2B5EF4-FFF2-40B4-BE49-F238E27FC236}">
                    <a16:creationId xmlns:a16="http://schemas.microsoft.com/office/drawing/2014/main" id="{1255FF18-FEA9-C59D-E394-7FE166F4DDE4}"/>
                  </a:ext>
                </a:extLst>
              </p:cNvPr>
              <p:cNvSpPr txBox="1">
                <a:spLocks noRot="1" noChangeAspect="1" noMove="1" noResize="1" noEditPoints="1" noAdjustHandles="1" noChangeArrowheads="1" noChangeShapeType="1" noTextEdit="1"/>
              </p:cNvSpPr>
              <p:nvPr/>
            </p:nvSpPr>
            <p:spPr>
              <a:xfrm>
                <a:off x="9026998" y="3372634"/>
                <a:ext cx="759417" cy="369332"/>
              </a:xfrm>
              <a:prstGeom prst="rect">
                <a:avLst/>
              </a:prstGeom>
              <a:blipFill>
                <a:blip r:embed="rId14"/>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B63B9A40-69BC-074E-34E5-4553D3D31569}"/>
                  </a:ext>
                </a:extLst>
              </p:cNvPr>
              <p:cNvSpPr txBox="1"/>
              <p:nvPr/>
            </p:nvSpPr>
            <p:spPr>
              <a:xfrm>
                <a:off x="9026997" y="4096300"/>
                <a:ext cx="759417" cy="369332"/>
              </a:xfrm>
              <a:prstGeom prst="rect">
                <a:avLst/>
              </a:prstGeom>
              <a:solidFill>
                <a:srgbClr val="C00000">
                  <a:alpha val="49412"/>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7</m:t>
                          </m:r>
                        </m:sub>
                      </m:sSub>
                    </m:oMath>
                  </m:oMathPara>
                </a14:m>
                <a:endParaRPr kumimoji="1" lang="zh-CN" altLang="en-US"/>
              </a:p>
            </p:txBody>
          </p:sp>
        </mc:Choice>
        <mc:Fallback>
          <p:sp>
            <p:nvSpPr>
              <p:cNvPr id="19" name="TextBox 18">
                <a:extLst>
                  <a:ext uri="{FF2B5EF4-FFF2-40B4-BE49-F238E27FC236}">
                    <a16:creationId xmlns:a16="http://schemas.microsoft.com/office/drawing/2014/main" id="{B63B9A40-69BC-074E-34E5-4553D3D31569}"/>
                  </a:ext>
                </a:extLst>
              </p:cNvPr>
              <p:cNvSpPr txBox="1">
                <a:spLocks noRot="1" noChangeAspect="1" noMove="1" noResize="1" noEditPoints="1" noAdjustHandles="1" noChangeArrowheads="1" noChangeShapeType="1" noTextEdit="1"/>
              </p:cNvSpPr>
              <p:nvPr/>
            </p:nvSpPr>
            <p:spPr>
              <a:xfrm>
                <a:off x="9026997" y="4096300"/>
                <a:ext cx="759417" cy="369332"/>
              </a:xfrm>
              <a:prstGeom prst="rect">
                <a:avLst/>
              </a:prstGeom>
              <a:blipFill>
                <a:blip r:embed="rId15"/>
                <a:stretch>
                  <a:fillRect/>
                </a:stretch>
              </a:blipFill>
              <a:ln w="12700">
                <a:solidFill>
                  <a:schemeClr val="accent1">
                    <a:shade val="50000"/>
                  </a:schemeClr>
                </a:solidFill>
              </a:ln>
            </p:spPr>
            <p:txBody>
              <a:bodyPr/>
              <a:lstStyle/>
              <a:p>
                <a:r>
                  <a:rPr lang="zh-CN" altLang="en-US">
                    <a:noFill/>
                  </a:rPr>
                  <a:t> </a:t>
                </a:r>
              </a:p>
            </p:txBody>
          </p:sp>
        </mc:Fallback>
      </mc:AlternateContent>
      <p:cxnSp>
        <p:nvCxnSpPr>
          <p:cNvPr id="21" name="Straight Arrow Connector 20">
            <a:extLst>
              <a:ext uri="{FF2B5EF4-FFF2-40B4-BE49-F238E27FC236}">
                <a16:creationId xmlns:a16="http://schemas.microsoft.com/office/drawing/2014/main" id="{B2E3424D-7BBF-C777-6019-F86E68952FF6}"/>
              </a:ext>
            </a:extLst>
          </p:cNvPr>
          <p:cNvCxnSpPr>
            <a:cxnSpLocks/>
            <a:stCxn id="6" idx="2"/>
            <a:endCxn id="7" idx="0"/>
          </p:cNvCxnSpPr>
          <p:nvPr/>
        </p:nvCxnSpPr>
        <p:spPr>
          <a:xfrm>
            <a:off x="7580491" y="1014500"/>
            <a:ext cx="0" cy="36659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129AC4E-25BB-7776-48E2-29125F39E9D1}"/>
              </a:ext>
            </a:extLst>
          </p:cNvPr>
          <p:cNvCxnSpPr>
            <a:cxnSpLocks/>
            <a:stCxn id="8" idx="2"/>
            <a:endCxn id="9" idx="0"/>
          </p:cNvCxnSpPr>
          <p:nvPr/>
        </p:nvCxnSpPr>
        <p:spPr>
          <a:xfrm flipH="1">
            <a:off x="7580490" y="2546594"/>
            <a:ext cx="1" cy="222885"/>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9003D052-95D7-049B-A497-D0E1FCF8B1E3}"/>
              </a:ext>
            </a:extLst>
          </p:cNvPr>
          <p:cNvCxnSpPr>
            <a:cxnSpLocks/>
            <a:stCxn id="10" idx="2"/>
            <a:endCxn id="12" idx="0"/>
          </p:cNvCxnSpPr>
          <p:nvPr/>
        </p:nvCxnSpPr>
        <p:spPr>
          <a:xfrm flipH="1">
            <a:off x="7580487" y="3721308"/>
            <a:ext cx="2" cy="379558"/>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4A2EEBB7-13A8-E214-C6F0-7591C27F8520}"/>
              </a:ext>
            </a:extLst>
          </p:cNvPr>
          <p:cNvCxnSpPr>
            <a:cxnSpLocks/>
            <a:stCxn id="13" idx="2"/>
            <a:endCxn id="14" idx="0"/>
          </p:cNvCxnSpPr>
          <p:nvPr/>
        </p:nvCxnSpPr>
        <p:spPr>
          <a:xfrm flipH="1">
            <a:off x="9406707" y="1014500"/>
            <a:ext cx="1" cy="361734"/>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76CF910-03BD-4802-8B88-0ECB16F57B10}"/>
              </a:ext>
            </a:extLst>
          </p:cNvPr>
          <p:cNvCxnSpPr>
            <a:cxnSpLocks/>
            <a:endCxn id="15" idx="0"/>
          </p:cNvCxnSpPr>
          <p:nvPr/>
        </p:nvCxnSpPr>
        <p:spPr>
          <a:xfrm flipH="1">
            <a:off x="9024414" y="1745566"/>
            <a:ext cx="188560" cy="306767"/>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F285C066-5E72-DBCD-C4ED-301175ADF42D}"/>
              </a:ext>
            </a:extLst>
          </p:cNvPr>
          <p:cNvCxnSpPr>
            <a:cxnSpLocks/>
            <a:stCxn id="15" idx="2"/>
          </p:cNvCxnSpPr>
          <p:nvPr/>
        </p:nvCxnSpPr>
        <p:spPr>
          <a:xfrm>
            <a:off x="9024414" y="2421665"/>
            <a:ext cx="177372" cy="950969"/>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68860BA-2571-9F8A-3AEC-AE9B89C2F589}"/>
              </a:ext>
            </a:extLst>
          </p:cNvPr>
          <p:cNvCxnSpPr>
            <a:cxnSpLocks/>
            <a:stCxn id="18" idx="2"/>
            <a:endCxn id="19" idx="0"/>
          </p:cNvCxnSpPr>
          <p:nvPr/>
        </p:nvCxnSpPr>
        <p:spPr>
          <a:xfrm flipH="1">
            <a:off x="9406706" y="3741966"/>
            <a:ext cx="1" cy="354334"/>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8F136696-9DE4-18F7-806C-4929520DAC11}"/>
              </a:ext>
            </a:extLst>
          </p:cNvPr>
          <p:cNvCxnSpPr>
            <a:cxnSpLocks/>
            <a:stCxn id="19" idx="2"/>
            <a:endCxn id="8" idx="1"/>
          </p:cNvCxnSpPr>
          <p:nvPr/>
        </p:nvCxnSpPr>
        <p:spPr>
          <a:xfrm rot="5400000" flipH="1">
            <a:off x="7251892" y="2310818"/>
            <a:ext cx="2103704" cy="2205924"/>
          </a:xfrm>
          <a:prstGeom prst="bentConnector4">
            <a:avLst>
              <a:gd name="adj1" fmla="val -10867"/>
              <a:gd name="adj2" fmla="val 110363"/>
            </a:avLst>
          </a:prstGeom>
          <a:ln w="25400">
            <a:solidFill>
              <a:srgbClr val="C00000"/>
            </a:solidFill>
            <a:prstDash val="lgDash"/>
            <a:tailEnd type="triangle" w="lg" len="med"/>
          </a:ln>
        </p:spPr>
        <p:style>
          <a:lnRef idx="2">
            <a:schemeClr val="accent1"/>
          </a:lnRef>
          <a:fillRef idx="0">
            <a:schemeClr val="accent1"/>
          </a:fillRef>
          <a:effectRef idx="1">
            <a:schemeClr val="accent1"/>
          </a:effectRef>
          <a:fontRef idx="minor">
            <a:schemeClr val="tx1"/>
          </a:fontRef>
        </p:style>
      </p:cxnSp>
      <p:cxnSp>
        <p:nvCxnSpPr>
          <p:cNvPr id="72" name="Curved Connector 71">
            <a:extLst>
              <a:ext uri="{FF2B5EF4-FFF2-40B4-BE49-F238E27FC236}">
                <a16:creationId xmlns:a16="http://schemas.microsoft.com/office/drawing/2014/main" id="{D24E21CB-4002-A11D-9E6A-B8DBC676510A}"/>
              </a:ext>
            </a:extLst>
          </p:cNvPr>
          <p:cNvCxnSpPr>
            <a:cxnSpLocks/>
            <a:stCxn id="7" idx="3"/>
          </p:cNvCxnSpPr>
          <p:nvPr/>
        </p:nvCxnSpPr>
        <p:spPr>
          <a:xfrm flipV="1">
            <a:off x="7960199" y="701207"/>
            <a:ext cx="1064214" cy="864553"/>
          </a:xfrm>
          <a:prstGeom prst="curvedConnector3">
            <a:avLst>
              <a:gd name="adj1" fmla="val 46469"/>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76" name="Curved Connector 75">
            <a:extLst>
              <a:ext uri="{FF2B5EF4-FFF2-40B4-BE49-F238E27FC236}">
                <a16:creationId xmlns:a16="http://schemas.microsoft.com/office/drawing/2014/main" id="{7183B77F-78C3-F770-06A2-547601F7F10A}"/>
              </a:ext>
            </a:extLst>
          </p:cNvPr>
          <p:cNvCxnSpPr>
            <a:cxnSpLocks/>
            <a:stCxn id="9" idx="3"/>
            <a:endCxn id="13" idx="1"/>
          </p:cNvCxnSpPr>
          <p:nvPr/>
        </p:nvCxnSpPr>
        <p:spPr>
          <a:xfrm flipV="1">
            <a:off x="7960198" y="829834"/>
            <a:ext cx="1066801" cy="2124311"/>
          </a:xfrm>
          <a:prstGeom prst="curvedConnector3">
            <a:avLst>
              <a:gd name="adj1" fmla="val 50001"/>
            </a:avLst>
          </a:prstGeom>
          <a:ln w="25400">
            <a:solidFill>
              <a:srgbClr val="C00000"/>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84" name="Curved Connector 83">
            <a:extLst>
              <a:ext uri="{FF2B5EF4-FFF2-40B4-BE49-F238E27FC236}">
                <a16:creationId xmlns:a16="http://schemas.microsoft.com/office/drawing/2014/main" id="{097A3CE5-6EEF-0884-BD73-6303F853FC13}"/>
              </a:ext>
            </a:extLst>
          </p:cNvPr>
          <p:cNvCxnSpPr>
            <a:cxnSpLocks/>
            <a:stCxn id="19" idx="1"/>
            <a:endCxn id="10" idx="3"/>
          </p:cNvCxnSpPr>
          <p:nvPr/>
        </p:nvCxnSpPr>
        <p:spPr>
          <a:xfrm rot="10800000">
            <a:off x="7960197" y="3536642"/>
            <a:ext cx="1066800" cy="744324"/>
          </a:xfrm>
          <a:prstGeom prst="curvedConnector3">
            <a:avLst>
              <a:gd name="adj1" fmla="val 50000"/>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sp>
        <p:nvSpPr>
          <p:cNvPr id="101" name="TextBox 100">
            <a:extLst>
              <a:ext uri="{FF2B5EF4-FFF2-40B4-BE49-F238E27FC236}">
                <a16:creationId xmlns:a16="http://schemas.microsoft.com/office/drawing/2014/main" id="{D9685211-58BD-0C5A-764F-E9BFBCD792A5}"/>
              </a:ext>
            </a:extLst>
          </p:cNvPr>
          <p:cNvSpPr txBox="1"/>
          <p:nvPr/>
        </p:nvSpPr>
        <p:spPr>
          <a:xfrm>
            <a:off x="2523624" y="5626153"/>
            <a:ext cx="1023037" cy="523220"/>
          </a:xfrm>
          <a:prstGeom prst="rect">
            <a:avLst/>
          </a:prstGeom>
          <a:noFill/>
        </p:spPr>
        <p:txBody>
          <a:bodyPr wrap="none" rtlCol="0">
            <a:spAutoFit/>
          </a:bodyPr>
          <a:lstStyle/>
          <a:p>
            <a:r>
              <a:rPr kumimoji="1" lang="en-US" altLang="zh-CN" sz="2800"/>
              <a:t>Code</a:t>
            </a:r>
            <a:endParaRPr kumimoji="1" lang="zh-CN" altLang="en-US" sz="2800"/>
          </a:p>
        </p:txBody>
      </p:sp>
      <p:sp>
        <p:nvSpPr>
          <p:cNvPr id="102" name="TextBox 101">
            <a:extLst>
              <a:ext uri="{FF2B5EF4-FFF2-40B4-BE49-F238E27FC236}">
                <a16:creationId xmlns:a16="http://schemas.microsoft.com/office/drawing/2014/main" id="{9093C471-689B-6DBA-3DBE-A2EF787BDA18}"/>
              </a:ext>
            </a:extLst>
          </p:cNvPr>
          <p:cNvSpPr txBox="1"/>
          <p:nvPr/>
        </p:nvSpPr>
        <p:spPr>
          <a:xfrm>
            <a:off x="5983759" y="5626153"/>
            <a:ext cx="5664051" cy="954107"/>
          </a:xfrm>
          <a:prstGeom prst="rect">
            <a:avLst/>
          </a:prstGeom>
          <a:noFill/>
        </p:spPr>
        <p:txBody>
          <a:bodyPr wrap="none" rtlCol="0">
            <a:spAutoFit/>
          </a:bodyPr>
          <a:lstStyle/>
          <a:p>
            <a:pPr algn="ctr"/>
            <a:r>
              <a:rPr kumimoji="1" lang="en-US" altLang="zh-CN" sz="2800"/>
              <a:t>Interprocedural Control Flow Graph</a:t>
            </a:r>
            <a:br>
              <a:rPr kumimoji="1" lang="en-US" altLang="zh-CN" sz="2800"/>
            </a:br>
            <a:r>
              <a:rPr kumimoji="1" lang="en-US" altLang="zh-CN" sz="2800"/>
              <a:t>(ICFG)</a:t>
            </a:r>
            <a:endParaRPr kumimoji="1" lang="zh-CN" altLang="en-US" sz="2800"/>
          </a:p>
        </p:txBody>
      </p:sp>
      <p:cxnSp>
        <p:nvCxnSpPr>
          <p:cNvPr id="23" name="Straight Arrow Connector 22">
            <a:extLst>
              <a:ext uri="{FF2B5EF4-FFF2-40B4-BE49-F238E27FC236}">
                <a16:creationId xmlns:a16="http://schemas.microsoft.com/office/drawing/2014/main" id="{ABACA6E6-31BD-2A6F-7447-54C7EEF481FD}"/>
              </a:ext>
            </a:extLst>
          </p:cNvPr>
          <p:cNvCxnSpPr>
            <a:cxnSpLocks/>
          </p:cNvCxnSpPr>
          <p:nvPr/>
        </p:nvCxnSpPr>
        <p:spPr>
          <a:xfrm>
            <a:off x="7200778" y="5034805"/>
            <a:ext cx="759417" cy="0"/>
          </a:xfrm>
          <a:prstGeom prst="straightConnector1">
            <a:avLst/>
          </a:prstGeom>
          <a:ln w="25400">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BC59CCAE-60E5-D45D-C8CE-0E39D2B8B208}"/>
              </a:ext>
            </a:extLst>
          </p:cNvPr>
          <p:cNvCxnSpPr>
            <a:cxnSpLocks/>
          </p:cNvCxnSpPr>
          <p:nvPr/>
        </p:nvCxnSpPr>
        <p:spPr>
          <a:xfrm>
            <a:off x="7200778" y="5354120"/>
            <a:ext cx="759417" cy="0"/>
          </a:xfrm>
          <a:prstGeom prst="straightConnector1">
            <a:avLst/>
          </a:prstGeom>
          <a:ln w="25400">
            <a:solidFill>
              <a:schemeClr val="tx1"/>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CEC9DA29-A46F-CE94-08D2-51C5F790CC6D}"/>
              </a:ext>
            </a:extLst>
          </p:cNvPr>
          <p:cNvSpPr txBox="1"/>
          <p:nvPr/>
        </p:nvSpPr>
        <p:spPr>
          <a:xfrm>
            <a:off x="8253804" y="4857623"/>
            <a:ext cx="1123962" cy="369332"/>
          </a:xfrm>
          <a:prstGeom prst="rect">
            <a:avLst/>
          </a:prstGeom>
          <a:noFill/>
        </p:spPr>
        <p:txBody>
          <a:bodyPr wrap="none" rtlCol="0">
            <a:spAutoFit/>
          </a:bodyPr>
          <a:lstStyle/>
          <a:p>
            <a:r>
              <a:rPr kumimoji="1" lang="en-US" altLang="zh-CN"/>
              <a:t>Call Edge</a:t>
            </a:r>
            <a:endParaRPr kumimoji="1" lang="zh-CN" altLang="en-US"/>
          </a:p>
        </p:txBody>
      </p:sp>
      <p:sp>
        <p:nvSpPr>
          <p:cNvPr id="27" name="TextBox 26">
            <a:extLst>
              <a:ext uri="{FF2B5EF4-FFF2-40B4-BE49-F238E27FC236}">
                <a16:creationId xmlns:a16="http://schemas.microsoft.com/office/drawing/2014/main" id="{16650D34-AC87-28AF-F5A2-C1A757F34314}"/>
              </a:ext>
            </a:extLst>
          </p:cNvPr>
          <p:cNvSpPr txBox="1"/>
          <p:nvPr/>
        </p:nvSpPr>
        <p:spPr>
          <a:xfrm>
            <a:off x="8259038" y="5197266"/>
            <a:ext cx="1390061" cy="369332"/>
          </a:xfrm>
          <a:prstGeom prst="rect">
            <a:avLst/>
          </a:prstGeom>
          <a:noFill/>
        </p:spPr>
        <p:txBody>
          <a:bodyPr wrap="none" rtlCol="0">
            <a:spAutoFit/>
          </a:bodyPr>
          <a:lstStyle/>
          <a:p>
            <a:r>
              <a:rPr kumimoji="1" lang="en-US" altLang="zh-CN"/>
              <a:t>Return Edge</a:t>
            </a:r>
            <a:endParaRPr kumimoji="1" lang="zh-CN" altLang="en-US"/>
          </a:p>
        </p:txBody>
      </p:sp>
      <p:sp>
        <p:nvSpPr>
          <p:cNvPr id="29" name="TextBox 28">
            <a:extLst>
              <a:ext uri="{FF2B5EF4-FFF2-40B4-BE49-F238E27FC236}">
                <a16:creationId xmlns:a16="http://schemas.microsoft.com/office/drawing/2014/main" id="{C7FA9F2A-0C32-C795-3961-B793F150B167}"/>
              </a:ext>
            </a:extLst>
          </p:cNvPr>
          <p:cNvSpPr txBox="1"/>
          <p:nvPr/>
        </p:nvSpPr>
        <p:spPr>
          <a:xfrm>
            <a:off x="9512406" y="2593451"/>
            <a:ext cx="2300823" cy="461665"/>
          </a:xfrm>
          <a:prstGeom prst="rect">
            <a:avLst/>
          </a:prstGeom>
          <a:noFill/>
        </p:spPr>
        <p:txBody>
          <a:bodyPr wrap="none" rtlCol="0">
            <a:spAutoFit/>
          </a:bodyPr>
          <a:lstStyle/>
          <a:p>
            <a:r>
              <a:rPr kumimoji="1" lang="en-US" altLang="zh-CN" sz="2400" b="1">
                <a:solidFill>
                  <a:srgbClr val="C00000"/>
                </a:solidFill>
              </a:rPr>
              <a:t>Spurious Cycle</a:t>
            </a:r>
            <a:endParaRPr kumimoji="1" lang="zh-CN" altLang="en-US" sz="2400" b="1">
              <a:solidFill>
                <a:srgbClr val="C00000"/>
              </a:solidFill>
            </a:endParaRPr>
          </a:p>
        </p:txBody>
      </p:sp>
      <p:sp>
        <p:nvSpPr>
          <p:cNvPr id="11" name="Rectangle 10">
            <a:extLst>
              <a:ext uri="{FF2B5EF4-FFF2-40B4-BE49-F238E27FC236}">
                <a16:creationId xmlns:a16="http://schemas.microsoft.com/office/drawing/2014/main" id="{707844E6-7416-7616-2C60-15C8AD08D513}"/>
              </a:ext>
            </a:extLst>
          </p:cNvPr>
          <p:cNvSpPr/>
          <p:nvPr/>
        </p:nvSpPr>
        <p:spPr>
          <a:xfrm>
            <a:off x="907739" y="4329092"/>
            <a:ext cx="5014709" cy="728122"/>
          </a:xfrm>
          <a:prstGeom prst="rect">
            <a:avLst/>
          </a:prstGeom>
          <a:solidFill>
            <a:srgbClr val="C00000">
              <a:alpha val="9804"/>
            </a:srgbClr>
          </a:solid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56489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253C1-DDD4-C95B-8F23-7F688A9F76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72AFEA-CEFF-7EB2-5A4B-9E238D31EB58}"/>
              </a:ext>
            </a:extLst>
          </p:cNvPr>
          <p:cNvSpPr>
            <a:spLocks noGrp="1"/>
          </p:cNvSpPr>
          <p:nvPr>
            <p:ph type="title"/>
          </p:nvPr>
        </p:nvSpPr>
        <p:spPr/>
        <p:txBody>
          <a:bodyPr/>
          <a:lstStyle/>
          <a:p>
            <a:r>
              <a:rPr kumimoji="1" lang="en-US" altLang="zh-CN"/>
              <a:t>Motivation</a:t>
            </a:r>
            <a:endParaRPr kumimoji="1" lang="zh-CN" altLang="en-US"/>
          </a:p>
        </p:txBody>
      </p:sp>
      <p:sp>
        <p:nvSpPr>
          <p:cNvPr id="4" name="Slide Number Placeholder 3">
            <a:extLst>
              <a:ext uri="{FF2B5EF4-FFF2-40B4-BE49-F238E27FC236}">
                <a16:creationId xmlns:a16="http://schemas.microsoft.com/office/drawing/2014/main" id="{881663DE-A750-368D-BE36-E6337504CFED}"/>
              </a:ext>
            </a:extLst>
          </p:cNvPr>
          <p:cNvSpPr>
            <a:spLocks noGrp="1"/>
          </p:cNvSpPr>
          <p:nvPr>
            <p:ph type="sldNum" sz="quarter" idx="12"/>
          </p:nvPr>
        </p:nvSpPr>
        <p:spPr/>
        <p:txBody>
          <a:bodyPr/>
          <a:lstStyle/>
          <a:p>
            <a:fld id="{E7F4798B-5966-EA46-B410-50C17A12B33D}" type="slidenum">
              <a:rPr lang="en-CN"/>
              <a:t>27</a:t>
            </a:fld>
            <a:endParaRPr kumimoji="1" lang="en-CN" altLang="zh-CN"/>
          </a:p>
        </p:txBody>
      </p:sp>
      <p:sp>
        <p:nvSpPr>
          <p:cNvPr id="3" name="Content Placeholder 2">
            <a:extLst>
              <a:ext uri="{FF2B5EF4-FFF2-40B4-BE49-F238E27FC236}">
                <a16:creationId xmlns:a16="http://schemas.microsoft.com/office/drawing/2014/main" id="{79892F44-1FA1-74EC-7232-5A6342119F9F}"/>
              </a:ext>
            </a:extLst>
          </p:cNvPr>
          <p:cNvSpPr>
            <a:spLocks noGrp="1"/>
          </p:cNvSpPr>
          <p:nvPr>
            <p:ph type="body" sz="quarter" idx="13"/>
          </p:nvPr>
        </p:nvSpPr>
        <p:spPr>
          <a:xfrm>
            <a:off x="838200" y="1037292"/>
            <a:ext cx="10515600" cy="543059"/>
          </a:xfrm>
        </p:spPr>
        <p:txBody>
          <a:bodyPr/>
          <a:lstStyle/>
          <a:p>
            <a:r>
              <a:rPr kumimoji="1" lang="en-US" altLang="zh-CN"/>
              <a:t>Recursion handling</a:t>
            </a:r>
          </a:p>
        </p:txBody>
      </p:sp>
      <p:sp>
        <p:nvSpPr>
          <p:cNvPr id="102" name="TextBox 101">
            <a:extLst>
              <a:ext uri="{FF2B5EF4-FFF2-40B4-BE49-F238E27FC236}">
                <a16:creationId xmlns:a16="http://schemas.microsoft.com/office/drawing/2014/main" id="{F683FB99-0839-F226-E5AF-533C6CC382AE}"/>
              </a:ext>
            </a:extLst>
          </p:cNvPr>
          <p:cNvSpPr txBox="1"/>
          <p:nvPr/>
        </p:nvSpPr>
        <p:spPr>
          <a:xfrm>
            <a:off x="3737864" y="5626153"/>
            <a:ext cx="5664051" cy="954107"/>
          </a:xfrm>
          <a:prstGeom prst="rect">
            <a:avLst/>
          </a:prstGeom>
          <a:noFill/>
        </p:spPr>
        <p:txBody>
          <a:bodyPr wrap="none" rtlCol="0">
            <a:spAutoFit/>
          </a:bodyPr>
          <a:lstStyle/>
          <a:p>
            <a:pPr algn="ctr"/>
            <a:r>
              <a:rPr kumimoji="1" lang="en-US" altLang="zh-CN" sz="2800"/>
              <a:t>Interprocedural Control Flow Graph</a:t>
            </a:r>
            <a:br>
              <a:rPr kumimoji="1" lang="en-US" altLang="zh-CN" sz="2800"/>
            </a:br>
            <a:r>
              <a:rPr kumimoji="1" lang="en-US" altLang="zh-CN" sz="2800"/>
              <a:t>(ICFG)</a:t>
            </a:r>
            <a:endParaRPr kumimoji="1" lang="zh-CN" altLang="en-US" sz="2800"/>
          </a:p>
        </p:txBody>
      </p:sp>
      <p:cxnSp>
        <p:nvCxnSpPr>
          <p:cNvPr id="23" name="Straight Arrow Connector 22">
            <a:extLst>
              <a:ext uri="{FF2B5EF4-FFF2-40B4-BE49-F238E27FC236}">
                <a16:creationId xmlns:a16="http://schemas.microsoft.com/office/drawing/2014/main" id="{32C19087-1BE3-D295-3C44-AEDF0EBFA1D3}"/>
              </a:ext>
            </a:extLst>
          </p:cNvPr>
          <p:cNvCxnSpPr>
            <a:cxnSpLocks/>
          </p:cNvCxnSpPr>
          <p:nvPr/>
        </p:nvCxnSpPr>
        <p:spPr>
          <a:xfrm>
            <a:off x="4954883" y="5034805"/>
            <a:ext cx="759417" cy="0"/>
          </a:xfrm>
          <a:prstGeom prst="straightConnector1">
            <a:avLst/>
          </a:prstGeom>
          <a:ln w="25400">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C696F80D-793E-9381-1E9C-573BB08B57A3}"/>
              </a:ext>
            </a:extLst>
          </p:cNvPr>
          <p:cNvCxnSpPr>
            <a:cxnSpLocks/>
          </p:cNvCxnSpPr>
          <p:nvPr/>
        </p:nvCxnSpPr>
        <p:spPr>
          <a:xfrm>
            <a:off x="4954883" y="5354120"/>
            <a:ext cx="759417" cy="0"/>
          </a:xfrm>
          <a:prstGeom prst="straightConnector1">
            <a:avLst/>
          </a:prstGeom>
          <a:ln w="25400">
            <a:solidFill>
              <a:schemeClr val="tx1"/>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116218E3-CCD6-3868-4E7B-5A93CF588243}"/>
              </a:ext>
            </a:extLst>
          </p:cNvPr>
          <p:cNvSpPr txBox="1"/>
          <p:nvPr/>
        </p:nvSpPr>
        <p:spPr>
          <a:xfrm>
            <a:off x="6007909" y="4857623"/>
            <a:ext cx="1123962" cy="369332"/>
          </a:xfrm>
          <a:prstGeom prst="rect">
            <a:avLst/>
          </a:prstGeom>
          <a:noFill/>
        </p:spPr>
        <p:txBody>
          <a:bodyPr wrap="none" rtlCol="0">
            <a:spAutoFit/>
          </a:bodyPr>
          <a:lstStyle/>
          <a:p>
            <a:r>
              <a:rPr kumimoji="1" lang="en-US" altLang="zh-CN"/>
              <a:t>Call Edge</a:t>
            </a:r>
            <a:endParaRPr kumimoji="1" lang="zh-CN" altLang="en-US"/>
          </a:p>
        </p:txBody>
      </p:sp>
      <p:sp>
        <p:nvSpPr>
          <p:cNvPr id="27" name="TextBox 26">
            <a:extLst>
              <a:ext uri="{FF2B5EF4-FFF2-40B4-BE49-F238E27FC236}">
                <a16:creationId xmlns:a16="http://schemas.microsoft.com/office/drawing/2014/main" id="{28EC9A69-CE00-DBD3-8869-BD98786394E4}"/>
              </a:ext>
            </a:extLst>
          </p:cNvPr>
          <p:cNvSpPr txBox="1"/>
          <p:nvPr/>
        </p:nvSpPr>
        <p:spPr>
          <a:xfrm>
            <a:off x="6013143" y="5197266"/>
            <a:ext cx="1390061" cy="369332"/>
          </a:xfrm>
          <a:prstGeom prst="rect">
            <a:avLst/>
          </a:prstGeom>
          <a:noFill/>
        </p:spPr>
        <p:txBody>
          <a:bodyPr wrap="none" rtlCol="0">
            <a:spAutoFit/>
          </a:bodyPr>
          <a:lstStyle/>
          <a:p>
            <a:r>
              <a:rPr kumimoji="1" lang="en-US" altLang="zh-CN"/>
              <a:t>Return Edge</a:t>
            </a:r>
            <a:endParaRPr kumimoji="1" lang="zh-CN" altLang="en-US"/>
          </a:p>
        </p:txBody>
      </p:sp>
      <p:sp>
        <p:nvSpPr>
          <p:cNvPr id="30" name="TextBox 29">
            <a:extLst>
              <a:ext uri="{FF2B5EF4-FFF2-40B4-BE49-F238E27FC236}">
                <a16:creationId xmlns:a16="http://schemas.microsoft.com/office/drawing/2014/main" id="{651DAFF1-F59C-1D15-E385-A4FCB284268A}"/>
              </a:ext>
            </a:extLst>
          </p:cNvPr>
          <p:cNvSpPr txBox="1"/>
          <p:nvPr/>
        </p:nvSpPr>
        <p:spPr>
          <a:xfrm>
            <a:off x="7795629" y="1234465"/>
            <a:ext cx="4373141" cy="954107"/>
          </a:xfrm>
          <a:prstGeom prst="rect">
            <a:avLst/>
          </a:prstGeom>
          <a:noFill/>
        </p:spPr>
        <p:txBody>
          <a:bodyPr wrap="square">
            <a:spAutoFit/>
          </a:bodyPr>
          <a:lstStyle/>
          <a:p>
            <a:r>
              <a:rPr kumimoji="1" lang="en-US" altLang="zh-CN" sz="2800"/>
              <a:t>Redundant Widening Point</a:t>
            </a:r>
          </a:p>
          <a:p>
            <a:pPr algn="ctr"/>
            <a:r>
              <a:rPr kumimoji="1" lang="en-US" altLang="zh-CN" sz="2800" b="1">
                <a:solidFill>
                  <a:srgbClr val="C00000"/>
                </a:solidFill>
              </a:rPr>
              <a:t>Imprecise</a:t>
            </a:r>
          </a:p>
        </p:txBody>
      </p:sp>
      <p:cxnSp>
        <p:nvCxnSpPr>
          <p:cNvPr id="33" name="Straight Arrow Connector 32">
            <a:extLst>
              <a:ext uri="{FF2B5EF4-FFF2-40B4-BE49-F238E27FC236}">
                <a16:creationId xmlns:a16="http://schemas.microsoft.com/office/drawing/2014/main" id="{55F0FD09-571F-D79A-1B4F-6B378009E552}"/>
              </a:ext>
            </a:extLst>
          </p:cNvPr>
          <p:cNvCxnSpPr/>
          <p:nvPr/>
        </p:nvCxnSpPr>
        <p:spPr>
          <a:xfrm>
            <a:off x="7629111" y="829834"/>
            <a:ext cx="1150411" cy="30364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C8D7A4C-1F15-7523-417B-A29E7F044882}"/>
                  </a:ext>
                </a:extLst>
              </p:cNvPr>
              <p:cNvSpPr txBox="1"/>
              <p:nvPr/>
            </p:nvSpPr>
            <p:spPr>
              <a:xfrm>
                <a:off x="4954887" y="645168"/>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8</m:t>
                          </m:r>
                        </m:sub>
                      </m:sSub>
                    </m:oMath>
                  </m:oMathPara>
                </a14:m>
                <a:endParaRPr kumimoji="1" lang="zh-CN" altLang="en-US"/>
              </a:p>
            </p:txBody>
          </p:sp>
        </mc:Choice>
        <mc:Fallback>
          <p:sp>
            <p:nvSpPr>
              <p:cNvPr id="5" name="TextBox 4">
                <a:extLst>
                  <a:ext uri="{FF2B5EF4-FFF2-40B4-BE49-F238E27FC236}">
                    <a16:creationId xmlns:a16="http://schemas.microsoft.com/office/drawing/2014/main" id="{4C8D7A4C-1F15-7523-417B-A29E7F044882}"/>
                  </a:ext>
                </a:extLst>
              </p:cNvPr>
              <p:cNvSpPr txBox="1">
                <a:spLocks noRot="1" noChangeAspect="1" noMove="1" noResize="1" noEditPoints="1" noAdjustHandles="1" noChangeArrowheads="1" noChangeShapeType="1" noTextEdit="1"/>
              </p:cNvSpPr>
              <p:nvPr/>
            </p:nvSpPr>
            <p:spPr>
              <a:xfrm>
                <a:off x="4954887" y="645168"/>
                <a:ext cx="759417" cy="369332"/>
              </a:xfrm>
              <a:prstGeom prst="rect">
                <a:avLst/>
              </a:prstGeom>
              <a:blipFill>
                <a:blip r:embed="rId3"/>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D80ABEF-4AC0-1A47-3F0D-6593C11E8835}"/>
                  </a:ext>
                </a:extLst>
              </p:cNvPr>
              <p:cNvSpPr txBox="1"/>
              <p:nvPr/>
            </p:nvSpPr>
            <p:spPr>
              <a:xfrm>
                <a:off x="4954887" y="138109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𝑐</m:t>
                          </m:r>
                        </m:sup>
                      </m:sSubSup>
                    </m:oMath>
                  </m:oMathPara>
                </a14:m>
                <a:endParaRPr kumimoji="1" lang="zh-CN" altLang="en-US"/>
              </a:p>
            </p:txBody>
          </p:sp>
        </mc:Choice>
        <mc:Fallback>
          <p:sp>
            <p:nvSpPr>
              <p:cNvPr id="11" name="TextBox 10">
                <a:extLst>
                  <a:ext uri="{FF2B5EF4-FFF2-40B4-BE49-F238E27FC236}">
                    <a16:creationId xmlns:a16="http://schemas.microsoft.com/office/drawing/2014/main" id="{ED80ABEF-4AC0-1A47-3F0D-6593C11E8835}"/>
                  </a:ext>
                </a:extLst>
              </p:cNvPr>
              <p:cNvSpPr txBox="1">
                <a:spLocks noRot="1" noChangeAspect="1" noMove="1" noResize="1" noEditPoints="1" noAdjustHandles="1" noChangeArrowheads="1" noChangeShapeType="1" noTextEdit="1"/>
              </p:cNvSpPr>
              <p:nvPr/>
            </p:nvSpPr>
            <p:spPr>
              <a:xfrm>
                <a:off x="4954887" y="1381094"/>
                <a:ext cx="759417" cy="369332"/>
              </a:xfrm>
              <a:prstGeom prst="rect">
                <a:avLst/>
              </a:prstGeom>
              <a:blipFill>
                <a:blip r:embed="rId4"/>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EF61E423-C6A4-B3A4-0E18-A56A882FA8A8}"/>
                  </a:ext>
                </a:extLst>
              </p:cNvPr>
              <p:cNvSpPr txBox="1"/>
              <p:nvPr/>
            </p:nvSpPr>
            <p:spPr>
              <a:xfrm>
                <a:off x="4954887" y="2177262"/>
                <a:ext cx="759417" cy="369332"/>
              </a:xfrm>
              <a:prstGeom prst="rect">
                <a:avLst/>
              </a:prstGeom>
              <a:solidFill>
                <a:srgbClr val="C00000">
                  <a:alpha val="50000"/>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𝑟</m:t>
                          </m:r>
                        </m:sup>
                      </m:sSubSup>
                    </m:oMath>
                  </m:oMathPara>
                </a14:m>
                <a:endParaRPr kumimoji="1" lang="zh-CN" altLang="en-US"/>
              </a:p>
            </p:txBody>
          </p:sp>
        </mc:Choice>
        <mc:Fallback>
          <p:sp>
            <p:nvSpPr>
              <p:cNvPr id="16" name="TextBox 15">
                <a:extLst>
                  <a:ext uri="{FF2B5EF4-FFF2-40B4-BE49-F238E27FC236}">
                    <a16:creationId xmlns:a16="http://schemas.microsoft.com/office/drawing/2014/main" id="{EF61E423-C6A4-B3A4-0E18-A56A882FA8A8}"/>
                  </a:ext>
                </a:extLst>
              </p:cNvPr>
              <p:cNvSpPr txBox="1">
                <a:spLocks noRot="1" noChangeAspect="1" noMove="1" noResize="1" noEditPoints="1" noAdjustHandles="1" noChangeArrowheads="1" noChangeShapeType="1" noTextEdit="1"/>
              </p:cNvSpPr>
              <p:nvPr/>
            </p:nvSpPr>
            <p:spPr>
              <a:xfrm>
                <a:off x="4954887" y="2177262"/>
                <a:ext cx="759417" cy="369332"/>
              </a:xfrm>
              <a:prstGeom prst="rect">
                <a:avLst/>
              </a:prstGeom>
              <a:blipFill>
                <a:blip r:embed="rId5"/>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D0D7F8D-F087-FF8F-29FA-51BD039696EB}"/>
                  </a:ext>
                </a:extLst>
              </p:cNvPr>
              <p:cNvSpPr txBox="1"/>
              <p:nvPr/>
            </p:nvSpPr>
            <p:spPr>
              <a:xfrm>
                <a:off x="4954886" y="2769479"/>
                <a:ext cx="759417" cy="369332"/>
              </a:xfrm>
              <a:prstGeom prst="rect">
                <a:avLst/>
              </a:prstGeom>
              <a:solidFill>
                <a:srgbClr val="C00000">
                  <a:alpha val="50000"/>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10</m:t>
                          </m:r>
                        </m:sub>
                        <m:sup>
                          <m:r>
                            <a:rPr lang="en-US" altLang="zh-CN" b="0" i="1">
                              <a:latin typeface="Cambria Math" panose="02040503050406030204" pitchFamily="18" charset="0"/>
                            </a:rPr>
                            <m:t>𝑐</m:t>
                          </m:r>
                        </m:sup>
                      </m:sSubSup>
                    </m:oMath>
                  </m:oMathPara>
                </a14:m>
                <a:endParaRPr kumimoji="1" lang="zh-CN" altLang="en-US"/>
              </a:p>
            </p:txBody>
          </p:sp>
        </mc:Choice>
        <mc:Fallback>
          <p:sp>
            <p:nvSpPr>
              <p:cNvPr id="17" name="TextBox 16">
                <a:extLst>
                  <a:ext uri="{FF2B5EF4-FFF2-40B4-BE49-F238E27FC236}">
                    <a16:creationId xmlns:a16="http://schemas.microsoft.com/office/drawing/2014/main" id="{8D0D7F8D-F087-FF8F-29FA-51BD039696EB}"/>
                  </a:ext>
                </a:extLst>
              </p:cNvPr>
              <p:cNvSpPr txBox="1">
                <a:spLocks noRot="1" noChangeAspect="1" noMove="1" noResize="1" noEditPoints="1" noAdjustHandles="1" noChangeArrowheads="1" noChangeShapeType="1" noTextEdit="1"/>
              </p:cNvSpPr>
              <p:nvPr/>
            </p:nvSpPr>
            <p:spPr>
              <a:xfrm>
                <a:off x="4954886" y="2769479"/>
                <a:ext cx="759417" cy="369332"/>
              </a:xfrm>
              <a:prstGeom prst="rect">
                <a:avLst/>
              </a:prstGeom>
              <a:blipFill>
                <a:blip r:embed="rId6"/>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46B8FF67-3D5E-CF63-6C03-BF0591D1296C}"/>
                  </a:ext>
                </a:extLst>
              </p:cNvPr>
              <p:cNvSpPr txBox="1"/>
              <p:nvPr/>
            </p:nvSpPr>
            <p:spPr>
              <a:xfrm>
                <a:off x="4954885" y="3351976"/>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10</m:t>
                          </m:r>
                        </m:sub>
                        <m:sup>
                          <m:r>
                            <a:rPr lang="en-US" altLang="zh-CN" b="0" i="1">
                              <a:latin typeface="Cambria Math" panose="02040503050406030204" pitchFamily="18" charset="0"/>
                            </a:rPr>
                            <m:t>𝑟</m:t>
                          </m:r>
                        </m:sup>
                      </m:sSubSup>
                    </m:oMath>
                  </m:oMathPara>
                </a14:m>
                <a:endParaRPr kumimoji="1" lang="zh-CN" altLang="en-US"/>
              </a:p>
            </p:txBody>
          </p:sp>
        </mc:Choice>
        <mc:Fallback>
          <p:sp>
            <p:nvSpPr>
              <p:cNvPr id="20" name="TextBox 19">
                <a:extLst>
                  <a:ext uri="{FF2B5EF4-FFF2-40B4-BE49-F238E27FC236}">
                    <a16:creationId xmlns:a16="http://schemas.microsoft.com/office/drawing/2014/main" id="{46B8FF67-3D5E-CF63-6C03-BF0591D1296C}"/>
                  </a:ext>
                </a:extLst>
              </p:cNvPr>
              <p:cNvSpPr txBox="1">
                <a:spLocks noRot="1" noChangeAspect="1" noMove="1" noResize="1" noEditPoints="1" noAdjustHandles="1" noChangeArrowheads="1" noChangeShapeType="1" noTextEdit="1"/>
              </p:cNvSpPr>
              <p:nvPr/>
            </p:nvSpPr>
            <p:spPr>
              <a:xfrm>
                <a:off x="4954885" y="3351976"/>
                <a:ext cx="759417" cy="369332"/>
              </a:xfrm>
              <a:prstGeom prst="rect">
                <a:avLst/>
              </a:prstGeom>
              <a:blipFill>
                <a:blip r:embed="rId7"/>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2AD51498-17E5-0D8E-46A0-4390990C0711}"/>
                  </a:ext>
                </a:extLst>
              </p:cNvPr>
              <p:cNvSpPr txBox="1"/>
              <p:nvPr/>
            </p:nvSpPr>
            <p:spPr>
              <a:xfrm>
                <a:off x="4954883" y="4100866"/>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r>
                            <a:rPr lang="en-US" b="0" i="1">
                              <a:latin typeface="Cambria Math" panose="02040503050406030204" pitchFamily="18" charset="0"/>
                            </a:rPr>
                            <m:t>1</m:t>
                          </m:r>
                        </m:sub>
                      </m:sSub>
                    </m:oMath>
                  </m:oMathPara>
                </a14:m>
                <a:endParaRPr kumimoji="1" lang="zh-CN" altLang="en-US"/>
              </a:p>
            </p:txBody>
          </p:sp>
        </mc:Choice>
        <mc:Fallback>
          <p:sp>
            <p:nvSpPr>
              <p:cNvPr id="29" name="TextBox 28">
                <a:extLst>
                  <a:ext uri="{FF2B5EF4-FFF2-40B4-BE49-F238E27FC236}">
                    <a16:creationId xmlns:a16="http://schemas.microsoft.com/office/drawing/2014/main" id="{2AD51498-17E5-0D8E-46A0-4390990C0711}"/>
                  </a:ext>
                </a:extLst>
              </p:cNvPr>
              <p:cNvSpPr txBox="1">
                <a:spLocks noRot="1" noChangeAspect="1" noMove="1" noResize="1" noEditPoints="1" noAdjustHandles="1" noChangeArrowheads="1" noChangeShapeType="1" noTextEdit="1"/>
              </p:cNvSpPr>
              <p:nvPr/>
            </p:nvSpPr>
            <p:spPr>
              <a:xfrm>
                <a:off x="4954883" y="4100866"/>
                <a:ext cx="759417" cy="369332"/>
              </a:xfrm>
              <a:prstGeom prst="rect">
                <a:avLst/>
              </a:prstGeom>
              <a:blipFill>
                <a:blip r:embed="rId8"/>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638ECFDC-EA48-A8AA-8B3B-332CE168F37D}"/>
                  </a:ext>
                </a:extLst>
              </p:cNvPr>
              <p:cNvSpPr txBox="1"/>
              <p:nvPr/>
            </p:nvSpPr>
            <p:spPr>
              <a:xfrm>
                <a:off x="6781104" y="645168"/>
                <a:ext cx="759417" cy="369332"/>
              </a:xfrm>
              <a:prstGeom prst="rect">
                <a:avLst/>
              </a:prstGeom>
              <a:solidFill>
                <a:srgbClr val="C00000">
                  <a:alpha val="50000"/>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sub>
                      </m:sSub>
                    </m:oMath>
                  </m:oMathPara>
                </a14:m>
                <a:endParaRPr kumimoji="1" lang="zh-CN" altLang="en-US"/>
              </a:p>
            </p:txBody>
          </p:sp>
        </mc:Choice>
        <mc:Fallback>
          <p:sp>
            <p:nvSpPr>
              <p:cNvPr id="32" name="TextBox 31">
                <a:extLst>
                  <a:ext uri="{FF2B5EF4-FFF2-40B4-BE49-F238E27FC236}">
                    <a16:creationId xmlns:a16="http://schemas.microsoft.com/office/drawing/2014/main" id="{638ECFDC-EA48-A8AA-8B3B-332CE168F37D}"/>
                  </a:ext>
                </a:extLst>
              </p:cNvPr>
              <p:cNvSpPr txBox="1">
                <a:spLocks noRot="1" noChangeAspect="1" noMove="1" noResize="1" noEditPoints="1" noAdjustHandles="1" noChangeArrowheads="1" noChangeShapeType="1" noTextEdit="1"/>
              </p:cNvSpPr>
              <p:nvPr/>
            </p:nvSpPr>
            <p:spPr>
              <a:xfrm>
                <a:off x="6781104" y="645168"/>
                <a:ext cx="759417" cy="369332"/>
              </a:xfrm>
              <a:prstGeom prst="rect">
                <a:avLst/>
              </a:prstGeom>
              <a:blipFill>
                <a:blip r:embed="rId9"/>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CD8F23A0-B641-3089-2FCD-1BEC6502941A}"/>
                  </a:ext>
                </a:extLst>
              </p:cNvPr>
              <p:cNvSpPr txBox="1"/>
              <p:nvPr/>
            </p:nvSpPr>
            <p:spPr>
              <a:xfrm>
                <a:off x="6781103" y="1376234"/>
                <a:ext cx="759417" cy="369332"/>
              </a:xfrm>
              <a:prstGeom prst="rect">
                <a:avLst/>
              </a:prstGeom>
              <a:solidFill>
                <a:srgbClr val="C00000">
                  <a:alpha val="50000"/>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2</m:t>
                          </m:r>
                        </m:sub>
                      </m:sSub>
                    </m:oMath>
                  </m:oMathPara>
                </a14:m>
                <a:endParaRPr kumimoji="1" lang="zh-CN" altLang="en-US"/>
              </a:p>
            </p:txBody>
          </p:sp>
        </mc:Choice>
        <mc:Fallback>
          <p:sp>
            <p:nvSpPr>
              <p:cNvPr id="35" name="TextBox 34">
                <a:extLst>
                  <a:ext uri="{FF2B5EF4-FFF2-40B4-BE49-F238E27FC236}">
                    <a16:creationId xmlns:a16="http://schemas.microsoft.com/office/drawing/2014/main" id="{CD8F23A0-B641-3089-2FCD-1BEC6502941A}"/>
                  </a:ext>
                </a:extLst>
              </p:cNvPr>
              <p:cNvSpPr txBox="1">
                <a:spLocks noRot="1" noChangeAspect="1" noMove="1" noResize="1" noEditPoints="1" noAdjustHandles="1" noChangeArrowheads="1" noChangeShapeType="1" noTextEdit="1"/>
              </p:cNvSpPr>
              <p:nvPr/>
            </p:nvSpPr>
            <p:spPr>
              <a:xfrm>
                <a:off x="6781103" y="1376234"/>
                <a:ext cx="759417" cy="369332"/>
              </a:xfrm>
              <a:prstGeom prst="rect">
                <a:avLst/>
              </a:prstGeom>
              <a:blipFill>
                <a:blip r:embed="rId10"/>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7C44BEE5-D981-6798-AE65-C7C0A0BE77BA}"/>
                  </a:ext>
                </a:extLst>
              </p:cNvPr>
              <p:cNvSpPr txBox="1"/>
              <p:nvPr/>
            </p:nvSpPr>
            <p:spPr>
              <a:xfrm>
                <a:off x="6398810" y="2052333"/>
                <a:ext cx="759417" cy="369332"/>
              </a:xfrm>
              <a:prstGeom prst="rect">
                <a:avLst/>
              </a:prstGeom>
              <a:solidFill>
                <a:srgbClr val="C00000">
                  <a:alpha val="50000"/>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3−5</m:t>
                          </m:r>
                        </m:sub>
                      </m:sSub>
                    </m:oMath>
                  </m:oMathPara>
                </a14:m>
                <a:endParaRPr kumimoji="1" lang="zh-CN" altLang="en-US"/>
              </a:p>
            </p:txBody>
          </p:sp>
        </mc:Choice>
        <mc:Fallback>
          <p:sp>
            <p:nvSpPr>
              <p:cNvPr id="38" name="TextBox 37">
                <a:extLst>
                  <a:ext uri="{FF2B5EF4-FFF2-40B4-BE49-F238E27FC236}">
                    <a16:creationId xmlns:a16="http://schemas.microsoft.com/office/drawing/2014/main" id="{7C44BEE5-D981-6798-AE65-C7C0A0BE77BA}"/>
                  </a:ext>
                </a:extLst>
              </p:cNvPr>
              <p:cNvSpPr txBox="1">
                <a:spLocks noRot="1" noChangeAspect="1" noMove="1" noResize="1" noEditPoints="1" noAdjustHandles="1" noChangeArrowheads="1" noChangeShapeType="1" noTextEdit="1"/>
              </p:cNvSpPr>
              <p:nvPr/>
            </p:nvSpPr>
            <p:spPr>
              <a:xfrm>
                <a:off x="6398810" y="2052333"/>
                <a:ext cx="759417" cy="369332"/>
              </a:xfrm>
              <a:prstGeom prst="rect">
                <a:avLst/>
              </a:prstGeom>
              <a:blipFill>
                <a:blip r:embed="rId11"/>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CECBE522-D390-0883-19A7-C46D13EC9B81}"/>
                  </a:ext>
                </a:extLst>
              </p:cNvPr>
              <p:cNvSpPr txBox="1"/>
              <p:nvPr/>
            </p:nvSpPr>
            <p:spPr>
              <a:xfrm>
                <a:off x="6781103" y="3372634"/>
                <a:ext cx="759417" cy="369332"/>
              </a:xfrm>
              <a:prstGeom prst="rect">
                <a:avLst/>
              </a:prstGeom>
              <a:solidFill>
                <a:srgbClr val="C00000">
                  <a:alpha val="50000"/>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6</m:t>
                          </m:r>
                        </m:sub>
                      </m:sSub>
                    </m:oMath>
                  </m:oMathPara>
                </a14:m>
                <a:endParaRPr kumimoji="1" lang="zh-CN" altLang="en-US"/>
              </a:p>
            </p:txBody>
          </p:sp>
        </mc:Choice>
        <mc:Fallback>
          <p:sp>
            <p:nvSpPr>
              <p:cNvPr id="39" name="TextBox 38">
                <a:extLst>
                  <a:ext uri="{FF2B5EF4-FFF2-40B4-BE49-F238E27FC236}">
                    <a16:creationId xmlns:a16="http://schemas.microsoft.com/office/drawing/2014/main" id="{CECBE522-D390-0883-19A7-C46D13EC9B81}"/>
                  </a:ext>
                </a:extLst>
              </p:cNvPr>
              <p:cNvSpPr txBox="1">
                <a:spLocks noRot="1" noChangeAspect="1" noMove="1" noResize="1" noEditPoints="1" noAdjustHandles="1" noChangeArrowheads="1" noChangeShapeType="1" noTextEdit="1"/>
              </p:cNvSpPr>
              <p:nvPr/>
            </p:nvSpPr>
            <p:spPr>
              <a:xfrm>
                <a:off x="6781103" y="3372634"/>
                <a:ext cx="759417" cy="369332"/>
              </a:xfrm>
              <a:prstGeom prst="rect">
                <a:avLst/>
              </a:prstGeom>
              <a:blipFill>
                <a:blip r:embed="rId12"/>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B937F8CE-98C6-B567-B866-A77DE216F6EF}"/>
                  </a:ext>
                </a:extLst>
              </p:cNvPr>
              <p:cNvSpPr txBox="1"/>
              <p:nvPr/>
            </p:nvSpPr>
            <p:spPr>
              <a:xfrm>
                <a:off x="6781102" y="4096300"/>
                <a:ext cx="759417" cy="369332"/>
              </a:xfrm>
              <a:prstGeom prst="rect">
                <a:avLst/>
              </a:prstGeom>
              <a:solidFill>
                <a:srgbClr val="C00000">
                  <a:alpha val="50000"/>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7</m:t>
                          </m:r>
                        </m:sub>
                      </m:sSub>
                    </m:oMath>
                  </m:oMathPara>
                </a14:m>
                <a:endParaRPr kumimoji="1" lang="zh-CN" altLang="en-US"/>
              </a:p>
            </p:txBody>
          </p:sp>
        </mc:Choice>
        <mc:Fallback>
          <p:sp>
            <p:nvSpPr>
              <p:cNvPr id="40" name="TextBox 39">
                <a:extLst>
                  <a:ext uri="{FF2B5EF4-FFF2-40B4-BE49-F238E27FC236}">
                    <a16:creationId xmlns:a16="http://schemas.microsoft.com/office/drawing/2014/main" id="{B937F8CE-98C6-B567-B866-A77DE216F6EF}"/>
                  </a:ext>
                </a:extLst>
              </p:cNvPr>
              <p:cNvSpPr txBox="1">
                <a:spLocks noRot="1" noChangeAspect="1" noMove="1" noResize="1" noEditPoints="1" noAdjustHandles="1" noChangeArrowheads="1" noChangeShapeType="1" noTextEdit="1"/>
              </p:cNvSpPr>
              <p:nvPr/>
            </p:nvSpPr>
            <p:spPr>
              <a:xfrm>
                <a:off x="6781102" y="4096300"/>
                <a:ext cx="759417" cy="369332"/>
              </a:xfrm>
              <a:prstGeom prst="rect">
                <a:avLst/>
              </a:prstGeom>
              <a:blipFill>
                <a:blip r:embed="rId13"/>
                <a:stretch>
                  <a:fillRect/>
                </a:stretch>
              </a:blipFill>
              <a:ln w="12700">
                <a:solidFill>
                  <a:schemeClr val="accent1">
                    <a:shade val="50000"/>
                  </a:schemeClr>
                </a:solidFill>
              </a:ln>
            </p:spPr>
            <p:txBody>
              <a:bodyPr/>
              <a:lstStyle/>
              <a:p>
                <a:r>
                  <a:rPr lang="zh-CN" altLang="en-US">
                    <a:noFill/>
                  </a:rPr>
                  <a:t> </a:t>
                </a:r>
              </a:p>
            </p:txBody>
          </p:sp>
        </mc:Fallback>
      </mc:AlternateContent>
      <p:cxnSp>
        <p:nvCxnSpPr>
          <p:cNvPr id="41" name="Straight Arrow Connector 40">
            <a:extLst>
              <a:ext uri="{FF2B5EF4-FFF2-40B4-BE49-F238E27FC236}">
                <a16:creationId xmlns:a16="http://schemas.microsoft.com/office/drawing/2014/main" id="{1561D9BF-7E30-718E-E6B9-63B15E6A056C}"/>
              </a:ext>
            </a:extLst>
          </p:cNvPr>
          <p:cNvCxnSpPr>
            <a:stCxn id="5" idx="2"/>
            <a:endCxn id="11" idx="0"/>
          </p:cNvCxnSpPr>
          <p:nvPr/>
        </p:nvCxnSpPr>
        <p:spPr>
          <a:xfrm>
            <a:off x="5334596" y="1014500"/>
            <a:ext cx="0" cy="36659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5205D7D2-C2DE-314C-5420-96D842995786}"/>
              </a:ext>
            </a:extLst>
          </p:cNvPr>
          <p:cNvCxnSpPr>
            <a:cxnSpLocks/>
            <a:stCxn id="16" idx="2"/>
            <a:endCxn id="17" idx="0"/>
          </p:cNvCxnSpPr>
          <p:nvPr/>
        </p:nvCxnSpPr>
        <p:spPr>
          <a:xfrm flipH="1">
            <a:off x="5334595" y="2546594"/>
            <a:ext cx="1" cy="222885"/>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0028E783-0FEF-0CDB-B5C9-6B4CF22CAE20}"/>
              </a:ext>
            </a:extLst>
          </p:cNvPr>
          <p:cNvCxnSpPr>
            <a:cxnSpLocks/>
            <a:stCxn id="20" idx="2"/>
            <a:endCxn id="29" idx="0"/>
          </p:cNvCxnSpPr>
          <p:nvPr/>
        </p:nvCxnSpPr>
        <p:spPr>
          <a:xfrm flipH="1">
            <a:off x="5334592" y="3721308"/>
            <a:ext cx="2" cy="379558"/>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50647174-E1C7-14F5-3186-578E25579B1F}"/>
              </a:ext>
            </a:extLst>
          </p:cNvPr>
          <p:cNvCxnSpPr>
            <a:cxnSpLocks/>
            <a:stCxn id="32" idx="2"/>
            <a:endCxn id="35" idx="0"/>
          </p:cNvCxnSpPr>
          <p:nvPr/>
        </p:nvCxnSpPr>
        <p:spPr>
          <a:xfrm flipH="1">
            <a:off x="7160812" y="1014500"/>
            <a:ext cx="1" cy="361734"/>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2C0B0416-1879-A8F0-63A1-CF5AE69E8A0A}"/>
              </a:ext>
            </a:extLst>
          </p:cNvPr>
          <p:cNvCxnSpPr>
            <a:cxnSpLocks/>
            <a:endCxn id="38" idx="0"/>
          </p:cNvCxnSpPr>
          <p:nvPr/>
        </p:nvCxnSpPr>
        <p:spPr>
          <a:xfrm flipH="1">
            <a:off x="6778519" y="1745566"/>
            <a:ext cx="188560" cy="306767"/>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813127A6-A323-A360-1BA6-950917C36FFD}"/>
              </a:ext>
            </a:extLst>
          </p:cNvPr>
          <p:cNvCxnSpPr>
            <a:cxnSpLocks/>
            <a:stCxn id="38" idx="2"/>
          </p:cNvCxnSpPr>
          <p:nvPr/>
        </p:nvCxnSpPr>
        <p:spPr>
          <a:xfrm>
            <a:off x="6778519" y="2421665"/>
            <a:ext cx="177372" cy="950969"/>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0B16B7B0-4B41-0A67-4D0B-C911B2A5CD1D}"/>
              </a:ext>
            </a:extLst>
          </p:cNvPr>
          <p:cNvCxnSpPr>
            <a:cxnSpLocks/>
            <a:stCxn id="39" idx="2"/>
            <a:endCxn id="40" idx="0"/>
          </p:cNvCxnSpPr>
          <p:nvPr/>
        </p:nvCxnSpPr>
        <p:spPr>
          <a:xfrm flipH="1">
            <a:off x="7160811" y="3741966"/>
            <a:ext cx="1" cy="354334"/>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D9BD92DD-15FD-036D-7194-72147B5D581B}"/>
              </a:ext>
            </a:extLst>
          </p:cNvPr>
          <p:cNvCxnSpPr>
            <a:cxnSpLocks/>
            <a:stCxn id="40" idx="2"/>
            <a:endCxn id="16" idx="1"/>
          </p:cNvCxnSpPr>
          <p:nvPr/>
        </p:nvCxnSpPr>
        <p:spPr>
          <a:xfrm rot="5400000" flipH="1">
            <a:off x="5005997" y="2310818"/>
            <a:ext cx="2103704" cy="2205924"/>
          </a:xfrm>
          <a:prstGeom prst="bentConnector4">
            <a:avLst>
              <a:gd name="adj1" fmla="val -10867"/>
              <a:gd name="adj2" fmla="val 110363"/>
            </a:avLst>
          </a:prstGeom>
          <a:ln w="25400">
            <a:solidFill>
              <a:srgbClr val="C00000"/>
            </a:solidFill>
            <a:prstDash val="lgDash"/>
            <a:tailEnd type="triangle" w="lg" len="med"/>
          </a:ln>
        </p:spPr>
        <p:style>
          <a:lnRef idx="2">
            <a:schemeClr val="accent1"/>
          </a:lnRef>
          <a:fillRef idx="0">
            <a:schemeClr val="accent1"/>
          </a:fillRef>
          <a:effectRef idx="1">
            <a:schemeClr val="accent1"/>
          </a:effectRef>
          <a:fontRef idx="minor">
            <a:schemeClr val="tx1"/>
          </a:fontRef>
        </p:style>
      </p:cxnSp>
      <p:cxnSp>
        <p:nvCxnSpPr>
          <p:cNvPr id="49" name="Curved Connector 48">
            <a:extLst>
              <a:ext uri="{FF2B5EF4-FFF2-40B4-BE49-F238E27FC236}">
                <a16:creationId xmlns:a16="http://schemas.microsoft.com/office/drawing/2014/main" id="{B863DB15-D616-8A89-B81B-20D4CD128093}"/>
              </a:ext>
            </a:extLst>
          </p:cNvPr>
          <p:cNvCxnSpPr>
            <a:cxnSpLocks/>
            <a:stCxn id="11" idx="3"/>
          </p:cNvCxnSpPr>
          <p:nvPr/>
        </p:nvCxnSpPr>
        <p:spPr>
          <a:xfrm flipV="1">
            <a:off x="5714304" y="701207"/>
            <a:ext cx="1064214" cy="864553"/>
          </a:xfrm>
          <a:prstGeom prst="curvedConnector3">
            <a:avLst>
              <a:gd name="adj1" fmla="val 46469"/>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50" name="Curved Connector 49">
            <a:extLst>
              <a:ext uri="{FF2B5EF4-FFF2-40B4-BE49-F238E27FC236}">
                <a16:creationId xmlns:a16="http://schemas.microsoft.com/office/drawing/2014/main" id="{E25D4A93-0DE1-68B4-17C9-49D8EE3AEEB7}"/>
              </a:ext>
            </a:extLst>
          </p:cNvPr>
          <p:cNvCxnSpPr>
            <a:cxnSpLocks/>
            <a:stCxn id="17" idx="3"/>
            <a:endCxn id="32" idx="1"/>
          </p:cNvCxnSpPr>
          <p:nvPr/>
        </p:nvCxnSpPr>
        <p:spPr>
          <a:xfrm flipV="1">
            <a:off x="5714303" y="829834"/>
            <a:ext cx="1066801" cy="2124311"/>
          </a:xfrm>
          <a:prstGeom prst="curvedConnector3">
            <a:avLst>
              <a:gd name="adj1" fmla="val 50001"/>
            </a:avLst>
          </a:prstGeom>
          <a:ln w="25400">
            <a:solidFill>
              <a:srgbClr val="C00000"/>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51" name="Curved Connector 50">
            <a:extLst>
              <a:ext uri="{FF2B5EF4-FFF2-40B4-BE49-F238E27FC236}">
                <a16:creationId xmlns:a16="http://schemas.microsoft.com/office/drawing/2014/main" id="{CEA18435-4EB1-EA32-4CD7-E78826B128F5}"/>
              </a:ext>
            </a:extLst>
          </p:cNvPr>
          <p:cNvCxnSpPr>
            <a:cxnSpLocks/>
            <a:stCxn id="40" idx="1"/>
            <a:endCxn id="20" idx="3"/>
          </p:cNvCxnSpPr>
          <p:nvPr/>
        </p:nvCxnSpPr>
        <p:spPr>
          <a:xfrm rot="10800000">
            <a:off x="5714302" y="3536642"/>
            <a:ext cx="1066800" cy="744324"/>
          </a:xfrm>
          <a:prstGeom prst="curvedConnector3">
            <a:avLst>
              <a:gd name="adj1" fmla="val 50000"/>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CC62F3AA-7DE6-09D6-D3B4-B5FBF8E52784}"/>
              </a:ext>
            </a:extLst>
          </p:cNvPr>
          <p:cNvSpPr txBox="1"/>
          <p:nvPr/>
        </p:nvSpPr>
        <p:spPr>
          <a:xfrm>
            <a:off x="5708172" y="2884471"/>
            <a:ext cx="1210781" cy="461665"/>
          </a:xfrm>
          <a:prstGeom prst="rect">
            <a:avLst/>
          </a:prstGeom>
          <a:noFill/>
        </p:spPr>
        <p:txBody>
          <a:bodyPr wrap="none" rtlCol="0">
            <a:spAutoFit/>
          </a:bodyPr>
          <a:lstStyle/>
          <a:p>
            <a:r>
              <a:rPr kumimoji="1" lang="en-US" altLang="zh-CN" sz="2400" b="1">
                <a:solidFill>
                  <a:srgbClr val="C00000"/>
                </a:solidFill>
              </a:rPr>
              <a:t>Cycle 3</a:t>
            </a:r>
            <a:endParaRPr kumimoji="1" lang="zh-CN" altLang="en-US" sz="2400" b="1">
              <a:solidFill>
                <a:srgbClr val="C00000"/>
              </a:solidFill>
            </a:endParaRPr>
          </a:p>
        </p:txBody>
      </p:sp>
    </p:spTree>
    <p:extLst>
      <p:ext uri="{BB962C8B-B14F-4D97-AF65-F5344CB8AC3E}">
        <p14:creationId xmlns:p14="http://schemas.microsoft.com/office/powerpoint/2010/main" val="1747194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67E0E-FFC7-3709-110E-33AFF4E128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D0458D-C9FA-55BA-7306-C2BB2679A9A6}"/>
              </a:ext>
            </a:extLst>
          </p:cNvPr>
          <p:cNvSpPr>
            <a:spLocks noGrp="1"/>
          </p:cNvSpPr>
          <p:nvPr>
            <p:ph type="title"/>
          </p:nvPr>
        </p:nvSpPr>
        <p:spPr/>
        <p:txBody>
          <a:bodyPr/>
          <a:lstStyle/>
          <a:p>
            <a:r>
              <a:rPr kumimoji="1" lang="en-US" altLang="zh-CN"/>
              <a:t>Motivation</a:t>
            </a:r>
            <a:endParaRPr kumimoji="1" lang="zh-CN" altLang="en-US"/>
          </a:p>
        </p:txBody>
      </p:sp>
      <p:sp>
        <p:nvSpPr>
          <p:cNvPr id="4" name="Slide Number Placeholder 3">
            <a:extLst>
              <a:ext uri="{FF2B5EF4-FFF2-40B4-BE49-F238E27FC236}">
                <a16:creationId xmlns:a16="http://schemas.microsoft.com/office/drawing/2014/main" id="{88296570-4E04-6AB1-C285-FA9C1E9100B1}"/>
              </a:ext>
            </a:extLst>
          </p:cNvPr>
          <p:cNvSpPr>
            <a:spLocks noGrp="1"/>
          </p:cNvSpPr>
          <p:nvPr>
            <p:ph type="sldNum" sz="quarter" idx="12"/>
          </p:nvPr>
        </p:nvSpPr>
        <p:spPr/>
        <p:txBody>
          <a:bodyPr/>
          <a:lstStyle/>
          <a:p>
            <a:fld id="{E7F4798B-5966-EA46-B410-50C17A12B33D}" type="slidenum">
              <a:rPr lang="en-CN"/>
              <a:t>28</a:t>
            </a:fld>
            <a:endParaRPr kumimoji="1" lang="en-CN" altLang="zh-CN"/>
          </a:p>
        </p:txBody>
      </p:sp>
      <p:sp>
        <p:nvSpPr>
          <p:cNvPr id="3" name="Content Placeholder 2">
            <a:extLst>
              <a:ext uri="{FF2B5EF4-FFF2-40B4-BE49-F238E27FC236}">
                <a16:creationId xmlns:a16="http://schemas.microsoft.com/office/drawing/2014/main" id="{F63CEBE3-B7F0-93CA-FEBA-2EC57C186947}"/>
              </a:ext>
            </a:extLst>
          </p:cNvPr>
          <p:cNvSpPr>
            <a:spLocks noGrp="1"/>
          </p:cNvSpPr>
          <p:nvPr>
            <p:ph type="body" sz="quarter" idx="13"/>
          </p:nvPr>
        </p:nvSpPr>
        <p:spPr>
          <a:xfrm>
            <a:off x="838200" y="1037292"/>
            <a:ext cx="10515600" cy="543059"/>
          </a:xfrm>
        </p:spPr>
        <p:txBody>
          <a:bodyPr/>
          <a:lstStyle/>
          <a:p>
            <a:r>
              <a:rPr kumimoji="1" lang="en-US" altLang="zh-CN"/>
              <a:t>Recursion handling</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4F9C178-3D24-1E86-2E22-DCB03A9D424C}"/>
                  </a:ext>
                </a:extLst>
              </p:cNvPr>
              <p:cNvSpPr txBox="1"/>
              <p:nvPr/>
            </p:nvSpPr>
            <p:spPr>
              <a:xfrm>
                <a:off x="4954887" y="645168"/>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8</m:t>
                          </m:r>
                        </m:sub>
                      </m:sSub>
                    </m:oMath>
                  </m:oMathPara>
                </a14:m>
                <a:endParaRPr kumimoji="1" lang="zh-CN" altLang="en-US"/>
              </a:p>
            </p:txBody>
          </p:sp>
        </mc:Choice>
        <mc:Fallback xmlns="">
          <p:sp>
            <p:nvSpPr>
              <p:cNvPr id="6" name="TextBox 5">
                <a:extLst>
                  <a:ext uri="{FF2B5EF4-FFF2-40B4-BE49-F238E27FC236}">
                    <a16:creationId xmlns:a16="http://schemas.microsoft.com/office/drawing/2014/main" id="{14F9C178-3D24-1E86-2E22-DCB03A9D424C}"/>
                  </a:ext>
                </a:extLst>
              </p:cNvPr>
              <p:cNvSpPr txBox="1">
                <a:spLocks noRot="1" noChangeAspect="1" noMove="1" noResize="1" noEditPoints="1" noAdjustHandles="1" noChangeArrowheads="1" noChangeShapeType="1" noTextEdit="1"/>
              </p:cNvSpPr>
              <p:nvPr/>
            </p:nvSpPr>
            <p:spPr>
              <a:xfrm>
                <a:off x="4954887" y="645168"/>
                <a:ext cx="759417" cy="369332"/>
              </a:xfrm>
              <a:prstGeom prst="rect">
                <a:avLst/>
              </a:prstGeom>
              <a:blipFill>
                <a:blip r:embed="rId5"/>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6C85F73-9F9C-C6E8-0A14-EF62A3411FA6}"/>
                  </a:ext>
                </a:extLst>
              </p:cNvPr>
              <p:cNvSpPr txBox="1"/>
              <p:nvPr/>
            </p:nvSpPr>
            <p:spPr>
              <a:xfrm>
                <a:off x="4954887" y="138109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7" name="TextBox 6">
                <a:extLst>
                  <a:ext uri="{FF2B5EF4-FFF2-40B4-BE49-F238E27FC236}">
                    <a16:creationId xmlns:a16="http://schemas.microsoft.com/office/drawing/2014/main" id="{76C85F73-9F9C-C6E8-0A14-EF62A3411FA6}"/>
                  </a:ext>
                </a:extLst>
              </p:cNvPr>
              <p:cNvSpPr txBox="1">
                <a:spLocks noRot="1" noChangeAspect="1" noMove="1" noResize="1" noEditPoints="1" noAdjustHandles="1" noChangeArrowheads="1" noChangeShapeType="1" noTextEdit="1"/>
              </p:cNvSpPr>
              <p:nvPr/>
            </p:nvSpPr>
            <p:spPr>
              <a:xfrm>
                <a:off x="4954887" y="1381094"/>
                <a:ext cx="759417" cy="369332"/>
              </a:xfrm>
              <a:prstGeom prst="rect">
                <a:avLst/>
              </a:prstGeom>
              <a:blipFill>
                <a:blip r:embed="rId6"/>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96C74B-797C-CB55-5F1A-90E607B65253}"/>
                  </a:ext>
                </a:extLst>
              </p:cNvPr>
              <p:cNvSpPr txBox="1"/>
              <p:nvPr/>
            </p:nvSpPr>
            <p:spPr>
              <a:xfrm>
                <a:off x="4954887" y="2177262"/>
                <a:ext cx="759417" cy="369332"/>
              </a:xfrm>
              <a:prstGeom prst="rect">
                <a:avLst/>
              </a:prstGeom>
              <a:solidFill>
                <a:srgbClr val="C00000">
                  <a:alpha val="50000"/>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8" name="TextBox 7">
                <a:extLst>
                  <a:ext uri="{FF2B5EF4-FFF2-40B4-BE49-F238E27FC236}">
                    <a16:creationId xmlns:a16="http://schemas.microsoft.com/office/drawing/2014/main" id="{8796C74B-797C-CB55-5F1A-90E607B65253}"/>
                  </a:ext>
                </a:extLst>
              </p:cNvPr>
              <p:cNvSpPr txBox="1">
                <a:spLocks noRot="1" noChangeAspect="1" noMove="1" noResize="1" noEditPoints="1" noAdjustHandles="1" noChangeArrowheads="1" noChangeShapeType="1" noTextEdit="1"/>
              </p:cNvSpPr>
              <p:nvPr/>
            </p:nvSpPr>
            <p:spPr>
              <a:xfrm>
                <a:off x="4954887" y="2177262"/>
                <a:ext cx="759417" cy="369332"/>
              </a:xfrm>
              <a:prstGeom prst="rect">
                <a:avLst/>
              </a:prstGeom>
              <a:blipFill>
                <a:blip r:embed="rId7"/>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4368B69-6F6B-A252-F638-75CE2E055A21}"/>
                  </a:ext>
                </a:extLst>
              </p:cNvPr>
              <p:cNvSpPr txBox="1"/>
              <p:nvPr/>
            </p:nvSpPr>
            <p:spPr>
              <a:xfrm>
                <a:off x="4954886" y="2769479"/>
                <a:ext cx="759417" cy="369332"/>
              </a:xfrm>
              <a:prstGeom prst="rect">
                <a:avLst/>
              </a:prstGeom>
              <a:solidFill>
                <a:srgbClr val="C00000">
                  <a:alpha val="50000"/>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10</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9" name="TextBox 8">
                <a:extLst>
                  <a:ext uri="{FF2B5EF4-FFF2-40B4-BE49-F238E27FC236}">
                    <a16:creationId xmlns:a16="http://schemas.microsoft.com/office/drawing/2014/main" id="{64368B69-6F6B-A252-F638-75CE2E055A21}"/>
                  </a:ext>
                </a:extLst>
              </p:cNvPr>
              <p:cNvSpPr txBox="1">
                <a:spLocks noRot="1" noChangeAspect="1" noMove="1" noResize="1" noEditPoints="1" noAdjustHandles="1" noChangeArrowheads="1" noChangeShapeType="1" noTextEdit="1"/>
              </p:cNvSpPr>
              <p:nvPr/>
            </p:nvSpPr>
            <p:spPr>
              <a:xfrm>
                <a:off x="4954886" y="2769479"/>
                <a:ext cx="759417" cy="369332"/>
              </a:xfrm>
              <a:prstGeom prst="rect">
                <a:avLst/>
              </a:prstGeom>
              <a:blipFill>
                <a:blip r:embed="rId8"/>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76298C8-EC02-6813-561E-BC6E9BAC461C}"/>
                  </a:ext>
                </a:extLst>
              </p:cNvPr>
              <p:cNvSpPr txBox="1"/>
              <p:nvPr/>
            </p:nvSpPr>
            <p:spPr>
              <a:xfrm>
                <a:off x="4954885" y="3351976"/>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10</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10" name="TextBox 9">
                <a:extLst>
                  <a:ext uri="{FF2B5EF4-FFF2-40B4-BE49-F238E27FC236}">
                    <a16:creationId xmlns:a16="http://schemas.microsoft.com/office/drawing/2014/main" id="{476298C8-EC02-6813-561E-BC6E9BAC461C}"/>
                  </a:ext>
                </a:extLst>
              </p:cNvPr>
              <p:cNvSpPr txBox="1">
                <a:spLocks noRot="1" noChangeAspect="1" noMove="1" noResize="1" noEditPoints="1" noAdjustHandles="1" noChangeArrowheads="1" noChangeShapeType="1" noTextEdit="1"/>
              </p:cNvSpPr>
              <p:nvPr/>
            </p:nvSpPr>
            <p:spPr>
              <a:xfrm>
                <a:off x="4954885" y="3351976"/>
                <a:ext cx="759417" cy="369332"/>
              </a:xfrm>
              <a:prstGeom prst="rect">
                <a:avLst/>
              </a:prstGeom>
              <a:blipFill>
                <a:blip r:embed="rId9"/>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DC0A0A-DB29-0459-69E9-377ED29472FE}"/>
                  </a:ext>
                </a:extLst>
              </p:cNvPr>
              <p:cNvSpPr txBox="1"/>
              <p:nvPr/>
            </p:nvSpPr>
            <p:spPr>
              <a:xfrm>
                <a:off x="4954883" y="4100866"/>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r>
                            <a:rPr lang="en-US" b="0" i="1">
                              <a:latin typeface="Cambria Math" panose="02040503050406030204" pitchFamily="18" charset="0"/>
                            </a:rPr>
                            <m:t>1</m:t>
                          </m:r>
                        </m:sub>
                      </m:sSub>
                    </m:oMath>
                  </m:oMathPara>
                </a14:m>
                <a:endParaRPr kumimoji="1" lang="zh-CN" altLang="en-US"/>
              </a:p>
            </p:txBody>
          </p:sp>
        </mc:Choice>
        <mc:Fallback xmlns="">
          <p:sp>
            <p:nvSpPr>
              <p:cNvPr id="12" name="TextBox 11">
                <a:extLst>
                  <a:ext uri="{FF2B5EF4-FFF2-40B4-BE49-F238E27FC236}">
                    <a16:creationId xmlns:a16="http://schemas.microsoft.com/office/drawing/2014/main" id="{25DC0A0A-DB29-0459-69E9-377ED29472FE}"/>
                  </a:ext>
                </a:extLst>
              </p:cNvPr>
              <p:cNvSpPr txBox="1">
                <a:spLocks noRot="1" noChangeAspect="1" noMove="1" noResize="1" noEditPoints="1" noAdjustHandles="1" noChangeArrowheads="1" noChangeShapeType="1" noTextEdit="1"/>
              </p:cNvSpPr>
              <p:nvPr/>
            </p:nvSpPr>
            <p:spPr>
              <a:xfrm>
                <a:off x="4954883" y="4100866"/>
                <a:ext cx="759417" cy="369332"/>
              </a:xfrm>
              <a:prstGeom prst="rect">
                <a:avLst/>
              </a:prstGeom>
              <a:blipFill>
                <a:blip r:embed="rId10"/>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4A40347-C0BF-7370-A2E8-EB7CFB6FA5B4}"/>
                  </a:ext>
                </a:extLst>
              </p:cNvPr>
              <p:cNvSpPr txBox="1"/>
              <p:nvPr/>
            </p:nvSpPr>
            <p:spPr>
              <a:xfrm>
                <a:off x="6781104" y="645168"/>
                <a:ext cx="759417" cy="369332"/>
              </a:xfrm>
              <a:prstGeom prst="rect">
                <a:avLst/>
              </a:prstGeom>
              <a:solidFill>
                <a:srgbClr val="C00000">
                  <a:alpha val="50000"/>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sub>
                      </m:sSub>
                    </m:oMath>
                  </m:oMathPara>
                </a14:m>
                <a:endParaRPr kumimoji="1" lang="zh-CN" altLang="en-US"/>
              </a:p>
            </p:txBody>
          </p:sp>
        </mc:Choice>
        <mc:Fallback xmlns="">
          <p:sp>
            <p:nvSpPr>
              <p:cNvPr id="13" name="TextBox 12">
                <a:extLst>
                  <a:ext uri="{FF2B5EF4-FFF2-40B4-BE49-F238E27FC236}">
                    <a16:creationId xmlns:a16="http://schemas.microsoft.com/office/drawing/2014/main" id="{14A40347-C0BF-7370-A2E8-EB7CFB6FA5B4}"/>
                  </a:ext>
                </a:extLst>
              </p:cNvPr>
              <p:cNvSpPr txBox="1">
                <a:spLocks noRot="1" noChangeAspect="1" noMove="1" noResize="1" noEditPoints="1" noAdjustHandles="1" noChangeArrowheads="1" noChangeShapeType="1" noTextEdit="1"/>
              </p:cNvSpPr>
              <p:nvPr/>
            </p:nvSpPr>
            <p:spPr>
              <a:xfrm>
                <a:off x="6781104" y="645168"/>
                <a:ext cx="759417" cy="369332"/>
              </a:xfrm>
              <a:prstGeom prst="rect">
                <a:avLst/>
              </a:prstGeom>
              <a:blipFill>
                <a:blip r:embed="rId11"/>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605F925-E882-8BAB-27D0-E48ADFE280DD}"/>
                  </a:ext>
                </a:extLst>
              </p:cNvPr>
              <p:cNvSpPr txBox="1"/>
              <p:nvPr/>
            </p:nvSpPr>
            <p:spPr>
              <a:xfrm>
                <a:off x="6781103" y="1376234"/>
                <a:ext cx="759417" cy="369332"/>
              </a:xfrm>
              <a:prstGeom prst="rect">
                <a:avLst/>
              </a:prstGeom>
              <a:solidFill>
                <a:srgbClr val="C00000">
                  <a:alpha val="50000"/>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2</m:t>
                          </m:r>
                        </m:sub>
                      </m:sSub>
                    </m:oMath>
                  </m:oMathPara>
                </a14:m>
                <a:endParaRPr kumimoji="1" lang="zh-CN" altLang="en-US"/>
              </a:p>
            </p:txBody>
          </p:sp>
        </mc:Choice>
        <mc:Fallback xmlns="">
          <p:sp>
            <p:nvSpPr>
              <p:cNvPr id="14" name="TextBox 13">
                <a:extLst>
                  <a:ext uri="{FF2B5EF4-FFF2-40B4-BE49-F238E27FC236}">
                    <a16:creationId xmlns:a16="http://schemas.microsoft.com/office/drawing/2014/main" id="{6605F925-E882-8BAB-27D0-E48ADFE280DD}"/>
                  </a:ext>
                </a:extLst>
              </p:cNvPr>
              <p:cNvSpPr txBox="1">
                <a:spLocks noRot="1" noChangeAspect="1" noMove="1" noResize="1" noEditPoints="1" noAdjustHandles="1" noChangeArrowheads="1" noChangeShapeType="1" noTextEdit="1"/>
              </p:cNvSpPr>
              <p:nvPr/>
            </p:nvSpPr>
            <p:spPr>
              <a:xfrm>
                <a:off x="6781103" y="1376234"/>
                <a:ext cx="759417" cy="369332"/>
              </a:xfrm>
              <a:prstGeom prst="rect">
                <a:avLst/>
              </a:prstGeom>
              <a:blipFill>
                <a:blip r:embed="rId12"/>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2DBAC16-A866-0A54-D3FE-C8C5B8314B87}"/>
                  </a:ext>
                </a:extLst>
              </p:cNvPr>
              <p:cNvSpPr txBox="1"/>
              <p:nvPr/>
            </p:nvSpPr>
            <p:spPr>
              <a:xfrm>
                <a:off x="6398810" y="2052333"/>
                <a:ext cx="759417" cy="369332"/>
              </a:xfrm>
              <a:prstGeom prst="rect">
                <a:avLst/>
              </a:prstGeom>
              <a:solidFill>
                <a:srgbClr val="C00000">
                  <a:alpha val="50000"/>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3−5</m:t>
                          </m:r>
                        </m:sub>
                      </m:sSub>
                    </m:oMath>
                  </m:oMathPara>
                </a14:m>
                <a:endParaRPr kumimoji="1" lang="zh-CN" altLang="en-US"/>
              </a:p>
            </p:txBody>
          </p:sp>
        </mc:Choice>
        <mc:Fallback xmlns="">
          <p:sp>
            <p:nvSpPr>
              <p:cNvPr id="15" name="TextBox 14">
                <a:extLst>
                  <a:ext uri="{FF2B5EF4-FFF2-40B4-BE49-F238E27FC236}">
                    <a16:creationId xmlns:a16="http://schemas.microsoft.com/office/drawing/2014/main" id="{E2DBAC16-A866-0A54-D3FE-C8C5B8314B87}"/>
                  </a:ext>
                </a:extLst>
              </p:cNvPr>
              <p:cNvSpPr txBox="1">
                <a:spLocks noRot="1" noChangeAspect="1" noMove="1" noResize="1" noEditPoints="1" noAdjustHandles="1" noChangeArrowheads="1" noChangeShapeType="1" noTextEdit="1"/>
              </p:cNvSpPr>
              <p:nvPr/>
            </p:nvSpPr>
            <p:spPr>
              <a:xfrm>
                <a:off x="6398810" y="2052333"/>
                <a:ext cx="759417" cy="369332"/>
              </a:xfrm>
              <a:prstGeom prst="rect">
                <a:avLst/>
              </a:prstGeom>
              <a:blipFill>
                <a:blip r:embed="rId13"/>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673668B-287B-7C4E-F749-24EE12235D90}"/>
                  </a:ext>
                </a:extLst>
              </p:cNvPr>
              <p:cNvSpPr txBox="1"/>
              <p:nvPr/>
            </p:nvSpPr>
            <p:spPr>
              <a:xfrm>
                <a:off x="6781103" y="3372634"/>
                <a:ext cx="759417" cy="369332"/>
              </a:xfrm>
              <a:prstGeom prst="rect">
                <a:avLst/>
              </a:prstGeom>
              <a:solidFill>
                <a:srgbClr val="C00000">
                  <a:alpha val="50000"/>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6</m:t>
                          </m:r>
                        </m:sub>
                      </m:sSub>
                    </m:oMath>
                  </m:oMathPara>
                </a14:m>
                <a:endParaRPr kumimoji="1" lang="zh-CN" altLang="en-US"/>
              </a:p>
            </p:txBody>
          </p:sp>
        </mc:Choice>
        <mc:Fallback xmlns="">
          <p:sp>
            <p:nvSpPr>
              <p:cNvPr id="18" name="TextBox 17">
                <a:extLst>
                  <a:ext uri="{FF2B5EF4-FFF2-40B4-BE49-F238E27FC236}">
                    <a16:creationId xmlns:a16="http://schemas.microsoft.com/office/drawing/2014/main" id="{0673668B-287B-7C4E-F749-24EE12235D90}"/>
                  </a:ext>
                </a:extLst>
              </p:cNvPr>
              <p:cNvSpPr txBox="1">
                <a:spLocks noRot="1" noChangeAspect="1" noMove="1" noResize="1" noEditPoints="1" noAdjustHandles="1" noChangeArrowheads="1" noChangeShapeType="1" noTextEdit="1"/>
              </p:cNvSpPr>
              <p:nvPr/>
            </p:nvSpPr>
            <p:spPr>
              <a:xfrm>
                <a:off x="6781103" y="3372634"/>
                <a:ext cx="759417" cy="369332"/>
              </a:xfrm>
              <a:prstGeom prst="rect">
                <a:avLst/>
              </a:prstGeom>
              <a:blipFill>
                <a:blip r:embed="rId14"/>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862F52F-E1F4-87C4-9FE1-FF986AB46850}"/>
                  </a:ext>
                </a:extLst>
              </p:cNvPr>
              <p:cNvSpPr txBox="1"/>
              <p:nvPr/>
            </p:nvSpPr>
            <p:spPr>
              <a:xfrm>
                <a:off x="6781102" y="4096300"/>
                <a:ext cx="759417" cy="369332"/>
              </a:xfrm>
              <a:prstGeom prst="rect">
                <a:avLst/>
              </a:prstGeom>
              <a:solidFill>
                <a:srgbClr val="C00000">
                  <a:alpha val="50000"/>
                </a:srgbClr>
              </a:solid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7</m:t>
                          </m:r>
                        </m:sub>
                      </m:sSub>
                    </m:oMath>
                  </m:oMathPara>
                </a14:m>
                <a:endParaRPr kumimoji="1" lang="zh-CN" altLang="en-US"/>
              </a:p>
            </p:txBody>
          </p:sp>
        </mc:Choice>
        <mc:Fallback xmlns="">
          <p:sp>
            <p:nvSpPr>
              <p:cNvPr id="19" name="TextBox 18">
                <a:extLst>
                  <a:ext uri="{FF2B5EF4-FFF2-40B4-BE49-F238E27FC236}">
                    <a16:creationId xmlns:a16="http://schemas.microsoft.com/office/drawing/2014/main" id="{E862F52F-E1F4-87C4-9FE1-FF986AB46850}"/>
                  </a:ext>
                </a:extLst>
              </p:cNvPr>
              <p:cNvSpPr txBox="1">
                <a:spLocks noRot="1" noChangeAspect="1" noMove="1" noResize="1" noEditPoints="1" noAdjustHandles="1" noChangeArrowheads="1" noChangeShapeType="1" noTextEdit="1"/>
              </p:cNvSpPr>
              <p:nvPr/>
            </p:nvSpPr>
            <p:spPr>
              <a:xfrm>
                <a:off x="6781102" y="4096300"/>
                <a:ext cx="759417" cy="369332"/>
              </a:xfrm>
              <a:prstGeom prst="rect">
                <a:avLst/>
              </a:prstGeom>
              <a:blipFill>
                <a:blip r:embed="rId15"/>
                <a:stretch>
                  <a:fillRect/>
                </a:stretch>
              </a:blipFill>
              <a:ln w="12700">
                <a:solidFill>
                  <a:schemeClr val="accent1">
                    <a:shade val="50000"/>
                  </a:schemeClr>
                </a:solidFill>
              </a:ln>
            </p:spPr>
            <p:txBody>
              <a:bodyPr/>
              <a:lstStyle/>
              <a:p>
                <a:r>
                  <a:rPr lang="zh-CN" altLang="en-US">
                    <a:noFill/>
                  </a:rPr>
                  <a:t> </a:t>
                </a:r>
              </a:p>
            </p:txBody>
          </p:sp>
        </mc:Fallback>
      </mc:AlternateContent>
      <p:cxnSp>
        <p:nvCxnSpPr>
          <p:cNvPr id="21" name="Straight Arrow Connector 20">
            <a:extLst>
              <a:ext uri="{FF2B5EF4-FFF2-40B4-BE49-F238E27FC236}">
                <a16:creationId xmlns:a16="http://schemas.microsoft.com/office/drawing/2014/main" id="{E885EE63-5999-E4B1-5418-75F1CD61497A}"/>
              </a:ext>
            </a:extLst>
          </p:cNvPr>
          <p:cNvCxnSpPr>
            <a:stCxn id="6" idx="2"/>
            <a:endCxn id="7" idx="0"/>
          </p:cNvCxnSpPr>
          <p:nvPr/>
        </p:nvCxnSpPr>
        <p:spPr>
          <a:xfrm>
            <a:off x="5334596" y="1014500"/>
            <a:ext cx="0" cy="36659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609DC0D-1F08-472F-0974-37BB5F9B4FB7}"/>
              </a:ext>
            </a:extLst>
          </p:cNvPr>
          <p:cNvCxnSpPr>
            <a:cxnSpLocks/>
            <a:stCxn id="8" idx="2"/>
            <a:endCxn id="9" idx="0"/>
          </p:cNvCxnSpPr>
          <p:nvPr/>
        </p:nvCxnSpPr>
        <p:spPr>
          <a:xfrm flipH="1">
            <a:off x="5334595" y="2546594"/>
            <a:ext cx="1" cy="222885"/>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139AE19-FCD3-A3E3-92AB-DDE38CEA6A93}"/>
              </a:ext>
            </a:extLst>
          </p:cNvPr>
          <p:cNvCxnSpPr>
            <a:cxnSpLocks/>
            <a:stCxn id="10" idx="2"/>
            <a:endCxn id="12" idx="0"/>
          </p:cNvCxnSpPr>
          <p:nvPr/>
        </p:nvCxnSpPr>
        <p:spPr>
          <a:xfrm flipH="1">
            <a:off x="5334592" y="3721308"/>
            <a:ext cx="2" cy="379558"/>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40D82C45-CB6F-38D1-807E-0A858609107C}"/>
              </a:ext>
            </a:extLst>
          </p:cNvPr>
          <p:cNvCxnSpPr>
            <a:cxnSpLocks/>
            <a:stCxn id="13" idx="2"/>
            <a:endCxn id="14" idx="0"/>
          </p:cNvCxnSpPr>
          <p:nvPr/>
        </p:nvCxnSpPr>
        <p:spPr>
          <a:xfrm flipH="1">
            <a:off x="7160812" y="1014500"/>
            <a:ext cx="1" cy="361734"/>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7E00252-0260-23AE-6965-F4A2AF58B743}"/>
              </a:ext>
            </a:extLst>
          </p:cNvPr>
          <p:cNvCxnSpPr>
            <a:cxnSpLocks/>
            <a:endCxn id="15" idx="0"/>
          </p:cNvCxnSpPr>
          <p:nvPr/>
        </p:nvCxnSpPr>
        <p:spPr>
          <a:xfrm flipH="1">
            <a:off x="6778519" y="1745566"/>
            <a:ext cx="188560" cy="306767"/>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E5CDC152-D8D4-B640-FA86-036EDA868644}"/>
              </a:ext>
            </a:extLst>
          </p:cNvPr>
          <p:cNvCxnSpPr>
            <a:cxnSpLocks/>
            <a:stCxn id="15" idx="2"/>
          </p:cNvCxnSpPr>
          <p:nvPr/>
        </p:nvCxnSpPr>
        <p:spPr>
          <a:xfrm>
            <a:off x="6778519" y="2421665"/>
            <a:ext cx="177372" cy="950969"/>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ECD0BAA6-D610-A84F-A5BB-CC9DCF30A8AD}"/>
              </a:ext>
            </a:extLst>
          </p:cNvPr>
          <p:cNvCxnSpPr>
            <a:cxnSpLocks/>
            <a:stCxn id="18" idx="2"/>
            <a:endCxn id="19" idx="0"/>
          </p:cNvCxnSpPr>
          <p:nvPr/>
        </p:nvCxnSpPr>
        <p:spPr>
          <a:xfrm flipH="1">
            <a:off x="7160811" y="3741966"/>
            <a:ext cx="1" cy="354334"/>
          </a:xfrm>
          <a:prstGeom prst="straightConnector1">
            <a:avLst/>
          </a:prstGeom>
          <a:ln w="25400">
            <a:solidFill>
              <a:srgbClr val="C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150F1132-0E14-D038-D552-B918A7899AD4}"/>
              </a:ext>
            </a:extLst>
          </p:cNvPr>
          <p:cNvCxnSpPr>
            <a:cxnSpLocks/>
            <a:stCxn id="19" idx="2"/>
            <a:endCxn id="8" idx="1"/>
          </p:cNvCxnSpPr>
          <p:nvPr/>
        </p:nvCxnSpPr>
        <p:spPr>
          <a:xfrm rot="5400000" flipH="1">
            <a:off x="5005997" y="2310818"/>
            <a:ext cx="2103704" cy="2205924"/>
          </a:xfrm>
          <a:prstGeom prst="bentConnector4">
            <a:avLst>
              <a:gd name="adj1" fmla="val -10867"/>
              <a:gd name="adj2" fmla="val 110363"/>
            </a:avLst>
          </a:prstGeom>
          <a:ln w="25400">
            <a:solidFill>
              <a:srgbClr val="C00000"/>
            </a:solidFill>
            <a:prstDash val="lgDash"/>
            <a:tailEnd type="triangle" w="lg" len="med"/>
          </a:ln>
        </p:spPr>
        <p:style>
          <a:lnRef idx="2">
            <a:schemeClr val="accent1"/>
          </a:lnRef>
          <a:fillRef idx="0">
            <a:schemeClr val="accent1"/>
          </a:fillRef>
          <a:effectRef idx="1">
            <a:schemeClr val="accent1"/>
          </a:effectRef>
          <a:fontRef idx="minor">
            <a:schemeClr val="tx1"/>
          </a:fontRef>
        </p:style>
      </p:cxnSp>
      <p:cxnSp>
        <p:nvCxnSpPr>
          <p:cNvPr id="72" name="Curved Connector 71">
            <a:extLst>
              <a:ext uri="{FF2B5EF4-FFF2-40B4-BE49-F238E27FC236}">
                <a16:creationId xmlns:a16="http://schemas.microsoft.com/office/drawing/2014/main" id="{313F0C2A-0B49-6309-A84C-816529833AFB}"/>
              </a:ext>
            </a:extLst>
          </p:cNvPr>
          <p:cNvCxnSpPr>
            <a:cxnSpLocks/>
            <a:stCxn id="7" idx="3"/>
          </p:cNvCxnSpPr>
          <p:nvPr/>
        </p:nvCxnSpPr>
        <p:spPr>
          <a:xfrm flipV="1">
            <a:off x="5714304" y="701207"/>
            <a:ext cx="1064214" cy="864553"/>
          </a:xfrm>
          <a:prstGeom prst="curvedConnector3">
            <a:avLst>
              <a:gd name="adj1" fmla="val 46469"/>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76" name="Curved Connector 75">
            <a:extLst>
              <a:ext uri="{FF2B5EF4-FFF2-40B4-BE49-F238E27FC236}">
                <a16:creationId xmlns:a16="http://schemas.microsoft.com/office/drawing/2014/main" id="{14DB3223-78D4-3C7D-2789-55939572F06E}"/>
              </a:ext>
            </a:extLst>
          </p:cNvPr>
          <p:cNvCxnSpPr>
            <a:cxnSpLocks/>
            <a:stCxn id="9" idx="3"/>
            <a:endCxn id="13" idx="1"/>
          </p:cNvCxnSpPr>
          <p:nvPr/>
        </p:nvCxnSpPr>
        <p:spPr>
          <a:xfrm flipV="1">
            <a:off x="5714303" y="829834"/>
            <a:ext cx="1066801" cy="2124311"/>
          </a:xfrm>
          <a:prstGeom prst="curvedConnector3">
            <a:avLst>
              <a:gd name="adj1" fmla="val 50001"/>
            </a:avLst>
          </a:prstGeom>
          <a:ln w="25400">
            <a:solidFill>
              <a:srgbClr val="C00000"/>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84" name="Curved Connector 83">
            <a:extLst>
              <a:ext uri="{FF2B5EF4-FFF2-40B4-BE49-F238E27FC236}">
                <a16:creationId xmlns:a16="http://schemas.microsoft.com/office/drawing/2014/main" id="{AC4025F0-5AD5-2999-C69B-79C6AC7BFFCC}"/>
              </a:ext>
            </a:extLst>
          </p:cNvPr>
          <p:cNvCxnSpPr>
            <a:cxnSpLocks/>
            <a:stCxn id="19" idx="1"/>
            <a:endCxn id="10" idx="3"/>
          </p:cNvCxnSpPr>
          <p:nvPr/>
        </p:nvCxnSpPr>
        <p:spPr>
          <a:xfrm rot="10800000">
            <a:off x="5714302" y="3536642"/>
            <a:ext cx="1066800" cy="744324"/>
          </a:xfrm>
          <a:prstGeom prst="curvedConnector3">
            <a:avLst>
              <a:gd name="adj1" fmla="val 50000"/>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08615B89-05FC-18EB-37A9-981FC65FCB7F}"/>
              </a:ext>
            </a:extLst>
          </p:cNvPr>
          <p:cNvSpPr txBox="1"/>
          <p:nvPr/>
        </p:nvSpPr>
        <p:spPr>
          <a:xfrm>
            <a:off x="3737864" y="5626153"/>
            <a:ext cx="5664051" cy="954107"/>
          </a:xfrm>
          <a:prstGeom prst="rect">
            <a:avLst/>
          </a:prstGeom>
          <a:noFill/>
        </p:spPr>
        <p:txBody>
          <a:bodyPr wrap="none" rtlCol="0">
            <a:spAutoFit/>
          </a:bodyPr>
          <a:lstStyle/>
          <a:p>
            <a:pPr algn="ctr"/>
            <a:r>
              <a:rPr kumimoji="1" lang="en-US" altLang="zh-CN" sz="2800"/>
              <a:t>Interprocedural Control Flow Graph</a:t>
            </a:r>
            <a:br>
              <a:rPr kumimoji="1" lang="en-US" altLang="zh-CN" sz="2800"/>
            </a:br>
            <a:r>
              <a:rPr kumimoji="1" lang="en-US" altLang="zh-CN" sz="2800"/>
              <a:t>(ICFG)</a:t>
            </a:r>
            <a:endParaRPr kumimoji="1" lang="zh-CN" altLang="en-US" sz="2800"/>
          </a:p>
        </p:txBody>
      </p:sp>
      <p:cxnSp>
        <p:nvCxnSpPr>
          <p:cNvPr id="23" name="Straight Arrow Connector 22">
            <a:extLst>
              <a:ext uri="{FF2B5EF4-FFF2-40B4-BE49-F238E27FC236}">
                <a16:creationId xmlns:a16="http://schemas.microsoft.com/office/drawing/2014/main" id="{BFDCC839-6880-3B7C-78BF-BE491E717B4D}"/>
              </a:ext>
            </a:extLst>
          </p:cNvPr>
          <p:cNvCxnSpPr>
            <a:cxnSpLocks/>
          </p:cNvCxnSpPr>
          <p:nvPr/>
        </p:nvCxnSpPr>
        <p:spPr>
          <a:xfrm>
            <a:off x="4954883" y="5034805"/>
            <a:ext cx="759417" cy="0"/>
          </a:xfrm>
          <a:prstGeom prst="straightConnector1">
            <a:avLst/>
          </a:prstGeom>
          <a:ln w="25400">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9E1DA86-1F5D-E239-442D-BB492FC87BA4}"/>
              </a:ext>
            </a:extLst>
          </p:cNvPr>
          <p:cNvCxnSpPr>
            <a:cxnSpLocks/>
          </p:cNvCxnSpPr>
          <p:nvPr/>
        </p:nvCxnSpPr>
        <p:spPr>
          <a:xfrm>
            <a:off x="4954883" y="5354120"/>
            <a:ext cx="759417" cy="0"/>
          </a:xfrm>
          <a:prstGeom prst="straightConnector1">
            <a:avLst/>
          </a:prstGeom>
          <a:ln w="25400">
            <a:solidFill>
              <a:schemeClr val="tx1"/>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CE688BE1-68E8-7867-EA3A-BF9D2C30A501}"/>
              </a:ext>
            </a:extLst>
          </p:cNvPr>
          <p:cNvSpPr txBox="1"/>
          <p:nvPr/>
        </p:nvSpPr>
        <p:spPr>
          <a:xfrm>
            <a:off x="6007909" y="4857623"/>
            <a:ext cx="1123962" cy="369332"/>
          </a:xfrm>
          <a:prstGeom prst="rect">
            <a:avLst/>
          </a:prstGeom>
          <a:noFill/>
        </p:spPr>
        <p:txBody>
          <a:bodyPr wrap="none" rtlCol="0">
            <a:spAutoFit/>
          </a:bodyPr>
          <a:lstStyle/>
          <a:p>
            <a:r>
              <a:rPr kumimoji="1" lang="en-US" altLang="zh-CN"/>
              <a:t>Call Edge</a:t>
            </a:r>
            <a:endParaRPr kumimoji="1" lang="zh-CN" altLang="en-US"/>
          </a:p>
        </p:txBody>
      </p:sp>
      <p:sp>
        <p:nvSpPr>
          <p:cNvPr id="27" name="TextBox 26">
            <a:extLst>
              <a:ext uri="{FF2B5EF4-FFF2-40B4-BE49-F238E27FC236}">
                <a16:creationId xmlns:a16="http://schemas.microsoft.com/office/drawing/2014/main" id="{61B010AA-505B-19DC-7540-031F10A16889}"/>
              </a:ext>
            </a:extLst>
          </p:cNvPr>
          <p:cNvSpPr txBox="1"/>
          <p:nvPr/>
        </p:nvSpPr>
        <p:spPr>
          <a:xfrm>
            <a:off x="6013143" y="5197266"/>
            <a:ext cx="1390061" cy="369332"/>
          </a:xfrm>
          <a:prstGeom prst="rect">
            <a:avLst/>
          </a:prstGeom>
          <a:noFill/>
        </p:spPr>
        <p:txBody>
          <a:bodyPr wrap="none" rtlCol="0">
            <a:spAutoFit/>
          </a:bodyPr>
          <a:lstStyle/>
          <a:p>
            <a:r>
              <a:rPr kumimoji="1" lang="en-US" altLang="zh-CN"/>
              <a:t>Return Edge</a:t>
            </a:r>
            <a:endParaRPr kumimoji="1" lang="zh-CN" altLang="en-US"/>
          </a:p>
        </p:txBody>
      </p:sp>
      <p:sp>
        <p:nvSpPr>
          <p:cNvPr id="11" name="TextBox 10">
            <a:extLst>
              <a:ext uri="{FF2B5EF4-FFF2-40B4-BE49-F238E27FC236}">
                <a16:creationId xmlns:a16="http://schemas.microsoft.com/office/drawing/2014/main" id="{E2E29E24-B53A-A33E-EA17-1519D75E576E}"/>
              </a:ext>
            </a:extLst>
          </p:cNvPr>
          <p:cNvSpPr txBox="1"/>
          <p:nvPr/>
        </p:nvSpPr>
        <p:spPr>
          <a:xfrm>
            <a:off x="192571" y="2769479"/>
            <a:ext cx="4484255" cy="954107"/>
          </a:xfrm>
          <a:prstGeom prst="rect">
            <a:avLst/>
          </a:prstGeom>
          <a:noFill/>
        </p:spPr>
        <p:txBody>
          <a:bodyPr wrap="square">
            <a:spAutoFit/>
          </a:bodyPr>
          <a:lstStyle/>
          <a:p>
            <a:r>
              <a:rPr kumimoji="1" lang="en-US" altLang="zh-CN" sz="2800"/>
              <a:t>Redundant cycle iterations</a:t>
            </a:r>
          </a:p>
          <a:p>
            <a:pPr algn="ctr"/>
            <a:r>
              <a:rPr kumimoji="1" lang="en-US" altLang="zh-CN" sz="2800" b="1">
                <a:solidFill>
                  <a:srgbClr val="C00000"/>
                </a:solidFill>
              </a:rPr>
              <a:t>Inefficient</a:t>
            </a:r>
          </a:p>
        </p:txBody>
      </p:sp>
      <p:sp>
        <p:nvSpPr>
          <p:cNvPr id="17" name="TextBox 16">
            <a:extLst>
              <a:ext uri="{FF2B5EF4-FFF2-40B4-BE49-F238E27FC236}">
                <a16:creationId xmlns:a16="http://schemas.microsoft.com/office/drawing/2014/main" id="{F6A5F5F2-8BDA-46EF-CDB1-5AA9FFCB2FE2}"/>
              </a:ext>
            </a:extLst>
          </p:cNvPr>
          <p:cNvSpPr txBox="1"/>
          <p:nvPr/>
        </p:nvSpPr>
        <p:spPr>
          <a:xfrm>
            <a:off x="5708172" y="2884471"/>
            <a:ext cx="1210781" cy="461665"/>
          </a:xfrm>
          <a:prstGeom prst="rect">
            <a:avLst/>
          </a:prstGeom>
          <a:noFill/>
        </p:spPr>
        <p:txBody>
          <a:bodyPr wrap="none" rtlCol="0">
            <a:spAutoFit/>
          </a:bodyPr>
          <a:lstStyle/>
          <a:p>
            <a:r>
              <a:rPr kumimoji="1" lang="en-US" altLang="zh-CN" sz="2400" b="1">
                <a:solidFill>
                  <a:srgbClr val="C00000"/>
                </a:solidFill>
              </a:rPr>
              <a:t>Cycle 3</a:t>
            </a:r>
            <a:endParaRPr kumimoji="1" lang="zh-CN" altLang="en-US" sz="2400" b="1">
              <a:solidFill>
                <a:srgbClr val="C00000"/>
              </a:solidFill>
            </a:endParaRPr>
          </a:p>
        </p:txBody>
      </p:sp>
    </p:spTree>
    <p:extLst>
      <p:ext uri="{BB962C8B-B14F-4D97-AF65-F5344CB8AC3E}">
        <p14:creationId xmlns:p14="http://schemas.microsoft.com/office/powerpoint/2010/main" val="3890479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E2159-D54E-0BDC-4B0E-6321EA01C9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115E5E-CC3A-2A07-4A6B-A9430BBCF175}"/>
              </a:ext>
            </a:extLst>
          </p:cNvPr>
          <p:cNvSpPr>
            <a:spLocks noGrp="1"/>
          </p:cNvSpPr>
          <p:nvPr>
            <p:ph type="title"/>
          </p:nvPr>
        </p:nvSpPr>
        <p:spPr/>
        <p:txBody>
          <a:bodyPr/>
          <a:lstStyle/>
          <a:p>
            <a:r>
              <a:rPr kumimoji="1" lang="en-US" altLang="zh-CN"/>
              <a:t>Motivation</a:t>
            </a:r>
            <a:endParaRPr kumimoji="1" lang="zh-CN" altLang="en-US"/>
          </a:p>
        </p:txBody>
      </p:sp>
      <p:sp>
        <p:nvSpPr>
          <p:cNvPr id="4" name="Slide Number Placeholder 3">
            <a:extLst>
              <a:ext uri="{FF2B5EF4-FFF2-40B4-BE49-F238E27FC236}">
                <a16:creationId xmlns:a16="http://schemas.microsoft.com/office/drawing/2014/main" id="{DAC2819F-6611-C4AB-DEA3-28E01E9DCB7C}"/>
              </a:ext>
            </a:extLst>
          </p:cNvPr>
          <p:cNvSpPr>
            <a:spLocks noGrp="1"/>
          </p:cNvSpPr>
          <p:nvPr>
            <p:ph type="sldNum" sz="quarter" idx="12"/>
          </p:nvPr>
        </p:nvSpPr>
        <p:spPr/>
        <p:txBody>
          <a:bodyPr/>
          <a:lstStyle/>
          <a:p>
            <a:fld id="{E7F4798B-5966-EA46-B410-50C17A12B33D}" type="slidenum">
              <a:rPr lang="en-CN"/>
              <a:t>29</a:t>
            </a:fld>
            <a:endParaRPr kumimoji="1" lang="en-CN" altLang="zh-CN"/>
          </a:p>
        </p:txBody>
      </p:sp>
      <p:sp>
        <p:nvSpPr>
          <p:cNvPr id="3" name="Content Placeholder 2">
            <a:extLst>
              <a:ext uri="{FF2B5EF4-FFF2-40B4-BE49-F238E27FC236}">
                <a16:creationId xmlns:a16="http://schemas.microsoft.com/office/drawing/2014/main" id="{2AC866D3-B982-5068-ABA2-242B1A09DC85}"/>
              </a:ext>
            </a:extLst>
          </p:cNvPr>
          <p:cNvSpPr>
            <a:spLocks noGrp="1"/>
          </p:cNvSpPr>
          <p:nvPr>
            <p:ph type="body" sz="quarter" idx="13"/>
          </p:nvPr>
        </p:nvSpPr>
        <p:spPr>
          <a:xfrm>
            <a:off x="838200" y="1037292"/>
            <a:ext cx="10515600" cy="543059"/>
          </a:xfrm>
        </p:spPr>
        <p:txBody>
          <a:bodyPr/>
          <a:lstStyle/>
          <a:p>
            <a:r>
              <a:rPr kumimoji="1" lang="en-US" altLang="zh-CN"/>
              <a:t>Recursion handling</a:t>
            </a:r>
          </a:p>
        </p:txBody>
      </p:sp>
      <p:sp>
        <p:nvSpPr>
          <p:cNvPr id="5" name="TextBox 4">
            <a:extLst>
              <a:ext uri="{FF2B5EF4-FFF2-40B4-BE49-F238E27FC236}">
                <a16:creationId xmlns:a16="http://schemas.microsoft.com/office/drawing/2014/main" id="{5BF6413B-8A03-303C-E907-32A1F3C1619E}"/>
              </a:ext>
            </a:extLst>
          </p:cNvPr>
          <p:cNvSpPr txBox="1"/>
          <p:nvPr/>
        </p:nvSpPr>
        <p:spPr>
          <a:xfrm>
            <a:off x="907739" y="1547911"/>
            <a:ext cx="5014710" cy="3477875"/>
          </a:xfrm>
          <a:prstGeom prst="rect">
            <a:avLst/>
          </a:prstGeom>
          <a:noFill/>
          <a:ln w="12700">
            <a:solidFill>
              <a:schemeClr val="accent1">
                <a:shade val="50000"/>
              </a:schemeClr>
            </a:solidFill>
          </a:ln>
        </p:spPr>
        <p:txBody>
          <a:bodyPr wrap="square">
            <a:spAutoFit/>
          </a:bodyPr>
          <a:lstStyle/>
          <a:p>
            <a:r>
              <a:rPr lang="en-US" altLang="zh-CN" sz="2000" dirty="0">
                <a:latin typeface="Inconsolata LGC" panose="020B0609030003000000" pitchFamily="49" charset="0"/>
              </a:rPr>
              <a:t>1  int recur(int p) {</a:t>
            </a:r>
          </a:p>
          <a:p>
            <a:r>
              <a:rPr lang="en-US" altLang="zh-CN" sz="2000" dirty="0">
                <a:latin typeface="Inconsolata LGC" panose="020B0609030003000000" pitchFamily="49" charset="0"/>
              </a:rPr>
              <a:t>2      if (p &gt; 100) {</a:t>
            </a:r>
          </a:p>
          <a:p>
            <a:r>
              <a:rPr lang="en-US" altLang="zh-CN" sz="2000" dirty="0">
                <a:latin typeface="Inconsolata LGC" panose="020B0609030003000000" pitchFamily="49" charset="0"/>
              </a:rPr>
              <a:t>3          return p – 10;</a:t>
            </a:r>
          </a:p>
          <a:p>
            <a:r>
              <a:rPr lang="en-US" altLang="zh-CN" sz="2000" dirty="0">
                <a:latin typeface="Inconsolata LGC" panose="020B0609030003000000" pitchFamily="49" charset="0"/>
              </a:rPr>
              <a:t>4      } else {</a:t>
            </a:r>
          </a:p>
          <a:p>
            <a:r>
              <a:rPr lang="en-US" altLang="zh-CN" sz="2000" dirty="0">
                <a:latin typeface="Inconsolata LGC" panose="020B0609030003000000" pitchFamily="49" charset="0"/>
              </a:rPr>
              <a:t>5          return recur(p + 11);</a:t>
            </a:r>
          </a:p>
          <a:p>
            <a:r>
              <a:rPr lang="en-US" altLang="zh-CN" sz="2000" dirty="0">
                <a:latin typeface="Inconsolata LGC" panose="020B0609030003000000" pitchFamily="49" charset="0"/>
              </a:rPr>
              <a:t>6      }</a:t>
            </a:r>
          </a:p>
          <a:p>
            <a:r>
              <a:rPr lang="en-US" altLang="zh-CN" sz="2000" dirty="0">
                <a:latin typeface="Inconsolata LGC" panose="020B0609030003000000" pitchFamily="49" charset="0"/>
              </a:rPr>
              <a:t>7  }</a:t>
            </a:r>
          </a:p>
          <a:p>
            <a:r>
              <a:rPr lang="en-US" altLang="zh-CN" sz="2000" dirty="0">
                <a:latin typeface="Inconsolata LGC" panose="020B0609030003000000" pitchFamily="49" charset="0"/>
              </a:rPr>
              <a:t>8  int main() {</a:t>
            </a:r>
          </a:p>
          <a:p>
            <a:r>
              <a:rPr lang="en-US" altLang="zh-CN" sz="2000" dirty="0">
                <a:latin typeface="Inconsolata LGC" panose="020B0609030003000000" pitchFamily="49" charset="0"/>
              </a:rPr>
              <a:t>9      int res1 = recur(105);</a:t>
            </a:r>
          </a:p>
          <a:p>
            <a:r>
              <a:rPr lang="en-US" altLang="zh-CN" sz="2000" dirty="0">
                <a:latin typeface="Inconsolata LGC" panose="020B0609030003000000" pitchFamily="49" charset="0"/>
              </a:rPr>
              <a:t>10     int res2 = recur(res1);</a:t>
            </a:r>
          </a:p>
          <a:p>
            <a:r>
              <a:rPr lang="en-US" altLang="zh-CN" sz="2000" dirty="0">
                <a:latin typeface="Inconsolata LGC" panose="020B0609030003000000" pitchFamily="49" charset="0"/>
              </a:rPr>
              <a:t>11 }</a:t>
            </a:r>
          </a:p>
        </p:txBody>
      </p:sp>
      <p:graphicFrame>
        <p:nvGraphicFramePr>
          <p:cNvPr id="6" name="Table 5">
            <a:extLst>
              <a:ext uri="{FF2B5EF4-FFF2-40B4-BE49-F238E27FC236}">
                <a16:creationId xmlns:a16="http://schemas.microsoft.com/office/drawing/2014/main" id="{2DE589D5-9013-16D4-7CA3-C69002095E80}"/>
              </a:ext>
            </a:extLst>
          </p:cNvPr>
          <p:cNvGraphicFramePr>
            <a:graphicFrameLocks noGrp="1"/>
          </p:cNvGraphicFramePr>
          <p:nvPr>
            <p:extLst>
              <p:ext uri="{D42A27DB-BD31-4B8C-83A1-F6EECF244321}">
                <p14:modId xmlns:p14="http://schemas.microsoft.com/office/powerpoint/2010/main" val="1660686543"/>
              </p:ext>
            </p:extLst>
          </p:nvPr>
        </p:nvGraphicFramePr>
        <p:xfrm>
          <a:off x="6269553" y="1037292"/>
          <a:ext cx="5519825" cy="4114800"/>
        </p:xfrm>
        <a:graphic>
          <a:graphicData uri="http://schemas.openxmlformats.org/drawingml/2006/table">
            <a:tbl>
              <a:tblPr firstRow="1" bandRow="1">
                <a:tableStyleId>{5C22544A-7EE6-4342-B048-85BDC9FD1C3A}</a:tableStyleId>
              </a:tblPr>
              <a:tblGrid>
                <a:gridCol w="2218686">
                  <a:extLst>
                    <a:ext uri="{9D8B030D-6E8A-4147-A177-3AD203B41FA5}">
                      <a16:colId xmlns:a16="http://schemas.microsoft.com/office/drawing/2014/main" val="3690897915"/>
                    </a:ext>
                  </a:extLst>
                </a:gridCol>
                <a:gridCol w="3301139">
                  <a:extLst>
                    <a:ext uri="{9D8B030D-6E8A-4147-A177-3AD203B41FA5}">
                      <a16:colId xmlns:a16="http://schemas.microsoft.com/office/drawing/2014/main" val="3037836035"/>
                    </a:ext>
                  </a:extLst>
                </a:gridCol>
              </a:tblGrid>
              <a:tr h="338675">
                <a:tc>
                  <a:txBody>
                    <a:bodyPr/>
                    <a:lstStyle/>
                    <a:p>
                      <a:r>
                        <a:rPr lang="en-US" altLang="zh-CN" sz="2000"/>
                        <a:t>Tool</a:t>
                      </a:r>
                      <a:endParaRPr lang="zh-CN" altLang="en-US" sz="2000"/>
                    </a:p>
                  </a:txBody>
                  <a:tcPr/>
                </a:tc>
                <a:tc>
                  <a:txBody>
                    <a:bodyPr/>
                    <a:lstStyle/>
                    <a:p>
                      <a:r>
                        <a:rPr lang="en-US" altLang="zh-CN" sz="2000"/>
                        <a:t>Recursion handling</a:t>
                      </a:r>
                      <a:endParaRPr lang="zh-CN" altLang="en-US" sz="2000"/>
                    </a:p>
                  </a:txBody>
                  <a:tcPr/>
                </a:tc>
                <a:extLst>
                  <a:ext uri="{0D108BD9-81ED-4DB2-BD59-A6C34878D82A}">
                    <a16:rowId xmlns:a16="http://schemas.microsoft.com/office/drawing/2014/main" val="4241946167"/>
                  </a:ext>
                </a:extLst>
              </a:tr>
              <a:tr h="338675">
                <a:tc>
                  <a:txBody>
                    <a:bodyPr/>
                    <a:lstStyle/>
                    <a:p>
                      <a:r>
                        <a:rPr lang="en-US" altLang="zh-CN" sz="2000"/>
                        <a:t>Astrée (Cousot et al., 2005)</a:t>
                      </a:r>
                      <a:endParaRPr lang="zh-CN" alt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solidFill>
                            <a:schemeClr val="tx1"/>
                          </a:solidFill>
                        </a:rPr>
                        <a:t>Bound the analysis of recursive calls</a:t>
                      </a:r>
                    </a:p>
                  </a:txBody>
                  <a:tcPr/>
                </a:tc>
                <a:extLst>
                  <a:ext uri="{0D108BD9-81ED-4DB2-BD59-A6C34878D82A}">
                    <a16:rowId xmlns:a16="http://schemas.microsoft.com/office/drawing/2014/main" val="905780893"/>
                  </a:ext>
                </a:extLst>
              </a:tr>
              <a:tr h="338675">
                <a:tc>
                  <a:txBody>
                    <a:bodyPr/>
                    <a:lstStyle/>
                    <a:p>
                      <a:r>
                        <a:rPr lang="en-US" altLang="zh-CN" sz="2000"/>
                        <a:t>IKOS (Brat et al. 2014)</a:t>
                      </a:r>
                      <a:endParaRPr lang="zh-CN" alt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Assign top values to variables affected by recursion</a:t>
                      </a:r>
                    </a:p>
                  </a:txBody>
                  <a:tcPr/>
                </a:tc>
                <a:extLst>
                  <a:ext uri="{0D108BD9-81ED-4DB2-BD59-A6C34878D82A}">
                    <a16:rowId xmlns:a16="http://schemas.microsoft.com/office/drawing/2014/main" val="2711825178"/>
                  </a:ext>
                </a:extLst>
              </a:tr>
              <a:tr h="338675">
                <a:tc>
                  <a:txBody>
                    <a:bodyPr/>
                    <a:lstStyle/>
                    <a:p>
                      <a:r>
                        <a:rPr lang="en-US" altLang="zh-CN" sz="2000"/>
                        <a:t>PinPoint (Shi et al., 2021)</a:t>
                      </a:r>
                      <a:endParaRPr lang="zh-CN" altLang="en-US" sz="2000"/>
                    </a:p>
                  </a:txBody>
                  <a:tcPr/>
                </a:tc>
                <a:tc>
                  <a:txBody>
                    <a:bodyPr/>
                    <a:lstStyle/>
                    <a:p>
                      <a:r>
                        <a:rPr lang="en-US" altLang="zh-CN" sz="2000"/>
                        <a:t>Unroll recursion for fixed depth</a:t>
                      </a:r>
                      <a:endParaRPr lang="zh-CN" altLang="en-US" sz="2000"/>
                    </a:p>
                  </a:txBody>
                  <a:tcPr/>
                </a:tc>
                <a:extLst>
                  <a:ext uri="{0D108BD9-81ED-4DB2-BD59-A6C34878D82A}">
                    <a16:rowId xmlns:a16="http://schemas.microsoft.com/office/drawing/2014/main" val="1243102323"/>
                  </a:ext>
                </a:extLst>
              </a:tr>
              <a:tr h="338675">
                <a:tc>
                  <a:txBody>
                    <a:bodyPr/>
                    <a:lstStyle/>
                    <a:p>
                      <a:r>
                        <a:rPr lang="en-US" altLang="zh-CN" sz="2000"/>
                        <a:t>CSA (Cheng, Wang, &amp;Sui, 2024), Clam (</a:t>
                      </a:r>
                      <a:r>
                        <a:rPr kumimoji="1" lang="en-US" altLang="zh-CN" sz="2000"/>
                        <a:t>Gurfinkel &amp; Navas, 2021</a:t>
                      </a:r>
                      <a:r>
                        <a:rPr lang="en-US" altLang="zh-CN" sz="2000"/>
                        <a:t>)</a:t>
                      </a:r>
                      <a:endParaRPr lang="zh-CN" altLang="en-US" sz="2000"/>
                    </a:p>
                  </a:txBody>
                  <a:tcPr/>
                </a:tc>
                <a:tc>
                  <a:txBody>
                    <a:bodyPr/>
                    <a:lstStyle/>
                    <a:p>
                      <a:r>
                        <a:rPr lang="en-US" altLang="zh-CN" sz="2000"/>
                        <a:t>Only perform widening at recursion entry/exit nodes</a:t>
                      </a:r>
                      <a:endParaRPr lang="zh-CN" altLang="en-US" sz="2000"/>
                    </a:p>
                  </a:txBody>
                  <a:tcPr/>
                </a:tc>
                <a:extLst>
                  <a:ext uri="{0D108BD9-81ED-4DB2-BD59-A6C34878D82A}">
                    <a16:rowId xmlns:a16="http://schemas.microsoft.com/office/drawing/2014/main" val="4265510011"/>
                  </a:ext>
                </a:extLst>
              </a:tr>
            </a:tbl>
          </a:graphicData>
        </a:graphic>
      </p:graphicFrame>
      <p:sp>
        <p:nvSpPr>
          <p:cNvPr id="8" name="TextBox 7">
            <a:extLst>
              <a:ext uri="{FF2B5EF4-FFF2-40B4-BE49-F238E27FC236}">
                <a16:creationId xmlns:a16="http://schemas.microsoft.com/office/drawing/2014/main" id="{4869E67D-1791-9884-18CD-1C4AF6BDDF32}"/>
              </a:ext>
            </a:extLst>
          </p:cNvPr>
          <p:cNvSpPr txBox="1"/>
          <p:nvPr/>
        </p:nvSpPr>
        <p:spPr>
          <a:xfrm>
            <a:off x="439118" y="5225758"/>
            <a:ext cx="11313763" cy="1631216"/>
          </a:xfrm>
          <a:prstGeom prst="rect">
            <a:avLst/>
          </a:prstGeom>
          <a:noFill/>
        </p:spPr>
        <p:txBody>
          <a:bodyPr wrap="square" rtlCol="0">
            <a:spAutoFit/>
          </a:bodyPr>
          <a:lstStyle/>
          <a:p>
            <a:pPr marL="171450" indent="-171450">
              <a:buFont typeface="Arial" panose="020B0604020202020204" pitchFamily="34" charset="0"/>
              <a:buChar char="•"/>
            </a:pPr>
            <a:r>
              <a:rPr lang="en-US" sz="1000"/>
              <a:t>Cousot, P., Cousot, R., Feret, J., Mauborgne, L., Miné, A., Monniaux, D., &amp; Rival, X. (2005). The ASTRÉE analyzer. In </a:t>
            </a:r>
            <a:r>
              <a:rPr lang="en-US" sz="1000" i="1"/>
              <a:t>Programming languages and systems: 14th European symposium on programming, ESOP 2005, held as part of the joint European conferences on theory and practice of software, ETAPS 2005, Edinburgh, UK, April 4-8, 2005. proceedings 14</a:t>
            </a:r>
            <a:r>
              <a:rPr lang="en-US" sz="1000"/>
              <a:t> (pp. 21-30). Springer Berlin Heidelberg.</a:t>
            </a:r>
          </a:p>
          <a:p>
            <a:pPr marL="171450" indent="-171450">
              <a:buFont typeface="Arial" panose="020B0604020202020204" pitchFamily="34" charset="0"/>
              <a:buChar char="•"/>
            </a:pPr>
            <a:r>
              <a:rPr kumimoji="1" lang="en-US" altLang="zh-CN" sz="1000"/>
              <a:t>Brat, G., Navas, J. A., Shi, N., &amp; Venet, A. (2014, September). IKOS: A framework for static analysis based on abstract interpretation. In International Conference on Software Engineering and Formal Methods (pp. 271-277). Cham: Springer International Publishing.</a:t>
            </a:r>
          </a:p>
          <a:p>
            <a:pPr marL="171450" indent="-171450">
              <a:buFont typeface="Arial" panose="020B0604020202020204" pitchFamily="34" charset="0"/>
              <a:buChar char="•"/>
            </a:pPr>
            <a:r>
              <a:rPr kumimoji="1" lang="en-US" altLang="zh-CN" sz="1000"/>
              <a:t>Shi, Q., Yao, P., Wu, R., &amp; Zhang, C. (2021). Path-sensitive sparse analysis without path conditions. In Proceedings of the 42nd ACM SIGPLAN International Conference on Programming Language Design and Implementation (PLDI 2021) (pp. 930–943). Association for Computing Machinery. https://doi.org/10.1145/3453483.3454086</a:t>
            </a:r>
          </a:p>
          <a:p>
            <a:pPr marL="171450" indent="-171450">
              <a:buFont typeface="Arial" panose="020B0604020202020204" pitchFamily="34" charset="0"/>
              <a:buChar char="•"/>
            </a:pPr>
            <a:r>
              <a:rPr kumimoji="1" lang="en-US" altLang="zh-CN" sz="1000"/>
              <a:t>Cheng, X., Wang, J., &amp; Sui, Y. (2024, April). Precise Sparse Abstract Execution via Cross-Domain Interaction. In Proceedings of the IEEE/ACM 46th International Conference on Software Engineering (pp. 1-12).</a:t>
            </a:r>
          </a:p>
          <a:p>
            <a:pPr marL="171450" indent="-171450">
              <a:buFont typeface="Arial" panose="020B0604020202020204" pitchFamily="34" charset="0"/>
              <a:buChar char="•"/>
            </a:pPr>
            <a:r>
              <a:rPr kumimoji="1" lang="en-US" altLang="zh-CN" sz="1000"/>
              <a:t>Gurfinkel, A., &amp; Navas, J. A. (2021, July). Abstract interpretation of LLVM with a region-based memory model. In International workshop on numerical software verification (pp. 122-144). Cham: Springer International Publishing.</a:t>
            </a:r>
          </a:p>
        </p:txBody>
      </p:sp>
    </p:spTree>
    <p:extLst>
      <p:ext uri="{BB962C8B-B14F-4D97-AF65-F5344CB8AC3E}">
        <p14:creationId xmlns:p14="http://schemas.microsoft.com/office/powerpoint/2010/main" val="844359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43A-0F99-5731-9346-9DB8A689C008}"/>
              </a:ext>
            </a:extLst>
          </p:cNvPr>
          <p:cNvSpPr>
            <a:spLocks noGrp="1"/>
          </p:cNvSpPr>
          <p:nvPr>
            <p:ph type="title"/>
          </p:nvPr>
        </p:nvSpPr>
        <p:spPr/>
        <p:txBody>
          <a:bodyPr/>
          <a:lstStyle/>
          <a:p>
            <a:r>
              <a:rPr kumimoji="1" lang="en-US" altLang="zh-CN"/>
              <a:t>Abstract Interpretation</a:t>
            </a:r>
            <a:endParaRPr kumimoji="1" lang="zh-CN" altLang="en-US"/>
          </a:p>
        </p:txBody>
      </p:sp>
      <p:sp>
        <p:nvSpPr>
          <p:cNvPr id="3" name="Content Placeholder 2">
            <a:extLst>
              <a:ext uri="{FF2B5EF4-FFF2-40B4-BE49-F238E27FC236}">
                <a16:creationId xmlns:a16="http://schemas.microsoft.com/office/drawing/2014/main" id="{F9382E64-F4EA-B1E2-99A2-1BDE61DF1363}"/>
              </a:ext>
            </a:extLst>
          </p:cNvPr>
          <p:cNvSpPr>
            <a:spLocks noGrp="1"/>
          </p:cNvSpPr>
          <p:nvPr>
            <p:ph idx="4294967295"/>
          </p:nvPr>
        </p:nvSpPr>
        <p:spPr>
          <a:xfrm>
            <a:off x="838200" y="1493116"/>
            <a:ext cx="10515600" cy="4055277"/>
          </a:xfrm>
        </p:spPr>
        <p:txBody>
          <a:bodyPr/>
          <a:lstStyle/>
          <a:p>
            <a:r>
              <a:rPr kumimoji="1" lang="en-US" altLang="zh-CN" b="1" i="1">
                <a:solidFill>
                  <a:schemeClr val="accent1"/>
                </a:solidFill>
              </a:rPr>
              <a:t>Foundational framework </a:t>
            </a:r>
            <a:r>
              <a:rPr kumimoji="1" lang="en-US" altLang="zh-CN"/>
              <a:t>for expressing static program analysis.</a:t>
            </a:r>
          </a:p>
          <a:p>
            <a:endParaRPr kumimoji="1" lang="en-US" altLang="zh-CN"/>
          </a:p>
          <a:p>
            <a:r>
              <a:rPr kumimoji="1" lang="en-US" altLang="zh-CN" b="1" i="1">
                <a:solidFill>
                  <a:schemeClr val="accent1"/>
                </a:solidFill>
              </a:rPr>
              <a:t>Soundly</a:t>
            </a:r>
            <a:r>
              <a:rPr kumimoji="1" lang="en-US" altLang="zh-CN"/>
              <a:t> </a:t>
            </a:r>
            <a:r>
              <a:rPr kumimoji="1" lang="en-US" altLang="zh-CN" b="1" i="1">
                <a:solidFill>
                  <a:schemeClr val="accent1"/>
                </a:solidFill>
              </a:rPr>
              <a:t>approximate</a:t>
            </a:r>
            <a:r>
              <a:rPr kumimoji="1" lang="en-US" altLang="zh-CN"/>
              <a:t> potential </a:t>
            </a:r>
            <a:r>
              <a:rPr kumimoji="1" lang="en-US" altLang="zh-CN" b="1" i="1">
                <a:solidFill>
                  <a:schemeClr val="accent1"/>
                </a:solidFill>
              </a:rPr>
              <a:t>runtime behaviours </a:t>
            </a:r>
            <a:r>
              <a:rPr kumimoji="1" lang="en-US" altLang="zh-CN"/>
              <a:t>of a program.</a:t>
            </a:r>
          </a:p>
          <a:p>
            <a:endParaRPr kumimoji="1" lang="en-US" altLang="zh-CN"/>
          </a:p>
          <a:p>
            <a:r>
              <a:rPr kumimoji="1" lang="en-US" altLang="zh-CN"/>
              <a:t>Applications:</a:t>
            </a:r>
          </a:p>
          <a:p>
            <a:pPr lvl="1"/>
            <a:r>
              <a:rPr kumimoji="1" lang="en-US" altLang="zh-CN"/>
              <a:t>Security Analysis</a:t>
            </a:r>
          </a:p>
          <a:p>
            <a:pPr lvl="1"/>
            <a:r>
              <a:rPr kumimoji="1" lang="en-US" altLang="zh-CN"/>
              <a:t>Software Verification</a:t>
            </a:r>
          </a:p>
          <a:p>
            <a:pPr lvl="1"/>
            <a:r>
              <a:rPr kumimoji="1" lang="en-US" altLang="zh-CN"/>
              <a:t>Compiler Optimization</a:t>
            </a:r>
          </a:p>
        </p:txBody>
      </p:sp>
      <p:sp>
        <p:nvSpPr>
          <p:cNvPr id="4" name="Slide Number Placeholder 3">
            <a:extLst>
              <a:ext uri="{FF2B5EF4-FFF2-40B4-BE49-F238E27FC236}">
                <a16:creationId xmlns:a16="http://schemas.microsoft.com/office/drawing/2014/main" id="{CCF2F57A-2451-26DE-8037-CBC22898933B}"/>
              </a:ext>
            </a:extLst>
          </p:cNvPr>
          <p:cNvSpPr>
            <a:spLocks noGrp="1"/>
          </p:cNvSpPr>
          <p:nvPr>
            <p:ph type="sldNum" sz="quarter" idx="12"/>
          </p:nvPr>
        </p:nvSpPr>
        <p:spPr/>
        <p:txBody>
          <a:bodyPr/>
          <a:lstStyle/>
          <a:p>
            <a:fld id="{E7F4798B-5966-EA46-B410-50C17A12B33D}" type="slidenum">
              <a:rPr lang="en-CN"/>
              <a:t>3</a:t>
            </a:fld>
            <a:endParaRPr kumimoji="1" lang="en-CN" altLang="zh-CN"/>
          </a:p>
        </p:txBody>
      </p:sp>
    </p:spTree>
    <p:extLst>
      <p:ext uri="{BB962C8B-B14F-4D97-AF65-F5344CB8AC3E}">
        <p14:creationId xmlns:p14="http://schemas.microsoft.com/office/powerpoint/2010/main" val="2322493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2B88E-683D-F146-2AE5-3C88FD28E7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3D76C3-60EA-76E6-DB30-9BDDCE2F1BAD}"/>
              </a:ext>
            </a:extLst>
          </p:cNvPr>
          <p:cNvSpPr>
            <a:spLocks noGrp="1"/>
          </p:cNvSpPr>
          <p:nvPr>
            <p:ph type="title"/>
          </p:nvPr>
        </p:nvSpPr>
        <p:spPr/>
        <p:txBody>
          <a:bodyPr/>
          <a:lstStyle/>
          <a:p>
            <a:r>
              <a:rPr kumimoji="1" lang="en-US" altLang="zh-CN"/>
              <a:t>Motivation</a:t>
            </a:r>
            <a:endParaRPr kumimoji="1" lang="zh-CN" altLang="en-US"/>
          </a:p>
        </p:txBody>
      </p:sp>
      <p:sp>
        <p:nvSpPr>
          <p:cNvPr id="4" name="Slide Number Placeholder 3">
            <a:extLst>
              <a:ext uri="{FF2B5EF4-FFF2-40B4-BE49-F238E27FC236}">
                <a16:creationId xmlns:a16="http://schemas.microsoft.com/office/drawing/2014/main" id="{048F85DB-EA3A-6987-6231-F1FC09743237}"/>
              </a:ext>
            </a:extLst>
          </p:cNvPr>
          <p:cNvSpPr>
            <a:spLocks noGrp="1"/>
          </p:cNvSpPr>
          <p:nvPr>
            <p:ph type="sldNum" sz="quarter" idx="12"/>
          </p:nvPr>
        </p:nvSpPr>
        <p:spPr/>
        <p:txBody>
          <a:bodyPr/>
          <a:lstStyle/>
          <a:p>
            <a:fld id="{E7F4798B-5966-EA46-B410-50C17A12B33D}" type="slidenum">
              <a:rPr lang="en-CN"/>
              <a:t>30</a:t>
            </a:fld>
            <a:endParaRPr kumimoji="1" lang="en-CN" altLang="zh-CN"/>
          </a:p>
        </p:txBody>
      </p:sp>
      <p:sp>
        <p:nvSpPr>
          <p:cNvPr id="3" name="Content Placeholder 2">
            <a:extLst>
              <a:ext uri="{FF2B5EF4-FFF2-40B4-BE49-F238E27FC236}">
                <a16:creationId xmlns:a16="http://schemas.microsoft.com/office/drawing/2014/main" id="{15B3780F-F847-6CEE-F0AF-1920776603AB}"/>
              </a:ext>
            </a:extLst>
          </p:cNvPr>
          <p:cNvSpPr>
            <a:spLocks noGrp="1"/>
          </p:cNvSpPr>
          <p:nvPr>
            <p:ph type="body" sz="quarter" idx="13"/>
          </p:nvPr>
        </p:nvSpPr>
        <p:spPr>
          <a:xfrm>
            <a:off x="838200" y="1037292"/>
            <a:ext cx="10515600" cy="543059"/>
          </a:xfrm>
        </p:spPr>
        <p:txBody>
          <a:bodyPr/>
          <a:lstStyle/>
          <a:p>
            <a:r>
              <a:rPr kumimoji="1" lang="en-US" altLang="zh-CN"/>
              <a:t>Recursion handling</a:t>
            </a:r>
          </a:p>
        </p:txBody>
      </p:sp>
      <p:sp>
        <p:nvSpPr>
          <p:cNvPr id="5" name="TextBox 4">
            <a:extLst>
              <a:ext uri="{FF2B5EF4-FFF2-40B4-BE49-F238E27FC236}">
                <a16:creationId xmlns:a16="http://schemas.microsoft.com/office/drawing/2014/main" id="{F7CC35CC-2F52-DFF7-3B2B-DF75C01BD049}"/>
              </a:ext>
            </a:extLst>
          </p:cNvPr>
          <p:cNvSpPr txBox="1"/>
          <p:nvPr/>
        </p:nvSpPr>
        <p:spPr>
          <a:xfrm>
            <a:off x="907739" y="1547911"/>
            <a:ext cx="5014710" cy="3477875"/>
          </a:xfrm>
          <a:prstGeom prst="rect">
            <a:avLst/>
          </a:prstGeom>
          <a:noFill/>
          <a:ln w="12700">
            <a:solidFill>
              <a:schemeClr val="accent1">
                <a:shade val="50000"/>
              </a:schemeClr>
            </a:solidFill>
          </a:ln>
        </p:spPr>
        <p:txBody>
          <a:bodyPr wrap="square">
            <a:spAutoFit/>
          </a:bodyPr>
          <a:lstStyle/>
          <a:p>
            <a:r>
              <a:rPr lang="en-US" altLang="zh-CN" sz="2000" dirty="0">
                <a:latin typeface="Inconsolata LGC" panose="020B0609030003000000" pitchFamily="49" charset="0"/>
              </a:rPr>
              <a:t>1  int recur(int p) {</a:t>
            </a:r>
          </a:p>
          <a:p>
            <a:r>
              <a:rPr lang="en-US" altLang="zh-CN" sz="2000" dirty="0">
                <a:latin typeface="Inconsolata LGC" panose="020B0609030003000000" pitchFamily="49" charset="0"/>
              </a:rPr>
              <a:t>2      if (p &gt; 100) {</a:t>
            </a:r>
          </a:p>
          <a:p>
            <a:r>
              <a:rPr lang="en-US" altLang="zh-CN" sz="2000" dirty="0">
                <a:latin typeface="Inconsolata LGC" panose="020B0609030003000000" pitchFamily="49" charset="0"/>
              </a:rPr>
              <a:t>3          return p – 10;</a:t>
            </a:r>
          </a:p>
          <a:p>
            <a:r>
              <a:rPr lang="en-US" altLang="zh-CN" sz="2000" dirty="0">
                <a:latin typeface="Inconsolata LGC" panose="020B0609030003000000" pitchFamily="49" charset="0"/>
              </a:rPr>
              <a:t>4      } else {</a:t>
            </a:r>
          </a:p>
          <a:p>
            <a:r>
              <a:rPr lang="en-US" altLang="zh-CN" sz="2000" dirty="0">
                <a:latin typeface="Inconsolata LGC" panose="020B0609030003000000" pitchFamily="49" charset="0"/>
              </a:rPr>
              <a:t>5          return recur(p + 11);</a:t>
            </a:r>
          </a:p>
          <a:p>
            <a:r>
              <a:rPr lang="en-US" altLang="zh-CN" sz="2000" dirty="0">
                <a:latin typeface="Inconsolata LGC" panose="020B0609030003000000" pitchFamily="49" charset="0"/>
              </a:rPr>
              <a:t>6      }</a:t>
            </a:r>
          </a:p>
          <a:p>
            <a:r>
              <a:rPr lang="en-US" altLang="zh-CN" sz="2000" dirty="0">
                <a:latin typeface="Inconsolata LGC" panose="020B0609030003000000" pitchFamily="49" charset="0"/>
              </a:rPr>
              <a:t>7  }</a:t>
            </a:r>
          </a:p>
          <a:p>
            <a:r>
              <a:rPr lang="en-US" altLang="zh-CN" sz="2000" dirty="0">
                <a:latin typeface="Inconsolata LGC" panose="020B0609030003000000" pitchFamily="49" charset="0"/>
              </a:rPr>
              <a:t>8  int main() {</a:t>
            </a:r>
          </a:p>
          <a:p>
            <a:r>
              <a:rPr lang="en-US" altLang="zh-CN" sz="2000" dirty="0">
                <a:latin typeface="Inconsolata LGC" panose="020B0609030003000000" pitchFamily="49" charset="0"/>
              </a:rPr>
              <a:t>9      int res1 = recur(105);</a:t>
            </a:r>
          </a:p>
          <a:p>
            <a:r>
              <a:rPr lang="en-US" altLang="zh-CN" sz="2000" dirty="0">
                <a:latin typeface="Inconsolata LGC" panose="020B0609030003000000" pitchFamily="49" charset="0"/>
              </a:rPr>
              <a:t>10     int res2 = recur(res1);</a:t>
            </a:r>
          </a:p>
          <a:p>
            <a:r>
              <a:rPr lang="en-US" altLang="zh-CN" sz="2000" dirty="0">
                <a:latin typeface="Inconsolata LGC" panose="020B0609030003000000" pitchFamily="49" charset="0"/>
              </a:rPr>
              <a:t>11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EFAF3C8-428C-8DA2-5DE0-7ACE597EB041}"/>
                  </a:ext>
                </a:extLst>
              </p:cNvPr>
              <p:cNvSpPr txBox="1"/>
              <p:nvPr/>
            </p:nvSpPr>
            <p:spPr>
              <a:xfrm>
                <a:off x="3901697" y="3429000"/>
                <a:ext cx="164704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a:solidFill>
                            <a:srgbClr val="FF0000"/>
                          </a:solidFill>
                          <a:latin typeface="Cambria Math" panose="02040503050406030204" pitchFamily="18" charset="0"/>
                        </a:rPr>
                        <m:t>[−</m:t>
                      </m:r>
                      <m:r>
                        <a:rPr lang="en-US" altLang="zh-CN" sz="2800" b="1" i="1">
                          <a:solidFill>
                            <a:srgbClr val="FF0000"/>
                          </a:solidFill>
                          <a:latin typeface="Cambria Math" panose="02040503050406030204" pitchFamily="18" charset="0"/>
                          <a:ea typeface="Cambria Math" panose="02040503050406030204" pitchFamily="18" charset="0"/>
                        </a:rPr>
                        <m:t>∞, +∞]</m:t>
                      </m:r>
                    </m:oMath>
                  </m:oMathPara>
                </a14:m>
                <a:endParaRPr lang="zh-CN" altLang="en-US" sz="2800" b="1">
                  <a:solidFill>
                    <a:srgbClr val="FF0000"/>
                  </a:solidFill>
                </a:endParaRPr>
              </a:p>
            </p:txBody>
          </p:sp>
        </mc:Choice>
        <mc:Fallback xmlns="">
          <p:sp>
            <p:nvSpPr>
              <p:cNvPr id="10" name="TextBox 9">
                <a:extLst>
                  <a:ext uri="{FF2B5EF4-FFF2-40B4-BE49-F238E27FC236}">
                    <a16:creationId xmlns:a16="http://schemas.microsoft.com/office/drawing/2014/main" id="{1EFAF3C8-428C-8DA2-5DE0-7ACE597EB041}"/>
                  </a:ext>
                </a:extLst>
              </p:cNvPr>
              <p:cNvSpPr txBox="1">
                <a:spLocks noRot="1" noChangeAspect="1" noMove="1" noResize="1" noEditPoints="1" noAdjustHandles="1" noChangeArrowheads="1" noChangeShapeType="1" noTextEdit="1"/>
              </p:cNvSpPr>
              <p:nvPr/>
            </p:nvSpPr>
            <p:spPr>
              <a:xfrm>
                <a:off x="3901697" y="3429000"/>
                <a:ext cx="1647047" cy="523220"/>
              </a:xfrm>
              <a:prstGeom prst="rect">
                <a:avLst/>
              </a:prstGeom>
              <a:blipFill>
                <a:blip r:embed="rId5"/>
                <a:stretch>
                  <a:fillRect l="-5385" r="-7692" b="-16667"/>
                </a:stretch>
              </a:blipFill>
            </p:spPr>
            <p:txBody>
              <a:bodyPr/>
              <a:lstStyle/>
              <a:p>
                <a:r>
                  <a:rPr lang="zh-CN" altLang="en-US">
                    <a:noFill/>
                  </a:rPr>
                  <a:t> </a:t>
                </a:r>
              </a:p>
            </p:txBody>
          </p:sp>
        </mc:Fallback>
      </mc:AlternateContent>
      <p:cxnSp>
        <p:nvCxnSpPr>
          <p:cNvPr id="12" name="Straight Arrow Connector 11">
            <a:extLst>
              <a:ext uri="{FF2B5EF4-FFF2-40B4-BE49-F238E27FC236}">
                <a16:creationId xmlns:a16="http://schemas.microsoft.com/office/drawing/2014/main" id="{DF20BDD7-89A0-103E-A78A-8139837C9A2C}"/>
              </a:ext>
            </a:extLst>
          </p:cNvPr>
          <p:cNvCxnSpPr/>
          <p:nvPr/>
        </p:nvCxnSpPr>
        <p:spPr>
          <a:xfrm flipH="1">
            <a:off x="3301139" y="3797085"/>
            <a:ext cx="480447" cy="27896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221D06B3-09C8-3D21-851F-5F40FB2F5988}"/>
              </a:ext>
            </a:extLst>
          </p:cNvPr>
          <p:cNvCxnSpPr>
            <a:cxnSpLocks/>
          </p:cNvCxnSpPr>
          <p:nvPr/>
        </p:nvCxnSpPr>
        <p:spPr>
          <a:xfrm flipH="1">
            <a:off x="3301139" y="3948923"/>
            <a:ext cx="600559" cy="51391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7" name="Table 6">
            <a:extLst>
              <a:ext uri="{FF2B5EF4-FFF2-40B4-BE49-F238E27FC236}">
                <a16:creationId xmlns:a16="http://schemas.microsoft.com/office/drawing/2014/main" id="{A1D760BF-F89D-7DE8-B6E5-B3CA562F29D2}"/>
              </a:ext>
            </a:extLst>
          </p:cNvPr>
          <p:cNvGraphicFramePr>
            <a:graphicFrameLocks noGrp="1"/>
          </p:cNvGraphicFramePr>
          <p:nvPr>
            <p:extLst>
              <p:ext uri="{D42A27DB-BD31-4B8C-83A1-F6EECF244321}">
                <p14:modId xmlns:p14="http://schemas.microsoft.com/office/powerpoint/2010/main" val="2644155832"/>
              </p:ext>
            </p:extLst>
          </p:nvPr>
        </p:nvGraphicFramePr>
        <p:xfrm>
          <a:off x="6269553" y="1037292"/>
          <a:ext cx="5519825" cy="4114800"/>
        </p:xfrm>
        <a:graphic>
          <a:graphicData uri="http://schemas.openxmlformats.org/drawingml/2006/table">
            <a:tbl>
              <a:tblPr firstRow="1" bandRow="1">
                <a:tableStyleId>{5C22544A-7EE6-4342-B048-85BDC9FD1C3A}</a:tableStyleId>
              </a:tblPr>
              <a:tblGrid>
                <a:gridCol w="2218686">
                  <a:extLst>
                    <a:ext uri="{9D8B030D-6E8A-4147-A177-3AD203B41FA5}">
                      <a16:colId xmlns:a16="http://schemas.microsoft.com/office/drawing/2014/main" val="3690897915"/>
                    </a:ext>
                  </a:extLst>
                </a:gridCol>
                <a:gridCol w="3301139">
                  <a:extLst>
                    <a:ext uri="{9D8B030D-6E8A-4147-A177-3AD203B41FA5}">
                      <a16:colId xmlns:a16="http://schemas.microsoft.com/office/drawing/2014/main" val="3037836035"/>
                    </a:ext>
                  </a:extLst>
                </a:gridCol>
              </a:tblGrid>
              <a:tr h="338675">
                <a:tc>
                  <a:txBody>
                    <a:bodyPr/>
                    <a:lstStyle/>
                    <a:p>
                      <a:r>
                        <a:rPr lang="en-US" altLang="zh-CN" sz="2000"/>
                        <a:t>Tool</a:t>
                      </a:r>
                      <a:endParaRPr lang="zh-CN" altLang="en-US" sz="2000"/>
                    </a:p>
                  </a:txBody>
                  <a:tcPr/>
                </a:tc>
                <a:tc>
                  <a:txBody>
                    <a:bodyPr/>
                    <a:lstStyle/>
                    <a:p>
                      <a:r>
                        <a:rPr lang="en-US" altLang="zh-CN" sz="2000"/>
                        <a:t>Recursion handling</a:t>
                      </a:r>
                      <a:endParaRPr lang="zh-CN" altLang="en-US" sz="2000"/>
                    </a:p>
                  </a:txBody>
                  <a:tcPr/>
                </a:tc>
                <a:extLst>
                  <a:ext uri="{0D108BD9-81ED-4DB2-BD59-A6C34878D82A}">
                    <a16:rowId xmlns:a16="http://schemas.microsoft.com/office/drawing/2014/main" val="4241946167"/>
                  </a:ext>
                </a:extLst>
              </a:tr>
              <a:tr h="338675">
                <a:tc>
                  <a:txBody>
                    <a:bodyPr/>
                    <a:lstStyle/>
                    <a:p>
                      <a:r>
                        <a:rPr lang="en-US" altLang="zh-CN" sz="2000"/>
                        <a:t>Astrée (Cousot et al., 2005)</a:t>
                      </a:r>
                      <a:endParaRPr lang="zh-CN" alt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solidFill>
                            <a:schemeClr val="tx1"/>
                          </a:solidFill>
                        </a:rPr>
                        <a:t>Bound the analysis of recursive calls</a:t>
                      </a:r>
                    </a:p>
                  </a:txBody>
                  <a:tcPr/>
                </a:tc>
                <a:extLst>
                  <a:ext uri="{0D108BD9-81ED-4DB2-BD59-A6C34878D82A}">
                    <a16:rowId xmlns:a16="http://schemas.microsoft.com/office/drawing/2014/main" val="905780893"/>
                  </a:ext>
                </a:extLst>
              </a:tr>
              <a:tr h="338675">
                <a:tc>
                  <a:txBody>
                    <a:bodyPr/>
                    <a:lstStyle/>
                    <a:p>
                      <a:r>
                        <a:rPr lang="en-US" altLang="zh-CN" sz="2000"/>
                        <a:t>IKOS (Brat et al. 2014)</a:t>
                      </a:r>
                      <a:endParaRPr lang="zh-CN" alt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FF0000"/>
                          </a:solidFill>
                        </a:rPr>
                        <a:t>Assign top values to variables affected by recursion</a:t>
                      </a:r>
                    </a:p>
                  </a:txBody>
                  <a:tcPr/>
                </a:tc>
                <a:extLst>
                  <a:ext uri="{0D108BD9-81ED-4DB2-BD59-A6C34878D82A}">
                    <a16:rowId xmlns:a16="http://schemas.microsoft.com/office/drawing/2014/main" val="2711825178"/>
                  </a:ext>
                </a:extLst>
              </a:tr>
              <a:tr h="338675">
                <a:tc>
                  <a:txBody>
                    <a:bodyPr/>
                    <a:lstStyle/>
                    <a:p>
                      <a:r>
                        <a:rPr lang="en-US" altLang="zh-CN" sz="2000"/>
                        <a:t>PinPoint (Shi et al., 2021)</a:t>
                      </a:r>
                      <a:endParaRPr lang="zh-CN" altLang="en-US" sz="2000"/>
                    </a:p>
                  </a:txBody>
                  <a:tcPr/>
                </a:tc>
                <a:tc>
                  <a:txBody>
                    <a:bodyPr/>
                    <a:lstStyle/>
                    <a:p>
                      <a:r>
                        <a:rPr lang="en-US" altLang="zh-CN" sz="2000"/>
                        <a:t>Unroll recursion for fixed depth</a:t>
                      </a:r>
                      <a:endParaRPr lang="zh-CN" altLang="en-US" sz="2000"/>
                    </a:p>
                  </a:txBody>
                  <a:tcPr/>
                </a:tc>
                <a:extLst>
                  <a:ext uri="{0D108BD9-81ED-4DB2-BD59-A6C34878D82A}">
                    <a16:rowId xmlns:a16="http://schemas.microsoft.com/office/drawing/2014/main" val="1243102323"/>
                  </a:ext>
                </a:extLst>
              </a:tr>
              <a:tr h="338675">
                <a:tc>
                  <a:txBody>
                    <a:bodyPr/>
                    <a:lstStyle/>
                    <a:p>
                      <a:r>
                        <a:rPr lang="en-US" altLang="zh-CN" sz="2000"/>
                        <a:t>CSA (Cheng, Wang, &amp;Sui, 2024), Clam (</a:t>
                      </a:r>
                      <a:r>
                        <a:rPr kumimoji="1" lang="en-US" altLang="zh-CN" sz="2000"/>
                        <a:t>Gurfinkel &amp; Navas, 2021</a:t>
                      </a:r>
                      <a:r>
                        <a:rPr lang="en-US" altLang="zh-CN" sz="2000"/>
                        <a:t>)</a:t>
                      </a:r>
                      <a:endParaRPr lang="zh-CN" altLang="en-US" sz="2000"/>
                    </a:p>
                  </a:txBody>
                  <a:tcPr/>
                </a:tc>
                <a:tc>
                  <a:txBody>
                    <a:bodyPr/>
                    <a:lstStyle/>
                    <a:p>
                      <a:r>
                        <a:rPr lang="en-US" altLang="zh-CN" sz="2000"/>
                        <a:t>Only perform widening at recursion entry/exit nodes</a:t>
                      </a:r>
                      <a:endParaRPr lang="zh-CN" altLang="en-US" sz="2000"/>
                    </a:p>
                  </a:txBody>
                  <a:tcPr/>
                </a:tc>
                <a:extLst>
                  <a:ext uri="{0D108BD9-81ED-4DB2-BD59-A6C34878D82A}">
                    <a16:rowId xmlns:a16="http://schemas.microsoft.com/office/drawing/2014/main" val="4265510011"/>
                  </a:ext>
                </a:extLst>
              </a:tr>
            </a:tbl>
          </a:graphicData>
        </a:graphic>
      </p:graphicFrame>
      <p:sp>
        <p:nvSpPr>
          <p:cNvPr id="9" name="TextBox 8">
            <a:extLst>
              <a:ext uri="{FF2B5EF4-FFF2-40B4-BE49-F238E27FC236}">
                <a16:creationId xmlns:a16="http://schemas.microsoft.com/office/drawing/2014/main" id="{AFEF9064-F3F6-9E50-2A3E-1C2583BFFFE4}"/>
              </a:ext>
            </a:extLst>
          </p:cNvPr>
          <p:cNvSpPr txBox="1"/>
          <p:nvPr/>
        </p:nvSpPr>
        <p:spPr>
          <a:xfrm>
            <a:off x="439118" y="5225758"/>
            <a:ext cx="11313763" cy="1631216"/>
          </a:xfrm>
          <a:prstGeom prst="rect">
            <a:avLst/>
          </a:prstGeom>
          <a:noFill/>
        </p:spPr>
        <p:txBody>
          <a:bodyPr wrap="square" rtlCol="0">
            <a:spAutoFit/>
          </a:bodyPr>
          <a:lstStyle/>
          <a:p>
            <a:pPr marL="171450" indent="-171450">
              <a:buFont typeface="Arial" panose="020B0604020202020204" pitchFamily="34" charset="0"/>
              <a:buChar char="•"/>
            </a:pPr>
            <a:r>
              <a:rPr lang="en-US" sz="1000"/>
              <a:t>Cousot, P., Cousot, R., Feret, J., Mauborgne, L., Miné, A., Monniaux, D., &amp; Rival, X. (2005). The ASTRÉE analyzer. In </a:t>
            </a:r>
            <a:r>
              <a:rPr lang="en-US" sz="1000" i="1"/>
              <a:t>Programming languages and systems: 14th European symposium on programming, ESOP 2005, held as part of the joint European conferences on theory and practice of software, ETAPS 2005, Edinburgh, UK, April 4-8, 2005. proceedings 14</a:t>
            </a:r>
            <a:r>
              <a:rPr lang="en-US" sz="1000"/>
              <a:t> (pp. 21-30). Springer Berlin Heidelberg.</a:t>
            </a:r>
          </a:p>
          <a:p>
            <a:pPr marL="171450" indent="-171450">
              <a:buFont typeface="Arial" panose="020B0604020202020204" pitchFamily="34" charset="0"/>
              <a:buChar char="•"/>
            </a:pPr>
            <a:r>
              <a:rPr kumimoji="1" lang="en-US" altLang="zh-CN" sz="1000"/>
              <a:t>Brat, G., Navas, J. A., Shi, N., &amp; Venet, A. (2014, September). IKOS: A framework for static analysis based on abstract interpretation. In International Conference on Software Engineering and Formal Methods (pp. 271-277). Cham: Springer International Publishing.</a:t>
            </a:r>
          </a:p>
          <a:p>
            <a:pPr marL="171450" indent="-171450">
              <a:buFont typeface="Arial" panose="020B0604020202020204" pitchFamily="34" charset="0"/>
              <a:buChar char="•"/>
            </a:pPr>
            <a:r>
              <a:rPr kumimoji="1" lang="en-US" altLang="zh-CN" sz="1000"/>
              <a:t>Shi, Q., Yao, P., Wu, R., &amp; Zhang, C. (2021). Path-sensitive sparse analysis without path conditions. In Proceedings of the 42nd ACM SIGPLAN International Conference on Programming Language Design and Implementation (PLDI 2021) (pp. 930–943). Association for Computing Machinery. https://doi.org/10.1145/3453483.3454086</a:t>
            </a:r>
          </a:p>
          <a:p>
            <a:pPr marL="171450" indent="-171450">
              <a:buFont typeface="Arial" panose="020B0604020202020204" pitchFamily="34" charset="0"/>
              <a:buChar char="•"/>
            </a:pPr>
            <a:r>
              <a:rPr kumimoji="1" lang="en-US" altLang="zh-CN" sz="1000"/>
              <a:t>Cheng, X., Wang, J., &amp; Sui, Y. (2024, April). Precise Sparse Abstract Execution via Cross-Domain Interaction. In Proceedings of the IEEE/ACM 46th International Conference on Software Engineering (pp. 1-12).</a:t>
            </a:r>
          </a:p>
          <a:p>
            <a:pPr marL="171450" indent="-171450">
              <a:buFont typeface="Arial" panose="020B0604020202020204" pitchFamily="34" charset="0"/>
              <a:buChar char="•"/>
            </a:pPr>
            <a:r>
              <a:rPr kumimoji="1" lang="en-US" altLang="zh-CN" sz="1000"/>
              <a:t>Gurfinkel, A., &amp; Navas, J. A. (2021, July). Abstract interpretation of LLVM with a region-based memory model. In International workshop on numerical software verification (pp. 122-144). Cham: Springer International Publishing.</a:t>
            </a:r>
          </a:p>
        </p:txBody>
      </p:sp>
    </p:spTree>
    <p:extLst>
      <p:ext uri="{BB962C8B-B14F-4D97-AF65-F5344CB8AC3E}">
        <p14:creationId xmlns:p14="http://schemas.microsoft.com/office/powerpoint/2010/main" val="1687127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A2AED-907C-271C-968A-A9A61B674E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24A8A9-2AAD-741E-93D8-EEA7AC946E87}"/>
              </a:ext>
            </a:extLst>
          </p:cNvPr>
          <p:cNvSpPr>
            <a:spLocks noGrp="1"/>
          </p:cNvSpPr>
          <p:nvPr>
            <p:ph type="title"/>
          </p:nvPr>
        </p:nvSpPr>
        <p:spPr/>
        <p:txBody>
          <a:bodyPr/>
          <a:lstStyle/>
          <a:p>
            <a:r>
              <a:rPr kumimoji="1" lang="en-US" altLang="zh-CN"/>
              <a:t>Motivation</a:t>
            </a:r>
            <a:endParaRPr kumimoji="1" lang="zh-CN" altLang="en-US"/>
          </a:p>
        </p:txBody>
      </p:sp>
      <p:sp>
        <p:nvSpPr>
          <p:cNvPr id="4" name="Slide Number Placeholder 3">
            <a:extLst>
              <a:ext uri="{FF2B5EF4-FFF2-40B4-BE49-F238E27FC236}">
                <a16:creationId xmlns:a16="http://schemas.microsoft.com/office/drawing/2014/main" id="{35572E7C-2D7B-A82D-CD45-4A0D78370B9D}"/>
              </a:ext>
            </a:extLst>
          </p:cNvPr>
          <p:cNvSpPr>
            <a:spLocks noGrp="1"/>
          </p:cNvSpPr>
          <p:nvPr>
            <p:ph type="sldNum" sz="quarter" idx="12"/>
          </p:nvPr>
        </p:nvSpPr>
        <p:spPr/>
        <p:txBody>
          <a:bodyPr/>
          <a:lstStyle/>
          <a:p>
            <a:fld id="{E7F4798B-5966-EA46-B410-50C17A12B33D}" type="slidenum">
              <a:rPr lang="en-CN"/>
              <a:t>31</a:t>
            </a:fld>
            <a:endParaRPr kumimoji="1" lang="en-CN" altLang="zh-CN"/>
          </a:p>
        </p:txBody>
      </p:sp>
      <p:sp>
        <p:nvSpPr>
          <p:cNvPr id="3" name="Content Placeholder 2">
            <a:extLst>
              <a:ext uri="{FF2B5EF4-FFF2-40B4-BE49-F238E27FC236}">
                <a16:creationId xmlns:a16="http://schemas.microsoft.com/office/drawing/2014/main" id="{1F66C4B5-85DB-21EE-E4AA-6DA92B5129BC}"/>
              </a:ext>
            </a:extLst>
          </p:cNvPr>
          <p:cNvSpPr>
            <a:spLocks noGrp="1"/>
          </p:cNvSpPr>
          <p:nvPr>
            <p:ph type="body" sz="quarter" idx="13"/>
          </p:nvPr>
        </p:nvSpPr>
        <p:spPr>
          <a:xfrm>
            <a:off x="838200" y="1037292"/>
            <a:ext cx="10515600" cy="543059"/>
          </a:xfrm>
        </p:spPr>
        <p:txBody>
          <a:bodyPr/>
          <a:lstStyle/>
          <a:p>
            <a:r>
              <a:rPr kumimoji="1" lang="en-US" altLang="zh-CN"/>
              <a:t>Recursion handling</a:t>
            </a:r>
          </a:p>
        </p:txBody>
      </p:sp>
      <p:sp>
        <p:nvSpPr>
          <p:cNvPr id="5" name="TextBox 4">
            <a:extLst>
              <a:ext uri="{FF2B5EF4-FFF2-40B4-BE49-F238E27FC236}">
                <a16:creationId xmlns:a16="http://schemas.microsoft.com/office/drawing/2014/main" id="{773B3E5A-9935-08C0-85BE-FAB5E7379E8D}"/>
              </a:ext>
            </a:extLst>
          </p:cNvPr>
          <p:cNvSpPr txBox="1"/>
          <p:nvPr/>
        </p:nvSpPr>
        <p:spPr>
          <a:xfrm>
            <a:off x="907739" y="1547911"/>
            <a:ext cx="5014710" cy="3477875"/>
          </a:xfrm>
          <a:prstGeom prst="rect">
            <a:avLst/>
          </a:prstGeom>
          <a:noFill/>
          <a:ln w="12700">
            <a:solidFill>
              <a:schemeClr val="accent1">
                <a:shade val="50000"/>
              </a:schemeClr>
            </a:solidFill>
          </a:ln>
        </p:spPr>
        <p:txBody>
          <a:bodyPr wrap="square">
            <a:spAutoFit/>
          </a:bodyPr>
          <a:lstStyle/>
          <a:p>
            <a:r>
              <a:rPr lang="en-US" altLang="zh-CN" sz="2000" dirty="0">
                <a:latin typeface="Inconsolata LGC" panose="020B0609030003000000" pitchFamily="49" charset="0"/>
              </a:rPr>
              <a:t>1  int recur(int p) {</a:t>
            </a:r>
          </a:p>
          <a:p>
            <a:r>
              <a:rPr lang="en-US" altLang="zh-CN" sz="2000" dirty="0">
                <a:latin typeface="Inconsolata LGC" panose="020B0609030003000000" pitchFamily="49" charset="0"/>
              </a:rPr>
              <a:t>2      if (p &gt; 100) {</a:t>
            </a:r>
          </a:p>
          <a:p>
            <a:r>
              <a:rPr lang="en-US" altLang="zh-CN" sz="2000" dirty="0">
                <a:latin typeface="Inconsolata LGC" panose="020B0609030003000000" pitchFamily="49" charset="0"/>
              </a:rPr>
              <a:t>3          return p – 10;</a:t>
            </a:r>
          </a:p>
          <a:p>
            <a:r>
              <a:rPr lang="en-US" altLang="zh-CN" sz="2000" dirty="0">
                <a:latin typeface="Inconsolata LGC" panose="020B0609030003000000" pitchFamily="49" charset="0"/>
              </a:rPr>
              <a:t>4      } else {</a:t>
            </a:r>
          </a:p>
          <a:p>
            <a:r>
              <a:rPr lang="en-US" altLang="zh-CN" sz="2000" dirty="0">
                <a:latin typeface="Inconsolata LGC" panose="020B0609030003000000" pitchFamily="49" charset="0"/>
              </a:rPr>
              <a:t>5          return recur(p + 11);</a:t>
            </a:r>
          </a:p>
          <a:p>
            <a:r>
              <a:rPr lang="en-US" altLang="zh-CN" sz="2000" dirty="0">
                <a:latin typeface="Inconsolata LGC" panose="020B0609030003000000" pitchFamily="49" charset="0"/>
              </a:rPr>
              <a:t>6      }</a:t>
            </a:r>
          </a:p>
          <a:p>
            <a:r>
              <a:rPr lang="en-US" altLang="zh-CN" sz="2000" dirty="0">
                <a:latin typeface="Inconsolata LGC" panose="020B0609030003000000" pitchFamily="49" charset="0"/>
              </a:rPr>
              <a:t>7  }</a:t>
            </a:r>
          </a:p>
          <a:p>
            <a:r>
              <a:rPr lang="en-US" altLang="zh-CN" sz="2000" dirty="0">
                <a:latin typeface="Inconsolata LGC" panose="020B0609030003000000" pitchFamily="49" charset="0"/>
              </a:rPr>
              <a:t>8  int main() {</a:t>
            </a:r>
          </a:p>
          <a:p>
            <a:r>
              <a:rPr lang="en-US" altLang="zh-CN" sz="2000" dirty="0">
                <a:latin typeface="Inconsolata LGC" panose="020B0609030003000000" pitchFamily="49" charset="0"/>
              </a:rPr>
              <a:t>9      int res1 = recur(105);</a:t>
            </a:r>
          </a:p>
          <a:p>
            <a:r>
              <a:rPr lang="en-US" altLang="zh-CN" sz="2000" dirty="0">
                <a:latin typeface="Inconsolata LGC" panose="020B0609030003000000" pitchFamily="49" charset="0"/>
              </a:rPr>
              <a:t>10     int res2 = recur(res1);</a:t>
            </a:r>
          </a:p>
          <a:p>
            <a:r>
              <a:rPr lang="en-US" altLang="zh-CN" sz="2000" dirty="0">
                <a:latin typeface="Inconsolata LGC" panose="020B0609030003000000" pitchFamily="49" charset="0"/>
              </a:rPr>
              <a:t>11 }</a:t>
            </a:r>
          </a:p>
        </p:txBody>
      </p:sp>
      <p:sp>
        <p:nvSpPr>
          <p:cNvPr id="7" name="TextBox 6">
            <a:extLst>
              <a:ext uri="{FF2B5EF4-FFF2-40B4-BE49-F238E27FC236}">
                <a16:creationId xmlns:a16="http://schemas.microsoft.com/office/drawing/2014/main" id="{E68C0767-A92E-144E-796E-E96C0C9194CE}"/>
              </a:ext>
            </a:extLst>
          </p:cNvPr>
          <p:cNvSpPr txBox="1"/>
          <p:nvPr/>
        </p:nvSpPr>
        <p:spPr>
          <a:xfrm>
            <a:off x="4127716" y="3429000"/>
            <a:ext cx="1127103" cy="523220"/>
          </a:xfrm>
          <a:prstGeom prst="rect">
            <a:avLst/>
          </a:prstGeom>
          <a:noFill/>
        </p:spPr>
        <p:txBody>
          <a:bodyPr wrap="none" rtlCol="0">
            <a:spAutoFit/>
          </a:bodyPr>
          <a:lstStyle/>
          <a:p>
            <a:r>
              <a:rPr kumimoji="1" lang="en-US" altLang="zh-CN" sz="2800">
                <a:solidFill>
                  <a:srgbClr val="FF0000"/>
                </a:solidFill>
              </a:rPr>
              <a:t>Unroll</a:t>
            </a:r>
            <a:endParaRPr kumimoji="1" lang="zh-CN" altLang="en-US" sz="2800">
              <a:solidFill>
                <a:srgbClr val="FF0000"/>
              </a:solidFill>
            </a:endParaRPr>
          </a:p>
        </p:txBody>
      </p:sp>
      <p:cxnSp>
        <p:nvCxnSpPr>
          <p:cNvPr id="10" name="Straight Arrow Connector 9">
            <a:extLst>
              <a:ext uri="{FF2B5EF4-FFF2-40B4-BE49-F238E27FC236}">
                <a16:creationId xmlns:a16="http://schemas.microsoft.com/office/drawing/2014/main" id="{0188AE8B-8E7D-D495-817D-1E3115937548}"/>
              </a:ext>
            </a:extLst>
          </p:cNvPr>
          <p:cNvCxnSpPr>
            <a:cxnSpLocks/>
          </p:cNvCxnSpPr>
          <p:nvPr/>
        </p:nvCxnSpPr>
        <p:spPr>
          <a:xfrm flipH="1" flipV="1">
            <a:off x="4200041" y="3115159"/>
            <a:ext cx="170481" cy="3138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9" name="Table 8">
            <a:extLst>
              <a:ext uri="{FF2B5EF4-FFF2-40B4-BE49-F238E27FC236}">
                <a16:creationId xmlns:a16="http://schemas.microsoft.com/office/drawing/2014/main" id="{C5974610-18CD-A41D-C8AF-5DB3BF18F15E}"/>
              </a:ext>
            </a:extLst>
          </p:cNvPr>
          <p:cNvGraphicFramePr>
            <a:graphicFrameLocks noGrp="1"/>
          </p:cNvGraphicFramePr>
          <p:nvPr>
            <p:extLst>
              <p:ext uri="{D42A27DB-BD31-4B8C-83A1-F6EECF244321}">
                <p14:modId xmlns:p14="http://schemas.microsoft.com/office/powerpoint/2010/main" val="1878097401"/>
              </p:ext>
            </p:extLst>
          </p:nvPr>
        </p:nvGraphicFramePr>
        <p:xfrm>
          <a:off x="6269553" y="1037292"/>
          <a:ext cx="5519825" cy="4114800"/>
        </p:xfrm>
        <a:graphic>
          <a:graphicData uri="http://schemas.openxmlformats.org/drawingml/2006/table">
            <a:tbl>
              <a:tblPr firstRow="1" bandRow="1">
                <a:tableStyleId>{5C22544A-7EE6-4342-B048-85BDC9FD1C3A}</a:tableStyleId>
              </a:tblPr>
              <a:tblGrid>
                <a:gridCol w="2218686">
                  <a:extLst>
                    <a:ext uri="{9D8B030D-6E8A-4147-A177-3AD203B41FA5}">
                      <a16:colId xmlns:a16="http://schemas.microsoft.com/office/drawing/2014/main" val="3690897915"/>
                    </a:ext>
                  </a:extLst>
                </a:gridCol>
                <a:gridCol w="3301139">
                  <a:extLst>
                    <a:ext uri="{9D8B030D-6E8A-4147-A177-3AD203B41FA5}">
                      <a16:colId xmlns:a16="http://schemas.microsoft.com/office/drawing/2014/main" val="3037836035"/>
                    </a:ext>
                  </a:extLst>
                </a:gridCol>
              </a:tblGrid>
              <a:tr h="338675">
                <a:tc>
                  <a:txBody>
                    <a:bodyPr/>
                    <a:lstStyle/>
                    <a:p>
                      <a:r>
                        <a:rPr lang="en-US" altLang="zh-CN" sz="2000"/>
                        <a:t>Tool</a:t>
                      </a:r>
                      <a:endParaRPr lang="zh-CN" altLang="en-US" sz="2000"/>
                    </a:p>
                  </a:txBody>
                  <a:tcPr/>
                </a:tc>
                <a:tc>
                  <a:txBody>
                    <a:bodyPr/>
                    <a:lstStyle/>
                    <a:p>
                      <a:r>
                        <a:rPr lang="en-US" altLang="zh-CN" sz="2000"/>
                        <a:t>Recursion handling</a:t>
                      </a:r>
                      <a:endParaRPr lang="zh-CN" altLang="en-US" sz="2000"/>
                    </a:p>
                  </a:txBody>
                  <a:tcPr/>
                </a:tc>
                <a:extLst>
                  <a:ext uri="{0D108BD9-81ED-4DB2-BD59-A6C34878D82A}">
                    <a16:rowId xmlns:a16="http://schemas.microsoft.com/office/drawing/2014/main" val="4241946167"/>
                  </a:ext>
                </a:extLst>
              </a:tr>
              <a:tr h="338675">
                <a:tc>
                  <a:txBody>
                    <a:bodyPr/>
                    <a:lstStyle/>
                    <a:p>
                      <a:r>
                        <a:rPr lang="en-US" altLang="zh-CN" sz="2000"/>
                        <a:t>Astrée (Cousot et al., 2005)</a:t>
                      </a:r>
                      <a:endParaRPr lang="zh-CN" alt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solidFill>
                            <a:schemeClr val="tx1"/>
                          </a:solidFill>
                        </a:rPr>
                        <a:t>Bound the analysis of recursive calls</a:t>
                      </a:r>
                    </a:p>
                  </a:txBody>
                  <a:tcPr/>
                </a:tc>
                <a:extLst>
                  <a:ext uri="{0D108BD9-81ED-4DB2-BD59-A6C34878D82A}">
                    <a16:rowId xmlns:a16="http://schemas.microsoft.com/office/drawing/2014/main" val="905780893"/>
                  </a:ext>
                </a:extLst>
              </a:tr>
              <a:tr h="338675">
                <a:tc>
                  <a:txBody>
                    <a:bodyPr/>
                    <a:lstStyle/>
                    <a:p>
                      <a:r>
                        <a:rPr lang="en-US" altLang="zh-CN" sz="2000"/>
                        <a:t>IKOS (Brat et al. 2014)</a:t>
                      </a:r>
                      <a:endParaRPr lang="zh-CN" alt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Assign top values to variables affected by recursion</a:t>
                      </a:r>
                    </a:p>
                  </a:txBody>
                  <a:tcPr/>
                </a:tc>
                <a:extLst>
                  <a:ext uri="{0D108BD9-81ED-4DB2-BD59-A6C34878D82A}">
                    <a16:rowId xmlns:a16="http://schemas.microsoft.com/office/drawing/2014/main" val="2711825178"/>
                  </a:ext>
                </a:extLst>
              </a:tr>
              <a:tr h="338675">
                <a:tc>
                  <a:txBody>
                    <a:bodyPr/>
                    <a:lstStyle/>
                    <a:p>
                      <a:r>
                        <a:rPr lang="en-US" altLang="zh-CN" sz="2000"/>
                        <a:t>PinPoint (Shi et al., 2021)</a:t>
                      </a:r>
                      <a:endParaRPr lang="zh-CN" altLang="en-US" sz="2000"/>
                    </a:p>
                  </a:txBody>
                  <a:tcPr/>
                </a:tc>
                <a:tc>
                  <a:txBody>
                    <a:bodyPr/>
                    <a:lstStyle/>
                    <a:p>
                      <a:r>
                        <a:rPr lang="en-US" altLang="zh-CN" sz="2000">
                          <a:solidFill>
                            <a:srgbClr val="FF0000"/>
                          </a:solidFill>
                        </a:rPr>
                        <a:t>Unroll recursion for fixed depth</a:t>
                      </a:r>
                      <a:endParaRPr lang="zh-CN" altLang="en-US" sz="2000">
                        <a:solidFill>
                          <a:srgbClr val="FF0000"/>
                        </a:solidFill>
                      </a:endParaRPr>
                    </a:p>
                  </a:txBody>
                  <a:tcPr/>
                </a:tc>
                <a:extLst>
                  <a:ext uri="{0D108BD9-81ED-4DB2-BD59-A6C34878D82A}">
                    <a16:rowId xmlns:a16="http://schemas.microsoft.com/office/drawing/2014/main" val="1243102323"/>
                  </a:ext>
                </a:extLst>
              </a:tr>
              <a:tr h="338675">
                <a:tc>
                  <a:txBody>
                    <a:bodyPr/>
                    <a:lstStyle/>
                    <a:p>
                      <a:r>
                        <a:rPr lang="en-US" altLang="zh-CN" sz="2000"/>
                        <a:t>CSA (Cheng, Wang, &amp;Sui, 2024), Clam (</a:t>
                      </a:r>
                      <a:r>
                        <a:rPr kumimoji="1" lang="en-US" altLang="zh-CN" sz="2000"/>
                        <a:t>Gurfinkel &amp; Navas, 2021</a:t>
                      </a:r>
                      <a:r>
                        <a:rPr lang="en-US" altLang="zh-CN" sz="2000"/>
                        <a:t>)</a:t>
                      </a:r>
                      <a:endParaRPr lang="zh-CN" altLang="en-US" sz="2000"/>
                    </a:p>
                  </a:txBody>
                  <a:tcPr/>
                </a:tc>
                <a:tc>
                  <a:txBody>
                    <a:bodyPr/>
                    <a:lstStyle/>
                    <a:p>
                      <a:r>
                        <a:rPr lang="en-US" altLang="zh-CN" sz="2000"/>
                        <a:t>Only perform widening at recursion entry/exit nodes</a:t>
                      </a:r>
                      <a:endParaRPr lang="zh-CN" altLang="en-US" sz="2000"/>
                    </a:p>
                  </a:txBody>
                  <a:tcPr/>
                </a:tc>
                <a:extLst>
                  <a:ext uri="{0D108BD9-81ED-4DB2-BD59-A6C34878D82A}">
                    <a16:rowId xmlns:a16="http://schemas.microsoft.com/office/drawing/2014/main" val="4265510011"/>
                  </a:ext>
                </a:extLst>
              </a:tr>
            </a:tbl>
          </a:graphicData>
        </a:graphic>
      </p:graphicFrame>
      <p:sp>
        <p:nvSpPr>
          <p:cNvPr id="11" name="TextBox 10">
            <a:extLst>
              <a:ext uri="{FF2B5EF4-FFF2-40B4-BE49-F238E27FC236}">
                <a16:creationId xmlns:a16="http://schemas.microsoft.com/office/drawing/2014/main" id="{8800562A-6C43-4DA6-F078-FCE591F7817B}"/>
              </a:ext>
            </a:extLst>
          </p:cNvPr>
          <p:cNvSpPr txBox="1"/>
          <p:nvPr/>
        </p:nvSpPr>
        <p:spPr>
          <a:xfrm>
            <a:off x="439118" y="5225758"/>
            <a:ext cx="11313763" cy="1631216"/>
          </a:xfrm>
          <a:prstGeom prst="rect">
            <a:avLst/>
          </a:prstGeom>
          <a:noFill/>
        </p:spPr>
        <p:txBody>
          <a:bodyPr wrap="square" rtlCol="0">
            <a:spAutoFit/>
          </a:bodyPr>
          <a:lstStyle/>
          <a:p>
            <a:pPr marL="171450" indent="-171450">
              <a:buFont typeface="Arial" panose="020B0604020202020204" pitchFamily="34" charset="0"/>
              <a:buChar char="•"/>
            </a:pPr>
            <a:r>
              <a:rPr lang="en-US" sz="1000"/>
              <a:t>Cousot, P., Cousot, R., Feret, J., Mauborgne, L., Miné, A., Monniaux, D., &amp; Rival, X. (2005). The ASTRÉE analyzer. In </a:t>
            </a:r>
            <a:r>
              <a:rPr lang="en-US" sz="1000" i="1"/>
              <a:t>Programming languages and systems: 14th European symposium on programming, ESOP 2005, held as part of the joint European conferences on theory and practice of software, ETAPS 2005, Edinburgh, UK, April 4-8, 2005. proceedings 14</a:t>
            </a:r>
            <a:r>
              <a:rPr lang="en-US" sz="1000"/>
              <a:t> (pp. 21-30). Springer Berlin Heidelberg.</a:t>
            </a:r>
          </a:p>
          <a:p>
            <a:pPr marL="171450" indent="-171450">
              <a:buFont typeface="Arial" panose="020B0604020202020204" pitchFamily="34" charset="0"/>
              <a:buChar char="•"/>
            </a:pPr>
            <a:r>
              <a:rPr kumimoji="1" lang="en-US" altLang="zh-CN" sz="1000"/>
              <a:t>Brat, G., Navas, J. A., Shi, N., &amp; Venet, A. (2014, September). IKOS: A framework for static analysis based on abstract interpretation. In International Conference on Software Engineering and Formal Methods (pp. 271-277). Cham: Springer International Publishing.</a:t>
            </a:r>
          </a:p>
          <a:p>
            <a:pPr marL="171450" indent="-171450">
              <a:buFont typeface="Arial" panose="020B0604020202020204" pitchFamily="34" charset="0"/>
              <a:buChar char="•"/>
            </a:pPr>
            <a:r>
              <a:rPr kumimoji="1" lang="en-US" altLang="zh-CN" sz="1000"/>
              <a:t>Shi, Q., Yao, P., Wu, R., &amp; Zhang, C. (2021). Path-sensitive sparse analysis without path conditions. In Proceedings of the 42nd ACM SIGPLAN International Conference on Programming Language Design and Implementation (PLDI 2021) (pp. 930–943). Association for Computing Machinery. https://doi.org/10.1145/3453483.3454086</a:t>
            </a:r>
          </a:p>
          <a:p>
            <a:pPr marL="171450" indent="-171450">
              <a:buFont typeface="Arial" panose="020B0604020202020204" pitchFamily="34" charset="0"/>
              <a:buChar char="•"/>
            </a:pPr>
            <a:r>
              <a:rPr kumimoji="1" lang="en-US" altLang="zh-CN" sz="1000"/>
              <a:t>Cheng, X., Wang, J., &amp; Sui, Y. (2024, April). Precise Sparse Abstract Execution via Cross-Domain Interaction. In Proceedings of the IEEE/ACM 46th International Conference on Software Engineering (pp. 1-12).</a:t>
            </a:r>
          </a:p>
          <a:p>
            <a:pPr marL="171450" indent="-171450">
              <a:buFont typeface="Arial" panose="020B0604020202020204" pitchFamily="34" charset="0"/>
              <a:buChar char="•"/>
            </a:pPr>
            <a:r>
              <a:rPr kumimoji="1" lang="en-US" altLang="zh-CN" sz="1000"/>
              <a:t>Gurfinkel, A., &amp; Navas, J. A. (2021, July). Abstract interpretation of LLVM with a region-based memory model. In International workshop on numerical software verification (pp. 122-144). Cham: Springer International Publishing.</a:t>
            </a:r>
          </a:p>
        </p:txBody>
      </p:sp>
    </p:spTree>
    <p:extLst>
      <p:ext uri="{BB962C8B-B14F-4D97-AF65-F5344CB8AC3E}">
        <p14:creationId xmlns:p14="http://schemas.microsoft.com/office/powerpoint/2010/main" val="2061530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CF0DD-6262-7247-132B-D6959E07F62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3829A2-9DE0-BED3-49C9-44D586A11502}"/>
              </a:ext>
            </a:extLst>
          </p:cNvPr>
          <p:cNvSpPr>
            <a:spLocks noGrp="1"/>
          </p:cNvSpPr>
          <p:nvPr>
            <p:ph type="sldNum" sz="quarter" idx="12"/>
          </p:nvPr>
        </p:nvSpPr>
        <p:spPr/>
        <p:txBody>
          <a:bodyPr/>
          <a:lstStyle/>
          <a:p>
            <a:fld id="{E7F4798B-5966-EA46-B410-50C17A12B33D}" type="slidenum">
              <a:rPr lang="en-CN"/>
              <a:t>32</a:t>
            </a:fld>
            <a:endParaRPr kumimoji="1" lang="en-CN" altLang="zh-CN"/>
          </a:p>
        </p:txBody>
      </p:sp>
      <p:sp>
        <p:nvSpPr>
          <p:cNvPr id="3" name="Content Placeholder 2">
            <a:extLst>
              <a:ext uri="{FF2B5EF4-FFF2-40B4-BE49-F238E27FC236}">
                <a16:creationId xmlns:a16="http://schemas.microsoft.com/office/drawing/2014/main" id="{31C2F831-5767-9E31-0B3C-E3F65EE388A0}"/>
              </a:ext>
            </a:extLst>
          </p:cNvPr>
          <p:cNvSpPr>
            <a:spLocks noGrp="1"/>
          </p:cNvSpPr>
          <p:nvPr>
            <p:ph type="body" sz="quarter" idx="13"/>
          </p:nvPr>
        </p:nvSpPr>
        <p:spPr>
          <a:xfrm>
            <a:off x="838200" y="1037292"/>
            <a:ext cx="10515600" cy="543059"/>
          </a:xfrm>
        </p:spPr>
        <p:txBody>
          <a:bodyPr/>
          <a:lstStyle/>
          <a:p>
            <a:r>
              <a:rPr kumimoji="1" lang="en-US" altLang="zh-CN"/>
              <a:t>Recursion handling</a:t>
            </a:r>
          </a:p>
        </p:txBody>
      </p:sp>
      <p:sp>
        <p:nvSpPr>
          <p:cNvPr id="5" name="TextBox 4">
            <a:extLst>
              <a:ext uri="{FF2B5EF4-FFF2-40B4-BE49-F238E27FC236}">
                <a16:creationId xmlns:a16="http://schemas.microsoft.com/office/drawing/2014/main" id="{EC9E010E-9480-1A2D-69E3-980DA57C8A4E}"/>
              </a:ext>
            </a:extLst>
          </p:cNvPr>
          <p:cNvSpPr txBox="1"/>
          <p:nvPr/>
        </p:nvSpPr>
        <p:spPr>
          <a:xfrm>
            <a:off x="907739" y="1547911"/>
            <a:ext cx="5014710" cy="3477875"/>
          </a:xfrm>
          <a:prstGeom prst="rect">
            <a:avLst/>
          </a:prstGeom>
          <a:noFill/>
          <a:ln w="12700">
            <a:solidFill>
              <a:schemeClr val="accent1">
                <a:shade val="50000"/>
              </a:schemeClr>
            </a:solidFill>
          </a:ln>
        </p:spPr>
        <p:txBody>
          <a:bodyPr wrap="square">
            <a:spAutoFit/>
          </a:bodyPr>
          <a:lstStyle/>
          <a:p>
            <a:r>
              <a:rPr lang="en-US" altLang="zh-CN" sz="2000" dirty="0">
                <a:latin typeface="Inconsolata LGC" panose="020B0609030003000000" pitchFamily="49" charset="0"/>
              </a:rPr>
              <a:t>1  int recur(int p) {</a:t>
            </a:r>
          </a:p>
          <a:p>
            <a:r>
              <a:rPr lang="en-US" altLang="zh-CN" sz="2000" dirty="0">
                <a:latin typeface="Inconsolata LGC" panose="020B0609030003000000" pitchFamily="49" charset="0"/>
              </a:rPr>
              <a:t>2      if (p &gt; 100) {</a:t>
            </a:r>
          </a:p>
          <a:p>
            <a:r>
              <a:rPr lang="en-US" altLang="zh-CN" sz="2000" dirty="0">
                <a:latin typeface="Inconsolata LGC" panose="020B0609030003000000" pitchFamily="49" charset="0"/>
              </a:rPr>
              <a:t>3          return p – 10;</a:t>
            </a:r>
          </a:p>
          <a:p>
            <a:r>
              <a:rPr lang="en-US" altLang="zh-CN" sz="2000" dirty="0">
                <a:latin typeface="Inconsolata LGC" panose="020B0609030003000000" pitchFamily="49" charset="0"/>
              </a:rPr>
              <a:t>4      } else {</a:t>
            </a:r>
          </a:p>
          <a:p>
            <a:r>
              <a:rPr lang="en-US" altLang="zh-CN" sz="2000" dirty="0">
                <a:latin typeface="Inconsolata LGC" panose="020B0609030003000000" pitchFamily="49" charset="0"/>
              </a:rPr>
              <a:t>5          return recur(p + 11);</a:t>
            </a:r>
          </a:p>
          <a:p>
            <a:r>
              <a:rPr lang="en-US" altLang="zh-CN" sz="2000" dirty="0">
                <a:latin typeface="Inconsolata LGC" panose="020B0609030003000000" pitchFamily="49" charset="0"/>
              </a:rPr>
              <a:t>6      }</a:t>
            </a:r>
          </a:p>
          <a:p>
            <a:r>
              <a:rPr lang="en-US" altLang="zh-CN" sz="2000" dirty="0">
                <a:latin typeface="Inconsolata LGC" panose="020B0609030003000000" pitchFamily="49" charset="0"/>
              </a:rPr>
              <a:t>7  }</a:t>
            </a:r>
          </a:p>
          <a:p>
            <a:r>
              <a:rPr lang="en-US" altLang="zh-CN" sz="2000" dirty="0">
                <a:latin typeface="Inconsolata LGC" panose="020B0609030003000000" pitchFamily="49" charset="0"/>
              </a:rPr>
              <a:t>8  int main() {</a:t>
            </a:r>
          </a:p>
          <a:p>
            <a:r>
              <a:rPr lang="en-US" altLang="zh-CN" sz="2000" dirty="0">
                <a:latin typeface="Inconsolata LGC" panose="020B0609030003000000" pitchFamily="49" charset="0"/>
              </a:rPr>
              <a:t>9      int res1 = recur(105);</a:t>
            </a:r>
          </a:p>
          <a:p>
            <a:r>
              <a:rPr lang="en-US" altLang="zh-CN" sz="2000" dirty="0">
                <a:latin typeface="Inconsolata LGC" panose="020B0609030003000000" pitchFamily="49" charset="0"/>
              </a:rPr>
              <a:t>10     int res2 = recur(res1);</a:t>
            </a:r>
          </a:p>
          <a:p>
            <a:r>
              <a:rPr lang="en-US" altLang="zh-CN" sz="2000" dirty="0">
                <a:latin typeface="Inconsolata LGC" panose="020B0609030003000000" pitchFamily="49" charset="0"/>
              </a:rPr>
              <a:t>11 }</a:t>
            </a:r>
          </a:p>
        </p:txBody>
      </p:sp>
      <p:sp>
        <p:nvSpPr>
          <p:cNvPr id="7" name="TextBox 6">
            <a:extLst>
              <a:ext uri="{FF2B5EF4-FFF2-40B4-BE49-F238E27FC236}">
                <a16:creationId xmlns:a16="http://schemas.microsoft.com/office/drawing/2014/main" id="{B5E1BAA0-5470-A8FD-5442-BB4F017138C6}"/>
              </a:ext>
            </a:extLst>
          </p:cNvPr>
          <p:cNvSpPr txBox="1"/>
          <p:nvPr/>
        </p:nvSpPr>
        <p:spPr>
          <a:xfrm>
            <a:off x="4687177" y="2105023"/>
            <a:ext cx="1635384" cy="523220"/>
          </a:xfrm>
          <a:prstGeom prst="rect">
            <a:avLst/>
          </a:prstGeom>
          <a:noFill/>
        </p:spPr>
        <p:txBody>
          <a:bodyPr wrap="none" rtlCol="0">
            <a:spAutoFit/>
          </a:bodyPr>
          <a:lstStyle/>
          <a:p>
            <a:r>
              <a:rPr kumimoji="1" lang="en-US" altLang="zh-CN" sz="2800">
                <a:solidFill>
                  <a:srgbClr val="FF0000"/>
                </a:solidFill>
              </a:rPr>
              <a:t>Widening</a:t>
            </a:r>
            <a:endParaRPr kumimoji="1" lang="zh-CN" altLang="en-US" sz="2800">
              <a:solidFill>
                <a:srgbClr val="FF0000"/>
              </a:solidFill>
            </a:endParaRPr>
          </a:p>
        </p:txBody>
      </p:sp>
      <p:cxnSp>
        <p:nvCxnSpPr>
          <p:cNvPr id="12" name="Curved Connector 11">
            <a:extLst>
              <a:ext uri="{FF2B5EF4-FFF2-40B4-BE49-F238E27FC236}">
                <a16:creationId xmlns:a16="http://schemas.microsoft.com/office/drawing/2014/main" id="{5EF0C11F-DD5C-CC88-523D-1841BFDB1948}"/>
              </a:ext>
            </a:extLst>
          </p:cNvPr>
          <p:cNvCxnSpPr>
            <a:cxnSpLocks/>
          </p:cNvCxnSpPr>
          <p:nvPr/>
        </p:nvCxnSpPr>
        <p:spPr>
          <a:xfrm rot="10800000">
            <a:off x="4277534" y="1797805"/>
            <a:ext cx="632042" cy="382440"/>
          </a:xfrm>
          <a:prstGeom prst="curvedConnector3">
            <a:avLst>
              <a:gd name="adj1" fmla="val -322"/>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3" name="Curved Connector 12">
            <a:extLst>
              <a:ext uri="{FF2B5EF4-FFF2-40B4-BE49-F238E27FC236}">
                <a16:creationId xmlns:a16="http://schemas.microsoft.com/office/drawing/2014/main" id="{5033BDAF-BA4C-8F7F-B2E3-B0026674F19B}"/>
              </a:ext>
            </a:extLst>
          </p:cNvPr>
          <p:cNvCxnSpPr>
            <a:cxnSpLocks/>
          </p:cNvCxnSpPr>
          <p:nvPr/>
        </p:nvCxnSpPr>
        <p:spPr>
          <a:xfrm rot="10800000" flipV="1">
            <a:off x="1764548" y="2572661"/>
            <a:ext cx="3145028" cy="1089799"/>
          </a:xfrm>
          <a:prstGeom prst="curvedConnector3">
            <a:avLst>
              <a:gd name="adj1" fmla="val -143"/>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3094B2B-0BD3-B5C9-2A45-A02590731E98}"/>
                  </a:ext>
                </a:extLst>
              </p:cNvPr>
              <p:cNvSpPr txBox="1"/>
              <p:nvPr/>
            </p:nvSpPr>
            <p:spPr>
              <a:xfrm>
                <a:off x="3901697" y="3429000"/>
                <a:ext cx="164704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a:solidFill>
                            <a:srgbClr val="FF0000"/>
                          </a:solidFill>
                          <a:latin typeface="Cambria Math" panose="02040503050406030204" pitchFamily="18" charset="0"/>
                        </a:rPr>
                        <m:t>[−</m:t>
                      </m:r>
                      <m:r>
                        <a:rPr lang="en-US" altLang="zh-CN" sz="2800" b="1" i="1">
                          <a:solidFill>
                            <a:srgbClr val="FF0000"/>
                          </a:solidFill>
                          <a:latin typeface="Cambria Math" panose="02040503050406030204" pitchFamily="18" charset="0"/>
                          <a:ea typeface="Cambria Math" panose="02040503050406030204" pitchFamily="18" charset="0"/>
                        </a:rPr>
                        <m:t>∞, +∞]</m:t>
                      </m:r>
                    </m:oMath>
                  </m:oMathPara>
                </a14:m>
                <a:endParaRPr lang="zh-CN" altLang="en-US" sz="2800" b="1">
                  <a:solidFill>
                    <a:srgbClr val="FF0000"/>
                  </a:solidFill>
                </a:endParaRPr>
              </a:p>
            </p:txBody>
          </p:sp>
        </mc:Choice>
        <mc:Fallback xmlns="">
          <p:sp>
            <p:nvSpPr>
              <p:cNvPr id="18" name="TextBox 17">
                <a:extLst>
                  <a:ext uri="{FF2B5EF4-FFF2-40B4-BE49-F238E27FC236}">
                    <a16:creationId xmlns:a16="http://schemas.microsoft.com/office/drawing/2014/main" id="{03094B2B-0BD3-B5C9-2A45-A02590731E98}"/>
                  </a:ext>
                </a:extLst>
              </p:cNvPr>
              <p:cNvSpPr txBox="1">
                <a:spLocks noRot="1" noChangeAspect="1" noMove="1" noResize="1" noEditPoints="1" noAdjustHandles="1" noChangeArrowheads="1" noChangeShapeType="1" noTextEdit="1"/>
              </p:cNvSpPr>
              <p:nvPr/>
            </p:nvSpPr>
            <p:spPr>
              <a:xfrm>
                <a:off x="3901697" y="3429000"/>
                <a:ext cx="1647047" cy="523220"/>
              </a:xfrm>
              <a:prstGeom prst="rect">
                <a:avLst/>
              </a:prstGeom>
              <a:blipFill>
                <a:blip r:embed="rId5"/>
                <a:stretch>
                  <a:fillRect l="-5385" r="-7692" b="-16667"/>
                </a:stretch>
              </a:blipFill>
            </p:spPr>
            <p:txBody>
              <a:bodyPr/>
              <a:lstStyle/>
              <a:p>
                <a:r>
                  <a:rPr lang="zh-CN" altLang="en-US">
                    <a:noFill/>
                  </a:rPr>
                  <a:t> </a:t>
                </a:r>
              </a:p>
            </p:txBody>
          </p:sp>
        </mc:Fallback>
      </mc:AlternateContent>
      <p:cxnSp>
        <p:nvCxnSpPr>
          <p:cNvPr id="19" name="Straight Arrow Connector 18">
            <a:extLst>
              <a:ext uri="{FF2B5EF4-FFF2-40B4-BE49-F238E27FC236}">
                <a16:creationId xmlns:a16="http://schemas.microsoft.com/office/drawing/2014/main" id="{6E92316A-229B-C18F-A637-59C0346D63E4}"/>
              </a:ext>
            </a:extLst>
          </p:cNvPr>
          <p:cNvCxnSpPr/>
          <p:nvPr/>
        </p:nvCxnSpPr>
        <p:spPr>
          <a:xfrm flipH="1">
            <a:off x="3301139" y="3797085"/>
            <a:ext cx="480447" cy="27896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A362FC9-F776-1480-692F-D6786816C4B5}"/>
              </a:ext>
            </a:extLst>
          </p:cNvPr>
          <p:cNvCxnSpPr>
            <a:cxnSpLocks/>
          </p:cNvCxnSpPr>
          <p:nvPr/>
        </p:nvCxnSpPr>
        <p:spPr>
          <a:xfrm flipH="1">
            <a:off x="3301139" y="3948923"/>
            <a:ext cx="600559" cy="51391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9AA0DC1-B81E-3A93-ED29-A201A5EBB5FE}"/>
              </a:ext>
            </a:extLst>
          </p:cNvPr>
          <p:cNvSpPr txBox="1"/>
          <p:nvPr/>
        </p:nvSpPr>
        <p:spPr>
          <a:xfrm>
            <a:off x="439118" y="5225758"/>
            <a:ext cx="11313763" cy="1631216"/>
          </a:xfrm>
          <a:prstGeom prst="rect">
            <a:avLst/>
          </a:prstGeom>
          <a:noFill/>
        </p:spPr>
        <p:txBody>
          <a:bodyPr wrap="square" rtlCol="0">
            <a:spAutoFit/>
          </a:bodyPr>
          <a:lstStyle/>
          <a:p>
            <a:pPr marL="171450" indent="-171450">
              <a:buFont typeface="Arial" panose="020B0604020202020204" pitchFamily="34" charset="0"/>
              <a:buChar char="•"/>
            </a:pPr>
            <a:r>
              <a:rPr lang="en-US" sz="1000"/>
              <a:t>Cousot, P., Cousot, R., Feret, J., Mauborgne, L., Miné, A., Monniaux, D., &amp; Rival, X. (2005). The ASTRÉE analyzer. In </a:t>
            </a:r>
            <a:r>
              <a:rPr lang="en-US" sz="1000" i="1"/>
              <a:t>Programming languages and systems: 14th European symposium on programming, ESOP 2005, held as part of the joint European conferences on theory and practice of software, ETAPS 2005, Edinburgh, UK, April 4-8, 2005. proceedings 14</a:t>
            </a:r>
            <a:r>
              <a:rPr lang="en-US" sz="1000"/>
              <a:t> (pp. 21-30). Springer Berlin Heidelberg.</a:t>
            </a:r>
          </a:p>
          <a:p>
            <a:pPr marL="171450" indent="-171450">
              <a:buFont typeface="Arial" panose="020B0604020202020204" pitchFamily="34" charset="0"/>
              <a:buChar char="•"/>
            </a:pPr>
            <a:r>
              <a:rPr kumimoji="1" lang="en-US" altLang="zh-CN" sz="1000"/>
              <a:t>Brat, G., Navas, J. A., Shi, N., &amp; Venet, A. (2014, September). IKOS: A framework for static analysis based on abstract interpretation. In International Conference on Software Engineering and Formal Methods (pp. 271-277). Cham: Springer International Publishing.</a:t>
            </a:r>
          </a:p>
          <a:p>
            <a:pPr marL="171450" indent="-171450">
              <a:buFont typeface="Arial" panose="020B0604020202020204" pitchFamily="34" charset="0"/>
              <a:buChar char="•"/>
            </a:pPr>
            <a:r>
              <a:rPr kumimoji="1" lang="en-US" altLang="zh-CN" sz="1000"/>
              <a:t>Shi, Q., Yao, P., Wu, R., &amp; Zhang, C. (2021). Path-sensitive sparse analysis without path conditions. In Proceedings of the 42nd ACM SIGPLAN International Conference on Programming Language Design and Implementation (PLDI 2021) (pp. 930–943). Association for Computing Machinery. https://doi.org/10.1145/3453483.3454086</a:t>
            </a:r>
          </a:p>
          <a:p>
            <a:pPr marL="171450" indent="-171450">
              <a:buFont typeface="Arial" panose="020B0604020202020204" pitchFamily="34" charset="0"/>
              <a:buChar char="•"/>
            </a:pPr>
            <a:r>
              <a:rPr kumimoji="1" lang="en-US" altLang="zh-CN" sz="1000"/>
              <a:t>Cheng, X., Wang, J., &amp; Sui, Y. (2024, April). Precise Sparse Abstract Execution via Cross-Domain Interaction. In Proceedings of the IEEE/ACM 46th International Conference on Software Engineering (pp. 1-12).</a:t>
            </a:r>
          </a:p>
          <a:p>
            <a:pPr marL="171450" indent="-171450">
              <a:buFont typeface="Arial" panose="020B0604020202020204" pitchFamily="34" charset="0"/>
              <a:buChar char="•"/>
            </a:pPr>
            <a:r>
              <a:rPr kumimoji="1" lang="en-US" altLang="zh-CN" sz="1000"/>
              <a:t>Gurfinkel, A., &amp; Navas, J. A. (2021, July). Abstract interpretation of LLVM with a region-based memory model. In International workshop on numerical software verification (pp. 122-144). Cham: Springer International Publishing.</a:t>
            </a:r>
          </a:p>
        </p:txBody>
      </p:sp>
      <p:graphicFrame>
        <p:nvGraphicFramePr>
          <p:cNvPr id="10" name="Table 9">
            <a:extLst>
              <a:ext uri="{FF2B5EF4-FFF2-40B4-BE49-F238E27FC236}">
                <a16:creationId xmlns:a16="http://schemas.microsoft.com/office/drawing/2014/main" id="{37CDE921-BCD8-66FF-0F59-1CE46B1FC1D0}"/>
              </a:ext>
            </a:extLst>
          </p:cNvPr>
          <p:cNvGraphicFramePr>
            <a:graphicFrameLocks noGrp="1"/>
          </p:cNvGraphicFramePr>
          <p:nvPr>
            <p:extLst>
              <p:ext uri="{D42A27DB-BD31-4B8C-83A1-F6EECF244321}">
                <p14:modId xmlns:p14="http://schemas.microsoft.com/office/powerpoint/2010/main" val="3013774689"/>
              </p:ext>
            </p:extLst>
          </p:nvPr>
        </p:nvGraphicFramePr>
        <p:xfrm>
          <a:off x="6269553" y="1037292"/>
          <a:ext cx="5519825" cy="4114800"/>
        </p:xfrm>
        <a:graphic>
          <a:graphicData uri="http://schemas.openxmlformats.org/drawingml/2006/table">
            <a:tbl>
              <a:tblPr firstRow="1" bandRow="1">
                <a:tableStyleId>{5C22544A-7EE6-4342-B048-85BDC9FD1C3A}</a:tableStyleId>
              </a:tblPr>
              <a:tblGrid>
                <a:gridCol w="2218686">
                  <a:extLst>
                    <a:ext uri="{9D8B030D-6E8A-4147-A177-3AD203B41FA5}">
                      <a16:colId xmlns:a16="http://schemas.microsoft.com/office/drawing/2014/main" val="3690897915"/>
                    </a:ext>
                  </a:extLst>
                </a:gridCol>
                <a:gridCol w="3301139">
                  <a:extLst>
                    <a:ext uri="{9D8B030D-6E8A-4147-A177-3AD203B41FA5}">
                      <a16:colId xmlns:a16="http://schemas.microsoft.com/office/drawing/2014/main" val="3037836035"/>
                    </a:ext>
                  </a:extLst>
                </a:gridCol>
              </a:tblGrid>
              <a:tr h="338675">
                <a:tc>
                  <a:txBody>
                    <a:bodyPr/>
                    <a:lstStyle/>
                    <a:p>
                      <a:r>
                        <a:rPr lang="en-US" altLang="zh-CN" sz="2000"/>
                        <a:t>Tool</a:t>
                      </a:r>
                      <a:endParaRPr lang="zh-CN" altLang="en-US" sz="2000"/>
                    </a:p>
                  </a:txBody>
                  <a:tcPr/>
                </a:tc>
                <a:tc>
                  <a:txBody>
                    <a:bodyPr/>
                    <a:lstStyle/>
                    <a:p>
                      <a:r>
                        <a:rPr lang="en-US" altLang="zh-CN" sz="2000"/>
                        <a:t>Recursion handling</a:t>
                      </a:r>
                      <a:endParaRPr lang="zh-CN" altLang="en-US" sz="2000"/>
                    </a:p>
                  </a:txBody>
                  <a:tcPr/>
                </a:tc>
                <a:extLst>
                  <a:ext uri="{0D108BD9-81ED-4DB2-BD59-A6C34878D82A}">
                    <a16:rowId xmlns:a16="http://schemas.microsoft.com/office/drawing/2014/main" val="4241946167"/>
                  </a:ext>
                </a:extLst>
              </a:tr>
              <a:tr h="338675">
                <a:tc>
                  <a:txBody>
                    <a:bodyPr/>
                    <a:lstStyle/>
                    <a:p>
                      <a:r>
                        <a:rPr lang="en-US" altLang="zh-CN" sz="2000"/>
                        <a:t>Astrée (Cousot et al., 2005)</a:t>
                      </a:r>
                      <a:endParaRPr lang="zh-CN" alt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solidFill>
                            <a:schemeClr val="tx1"/>
                          </a:solidFill>
                        </a:rPr>
                        <a:t>Bound the analysis of recursive calls</a:t>
                      </a:r>
                    </a:p>
                  </a:txBody>
                  <a:tcPr/>
                </a:tc>
                <a:extLst>
                  <a:ext uri="{0D108BD9-81ED-4DB2-BD59-A6C34878D82A}">
                    <a16:rowId xmlns:a16="http://schemas.microsoft.com/office/drawing/2014/main" val="905780893"/>
                  </a:ext>
                </a:extLst>
              </a:tr>
              <a:tr h="338675">
                <a:tc>
                  <a:txBody>
                    <a:bodyPr/>
                    <a:lstStyle/>
                    <a:p>
                      <a:r>
                        <a:rPr lang="en-US" altLang="zh-CN" sz="2000"/>
                        <a:t>IKOS (Brat et al. 2014)</a:t>
                      </a:r>
                      <a:endParaRPr lang="zh-CN" alt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solidFill>
                            <a:schemeClr val="tx1"/>
                          </a:solidFill>
                        </a:rPr>
                        <a:t>Assign top values to variables affected by recursion</a:t>
                      </a:r>
                    </a:p>
                  </a:txBody>
                  <a:tcPr/>
                </a:tc>
                <a:extLst>
                  <a:ext uri="{0D108BD9-81ED-4DB2-BD59-A6C34878D82A}">
                    <a16:rowId xmlns:a16="http://schemas.microsoft.com/office/drawing/2014/main" val="2711825178"/>
                  </a:ext>
                </a:extLst>
              </a:tr>
              <a:tr h="338675">
                <a:tc>
                  <a:txBody>
                    <a:bodyPr/>
                    <a:lstStyle/>
                    <a:p>
                      <a:r>
                        <a:rPr lang="en-US" altLang="zh-CN" sz="2000"/>
                        <a:t>PinPoint (Shi et al., 2021)</a:t>
                      </a:r>
                      <a:endParaRPr lang="zh-CN" altLang="en-US" sz="2000"/>
                    </a:p>
                  </a:txBody>
                  <a:tcPr/>
                </a:tc>
                <a:tc>
                  <a:txBody>
                    <a:bodyPr/>
                    <a:lstStyle/>
                    <a:p>
                      <a:r>
                        <a:rPr lang="en-US" altLang="zh-CN" sz="2000"/>
                        <a:t>Unroll recursion for fixed depth</a:t>
                      </a:r>
                      <a:endParaRPr lang="zh-CN" altLang="en-US" sz="2000"/>
                    </a:p>
                  </a:txBody>
                  <a:tcPr/>
                </a:tc>
                <a:extLst>
                  <a:ext uri="{0D108BD9-81ED-4DB2-BD59-A6C34878D82A}">
                    <a16:rowId xmlns:a16="http://schemas.microsoft.com/office/drawing/2014/main" val="1243102323"/>
                  </a:ext>
                </a:extLst>
              </a:tr>
              <a:tr h="338675">
                <a:tc>
                  <a:txBody>
                    <a:bodyPr/>
                    <a:lstStyle/>
                    <a:p>
                      <a:r>
                        <a:rPr lang="en-US" altLang="zh-CN" sz="2000"/>
                        <a:t>CSA (Cheng, Wang, &amp;Sui, 2024), Clam (</a:t>
                      </a:r>
                      <a:r>
                        <a:rPr kumimoji="1" lang="en-US" altLang="zh-CN" sz="2000"/>
                        <a:t>Gurfinkel &amp; Navas, 2021</a:t>
                      </a:r>
                      <a:r>
                        <a:rPr lang="en-US" altLang="zh-CN" sz="2000"/>
                        <a:t>)</a:t>
                      </a:r>
                      <a:endParaRPr lang="zh-CN" altLang="en-US" sz="2000"/>
                    </a:p>
                  </a:txBody>
                  <a:tcPr/>
                </a:tc>
                <a:tc>
                  <a:txBody>
                    <a:bodyPr/>
                    <a:lstStyle/>
                    <a:p>
                      <a:r>
                        <a:rPr lang="en-US" altLang="zh-CN" sz="2000">
                          <a:solidFill>
                            <a:srgbClr val="FF0000"/>
                          </a:solidFill>
                        </a:rPr>
                        <a:t>Only perform widening at recursion entry/exit nodes</a:t>
                      </a:r>
                      <a:endParaRPr lang="zh-CN" altLang="en-US" sz="2000">
                        <a:solidFill>
                          <a:srgbClr val="FF0000"/>
                        </a:solidFill>
                      </a:endParaRPr>
                    </a:p>
                  </a:txBody>
                  <a:tcPr/>
                </a:tc>
                <a:extLst>
                  <a:ext uri="{0D108BD9-81ED-4DB2-BD59-A6C34878D82A}">
                    <a16:rowId xmlns:a16="http://schemas.microsoft.com/office/drawing/2014/main" val="4265510011"/>
                  </a:ext>
                </a:extLst>
              </a:tr>
            </a:tbl>
          </a:graphicData>
        </a:graphic>
      </p:graphicFrame>
      <p:sp>
        <p:nvSpPr>
          <p:cNvPr id="22" name="Title 1">
            <a:extLst>
              <a:ext uri="{FF2B5EF4-FFF2-40B4-BE49-F238E27FC236}">
                <a16:creationId xmlns:a16="http://schemas.microsoft.com/office/drawing/2014/main" id="{DB4FC90B-35BA-3A68-11D9-90443AFB06F2}"/>
              </a:ext>
            </a:extLst>
          </p:cNvPr>
          <p:cNvSpPr>
            <a:spLocks noGrp="1"/>
          </p:cNvSpPr>
          <p:nvPr>
            <p:ph type="title"/>
          </p:nvPr>
        </p:nvSpPr>
        <p:spPr>
          <a:xfrm>
            <a:off x="838200" y="353498"/>
            <a:ext cx="10515600" cy="653416"/>
          </a:xfrm>
        </p:spPr>
        <p:txBody>
          <a:bodyPr/>
          <a:lstStyle/>
          <a:p>
            <a:r>
              <a:rPr kumimoji="1" lang="en-US" altLang="zh-CN"/>
              <a:t>Motivation</a:t>
            </a:r>
            <a:endParaRPr kumimoji="1" lang="zh-CN" altLang="en-US"/>
          </a:p>
        </p:txBody>
      </p:sp>
    </p:spTree>
    <p:extLst>
      <p:ext uri="{BB962C8B-B14F-4D97-AF65-F5344CB8AC3E}">
        <p14:creationId xmlns:p14="http://schemas.microsoft.com/office/powerpoint/2010/main" val="414018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5603D-F69A-9368-7E38-0DF5889FE1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71B18-F1D1-662C-5DC6-F802B786D7C4}"/>
              </a:ext>
            </a:extLst>
          </p:cNvPr>
          <p:cNvSpPr>
            <a:spLocks noGrp="1"/>
          </p:cNvSpPr>
          <p:nvPr>
            <p:ph type="title"/>
          </p:nvPr>
        </p:nvSpPr>
        <p:spPr/>
        <p:txBody>
          <a:bodyPr/>
          <a:lstStyle/>
          <a:p>
            <a:r>
              <a:rPr kumimoji="1" lang="en-US" altLang="zh-CN"/>
              <a:t>Motivation</a:t>
            </a:r>
            <a:endParaRPr kumimoji="1" lang="zh-CN" altLang="en-US"/>
          </a:p>
        </p:txBody>
      </p:sp>
      <p:sp>
        <p:nvSpPr>
          <p:cNvPr id="4" name="Slide Number Placeholder 3">
            <a:extLst>
              <a:ext uri="{FF2B5EF4-FFF2-40B4-BE49-F238E27FC236}">
                <a16:creationId xmlns:a16="http://schemas.microsoft.com/office/drawing/2014/main" id="{18F3269B-C94D-C707-8910-DD4EB98D4C73}"/>
              </a:ext>
            </a:extLst>
          </p:cNvPr>
          <p:cNvSpPr>
            <a:spLocks noGrp="1"/>
          </p:cNvSpPr>
          <p:nvPr>
            <p:ph type="sldNum" sz="quarter" idx="12"/>
          </p:nvPr>
        </p:nvSpPr>
        <p:spPr/>
        <p:txBody>
          <a:bodyPr/>
          <a:lstStyle/>
          <a:p>
            <a:fld id="{E7F4798B-5966-EA46-B410-50C17A12B33D}" type="slidenum">
              <a:rPr lang="en-CN"/>
              <a:t>33</a:t>
            </a:fld>
            <a:endParaRPr kumimoji="1" lang="en-CN" altLang="zh-CN"/>
          </a:p>
        </p:txBody>
      </p:sp>
      <p:sp>
        <p:nvSpPr>
          <p:cNvPr id="3" name="Content Placeholder 2">
            <a:extLst>
              <a:ext uri="{FF2B5EF4-FFF2-40B4-BE49-F238E27FC236}">
                <a16:creationId xmlns:a16="http://schemas.microsoft.com/office/drawing/2014/main" id="{81960A87-F322-1B5F-F077-7814084750AF}"/>
              </a:ext>
            </a:extLst>
          </p:cNvPr>
          <p:cNvSpPr>
            <a:spLocks noGrp="1"/>
          </p:cNvSpPr>
          <p:nvPr>
            <p:ph type="body" sz="quarter" idx="13"/>
          </p:nvPr>
        </p:nvSpPr>
        <p:spPr>
          <a:xfrm>
            <a:off x="838200" y="1037292"/>
            <a:ext cx="10515600" cy="543059"/>
          </a:xfrm>
        </p:spPr>
        <p:txBody>
          <a:bodyPr/>
          <a:lstStyle/>
          <a:p>
            <a:r>
              <a:rPr kumimoji="1" lang="en-US" altLang="zh-CN"/>
              <a:t>Recursion handling</a:t>
            </a:r>
          </a:p>
        </p:txBody>
      </p:sp>
      <p:sp>
        <p:nvSpPr>
          <p:cNvPr id="23" name="TextBox 22">
            <a:extLst>
              <a:ext uri="{FF2B5EF4-FFF2-40B4-BE49-F238E27FC236}">
                <a16:creationId xmlns:a16="http://schemas.microsoft.com/office/drawing/2014/main" id="{8D4AF63A-7939-A6B7-9AD6-60444813AB54}"/>
              </a:ext>
            </a:extLst>
          </p:cNvPr>
          <p:cNvSpPr txBox="1"/>
          <p:nvPr/>
        </p:nvSpPr>
        <p:spPr>
          <a:xfrm>
            <a:off x="838200" y="2521059"/>
            <a:ext cx="10181098" cy="2246769"/>
          </a:xfrm>
          <a:prstGeom prst="rect">
            <a:avLst/>
          </a:prstGeom>
          <a:noFill/>
        </p:spPr>
        <p:txBody>
          <a:bodyPr wrap="square">
            <a:spAutoFit/>
          </a:bodyPr>
          <a:lstStyle/>
          <a:p>
            <a:pPr marL="285750" indent="-285750">
              <a:buFont typeface="Arial" panose="020B0604020202020204" pitchFamily="34" charset="0"/>
              <a:buChar char="•"/>
            </a:pPr>
            <a:r>
              <a:rPr lang="en-US" altLang="zh-CN" sz="2800" b="1"/>
              <a:t>Our aim</a:t>
            </a:r>
            <a:r>
              <a:rPr lang="en-US" altLang="zh-CN" sz="2800"/>
              <a:t>: Leverage </a:t>
            </a:r>
            <a:r>
              <a:rPr lang="en-US" altLang="zh-CN" sz="2800" b="1"/>
              <a:t>weak topological ordering </a:t>
            </a:r>
            <a:r>
              <a:rPr lang="en-US" altLang="zh-CN" sz="2800"/>
              <a:t>to handle recursions </a:t>
            </a:r>
            <a:r>
              <a:rPr lang="en-US" altLang="zh-CN" sz="2800" b="1"/>
              <a:t>precisely</a:t>
            </a:r>
            <a:r>
              <a:rPr lang="en-US" altLang="zh-CN" sz="2800"/>
              <a:t>, while </a:t>
            </a:r>
            <a:r>
              <a:rPr lang="en-US" altLang="zh-CN" sz="2800" b="1"/>
              <a:t>avoiding spurious cycles</a:t>
            </a:r>
            <a:r>
              <a:rPr lang="en-US" altLang="zh-CN" sz="2800"/>
              <a:t>.</a:t>
            </a:r>
          </a:p>
          <a:p>
            <a:pPr marL="285750" indent="-285750">
              <a:buFont typeface="Arial" panose="020B0604020202020204" pitchFamily="34" charset="0"/>
              <a:buChar char="•"/>
            </a:pPr>
            <a:endParaRPr lang="en-US" altLang="zh-CN" sz="2800"/>
          </a:p>
          <a:p>
            <a:pPr marL="285750" indent="-285750">
              <a:buFont typeface="Arial" panose="020B0604020202020204" pitchFamily="34" charset="0"/>
              <a:buChar char="•"/>
            </a:pPr>
            <a:r>
              <a:rPr lang="en-US" altLang="zh-CN" sz="2800" b="1"/>
              <a:t>Challenge</a:t>
            </a:r>
            <a:r>
              <a:rPr lang="en-US" altLang="zh-CN" sz="2800"/>
              <a:t>: Context sensitive WTO construction is prohibitive (exponential complexity)!</a:t>
            </a:r>
          </a:p>
        </p:txBody>
      </p:sp>
    </p:spTree>
    <p:extLst>
      <p:ext uri="{BB962C8B-B14F-4D97-AF65-F5344CB8AC3E}">
        <p14:creationId xmlns:p14="http://schemas.microsoft.com/office/powerpoint/2010/main" val="3802118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842EC-4681-87BE-4A3A-858D426B70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CE9BB9-48BB-97E4-8B5C-E1F05D4F06F0}"/>
              </a:ext>
            </a:extLst>
          </p:cNvPr>
          <p:cNvSpPr>
            <a:spLocks noGrp="1"/>
          </p:cNvSpPr>
          <p:nvPr>
            <p:ph type="title"/>
          </p:nvPr>
        </p:nvSpPr>
        <p:spPr/>
        <p:txBody>
          <a:bodyPr/>
          <a:lstStyle/>
          <a:p>
            <a:r>
              <a:rPr kumimoji="1" lang="en-US" altLang="zh-CN"/>
              <a:t>Approach</a:t>
            </a:r>
            <a:endParaRPr kumimoji="1" lang="zh-CN" altLang="en-US"/>
          </a:p>
        </p:txBody>
      </p:sp>
      <p:sp>
        <p:nvSpPr>
          <p:cNvPr id="4" name="Slide Number Placeholder 3">
            <a:extLst>
              <a:ext uri="{FF2B5EF4-FFF2-40B4-BE49-F238E27FC236}">
                <a16:creationId xmlns:a16="http://schemas.microsoft.com/office/drawing/2014/main" id="{DA2195DA-55A8-21AD-39F8-6103D666562F}"/>
              </a:ext>
            </a:extLst>
          </p:cNvPr>
          <p:cNvSpPr>
            <a:spLocks noGrp="1"/>
          </p:cNvSpPr>
          <p:nvPr>
            <p:ph type="sldNum" sz="quarter" idx="12"/>
          </p:nvPr>
        </p:nvSpPr>
        <p:spPr/>
        <p:txBody>
          <a:bodyPr/>
          <a:lstStyle/>
          <a:p>
            <a:fld id="{E7F4798B-5966-EA46-B410-50C17A12B33D}" type="slidenum">
              <a:rPr lang="en-CN"/>
              <a:t>34</a:t>
            </a:fld>
            <a:endParaRPr kumimoji="1" lang="en-CN" altLang="zh-CN"/>
          </a:p>
        </p:txBody>
      </p:sp>
      <p:sp>
        <p:nvSpPr>
          <p:cNvPr id="3" name="Content Placeholder 2">
            <a:extLst>
              <a:ext uri="{FF2B5EF4-FFF2-40B4-BE49-F238E27FC236}">
                <a16:creationId xmlns:a16="http://schemas.microsoft.com/office/drawing/2014/main" id="{2FCDDDC4-F5D3-06E6-291F-2C71B968F616}"/>
              </a:ext>
            </a:extLst>
          </p:cNvPr>
          <p:cNvSpPr>
            <a:spLocks noGrp="1"/>
          </p:cNvSpPr>
          <p:nvPr>
            <p:ph type="body" sz="quarter" idx="13"/>
          </p:nvPr>
        </p:nvSpPr>
        <p:spPr/>
        <p:txBody>
          <a:bodyPr/>
          <a:lstStyle/>
          <a:p>
            <a:r>
              <a:rPr kumimoji="1" lang="en-US" altLang="zh-CN"/>
              <a:t>Overview</a:t>
            </a:r>
            <a:endParaRPr kumimoji="1" lang="zh-CN" altLang="en-US"/>
          </a:p>
        </p:txBody>
      </p:sp>
      <p:sp>
        <p:nvSpPr>
          <p:cNvPr id="6" name="TextBox 5">
            <a:extLst>
              <a:ext uri="{FF2B5EF4-FFF2-40B4-BE49-F238E27FC236}">
                <a16:creationId xmlns:a16="http://schemas.microsoft.com/office/drawing/2014/main" id="{D404BA86-7570-D8F0-B3C3-00138D004884}"/>
              </a:ext>
            </a:extLst>
          </p:cNvPr>
          <p:cNvSpPr txBox="1"/>
          <p:nvPr/>
        </p:nvSpPr>
        <p:spPr>
          <a:xfrm>
            <a:off x="838197" y="1739008"/>
            <a:ext cx="10334628" cy="3539430"/>
          </a:xfrm>
          <a:prstGeom prst="rect">
            <a:avLst/>
          </a:prstGeom>
          <a:noFill/>
        </p:spPr>
        <p:txBody>
          <a:bodyPr wrap="square">
            <a:spAutoFit/>
          </a:bodyPr>
          <a:lstStyle/>
          <a:p>
            <a:pPr marL="285750" indent="-285750">
              <a:buFont typeface="Arial" panose="020B0604020202020204" pitchFamily="34" charset="0"/>
              <a:buChar char="•"/>
            </a:pPr>
            <a:r>
              <a:rPr lang="en-US" altLang="zh-CN" sz="2800" b="1" i="0">
                <a:solidFill>
                  <a:schemeClr val="tx1"/>
                </a:solidFill>
              </a:rPr>
              <a:t>Three-fold approach</a:t>
            </a:r>
          </a:p>
          <a:p>
            <a:pPr marL="285750" indent="-285750">
              <a:buFont typeface="Arial" panose="020B0604020202020204" pitchFamily="34" charset="0"/>
              <a:buChar char="•"/>
            </a:pPr>
            <a:endParaRPr lang="en-US" altLang="zh-CN" sz="2800" b="1" i="0">
              <a:solidFill>
                <a:schemeClr val="tx1"/>
              </a:solidFill>
            </a:endParaRPr>
          </a:p>
          <a:p>
            <a:pPr marL="742950" lvl="1" indent="-285750">
              <a:buFont typeface="Arial" panose="020B0604020202020204" pitchFamily="34" charset="0"/>
              <a:buChar char="•"/>
            </a:pPr>
            <a:r>
              <a:rPr lang="en-US" altLang="zh-CN" sz="2800" b="1"/>
              <a:t>Step 1</a:t>
            </a:r>
            <a:r>
              <a:rPr lang="en-US" altLang="zh-CN" sz="2800"/>
              <a:t>: I</a:t>
            </a:r>
            <a:r>
              <a:rPr lang="en-US" altLang="zh-CN" sz="2800" i="0">
                <a:solidFill>
                  <a:schemeClr val="tx1"/>
                </a:solidFill>
              </a:rPr>
              <a:t>dentify function partitions on a pre-built call graph.</a:t>
            </a:r>
          </a:p>
          <a:p>
            <a:pPr marL="742950" lvl="1" indent="-285750">
              <a:buFont typeface="Arial" panose="020B0604020202020204" pitchFamily="34" charset="0"/>
              <a:buChar char="•"/>
            </a:pPr>
            <a:endParaRPr lang="en-US" altLang="zh-CN" sz="2800"/>
          </a:p>
          <a:p>
            <a:pPr marL="742950" lvl="1" indent="-285750">
              <a:buFont typeface="Arial" panose="020B0604020202020204" pitchFamily="34" charset="0"/>
              <a:buChar char="•"/>
            </a:pPr>
            <a:r>
              <a:rPr lang="en-US" altLang="zh-CN" sz="2800" b="1"/>
              <a:t>Step 2</a:t>
            </a:r>
            <a:r>
              <a:rPr lang="en-US" altLang="zh-CN" sz="2800"/>
              <a:t>: For each function partition, build inter-procedural weak topological ordering (IWTO).</a:t>
            </a:r>
          </a:p>
          <a:p>
            <a:pPr marL="742950" lvl="1" indent="-285750">
              <a:buFont typeface="Arial" panose="020B0604020202020204" pitchFamily="34" charset="0"/>
              <a:buChar char="•"/>
            </a:pPr>
            <a:endParaRPr lang="en-US" altLang="zh-CN" sz="2800"/>
          </a:p>
          <a:p>
            <a:pPr marL="742950" lvl="1" indent="-285750">
              <a:buFont typeface="Arial" panose="020B0604020202020204" pitchFamily="34" charset="0"/>
              <a:buChar char="•"/>
            </a:pPr>
            <a:r>
              <a:rPr lang="en-US" altLang="zh-CN" sz="2800" b="1"/>
              <a:t>Step 3</a:t>
            </a:r>
            <a:r>
              <a:rPr lang="en-US" altLang="zh-CN" sz="2800"/>
              <a:t>: Use the IWTO to guide abstract interpretation.</a:t>
            </a:r>
            <a:endParaRPr lang="en-US" altLang="zh-CN" sz="2800" i="0">
              <a:solidFill>
                <a:schemeClr val="tx1"/>
              </a:solidFill>
            </a:endParaRPr>
          </a:p>
        </p:txBody>
      </p:sp>
    </p:spTree>
    <p:extLst>
      <p:ext uri="{BB962C8B-B14F-4D97-AF65-F5344CB8AC3E}">
        <p14:creationId xmlns:p14="http://schemas.microsoft.com/office/powerpoint/2010/main" val="3021822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534E7-743F-97AA-5C0D-27D0910AB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6C6066-B817-8F5F-808C-70270A6A2067}"/>
              </a:ext>
            </a:extLst>
          </p:cNvPr>
          <p:cNvSpPr>
            <a:spLocks noGrp="1"/>
          </p:cNvSpPr>
          <p:nvPr>
            <p:ph type="title"/>
          </p:nvPr>
        </p:nvSpPr>
        <p:spPr/>
        <p:txBody>
          <a:bodyPr/>
          <a:lstStyle/>
          <a:p>
            <a:r>
              <a:rPr kumimoji="1" lang="en-US" altLang="zh-CN"/>
              <a:t>Approach</a:t>
            </a:r>
            <a:endParaRPr kumimoji="1" lang="zh-CN" altLang="en-US"/>
          </a:p>
        </p:txBody>
      </p:sp>
      <p:sp>
        <p:nvSpPr>
          <p:cNvPr id="4" name="Slide Number Placeholder 3">
            <a:extLst>
              <a:ext uri="{FF2B5EF4-FFF2-40B4-BE49-F238E27FC236}">
                <a16:creationId xmlns:a16="http://schemas.microsoft.com/office/drawing/2014/main" id="{F4B83748-9AA8-E228-D577-2278C67B81E9}"/>
              </a:ext>
            </a:extLst>
          </p:cNvPr>
          <p:cNvSpPr>
            <a:spLocks noGrp="1"/>
          </p:cNvSpPr>
          <p:nvPr>
            <p:ph type="sldNum" sz="quarter" idx="12"/>
          </p:nvPr>
        </p:nvSpPr>
        <p:spPr/>
        <p:txBody>
          <a:bodyPr/>
          <a:lstStyle/>
          <a:p>
            <a:fld id="{E7F4798B-5966-EA46-B410-50C17A12B33D}" type="slidenum">
              <a:rPr lang="en-CN"/>
              <a:t>35</a:t>
            </a:fld>
            <a:endParaRPr kumimoji="1" lang="en-CN" altLang="zh-CN"/>
          </a:p>
        </p:txBody>
      </p:sp>
      <p:sp>
        <p:nvSpPr>
          <p:cNvPr id="3" name="Content Placeholder 2">
            <a:extLst>
              <a:ext uri="{FF2B5EF4-FFF2-40B4-BE49-F238E27FC236}">
                <a16:creationId xmlns:a16="http://schemas.microsoft.com/office/drawing/2014/main" id="{1D9F9A9A-6CD0-0202-005F-C0ACF9C4ED12}"/>
              </a:ext>
            </a:extLst>
          </p:cNvPr>
          <p:cNvSpPr>
            <a:spLocks noGrp="1"/>
          </p:cNvSpPr>
          <p:nvPr>
            <p:ph type="body" sz="quarter" idx="13"/>
          </p:nvPr>
        </p:nvSpPr>
        <p:spPr>
          <a:xfrm>
            <a:off x="838200" y="1037292"/>
            <a:ext cx="7772400" cy="543059"/>
          </a:xfrm>
        </p:spPr>
        <p:txBody>
          <a:bodyPr/>
          <a:lstStyle/>
          <a:p>
            <a:r>
              <a:rPr kumimoji="1" lang="en-US" altLang="zh-CN"/>
              <a:t>Step 1: Function partition identification</a:t>
            </a:r>
          </a:p>
        </p:txBody>
      </p:sp>
      <p:sp>
        <p:nvSpPr>
          <p:cNvPr id="5" name="TextBox 4">
            <a:extLst>
              <a:ext uri="{FF2B5EF4-FFF2-40B4-BE49-F238E27FC236}">
                <a16:creationId xmlns:a16="http://schemas.microsoft.com/office/drawing/2014/main" id="{CC1DD313-8587-D719-638B-E3B1B977ED9B}"/>
              </a:ext>
            </a:extLst>
          </p:cNvPr>
          <p:cNvSpPr txBox="1"/>
          <p:nvPr/>
        </p:nvSpPr>
        <p:spPr>
          <a:xfrm>
            <a:off x="907739" y="1873374"/>
            <a:ext cx="5014710" cy="3477875"/>
          </a:xfrm>
          <a:prstGeom prst="rect">
            <a:avLst/>
          </a:prstGeom>
          <a:noFill/>
          <a:ln w="12700">
            <a:solidFill>
              <a:schemeClr val="accent1">
                <a:shade val="50000"/>
              </a:schemeClr>
            </a:solidFill>
          </a:ln>
        </p:spPr>
        <p:txBody>
          <a:bodyPr wrap="square">
            <a:spAutoFit/>
          </a:bodyPr>
          <a:lstStyle/>
          <a:p>
            <a:r>
              <a:rPr lang="en-US" altLang="zh-CN" sz="2000" dirty="0">
                <a:latin typeface="Inconsolata LGC" panose="020B0609030003000000" pitchFamily="49" charset="0"/>
              </a:rPr>
              <a:t>1  int recur(int p) {</a:t>
            </a:r>
          </a:p>
          <a:p>
            <a:r>
              <a:rPr lang="en-US" altLang="zh-CN" sz="2000" dirty="0">
                <a:latin typeface="Inconsolata LGC" panose="020B0609030003000000" pitchFamily="49" charset="0"/>
              </a:rPr>
              <a:t>2      if (p &gt; 100) {</a:t>
            </a:r>
          </a:p>
          <a:p>
            <a:r>
              <a:rPr lang="en-US" altLang="zh-CN" sz="2000" dirty="0">
                <a:latin typeface="Inconsolata LGC" panose="020B0609030003000000" pitchFamily="49" charset="0"/>
              </a:rPr>
              <a:t>3          return p – 10;</a:t>
            </a:r>
          </a:p>
          <a:p>
            <a:r>
              <a:rPr lang="en-US" altLang="zh-CN" sz="2000" dirty="0">
                <a:latin typeface="Inconsolata LGC" panose="020B0609030003000000" pitchFamily="49" charset="0"/>
              </a:rPr>
              <a:t>4      } else {</a:t>
            </a:r>
          </a:p>
          <a:p>
            <a:r>
              <a:rPr lang="en-US" altLang="zh-CN" sz="2000" dirty="0">
                <a:latin typeface="Inconsolata LGC" panose="020B0609030003000000" pitchFamily="49" charset="0"/>
              </a:rPr>
              <a:t>5          return recur(p + 11);</a:t>
            </a:r>
          </a:p>
          <a:p>
            <a:r>
              <a:rPr lang="en-US" altLang="zh-CN" sz="2000" dirty="0">
                <a:latin typeface="Inconsolata LGC" panose="020B0609030003000000" pitchFamily="49" charset="0"/>
              </a:rPr>
              <a:t>6      }</a:t>
            </a:r>
          </a:p>
          <a:p>
            <a:r>
              <a:rPr lang="en-US" altLang="zh-CN" sz="2000" dirty="0">
                <a:latin typeface="Inconsolata LGC" panose="020B0609030003000000" pitchFamily="49" charset="0"/>
              </a:rPr>
              <a:t>7  }</a:t>
            </a:r>
          </a:p>
          <a:p>
            <a:r>
              <a:rPr lang="en-US" altLang="zh-CN" sz="2000" dirty="0">
                <a:latin typeface="Inconsolata LGC" panose="020B0609030003000000" pitchFamily="49" charset="0"/>
              </a:rPr>
              <a:t>8  int main() {</a:t>
            </a:r>
          </a:p>
          <a:p>
            <a:r>
              <a:rPr lang="en-US" altLang="zh-CN" sz="2000" dirty="0">
                <a:latin typeface="Inconsolata LGC" panose="020B0609030003000000" pitchFamily="49" charset="0"/>
              </a:rPr>
              <a:t>9      int res1 = recur(105);</a:t>
            </a:r>
          </a:p>
          <a:p>
            <a:r>
              <a:rPr lang="en-US" altLang="zh-CN" sz="2000" dirty="0">
                <a:latin typeface="Inconsolata LGC" panose="020B0609030003000000" pitchFamily="49" charset="0"/>
              </a:rPr>
              <a:t>10     int res2 = recur(res1);</a:t>
            </a:r>
          </a:p>
          <a:p>
            <a:r>
              <a:rPr lang="en-US" altLang="zh-CN" sz="2000" dirty="0">
                <a:latin typeface="Inconsolata LGC" panose="020B0609030003000000" pitchFamily="49" charset="0"/>
              </a:rPr>
              <a:t>11 }</a:t>
            </a:r>
          </a:p>
        </p:txBody>
      </p:sp>
      <p:sp>
        <p:nvSpPr>
          <p:cNvPr id="6" name="TextBox 5">
            <a:extLst>
              <a:ext uri="{FF2B5EF4-FFF2-40B4-BE49-F238E27FC236}">
                <a16:creationId xmlns:a16="http://schemas.microsoft.com/office/drawing/2014/main" id="{FFBD2C89-7B9C-127E-8E14-A3E086160F8C}"/>
              </a:ext>
            </a:extLst>
          </p:cNvPr>
          <p:cNvSpPr txBox="1"/>
          <p:nvPr/>
        </p:nvSpPr>
        <p:spPr>
          <a:xfrm>
            <a:off x="2523624" y="5626153"/>
            <a:ext cx="1023037" cy="523220"/>
          </a:xfrm>
          <a:prstGeom prst="rect">
            <a:avLst/>
          </a:prstGeom>
          <a:noFill/>
        </p:spPr>
        <p:txBody>
          <a:bodyPr wrap="none" rtlCol="0">
            <a:spAutoFit/>
          </a:bodyPr>
          <a:lstStyle/>
          <a:p>
            <a:r>
              <a:rPr kumimoji="1" lang="en-US" altLang="zh-CN" sz="2800"/>
              <a:t>Code</a:t>
            </a:r>
            <a:endParaRPr kumimoji="1" lang="zh-CN" altLang="en-US" sz="2800"/>
          </a:p>
        </p:txBody>
      </p:sp>
      <p:sp>
        <p:nvSpPr>
          <p:cNvPr id="7" name="TextBox 6">
            <a:extLst>
              <a:ext uri="{FF2B5EF4-FFF2-40B4-BE49-F238E27FC236}">
                <a16:creationId xmlns:a16="http://schemas.microsoft.com/office/drawing/2014/main" id="{4C2D200D-CC69-E006-B670-B7743EBAC1B7}"/>
              </a:ext>
            </a:extLst>
          </p:cNvPr>
          <p:cNvSpPr txBox="1"/>
          <p:nvPr/>
        </p:nvSpPr>
        <p:spPr>
          <a:xfrm>
            <a:off x="8049542" y="5626153"/>
            <a:ext cx="1837875" cy="523220"/>
          </a:xfrm>
          <a:prstGeom prst="rect">
            <a:avLst/>
          </a:prstGeom>
          <a:noFill/>
        </p:spPr>
        <p:txBody>
          <a:bodyPr wrap="none" rtlCol="0">
            <a:spAutoFit/>
          </a:bodyPr>
          <a:lstStyle/>
          <a:p>
            <a:r>
              <a:rPr kumimoji="1" lang="en-US" altLang="zh-CN" sz="2800"/>
              <a:t>Call Graph</a:t>
            </a:r>
            <a:endParaRPr kumimoji="1" lang="zh-CN" altLang="en-US" sz="2800"/>
          </a:p>
        </p:txBody>
      </p:sp>
      <p:sp>
        <p:nvSpPr>
          <p:cNvPr id="8" name="Oval 7">
            <a:extLst>
              <a:ext uri="{FF2B5EF4-FFF2-40B4-BE49-F238E27FC236}">
                <a16:creationId xmlns:a16="http://schemas.microsoft.com/office/drawing/2014/main" id="{8FEE2FD0-B276-022E-6E9E-32A4BB55700B}"/>
              </a:ext>
            </a:extLst>
          </p:cNvPr>
          <p:cNvSpPr/>
          <p:nvPr/>
        </p:nvSpPr>
        <p:spPr>
          <a:xfrm>
            <a:off x="9337830" y="2859574"/>
            <a:ext cx="1280160" cy="91677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9">
            <a:extLst>
              <a:ext uri="{FF2B5EF4-FFF2-40B4-BE49-F238E27FC236}">
                <a16:creationId xmlns:a16="http://schemas.microsoft.com/office/drawing/2014/main" id="{E151AFC9-71C3-3E44-33CB-30B2F45E121F}"/>
              </a:ext>
            </a:extLst>
          </p:cNvPr>
          <p:cNvSpPr txBox="1"/>
          <p:nvPr/>
        </p:nvSpPr>
        <p:spPr>
          <a:xfrm>
            <a:off x="9337830" y="3056353"/>
            <a:ext cx="1258678" cy="523220"/>
          </a:xfrm>
          <a:prstGeom prst="rect">
            <a:avLst/>
          </a:prstGeom>
          <a:noFill/>
        </p:spPr>
        <p:txBody>
          <a:bodyPr wrap="none" rtlCol="0">
            <a:spAutoFit/>
          </a:bodyPr>
          <a:lstStyle/>
          <a:p>
            <a:r>
              <a:rPr kumimoji="1" lang="en-US" altLang="zh-CN" sz="2800">
                <a:latin typeface="Inconsolata LGC" panose="020B0609030003000000" pitchFamily="49" charset="0"/>
              </a:rPr>
              <a:t>recur</a:t>
            </a:r>
            <a:endParaRPr kumimoji="1" lang="zh-CN" altLang="en-US" sz="2800">
              <a:latin typeface="Inconsolata LGC" panose="020B0609030003000000" pitchFamily="49" charset="0"/>
            </a:endParaRPr>
          </a:p>
        </p:txBody>
      </p:sp>
      <p:sp>
        <p:nvSpPr>
          <p:cNvPr id="11" name="Oval 10">
            <a:extLst>
              <a:ext uri="{FF2B5EF4-FFF2-40B4-BE49-F238E27FC236}">
                <a16:creationId xmlns:a16="http://schemas.microsoft.com/office/drawing/2014/main" id="{1FD879A2-9EBF-EA31-959A-7A18D150C9FC}"/>
              </a:ext>
            </a:extLst>
          </p:cNvPr>
          <p:cNvSpPr/>
          <p:nvPr/>
        </p:nvSpPr>
        <p:spPr>
          <a:xfrm>
            <a:off x="6887524" y="2859574"/>
            <a:ext cx="1280160" cy="91677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TextBox 11">
            <a:extLst>
              <a:ext uri="{FF2B5EF4-FFF2-40B4-BE49-F238E27FC236}">
                <a16:creationId xmlns:a16="http://schemas.microsoft.com/office/drawing/2014/main" id="{79B3E4CD-B624-0AA5-BF9B-AEE1F5B7CC23}"/>
              </a:ext>
            </a:extLst>
          </p:cNvPr>
          <p:cNvSpPr txBox="1"/>
          <p:nvPr/>
        </p:nvSpPr>
        <p:spPr>
          <a:xfrm>
            <a:off x="7005666" y="3056353"/>
            <a:ext cx="1043876" cy="523220"/>
          </a:xfrm>
          <a:prstGeom prst="rect">
            <a:avLst/>
          </a:prstGeom>
          <a:noFill/>
        </p:spPr>
        <p:txBody>
          <a:bodyPr wrap="none" rtlCol="0">
            <a:spAutoFit/>
          </a:bodyPr>
          <a:lstStyle/>
          <a:p>
            <a:r>
              <a:rPr kumimoji="1" lang="en-US" altLang="zh-CN" sz="2800">
                <a:latin typeface="Inconsolata LGC" panose="020B0609030003000000" pitchFamily="49" charset="0"/>
              </a:rPr>
              <a:t>main</a:t>
            </a:r>
            <a:endParaRPr kumimoji="1" lang="zh-CN" altLang="en-US" sz="2800">
              <a:latin typeface="Inconsolata LGC" panose="020B0609030003000000" pitchFamily="49" charset="0"/>
            </a:endParaRPr>
          </a:p>
        </p:txBody>
      </p:sp>
      <p:cxnSp>
        <p:nvCxnSpPr>
          <p:cNvPr id="14" name="Straight Arrow Connector 13">
            <a:extLst>
              <a:ext uri="{FF2B5EF4-FFF2-40B4-BE49-F238E27FC236}">
                <a16:creationId xmlns:a16="http://schemas.microsoft.com/office/drawing/2014/main" id="{85A8F89B-D478-C99A-154D-F99BA46F3E96}"/>
              </a:ext>
            </a:extLst>
          </p:cNvPr>
          <p:cNvCxnSpPr>
            <a:cxnSpLocks/>
            <a:stCxn id="11" idx="6"/>
            <a:endCxn id="10" idx="1"/>
          </p:cNvCxnSpPr>
          <p:nvPr/>
        </p:nvCxnSpPr>
        <p:spPr>
          <a:xfrm flipV="1">
            <a:off x="8167684" y="3317963"/>
            <a:ext cx="1170146" cy="1"/>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6" name="Curved Connector 15">
            <a:extLst>
              <a:ext uri="{FF2B5EF4-FFF2-40B4-BE49-F238E27FC236}">
                <a16:creationId xmlns:a16="http://schemas.microsoft.com/office/drawing/2014/main" id="{1C9588B2-BA39-8FD9-622B-90D01C6FB23E}"/>
              </a:ext>
            </a:extLst>
          </p:cNvPr>
          <p:cNvCxnSpPr>
            <a:cxnSpLocks/>
            <a:stCxn id="8" idx="5"/>
            <a:endCxn id="8" idx="7"/>
          </p:cNvCxnSpPr>
          <p:nvPr/>
        </p:nvCxnSpPr>
        <p:spPr>
          <a:xfrm rot="5400000" flipH="1">
            <a:off x="10106384" y="3317964"/>
            <a:ext cx="648261" cy="12700"/>
          </a:xfrm>
          <a:prstGeom prst="curvedConnector5">
            <a:avLst>
              <a:gd name="adj1" fmla="val -35264"/>
              <a:gd name="adj2" fmla="val -6018378"/>
              <a:gd name="adj3" fmla="val 135264"/>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51C3205E-77AA-61E8-0331-50355817B682}"/>
              </a:ext>
            </a:extLst>
          </p:cNvPr>
          <p:cNvSpPr/>
          <p:nvPr/>
        </p:nvSpPr>
        <p:spPr>
          <a:xfrm>
            <a:off x="6726308" y="2711060"/>
            <a:ext cx="1602591" cy="1180340"/>
          </a:xfrm>
          <a:prstGeom prst="rect">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Rectangle 12">
            <a:extLst>
              <a:ext uri="{FF2B5EF4-FFF2-40B4-BE49-F238E27FC236}">
                <a16:creationId xmlns:a16="http://schemas.microsoft.com/office/drawing/2014/main" id="{76B0B3BB-1BBC-619A-9F7F-9598F2134257}"/>
              </a:ext>
            </a:extLst>
          </p:cNvPr>
          <p:cNvSpPr/>
          <p:nvPr/>
        </p:nvSpPr>
        <p:spPr>
          <a:xfrm>
            <a:off x="9160142" y="2596012"/>
            <a:ext cx="2136506" cy="1404487"/>
          </a:xfrm>
          <a:prstGeom prst="rect">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TextBox 14">
            <a:extLst>
              <a:ext uri="{FF2B5EF4-FFF2-40B4-BE49-F238E27FC236}">
                <a16:creationId xmlns:a16="http://schemas.microsoft.com/office/drawing/2014/main" id="{56B452D1-BA63-19A2-5803-D06C946956C7}"/>
              </a:ext>
            </a:extLst>
          </p:cNvPr>
          <p:cNvSpPr txBox="1"/>
          <p:nvPr/>
        </p:nvSpPr>
        <p:spPr>
          <a:xfrm>
            <a:off x="6726308" y="4141108"/>
            <a:ext cx="1753109" cy="523220"/>
          </a:xfrm>
          <a:prstGeom prst="rect">
            <a:avLst/>
          </a:prstGeom>
          <a:noFill/>
        </p:spPr>
        <p:txBody>
          <a:bodyPr wrap="none" rtlCol="0">
            <a:spAutoFit/>
          </a:bodyPr>
          <a:lstStyle/>
          <a:p>
            <a:r>
              <a:rPr kumimoji="1" lang="en-US" altLang="zh-CN" sz="2800"/>
              <a:t>Partition 1</a:t>
            </a:r>
            <a:endParaRPr kumimoji="1" lang="zh-CN" altLang="en-US" sz="2800"/>
          </a:p>
        </p:txBody>
      </p:sp>
      <p:sp>
        <p:nvSpPr>
          <p:cNvPr id="17" name="TextBox 16">
            <a:extLst>
              <a:ext uri="{FF2B5EF4-FFF2-40B4-BE49-F238E27FC236}">
                <a16:creationId xmlns:a16="http://schemas.microsoft.com/office/drawing/2014/main" id="{E7A2D359-F0BE-54F0-BB6D-57F0D6184536}"/>
              </a:ext>
            </a:extLst>
          </p:cNvPr>
          <p:cNvSpPr txBox="1"/>
          <p:nvPr/>
        </p:nvSpPr>
        <p:spPr>
          <a:xfrm>
            <a:off x="9291611" y="4141108"/>
            <a:ext cx="1753109" cy="523220"/>
          </a:xfrm>
          <a:prstGeom prst="rect">
            <a:avLst/>
          </a:prstGeom>
          <a:noFill/>
        </p:spPr>
        <p:txBody>
          <a:bodyPr wrap="none" rtlCol="0">
            <a:spAutoFit/>
          </a:bodyPr>
          <a:lstStyle/>
          <a:p>
            <a:r>
              <a:rPr kumimoji="1" lang="en-US" altLang="zh-CN" sz="2800"/>
              <a:t>Partition 2</a:t>
            </a:r>
            <a:endParaRPr kumimoji="1" lang="zh-CN" altLang="en-US" sz="2800"/>
          </a:p>
        </p:txBody>
      </p:sp>
    </p:spTree>
    <p:custDataLst>
      <p:tags r:id="rId1"/>
    </p:custDataLst>
    <p:extLst>
      <p:ext uri="{BB962C8B-B14F-4D97-AF65-F5344CB8AC3E}">
        <p14:creationId xmlns:p14="http://schemas.microsoft.com/office/powerpoint/2010/main" val="71302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5"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B299E-C56A-C5DB-D14D-EA7C9384A8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E780BE-20FF-5A1C-487A-BA3185CF4B49}"/>
              </a:ext>
            </a:extLst>
          </p:cNvPr>
          <p:cNvSpPr>
            <a:spLocks noGrp="1"/>
          </p:cNvSpPr>
          <p:nvPr>
            <p:ph type="title"/>
          </p:nvPr>
        </p:nvSpPr>
        <p:spPr/>
        <p:txBody>
          <a:bodyPr/>
          <a:lstStyle/>
          <a:p>
            <a:r>
              <a:rPr kumimoji="1" lang="en-US" altLang="zh-CN"/>
              <a:t>Approach</a:t>
            </a:r>
            <a:endParaRPr kumimoji="1" lang="zh-CN" altLang="en-US"/>
          </a:p>
        </p:txBody>
      </p:sp>
      <p:sp>
        <p:nvSpPr>
          <p:cNvPr id="4" name="Slide Number Placeholder 3">
            <a:extLst>
              <a:ext uri="{FF2B5EF4-FFF2-40B4-BE49-F238E27FC236}">
                <a16:creationId xmlns:a16="http://schemas.microsoft.com/office/drawing/2014/main" id="{DD2406CC-693A-F943-0356-09C74C5639F2}"/>
              </a:ext>
            </a:extLst>
          </p:cNvPr>
          <p:cNvSpPr>
            <a:spLocks noGrp="1"/>
          </p:cNvSpPr>
          <p:nvPr>
            <p:ph type="sldNum" sz="quarter" idx="12"/>
          </p:nvPr>
        </p:nvSpPr>
        <p:spPr/>
        <p:txBody>
          <a:bodyPr/>
          <a:lstStyle/>
          <a:p>
            <a:fld id="{E7F4798B-5966-EA46-B410-50C17A12B33D}" type="slidenum">
              <a:rPr lang="en-CN"/>
              <a:t>36</a:t>
            </a:fld>
            <a:endParaRPr kumimoji="1" lang="en-CN" altLang="zh-CN"/>
          </a:p>
        </p:txBody>
      </p:sp>
      <p:sp>
        <p:nvSpPr>
          <p:cNvPr id="3" name="Content Placeholder 2">
            <a:extLst>
              <a:ext uri="{FF2B5EF4-FFF2-40B4-BE49-F238E27FC236}">
                <a16:creationId xmlns:a16="http://schemas.microsoft.com/office/drawing/2014/main" id="{762396B9-F969-9332-3195-543D81FCFE40}"/>
              </a:ext>
            </a:extLst>
          </p:cNvPr>
          <p:cNvSpPr>
            <a:spLocks noGrp="1"/>
          </p:cNvSpPr>
          <p:nvPr>
            <p:ph type="body" sz="quarter" idx="13"/>
          </p:nvPr>
        </p:nvSpPr>
        <p:spPr>
          <a:xfrm>
            <a:off x="838200" y="941040"/>
            <a:ext cx="11000874" cy="543059"/>
          </a:xfrm>
        </p:spPr>
        <p:txBody>
          <a:bodyPr/>
          <a:lstStyle/>
          <a:p>
            <a:r>
              <a:rPr kumimoji="1" lang="en-US" altLang="zh-CN"/>
              <a:t>Step 2: IWTO construction</a:t>
            </a:r>
          </a:p>
        </p:txBody>
      </p:sp>
      <p:sp>
        <p:nvSpPr>
          <p:cNvPr id="6" name="Oval 5">
            <a:extLst>
              <a:ext uri="{FF2B5EF4-FFF2-40B4-BE49-F238E27FC236}">
                <a16:creationId xmlns:a16="http://schemas.microsoft.com/office/drawing/2014/main" id="{85967F40-70A4-8BFA-958F-16CDBA1A39FC}"/>
              </a:ext>
            </a:extLst>
          </p:cNvPr>
          <p:cNvSpPr/>
          <p:nvPr/>
        </p:nvSpPr>
        <p:spPr>
          <a:xfrm>
            <a:off x="3222626" y="3170210"/>
            <a:ext cx="1280160" cy="91677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TextBox 6">
            <a:extLst>
              <a:ext uri="{FF2B5EF4-FFF2-40B4-BE49-F238E27FC236}">
                <a16:creationId xmlns:a16="http://schemas.microsoft.com/office/drawing/2014/main" id="{28761D4B-502F-5B66-0644-C76E42D2C290}"/>
              </a:ext>
            </a:extLst>
          </p:cNvPr>
          <p:cNvSpPr txBox="1"/>
          <p:nvPr/>
        </p:nvSpPr>
        <p:spPr>
          <a:xfrm>
            <a:off x="3222626" y="3366989"/>
            <a:ext cx="1258678" cy="523220"/>
          </a:xfrm>
          <a:prstGeom prst="rect">
            <a:avLst/>
          </a:prstGeom>
          <a:noFill/>
        </p:spPr>
        <p:txBody>
          <a:bodyPr wrap="none" rtlCol="0">
            <a:spAutoFit/>
          </a:bodyPr>
          <a:lstStyle/>
          <a:p>
            <a:r>
              <a:rPr kumimoji="1" lang="en-US" altLang="zh-CN" sz="2800">
                <a:latin typeface="Inconsolata LGC" panose="020B0609030003000000" pitchFamily="49" charset="0"/>
              </a:rPr>
              <a:t>recur</a:t>
            </a:r>
            <a:endParaRPr kumimoji="1" lang="zh-CN" altLang="en-US" sz="2800">
              <a:latin typeface="Inconsolata LGC" panose="020B0609030003000000" pitchFamily="49" charset="0"/>
            </a:endParaRPr>
          </a:p>
        </p:txBody>
      </p:sp>
      <p:sp>
        <p:nvSpPr>
          <p:cNvPr id="8" name="Oval 7">
            <a:extLst>
              <a:ext uri="{FF2B5EF4-FFF2-40B4-BE49-F238E27FC236}">
                <a16:creationId xmlns:a16="http://schemas.microsoft.com/office/drawing/2014/main" id="{E243A457-5D8B-39FA-385D-E68FE16F9122}"/>
              </a:ext>
            </a:extLst>
          </p:cNvPr>
          <p:cNvSpPr/>
          <p:nvPr/>
        </p:nvSpPr>
        <p:spPr>
          <a:xfrm>
            <a:off x="772320" y="3170210"/>
            <a:ext cx="1280160" cy="91677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9">
            <a:extLst>
              <a:ext uri="{FF2B5EF4-FFF2-40B4-BE49-F238E27FC236}">
                <a16:creationId xmlns:a16="http://schemas.microsoft.com/office/drawing/2014/main" id="{79367D4E-FBD8-B6F6-D40F-58AA00B42ABA}"/>
              </a:ext>
            </a:extLst>
          </p:cNvPr>
          <p:cNvSpPr txBox="1"/>
          <p:nvPr/>
        </p:nvSpPr>
        <p:spPr>
          <a:xfrm>
            <a:off x="890462" y="3366989"/>
            <a:ext cx="1043876" cy="523220"/>
          </a:xfrm>
          <a:prstGeom prst="rect">
            <a:avLst/>
          </a:prstGeom>
          <a:noFill/>
        </p:spPr>
        <p:txBody>
          <a:bodyPr wrap="none" rtlCol="0">
            <a:spAutoFit/>
          </a:bodyPr>
          <a:lstStyle/>
          <a:p>
            <a:r>
              <a:rPr kumimoji="1" lang="en-US" altLang="zh-CN" sz="2800">
                <a:latin typeface="Inconsolata LGC" panose="020B0609030003000000" pitchFamily="49" charset="0"/>
              </a:rPr>
              <a:t>main</a:t>
            </a:r>
            <a:endParaRPr kumimoji="1" lang="zh-CN" altLang="en-US" sz="2800">
              <a:latin typeface="Inconsolata LGC" panose="020B0609030003000000" pitchFamily="49" charset="0"/>
            </a:endParaRPr>
          </a:p>
        </p:txBody>
      </p:sp>
      <p:cxnSp>
        <p:nvCxnSpPr>
          <p:cNvPr id="11" name="Straight Arrow Connector 10">
            <a:extLst>
              <a:ext uri="{FF2B5EF4-FFF2-40B4-BE49-F238E27FC236}">
                <a16:creationId xmlns:a16="http://schemas.microsoft.com/office/drawing/2014/main" id="{B91D45C4-E551-DDD4-16F4-303FA16E3D67}"/>
              </a:ext>
            </a:extLst>
          </p:cNvPr>
          <p:cNvCxnSpPr>
            <a:cxnSpLocks/>
            <a:stCxn id="8" idx="6"/>
            <a:endCxn id="7" idx="1"/>
          </p:cNvCxnSpPr>
          <p:nvPr/>
        </p:nvCxnSpPr>
        <p:spPr>
          <a:xfrm flipV="1">
            <a:off x="2052480" y="3628599"/>
            <a:ext cx="1170146" cy="1"/>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2" name="Curved Connector 11">
            <a:extLst>
              <a:ext uri="{FF2B5EF4-FFF2-40B4-BE49-F238E27FC236}">
                <a16:creationId xmlns:a16="http://schemas.microsoft.com/office/drawing/2014/main" id="{19DA1DB8-A2C4-E8FB-39C8-F9E545AD9081}"/>
              </a:ext>
            </a:extLst>
          </p:cNvPr>
          <p:cNvCxnSpPr>
            <a:cxnSpLocks/>
            <a:stCxn id="6" idx="5"/>
            <a:endCxn id="6" idx="7"/>
          </p:cNvCxnSpPr>
          <p:nvPr/>
        </p:nvCxnSpPr>
        <p:spPr>
          <a:xfrm rot="5400000" flipH="1">
            <a:off x="3991180" y="3628600"/>
            <a:ext cx="648261" cy="12700"/>
          </a:xfrm>
          <a:prstGeom prst="curvedConnector5">
            <a:avLst>
              <a:gd name="adj1" fmla="val -35264"/>
              <a:gd name="adj2" fmla="val -6018378"/>
              <a:gd name="adj3" fmla="val 135264"/>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46134381-A355-3FB4-E824-EC0D2AD19B0E}"/>
              </a:ext>
            </a:extLst>
          </p:cNvPr>
          <p:cNvSpPr/>
          <p:nvPr/>
        </p:nvSpPr>
        <p:spPr>
          <a:xfrm>
            <a:off x="611104" y="3021696"/>
            <a:ext cx="1602591" cy="1180340"/>
          </a:xfrm>
          <a:prstGeom prst="rect">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Rectangle 15">
            <a:extLst>
              <a:ext uri="{FF2B5EF4-FFF2-40B4-BE49-F238E27FC236}">
                <a16:creationId xmlns:a16="http://schemas.microsoft.com/office/drawing/2014/main" id="{121C6336-19D0-1470-4EE7-B7CBB90B62DB}"/>
              </a:ext>
            </a:extLst>
          </p:cNvPr>
          <p:cNvSpPr/>
          <p:nvPr/>
        </p:nvSpPr>
        <p:spPr>
          <a:xfrm>
            <a:off x="3044938" y="2906648"/>
            <a:ext cx="2136506" cy="1404487"/>
          </a:xfrm>
          <a:prstGeom prst="rect">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TextBox 45">
            <a:extLst>
              <a:ext uri="{FF2B5EF4-FFF2-40B4-BE49-F238E27FC236}">
                <a16:creationId xmlns:a16="http://schemas.microsoft.com/office/drawing/2014/main" id="{08DA26E1-F28D-3D72-56D8-8E0525336842}"/>
              </a:ext>
            </a:extLst>
          </p:cNvPr>
          <p:cNvSpPr txBox="1"/>
          <p:nvPr/>
        </p:nvSpPr>
        <p:spPr>
          <a:xfrm>
            <a:off x="611104" y="4451744"/>
            <a:ext cx="1753109" cy="523220"/>
          </a:xfrm>
          <a:prstGeom prst="rect">
            <a:avLst/>
          </a:prstGeom>
          <a:noFill/>
        </p:spPr>
        <p:txBody>
          <a:bodyPr wrap="none" rtlCol="0">
            <a:spAutoFit/>
          </a:bodyPr>
          <a:lstStyle/>
          <a:p>
            <a:r>
              <a:rPr kumimoji="1" lang="en-US" altLang="zh-CN" sz="2800"/>
              <a:t>Partition 1</a:t>
            </a:r>
            <a:endParaRPr kumimoji="1" lang="zh-CN" altLang="en-US" sz="2800"/>
          </a:p>
        </p:txBody>
      </p:sp>
      <p:sp>
        <p:nvSpPr>
          <p:cNvPr id="47" name="TextBox 46">
            <a:extLst>
              <a:ext uri="{FF2B5EF4-FFF2-40B4-BE49-F238E27FC236}">
                <a16:creationId xmlns:a16="http://schemas.microsoft.com/office/drawing/2014/main" id="{4C00ED99-2A24-B13C-4F2F-F417E705E233}"/>
              </a:ext>
            </a:extLst>
          </p:cNvPr>
          <p:cNvSpPr txBox="1"/>
          <p:nvPr/>
        </p:nvSpPr>
        <p:spPr>
          <a:xfrm>
            <a:off x="3176407" y="4451744"/>
            <a:ext cx="1753109" cy="523220"/>
          </a:xfrm>
          <a:prstGeom prst="rect">
            <a:avLst/>
          </a:prstGeom>
          <a:noFill/>
        </p:spPr>
        <p:txBody>
          <a:bodyPr wrap="none" rtlCol="0">
            <a:spAutoFit/>
          </a:bodyPr>
          <a:lstStyle/>
          <a:p>
            <a:r>
              <a:rPr kumimoji="1" lang="en-US" altLang="zh-CN" sz="2800"/>
              <a:t>Partition 2</a:t>
            </a:r>
            <a:endParaRPr kumimoji="1" lang="zh-CN" altLang="en-US" sz="2800"/>
          </a:p>
        </p:txBody>
      </p:sp>
      <p:sp>
        <p:nvSpPr>
          <p:cNvPr id="52" name="TextBox 51">
            <a:extLst>
              <a:ext uri="{FF2B5EF4-FFF2-40B4-BE49-F238E27FC236}">
                <a16:creationId xmlns:a16="http://schemas.microsoft.com/office/drawing/2014/main" id="{24754115-8B54-66E1-0572-218A075E915D}"/>
              </a:ext>
            </a:extLst>
          </p:cNvPr>
          <p:cNvSpPr txBox="1"/>
          <p:nvPr/>
        </p:nvSpPr>
        <p:spPr>
          <a:xfrm>
            <a:off x="1934338" y="5936789"/>
            <a:ext cx="1837875" cy="523220"/>
          </a:xfrm>
          <a:prstGeom prst="rect">
            <a:avLst/>
          </a:prstGeom>
          <a:noFill/>
        </p:spPr>
        <p:txBody>
          <a:bodyPr wrap="none" rtlCol="0">
            <a:spAutoFit/>
          </a:bodyPr>
          <a:lstStyle/>
          <a:p>
            <a:r>
              <a:rPr kumimoji="1" lang="en-US" altLang="zh-CN" sz="2800"/>
              <a:t>Call Graph</a:t>
            </a:r>
            <a:endParaRPr kumimoji="1" lang="zh-CN" altLang="en-US" sz="2800"/>
          </a:p>
        </p:txBody>
      </p:sp>
    </p:spTree>
    <p:custDataLst>
      <p:tags r:id="rId1"/>
    </p:custDataLst>
    <p:extLst>
      <p:ext uri="{BB962C8B-B14F-4D97-AF65-F5344CB8AC3E}">
        <p14:creationId xmlns:p14="http://schemas.microsoft.com/office/powerpoint/2010/main" val="3586730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97064-211C-F432-E7D4-71DE0F5548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F32440-2431-051F-82C1-E7F1AEB484C7}"/>
              </a:ext>
            </a:extLst>
          </p:cNvPr>
          <p:cNvSpPr>
            <a:spLocks noGrp="1"/>
          </p:cNvSpPr>
          <p:nvPr>
            <p:ph type="title"/>
          </p:nvPr>
        </p:nvSpPr>
        <p:spPr/>
        <p:txBody>
          <a:bodyPr/>
          <a:lstStyle/>
          <a:p>
            <a:r>
              <a:rPr kumimoji="1" lang="en-US" altLang="zh-CN"/>
              <a:t>Approach</a:t>
            </a:r>
            <a:endParaRPr kumimoji="1" lang="zh-CN" altLang="en-US"/>
          </a:p>
        </p:txBody>
      </p:sp>
      <p:sp>
        <p:nvSpPr>
          <p:cNvPr id="4" name="Slide Number Placeholder 3">
            <a:extLst>
              <a:ext uri="{FF2B5EF4-FFF2-40B4-BE49-F238E27FC236}">
                <a16:creationId xmlns:a16="http://schemas.microsoft.com/office/drawing/2014/main" id="{D261BA18-C0AA-F98F-D069-391B61C33A19}"/>
              </a:ext>
            </a:extLst>
          </p:cNvPr>
          <p:cNvSpPr>
            <a:spLocks noGrp="1"/>
          </p:cNvSpPr>
          <p:nvPr>
            <p:ph type="sldNum" sz="quarter" idx="12"/>
          </p:nvPr>
        </p:nvSpPr>
        <p:spPr/>
        <p:txBody>
          <a:bodyPr/>
          <a:lstStyle/>
          <a:p>
            <a:fld id="{E7F4798B-5966-EA46-B410-50C17A12B33D}" type="slidenum">
              <a:rPr lang="en-CN"/>
              <a:t>37</a:t>
            </a:fld>
            <a:endParaRPr kumimoji="1" lang="en-CN" altLang="zh-CN"/>
          </a:p>
        </p:txBody>
      </p:sp>
      <p:sp>
        <p:nvSpPr>
          <p:cNvPr id="3" name="Content Placeholder 2">
            <a:extLst>
              <a:ext uri="{FF2B5EF4-FFF2-40B4-BE49-F238E27FC236}">
                <a16:creationId xmlns:a16="http://schemas.microsoft.com/office/drawing/2014/main" id="{1FFB4E97-9D5B-5412-6008-D1052DA6990A}"/>
              </a:ext>
            </a:extLst>
          </p:cNvPr>
          <p:cNvSpPr>
            <a:spLocks noGrp="1"/>
          </p:cNvSpPr>
          <p:nvPr>
            <p:ph type="body" sz="quarter" idx="13"/>
          </p:nvPr>
        </p:nvSpPr>
        <p:spPr>
          <a:xfrm>
            <a:off x="838200" y="941040"/>
            <a:ext cx="11000874" cy="543059"/>
          </a:xfrm>
        </p:spPr>
        <p:txBody>
          <a:bodyPr/>
          <a:lstStyle/>
          <a:p>
            <a:r>
              <a:rPr kumimoji="1" lang="en-US" altLang="zh-CN"/>
              <a:t>Step 2: IWTO construction</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9E7A311-7DE3-D873-4C7B-CB4685701A7A}"/>
                  </a:ext>
                </a:extLst>
              </p:cNvPr>
              <p:cNvSpPr txBox="1"/>
              <p:nvPr/>
            </p:nvSpPr>
            <p:spPr>
              <a:xfrm>
                <a:off x="6610607" y="1156295"/>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8</m:t>
                          </m:r>
                        </m:sub>
                      </m:sSub>
                    </m:oMath>
                  </m:oMathPara>
                </a14:m>
                <a:endParaRPr kumimoji="1" lang="zh-CN" altLang="en-US"/>
              </a:p>
            </p:txBody>
          </p:sp>
        </mc:Choice>
        <mc:Fallback>
          <p:sp>
            <p:nvSpPr>
              <p:cNvPr id="9" name="TextBox 8">
                <a:extLst>
                  <a:ext uri="{FF2B5EF4-FFF2-40B4-BE49-F238E27FC236}">
                    <a16:creationId xmlns:a16="http://schemas.microsoft.com/office/drawing/2014/main" id="{59E7A311-7DE3-D873-4C7B-CB4685701A7A}"/>
                  </a:ext>
                </a:extLst>
              </p:cNvPr>
              <p:cNvSpPr txBox="1">
                <a:spLocks noRot="1" noChangeAspect="1" noMove="1" noResize="1" noEditPoints="1" noAdjustHandles="1" noChangeArrowheads="1" noChangeShapeType="1" noTextEdit="1"/>
              </p:cNvSpPr>
              <p:nvPr/>
            </p:nvSpPr>
            <p:spPr>
              <a:xfrm>
                <a:off x="6610607" y="1156295"/>
                <a:ext cx="759417" cy="369332"/>
              </a:xfrm>
              <a:prstGeom prst="rect">
                <a:avLst/>
              </a:prstGeom>
              <a:blipFill>
                <a:blip r:embed="rId4"/>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4327313-ABBC-185B-81F1-0A345904CAF5}"/>
                  </a:ext>
                </a:extLst>
              </p:cNvPr>
              <p:cNvSpPr txBox="1"/>
              <p:nvPr/>
            </p:nvSpPr>
            <p:spPr>
              <a:xfrm>
                <a:off x="6610607" y="1892221"/>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𝑐</m:t>
                          </m:r>
                        </m:sup>
                      </m:sSubSup>
                    </m:oMath>
                  </m:oMathPara>
                </a14:m>
                <a:endParaRPr kumimoji="1" lang="zh-CN" altLang="en-US"/>
              </a:p>
            </p:txBody>
          </p:sp>
        </mc:Choice>
        <mc:Fallback>
          <p:sp>
            <p:nvSpPr>
              <p:cNvPr id="13" name="TextBox 12">
                <a:extLst>
                  <a:ext uri="{FF2B5EF4-FFF2-40B4-BE49-F238E27FC236}">
                    <a16:creationId xmlns:a16="http://schemas.microsoft.com/office/drawing/2014/main" id="{E4327313-ABBC-185B-81F1-0A345904CAF5}"/>
                  </a:ext>
                </a:extLst>
              </p:cNvPr>
              <p:cNvSpPr txBox="1">
                <a:spLocks noRot="1" noChangeAspect="1" noMove="1" noResize="1" noEditPoints="1" noAdjustHandles="1" noChangeArrowheads="1" noChangeShapeType="1" noTextEdit="1"/>
              </p:cNvSpPr>
              <p:nvPr/>
            </p:nvSpPr>
            <p:spPr>
              <a:xfrm>
                <a:off x="6610607" y="1892221"/>
                <a:ext cx="759417" cy="369332"/>
              </a:xfrm>
              <a:prstGeom prst="rect">
                <a:avLst/>
              </a:prstGeom>
              <a:blipFill>
                <a:blip r:embed="rId5"/>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A972CD10-59BF-660C-CA9B-76E5FE97E795}"/>
                  </a:ext>
                </a:extLst>
              </p:cNvPr>
              <p:cNvSpPr txBox="1"/>
              <p:nvPr/>
            </p:nvSpPr>
            <p:spPr>
              <a:xfrm>
                <a:off x="6610607" y="2688389"/>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𝑟</m:t>
                          </m:r>
                        </m:sup>
                      </m:sSubSup>
                    </m:oMath>
                  </m:oMathPara>
                </a14:m>
                <a:endParaRPr kumimoji="1" lang="zh-CN" altLang="en-US"/>
              </a:p>
            </p:txBody>
          </p:sp>
        </mc:Choice>
        <mc:Fallback>
          <p:sp>
            <p:nvSpPr>
              <p:cNvPr id="15" name="TextBox 14">
                <a:extLst>
                  <a:ext uri="{FF2B5EF4-FFF2-40B4-BE49-F238E27FC236}">
                    <a16:creationId xmlns:a16="http://schemas.microsoft.com/office/drawing/2014/main" id="{A972CD10-59BF-660C-CA9B-76E5FE97E795}"/>
                  </a:ext>
                </a:extLst>
              </p:cNvPr>
              <p:cNvSpPr txBox="1">
                <a:spLocks noRot="1" noChangeAspect="1" noMove="1" noResize="1" noEditPoints="1" noAdjustHandles="1" noChangeArrowheads="1" noChangeShapeType="1" noTextEdit="1"/>
              </p:cNvSpPr>
              <p:nvPr/>
            </p:nvSpPr>
            <p:spPr>
              <a:xfrm>
                <a:off x="6610607" y="2688389"/>
                <a:ext cx="759417" cy="369332"/>
              </a:xfrm>
              <a:prstGeom prst="rect">
                <a:avLst/>
              </a:prstGeom>
              <a:blipFill>
                <a:blip r:embed="rId6"/>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E5BF7956-77B6-0052-DE5F-184F32EAA0E8}"/>
                  </a:ext>
                </a:extLst>
              </p:cNvPr>
              <p:cNvSpPr txBox="1"/>
              <p:nvPr/>
            </p:nvSpPr>
            <p:spPr>
              <a:xfrm>
                <a:off x="6610606" y="3280606"/>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10</m:t>
                          </m:r>
                        </m:sub>
                        <m:sup>
                          <m:r>
                            <a:rPr lang="en-US" altLang="zh-CN" b="0" i="1">
                              <a:latin typeface="Cambria Math" panose="02040503050406030204" pitchFamily="18" charset="0"/>
                            </a:rPr>
                            <m:t>𝑐</m:t>
                          </m:r>
                        </m:sup>
                      </m:sSubSup>
                    </m:oMath>
                  </m:oMathPara>
                </a14:m>
                <a:endParaRPr kumimoji="1" lang="zh-CN" altLang="en-US"/>
              </a:p>
            </p:txBody>
          </p:sp>
        </mc:Choice>
        <mc:Fallback>
          <p:sp>
            <p:nvSpPr>
              <p:cNvPr id="17" name="TextBox 16">
                <a:extLst>
                  <a:ext uri="{FF2B5EF4-FFF2-40B4-BE49-F238E27FC236}">
                    <a16:creationId xmlns:a16="http://schemas.microsoft.com/office/drawing/2014/main" id="{E5BF7956-77B6-0052-DE5F-184F32EAA0E8}"/>
                  </a:ext>
                </a:extLst>
              </p:cNvPr>
              <p:cNvSpPr txBox="1">
                <a:spLocks noRot="1" noChangeAspect="1" noMove="1" noResize="1" noEditPoints="1" noAdjustHandles="1" noChangeArrowheads="1" noChangeShapeType="1" noTextEdit="1"/>
              </p:cNvSpPr>
              <p:nvPr/>
            </p:nvSpPr>
            <p:spPr>
              <a:xfrm>
                <a:off x="6610606" y="3280606"/>
                <a:ext cx="759417" cy="369332"/>
              </a:xfrm>
              <a:prstGeom prst="rect">
                <a:avLst/>
              </a:prstGeom>
              <a:blipFill>
                <a:blip r:embed="rId7"/>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B6582A23-8FBB-9BC5-FB5C-EB4E022875C2}"/>
                  </a:ext>
                </a:extLst>
              </p:cNvPr>
              <p:cNvSpPr txBox="1"/>
              <p:nvPr/>
            </p:nvSpPr>
            <p:spPr>
              <a:xfrm>
                <a:off x="6610605" y="3863103"/>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10</m:t>
                          </m:r>
                        </m:sub>
                        <m:sup>
                          <m:r>
                            <a:rPr lang="en-US" altLang="zh-CN" b="0" i="1">
                              <a:latin typeface="Cambria Math" panose="02040503050406030204" pitchFamily="18" charset="0"/>
                            </a:rPr>
                            <m:t>𝑟</m:t>
                          </m:r>
                        </m:sup>
                      </m:sSubSup>
                    </m:oMath>
                  </m:oMathPara>
                </a14:m>
                <a:endParaRPr kumimoji="1" lang="zh-CN" altLang="en-US"/>
              </a:p>
            </p:txBody>
          </p:sp>
        </mc:Choice>
        <mc:Fallback>
          <p:sp>
            <p:nvSpPr>
              <p:cNvPr id="18" name="TextBox 17">
                <a:extLst>
                  <a:ext uri="{FF2B5EF4-FFF2-40B4-BE49-F238E27FC236}">
                    <a16:creationId xmlns:a16="http://schemas.microsoft.com/office/drawing/2014/main" id="{B6582A23-8FBB-9BC5-FB5C-EB4E022875C2}"/>
                  </a:ext>
                </a:extLst>
              </p:cNvPr>
              <p:cNvSpPr txBox="1">
                <a:spLocks noRot="1" noChangeAspect="1" noMove="1" noResize="1" noEditPoints="1" noAdjustHandles="1" noChangeArrowheads="1" noChangeShapeType="1" noTextEdit="1"/>
              </p:cNvSpPr>
              <p:nvPr/>
            </p:nvSpPr>
            <p:spPr>
              <a:xfrm>
                <a:off x="6610605" y="3863103"/>
                <a:ext cx="759417" cy="369332"/>
              </a:xfrm>
              <a:prstGeom prst="rect">
                <a:avLst/>
              </a:prstGeom>
              <a:blipFill>
                <a:blip r:embed="rId8"/>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BED599D1-6C5C-C613-63FC-913C3E69FD8F}"/>
                  </a:ext>
                </a:extLst>
              </p:cNvPr>
              <p:cNvSpPr txBox="1"/>
              <p:nvPr/>
            </p:nvSpPr>
            <p:spPr>
              <a:xfrm>
                <a:off x="6610603" y="4611993"/>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r>
                            <a:rPr lang="en-US" b="0" i="1">
                              <a:latin typeface="Cambria Math" panose="02040503050406030204" pitchFamily="18" charset="0"/>
                            </a:rPr>
                            <m:t>1</m:t>
                          </m:r>
                        </m:sub>
                      </m:sSub>
                    </m:oMath>
                  </m:oMathPara>
                </a14:m>
                <a:endParaRPr kumimoji="1" lang="zh-CN" altLang="en-US"/>
              </a:p>
            </p:txBody>
          </p:sp>
        </mc:Choice>
        <mc:Fallback>
          <p:sp>
            <p:nvSpPr>
              <p:cNvPr id="19" name="TextBox 18">
                <a:extLst>
                  <a:ext uri="{FF2B5EF4-FFF2-40B4-BE49-F238E27FC236}">
                    <a16:creationId xmlns:a16="http://schemas.microsoft.com/office/drawing/2014/main" id="{BED599D1-6C5C-C613-63FC-913C3E69FD8F}"/>
                  </a:ext>
                </a:extLst>
              </p:cNvPr>
              <p:cNvSpPr txBox="1">
                <a:spLocks noRot="1" noChangeAspect="1" noMove="1" noResize="1" noEditPoints="1" noAdjustHandles="1" noChangeArrowheads="1" noChangeShapeType="1" noTextEdit="1"/>
              </p:cNvSpPr>
              <p:nvPr/>
            </p:nvSpPr>
            <p:spPr>
              <a:xfrm>
                <a:off x="6610603" y="4611993"/>
                <a:ext cx="759417" cy="369332"/>
              </a:xfrm>
              <a:prstGeom prst="rect">
                <a:avLst/>
              </a:prstGeom>
              <a:blipFill>
                <a:blip r:embed="rId9"/>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204B150E-3583-45BF-45D6-40F7555F66E6}"/>
                  </a:ext>
                </a:extLst>
              </p:cNvPr>
              <p:cNvSpPr txBox="1"/>
              <p:nvPr/>
            </p:nvSpPr>
            <p:spPr>
              <a:xfrm>
                <a:off x="8436824" y="1156295"/>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sub>
                      </m:sSub>
                    </m:oMath>
                  </m:oMathPara>
                </a14:m>
                <a:endParaRPr kumimoji="1" lang="zh-CN" altLang="en-US"/>
              </a:p>
            </p:txBody>
          </p:sp>
        </mc:Choice>
        <mc:Fallback>
          <p:sp>
            <p:nvSpPr>
              <p:cNvPr id="20" name="TextBox 19">
                <a:extLst>
                  <a:ext uri="{FF2B5EF4-FFF2-40B4-BE49-F238E27FC236}">
                    <a16:creationId xmlns:a16="http://schemas.microsoft.com/office/drawing/2014/main" id="{204B150E-3583-45BF-45D6-40F7555F66E6}"/>
                  </a:ext>
                </a:extLst>
              </p:cNvPr>
              <p:cNvSpPr txBox="1">
                <a:spLocks noRot="1" noChangeAspect="1" noMove="1" noResize="1" noEditPoints="1" noAdjustHandles="1" noChangeArrowheads="1" noChangeShapeType="1" noTextEdit="1"/>
              </p:cNvSpPr>
              <p:nvPr/>
            </p:nvSpPr>
            <p:spPr>
              <a:xfrm>
                <a:off x="8436824" y="1156295"/>
                <a:ext cx="759417" cy="369332"/>
              </a:xfrm>
              <a:prstGeom prst="rect">
                <a:avLst/>
              </a:prstGeom>
              <a:blipFill>
                <a:blip r:embed="rId10"/>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F9AFB3AC-55D3-F01E-EAD1-E2B1115A0192}"/>
                  </a:ext>
                </a:extLst>
              </p:cNvPr>
              <p:cNvSpPr txBox="1"/>
              <p:nvPr/>
            </p:nvSpPr>
            <p:spPr>
              <a:xfrm>
                <a:off x="8436823" y="1887361"/>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2</m:t>
                          </m:r>
                        </m:sub>
                      </m:sSub>
                    </m:oMath>
                  </m:oMathPara>
                </a14:m>
                <a:endParaRPr kumimoji="1" lang="zh-CN" altLang="en-US"/>
              </a:p>
            </p:txBody>
          </p:sp>
        </mc:Choice>
        <mc:Fallback>
          <p:sp>
            <p:nvSpPr>
              <p:cNvPr id="21" name="TextBox 20">
                <a:extLst>
                  <a:ext uri="{FF2B5EF4-FFF2-40B4-BE49-F238E27FC236}">
                    <a16:creationId xmlns:a16="http://schemas.microsoft.com/office/drawing/2014/main" id="{F9AFB3AC-55D3-F01E-EAD1-E2B1115A0192}"/>
                  </a:ext>
                </a:extLst>
              </p:cNvPr>
              <p:cNvSpPr txBox="1">
                <a:spLocks noRot="1" noChangeAspect="1" noMove="1" noResize="1" noEditPoints="1" noAdjustHandles="1" noChangeArrowheads="1" noChangeShapeType="1" noTextEdit="1"/>
              </p:cNvSpPr>
              <p:nvPr/>
            </p:nvSpPr>
            <p:spPr>
              <a:xfrm>
                <a:off x="8436823" y="1887361"/>
                <a:ext cx="759417" cy="369332"/>
              </a:xfrm>
              <a:prstGeom prst="rect">
                <a:avLst/>
              </a:prstGeom>
              <a:blipFill>
                <a:blip r:embed="rId11"/>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49217140-4F15-4761-85B7-3A48AB1D8791}"/>
                  </a:ext>
                </a:extLst>
              </p:cNvPr>
              <p:cNvSpPr txBox="1"/>
              <p:nvPr/>
            </p:nvSpPr>
            <p:spPr>
              <a:xfrm>
                <a:off x="8054530" y="2563460"/>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3</m:t>
                          </m:r>
                        </m:sub>
                      </m:sSub>
                    </m:oMath>
                  </m:oMathPara>
                </a14:m>
                <a:endParaRPr kumimoji="1" lang="zh-CN" altLang="en-US"/>
              </a:p>
            </p:txBody>
          </p:sp>
        </mc:Choice>
        <mc:Fallback>
          <p:sp>
            <p:nvSpPr>
              <p:cNvPr id="22" name="TextBox 21">
                <a:extLst>
                  <a:ext uri="{FF2B5EF4-FFF2-40B4-BE49-F238E27FC236}">
                    <a16:creationId xmlns:a16="http://schemas.microsoft.com/office/drawing/2014/main" id="{49217140-4F15-4761-85B7-3A48AB1D8791}"/>
                  </a:ext>
                </a:extLst>
              </p:cNvPr>
              <p:cNvSpPr txBox="1">
                <a:spLocks noRot="1" noChangeAspect="1" noMove="1" noResize="1" noEditPoints="1" noAdjustHandles="1" noChangeArrowheads="1" noChangeShapeType="1" noTextEdit="1"/>
              </p:cNvSpPr>
              <p:nvPr/>
            </p:nvSpPr>
            <p:spPr>
              <a:xfrm>
                <a:off x="8054530" y="2563460"/>
                <a:ext cx="759417" cy="369332"/>
              </a:xfrm>
              <a:prstGeom prst="rect">
                <a:avLst/>
              </a:prstGeom>
              <a:blipFill>
                <a:blip r:embed="rId12"/>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EA995922-3CA7-F6D8-14D9-62B0CAF5DC5E}"/>
                  </a:ext>
                </a:extLst>
              </p:cNvPr>
              <p:cNvSpPr txBox="1"/>
              <p:nvPr/>
            </p:nvSpPr>
            <p:spPr>
              <a:xfrm>
                <a:off x="9326401" y="2566792"/>
                <a:ext cx="759417" cy="376450"/>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5</m:t>
                          </m:r>
                        </m:sub>
                        <m:sup>
                          <m:r>
                            <a:rPr lang="en-US" altLang="zh-CN" b="0" i="1">
                              <a:latin typeface="Cambria Math" panose="02040503050406030204" pitchFamily="18" charset="0"/>
                            </a:rPr>
                            <m:t>𝑐</m:t>
                          </m:r>
                        </m:sup>
                      </m:sSubSup>
                    </m:oMath>
                  </m:oMathPara>
                </a14:m>
                <a:endParaRPr kumimoji="1" lang="zh-CN" altLang="en-US"/>
              </a:p>
            </p:txBody>
          </p:sp>
        </mc:Choice>
        <mc:Fallback>
          <p:sp>
            <p:nvSpPr>
              <p:cNvPr id="23" name="TextBox 22">
                <a:extLst>
                  <a:ext uri="{FF2B5EF4-FFF2-40B4-BE49-F238E27FC236}">
                    <a16:creationId xmlns:a16="http://schemas.microsoft.com/office/drawing/2014/main" id="{EA995922-3CA7-F6D8-14D9-62B0CAF5DC5E}"/>
                  </a:ext>
                </a:extLst>
              </p:cNvPr>
              <p:cNvSpPr txBox="1">
                <a:spLocks noRot="1" noChangeAspect="1" noMove="1" noResize="1" noEditPoints="1" noAdjustHandles="1" noChangeArrowheads="1" noChangeShapeType="1" noTextEdit="1"/>
              </p:cNvSpPr>
              <p:nvPr/>
            </p:nvSpPr>
            <p:spPr>
              <a:xfrm>
                <a:off x="9326401" y="2566792"/>
                <a:ext cx="759417" cy="376450"/>
              </a:xfrm>
              <a:prstGeom prst="rect">
                <a:avLst/>
              </a:prstGeom>
              <a:blipFill>
                <a:blip r:embed="rId13"/>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8243E553-B61A-CABD-896E-9FCD286DED8E}"/>
                  </a:ext>
                </a:extLst>
              </p:cNvPr>
              <p:cNvSpPr txBox="1"/>
              <p:nvPr/>
            </p:nvSpPr>
            <p:spPr>
              <a:xfrm>
                <a:off x="9326401" y="3088822"/>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5</m:t>
                          </m:r>
                        </m:sub>
                        <m:sup>
                          <m:r>
                            <a:rPr lang="en-US" altLang="zh-CN" b="0" i="1">
                              <a:latin typeface="Cambria Math" panose="02040503050406030204" pitchFamily="18" charset="0"/>
                            </a:rPr>
                            <m:t>𝑟</m:t>
                          </m:r>
                        </m:sup>
                      </m:sSubSup>
                    </m:oMath>
                  </m:oMathPara>
                </a14:m>
                <a:endParaRPr kumimoji="1" lang="zh-CN" altLang="en-US"/>
              </a:p>
            </p:txBody>
          </p:sp>
        </mc:Choice>
        <mc:Fallback>
          <p:sp>
            <p:nvSpPr>
              <p:cNvPr id="24" name="TextBox 23">
                <a:extLst>
                  <a:ext uri="{FF2B5EF4-FFF2-40B4-BE49-F238E27FC236}">
                    <a16:creationId xmlns:a16="http://schemas.microsoft.com/office/drawing/2014/main" id="{8243E553-B61A-CABD-896E-9FCD286DED8E}"/>
                  </a:ext>
                </a:extLst>
              </p:cNvPr>
              <p:cNvSpPr txBox="1">
                <a:spLocks noRot="1" noChangeAspect="1" noMove="1" noResize="1" noEditPoints="1" noAdjustHandles="1" noChangeArrowheads="1" noChangeShapeType="1" noTextEdit="1"/>
              </p:cNvSpPr>
              <p:nvPr/>
            </p:nvSpPr>
            <p:spPr>
              <a:xfrm>
                <a:off x="9326401" y="3088822"/>
                <a:ext cx="759417" cy="369332"/>
              </a:xfrm>
              <a:prstGeom prst="rect">
                <a:avLst/>
              </a:prstGeom>
              <a:blipFill>
                <a:blip r:embed="rId14"/>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479710D0-141F-2F6F-3079-59241CA84716}"/>
                  </a:ext>
                </a:extLst>
              </p:cNvPr>
              <p:cNvSpPr txBox="1"/>
              <p:nvPr/>
            </p:nvSpPr>
            <p:spPr>
              <a:xfrm>
                <a:off x="8436823" y="3883761"/>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6</m:t>
                          </m:r>
                        </m:sub>
                      </m:sSub>
                    </m:oMath>
                  </m:oMathPara>
                </a14:m>
                <a:endParaRPr kumimoji="1" lang="zh-CN" altLang="en-US"/>
              </a:p>
            </p:txBody>
          </p:sp>
        </mc:Choice>
        <mc:Fallback>
          <p:sp>
            <p:nvSpPr>
              <p:cNvPr id="25" name="TextBox 24">
                <a:extLst>
                  <a:ext uri="{FF2B5EF4-FFF2-40B4-BE49-F238E27FC236}">
                    <a16:creationId xmlns:a16="http://schemas.microsoft.com/office/drawing/2014/main" id="{479710D0-141F-2F6F-3079-59241CA84716}"/>
                  </a:ext>
                </a:extLst>
              </p:cNvPr>
              <p:cNvSpPr txBox="1">
                <a:spLocks noRot="1" noChangeAspect="1" noMove="1" noResize="1" noEditPoints="1" noAdjustHandles="1" noChangeArrowheads="1" noChangeShapeType="1" noTextEdit="1"/>
              </p:cNvSpPr>
              <p:nvPr/>
            </p:nvSpPr>
            <p:spPr>
              <a:xfrm>
                <a:off x="8436823" y="3883761"/>
                <a:ext cx="759417" cy="369332"/>
              </a:xfrm>
              <a:prstGeom prst="rect">
                <a:avLst/>
              </a:prstGeom>
              <a:blipFill>
                <a:blip r:embed="rId15"/>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00D99B44-4F92-6BDC-6CA2-46C17AD4C7F6}"/>
                  </a:ext>
                </a:extLst>
              </p:cNvPr>
              <p:cNvSpPr txBox="1"/>
              <p:nvPr/>
            </p:nvSpPr>
            <p:spPr>
              <a:xfrm>
                <a:off x="8436822" y="4607427"/>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7</m:t>
                          </m:r>
                        </m:sub>
                      </m:sSub>
                    </m:oMath>
                  </m:oMathPara>
                </a14:m>
                <a:endParaRPr kumimoji="1" lang="zh-CN" altLang="en-US"/>
              </a:p>
            </p:txBody>
          </p:sp>
        </mc:Choice>
        <mc:Fallback>
          <p:sp>
            <p:nvSpPr>
              <p:cNvPr id="26" name="TextBox 25">
                <a:extLst>
                  <a:ext uri="{FF2B5EF4-FFF2-40B4-BE49-F238E27FC236}">
                    <a16:creationId xmlns:a16="http://schemas.microsoft.com/office/drawing/2014/main" id="{00D99B44-4F92-6BDC-6CA2-46C17AD4C7F6}"/>
                  </a:ext>
                </a:extLst>
              </p:cNvPr>
              <p:cNvSpPr txBox="1">
                <a:spLocks noRot="1" noChangeAspect="1" noMove="1" noResize="1" noEditPoints="1" noAdjustHandles="1" noChangeArrowheads="1" noChangeShapeType="1" noTextEdit="1"/>
              </p:cNvSpPr>
              <p:nvPr/>
            </p:nvSpPr>
            <p:spPr>
              <a:xfrm>
                <a:off x="8436822" y="4607427"/>
                <a:ext cx="759417" cy="369332"/>
              </a:xfrm>
              <a:prstGeom prst="rect">
                <a:avLst/>
              </a:prstGeom>
              <a:blipFill>
                <a:blip r:embed="rId16"/>
                <a:stretch>
                  <a:fillRect/>
                </a:stretch>
              </a:blipFill>
              <a:ln w="12700">
                <a:solidFill>
                  <a:schemeClr val="accent1">
                    <a:shade val="50000"/>
                  </a:schemeClr>
                </a:solidFill>
              </a:ln>
            </p:spPr>
            <p:txBody>
              <a:bodyPr/>
              <a:lstStyle/>
              <a:p>
                <a:r>
                  <a:rPr lang="zh-CN" altLang="en-US">
                    <a:noFill/>
                  </a:rPr>
                  <a:t> </a:t>
                </a:r>
              </a:p>
            </p:txBody>
          </p:sp>
        </mc:Fallback>
      </mc:AlternateContent>
      <p:cxnSp>
        <p:nvCxnSpPr>
          <p:cNvPr id="27" name="Straight Arrow Connector 26">
            <a:extLst>
              <a:ext uri="{FF2B5EF4-FFF2-40B4-BE49-F238E27FC236}">
                <a16:creationId xmlns:a16="http://schemas.microsoft.com/office/drawing/2014/main" id="{1A422231-5E73-EFC3-DEF5-5EFBEB3FDED6}"/>
              </a:ext>
            </a:extLst>
          </p:cNvPr>
          <p:cNvCxnSpPr>
            <a:stCxn id="9" idx="2"/>
            <a:endCxn id="13" idx="0"/>
          </p:cNvCxnSpPr>
          <p:nvPr/>
        </p:nvCxnSpPr>
        <p:spPr>
          <a:xfrm>
            <a:off x="6990316" y="1525627"/>
            <a:ext cx="0" cy="36659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261CE549-586C-42FD-2E77-6985E679E696}"/>
              </a:ext>
            </a:extLst>
          </p:cNvPr>
          <p:cNvCxnSpPr>
            <a:cxnSpLocks/>
            <a:stCxn id="15" idx="2"/>
            <a:endCxn id="17" idx="0"/>
          </p:cNvCxnSpPr>
          <p:nvPr/>
        </p:nvCxnSpPr>
        <p:spPr>
          <a:xfrm flipH="1">
            <a:off x="6990315" y="3057721"/>
            <a:ext cx="1" cy="222885"/>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3FEBE683-444D-E49B-AE5B-935FAC0CD67A}"/>
              </a:ext>
            </a:extLst>
          </p:cNvPr>
          <p:cNvCxnSpPr>
            <a:cxnSpLocks/>
            <a:stCxn id="18" idx="2"/>
            <a:endCxn id="19" idx="0"/>
          </p:cNvCxnSpPr>
          <p:nvPr/>
        </p:nvCxnSpPr>
        <p:spPr>
          <a:xfrm flipH="1">
            <a:off x="6990312" y="4232435"/>
            <a:ext cx="2" cy="379558"/>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5927DF77-0F91-C1CD-3CC4-9D62A81E1762}"/>
              </a:ext>
            </a:extLst>
          </p:cNvPr>
          <p:cNvCxnSpPr>
            <a:cxnSpLocks/>
            <a:stCxn id="20" idx="2"/>
            <a:endCxn id="21" idx="0"/>
          </p:cNvCxnSpPr>
          <p:nvPr/>
        </p:nvCxnSpPr>
        <p:spPr>
          <a:xfrm flipH="1">
            <a:off x="8816532" y="1525627"/>
            <a:ext cx="1" cy="36173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BB48969B-A4FC-8968-F02B-E63ABA6C3602}"/>
              </a:ext>
            </a:extLst>
          </p:cNvPr>
          <p:cNvCxnSpPr>
            <a:cxnSpLocks/>
            <a:endCxn id="22" idx="0"/>
          </p:cNvCxnSpPr>
          <p:nvPr/>
        </p:nvCxnSpPr>
        <p:spPr>
          <a:xfrm flipH="1">
            <a:off x="8434239" y="2256693"/>
            <a:ext cx="188560" cy="306767"/>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EEC8A72F-26B8-91F5-F0CA-1083D4D47E0F}"/>
              </a:ext>
            </a:extLst>
          </p:cNvPr>
          <p:cNvCxnSpPr>
            <a:cxnSpLocks/>
            <a:stCxn id="22" idx="2"/>
          </p:cNvCxnSpPr>
          <p:nvPr/>
        </p:nvCxnSpPr>
        <p:spPr>
          <a:xfrm>
            <a:off x="8434239" y="2932792"/>
            <a:ext cx="177372" cy="950969"/>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81A8788A-78A5-B2AD-F448-0D513FEB7466}"/>
              </a:ext>
            </a:extLst>
          </p:cNvPr>
          <p:cNvCxnSpPr>
            <a:cxnSpLocks/>
            <a:stCxn id="25" idx="2"/>
            <a:endCxn id="26" idx="0"/>
          </p:cNvCxnSpPr>
          <p:nvPr/>
        </p:nvCxnSpPr>
        <p:spPr>
          <a:xfrm flipH="1">
            <a:off x="8816531" y="4253093"/>
            <a:ext cx="1" cy="35433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29D66264-8F58-7870-71A9-FD2533F4B009}"/>
              </a:ext>
            </a:extLst>
          </p:cNvPr>
          <p:cNvCxnSpPr>
            <a:cxnSpLocks/>
            <a:endCxn id="23" idx="0"/>
          </p:cNvCxnSpPr>
          <p:nvPr/>
        </p:nvCxnSpPr>
        <p:spPr>
          <a:xfrm>
            <a:off x="9135253" y="2275001"/>
            <a:ext cx="570857" cy="291791"/>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E67305C-EE61-E3ED-8D76-320D577DFC1A}"/>
              </a:ext>
            </a:extLst>
          </p:cNvPr>
          <p:cNvCxnSpPr>
            <a:cxnSpLocks/>
            <a:stCxn id="24" idx="2"/>
          </p:cNvCxnSpPr>
          <p:nvPr/>
        </p:nvCxnSpPr>
        <p:spPr>
          <a:xfrm flipH="1">
            <a:off x="8991320" y="3458154"/>
            <a:ext cx="714790" cy="425607"/>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6" name="Elbow Connector 35">
            <a:extLst>
              <a:ext uri="{FF2B5EF4-FFF2-40B4-BE49-F238E27FC236}">
                <a16:creationId xmlns:a16="http://schemas.microsoft.com/office/drawing/2014/main" id="{4BB76A43-EFFE-BA1E-E560-83ACAD2FD952}"/>
              </a:ext>
            </a:extLst>
          </p:cNvPr>
          <p:cNvCxnSpPr>
            <a:stCxn id="23" idx="3"/>
            <a:endCxn id="20" idx="3"/>
          </p:cNvCxnSpPr>
          <p:nvPr/>
        </p:nvCxnSpPr>
        <p:spPr>
          <a:xfrm flipH="1" flipV="1">
            <a:off x="9196241" y="1340961"/>
            <a:ext cx="889577" cy="1414056"/>
          </a:xfrm>
          <a:prstGeom prst="bentConnector3">
            <a:avLst>
              <a:gd name="adj1" fmla="val -25698"/>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B395EDD3-9437-F9AA-1BCD-505AB908380F}"/>
              </a:ext>
            </a:extLst>
          </p:cNvPr>
          <p:cNvCxnSpPr>
            <a:cxnSpLocks/>
            <a:stCxn id="26" idx="3"/>
          </p:cNvCxnSpPr>
          <p:nvPr/>
        </p:nvCxnSpPr>
        <p:spPr>
          <a:xfrm flipV="1">
            <a:off x="9196239" y="3458154"/>
            <a:ext cx="759417" cy="1333939"/>
          </a:xfrm>
          <a:prstGeom prst="bentConnector2">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cxnSp>
        <p:nvCxnSpPr>
          <p:cNvPr id="38" name="Elbow Connector 37">
            <a:extLst>
              <a:ext uri="{FF2B5EF4-FFF2-40B4-BE49-F238E27FC236}">
                <a16:creationId xmlns:a16="http://schemas.microsoft.com/office/drawing/2014/main" id="{80CDA801-F1C0-A9D4-352D-2F422A62A8CE}"/>
              </a:ext>
            </a:extLst>
          </p:cNvPr>
          <p:cNvCxnSpPr>
            <a:cxnSpLocks/>
            <a:stCxn id="26" idx="2"/>
            <a:endCxn id="15" idx="1"/>
          </p:cNvCxnSpPr>
          <p:nvPr/>
        </p:nvCxnSpPr>
        <p:spPr>
          <a:xfrm rot="5400000" flipH="1">
            <a:off x="6661717" y="2821945"/>
            <a:ext cx="2103704" cy="2205924"/>
          </a:xfrm>
          <a:prstGeom prst="bentConnector4">
            <a:avLst>
              <a:gd name="adj1" fmla="val -10867"/>
              <a:gd name="adj2" fmla="val 110363"/>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cxnSp>
        <p:nvCxnSpPr>
          <p:cNvPr id="39" name="Curved Connector 38">
            <a:extLst>
              <a:ext uri="{FF2B5EF4-FFF2-40B4-BE49-F238E27FC236}">
                <a16:creationId xmlns:a16="http://schemas.microsoft.com/office/drawing/2014/main" id="{9F5E0FEA-3913-70F9-4C21-6AAC56297EA4}"/>
              </a:ext>
            </a:extLst>
          </p:cNvPr>
          <p:cNvCxnSpPr>
            <a:cxnSpLocks/>
            <a:stCxn id="13" idx="3"/>
          </p:cNvCxnSpPr>
          <p:nvPr/>
        </p:nvCxnSpPr>
        <p:spPr>
          <a:xfrm flipV="1">
            <a:off x="7370024" y="1212334"/>
            <a:ext cx="1064214" cy="864553"/>
          </a:xfrm>
          <a:prstGeom prst="curvedConnector3">
            <a:avLst>
              <a:gd name="adj1" fmla="val 46469"/>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40" name="Curved Connector 39">
            <a:extLst>
              <a:ext uri="{FF2B5EF4-FFF2-40B4-BE49-F238E27FC236}">
                <a16:creationId xmlns:a16="http://schemas.microsoft.com/office/drawing/2014/main" id="{084B336E-798B-9E9E-D3AF-054FEA0769FB}"/>
              </a:ext>
            </a:extLst>
          </p:cNvPr>
          <p:cNvCxnSpPr>
            <a:cxnSpLocks/>
            <a:stCxn id="17" idx="3"/>
            <a:endCxn id="20" idx="1"/>
          </p:cNvCxnSpPr>
          <p:nvPr/>
        </p:nvCxnSpPr>
        <p:spPr>
          <a:xfrm flipV="1">
            <a:off x="7370023" y="1340961"/>
            <a:ext cx="1066801" cy="2124311"/>
          </a:xfrm>
          <a:prstGeom prst="curvedConnector3">
            <a:avLst>
              <a:gd name="adj1" fmla="val 50001"/>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41" name="Curved Connector 40">
            <a:extLst>
              <a:ext uri="{FF2B5EF4-FFF2-40B4-BE49-F238E27FC236}">
                <a16:creationId xmlns:a16="http://schemas.microsoft.com/office/drawing/2014/main" id="{5B38DD13-6909-8C81-1656-EF1C7CA937A8}"/>
              </a:ext>
            </a:extLst>
          </p:cNvPr>
          <p:cNvCxnSpPr>
            <a:cxnSpLocks/>
            <a:stCxn id="26" idx="1"/>
            <a:endCxn id="18" idx="3"/>
          </p:cNvCxnSpPr>
          <p:nvPr/>
        </p:nvCxnSpPr>
        <p:spPr>
          <a:xfrm rot="10800000">
            <a:off x="7370022" y="4047769"/>
            <a:ext cx="1066800" cy="744324"/>
          </a:xfrm>
          <a:prstGeom prst="curvedConnector3">
            <a:avLst>
              <a:gd name="adj1" fmla="val 50000"/>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651FFC18-22B2-FAF2-34A6-0F4FEC86D1FB}"/>
              </a:ext>
            </a:extLst>
          </p:cNvPr>
          <p:cNvCxnSpPr>
            <a:cxnSpLocks/>
          </p:cNvCxnSpPr>
          <p:nvPr/>
        </p:nvCxnSpPr>
        <p:spPr>
          <a:xfrm>
            <a:off x="6610603" y="5497806"/>
            <a:ext cx="759417" cy="0"/>
          </a:xfrm>
          <a:prstGeom prst="straightConnector1">
            <a:avLst/>
          </a:prstGeom>
          <a:ln w="25400">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1167ABCA-084D-3DC5-7CE2-3EF58C83AF65}"/>
              </a:ext>
            </a:extLst>
          </p:cNvPr>
          <p:cNvCxnSpPr>
            <a:cxnSpLocks/>
          </p:cNvCxnSpPr>
          <p:nvPr/>
        </p:nvCxnSpPr>
        <p:spPr>
          <a:xfrm>
            <a:off x="6610603" y="5817121"/>
            <a:ext cx="759417" cy="0"/>
          </a:xfrm>
          <a:prstGeom prst="straightConnector1">
            <a:avLst/>
          </a:prstGeom>
          <a:ln w="25400">
            <a:solidFill>
              <a:schemeClr val="tx1"/>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16DE19CF-CF62-899A-CFDB-CD51A5F41088}"/>
              </a:ext>
            </a:extLst>
          </p:cNvPr>
          <p:cNvSpPr txBox="1"/>
          <p:nvPr/>
        </p:nvSpPr>
        <p:spPr>
          <a:xfrm>
            <a:off x="7663629" y="5320624"/>
            <a:ext cx="1123962" cy="369332"/>
          </a:xfrm>
          <a:prstGeom prst="rect">
            <a:avLst/>
          </a:prstGeom>
          <a:noFill/>
        </p:spPr>
        <p:txBody>
          <a:bodyPr wrap="none" rtlCol="0">
            <a:spAutoFit/>
          </a:bodyPr>
          <a:lstStyle/>
          <a:p>
            <a:r>
              <a:rPr kumimoji="1" lang="en-US" altLang="zh-CN"/>
              <a:t>Call Edge</a:t>
            </a:r>
            <a:endParaRPr kumimoji="1" lang="zh-CN" altLang="en-US"/>
          </a:p>
        </p:txBody>
      </p:sp>
      <p:sp>
        <p:nvSpPr>
          <p:cNvPr id="45" name="TextBox 44">
            <a:extLst>
              <a:ext uri="{FF2B5EF4-FFF2-40B4-BE49-F238E27FC236}">
                <a16:creationId xmlns:a16="http://schemas.microsoft.com/office/drawing/2014/main" id="{FF922B12-1275-754C-36F6-89E48197A340}"/>
              </a:ext>
            </a:extLst>
          </p:cNvPr>
          <p:cNvSpPr txBox="1"/>
          <p:nvPr/>
        </p:nvSpPr>
        <p:spPr>
          <a:xfrm>
            <a:off x="7668863" y="5660267"/>
            <a:ext cx="1390061" cy="369332"/>
          </a:xfrm>
          <a:prstGeom prst="rect">
            <a:avLst/>
          </a:prstGeom>
          <a:noFill/>
        </p:spPr>
        <p:txBody>
          <a:bodyPr wrap="none" rtlCol="0">
            <a:spAutoFit/>
          </a:bodyPr>
          <a:lstStyle/>
          <a:p>
            <a:r>
              <a:rPr kumimoji="1" lang="en-US" altLang="zh-CN"/>
              <a:t>Return Edge</a:t>
            </a:r>
            <a:endParaRPr kumimoji="1" lang="zh-CN" altLang="en-US"/>
          </a:p>
        </p:txBody>
      </p:sp>
      <p:sp>
        <p:nvSpPr>
          <p:cNvPr id="6" name="Oval 5">
            <a:extLst>
              <a:ext uri="{FF2B5EF4-FFF2-40B4-BE49-F238E27FC236}">
                <a16:creationId xmlns:a16="http://schemas.microsoft.com/office/drawing/2014/main" id="{7CFE1E6B-1766-99DC-1B66-41FE42C811AE}"/>
              </a:ext>
            </a:extLst>
          </p:cNvPr>
          <p:cNvSpPr/>
          <p:nvPr/>
        </p:nvSpPr>
        <p:spPr>
          <a:xfrm>
            <a:off x="3222626" y="3170210"/>
            <a:ext cx="1280160" cy="91677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TextBox 6">
            <a:extLst>
              <a:ext uri="{FF2B5EF4-FFF2-40B4-BE49-F238E27FC236}">
                <a16:creationId xmlns:a16="http://schemas.microsoft.com/office/drawing/2014/main" id="{5E9F5071-2240-893D-22DE-B3487E825542}"/>
              </a:ext>
            </a:extLst>
          </p:cNvPr>
          <p:cNvSpPr txBox="1"/>
          <p:nvPr/>
        </p:nvSpPr>
        <p:spPr>
          <a:xfrm>
            <a:off x="3222626" y="3366989"/>
            <a:ext cx="1258678" cy="523220"/>
          </a:xfrm>
          <a:prstGeom prst="rect">
            <a:avLst/>
          </a:prstGeom>
          <a:noFill/>
        </p:spPr>
        <p:txBody>
          <a:bodyPr wrap="none" rtlCol="0">
            <a:spAutoFit/>
          </a:bodyPr>
          <a:lstStyle/>
          <a:p>
            <a:r>
              <a:rPr kumimoji="1" lang="en-US" altLang="zh-CN" sz="2800">
                <a:latin typeface="Inconsolata LGC" panose="020B0609030003000000" pitchFamily="49" charset="0"/>
              </a:rPr>
              <a:t>recur</a:t>
            </a:r>
            <a:endParaRPr kumimoji="1" lang="zh-CN" altLang="en-US" sz="2800">
              <a:latin typeface="Inconsolata LGC" panose="020B0609030003000000" pitchFamily="49" charset="0"/>
            </a:endParaRPr>
          </a:p>
        </p:txBody>
      </p:sp>
      <p:sp>
        <p:nvSpPr>
          <p:cNvPr id="8" name="Oval 7">
            <a:extLst>
              <a:ext uri="{FF2B5EF4-FFF2-40B4-BE49-F238E27FC236}">
                <a16:creationId xmlns:a16="http://schemas.microsoft.com/office/drawing/2014/main" id="{3855896D-500D-E33F-F9C5-3C44A85A79DC}"/>
              </a:ext>
            </a:extLst>
          </p:cNvPr>
          <p:cNvSpPr/>
          <p:nvPr/>
        </p:nvSpPr>
        <p:spPr>
          <a:xfrm>
            <a:off x="772320" y="3170210"/>
            <a:ext cx="1280160" cy="91677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9">
            <a:extLst>
              <a:ext uri="{FF2B5EF4-FFF2-40B4-BE49-F238E27FC236}">
                <a16:creationId xmlns:a16="http://schemas.microsoft.com/office/drawing/2014/main" id="{45AD69AA-6AD1-6539-19C9-699D5A69578D}"/>
              </a:ext>
            </a:extLst>
          </p:cNvPr>
          <p:cNvSpPr txBox="1"/>
          <p:nvPr/>
        </p:nvSpPr>
        <p:spPr>
          <a:xfrm>
            <a:off x="890462" y="3366989"/>
            <a:ext cx="1043876" cy="523220"/>
          </a:xfrm>
          <a:prstGeom prst="rect">
            <a:avLst/>
          </a:prstGeom>
          <a:noFill/>
        </p:spPr>
        <p:txBody>
          <a:bodyPr wrap="none" rtlCol="0">
            <a:spAutoFit/>
          </a:bodyPr>
          <a:lstStyle/>
          <a:p>
            <a:r>
              <a:rPr kumimoji="1" lang="en-US" altLang="zh-CN" sz="2800">
                <a:latin typeface="Inconsolata LGC" panose="020B0609030003000000" pitchFamily="49" charset="0"/>
              </a:rPr>
              <a:t>main</a:t>
            </a:r>
            <a:endParaRPr kumimoji="1" lang="zh-CN" altLang="en-US" sz="2800">
              <a:latin typeface="Inconsolata LGC" panose="020B0609030003000000" pitchFamily="49" charset="0"/>
            </a:endParaRPr>
          </a:p>
        </p:txBody>
      </p:sp>
      <p:cxnSp>
        <p:nvCxnSpPr>
          <p:cNvPr id="11" name="Straight Arrow Connector 10">
            <a:extLst>
              <a:ext uri="{FF2B5EF4-FFF2-40B4-BE49-F238E27FC236}">
                <a16:creationId xmlns:a16="http://schemas.microsoft.com/office/drawing/2014/main" id="{FC6C6FDA-EFDB-6EBA-C67A-656CD747611E}"/>
              </a:ext>
            </a:extLst>
          </p:cNvPr>
          <p:cNvCxnSpPr>
            <a:cxnSpLocks/>
            <a:stCxn id="8" idx="6"/>
            <a:endCxn id="7" idx="1"/>
          </p:cNvCxnSpPr>
          <p:nvPr/>
        </p:nvCxnSpPr>
        <p:spPr>
          <a:xfrm flipV="1">
            <a:off x="2052480" y="3628599"/>
            <a:ext cx="1170146" cy="1"/>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2" name="Curved Connector 11">
            <a:extLst>
              <a:ext uri="{FF2B5EF4-FFF2-40B4-BE49-F238E27FC236}">
                <a16:creationId xmlns:a16="http://schemas.microsoft.com/office/drawing/2014/main" id="{5FB5687D-294F-E2F5-8661-834D04CF5243}"/>
              </a:ext>
            </a:extLst>
          </p:cNvPr>
          <p:cNvCxnSpPr>
            <a:cxnSpLocks/>
            <a:stCxn id="6" idx="5"/>
            <a:endCxn id="6" idx="7"/>
          </p:cNvCxnSpPr>
          <p:nvPr/>
        </p:nvCxnSpPr>
        <p:spPr>
          <a:xfrm rot="5400000" flipH="1">
            <a:off x="3991180" y="3628600"/>
            <a:ext cx="648261" cy="12700"/>
          </a:xfrm>
          <a:prstGeom prst="curvedConnector5">
            <a:avLst>
              <a:gd name="adj1" fmla="val -35264"/>
              <a:gd name="adj2" fmla="val -6018378"/>
              <a:gd name="adj3" fmla="val 135264"/>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4B18A592-4439-DF63-02C2-775E8D249E88}"/>
              </a:ext>
            </a:extLst>
          </p:cNvPr>
          <p:cNvSpPr/>
          <p:nvPr/>
        </p:nvSpPr>
        <p:spPr>
          <a:xfrm>
            <a:off x="611104" y="3021696"/>
            <a:ext cx="1602591" cy="1180340"/>
          </a:xfrm>
          <a:prstGeom prst="rect">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Rectangle 15">
            <a:extLst>
              <a:ext uri="{FF2B5EF4-FFF2-40B4-BE49-F238E27FC236}">
                <a16:creationId xmlns:a16="http://schemas.microsoft.com/office/drawing/2014/main" id="{BAD525BD-FFF7-73F8-C4DC-D7F51E65D852}"/>
              </a:ext>
            </a:extLst>
          </p:cNvPr>
          <p:cNvSpPr/>
          <p:nvPr/>
        </p:nvSpPr>
        <p:spPr>
          <a:xfrm>
            <a:off x="3044938" y="2906648"/>
            <a:ext cx="2136506" cy="1404487"/>
          </a:xfrm>
          <a:prstGeom prst="rect">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TextBox 45">
            <a:extLst>
              <a:ext uri="{FF2B5EF4-FFF2-40B4-BE49-F238E27FC236}">
                <a16:creationId xmlns:a16="http://schemas.microsoft.com/office/drawing/2014/main" id="{1F30E813-AA74-2998-BBA4-B5715AA38652}"/>
              </a:ext>
            </a:extLst>
          </p:cNvPr>
          <p:cNvSpPr txBox="1"/>
          <p:nvPr/>
        </p:nvSpPr>
        <p:spPr>
          <a:xfrm>
            <a:off x="611104" y="4451744"/>
            <a:ext cx="1753109" cy="523220"/>
          </a:xfrm>
          <a:prstGeom prst="rect">
            <a:avLst/>
          </a:prstGeom>
          <a:noFill/>
        </p:spPr>
        <p:txBody>
          <a:bodyPr wrap="none" rtlCol="0">
            <a:spAutoFit/>
          </a:bodyPr>
          <a:lstStyle/>
          <a:p>
            <a:r>
              <a:rPr kumimoji="1" lang="en-US" altLang="zh-CN" sz="2800"/>
              <a:t>Partition 1</a:t>
            </a:r>
            <a:endParaRPr kumimoji="1" lang="zh-CN" altLang="en-US" sz="2800"/>
          </a:p>
        </p:txBody>
      </p:sp>
      <p:sp>
        <p:nvSpPr>
          <p:cNvPr id="47" name="TextBox 46">
            <a:extLst>
              <a:ext uri="{FF2B5EF4-FFF2-40B4-BE49-F238E27FC236}">
                <a16:creationId xmlns:a16="http://schemas.microsoft.com/office/drawing/2014/main" id="{54C7F690-101A-77F8-AE6C-A7BD1BC81064}"/>
              </a:ext>
            </a:extLst>
          </p:cNvPr>
          <p:cNvSpPr txBox="1"/>
          <p:nvPr/>
        </p:nvSpPr>
        <p:spPr>
          <a:xfrm>
            <a:off x="3176407" y="4451744"/>
            <a:ext cx="1753109" cy="523220"/>
          </a:xfrm>
          <a:prstGeom prst="rect">
            <a:avLst/>
          </a:prstGeom>
          <a:noFill/>
        </p:spPr>
        <p:txBody>
          <a:bodyPr wrap="none" rtlCol="0">
            <a:spAutoFit/>
          </a:bodyPr>
          <a:lstStyle/>
          <a:p>
            <a:r>
              <a:rPr kumimoji="1" lang="en-US" altLang="zh-CN" sz="2800"/>
              <a:t>Partition 2</a:t>
            </a:r>
            <a:endParaRPr kumimoji="1" lang="zh-CN" altLang="en-US" sz="2800"/>
          </a:p>
        </p:txBody>
      </p:sp>
      <p:sp>
        <p:nvSpPr>
          <p:cNvPr id="48" name="Rectangle 47">
            <a:extLst>
              <a:ext uri="{FF2B5EF4-FFF2-40B4-BE49-F238E27FC236}">
                <a16:creationId xmlns:a16="http://schemas.microsoft.com/office/drawing/2014/main" id="{C087A6C8-E7D9-BBBD-6A24-7781B0A8F7C6}"/>
              </a:ext>
            </a:extLst>
          </p:cNvPr>
          <p:cNvSpPr/>
          <p:nvPr/>
        </p:nvSpPr>
        <p:spPr>
          <a:xfrm>
            <a:off x="6226164" y="1094046"/>
            <a:ext cx="1602591" cy="4230209"/>
          </a:xfrm>
          <a:prstGeom prst="rect">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Rectangle 48">
            <a:extLst>
              <a:ext uri="{FF2B5EF4-FFF2-40B4-BE49-F238E27FC236}">
                <a16:creationId xmlns:a16="http://schemas.microsoft.com/office/drawing/2014/main" id="{8927B821-13E2-F1B5-9EB2-607E1BC004AB}"/>
              </a:ext>
            </a:extLst>
          </p:cNvPr>
          <p:cNvSpPr/>
          <p:nvPr/>
        </p:nvSpPr>
        <p:spPr>
          <a:xfrm>
            <a:off x="7920152" y="1088767"/>
            <a:ext cx="2545390" cy="4230209"/>
          </a:xfrm>
          <a:prstGeom prst="rect">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TextBox 49">
            <a:extLst>
              <a:ext uri="{FF2B5EF4-FFF2-40B4-BE49-F238E27FC236}">
                <a16:creationId xmlns:a16="http://schemas.microsoft.com/office/drawing/2014/main" id="{70978086-FA68-5ED6-016A-0A2C58F8BF25}"/>
              </a:ext>
            </a:extLst>
          </p:cNvPr>
          <p:cNvSpPr txBox="1"/>
          <p:nvPr/>
        </p:nvSpPr>
        <p:spPr>
          <a:xfrm>
            <a:off x="4564195" y="1608838"/>
            <a:ext cx="1753109" cy="523220"/>
          </a:xfrm>
          <a:prstGeom prst="rect">
            <a:avLst/>
          </a:prstGeom>
          <a:noFill/>
        </p:spPr>
        <p:txBody>
          <a:bodyPr wrap="none" rtlCol="0">
            <a:spAutoFit/>
          </a:bodyPr>
          <a:lstStyle/>
          <a:p>
            <a:r>
              <a:rPr kumimoji="1" lang="en-US" altLang="zh-CN" sz="2800"/>
              <a:t>Partition 1</a:t>
            </a:r>
            <a:endParaRPr kumimoji="1" lang="zh-CN" altLang="en-US" sz="2800"/>
          </a:p>
        </p:txBody>
      </p:sp>
      <p:sp>
        <p:nvSpPr>
          <p:cNvPr id="51" name="TextBox 50">
            <a:extLst>
              <a:ext uri="{FF2B5EF4-FFF2-40B4-BE49-F238E27FC236}">
                <a16:creationId xmlns:a16="http://schemas.microsoft.com/office/drawing/2014/main" id="{DCF80377-11C1-6FFF-B818-ECD7B46533E4}"/>
              </a:ext>
            </a:extLst>
          </p:cNvPr>
          <p:cNvSpPr txBox="1"/>
          <p:nvPr/>
        </p:nvSpPr>
        <p:spPr>
          <a:xfrm>
            <a:off x="10465526" y="1609183"/>
            <a:ext cx="1753109" cy="523220"/>
          </a:xfrm>
          <a:prstGeom prst="rect">
            <a:avLst/>
          </a:prstGeom>
          <a:noFill/>
        </p:spPr>
        <p:txBody>
          <a:bodyPr wrap="none" rtlCol="0">
            <a:spAutoFit/>
          </a:bodyPr>
          <a:lstStyle/>
          <a:p>
            <a:r>
              <a:rPr kumimoji="1" lang="en-US" altLang="zh-CN" sz="2800"/>
              <a:t>Partition 2</a:t>
            </a:r>
            <a:endParaRPr kumimoji="1" lang="zh-CN" altLang="en-US" sz="2800"/>
          </a:p>
        </p:txBody>
      </p:sp>
      <p:sp>
        <p:nvSpPr>
          <p:cNvPr id="52" name="TextBox 51">
            <a:extLst>
              <a:ext uri="{FF2B5EF4-FFF2-40B4-BE49-F238E27FC236}">
                <a16:creationId xmlns:a16="http://schemas.microsoft.com/office/drawing/2014/main" id="{9BA103A1-31A9-BBC0-905A-429209B006C9}"/>
              </a:ext>
            </a:extLst>
          </p:cNvPr>
          <p:cNvSpPr txBox="1"/>
          <p:nvPr/>
        </p:nvSpPr>
        <p:spPr>
          <a:xfrm>
            <a:off x="1934338" y="5936789"/>
            <a:ext cx="1837875" cy="523220"/>
          </a:xfrm>
          <a:prstGeom prst="rect">
            <a:avLst/>
          </a:prstGeom>
          <a:noFill/>
        </p:spPr>
        <p:txBody>
          <a:bodyPr wrap="none" rtlCol="0">
            <a:spAutoFit/>
          </a:bodyPr>
          <a:lstStyle/>
          <a:p>
            <a:r>
              <a:rPr kumimoji="1" lang="en-US" altLang="zh-CN" sz="2800"/>
              <a:t>Call Graph</a:t>
            </a:r>
            <a:endParaRPr kumimoji="1" lang="zh-CN" altLang="en-US" sz="2800"/>
          </a:p>
        </p:txBody>
      </p:sp>
      <p:sp>
        <p:nvSpPr>
          <p:cNvPr id="53" name="TextBox 52">
            <a:extLst>
              <a:ext uri="{FF2B5EF4-FFF2-40B4-BE49-F238E27FC236}">
                <a16:creationId xmlns:a16="http://schemas.microsoft.com/office/drawing/2014/main" id="{B99F1A67-8C85-93D4-DFAA-6E8BF3DE04B1}"/>
              </a:ext>
            </a:extLst>
          </p:cNvPr>
          <p:cNvSpPr txBox="1"/>
          <p:nvPr/>
        </p:nvSpPr>
        <p:spPr>
          <a:xfrm>
            <a:off x="5527517" y="5938677"/>
            <a:ext cx="6168188" cy="523220"/>
          </a:xfrm>
          <a:prstGeom prst="rect">
            <a:avLst/>
          </a:prstGeom>
          <a:noFill/>
        </p:spPr>
        <p:txBody>
          <a:bodyPr wrap="square">
            <a:spAutoFit/>
          </a:bodyPr>
          <a:lstStyle/>
          <a:p>
            <a:r>
              <a:rPr kumimoji="1" lang="en-US" altLang="zh-CN" sz="2800"/>
              <a:t>Interprocedural Control Flow Graph</a:t>
            </a:r>
            <a:endParaRPr lang="zh-CN" altLang="en-US" sz="2800"/>
          </a:p>
        </p:txBody>
      </p:sp>
    </p:spTree>
    <p:custDataLst>
      <p:tags r:id="rId1"/>
    </p:custDataLst>
    <p:extLst>
      <p:ext uri="{BB962C8B-B14F-4D97-AF65-F5344CB8AC3E}">
        <p14:creationId xmlns:p14="http://schemas.microsoft.com/office/powerpoint/2010/main" val="46831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9"/>
                                        </p:tgtEl>
                                      </p:cBhvr>
                                    </p:animEffect>
                                    <p:set>
                                      <p:cBhvr>
                                        <p:cTn id="7" dur="1" fill="hold">
                                          <p:stCondLst>
                                            <p:cond delay="499"/>
                                          </p:stCondLst>
                                        </p:cTn>
                                        <p:tgtEl>
                                          <p:spTgt spid="39"/>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40"/>
                                        </p:tgtEl>
                                      </p:cBhvr>
                                    </p:animEffect>
                                    <p:set>
                                      <p:cBhvr>
                                        <p:cTn id="10" dur="1" fill="hold">
                                          <p:stCondLst>
                                            <p:cond delay="499"/>
                                          </p:stCondLst>
                                        </p:cTn>
                                        <p:tgtEl>
                                          <p:spTgt spid="40"/>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41"/>
                                        </p:tgtEl>
                                      </p:cBhvr>
                                    </p:animEffect>
                                    <p:set>
                                      <p:cBhvr>
                                        <p:cTn id="13" dur="1" fill="hold">
                                          <p:stCondLst>
                                            <p:cond delay="499"/>
                                          </p:stCondLst>
                                        </p:cTn>
                                        <p:tgtEl>
                                          <p:spTgt spid="41"/>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par>
                                <p:cTn id="17" presetID="3" presetClass="entr" presetSubtype="1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blinds(horizontal)">
                                      <p:cBhvr>
                                        <p:cTn id="19" dur="500"/>
                                        <p:tgtEl>
                                          <p:spTgt spid="4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blinds(horizontal)">
                                      <p:cBhvr>
                                        <p:cTn id="22" dur="500"/>
                                        <p:tgtEl>
                                          <p:spTgt spid="5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blinds(horizontal)">
                                      <p:cBhvr>
                                        <p:cTn id="25" dur="500"/>
                                        <p:tgtEl>
                                          <p:spTgt spid="5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blinds(horizontal)">
                                      <p:cBhvr>
                                        <p:cTn id="2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BE427-6567-852B-7D93-85721B8C1C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B2DED8-6EC5-7A56-8644-C3432233A67C}"/>
              </a:ext>
            </a:extLst>
          </p:cNvPr>
          <p:cNvSpPr>
            <a:spLocks noGrp="1"/>
          </p:cNvSpPr>
          <p:nvPr>
            <p:ph type="title"/>
          </p:nvPr>
        </p:nvSpPr>
        <p:spPr/>
        <p:txBody>
          <a:bodyPr/>
          <a:lstStyle/>
          <a:p>
            <a:r>
              <a:rPr kumimoji="1" lang="en-US" altLang="zh-CN"/>
              <a:t>Approach</a:t>
            </a:r>
            <a:endParaRPr kumimoji="1" lang="zh-CN" altLang="en-US"/>
          </a:p>
        </p:txBody>
      </p:sp>
      <p:sp>
        <p:nvSpPr>
          <p:cNvPr id="4" name="Slide Number Placeholder 3">
            <a:extLst>
              <a:ext uri="{FF2B5EF4-FFF2-40B4-BE49-F238E27FC236}">
                <a16:creationId xmlns:a16="http://schemas.microsoft.com/office/drawing/2014/main" id="{082AA4A4-D214-5801-4445-503ED1B50B72}"/>
              </a:ext>
            </a:extLst>
          </p:cNvPr>
          <p:cNvSpPr>
            <a:spLocks noGrp="1"/>
          </p:cNvSpPr>
          <p:nvPr>
            <p:ph type="sldNum" sz="quarter" idx="12"/>
          </p:nvPr>
        </p:nvSpPr>
        <p:spPr/>
        <p:txBody>
          <a:bodyPr/>
          <a:lstStyle/>
          <a:p>
            <a:fld id="{E7F4798B-5966-EA46-B410-50C17A12B33D}" type="slidenum">
              <a:rPr lang="en-CN"/>
              <a:t>38</a:t>
            </a:fld>
            <a:endParaRPr kumimoji="1" lang="en-CN" altLang="zh-CN"/>
          </a:p>
        </p:txBody>
      </p:sp>
      <p:cxnSp>
        <p:nvCxnSpPr>
          <p:cNvPr id="49" name="Straight Arrow Connector 48">
            <a:extLst>
              <a:ext uri="{FF2B5EF4-FFF2-40B4-BE49-F238E27FC236}">
                <a16:creationId xmlns:a16="http://schemas.microsoft.com/office/drawing/2014/main" id="{A44A8CBF-E133-00DA-58E4-045C38195C14}"/>
              </a:ext>
            </a:extLst>
          </p:cNvPr>
          <p:cNvCxnSpPr>
            <a:cxnSpLocks/>
            <a:stCxn id="82" idx="2"/>
            <a:endCxn id="83" idx="0"/>
          </p:cNvCxnSpPr>
          <p:nvPr/>
        </p:nvCxnSpPr>
        <p:spPr>
          <a:xfrm>
            <a:off x="2419839" y="2605128"/>
            <a:ext cx="0" cy="426836"/>
          </a:xfrm>
          <a:prstGeom prst="straightConnector1">
            <a:avLst/>
          </a:prstGeom>
          <a:ln w="254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0B550E6F-0496-C934-908C-BFD63E7C2ABE}"/>
              </a:ext>
            </a:extLst>
          </p:cNvPr>
          <p:cNvCxnSpPr>
            <a:cxnSpLocks/>
            <a:stCxn id="84" idx="2"/>
            <a:endCxn id="85" idx="0"/>
          </p:cNvCxnSpPr>
          <p:nvPr/>
        </p:nvCxnSpPr>
        <p:spPr>
          <a:xfrm flipH="1">
            <a:off x="2419837" y="3993513"/>
            <a:ext cx="1" cy="213165"/>
          </a:xfrm>
          <a:prstGeom prst="straightConnector1">
            <a:avLst/>
          </a:prstGeom>
          <a:ln w="254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28C961D7-8F16-E04D-6181-967FA3CECFCC}"/>
              </a:ext>
            </a:extLst>
          </p:cNvPr>
          <p:cNvSpPr txBox="1"/>
          <p:nvPr/>
        </p:nvSpPr>
        <p:spPr>
          <a:xfrm>
            <a:off x="19614" y="3156187"/>
            <a:ext cx="1633489" cy="646331"/>
          </a:xfrm>
          <a:prstGeom prst="rect">
            <a:avLst/>
          </a:prstGeom>
          <a:noFill/>
        </p:spPr>
        <p:txBody>
          <a:bodyPr wrap="square" rtlCol="0">
            <a:spAutoFit/>
          </a:bodyPr>
          <a:lstStyle/>
          <a:p>
            <a:pPr algn="ctr"/>
            <a:r>
              <a:rPr kumimoji="1" lang="en-US" altLang="zh-CN"/>
              <a:t>Complement</a:t>
            </a:r>
            <a:br>
              <a:rPr kumimoji="1" lang="en-US" altLang="zh-CN"/>
            </a:br>
            <a:r>
              <a:rPr kumimoji="1" lang="en-US" altLang="zh-CN"/>
              <a:t>Sub-ICFG</a:t>
            </a:r>
          </a:p>
        </p:txBody>
      </p:sp>
      <p:cxnSp>
        <p:nvCxnSpPr>
          <p:cNvPr id="54" name="Straight Arrow Connector 53">
            <a:extLst>
              <a:ext uri="{FF2B5EF4-FFF2-40B4-BE49-F238E27FC236}">
                <a16:creationId xmlns:a16="http://schemas.microsoft.com/office/drawing/2014/main" id="{5B5A2F01-B5A3-C87C-F7D4-78E84697092E}"/>
              </a:ext>
            </a:extLst>
          </p:cNvPr>
          <p:cNvCxnSpPr/>
          <p:nvPr/>
        </p:nvCxnSpPr>
        <p:spPr>
          <a:xfrm flipH="1">
            <a:off x="1302327" y="2777680"/>
            <a:ext cx="932873" cy="369735"/>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5525C7D6-9753-549E-E6EF-855B0945EED0}"/>
              </a:ext>
            </a:extLst>
          </p:cNvPr>
          <p:cNvCxnSpPr>
            <a:cxnSpLocks/>
          </p:cNvCxnSpPr>
          <p:nvPr/>
        </p:nvCxnSpPr>
        <p:spPr>
          <a:xfrm flipH="1" flipV="1">
            <a:off x="1355621" y="3793746"/>
            <a:ext cx="861880" cy="329409"/>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sp>
        <p:nvSpPr>
          <p:cNvPr id="64" name="TextBox 63">
            <a:extLst>
              <a:ext uri="{FF2B5EF4-FFF2-40B4-BE49-F238E27FC236}">
                <a16:creationId xmlns:a16="http://schemas.microsoft.com/office/drawing/2014/main" id="{6CCB6802-A378-76B3-09F7-683494B7CBFC}"/>
              </a:ext>
            </a:extLst>
          </p:cNvPr>
          <p:cNvSpPr txBox="1"/>
          <p:nvPr/>
        </p:nvSpPr>
        <p:spPr>
          <a:xfrm>
            <a:off x="8664632" y="5637230"/>
            <a:ext cx="1028294" cy="523220"/>
          </a:xfrm>
          <a:prstGeom prst="rect">
            <a:avLst/>
          </a:prstGeom>
          <a:noFill/>
        </p:spPr>
        <p:txBody>
          <a:bodyPr wrap="none" rtlCol="0">
            <a:spAutoFit/>
          </a:bodyPr>
          <a:lstStyle/>
          <a:p>
            <a:pPr algn="ctr"/>
            <a:r>
              <a:rPr kumimoji="1" lang="en-US" altLang="zh-CN" sz="2800"/>
              <a:t>IWTO</a:t>
            </a:r>
            <a:endParaRPr kumimoji="1" lang="zh-CN" altLang="en-US" sz="280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F094D062-A062-CD42-AB4D-83FA9C591A80}"/>
                  </a:ext>
                </a:extLst>
              </p:cNvPr>
              <p:cNvSpPr txBox="1"/>
              <p:nvPr/>
            </p:nvSpPr>
            <p:spPr>
              <a:xfrm>
                <a:off x="7494301" y="2563342"/>
                <a:ext cx="346434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sz="2800" i="1">
                              <a:latin typeface="Cambria Math" panose="02040503050406030204" pitchFamily="18" charset="0"/>
                            </a:rPr>
                          </m:ctrlPr>
                        </m:sSubPr>
                        <m:e>
                          <m:r>
                            <a:rPr lang="en-CN" sz="2800" i="1">
                              <a:latin typeface="Cambria Math" panose="02040503050406030204" pitchFamily="18" charset="0"/>
                            </a:rPr>
                            <m:t>𝓁</m:t>
                          </m:r>
                        </m:e>
                        <m:sub>
                          <m:r>
                            <a:rPr lang="en-US" sz="2800" i="1">
                              <a:latin typeface="Cambria Math" panose="02040503050406030204" pitchFamily="18" charset="0"/>
                            </a:rPr>
                            <m:t>8</m:t>
                          </m:r>
                        </m:sub>
                      </m:sSub>
                      <m:r>
                        <a:rPr lang="en-US" sz="2800" b="0" i="1">
                          <a:latin typeface="Cambria Math" panose="02040503050406030204" pitchFamily="18" charset="0"/>
                        </a:rPr>
                        <m:t>,</m:t>
                      </m:r>
                      <m:sSubSup>
                        <m:sSubSupPr>
                          <m:ctrlPr>
                            <a:rPr lang="en-CN" altLang="zh-CN" sz="2800" i="1">
                              <a:latin typeface="Cambria Math" panose="02040503050406030204" pitchFamily="18" charset="0"/>
                            </a:rPr>
                          </m:ctrlPr>
                        </m:sSubSupPr>
                        <m:e>
                          <m:r>
                            <a:rPr lang="en-CN" sz="2800" i="1">
                              <a:latin typeface="Cambria Math" panose="02040503050406030204" pitchFamily="18" charset="0"/>
                            </a:rPr>
                            <m:t>𝓁</m:t>
                          </m:r>
                        </m:e>
                        <m:sub>
                          <m:r>
                            <a:rPr lang="en-US" altLang="zh-CN" sz="2800" i="1">
                              <a:latin typeface="Cambria Math" panose="02040503050406030204" pitchFamily="18" charset="0"/>
                            </a:rPr>
                            <m:t>9</m:t>
                          </m:r>
                        </m:sub>
                        <m:sup>
                          <m:r>
                            <a:rPr lang="en-US" altLang="zh-CN" sz="2800" i="1">
                              <a:latin typeface="Cambria Math" panose="02040503050406030204" pitchFamily="18" charset="0"/>
                            </a:rPr>
                            <m:t>𝑐</m:t>
                          </m:r>
                        </m:sup>
                      </m:sSubSup>
                      <m:r>
                        <a:rPr lang="en-US" altLang="zh-CN" sz="2800" b="0" i="1">
                          <a:latin typeface="Cambria Math" panose="02040503050406030204" pitchFamily="18" charset="0"/>
                        </a:rPr>
                        <m:t>,</m:t>
                      </m:r>
                      <m:sSubSup>
                        <m:sSubSupPr>
                          <m:ctrlPr>
                            <a:rPr lang="en-CN" altLang="zh-CN" sz="2800" i="1">
                              <a:latin typeface="Cambria Math" panose="02040503050406030204" pitchFamily="18" charset="0"/>
                            </a:rPr>
                          </m:ctrlPr>
                        </m:sSubSupPr>
                        <m:e>
                          <m:r>
                            <a:rPr lang="en-CN" sz="2800" i="1">
                              <a:latin typeface="Cambria Math" panose="02040503050406030204" pitchFamily="18" charset="0"/>
                            </a:rPr>
                            <m:t>𝓁</m:t>
                          </m:r>
                        </m:e>
                        <m:sub>
                          <m:r>
                            <a:rPr lang="en-US" altLang="zh-CN" sz="2800" i="1">
                              <a:latin typeface="Cambria Math" panose="02040503050406030204" pitchFamily="18" charset="0"/>
                            </a:rPr>
                            <m:t>9</m:t>
                          </m:r>
                        </m:sub>
                        <m:sup>
                          <m:r>
                            <a:rPr lang="en-US" altLang="zh-CN" sz="2800" i="1">
                              <a:latin typeface="Cambria Math" panose="02040503050406030204" pitchFamily="18" charset="0"/>
                            </a:rPr>
                            <m:t>𝑟</m:t>
                          </m:r>
                        </m:sup>
                      </m:sSubSup>
                      <m:r>
                        <a:rPr lang="en-US" altLang="zh-CN" sz="2800" b="0" i="1">
                          <a:latin typeface="Cambria Math" panose="02040503050406030204" pitchFamily="18" charset="0"/>
                        </a:rPr>
                        <m:t>,</m:t>
                      </m:r>
                      <m:sSubSup>
                        <m:sSubSupPr>
                          <m:ctrlPr>
                            <a:rPr lang="en-CN" altLang="zh-CN" sz="2800" i="1">
                              <a:latin typeface="Cambria Math" panose="02040503050406030204" pitchFamily="18" charset="0"/>
                            </a:rPr>
                          </m:ctrlPr>
                        </m:sSubSupPr>
                        <m:e>
                          <m:r>
                            <a:rPr lang="en-CN" sz="2800" i="1">
                              <a:latin typeface="Cambria Math" panose="02040503050406030204" pitchFamily="18" charset="0"/>
                            </a:rPr>
                            <m:t>𝓁</m:t>
                          </m:r>
                        </m:e>
                        <m:sub>
                          <m:r>
                            <a:rPr lang="en-US" altLang="zh-CN" sz="2800" i="1">
                              <a:latin typeface="Cambria Math" panose="02040503050406030204" pitchFamily="18" charset="0"/>
                            </a:rPr>
                            <m:t>10</m:t>
                          </m:r>
                        </m:sub>
                        <m:sup>
                          <m:r>
                            <a:rPr lang="en-US" altLang="zh-CN" sz="2800" i="1">
                              <a:latin typeface="Cambria Math" panose="02040503050406030204" pitchFamily="18" charset="0"/>
                            </a:rPr>
                            <m:t>𝑐</m:t>
                          </m:r>
                        </m:sup>
                      </m:sSubSup>
                      <m:r>
                        <a:rPr lang="en-US" altLang="zh-CN" sz="2800" b="0" i="1">
                          <a:latin typeface="Cambria Math" panose="02040503050406030204" pitchFamily="18" charset="0"/>
                        </a:rPr>
                        <m:t>,</m:t>
                      </m:r>
                      <m:sSubSup>
                        <m:sSubSupPr>
                          <m:ctrlPr>
                            <a:rPr lang="en-CN" altLang="zh-CN" sz="2800" i="1">
                              <a:latin typeface="Cambria Math" panose="02040503050406030204" pitchFamily="18" charset="0"/>
                            </a:rPr>
                          </m:ctrlPr>
                        </m:sSubSupPr>
                        <m:e>
                          <m:r>
                            <a:rPr lang="en-CN" sz="2800" i="1">
                              <a:latin typeface="Cambria Math" panose="02040503050406030204" pitchFamily="18" charset="0"/>
                            </a:rPr>
                            <m:t>𝓁</m:t>
                          </m:r>
                        </m:e>
                        <m:sub>
                          <m:r>
                            <a:rPr lang="en-US" altLang="zh-CN" sz="2800" i="1">
                              <a:latin typeface="Cambria Math" panose="02040503050406030204" pitchFamily="18" charset="0"/>
                            </a:rPr>
                            <m:t>10</m:t>
                          </m:r>
                        </m:sub>
                        <m:sup>
                          <m:r>
                            <a:rPr lang="en-US" altLang="zh-CN" sz="2800" i="1">
                              <a:latin typeface="Cambria Math" panose="02040503050406030204" pitchFamily="18" charset="0"/>
                            </a:rPr>
                            <m:t>𝑟</m:t>
                          </m:r>
                        </m:sup>
                      </m:sSubSup>
                      <m:r>
                        <a:rPr lang="en-US" altLang="zh-CN" sz="2800" b="0" i="1">
                          <a:latin typeface="Cambria Math" panose="02040503050406030204" pitchFamily="18" charset="0"/>
                        </a:rPr>
                        <m:t>,</m:t>
                      </m:r>
                      <m:sSub>
                        <m:sSubPr>
                          <m:ctrlPr>
                            <a:rPr lang="en-CN" sz="2800" i="1">
                              <a:latin typeface="Cambria Math" panose="02040503050406030204" pitchFamily="18" charset="0"/>
                            </a:rPr>
                          </m:ctrlPr>
                        </m:sSubPr>
                        <m:e>
                          <m:r>
                            <a:rPr lang="en-CN" sz="2800" i="1">
                              <a:latin typeface="Cambria Math" panose="02040503050406030204" pitchFamily="18" charset="0"/>
                            </a:rPr>
                            <m:t>𝓁</m:t>
                          </m:r>
                        </m:e>
                        <m:sub>
                          <m:r>
                            <a:rPr lang="en-CN" sz="2800" i="1">
                              <a:latin typeface="Cambria Math" panose="02040503050406030204" pitchFamily="18" charset="0"/>
                            </a:rPr>
                            <m:t>1</m:t>
                          </m:r>
                          <m:r>
                            <a:rPr lang="en-US" sz="2800" i="1">
                              <a:latin typeface="Cambria Math" panose="02040503050406030204" pitchFamily="18" charset="0"/>
                            </a:rPr>
                            <m:t>1</m:t>
                          </m:r>
                        </m:sub>
                      </m:sSub>
                    </m:oMath>
                  </m:oMathPara>
                </a14:m>
                <a:endParaRPr kumimoji="1" lang="zh-CN" altLang="en-US" sz="2800"/>
              </a:p>
            </p:txBody>
          </p:sp>
        </mc:Choice>
        <mc:Fallback xmlns="">
          <p:sp>
            <p:nvSpPr>
              <p:cNvPr id="66" name="TextBox 65">
                <a:extLst>
                  <a:ext uri="{FF2B5EF4-FFF2-40B4-BE49-F238E27FC236}">
                    <a16:creationId xmlns:a16="http://schemas.microsoft.com/office/drawing/2014/main" id="{F094D062-A062-CD42-AB4D-83FA9C591A80}"/>
                  </a:ext>
                </a:extLst>
              </p:cNvPr>
              <p:cNvSpPr txBox="1">
                <a:spLocks noRot="1" noChangeAspect="1" noMove="1" noResize="1" noEditPoints="1" noAdjustHandles="1" noChangeArrowheads="1" noChangeShapeType="1" noTextEdit="1"/>
              </p:cNvSpPr>
              <p:nvPr/>
            </p:nvSpPr>
            <p:spPr>
              <a:xfrm>
                <a:off x="7494301" y="2563342"/>
                <a:ext cx="3464346" cy="523220"/>
              </a:xfrm>
              <a:prstGeom prst="rect">
                <a:avLst/>
              </a:prstGeom>
              <a:blipFill>
                <a:blip r:embed="rId16"/>
                <a:stretch>
                  <a:fillRect b="-7143"/>
                </a:stretch>
              </a:blipFill>
            </p:spPr>
            <p:txBody>
              <a:bodyPr/>
              <a:lstStyle/>
              <a:p>
                <a:r>
                  <a:rPr lang="zh-CN" altLang="en-US">
                    <a:noFill/>
                  </a:rPr>
                  <a:t> </a:t>
                </a:r>
              </a:p>
            </p:txBody>
          </p:sp>
        </mc:Fallback>
      </mc:AlternateContent>
      <p:sp>
        <p:nvSpPr>
          <p:cNvPr id="68" name="TextBox 67">
            <a:extLst>
              <a:ext uri="{FF2B5EF4-FFF2-40B4-BE49-F238E27FC236}">
                <a16:creationId xmlns:a16="http://schemas.microsoft.com/office/drawing/2014/main" id="{6952CF07-7F84-08F3-0404-70712265C10B}"/>
              </a:ext>
            </a:extLst>
          </p:cNvPr>
          <p:cNvSpPr txBox="1"/>
          <p:nvPr/>
        </p:nvSpPr>
        <p:spPr>
          <a:xfrm>
            <a:off x="-6282" y="1952413"/>
            <a:ext cx="1753109" cy="523220"/>
          </a:xfrm>
          <a:prstGeom prst="rect">
            <a:avLst/>
          </a:prstGeom>
          <a:noFill/>
        </p:spPr>
        <p:txBody>
          <a:bodyPr wrap="none" rtlCol="0">
            <a:spAutoFit/>
          </a:bodyPr>
          <a:lstStyle/>
          <a:p>
            <a:r>
              <a:rPr kumimoji="1" lang="en-US" altLang="zh-CN" sz="2800"/>
              <a:t>Partition 1</a:t>
            </a:r>
            <a:endParaRPr kumimoji="1" lang="zh-CN" altLang="en-US" sz="2800"/>
          </a:p>
        </p:txBody>
      </p:sp>
      <p:sp>
        <p:nvSpPr>
          <p:cNvPr id="69" name="TextBox 68">
            <a:extLst>
              <a:ext uri="{FF2B5EF4-FFF2-40B4-BE49-F238E27FC236}">
                <a16:creationId xmlns:a16="http://schemas.microsoft.com/office/drawing/2014/main" id="{66C7D86A-202B-BED5-73E0-3BDA4629F3D9}"/>
              </a:ext>
            </a:extLst>
          </p:cNvPr>
          <p:cNvSpPr txBox="1"/>
          <p:nvPr/>
        </p:nvSpPr>
        <p:spPr>
          <a:xfrm>
            <a:off x="5895049" y="1952758"/>
            <a:ext cx="1753109" cy="523220"/>
          </a:xfrm>
          <a:prstGeom prst="rect">
            <a:avLst/>
          </a:prstGeom>
          <a:noFill/>
        </p:spPr>
        <p:txBody>
          <a:bodyPr wrap="none" rtlCol="0">
            <a:spAutoFit/>
          </a:bodyPr>
          <a:lstStyle/>
          <a:p>
            <a:r>
              <a:rPr kumimoji="1" lang="en-US" altLang="zh-CN" sz="2800"/>
              <a:t>Partition 2</a:t>
            </a:r>
            <a:endParaRPr kumimoji="1" lang="zh-CN" altLang="en-US" sz="2800"/>
          </a:p>
        </p:txBody>
      </p:sp>
      <p:sp>
        <p:nvSpPr>
          <p:cNvPr id="70" name="TextBox 69">
            <a:extLst>
              <a:ext uri="{FF2B5EF4-FFF2-40B4-BE49-F238E27FC236}">
                <a16:creationId xmlns:a16="http://schemas.microsoft.com/office/drawing/2014/main" id="{274BFAB5-0250-14EF-4C7A-A083111D3316}"/>
              </a:ext>
            </a:extLst>
          </p:cNvPr>
          <p:cNvSpPr txBox="1"/>
          <p:nvPr/>
        </p:nvSpPr>
        <p:spPr>
          <a:xfrm>
            <a:off x="8302225" y="3076842"/>
            <a:ext cx="1753109" cy="523220"/>
          </a:xfrm>
          <a:prstGeom prst="rect">
            <a:avLst/>
          </a:prstGeom>
          <a:noFill/>
        </p:spPr>
        <p:txBody>
          <a:bodyPr wrap="none" rtlCol="0">
            <a:spAutoFit/>
          </a:bodyPr>
          <a:lstStyle/>
          <a:p>
            <a:r>
              <a:rPr kumimoji="1" lang="en-US" altLang="zh-CN" sz="2800"/>
              <a:t>Partition 1</a:t>
            </a:r>
            <a:endParaRPr kumimoji="1" lang="zh-CN" altLang="en-US" sz="2800"/>
          </a:p>
        </p:txBody>
      </p:sp>
      <p:sp>
        <p:nvSpPr>
          <p:cNvPr id="71" name="TextBox 70">
            <a:extLst>
              <a:ext uri="{FF2B5EF4-FFF2-40B4-BE49-F238E27FC236}">
                <a16:creationId xmlns:a16="http://schemas.microsoft.com/office/drawing/2014/main" id="{177A8DF2-AA46-2FE3-277F-AEFF382A6F9F}"/>
              </a:ext>
            </a:extLst>
          </p:cNvPr>
          <p:cNvSpPr txBox="1"/>
          <p:nvPr/>
        </p:nvSpPr>
        <p:spPr>
          <a:xfrm>
            <a:off x="8349919" y="4741205"/>
            <a:ext cx="1753109" cy="523220"/>
          </a:xfrm>
          <a:prstGeom prst="rect">
            <a:avLst/>
          </a:prstGeom>
          <a:noFill/>
        </p:spPr>
        <p:txBody>
          <a:bodyPr wrap="none" rtlCol="0">
            <a:spAutoFit/>
          </a:bodyPr>
          <a:lstStyle/>
          <a:p>
            <a:r>
              <a:rPr kumimoji="1" lang="en-US" altLang="zh-CN" sz="2800"/>
              <a:t>Partition 2</a:t>
            </a:r>
            <a:endParaRPr kumimoji="1" lang="zh-CN" altLang="en-US" sz="2800"/>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CE9E6A8B-DDE6-D962-7FAF-192CA7ABE193}"/>
                  </a:ext>
                </a:extLst>
              </p:cNvPr>
              <p:cNvSpPr txBox="1"/>
              <p:nvPr/>
            </p:nvSpPr>
            <p:spPr>
              <a:xfrm>
                <a:off x="7196654" y="4137982"/>
                <a:ext cx="4059637" cy="523220"/>
              </a:xfrm>
              <a:prstGeom prst="rect">
                <a:avLst/>
              </a:prstGeom>
              <a:noFill/>
            </p:spPr>
            <p:txBody>
              <a:bodyPr wrap="none" rtlCol="0">
                <a:spAutoFit/>
              </a:bodyPr>
              <a:lstStyle/>
              <a:p>
                <a14:m>
                  <m:oMath xmlns:m="http://schemas.openxmlformats.org/officeDocument/2006/math">
                    <m:d>
                      <m:dPr>
                        <m:ctrlPr>
                          <a:rPr lang="en-US" sz="2800" b="0" i="1">
                            <a:latin typeface="Cambria Math" panose="02040503050406030204" pitchFamily="18" charset="0"/>
                          </a:rPr>
                        </m:ctrlPr>
                      </m:dPr>
                      <m:e>
                        <m:sSub>
                          <m:sSubPr>
                            <m:ctrlPr>
                              <a:rPr lang="en-CN" sz="2800" i="1">
                                <a:latin typeface="Cambria Math" panose="02040503050406030204" pitchFamily="18" charset="0"/>
                              </a:rPr>
                            </m:ctrlPr>
                          </m:sSubPr>
                          <m:e>
                            <m:r>
                              <a:rPr lang="en-CN" sz="2800" i="1">
                                <a:latin typeface="Cambria Math" panose="02040503050406030204" pitchFamily="18" charset="0"/>
                              </a:rPr>
                              <m:t>𝓁</m:t>
                            </m:r>
                          </m:e>
                          <m:sub>
                            <m:r>
                              <a:rPr lang="en-CN" sz="2800" i="1">
                                <a:latin typeface="Cambria Math" panose="02040503050406030204" pitchFamily="18" charset="0"/>
                              </a:rPr>
                              <m:t>1</m:t>
                            </m:r>
                          </m:sub>
                        </m:sSub>
                        <m:r>
                          <a:rPr lang="en-US" sz="2800" b="0" i="1">
                            <a:latin typeface="Cambria Math" panose="02040503050406030204" pitchFamily="18" charset="0"/>
                          </a:rPr>
                          <m:t>,</m:t>
                        </m:r>
                        <m:sSub>
                          <m:sSubPr>
                            <m:ctrlPr>
                              <a:rPr lang="en-CN" sz="2800" i="1">
                                <a:latin typeface="Cambria Math" panose="02040503050406030204" pitchFamily="18" charset="0"/>
                              </a:rPr>
                            </m:ctrlPr>
                          </m:sSubPr>
                          <m:e>
                            <m:r>
                              <a:rPr lang="en-CN" sz="2800" i="1">
                                <a:latin typeface="Cambria Math" panose="02040503050406030204" pitchFamily="18" charset="0"/>
                              </a:rPr>
                              <m:t>𝓁</m:t>
                            </m:r>
                          </m:e>
                          <m:sub>
                            <m:r>
                              <a:rPr lang="en-US" sz="2800" i="1">
                                <a:latin typeface="Cambria Math" panose="02040503050406030204" pitchFamily="18" charset="0"/>
                              </a:rPr>
                              <m:t>2</m:t>
                            </m:r>
                          </m:sub>
                        </m:sSub>
                        <m:r>
                          <a:rPr lang="en-US" sz="2800" b="0" i="1">
                            <a:latin typeface="Cambria Math" panose="02040503050406030204" pitchFamily="18" charset="0"/>
                          </a:rPr>
                          <m:t>,</m:t>
                        </m:r>
                        <m:sSubSup>
                          <m:sSubSupPr>
                            <m:ctrlPr>
                              <a:rPr lang="en-CN" altLang="zh-CN" sz="2800" i="1">
                                <a:latin typeface="Cambria Math" panose="02040503050406030204" pitchFamily="18" charset="0"/>
                              </a:rPr>
                            </m:ctrlPr>
                          </m:sSubSupPr>
                          <m:e>
                            <m:r>
                              <a:rPr lang="en-CN" sz="2800" i="1">
                                <a:latin typeface="Cambria Math" panose="02040503050406030204" pitchFamily="18" charset="0"/>
                              </a:rPr>
                              <m:t>𝓁</m:t>
                            </m:r>
                          </m:e>
                          <m:sub>
                            <m:r>
                              <a:rPr lang="en-US" altLang="zh-CN" sz="2800" i="1">
                                <a:latin typeface="Cambria Math" panose="02040503050406030204" pitchFamily="18" charset="0"/>
                              </a:rPr>
                              <m:t>5</m:t>
                            </m:r>
                          </m:sub>
                          <m:sup>
                            <m:r>
                              <a:rPr lang="en-US" altLang="zh-CN" sz="2800" i="1">
                                <a:latin typeface="Cambria Math" panose="02040503050406030204" pitchFamily="18" charset="0"/>
                              </a:rPr>
                              <m:t>𝑐</m:t>
                            </m:r>
                          </m:sup>
                        </m:sSubSup>
                      </m:e>
                    </m:d>
                    <m:r>
                      <a:rPr lang="en-US" sz="2800" b="0" i="1">
                        <a:latin typeface="Cambria Math" panose="02040503050406030204" pitchFamily="18" charset="0"/>
                      </a:rPr>
                      <m:t>,</m:t>
                    </m:r>
                  </m:oMath>
                </a14:m>
                <a:r>
                  <a:rPr lang="en-CN" sz="2800"/>
                  <a:t> </a:t>
                </a:r>
                <a14:m>
                  <m:oMath xmlns:m="http://schemas.openxmlformats.org/officeDocument/2006/math">
                    <m:sSub>
                      <m:sSubPr>
                        <m:ctrlPr>
                          <a:rPr lang="en-CN" sz="2800" i="1">
                            <a:latin typeface="Cambria Math" panose="02040503050406030204" pitchFamily="18" charset="0"/>
                          </a:rPr>
                        </m:ctrlPr>
                      </m:sSubPr>
                      <m:e>
                        <m:r>
                          <a:rPr lang="en-CN" sz="2800" i="1">
                            <a:latin typeface="Cambria Math" panose="02040503050406030204" pitchFamily="18" charset="0"/>
                          </a:rPr>
                          <m:t>𝓁</m:t>
                        </m:r>
                      </m:e>
                      <m:sub>
                        <m:r>
                          <a:rPr lang="en-US" sz="2800" i="1">
                            <a:latin typeface="Cambria Math" panose="02040503050406030204" pitchFamily="18" charset="0"/>
                          </a:rPr>
                          <m:t>3</m:t>
                        </m:r>
                      </m:sub>
                    </m:sSub>
                    <m:r>
                      <a:rPr lang="en-US" sz="2800" b="0" i="1">
                        <a:latin typeface="Cambria Math" panose="02040503050406030204" pitchFamily="18" charset="0"/>
                      </a:rPr>
                      <m:t>,(</m:t>
                    </m:r>
                    <m:sSub>
                      <m:sSubPr>
                        <m:ctrlPr>
                          <a:rPr lang="en-CN" sz="2800" i="1">
                            <a:latin typeface="Cambria Math" panose="02040503050406030204" pitchFamily="18" charset="0"/>
                          </a:rPr>
                        </m:ctrlPr>
                      </m:sSubPr>
                      <m:e>
                        <m:r>
                          <a:rPr lang="en-CN" sz="2800" i="1">
                            <a:latin typeface="Cambria Math" panose="02040503050406030204" pitchFamily="18" charset="0"/>
                          </a:rPr>
                          <m:t>𝓁</m:t>
                        </m:r>
                      </m:e>
                      <m:sub>
                        <m:r>
                          <a:rPr lang="en-US" sz="2800" i="1">
                            <a:latin typeface="Cambria Math" panose="02040503050406030204" pitchFamily="18" charset="0"/>
                          </a:rPr>
                          <m:t>6</m:t>
                        </m:r>
                      </m:sub>
                    </m:sSub>
                    <m:r>
                      <a:rPr lang="en-US" sz="2800" b="0" i="1">
                        <a:latin typeface="Cambria Math" panose="02040503050406030204" pitchFamily="18" charset="0"/>
                      </a:rPr>
                      <m:t>,</m:t>
                    </m:r>
                    <m:sSub>
                      <m:sSubPr>
                        <m:ctrlPr>
                          <a:rPr lang="en-CN" sz="2800" i="1">
                            <a:latin typeface="Cambria Math" panose="02040503050406030204" pitchFamily="18" charset="0"/>
                          </a:rPr>
                        </m:ctrlPr>
                      </m:sSubPr>
                      <m:e>
                        <m:r>
                          <a:rPr lang="en-CN" sz="2800" i="1">
                            <a:latin typeface="Cambria Math" panose="02040503050406030204" pitchFamily="18" charset="0"/>
                          </a:rPr>
                          <m:t>𝓁</m:t>
                        </m:r>
                      </m:e>
                      <m:sub>
                        <m:r>
                          <a:rPr lang="en-US" sz="2800" i="1">
                            <a:latin typeface="Cambria Math" panose="02040503050406030204" pitchFamily="18" charset="0"/>
                          </a:rPr>
                          <m:t>7</m:t>
                        </m:r>
                      </m:sub>
                    </m:sSub>
                    <m:r>
                      <a:rPr lang="en-US" sz="2800" b="0" i="1">
                        <a:latin typeface="Cambria Math" panose="02040503050406030204" pitchFamily="18" charset="0"/>
                      </a:rPr>
                      <m:t>,</m:t>
                    </m:r>
                    <m:sSubSup>
                      <m:sSubSupPr>
                        <m:ctrlPr>
                          <a:rPr lang="en-CN" altLang="zh-CN" sz="2800" i="1">
                            <a:latin typeface="Cambria Math" panose="02040503050406030204" pitchFamily="18" charset="0"/>
                          </a:rPr>
                        </m:ctrlPr>
                      </m:sSubSupPr>
                      <m:e>
                        <m:r>
                          <a:rPr lang="en-CN" sz="2800" i="1">
                            <a:latin typeface="Cambria Math" panose="02040503050406030204" pitchFamily="18" charset="0"/>
                          </a:rPr>
                          <m:t>𝓁</m:t>
                        </m:r>
                      </m:e>
                      <m:sub>
                        <m:r>
                          <a:rPr lang="en-US" altLang="zh-CN" sz="2800" i="1">
                            <a:latin typeface="Cambria Math" panose="02040503050406030204" pitchFamily="18" charset="0"/>
                          </a:rPr>
                          <m:t>5</m:t>
                        </m:r>
                      </m:sub>
                      <m:sup>
                        <m:r>
                          <a:rPr lang="en-US" altLang="zh-CN" sz="2800" i="1">
                            <a:latin typeface="Cambria Math" panose="02040503050406030204" pitchFamily="18" charset="0"/>
                          </a:rPr>
                          <m:t>𝑟</m:t>
                        </m:r>
                      </m:sup>
                    </m:sSubSup>
                    <m:r>
                      <a:rPr lang="en-US" sz="2800" b="0" i="1">
                        <a:latin typeface="Cambria Math" panose="02040503050406030204" pitchFamily="18" charset="0"/>
                      </a:rPr>
                      <m:t>)</m:t>
                    </m:r>
                  </m:oMath>
                </a14:m>
                <a:endParaRPr kumimoji="1" lang="zh-CN" altLang="en-US" sz="2800"/>
              </a:p>
            </p:txBody>
          </p:sp>
        </mc:Choice>
        <mc:Fallback xmlns="">
          <p:sp>
            <p:nvSpPr>
              <p:cNvPr id="72" name="TextBox 71">
                <a:extLst>
                  <a:ext uri="{FF2B5EF4-FFF2-40B4-BE49-F238E27FC236}">
                    <a16:creationId xmlns:a16="http://schemas.microsoft.com/office/drawing/2014/main" id="{CE9E6A8B-DDE6-D962-7FAF-192CA7ABE193}"/>
                  </a:ext>
                </a:extLst>
              </p:cNvPr>
              <p:cNvSpPr txBox="1">
                <a:spLocks noRot="1" noChangeAspect="1" noMove="1" noResize="1" noEditPoints="1" noAdjustHandles="1" noChangeArrowheads="1" noChangeShapeType="1" noTextEdit="1"/>
              </p:cNvSpPr>
              <p:nvPr/>
            </p:nvSpPr>
            <p:spPr>
              <a:xfrm>
                <a:off x="7196654" y="4137982"/>
                <a:ext cx="4059637" cy="523220"/>
              </a:xfrm>
              <a:prstGeom prst="rect">
                <a:avLst/>
              </a:prstGeom>
              <a:blipFill>
                <a:blip r:embed="rId17"/>
                <a:stretch>
                  <a:fillRect r="-935" b="-16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823CB732-B202-522C-005A-22A1AEC268D3}"/>
                  </a:ext>
                </a:extLst>
              </p:cNvPr>
              <p:cNvSpPr txBox="1"/>
              <p:nvPr/>
            </p:nvSpPr>
            <p:spPr>
              <a:xfrm>
                <a:off x="2040130" y="1499870"/>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8</m:t>
                          </m:r>
                        </m:sub>
                      </m:sSub>
                    </m:oMath>
                  </m:oMathPara>
                </a14:m>
                <a:endParaRPr kumimoji="1" lang="zh-CN" altLang="en-US"/>
              </a:p>
            </p:txBody>
          </p:sp>
        </mc:Choice>
        <mc:Fallback xmlns="">
          <p:sp>
            <p:nvSpPr>
              <p:cNvPr id="81" name="TextBox 80">
                <a:extLst>
                  <a:ext uri="{FF2B5EF4-FFF2-40B4-BE49-F238E27FC236}">
                    <a16:creationId xmlns:a16="http://schemas.microsoft.com/office/drawing/2014/main" id="{823CB732-B202-522C-005A-22A1AEC268D3}"/>
                  </a:ext>
                </a:extLst>
              </p:cNvPr>
              <p:cNvSpPr txBox="1">
                <a:spLocks noRot="1" noChangeAspect="1" noMove="1" noResize="1" noEditPoints="1" noAdjustHandles="1" noChangeArrowheads="1" noChangeShapeType="1" noTextEdit="1"/>
              </p:cNvSpPr>
              <p:nvPr/>
            </p:nvSpPr>
            <p:spPr>
              <a:xfrm>
                <a:off x="2040130" y="1499870"/>
                <a:ext cx="759417" cy="369332"/>
              </a:xfrm>
              <a:prstGeom prst="rect">
                <a:avLst/>
              </a:prstGeom>
              <a:blipFill>
                <a:blip r:embed="rId18"/>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CD99C69E-F81B-D3B8-A134-D78C9C833892}"/>
                  </a:ext>
                </a:extLst>
              </p:cNvPr>
              <p:cNvSpPr txBox="1"/>
              <p:nvPr/>
            </p:nvSpPr>
            <p:spPr>
              <a:xfrm>
                <a:off x="2040130" y="2235796"/>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82" name="TextBox 81">
                <a:extLst>
                  <a:ext uri="{FF2B5EF4-FFF2-40B4-BE49-F238E27FC236}">
                    <a16:creationId xmlns:a16="http://schemas.microsoft.com/office/drawing/2014/main" id="{CD99C69E-F81B-D3B8-A134-D78C9C833892}"/>
                  </a:ext>
                </a:extLst>
              </p:cNvPr>
              <p:cNvSpPr txBox="1">
                <a:spLocks noRot="1" noChangeAspect="1" noMove="1" noResize="1" noEditPoints="1" noAdjustHandles="1" noChangeArrowheads="1" noChangeShapeType="1" noTextEdit="1"/>
              </p:cNvSpPr>
              <p:nvPr/>
            </p:nvSpPr>
            <p:spPr>
              <a:xfrm>
                <a:off x="2040130" y="2235796"/>
                <a:ext cx="759417" cy="369332"/>
              </a:xfrm>
              <a:prstGeom prst="rect">
                <a:avLst/>
              </a:prstGeom>
              <a:blipFill>
                <a:blip r:embed="rId19"/>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7FDEF0E5-E272-2C75-3F39-ADDC5AFF9754}"/>
                  </a:ext>
                </a:extLst>
              </p:cNvPr>
              <p:cNvSpPr txBox="1"/>
              <p:nvPr/>
            </p:nvSpPr>
            <p:spPr>
              <a:xfrm>
                <a:off x="2040130" y="3031964"/>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9</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83" name="TextBox 82">
                <a:extLst>
                  <a:ext uri="{FF2B5EF4-FFF2-40B4-BE49-F238E27FC236}">
                    <a16:creationId xmlns:a16="http://schemas.microsoft.com/office/drawing/2014/main" id="{7FDEF0E5-E272-2C75-3F39-ADDC5AFF9754}"/>
                  </a:ext>
                </a:extLst>
              </p:cNvPr>
              <p:cNvSpPr txBox="1">
                <a:spLocks noRot="1" noChangeAspect="1" noMove="1" noResize="1" noEditPoints="1" noAdjustHandles="1" noChangeArrowheads="1" noChangeShapeType="1" noTextEdit="1"/>
              </p:cNvSpPr>
              <p:nvPr/>
            </p:nvSpPr>
            <p:spPr>
              <a:xfrm>
                <a:off x="2040130" y="3031964"/>
                <a:ext cx="759417" cy="369332"/>
              </a:xfrm>
              <a:prstGeom prst="rect">
                <a:avLst/>
              </a:prstGeom>
              <a:blipFill>
                <a:blip r:embed="rId20"/>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7B138E12-841A-831C-9AEE-939A4CB152B7}"/>
                  </a:ext>
                </a:extLst>
              </p:cNvPr>
              <p:cNvSpPr txBox="1"/>
              <p:nvPr/>
            </p:nvSpPr>
            <p:spPr>
              <a:xfrm>
                <a:off x="2040129" y="3624181"/>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10</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84" name="TextBox 83">
                <a:extLst>
                  <a:ext uri="{FF2B5EF4-FFF2-40B4-BE49-F238E27FC236}">
                    <a16:creationId xmlns:a16="http://schemas.microsoft.com/office/drawing/2014/main" id="{7B138E12-841A-831C-9AEE-939A4CB152B7}"/>
                  </a:ext>
                </a:extLst>
              </p:cNvPr>
              <p:cNvSpPr txBox="1">
                <a:spLocks noRot="1" noChangeAspect="1" noMove="1" noResize="1" noEditPoints="1" noAdjustHandles="1" noChangeArrowheads="1" noChangeShapeType="1" noTextEdit="1"/>
              </p:cNvSpPr>
              <p:nvPr/>
            </p:nvSpPr>
            <p:spPr>
              <a:xfrm>
                <a:off x="2040129" y="3624181"/>
                <a:ext cx="759417" cy="369332"/>
              </a:xfrm>
              <a:prstGeom prst="rect">
                <a:avLst/>
              </a:prstGeom>
              <a:blipFill>
                <a:blip r:embed="rId21"/>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8B56D8F0-775A-3B9F-F584-CAFAFF6BBA7C}"/>
                  </a:ext>
                </a:extLst>
              </p:cNvPr>
              <p:cNvSpPr txBox="1"/>
              <p:nvPr/>
            </p:nvSpPr>
            <p:spPr>
              <a:xfrm>
                <a:off x="2040128" y="4206678"/>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10</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85" name="TextBox 84">
                <a:extLst>
                  <a:ext uri="{FF2B5EF4-FFF2-40B4-BE49-F238E27FC236}">
                    <a16:creationId xmlns:a16="http://schemas.microsoft.com/office/drawing/2014/main" id="{8B56D8F0-775A-3B9F-F584-CAFAFF6BBA7C}"/>
                  </a:ext>
                </a:extLst>
              </p:cNvPr>
              <p:cNvSpPr txBox="1">
                <a:spLocks noRot="1" noChangeAspect="1" noMove="1" noResize="1" noEditPoints="1" noAdjustHandles="1" noChangeArrowheads="1" noChangeShapeType="1" noTextEdit="1"/>
              </p:cNvSpPr>
              <p:nvPr/>
            </p:nvSpPr>
            <p:spPr>
              <a:xfrm>
                <a:off x="2040128" y="4206678"/>
                <a:ext cx="759417" cy="369332"/>
              </a:xfrm>
              <a:prstGeom prst="rect">
                <a:avLst/>
              </a:prstGeom>
              <a:blipFill>
                <a:blip r:embed="rId22"/>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0D093DF3-1551-AFD9-28EB-E2E05F1E0F47}"/>
                  </a:ext>
                </a:extLst>
              </p:cNvPr>
              <p:cNvSpPr txBox="1"/>
              <p:nvPr/>
            </p:nvSpPr>
            <p:spPr>
              <a:xfrm>
                <a:off x="2040126" y="4955568"/>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r>
                            <a:rPr lang="en-US" b="0" i="1">
                              <a:latin typeface="Cambria Math" panose="02040503050406030204" pitchFamily="18" charset="0"/>
                            </a:rPr>
                            <m:t>1</m:t>
                          </m:r>
                        </m:sub>
                      </m:sSub>
                    </m:oMath>
                  </m:oMathPara>
                </a14:m>
                <a:endParaRPr kumimoji="1" lang="zh-CN" altLang="en-US"/>
              </a:p>
            </p:txBody>
          </p:sp>
        </mc:Choice>
        <mc:Fallback xmlns="">
          <p:sp>
            <p:nvSpPr>
              <p:cNvPr id="86" name="TextBox 85">
                <a:extLst>
                  <a:ext uri="{FF2B5EF4-FFF2-40B4-BE49-F238E27FC236}">
                    <a16:creationId xmlns:a16="http://schemas.microsoft.com/office/drawing/2014/main" id="{0D093DF3-1551-AFD9-28EB-E2E05F1E0F47}"/>
                  </a:ext>
                </a:extLst>
              </p:cNvPr>
              <p:cNvSpPr txBox="1">
                <a:spLocks noRot="1" noChangeAspect="1" noMove="1" noResize="1" noEditPoints="1" noAdjustHandles="1" noChangeArrowheads="1" noChangeShapeType="1" noTextEdit="1"/>
              </p:cNvSpPr>
              <p:nvPr/>
            </p:nvSpPr>
            <p:spPr>
              <a:xfrm>
                <a:off x="2040126" y="4955568"/>
                <a:ext cx="759417" cy="369332"/>
              </a:xfrm>
              <a:prstGeom prst="rect">
                <a:avLst/>
              </a:prstGeom>
              <a:blipFill>
                <a:blip r:embed="rId23"/>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1E63B2C5-705B-F618-7179-88B7BCC96973}"/>
                  </a:ext>
                </a:extLst>
              </p:cNvPr>
              <p:cNvSpPr txBox="1"/>
              <p:nvPr/>
            </p:nvSpPr>
            <p:spPr>
              <a:xfrm>
                <a:off x="3866347" y="1499870"/>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CN" i="1">
                              <a:latin typeface="Cambria Math" panose="02040503050406030204" pitchFamily="18" charset="0"/>
                            </a:rPr>
                            <m:t>1</m:t>
                          </m:r>
                        </m:sub>
                      </m:sSub>
                    </m:oMath>
                  </m:oMathPara>
                </a14:m>
                <a:endParaRPr kumimoji="1" lang="zh-CN" altLang="en-US"/>
              </a:p>
            </p:txBody>
          </p:sp>
        </mc:Choice>
        <mc:Fallback xmlns="">
          <p:sp>
            <p:nvSpPr>
              <p:cNvPr id="87" name="TextBox 86">
                <a:extLst>
                  <a:ext uri="{FF2B5EF4-FFF2-40B4-BE49-F238E27FC236}">
                    <a16:creationId xmlns:a16="http://schemas.microsoft.com/office/drawing/2014/main" id="{1E63B2C5-705B-F618-7179-88B7BCC96973}"/>
                  </a:ext>
                </a:extLst>
              </p:cNvPr>
              <p:cNvSpPr txBox="1">
                <a:spLocks noRot="1" noChangeAspect="1" noMove="1" noResize="1" noEditPoints="1" noAdjustHandles="1" noChangeArrowheads="1" noChangeShapeType="1" noTextEdit="1"/>
              </p:cNvSpPr>
              <p:nvPr/>
            </p:nvSpPr>
            <p:spPr>
              <a:xfrm>
                <a:off x="3866347" y="1499870"/>
                <a:ext cx="759417" cy="369332"/>
              </a:xfrm>
              <a:prstGeom prst="rect">
                <a:avLst/>
              </a:prstGeom>
              <a:blipFill>
                <a:blip r:embed="rId24"/>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6F3637C3-E181-389D-0C1C-76C7949E130C}"/>
                  </a:ext>
                </a:extLst>
              </p:cNvPr>
              <p:cNvSpPr txBox="1"/>
              <p:nvPr/>
            </p:nvSpPr>
            <p:spPr>
              <a:xfrm>
                <a:off x="3866346" y="2230936"/>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2</m:t>
                          </m:r>
                        </m:sub>
                      </m:sSub>
                    </m:oMath>
                  </m:oMathPara>
                </a14:m>
                <a:endParaRPr kumimoji="1" lang="zh-CN" altLang="en-US"/>
              </a:p>
            </p:txBody>
          </p:sp>
        </mc:Choice>
        <mc:Fallback xmlns="">
          <p:sp>
            <p:nvSpPr>
              <p:cNvPr id="88" name="TextBox 87">
                <a:extLst>
                  <a:ext uri="{FF2B5EF4-FFF2-40B4-BE49-F238E27FC236}">
                    <a16:creationId xmlns:a16="http://schemas.microsoft.com/office/drawing/2014/main" id="{6F3637C3-E181-389D-0C1C-76C7949E130C}"/>
                  </a:ext>
                </a:extLst>
              </p:cNvPr>
              <p:cNvSpPr txBox="1">
                <a:spLocks noRot="1" noChangeAspect="1" noMove="1" noResize="1" noEditPoints="1" noAdjustHandles="1" noChangeArrowheads="1" noChangeShapeType="1" noTextEdit="1"/>
              </p:cNvSpPr>
              <p:nvPr/>
            </p:nvSpPr>
            <p:spPr>
              <a:xfrm>
                <a:off x="3866346" y="2230936"/>
                <a:ext cx="759417" cy="369332"/>
              </a:xfrm>
              <a:prstGeom prst="rect">
                <a:avLst/>
              </a:prstGeom>
              <a:blipFill>
                <a:blip r:embed="rId25"/>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6871A238-23F7-87E5-A50F-D7CD8D535502}"/>
                  </a:ext>
                </a:extLst>
              </p:cNvPr>
              <p:cNvSpPr txBox="1"/>
              <p:nvPr/>
            </p:nvSpPr>
            <p:spPr>
              <a:xfrm>
                <a:off x="3484053" y="2907035"/>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3</m:t>
                          </m:r>
                        </m:sub>
                      </m:sSub>
                    </m:oMath>
                  </m:oMathPara>
                </a14:m>
                <a:endParaRPr kumimoji="1" lang="zh-CN" altLang="en-US"/>
              </a:p>
            </p:txBody>
          </p:sp>
        </mc:Choice>
        <mc:Fallback xmlns="">
          <p:sp>
            <p:nvSpPr>
              <p:cNvPr id="89" name="TextBox 88">
                <a:extLst>
                  <a:ext uri="{FF2B5EF4-FFF2-40B4-BE49-F238E27FC236}">
                    <a16:creationId xmlns:a16="http://schemas.microsoft.com/office/drawing/2014/main" id="{6871A238-23F7-87E5-A50F-D7CD8D535502}"/>
                  </a:ext>
                </a:extLst>
              </p:cNvPr>
              <p:cNvSpPr txBox="1">
                <a:spLocks noRot="1" noChangeAspect="1" noMove="1" noResize="1" noEditPoints="1" noAdjustHandles="1" noChangeArrowheads="1" noChangeShapeType="1" noTextEdit="1"/>
              </p:cNvSpPr>
              <p:nvPr/>
            </p:nvSpPr>
            <p:spPr>
              <a:xfrm>
                <a:off x="3484053" y="2907035"/>
                <a:ext cx="759417" cy="369332"/>
              </a:xfrm>
              <a:prstGeom prst="rect">
                <a:avLst/>
              </a:prstGeom>
              <a:blipFill>
                <a:blip r:embed="rId26"/>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B11CDD44-0D8C-5C5B-1951-113806FF9ED2}"/>
                  </a:ext>
                </a:extLst>
              </p:cNvPr>
              <p:cNvSpPr txBox="1"/>
              <p:nvPr/>
            </p:nvSpPr>
            <p:spPr>
              <a:xfrm>
                <a:off x="4755924" y="2910367"/>
                <a:ext cx="759417" cy="376450"/>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5</m:t>
                          </m:r>
                        </m:sub>
                        <m:sup>
                          <m:r>
                            <a:rPr lang="en-US" altLang="zh-CN" b="0" i="1">
                              <a:latin typeface="Cambria Math" panose="02040503050406030204" pitchFamily="18" charset="0"/>
                            </a:rPr>
                            <m:t>𝑐</m:t>
                          </m:r>
                        </m:sup>
                      </m:sSubSup>
                    </m:oMath>
                  </m:oMathPara>
                </a14:m>
                <a:endParaRPr kumimoji="1" lang="zh-CN" altLang="en-US"/>
              </a:p>
            </p:txBody>
          </p:sp>
        </mc:Choice>
        <mc:Fallback xmlns="">
          <p:sp>
            <p:nvSpPr>
              <p:cNvPr id="90" name="TextBox 89">
                <a:extLst>
                  <a:ext uri="{FF2B5EF4-FFF2-40B4-BE49-F238E27FC236}">
                    <a16:creationId xmlns:a16="http://schemas.microsoft.com/office/drawing/2014/main" id="{B11CDD44-0D8C-5C5B-1951-113806FF9ED2}"/>
                  </a:ext>
                </a:extLst>
              </p:cNvPr>
              <p:cNvSpPr txBox="1">
                <a:spLocks noRot="1" noChangeAspect="1" noMove="1" noResize="1" noEditPoints="1" noAdjustHandles="1" noChangeArrowheads="1" noChangeShapeType="1" noTextEdit="1"/>
              </p:cNvSpPr>
              <p:nvPr/>
            </p:nvSpPr>
            <p:spPr>
              <a:xfrm>
                <a:off x="4755924" y="2910367"/>
                <a:ext cx="759417" cy="376450"/>
              </a:xfrm>
              <a:prstGeom prst="rect">
                <a:avLst/>
              </a:prstGeom>
              <a:blipFill>
                <a:blip r:embed="rId27"/>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0DB84995-31AD-5F1F-112E-50A3AAA460E7}"/>
                  </a:ext>
                </a:extLst>
              </p:cNvPr>
              <p:cNvSpPr txBox="1"/>
              <p:nvPr/>
            </p:nvSpPr>
            <p:spPr>
              <a:xfrm>
                <a:off x="4755924" y="3432397"/>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CN" altLang="zh-CN" i="1">
                              <a:latin typeface="Cambria Math" panose="02040503050406030204" pitchFamily="18" charset="0"/>
                            </a:rPr>
                          </m:ctrlPr>
                        </m:sSubSupPr>
                        <m:e>
                          <m:r>
                            <a:rPr lang="en-CN" i="1">
                              <a:latin typeface="Cambria Math" panose="02040503050406030204" pitchFamily="18" charset="0"/>
                            </a:rPr>
                            <m:t>𝓁</m:t>
                          </m:r>
                        </m:e>
                        <m:sub>
                          <m:r>
                            <a:rPr lang="en-US" altLang="zh-CN" b="0" i="1">
                              <a:latin typeface="Cambria Math" panose="02040503050406030204" pitchFamily="18" charset="0"/>
                            </a:rPr>
                            <m:t>5</m:t>
                          </m:r>
                        </m:sub>
                        <m:sup>
                          <m:r>
                            <a:rPr lang="en-US" altLang="zh-CN" b="0" i="1">
                              <a:latin typeface="Cambria Math" panose="02040503050406030204" pitchFamily="18" charset="0"/>
                            </a:rPr>
                            <m:t>𝑟</m:t>
                          </m:r>
                        </m:sup>
                      </m:sSubSup>
                    </m:oMath>
                  </m:oMathPara>
                </a14:m>
                <a:endParaRPr kumimoji="1" lang="zh-CN" altLang="en-US"/>
              </a:p>
            </p:txBody>
          </p:sp>
        </mc:Choice>
        <mc:Fallback xmlns="">
          <p:sp>
            <p:nvSpPr>
              <p:cNvPr id="91" name="TextBox 90">
                <a:extLst>
                  <a:ext uri="{FF2B5EF4-FFF2-40B4-BE49-F238E27FC236}">
                    <a16:creationId xmlns:a16="http://schemas.microsoft.com/office/drawing/2014/main" id="{0DB84995-31AD-5F1F-112E-50A3AAA460E7}"/>
                  </a:ext>
                </a:extLst>
              </p:cNvPr>
              <p:cNvSpPr txBox="1">
                <a:spLocks noRot="1" noChangeAspect="1" noMove="1" noResize="1" noEditPoints="1" noAdjustHandles="1" noChangeArrowheads="1" noChangeShapeType="1" noTextEdit="1"/>
              </p:cNvSpPr>
              <p:nvPr/>
            </p:nvSpPr>
            <p:spPr>
              <a:xfrm>
                <a:off x="4755924" y="3432397"/>
                <a:ext cx="759417" cy="369332"/>
              </a:xfrm>
              <a:prstGeom prst="rect">
                <a:avLst/>
              </a:prstGeom>
              <a:blipFill>
                <a:blip r:embed="rId28"/>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CA9A7E1C-C94E-933C-0A97-90B736F7468F}"/>
                  </a:ext>
                </a:extLst>
              </p:cNvPr>
              <p:cNvSpPr txBox="1"/>
              <p:nvPr/>
            </p:nvSpPr>
            <p:spPr>
              <a:xfrm>
                <a:off x="3866346" y="4227336"/>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6</m:t>
                          </m:r>
                        </m:sub>
                      </m:sSub>
                    </m:oMath>
                  </m:oMathPara>
                </a14:m>
                <a:endParaRPr kumimoji="1" lang="zh-CN" altLang="en-US"/>
              </a:p>
            </p:txBody>
          </p:sp>
        </mc:Choice>
        <mc:Fallback xmlns="">
          <p:sp>
            <p:nvSpPr>
              <p:cNvPr id="92" name="TextBox 91">
                <a:extLst>
                  <a:ext uri="{FF2B5EF4-FFF2-40B4-BE49-F238E27FC236}">
                    <a16:creationId xmlns:a16="http://schemas.microsoft.com/office/drawing/2014/main" id="{CA9A7E1C-C94E-933C-0A97-90B736F7468F}"/>
                  </a:ext>
                </a:extLst>
              </p:cNvPr>
              <p:cNvSpPr txBox="1">
                <a:spLocks noRot="1" noChangeAspect="1" noMove="1" noResize="1" noEditPoints="1" noAdjustHandles="1" noChangeArrowheads="1" noChangeShapeType="1" noTextEdit="1"/>
              </p:cNvSpPr>
              <p:nvPr/>
            </p:nvSpPr>
            <p:spPr>
              <a:xfrm>
                <a:off x="3866346" y="4227336"/>
                <a:ext cx="759417" cy="369332"/>
              </a:xfrm>
              <a:prstGeom prst="rect">
                <a:avLst/>
              </a:prstGeom>
              <a:blipFill>
                <a:blip r:embed="rId29"/>
                <a:stretch>
                  <a:fillRect/>
                </a:stretch>
              </a:blipFill>
              <a:ln w="1270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81E7A683-33FC-2F9E-49D5-A964605A4B7C}"/>
                  </a:ext>
                </a:extLst>
              </p:cNvPr>
              <p:cNvSpPr txBox="1"/>
              <p:nvPr/>
            </p:nvSpPr>
            <p:spPr>
              <a:xfrm>
                <a:off x="3866345" y="4951002"/>
                <a:ext cx="759417" cy="369332"/>
              </a:xfrm>
              <a:prstGeom prst="rect">
                <a:avLst/>
              </a:prstGeom>
              <a:noFill/>
              <a:ln w="12700">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i="1">
                              <a:latin typeface="Cambria Math" panose="02040503050406030204" pitchFamily="18" charset="0"/>
                            </a:rPr>
                          </m:ctrlPr>
                        </m:sSubPr>
                        <m:e>
                          <m:r>
                            <a:rPr lang="en-CN" i="1">
                              <a:latin typeface="Cambria Math" panose="02040503050406030204" pitchFamily="18" charset="0"/>
                            </a:rPr>
                            <m:t>𝓁</m:t>
                          </m:r>
                        </m:e>
                        <m:sub>
                          <m:r>
                            <a:rPr lang="en-US" b="0" i="1">
                              <a:latin typeface="Cambria Math" panose="02040503050406030204" pitchFamily="18" charset="0"/>
                            </a:rPr>
                            <m:t>7</m:t>
                          </m:r>
                        </m:sub>
                      </m:sSub>
                    </m:oMath>
                  </m:oMathPara>
                </a14:m>
                <a:endParaRPr kumimoji="1" lang="zh-CN" altLang="en-US"/>
              </a:p>
            </p:txBody>
          </p:sp>
        </mc:Choice>
        <mc:Fallback xmlns="">
          <p:sp>
            <p:nvSpPr>
              <p:cNvPr id="93" name="TextBox 92">
                <a:extLst>
                  <a:ext uri="{FF2B5EF4-FFF2-40B4-BE49-F238E27FC236}">
                    <a16:creationId xmlns:a16="http://schemas.microsoft.com/office/drawing/2014/main" id="{81E7A683-33FC-2F9E-49D5-A964605A4B7C}"/>
                  </a:ext>
                </a:extLst>
              </p:cNvPr>
              <p:cNvSpPr txBox="1">
                <a:spLocks noRot="1" noChangeAspect="1" noMove="1" noResize="1" noEditPoints="1" noAdjustHandles="1" noChangeArrowheads="1" noChangeShapeType="1" noTextEdit="1"/>
              </p:cNvSpPr>
              <p:nvPr/>
            </p:nvSpPr>
            <p:spPr>
              <a:xfrm>
                <a:off x="3866345" y="4951002"/>
                <a:ext cx="759417" cy="369332"/>
              </a:xfrm>
              <a:prstGeom prst="rect">
                <a:avLst/>
              </a:prstGeom>
              <a:blipFill>
                <a:blip r:embed="rId30"/>
                <a:stretch>
                  <a:fillRect/>
                </a:stretch>
              </a:blipFill>
              <a:ln w="12700">
                <a:solidFill>
                  <a:schemeClr val="accent1">
                    <a:shade val="50000"/>
                  </a:schemeClr>
                </a:solidFill>
              </a:ln>
            </p:spPr>
            <p:txBody>
              <a:bodyPr/>
              <a:lstStyle/>
              <a:p>
                <a:r>
                  <a:rPr lang="zh-CN" altLang="en-US">
                    <a:noFill/>
                  </a:rPr>
                  <a:t> </a:t>
                </a:r>
              </a:p>
            </p:txBody>
          </p:sp>
        </mc:Fallback>
      </mc:AlternateContent>
      <p:cxnSp>
        <p:nvCxnSpPr>
          <p:cNvPr id="94" name="Straight Arrow Connector 93">
            <a:extLst>
              <a:ext uri="{FF2B5EF4-FFF2-40B4-BE49-F238E27FC236}">
                <a16:creationId xmlns:a16="http://schemas.microsoft.com/office/drawing/2014/main" id="{2263D80C-DAD1-20DC-8D98-163636F9A37B}"/>
              </a:ext>
            </a:extLst>
          </p:cNvPr>
          <p:cNvCxnSpPr>
            <a:stCxn id="81" idx="2"/>
            <a:endCxn id="82" idx="0"/>
          </p:cNvCxnSpPr>
          <p:nvPr/>
        </p:nvCxnSpPr>
        <p:spPr>
          <a:xfrm>
            <a:off x="2419839" y="1869202"/>
            <a:ext cx="0" cy="36659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2747A4F6-0E9C-C436-6605-023A59929D9C}"/>
              </a:ext>
            </a:extLst>
          </p:cNvPr>
          <p:cNvCxnSpPr>
            <a:cxnSpLocks/>
            <a:stCxn id="83" idx="2"/>
            <a:endCxn id="84" idx="0"/>
          </p:cNvCxnSpPr>
          <p:nvPr/>
        </p:nvCxnSpPr>
        <p:spPr>
          <a:xfrm flipH="1">
            <a:off x="2419838" y="3401296"/>
            <a:ext cx="1" cy="222885"/>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7A71DA2E-9364-8AD0-3BD0-F8C588DF094D}"/>
              </a:ext>
            </a:extLst>
          </p:cNvPr>
          <p:cNvCxnSpPr>
            <a:cxnSpLocks/>
            <a:stCxn id="85" idx="2"/>
            <a:endCxn id="86" idx="0"/>
          </p:cNvCxnSpPr>
          <p:nvPr/>
        </p:nvCxnSpPr>
        <p:spPr>
          <a:xfrm flipH="1">
            <a:off x="2419835" y="4576010"/>
            <a:ext cx="2" cy="379558"/>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3C5B6ED-F953-38E8-5967-998D33350D3D}"/>
              </a:ext>
            </a:extLst>
          </p:cNvPr>
          <p:cNvCxnSpPr>
            <a:cxnSpLocks/>
            <a:stCxn id="87" idx="2"/>
            <a:endCxn id="88" idx="0"/>
          </p:cNvCxnSpPr>
          <p:nvPr/>
        </p:nvCxnSpPr>
        <p:spPr>
          <a:xfrm flipH="1">
            <a:off x="4246055" y="1869202"/>
            <a:ext cx="1" cy="36173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6F0D4629-112D-43A4-C298-3D11EB8D4EB9}"/>
              </a:ext>
            </a:extLst>
          </p:cNvPr>
          <p:cNvCxnSpPr>
            <a:cxnSpLocks/>
            <a:endCxn id="89" idx="0"/>
          </p:cNvCxnSpPr>
          <p:nvPr/>
        </p:nvCxnSpPr>
        <p:spPr>
          <a:xfrm flipH="1">
            <a:off x="3863762" y="2600268"/>
            <a:ext cx="188560" cy="306767"/>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22D4C638-AF00-5077-E801-3B4821502709}"/>
              </a:ext>
            </a:extLst>
          </p:cNvPr>
          <p:cNvCxnSpPr>
            <a:cxnSpLocks/>
            <a:stCxn id="89" idx="2"/>
          </p:cNvCxnSpPr>
          <p:nvPr/>
        </p:nvCxnSpPr>
        <p:spPr>
          <a:xfrm>
            <a:off x="3863762" y="3276367"/>
            <a:ext cx="177372" cy="950969"/>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8BFAE672-9152-9573-8D0E-6952547212A3}"/>
              </a:ext>
            </a:extLst>
          </p:cNvPr>
          <p:cNvCxnSpPr>
            <a:cxnSpLocks/>
            <a:stCxn id="92" idx="2"/>
            <a:endCxn id="93" idx="0"/>
          </p:cNvCxnSpPr>
          <p:nvPr/>
        </p:nvCxnSpPr>
        <p:spPr>
          <a:xfrm flipH="1">
            <a:off x="4246054" y="4596668"/>
            <a:ext cx="1" cy="354334"/>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6E3011C0-4139-5C17-F3A7-B833763E8275}"/>
              </a:ext>
            </a:extLst>
          </p:cNvPr>
          <p:cNvCxnSpPr>
            <a:cxnSpLocks/>
            <a:endCxn id="90" idx="0"/>
          </p:cNvCxnSpPr>
          <p:nvPr/>
        </p:nvCxnSpPr>
        <p:spPr>
          <a:xfrm>
            <a:off x="4564776" y="2618576"/>
            <a:ext cx="570857" cy="291791"/>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AB3B93F8-42F2-93E6-5CCF-1A01FEFC9B64}"/>
              </a:ext>
            </a:extLst>
          </p:cNvPr>
          <p:cNvCxnSpPr>
            <a:cxnSpLocks/>
            <a:stCxn id="91" idx="2"/>
          </p:cNvCxnSpPr>
          <p:nvPr/>
        </p:nvCxnSpPr>
        <p:spPr>
          <a:xfrm flipH="1">
            <a:off x="4420843" y="3801729"/>
            <a:ext cx="714790" cy="425607"/>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03" name="Elbow Connector 102">
            <a:extLst>
              <a:ext uri="{FF2B5EF4-FFF2-40B4-BE49-F238E27FC236}">
                <a16:creationId xmlns:a16="http://schemas.microsoft.com/office/drawing/2014/main" id="{BDA10BDF-340D-6BD0-F37E-C39401F8BD04}"/>
              </a:ext>
            </a:extLst>
          </p:cNvPr>
          <p:cNvCxnSpPr>
            <a:stCxn id="90" idx="3"/>
            <a:endCxn id="87" idx="3"/>
          </p:cNvCxnSpPr>
          <p:nvPr/>
        </p:nvCxnSpPr>
        <p:spPr>
          <a:xfrm flipH="1" flipV="1">
            <a:off x="4625764" y="1684536"/>
            <a:ext cx="889577" cy="1414056"/>
          </a:xfrm>
          <a:prstGeom prst="bentConnector3">
            <a:avLst>
              <a:gd name="adj1" fmla="val -25698"/>
            </a:avLst>
          </a:prstGeom>
          <a:ln w="25400">
            <a:solidFill>
              <a:schemeClr val="tx1"/>
            </a:solidFill>
            <a:prstDash val="sysDot"/>
            <a:tailEnd type="triangle" w="lg" len="med"/>
          </a:ln>
        </p:spPr>
        <p:style>
          <a:lnRef idx="2">
            <a:schemeClr val="accent1"/>
          </a:lnRef>
          <a:fillRef idx="0">
            <a:schemeClr val="accent1"/>
          </a:fillRef>
          <a:effectRef idx="1">
            <a:schemeClr val="accent1"/>
          </a:effectRef>
          <a:fontRef idx="minor">
            <a:schemeClr val="tx1"/>
          </a:fontRef>
        </p:style>
      </p:cxnSp>
      <p:cxnSp>
        <p:nvCxnSpPr>
          <p:cNvPr id="104" name="Elbow Connector 103">
            <a:extLst>
              <a:ext uri="{FF2B5EF4-FFF2-40B4-BE49-F238E27FC236}">
                <a16:creationId xmlns:a16="http://schemas.microsoft.com/office/drawing/2014/main" id="{BD982FF7-F9FB-895F-3795-E68C5FE992CB}"/>
              </a:ext>
            </a:extLst>
          </p:cNvPr>
          <p:cNvCxnSpPr>
            <a:cxnSpLocks/>
            <a:stCxn id="93" idx="3"/>
          </p:cNvCxnSpPr>
          <p:nvPr/>
        </p:nvCxnSpPr>
        <p:spPr>
          <a:xfrm flipV="1">
            <a:off x="4625762" y="3801729"/>
            <a:ext cx="759417" cy="1333939"/>
          </a:xfrm>
          <a:prstGeom prst="bentConnector2">
            <a:avLst/>
          </a:prstGeom>
          <a:ln w="25400">
            <a:solidFill>
              <a:schemeClr val="tx1"/>
            </a:solidFill>
            <a:prstDash val="lgDash"/>
            <a:tailEnd type="triangle" w="lg" len="med"/>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2C9A70D0-BDAE-4900-AAEF-6D475CBC2EDC}"/>
              </a:ext>
            </a:extLst>
          </p:cNvPr>
          <p:cNvCxnSpPr>
            <a:cxnSpLocks/>
          </p:cNvCxnSpPr>
          <p:nvPr/>
        </p:nvCxnSpPr>
        <p:spPr>
          <a:xfrm>
            <a:off x="2040126" y="5841381"/>
            <a:ext cx="759417" cy="0"/>
          </a:xfrm>
          <a:prstGeom prst="straightConnector1">
            <a:avLst/>
          </a:prstGeom>
          <a:ln w="25400">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AE179C0B-2080-9325-2090-79D58B21ADC8}"/>
              </a:ext>
            </a:extLst>
          </p:cNvPr>
          <p:cNvCxnSpPr>
            <a:cxnSpLocks/>
          </p:cNvCxnSpPr>
          <p:nvPr/>
        </p:nvCxnSpPr>
        <p:spPr>
          <a:xfrm>
            <a:off x="2040126" y="6160696"/>
            <a:ext cx="759417" cy="0"/>
          </a:xfrm>
          <a:prstGeom prst="straightConnector1">
            <a:avLst/>
          </a:prstGeom>
          <a:ln w="25400">
            <a:solidFill>
              <a:schemeClr val="tx1"/>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111" name="TextBox 110">
            <a:extLst>
              <a:ext uri="{FF2B5EF4-FFF2-40B4-BE49-F238E27FC236}">
                <a16:creationId xmlns:a16="http://schemas.microsoft.com/office/drawing/2014/main" id="{EF35BD30-E120-EB1A-6A68-820F1FA4D472}"/>
              </a:ext>
            </a:extLst>
          </p:cNvPr>
          <p:cNvSpPr txBox="1"/>
          <p:nvPr/>
        </p:nvSpPr>
        <p:spPr>
          <a:xfrm>
            <a:off x="3093152" y="5664199"/>
            <a:ext cx="1123962" cy="369332"/>
          </a:xfrm>
          <a:prstGeom prst="rect">
            <a:avLst/>
          </a:prstGeom>
          <a:noFill/>
        </p:spPr>
        <p:txBody>
          <a:bodyPr wrap="none" rtlCol="0">
            <a:spAutoFit/>
          </a:bodyPr>
          <a:lstStyle/>
          <a:p>
            <a:r>
              <a:rPr kumimoji="1" lang="en-US" altLang="zh-CN"/>
              <a:t>Call Edge</a:t>
            </a:r>
            <a:endParaRPr kumimoji="1" lang="zh-CN" altLang="en-US"/>
          </a:p>
        </p:txBody>
      </p:sp>
      <p:sp>
        <p:nvSpPr>
          <p:cNvPr id="112" name="TextBox 111">
            <a:extLst>
              <a:ext uri="{FF2B5EF4-FFF2-40B4-BE49-F238E27FC236}">
                <a16:creationId xmlns:a16="http://schemas.microsoft.com/office/drawing/2014/main" id="{BC735780-7D88-DB13-74C4-60E369E8A57F}"/>
              </a:ext>
            </a:extLst>
          </p:cNvPr>
          <p:cNvSpPr txBox="1"/>
          <p:nvPr/>
        </p:nvSpPr>
        <p:spPr>
          <a:xfrm>
            <a:off x="3098386" y="6003842"/>
            <a:ext cx="1390061" cy="369332"/>
          </a:xfrm>
          <a:prstGeom prst="rect">
            <a:avLst/>
          </a:prstGeom>
          <a:noFill/>
        </p:spPr>
        <p:txBody>
          <a:bodyPr wrap="none" rtlCol="0">
            <a:spAutoFit/>
          </a:bodyPr>
          <a:lstStyle/>
          <a:p>
            <a:r>
              <a:rPr kumimoji="1" lang="en-US" altLang="zh-CN"/>
              <a:t>Return Edge</a:t>
            </a:r>
            <a:endParaRPr kumimoji="1" lang="zh-CN" altLang="en-US"/>
          </a:p>
        </p:txBody>
      </p:sp>
      <p:sp>
        <p:nvSpPr>
          <p:cNvPr id="113" name="Rectangle 112">
            <a:extLst>
              <a:ext uri="{FF2B5EF4-FFF2-40B4-BE49-F238E27FC236}">
                <a16:creationId xmlns:a16="http://schemas.microsoft.com/office/drawing/2014/main" id="{1DF702A2-A967-808F-2798-4F585D6C9254}"/>
              </a:ext>
            </a:extLst>
          </p:cNvPr>
          <p:cNvSpPr/>
          <p:nvPr/>
        </p:nvSpPr>
        <p:spPr>
          <a:xfrm>
            <a:off x="1655687" y="1437621"/>
            <a:ext cx="1602591" cy="4230209"/>
          </a:xfrm>
          <a:prstGeom prst="rect">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Rectangle 113">
            <a:extLst>
              <a:ext uri="{FF2B5EF4-FFF2-40B4-BE49-F238E27FC236}">
                <a16:creationId xmlns:a16="http://schemas.microsoft.com/office/drawing/2014/main" id="{7E1B8E25-922B-91C7-515F-FA32CAEB26AD}"/>
              </a:ext>
            </a:extLst>
          </p:cNvPr>
          <p:cNvSpPr/>
          <p:nvPr/>
        </p:nvSpPr>
        <p:spPr>
          <a:xfrm>
            <a:off x="3349675" y="1432342"/>
            <a:ext cx="2545390" cy="4230209"/>
          </a:xfrm>
          <a:prstGeom prst="rect">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TextBox 4">
            <a:extLst>
              <a:ext uri="{FF2B5EF4-FFF2-40B4-BE49-F238E27FC236}">
                <a16:creationId xmlns:a16="http://schemas.microsoft.com/office/drawing/2014/main" id="{51695AEC-0F76-B8F9-5417-5FB56FFEBEF7}"/>
              </a:ext>
            </a:extLst>
          </p:cNvPr>
          <p:cNvSpPr txBox="1"/>
          <p:nvPr/>
        </p:nvSpPr>
        <p:spPr>
          <a:xfrm>
            <a:off x="957040" y="6282252"/>
            <a:ext cx="6168188" cy="523220"/>
          </a:xfrm>
          <a:prstGeom prst="rect">
            <a:avLst/>
          </a:prstGeom>
          <a:noFill/>
        </p:spPr>
        <p:txBody>
          <a:bodyPr wrap="square">
            <a:spAutoFit/>
          </a:bodyPr>
          <a:lstStyle/>
          <a:p>
            <a:r>
              <a:rPr kumimoji="1" lang="en-US" altLang="zh-CN" sz="2800"/>
              <a:t>Interprocedural Control Flow Graph</a:t>
            </a:r>
            <a:endParaRPr lang="zh-CN" altLang="en-US" sz="2800"/>
          </a:p>
        </p:txBody>
      </p:sp>
      <p:sp>
        <p:nvSpPr>
          <p:cNvPr id="9" name="Content Placeholder 2">
            <a:extLst>
              <a:ext uri="{FF2B5EF4-FFF2-40B4-BE49-F238E27FC236}">
                <a16:creationId xmlns:a16="http://schemas.microsoft.com/office/drawing/2014/main" id="{813422C7-5AE4-DCFD-3784-4EC7F9E6E6A9}"/>
              </a:ext>
            </a:extLst>
          </p:cNvPr>
          <p:cNvSpPr>
            <a:spLocks noGrp="1"/>
          </p:cNvSpPr>
          <p:nvPr>
            <p:ph type="body" sz="quarter" idx="13"/>
          </p:nvPr>
        </p:nvSpPr>
        <p:spPr>
          <a:xfrm>
            <a:off x="838200" y="941040"/>
            <a:ext cx="11000874" cy="543059"/>
          </a:xfrm>
        </p:spPr>
        <p:txBody>
          <a:bodyPr/>
          <a:lstStyle/>
          <a:p>
            <a:r>
              <a:rPr kumimoji="1" lang="en-US" altLang="zh-CN"/>
              <a:t>Step 2: IWTO construction</a:t>
            </a:r>
          </a:p>
        </p:txBody>
      </p:sp>
    </p:spTree>
    <p:custDataLst>
      <p:tags r:id="rId1"/>
    </p:custDataLst>
    <p:extLst>
      <p:ext uri="{BB962C8B-B14F-4D97-AF65-F5344CB8AC3E}">
        <p14:creationId xmlns:p14="http://schemas.microsoft.com/office/powerpoint/2010/main" val="27851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vertical)">
                                      <p:cBhvr>
                                        <p:cTn id="7" dur="500"/>
                                        <p:tgtEl>
                                          <p:spTgt spid="49"/>
                                        </p:tgtEl>
                                      </p:cBhvr>
                                    </p:animEffect>
                                  </p:childTnLst>
                                </p:cTn>
                              </p:par>
                              <p:par>
                                <p:cTn id="8" presetID="3" presetClass="entr" presetSubtype="5"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blinds(vertical)">
                                      <p:cBhvr>
                                        <p:cTn id="10" dur="500"/>
                                        <p:tgtEl>
                                          <p:spTgt spid="51"/>
                                        </p:tgtEl>
                                      </p:cBhvr>
                                    </p:animEffect>
                                  </p:childTnLst>
                                </p:cTn>
                              </p:par>
                              <p:par>
                                <p:cTn id="11" presetID="3" presetClass="entr" presetSubtype="5"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blinds(vertical)">
                                      <p:cBhvr>
                                        <p:cTn id="13" dur="500"/>
                                        <p:tgtEl>
                                          <p:spTgt spid="54"/>
                                        </p:tgtEl>
                                      </p:cBhvr>
                                    </p:animEffect>
                                  </p:childTnLst>
                                </p:cTn>
                              </p:par>
                              <p:par>
                                <p:cTn id="14" presetID="3" presetClass="entr" presetSubtype="5"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blinds(vertical)">
                                      <p:cBhvr>
                                        <p:cTn id="16" dur="500"/>
                                        <p:tgtEl>
                                          <p:spTgt spid="55"/>
                                        </p:tgtEl>
                                      </p:cBhvr>
                                    </p:animEffect>
                                  </p:childTnLst>
                                </p:cTn>
                              </p:par>
                              <p:par>
                                <p:cTn id="17" presetID="3" presetClass="entr" presetSubtype="5"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blinds(vertical)">
                                      <p:cBhvr>
                                        <p:cTn id="19" dur="500"/>
                                        <p:tgtEl>
                                          <p:spTgt spid="5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blinds(horizontal)">
                                      <p:cBhvr>
                                        <p:cTn id="24" dur="5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blinds(horizontal)">
                                      <p:cBhvr>
                                        <p:cTn id="29" dur="500"/>
                                        <p:tgtEl>
                                          <p:spTgt spid="6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blinds(horizontal)">
                                      <p:cBhvr>
                                        <p:cTn id="32" dur="500"/>
                                        <p:tgtEl>
                                          <p:spTgt spid="7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blinds(horizontal)">
                                      <p:cBhvr>
                                        <p:cTn id="37" dur="500"/>
                                        <p:tgtEl>
                                          <p:spTgt spid="7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blinds(horizontal)">
                                      <p:cBhvr>
                                        <p:cTn id="4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64" grpId="0"/>
      <p:bldP spid="66" grpId="0"/>
      <p:bldP spid="70" grpId="0"/>
      <p:bldP spid="71" grpId="0"/>
      <p:bldP spid="7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5A0BE-438D-C59C-CA86-01B5ADD20C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49EE47-827B-D62E-E3DC-1BF35AD2A24D}"/>
              </a:ext>
            </a:extLst>
          </p:cNvPr>
          <p:cNvSpPr>
            <a:spLocks noGrp="1"/>
          </p:cNvSpPr>
          <p:nvPr>
            <p:ph type="title"/>
          </p:nvPr>
        </p:nvSpPr>
        <p:spPr/>
        <p:txBody>
          <a:bodyPr/>
          <a:lstStyle/>
          <a:p>
            <a:r>
              <a:rPr kumimoji="1" lang="en-US" altLang="zh-CN"/>
              <a:t>Abstract Interpretation</a:t>
            </a:r>
            <a:endParaRPr kumimoji="1" lang="zh-CN" altLang="en-US"/>
          </a:p>
        </p:txBody>
      </p:sp>
      <p:sp>
        <p:nvSpPr>
          <p:cNvPr id="24" name="Slide Number Placeholder 23">
            <a:extLst>
              <a:ext uri="{FF2B5EF4-FFF2-40B4-BE49-F238E27FC236}">
                <a16:creationId xmlns:a16="http://schemas.microsoft.com/office/drawing/2014/main" id="{A00C6117-CCA0-1760-FA63-1B9CAFBBB836}"/>
              </a:ext>
            </a:extLst>
          </p:cNvPr>
          <p:cNvSpPr>
            <a:spLocks noGrp="1"/>
          </p:cNvSpPr>
          <p:nvPr>
            <p:ph type="sldNum" sz="quarter" idx="12"/>
          </p:nvPr>
        </p:nvSpPr>
        <p:spPr/>
        <p:txBody>
          <a:bodyPr/>
          <a:lstStyle/>
          <a:p>
            <a:fld id="{E7F4798B-5966-EA46-B410-50C17A12B33D}" type="slidenum">
              <a:rPr lang="en-CN"/>
              <a:t>39</a:t>
            </a:fld>
            <a:endParaRPr kumimoji="1" lang="en-CN" altLang="zh-CN"/>
          </a:p>
        </p:txBody>
      </p:sp>
      <p:sp>
        <p:nvSpPr>
          <p:cNvPr id="10" name="Text Placeholder 9">
            <a:extLst>
              <a:ext uri="{FF2B5EF4-FFF2-40B4-BE49-F238E27FC236}">
                <a16:creationId xmlns:a16="http://schemas.microsoft.com/office/drawing/2014/main" id="{68F13FB1-90CC-B263-613A-BD43E79D7160}"/>
              </a:ext>
            </a:extLst>
          </p:cNvPr>
          <p:cNvSpPr>
            <a:spLocks noGrp="1"/>
          </p:cNvSpPr>
          <p:nvPr>
            <p:ph type="body" sz="quarter" idx="13"/>
          </p:nvPr>
        </p:nvSpPr>
        <p:spPr>
          <a:xfrm>
            <a:off x="838200" y="1037292"/>
            <a:ext cx="7899400" cy="543059"/>
          </a:xfrm>
        </p:spPr>
        <p:txBody>
          <a:bodyPr/>
          <a:lstStyle/>
          <a:p>
            <a:r>
              <a:rPr kumimoji="1" lang="en-US" altLang="zh-CN"/>
              <a:t>Step 3: IWTO guided abstract interpretation</a:t>
            </a:r>
          </a:p>
        </p:txBody>
      </p:sp>
      <p:sp>
        <p:nvSpPr>
          <p:cNvPr id="5" name="TextBox 4">
            <a:extLst>
              <a:ext uri="{FF2B5EF4-FFF2-40B4-BE49-F238E27FC236}">
                <a16:creationId xmlns:a16="http://schemas.microsoft.com/office/drawing/2014/main" id="{F342FCDA-1219-DA97-B595-85386BF624B4}"/>
              </a:ext>
            </a:extLst>
          </p:cNvPr>
          <p:cNvSpPr txBox="1"/>
          <p:nvPr/>
        </p:nvSpPr>
        <p:spPr>
          <a:xfrm>
            <a:off x="7471262" y="2917207"/>
            <a:ext cx="3882538" cy="1107996"/>
          </a:xfrm>
          <a:prstGeom prst="rect">
            <a:avLst/>
          </a:prstGeom>
          <a:noFill/>
        </p:spPr>
        <p:txBody>
          <a:bodyPr wrap="none" rtlCol="0">
            <a:spAutoFit/>
          </a:bodyPr>
          <a:lstStyle/>
          <a:p>
            <a:r>
              <a:rPr kumimoji="1" lang="en-US" altLang="zh-CN" sz="6600"/>
              <a:t>Recursion</a:t>
            </a:r>
          </a:p>
        </p:txBody>
      </p:sp>
      <p:sp>
        <p:nvSpPr>
          <p:cNvPr id="8" name="TextBox 7">
            <a:extLst>
              <a:ext uri="{FF2B5EF4-FFF2-40B4-BE49-F238E27FC236}">
                <a16:creationId xmlns:a16="http://schemas.microsoft.com/office/drawing/2014/main" id="{9A73A951-8225-2F2E-81F0-A71A6C9C4218}"/>
              </a:ext>
            </a:extLst>
          </p:cNvPr>
          <p:cNvSpPr txBox="1"/>
          <p:nvPr/>
        </p:nvSpPr>
        <p:spPr>
          <a:xfrm>
            <a:off x="1589921" y="2917207"/>
            <a:ext cx="2017347" cy="1107996"/>
          </a:xfrm>
          <a:prstGeom prst="rect">
            <a:avLst/>
          </a:prstGeom>
          <a:noFill/>
        </p:spPr>
        <p:txBody>
          <a:bodyPr wrap="none" rtlCol="0">
            <a:spAutoFit/>
          </a:bodyPr>
          <a:lstStyle/>
          <a:p>
            <a:r>
              <a:rPr kumimoji="1" lang="en-US" altLang="zh-CN" sz="6600"/>
              <a:t>Loop</a:t>
            </a:r>
            <a:endParaRPr kumimoji="1" lang="zh-CN" altLang="en-US" sz="6600"/>
          </a:p>
        </p:txBody>
      </p:sp>
      <p:sp>
        <p:nvSpPr>
          <p:cNvPr id="16" name="Right Arrow 15">
            <a:extLst>
              <a:ext uri="{FF2B5EF4-FFF2-40B4-BE49-F238E27FC236}">
                <a16:creationId xmlns:a16="http://schemas.microsoft.com/office/drawing/2014/main" id="{ABCCBDE1-88CC-AE60-C176-98E19A2F6D8C}"/>
              </a:ext>
            </a:extLst>
          </p:cNvPr>
          <p:cNvSpPr/>
          <p:nvPr/>
        </p:nvSpPr>
        <p:spPr>
          <a:xfrm>
            <a:off x="4821816" y="3099712"/>
            <a:ext cx="1749287" cy="7429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19">
            <a:extLst>
              <a:ext uri="{FF2B5EF4-FFF2-40B4-BE49-F238E27FC236}">
                <a16:creationId xmlns:a16="http://schemas.microsoft.com/office/drawing/2014/main" id="{934CCF6D-7D76-D2DE-68C0-181751663723}"/>
              </a:ext>
            </a:extLst>
          </p:cNvPr>
          <p:cNvSpPr txBox="1"/>
          <p:nvPr/>
        </p:nvSpPr>
        <p:spPr>
          <a:xfrm>
            <a:off x="163889" y="4025203"/>
            <a:ext cx="4869410" cy="1200329"/>
          </a:xfrm>
          <a:prstGeom prst="rect">
            <a:avLst/>
          </a:prstGeom>
          <a:noFill/>
        </p:spPr>
        <p:txBody>
          <a:bodyPr wrap="none" rtlCol="0">
            <a:spAutoFit/>
          </a:bodyPr>
          <a:lstStyle/>
          <a:p>
            <a:pPr algn="ctr"/>
            <a:r>
              <a:rPr kumimoji="1" lang="en-US" altLang="zh-CN" sz="2400"/>
              <a:t>Fixpoint computation with</a:t>
            </a:r>
          </a:p>
          <a:p>
            <a:pPr algn="ctr"/>
            <a:r>
              <a:rPr kumimoji="1" lang="en-US" altLang="zh-CN" sz="2400"/>
              <a:t>interleaved widening and narrowing</a:t>
            </a:r>
          </a:p>
          <a:p>
            <a:pPr algn="ctr"/>
            <a:r>
              <a:rPr kumimoji="1" lang="en-US" altLang="zh-CN" sz="2400"/>
              <a:t>guided by </a:t>
            </a:r>
            <a:r>
              <a:rPr kumimoji="1" lang="en-US" altLang="zh-CN" sz="2400" b="1"/>
              <a:t>WTO</a:t>
            </a:r>
          </a:p>
        </p:txBody>
      </p:sp>
      <p:sp>
        <p:nvSpPr>
          <p:cNvPr id="3" name="TextBox 2">
            <a:extLst>
              <a:ext uri="{FF2B5EF4-FFF2-40B4-BE49-F238E27FC236}">
                <a16:creationId xmlns:a16="http://schemas.microsoft.com/office/drawing/2014/main" id="{CDE8BCD0-955B-C447-70DB-09298D3EEC56}"/>
              </a:ext>
            </a:extLst>
          </p:cNvPr>
          <p:cNvSpPr txBox="1"/>
          <p:nvPr/>
        </p:nvSpPr>
        <p:spPr>
          <a:xfrm>
            <a:off x="6937222" y="4025202"/>
            <a:ext cx="4869410" cy="1200329"/>
          </a:xfrm>
          <a:prstGeom prst="rect">
            <a:avLst/>
          </a:prstGeom>
          <a:noFill/>
        </p:spPr>
        <p:txBody>
          <a:bodyPr wrap="none" rtlCol="0">
            <a:spAutoFit/>
          </a:bodyPr>
          <a:lstStyle/>
          <a:p>
            <a:pPr algn="ctr"/>
            <a:r>
              <a:rPr kumimoji="1" lang="en-US" altLang="zh-CN" sz="2400">
                <a:solidFill>
                  <a:schemeClr val="accent3"/>
                </a:solidFill>
              </a:rPr>
              <a:t>Fixpoint computation with</a:t>
            </a:r>
          </a:p>
          <a:p>
            <a:pPr algn="ctr"/>
            <a:r>
              <a:rPr kumimoji="1" lang="en-US" altLang="zh-CN" sz="2400">
                <a:solidFill>
                  <a:schemeClr val="accent3"/>
                </a:solidFill>
              </a:rPr>
              <a:t>interleaved widening and narrowing</a:t>
            </a:r>
          </a:p>
          <a:p>
            <a:pPr algn="ctr"/>
            <a:r>
              <a:rPr kumimoji="1" lang="en-US" altLang="zh-CN" sz="2400">
                <a:solidFill>
                  <a:schemeClr val="accent3"/>
                </a:solidFill>
              </a:rPr>
              <a:t>guided by </a:t>
            </a:r>
            <a:r>
              <a:rPr kumimoji="1" lang="en-US" altLang="zh-CN" sz="2400" b="1">
                <a:solidFill>
                  <a:schemeClr val="accent3"/>
                </a:solidFill>
              </a:rPr>
              <a:t>IWTO</a:t>
            </a:r>
          </a:p>
        </p:txBody>
      </p:sp>
    </p:spTree>
    <p:extLst>
      <p:ext uri="{BB962C8B-B14F-4D97-AF65-F5344CB8AC3E}">
        <p14:creationId xmlns:p14="http://schemas.microsoft.com/office/powerpoint/2010/main" val="748219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7AF42-D418-0680-F38A-62A4B0ADA8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C65216-B008-DDDF-FF1A-7FC80AB8954D}"/>
              </a:ext>
            </a:extLst>
          </p:cNvPr>
          <p:cNvSpPr>
            <a:spLocks noGrp="1"/>
          </p:cNvSpPr>
          <p:nvPr>
            <p:ph type="title"/>
          </p:nvPr>
        </p:nvSpPr>
        <p:spPr/>
        <p:txBody>
          <a:bodyPr/>
          <a:lstStyle/>
          <a:p>
            <a:r>
              <a:rPr kumimoji="1" lang="en-US" altLang="zh-CN"/>
              <a:t>Abstract Interpretation</a:t>
            </a:r>
            <a:endParaRPr kumimoji="1" lang="zh-CN" altLang="en-US"/>
          </a:p>
        </p:txBody>
      </p:sp>
      <p:sp>
        <p:nvSpPr>
          <p:cNvPr id="8" name="Slide Number Placeholder 7">
            <a:extLst>
              <a:ext uri="{FF2B5EF4-FFF2-40B4-BE49-F238E27FC236}">
                <a16:creationId xmlns:a16="http://schemas.microsoft.com/office/drawing/2014/main" id="{64751A28-F453-EEBF-99CF-1F5BDADA6273}"/>
              </a:ext>
            </a:extLst>
          </p:cNvPr>
          <p:cNvSpPr>
            <a:spLocks noGrp="1"/>
          </p:cNvSpPr>
          <p:nvPr>
            <p:ph type="sldNum" sz="quarter" idx="12"/>
          </p:nvPr>
        </p:nvSpPr>
        <p:spPr/>
        <p:txBody>
          <a:bodyPr/>
          <a:lstStyle/>
          <a:p>
            <a:fld id="{E7F4798B-5966-EA46-B410-50C17A12B33D}" type="slidenum">
              <a:rPr lang="en-CN"/>
              <a:t>4</a:t>
            </a:fld>
            <a:endParaRPr kumimoji="1" lang="en-CN" altLang="zh-CN"/>
          </a:p>
        </p:txBody>
      </p:sp>
      <mc:AlternateContent xmlns:mc="http://schemas.openxmlformats.org/markup-compatibility/2006" xmlns:a14="http://schemas.microsoft.com/office/drawing/2010/main">
        <mc:Choice Requires="a14">
          <p:sp>
            <p:nvSpPr>
              <p:cNvPr id="14" name="Text Placeholder 13">
                <a:extLst>
                  <a:ext uri="{FF2B5EF4-FFF2-40B4-BE49-F238E27FC236}">
                    <a16:creationId xmlns:a16="http://schemas.microsoft.com/office/drawing/2014/main" id="{C925EE0E-652C-07E4-094C-6250EACE8630}"/>
                  </a:ext>
                </a:extLst>
              </p:cNvPr>
              <p:cNvSpPr>
                <a:spLocks noGrp="1"/>
              </p:cNvSpPr>
              <p:nvPr>
                <p:ph type="body" sz="quarter" idx="13"/>
              </p:nvPr>
            </p:nvSpPr>
            <p:spPr/>
            <p:txBody>
              <a:bodyPr/>
              <a:lstStyle/>
              <a:p>
                <a:r>
                  <a:rPr kumimoji="1" lang="en-US" altLang="zh-CN"/>
                  <a:t>Abstract</a:t>
                </a:r>
                <a:r>
                  <a:rPr kumimoji="1" lang="zh-CN" altLang="en-US"/>
                  <a:t> </a:t>
                </a:r>
                <a:r>
                  <a:rPr kumimoji="1" lang="en-US" altLang="zh-CN"/>
                  <a:t>domain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𝔸</m:t>
                    </m:r>
                  </m:oMath>
                </a14:m>
                <a:endParaRPr kumimoji="1" lang="en-US" altLang="zh-CN"/>
              </a:p>
              <a:p>
                <a:pPr marL="0" indent="0">
                  <a:buNone/>
                </a:pPr>
                <a:endParaRPr lang="zh-CN" altLang="en-US"/>
              </a:p>
            </p:txBody>
          </p:sp>
        </mc:Choice>
        <mc:Fallback xmlns="">
          <p:sp>
            <p:nvSpPr>
              <p:cNvPr id="14" name="Text Placeholder 13">
                <a:extLst>
                  <a:ext uri="{FF2B5EF4-FFF2-40B4-BE49-F238E27FC236}">
                    <a16:creationId xmlns:a16="http://schemas.microsoft.com/office/drawing/2014/main" id="{C925EE0E-652C-07E4-094C-6250EACE8630}"/>
                  </a:ext>
                </a:extLst>
              </p:cNvPr>
              <p:cNvSpPr>
                <a:spLocks noGrp="1" noRot="1" noChangeAspect="1" noMove="1" noResize="1" noEditPoints="1" noAdjustHandles="1" noChangeArrowheads="1" noChangeShapeType="1" noTextEdit="1"/>
              </p:cNvSpPr>
              <p:nvPr>
                <p:ph type="body" sz="quarter" idx="13"/>
              </p:nvPr>
            </p:nvSpPr>
            <p:spPr>
              <a:blipFill>
                <a:blip r:embed="rId6"/>
                <a:stretch>
                  <a:fillRect l="-2941" t="-18182" b="-20455"/>
                </a:stretch>
              </a:blipFill>
            </p:spPr>
            <p:txBody>
              <a:bodyPr/>
              <a:lstStyle/>
              <a:p>
                <a:r>
                  <a:rPr lang="zh-CN" altLang="en-US">
                    <a:noFill/>
                  </a:rPr>
                  <a:t> </a:t>
                </a:r>
              </a:p>
            </p:txBody>
          </p:sp>
        </mc:Fallback>
      </mc:AlternateContent>
      <p:pic>
        <p:nvPicPr>
          <p:cNvPr id="4" name="Picture 3">
            <a:extLst>
              <a:ext uri="{FF2B5EF4-FFF2-40B4-BE49-F238E27FC236}">
                <a16:creationId xmlns:a16="http://schemas.microsoft.com/office/drawing/2014/main" id="{4CCD49EB-5C61-E61F-F068-8B19972287FC}"/>
              </a:ext>
            </a:extLst>
          </p:cNvPr>
          <p:cNvPicPr>
            <a:picLocks noChangeAspect="1"/>
          </p:cNvPicPr>
          <p:nvPr/>
        </p:nvPicPr>
        <p:blipFill>
          <a:blip r:embed="rId7"/>
          <a:stretch>
            <a:fillRect/>
          </a:stretch>
        </p:blipFill>
        <p:spPr>
          <a:xfrm>
            <a:off x="5637532" y="1254925"/>
            <a:ext cx="5236902" cy="4747385"/>
          </a:xfrm>
          <a:prstGeom prst="rect">
            <a:avLst/>
          </a:prstGeom>
        </p:spPr>
      </p:pic>
      <p:sp>
        <p:nvSpPr>
          <p:cNvPr id="5" name="TextBox 4">
            <a:extLst>
              <a:ext uri="{FF2B5EF4-FFF2-40B4-BE49-F238E27FC236}">
                <a16:creationId xmlns:a16="http://schemas.microsoft.com/office/drawing/2014/main" id="{9AAE2230-6FA7-0FA0-9222-4CA032CC711B}"/>
              </a:ext>
            </a:extLst>
          </p:cNvPr>
          <p:cNvSpPr txBox="1"/>
          <p:nvPr/>
        </p:nvSpPr>
        <p:spPr>
          <a:xfrm>
            <a:off x="6507890" y="5949831"/>
            <a:ext cx="3749488" cy="523220"/>
          </a:xfrm>
          <a:prstGeom prst="rect">
            <a:avLst/>
          </a:prstGeom>
          <a:noFill/>
        </p:spPr>
        <p:txBody>
          <a:bodyPr wrap="none" rtlCol="0">
            <a:spAutoFit/>
          </a:bodyPr>
          <a:lstStyle/>
          <a:p>
            <a:r>
              <a:rPr kumimoji="1" lang="en-US" altLang="zh-CN" sz="2800"/>
              <a:t>Integer Interval domain</a:t>
            </a:r>
            <a:endParaRPr kumimoji="1" lang="zh-CN" altLang="en-US" sz="2800"/>
          </a:p>
        </p:txBody>
      </p:sp>
      <p:sp>
        <p:nvSpPr>
          <p:cNvPr id="10" name="TextBox 9">
            <a:extLst>
              <a:ext uri="{FF2B5EF4-FFF2-40B4-BE49-F238E27FC236}">
                <a16:creationId xmlns:a16="http://schemas.microsoft.com/office/drawing/2014/main" id="{2C1749A9-A20F-0302-BB57-C29E11236F3C}"/>
              </a:ext>
            </a:extLst>
          </p:cNvPr>
          <p:cNvSpPr txBox="1"/>
          <p:nvPr/>
        </p:nvSpPr>
        <p:spPr>
          <a:xfrm>
            <a:off x="2083192" y="1983951"/>
            <a:ext cx="2382844" cy="2246769"/>
          </a:xfrm>
          <a:prstGeom prst="rect">
            <a:avLst/>
          </a:prstGeom>
          <a:noFill/>
          <a:ln w="12700">
            <a:solidFill>
              <a:schemeClr val="accent1">
                <a:shade val="50000"/>
              </a:schemeClr>
            </a:solidFill>
          </a:ln>
        </p:spPr>
        <p:txBody>
          <a:bodyPr wrap="square">
            <a:spAutoFit/>
          </a:bodyPr>
          <a:lstStyle/>
          <a:p>
            <a:r>
              <a:rPr lang="en-US" altLang="zh-CN" sz="2800" dirty="0">
                <a:latin typeface="Inconsolata LGC" panose="020B0609030003000000" pitchFamily="49" charset="0"/>
              </a:rPr>
              <a:t>if (input)</a:t>
            </a:r>
            <a:endParaRPr lang="en-US" altLang="zh-CN" sz="2800">
              <a:latin typeface="Inconsolata LGC" panose="020B0609030003000000" pitchFamily="49" charset="0"/>
            </a:endParaRPr>
          </a:p>
          <a:p>
            <a:r>
              <a:rPr lang="en-US" altLang="zh-CN" sz="2800" dirty="0">
                <a:latin typeface="Inconsolata LGC" panose="020B0609030003000000" pitchFamily="49" charset="0"/>
              </a:rPr>
              <a:t>    x = 0;</a:t>
            </a:r>
          </a:p>
          <a:p>
            <a:r>
              <a:rPr lang="en-US" altLang="zh-CN" sz="2800" dirty="0">
                <a:latin typeface="Inconsolata LGC" panose="020B0609030003000000" pitchFamily="49" charset="0"/>
              </a:rPr>
              <a:t>else</a:t>
            </a:r>
          </a:p>
          <a:p>
            <a:r>
              <a:rPr lang="en-US" altLang="zh-CN" sz="2800" dirty="0">
                <a:latin typeface="Inconsolata LGC" panose="020B0609030003000000" pitchFamily="49" charset="0"/>
              </a:rPr>
              <a:t>    x = 1;</a:t>
            </a:r>
          </a:p>
          <a:p>
            <a:r>
              <a:rPr lang="en-US" altLang="zh-CN" sz="2800" dirty="0">
                <a:latin typeface="Inconsolata LGC" panose="020B0609030003000000" pitchFamily="49" charset="0"/>
              </a:rPr>
              <a:t>print(x)</a:t>
            </a:r>
          </a:p>
        </p:txBody>
      </p:sp>
      <p:sp>
        <p:nvSpPr>
          <p:cNvPr id="11" name="TextBox 10">
            <a:extLst>
              <a:ext uri="{FF2B5EF4-FFF2-40B4-BE49-F238E27FC236}">
                <a16:creationId xmlns:a16="http://schemas.microsoft.com/office/drawing/2014/main" id="{8A506E12-DDF8-D37B-B009-5B2FFC236396}"/>
              </a:ext>
            </a:extLst>
          </p:cNvPr>
          <p:cNvSpPr txBox="1"/>
          <p:nvPr/>
        </p:nvSpPr>
        <p:spPr>
          <a:xfrm>
            <a:off x="2166884" y="5949831"/>
            <a:ext cx="2193101" cy="523220"/>
          </a:xfrm>
          <a:prstGeom prst="rect">
            <a:avLst/>
          </a:prstGeom>
          <a:noFill/>
        </p:spPr>
        <p:txBody>
          <a:bodyPr wrap="none" rtlCol="0">
            <a:spAutoFit/>
          </a:bodyPr>
          <a:lstStyle/>
          <a:p>
            <a:r>
              <a:rPr kumimoji="1" lang="en-US" altLang="zh-CN" sz="2800"/>
              <a:t>Source Code</a:t>
            </a:r>
            <a:endParaRPr kumimoji="1" lang="zh-CN" altLang="en-US" sz="2800"/>
          </a:p>
        </p:txBody>
      </p:sp>
      <p:sp>
        <p:nvSpPr>
          <p:cNvPr id="12" name="TextBox 11">
            <a:extLst>
              <a:ext uri="{FF2B5EF4-FFF2-40B4-BE49-F238E27FC236}">
                <a16:creationId xmlns:a16="http://schemas.microsoft.com/office/drawing/2014/main" id="{AA700E2D-D436-5564-526C-C0A346AD6F83}"/>
              </a:ext>
            </a:extLst>
          </p:cNvPr>
          <p:cNvSpPr txBox="1"/>
          <p:nvPr/>
        </p:nvSpPr>
        <p:spPr>
          <a:xfrm>
            <a:off x="2083192" y="4230720"/>
            <a:ext cx="2456122" cy="830997"/>
          </a:xfrm>
          <a:prstGeom prst="rect">
            <a:avLst/>
          </a:prstGeom>
          <a:noFill/>
        </p:spPr>
        <p:txBody>
          <a:bodyPr wrap="none" rtlCol="0">
            <a:spAutoFit/>
          </a:bodyPr>
          <a:lstStyle/>
          <a:p>
            <a:r>
              <a:rPr kumimoji="1" lang="en-US" altLang="zh-CN" sz="2400">
                <a:latin typeface="Inconsolata LGC" panose="020B0609030003000000" pitchFamily="49" charset="0"/>
              </a:rPr>
              <a:t>x</a:t>
            </a:r>
            <a:r>
              <a:rPr kumimoji="1" lang="en-US" altLang="zh-CN" sz="2400"/>
              <a:t> could be </a:t>
            </a:r>
            <a:r>
              <a:rPr kumimoji="1" lang="en-US" altLang="zh-CN" sz="2400" b="1">
                <a:solidFill>
                  <a:schemeClr val="accent1"/>
                </a:solidFill>
              </a:rPr>
              <a:t>0 or 1 </a:t>
            </a:r>
          </a:p>
          <a:p>
            <a:r>
              <a:rPr kumimoji="1" lang="en-US" altLang="zh-CN" sz="2400"/>
              <a:t>when printed.</a:t>
            </a:r>
            <a:endParaRPr kumimoji="1" lang="zh-CN" altLang="en-US" sz="2400"/>
          </a:p>
        </p:txBody>
      </p:sp>
      <p:sp>
        <p:nvSpPr>
          <p:cNvPr id="9" name="Rectangle 8">
            <a:extLst>
              <a:ext uri="{FF2B5EF4-FFF2-40B4-BE49-F238E27FC236}">
                <a16:creationId xmlns:a16="http://schemas.microsoft.com/office/drawing/2014/main" id="{A5AD873E-D3C3-55B1-79DB-7D952986853B}"/>
              </a:ext>
            </a:extLst>
          </p:cNvPr>
          <p:cNvSpPr/>
          <p:nvPr/>
        </p:nvSpPr>
        <p:spPr>
          <a:xfrm>
            <a:off x="7864047" y="4023582"/>
            <a:ext cx="1037174" cy="5140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Elbow Connector 14">
            <a:extLst>
              <a:ext uri="{FF2B5EF4-FFF2-40B4-BE49-F238E27FC236}">
                <a16:creationId xmlns:a16="http://schemas.microsoft.com/office/drawing/2014/main" id="{17358E0E-9CE5-E20B-A62B-7224D537F0AB}"/>
              </a:ext>
            </a:extLst>
          </p:cNvPr>
          <p:cNvCxnSpPr>
            <a:cxnSpLocks/>
            <a:endCxn id="12" idx="3"/>
          </p:cNvCxnSpPr>
          <p:nvPr/>
        </p:nvCxnSpPr>
        <p:spPr>
          <a:xfrm rot="16200000" flipH="1">
            <a:off x="3920246" y="4027150"/>
            <a:ext cx="622637" cy="615499"/>
          </a:xfrm>
          <a:prstGeom prst="bentConnector4">
            <a:avLst>
              <a:gd name="adj1" fmla="val 1038"/>
              <a:gd name="adj2" fmla="val 137141"/>
            </a:avLst>
          </a:prstGeom>
          <a:ln>
            <a:solidFill>
              <a:srgbClr val="C00000"/>
            </a:solidFill>
            <a:prstDash val="dash"/>
            <a:tailEnd type="triangle"/>
          </a:ln>
        </p:spPr>
        <p:style>
          <a:lnRef idx="2">
            <a:schemeClr val="dk1"/>
          </a:lnRef>
          <a:fillRef idx="0">
            <a:schemeClr val="dk1"/>
          </a:fillRef>
          <a:effectRef idx="1">
            <a:schemeClr val="dk1"/>
          </a:effectRef>
          <a:fontRef idx="minor">
            <a:schemeClr val="tx1"/>
          </a:fontRef>
        </p:style>
      </p:cxnSp>
    </p:spTree>
    <p:custDataLst>
      <p:tags r:id="rId1"/>
    </p:custDataLst>
    <p:extLst>
      <p:ext uri="{BB962C8B-B14F-4D97-AF65-F5344CB8AC3E}">
        <p14:creationId xmlns:p14="http://schemas.microsoft.com/office/powerpoint/2010/main" val="42480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E2A53-5340-DB8B-12EB-58CCAEF41C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96FD3D-90C7-CA47-7687-13F8EABFF6D9}"/>
              </a:ext>
            </a:extLst>
          </p:cNvPr>
          <p:cNvSpPr>
            <a:spLocks noGrp="1"/>
          </p:cNvSpPr>
          <p:nvPr>
            <p:ph type="title"/>
          </p:nvPr>
        </p:nvSpPr>
        <p:spPr/>
        <p:txBody>
          <a:bodyPr/>
          <a:lstStyle/>
          <a:p>
            <a:r>
              <a:rPr kumimoji="1" lang="en-US" altLang="zh-CN"/>
              <a:t>Approach</a:t>
            </a:r>
            <a:endParaRPr kumimoji="1" lang="zh-CN" altLang="en-US"/>
          </a:p>
        </p:txBody>
      </p:sp>
      <p:sp>
        <p:nvSpPr>
          <p:cNvPr id="4" name="Slide Number Placeholder 3">
            <a:extLst>
              <a:ext uri="{FF2B5EF4-FFF2-40B4-BE49-F238E27FC236}">
                <a16:creationId xmlns:a16="http://schemas.microsoft.com/office/drawing/2014/main" id="{929763A1-255C-D505-EC3F-6313D570E945}"/>
              </a:ext>
            </a:extLst>
          </p:cNvPr>
          <p:cNvSpPr>
            <a:spLocks noGrp="1"/>
          </p:cNvSpPr>
          <p:nvPr>
            <p:ph type="sldNum" sz="quarter" idx="12"/>
          </p:nvPr>
        </p:nvSpPr>
        <p:spPr/>
        <p:txBody>
          <a:bodyPr/>
          <a:lstStyle/>
          <a:p>
            <a:fld id="{E7F4798B-5966-EA46-B410-50C17A12B33D}" type="slidenum">
              <a:rPr lang="en-CN"/>
              <a:t>40</a:t>
            </a:fld>
            <a:endParaRPr kumimoji="1" lang="en-CN" altLang="zh-CN"/>
          </a:p>
        </p:txBody>
      </p:sp>
      <p:sp>
        <p:nvSpPr>
          <p:cNvPr id="3" name="Content Placeholder 2">
            <a:extLst>
              <a:ext uri="{FF2B5EF4-FFF2-40B4-BE49-F238E27FC236}">
                <a16:creationId xmlns:a16="http://schemas.microsoft.com/office/drawing/2014/main" id="{5B30E559-8A5F-F69D-1CB4-1D3969138C42}"/>
              </a:ext>
            </a:extLst>
          </p:cNvPr>
          <p:cNvSpPr>
            <a:spLocks noGrp="1"/>
          </p:cNvSpPr>
          <p:nvPr>
            <p:ph type="body" sz="quarter" idx="13"/>
          </p:nvPr>
        </p:nvSpPr>
        <p:spPr>
          <a:xfrm>
            <a:off x="838200" y="1037292"/>
            <a:ext cx="10515600" cy="543059"/>
          </a:xfrm>
        </p:spPr>
        <p:txBody>
          <a:bodyPr/>
          <a:lstStyle/>
          <a:p>
            <a:r>
              <a:rPr kumimoji="1" lang="en-US" altLang="zh-CN"/>
              <a:t>Step 3: IWTO guided abstract interpretation</a:t>
            </a:r>
          </a:p>
        </p:txBody>
      </p:sp>
      <p:sp>
        <p:nvSpPr>
          <p:cNvPr id="5" name="TextBox 4">
            <a:extLst>
              <a:ext uri="{FF2B5EF4-FFF2-40B4-BE49-F238E27FC236}">
                <a16:creationId xmlns:a16="http://schemas.microsoft.com/office/drawing/2014/main" id="{85B19B30-FCBE-8E1B-7407-52C9232F92F7}"/>
              </a:ext>
            </a:extLst>
          </p:cNvPr>
          <p:cNvSpPr txBox="1"/>
          <p:nvPr/>
        </p:nvSpPr>
        <p:spPr>
          <a:xfrm>
            <a:off x="6357246" y="2176819"/>
            <a:ext cx="5014710" cy="3477875"/>
          </a:xfrm>
          <a:prstGeom prst="rect">
            <a:avLst/>
          </a:prstGeom>
          <a:noFill/>
          <a:ln w="12700">
            <a:solidFill>
              <a:schemeClr val="accent1">
                <a:shade val="50000"/>
              </a:schemeClr>
            </a:solidFill>
          </a:ln>
        </p:spPr>
        <p:txBody>
          <a:bodyPr wrap="square">
            <a:spAutoFit/>
          </a:bodyPr>
          <a:lstStyle/>
          <a:p>
            <a:r>
              <a:rPr lang="en-US" altLang="zh-CN" sz="2000" dirty="0">
                <a:latin typeface="Inconsolata LGC" panose="020B0609030003000000" pitchFamily="49" charset="0"/>
              </a:rPr>
              <a:t>1  int recur(int p) {</a:t>
            </a:r>
          </a:p>
          <a:p>
            <a:r>
              <a:rPr lang="en-US" altLang="zh-CN" sz="2000" dirty="0">
                <a:latin typeface="Inconsolata LGC" panose="020B0609030003000000" pitchFamily="49" charset="0"/>
              </a:rPr>
              <a:t>2      if (p &gt; 100) {</a:t>
            </a:r>
          </a:p>
          <a:p>
            <a:r>
              <a:rPr lang="en-US" altLang="zh-CN" sz="2000" dirty="0">
                <a:latin typeface="Inconsolata LGC" panose="020B0609030003000000" pitchFamily="49" charset="0"/>
              </a:rPr>
              <a:t>3          return p – 10;</a:t>
            </a:r>
          </a:p>
          <a:p>
            <a:r>
              <a:rPr lang="en-US" altLang="zh-CN" sz="2000" dirty="0">
                <a:latin typeface="Inconsolata LGC" panose="020B0609030003000000" pitchFamily="49" charset="0"/>
              </a:rPr>
              <a:t>4      } else {</a:t>
            </a:r>
          </a:p>
          <a:p>
            <a:r>
              <a:rPr lang="en-US" altLang="zh-CN" sz="2000" dirty="0">
                <a:latin typeface="Inconsolata LGC" panose="020B0609030003000000" pitchFamily="49" charset="0"/>
              </a:rPr>
              <a:t>5          return recur(p + 11);</a:t>
            </a:r>
          </a:p>
          <a:p>
            <a:r>
              <a:rPr lang="en-US" altLang="zh-CN" sz="2000" dirty="0">
                <a:latin typeface="Inconsolata LGC" panose="020B0609030003000000" pitchFamily="49" charset="0"/>
              </a:rPr>
              <a:t>6      }</a:t>
            </a:r>
          </a:p>
          <a:p>
            <a:r>
              <a:rPr lang="en-US" altLang="zh-CN" sz="2000" dirty="0">
                <a:latin typeface="Inconsolata LGC" panose="020B0609030003000000" pitchFamily="49" charset="0"/>
              </a:rPr>
              <a:t>7  }</a:t>
            </a:r>
          </a:p>
          <a:p>
            <a:r>
              <a:rPr lang="en-US" altLang="zh-CN" sz="2000" dirty="0">
                <a:latin typeface="Inconsolata LGC" panose="020B0609030003000000" pitchFamily="49" charset="0"/>
              </a:rPr>
              <a:t>8  int main() {</a:t>
            </a:r>
          </a:p>
          <a:p>
            <a:r>
              <a:rPr lang="en-US" altLang="zh-CN" sz="2000" dirty="0">
                <a:latin typeface="Inconsolata LGC" panose="020B0609030003000000" pitchFamily="49" charset="0"/>
              </a:rPr>
              <a:t>9      int res1 = recur(105);</a:t>
            </a:r>
          </a:p>
          <a:p>
            <a:r>
              <a:rPr lang="en-US" altLang="zh-CN" sz="2000" dirty="0">
                <a:latin typeface="Inconsolata LGC" panose="020B0609030003000000" pitchFamily="49" charset="0"/>
              </a:rPr>
              <a:t>10     int res2 = recur(res1);</a:t>
            </a:r>
          </a:p>
          <a:p>
            <a:r>
              <a:rPr lang="en-US" altLang="zh-CN" sz="2000" dirty="0">
                <a:latin typeface="Inconsolata LGC" panose="020B0609030003000000" pitchFamily="49" charset="0"/>
              </a:rPr>
              <a:t>11 }</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A98B5E8-6D83-DB22-31FA-1A2742720C16}"/>
                  </a:ext>
                </a:extLst>
              </p:cNvPr>
              <p:cNvSpPr txBox="1"/>
              <p:nvPr/>
            </p:nvSpPr>
            <p:spPr>
              <a:xfrm>
                <a:off x="9351204" y="4057908"/>
                <a:ext cx="164704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0" i="1">
                          <a:solidFill>
                            <a:srgbClr val="FF0000"/>
                          </a:solidFill>
                          <a:latin typeface="Cambria Math" panose="02040503050406030204" pitchFamily="18" charset="0"/>
                        </a:rPr>
                        <m:t>[95</m:t>
                      </m:r>
                      <m:r>
                        <a:rPr lang="en-US" altLang="zh-CN" sz="2800" b="0" i="1">
                          <a:solidFill>
                            <a:srgbClr val="FF0000"/>
                          </a:solidFill>
                          <a:latin typeface="Cambria Math" panose="02040503050406030204" pitchFamily="18" charset="0"/>
                          <a:ea typeface="Cambria Math" panose="02040503050406030204" pitchFamily="18" charset="0"/>
                        </a:rPr>
                        <m:t>, 95</m:t>
                      </m:r>
                      <m:r>
                        <a:rPr lang="en-US" altLang="zh-CN" sz="2800" b="1" i="1">
                          <a:solidFill>
                            <a:srgbClr val="FF0000"/>
                          </a:solidFill>
                          <a:latin typeface="Cambria Math" panose="02040503050406030204" pitchFamily="18" charset="0"/>
                          <a:ea typeface="Cambria Math" panose="02040503050406030204" pitchFamily="18" charset="0"/>
                        </a:rPr>
                        <m:t>]</m:t>
                      </m:r>
                    </m:oMath>
                  </m:oMathPara>
                </a14:m>
                <a:endParaRPr lang="zh-CN" altLang="en-US" sz="2800" b="1">
                  <a:solidFill>
                    <a:srgbClr val="FF0000"/>
                  </a:solidFill>
                </a:endParaRPr>
              </a:p>
            </p:txBody>
          </p:sp>
        </mc:Choice>
        <mc:Fallback>
          <p:sp>
            <p:nvSpPr>
              <p:cNvPr id="18" name="TextBox 17">
                <a:extLst>
                  <a:ext uri="{FF2B5EF4-FFF2-40B4-BE49-F238E27FC236}">
                    <a16:creationId xmlns:a16="http://schemas.microsoft.com/office/drawing/2014/main" id="{DA98B5E8-6D83-DB22-31FA-1A2742720C16}"/>
                  </a:ext>
                </a:extLst>
              </p:cNvPr>
              <p:cNvSpPr txBox="1">
                <a:spLocks noRot="1" noChangeAspect="1" noMove="1" noResize="1" noEditPoints="1" noAdjustHandles="1" noChangeArrowheads="1" noChangeShapeType="1" noTextEdit="1"/>
              </p:cNvSpPr>
              <p:nvPr/>
            </p:nvSpPr>
            <p:spPr>
              <a:xfrm>
                <a:off x="9351204" y="4057908"/>
                <a:ext cx="1647047" cy="523220"/>
              </a:xfrm>
              <a:prstGeom prst="rect">
                <a:avLst/>
              </a:prstGeom>
              <a:blipFill>
                <a:blip r:embed="rId3"/>
                <a:stretch>
                  <a:fillRect b="-19048"/>
                </a:stretch>
              </a:blipFill>
            </p:spPr>
            <p:txBody>
              <a:bodyPr/>
              <a:lstStyle/>
              <a:p>
                <a:r>
                  <a:rPr lang="zh-CN" altLang="en-US">
                    <a:noFill/>
                  </a:rPr>
                  <a:t> </a:t>
                </a:r>
              </a:p>
            </p:txBody>
          </p:sp>
        </mc:Fallback>
      </mc:AlternateContent>
      <p:cxnSp>
        <p:nvCxnSpPr>
          <p:cNvPr id="19" name="Straight Arrow Connector 18">
            <a:extLst>
              <a:ext uri="{FF2B5EF4-FFF2-40B4-BE49-F238E27FC236}">
                <a16:creationId xmlns:a16="http://schemas.microsoft.com/office/drawing/2014/main" id="{5ABFDD15-0573-A623-132A-7DD7CAC33D87}"/>
              </a:ext>
            </a:extLst>
          </p:cNvPr>
          <p:cNvCxnSpPr>
            <a:cxnSpLocks/>
          </p:cNvCxnSpPr>
          <p:nvPr/>
        </p:nvCxnSpPr>
        <p:spPr>
          <a:xfrm flipH="1">
            <a:off x="8750646" y="4509046"/>
            <a:ext cx="600558" cy="19591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2999673-A107-9242-A721-A15989DF51C9}"/>
              </a:ext>
            </a:extLst>
          </p:cNvPr>
          <p:cNvCxnSpPr>
            <a:cxnSpLocks/>
          </p:cNvCxnSpPr>
          <p:nvPr/>
        </p:nvCxnSpPr>
        <p:spPr>
          <a:xfrm flipH="1" flipV="1">
            <a:off x="8750646" y="5091747"/>
            <a:ext cx="600558" cy="34811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00CB548-6B12-192C-5391-57A7DA0C6AD1}"/>
                  </a:ext>
                </a:extLst>
              </p:cNvPr>
              <p:cNvSpPr txBox="1"/>
              <p:nvPr/>
            </p:nvSpPr>
            <p:spPr>
              <a:xfrm>
                <a:off x="9450953" y="5178255"/>
                <a:ext cx="164704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0" i="1">
                          <a:solidFill>
                            <a:srgbClr val="FF0000"/>
                          </a:solidFill>
                          <a:latin typeface="Cambria Math" panose="02040503050406030204" pitchFamily="18" charset="0"/>
                        </a:rPr>
                        <m:t>[91</m:t>
                      </m:r>
                      <m:r>
                        <a:rPr lang="en-US" altLang="zh-CN" sz="2800" b="0" i="1">
                          <a:solidFill>
                            <a:srgbClr val="FF0000"/>
                          </a:solidFill>
                          <a:latin typeface="Cambria Math" panose="02040503050406030204" pitchFamily="18" charset="0"/>
                          <a:ea typeface="Cambria Math" panose="02040503050406030204" pitchFamily="18" charset="0"/>
                        </a:rPr>
                        <m:t>, 101</m:t>
                      </m:r>
                      <m:r>
                        <a:rPr lang="en-US" altLang="zh-CN" sz="2800" b="1" i="1">
                          <a:solidFill>
                            <a:srgbClr val="FF0000"/>
                          </a:solidFill>
                          <a:latin typeface="Cambria Math" panose="02040503050406030204" pitchFamily="18" charset="0"/>
                          <a:ea typeface="Cambria Math" panose="02040503050406030204" pitchFamily="18" charset="0"/>
                        </a:rPr>
                        <m:t>]</m:t>
                      </m:r>
                    </m:oMath>
                  </m:oMathPara>
                </a14:m>
                <a:endParaRPr lang="zh-CN" altLang="en-US" sz="2800" b="1">
                  <a:solidFill>
                    <a:srgbClr val="FF0000"/>
                  </a:solidFill>
                </a:endParaRPr>
              </a:p>
            </p:txBody>
          </p:sp>
        </mc:Choice>
        <mc:Fallback>
          <p:sp>
            <p:nvSpPr>
              <p:cNvPr id="10" name="TextBox 9">
                <a:extLst>
                  <a:ext uri="{FF2B5EF4-FFF2-40B4-BE49-F238E27FC236}">
                    <a16:creationId xmlns:a16="http://schemas.microsoft.com/office/drawing/2014/main" id="{500CB548-6B12-192C-5391-57A7DA0C6AD1}"/>
                  </a:ext>
                </a:extLst>
              </p:cNvPr>
              <p:cNvSpPr txBox="1">
                <a:spLocks noRot="1" noChangeAspect="1" noMove="1" noResize="1" noEditPoints="1" noAdjustHandles="1" noChangeArrowheads="1" noChangeShapeType="1" noTextEdit="1"/>
              </p:cNvSpPr>
              <p:nvPr/>
            </p:nvSpPr>
            <p:spPr>
              <a:xfrm>
                <a:off x="9450953" y="5178255"/>
                <a:ext cx="1647047" cy="523220"/>
              </a:xfrm>
              <a:prstGeom prst="rect">
                <a:avLst/>
              </a:prstGeom>
              <a:blipFill>
                <a:blip r:embed="rId4"/>
                <a:stretch>
                  <a:fillRect l="-1527" r="-1527" b="-19048"/>
                </a:stretch>
              </a:blipFill>
            </p:spPr>
            <p:txBody>
              <a:bodyPr/>
              <a:lstStyle/>
              <a:p>
                <a:r>
                  <a:rPr lang="zh-CN" altLang="en-US">
                    <a:noFill/>
                  </a:rPr>
                  <a:t> </a:t>
                </a:r>
              </a:p>
            </p:txBody>
          </p:sp>
        </mc:Fallback>
      </mc:AlternateContent>
      <p:sp>
        <p:nvSpPr>
          <p:cNvPr id="13" name="TextBox 12">
            <a:extLst>
              <a:ext uri="{FF2B5EF4-FFF2-40B4-BE49-F238E27FC236}">
                <a16:creationId xmlns:a16="http://schemas.microsoft.com/office/drawing/2014/main" id="{AEFBAA5D-1AF6-A5B5-7EE6-CFBCE27D3D5B}"/>
              </a:ext>
            </a:extLst>
          </p:cNvPr>
          <p:cNvSpPr txBox="1"/>
          <p:nvPr/>
        </p:nvSpPr>
        <p:spPr>
          <a:xfrm>
            <a:off x="2218732" y="5256040"/>
            <a:ext cx="1028294" cy="523220"/>
          </a:xfrm>
          <a:prstGeom prst="rect">
            <a:avLst/>
          </a:prstGeom>
          <a:noFill/>
        </p:spPr>
        <p:txBody>
          <a:bodyPr wrap="none" rtlCol="0">
            <a:spAutoFit/>
          </a:bodyPr>
          <a:lstStyle/>
          <a:p>
            <a:pPr algn="ctr"/>
            <a:r>
              <a:rPr kumimoji="1" lang="en-US" altLang="zh-CN" sz="2800"/>
              <a:t>IWTO</a:t>
            </a:r>
            <a:endParaRPr kumimoji="1" lang="zh-CN" altLang="en-US" sz="280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44056843-9FD3-D224-17FF-A36BC9EFE50F}"/>
                  </a:ext>
                </a:extLst>
              </p:cNvPr>
              <p:cNvSpPr txBox="1"/>
              <p:nvPr/>
            </p:nvSpPr>
            <p:spPr>
              <a:xfrm>
                <a:off x="1048401" y="2182152"/>
                <a:ext cx="346434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sz="2800" i="1">
                              <a:latin typeface="Cambria Math" panose="02040503050406030204" pitchFamily="18" charset="0"/>
                            </a:rPr>
                          </m:ctrlPr>
                        </m:sSubPr>
                        <m:e>
                          <m:r>
                            <a:rPr lang="en-CN" sz="2800" i="1">
                              <a:latin typeface="Cambria Math" panose="02040503050406030204" pitchFamily="18" charset="0"/>
                            </a:rPr>
                            <m:t>𝓁</m:t>
                          </m:r>
                        </m:e>
                        <m:sub>
                          <m:r>
                            <a:rPr lang="en-US" sz="2800" i="1">
                              <a:latin typeface="Cambria Math" panose="02040503050406030204" pitchFamily="18" charset="0"/>
                            </a:rPr>
                            <m:t>8</m:t>
                          </m:r>
                        </m:sub>
                      </m:sSub>
                      <m:r>
                        <a:rPr lang="en-US" sz="2800" b="0" i="1">
                          <a:latin typeface="Cambria Math" panose="02040503050406030204" pitchFamily="18" charset="0"/>
                        </a:rPr>
                        <m:t>,</m:t>
                      </m:r>
                      <m:sSubSup>
                        <m:sSubSupPr>
                          <m:ctrlPr>
                            <a:rPr lang="en-CN" altLang="zh-CN" sz="2800" i="1">
                              <a:latin typeface="Cambria Math" panose="02040503050406030204" pitchFamily="18" charset="0"/>
                            </a:rPr>
                          </m:ctrlPr>
                        </m:sSubSupPr>
                        <m:e>
                          <m:r>
                            <a:rPr lang="en-CN" sz="2800" i="1">
                              <a:latin typeface="Cambria Math" panose="02040503050406030204" pitchFamily="18" charset="0"/>
                            </a:rPr>
                            <m:t>𝓁</m:t>
                          </m:r>
                        </m:e>
                        <m:sub>
                          <m:r>
                            <a:rPr lang="en-US" altLang="zh-CN" sz="2800" i="1">
                              <a:latin typeface="Cambria Math" panose="02040503050406030204" pitchFamily="18" charset="0"/>
                            </a:rPr>
                            <m:t>9</m:t>
                          </m:r>
                        </m:sub>
                        <m:sup>
                          <m:r>
                            <a:rPr lang="en-US" altLang="zh-CN" sz="2800" i="1">
                              <a:latin typeface="Cambria Math" panose="02040503050406030204" pitchFamily="18" charset="0"/>
                            </a:rPr>
                            <m:t>𝑐</m:t>
                          </m:r>
                        </m:sup>
                      </m:sSubSup>
                      <m:r>
                        <a:rPr lang="en-US" altLang="zh-CN" sz="2800" b="0" i="1">
                          <a:latin typeface="Cambria Math" panose="02040503050406030204" pitchFamily="18" charset="0"/>
                        </a:rPr>
                        <m:t>,</m:t>
                      </m:r>
                      <m:sSubSup>
                        <m:sSubSupPr>
                          <m:ctrlPr>
                            <a:rPr lang="en-CN" altLang="zh-CN" sz="2800" i="1">
                              <a:latin typeface="Cambria Math" panose="02040503050406030204" pitchFamily="18" charset="0"/>
                            </a:rPr>
                          </m:ctrlPr>
                        </m:sSubSupPr>
                        <m:e>
                          <m:r>
                            <a:rPr lang="en-CN" sz="2800" i="1">
                              <a:latin typeface="Cambria Math" panose="02040503050406030204" pitchFamily="18" charset="0"/>
                            </a:rPr>
                            <m:t>𝓁</m:t>
                          </m:r>
                        </m:e>
                        <m:sub>
                          <m:r>
                            <a:rPr lang="en-US" altLang="zh-CN" sz="2800" i="1">
                              <a:latin typeface="Cambria Math" panose="02040503050406030204" pitchFamily="18" charset="0"/>
                            </a:rPr>
                            <m:t>9</m:t>
                          </m:r>
                        </m:sub>
                        <m:sup>
                          <m:r>
                            <a:rPr lang="en-US" altLang="zh-CN" sz="2800" i="1">
                              <a:latin typeface="Cambria Math" panose="02040503050406030204" pitchFamily="18" charset="0"/>
                            </a:rPr>
                            <m:t>𝑟</m:t>
                          </m:r>
                        </m:sup>
                      </m:sSubSup>
                      <m:r>
                        <a:rPr lang="en-US" altLang="zh-CN" sz="2800" b="0" i="1">
                          <a:latin typeface="Cambria Math" panose="02040503050406030204" pitchFamily="18" charset="0"/>
                        </a:rPr>
                        <m:t>,</m:t>
                      </m:r>
                      <m:sSubSup>
                        <m:sSubSupPr>
                          <m:ctrlPr>
                            <a:rPr lang="en-CN" altLang="zh-CN" sz="2800" i="1">
                              <a:latin typeface="Cambria Math" panose="02040503050406030204" pitchFamily="18" charset="0"/>
                            </a:rPr>
                          </m:ctrlPr>
                        </m:sSubSupPr>
                        <m:e>
                          <m:r>
                            <a:rPr lang="en-CN" sz="2800" i="1">
                              <a:latin typeface="Cambria Math" panose="02040503050406030204" pitchFamily="18" charset="0"/>
                            </a:rPr>
                            <m:t>𝓁</m:t>
                          </m:r>
                        </m:e>
                        <m:sub>
                          <m:r>
                            <a:rPr lang="en-US" altLang="zh-CN" sz="2800" i="1">
                              <a:latin typeface="Cambria Math" panose="02040503050406030204" pitchFamily="18" charset="0"/>
                            </a:rPr>
                            <m:t>10</m:t>
                          </m:r>
                        </m:sub>
                        <m:sup>
                          <m:r>
                            <a:rPr lang="en-US" altLang="zh-CN" sz="2800" i="1">
                              <a:latin typeface="Cambria Math" panose="02040503050406030204" pitchFamily="18" charset="0"/>
                            </a:rPr>
                            <m:t>𝑐</m:t>
                          </m:r>
                        </m:sup>
                      </m:sSubSup>
                      <m:r>
                        <a:rPr lang="en-US" altLang="zh-CN" sz="2800" b="0" i="1">
                          <a:latin typeface="Cambria Math" panose="02040503050406030204" pitchFamily="18" charset="0"/>
                        </a:rPr>
                        <m:t>,</m:t>
                      </m:r>
                      <m:sSubSup>
                        <m:sSubSupPr>
                          <m:ctrlPr>
                            <a:rPr lang="en-CN" altLang="zh-CN" sz="2800" i="1">
                              <a:latin typeface="Cambria Math" panose="02040503050406030204" pitchFamily="18" charset="0"/>
                            </a:rPr>
                          </m:ctrlPr>
                        </m:sSubSupPr>
                        <m:e>
                          <m:r>
                            <a:rPr lang="en-CN" sz="2800" i="1">
                              <a:latin typeface="Cambria Math" panose="02040503050406030204" pitchFamily="18" charset="0"/>
                            </a:rPr>
                            <m:t>𝓁</m:t>
                          </m:r>
                        </m:e>
                        <m:sub>
                          <m:r>
                            <a:rPr lang="en-US" altLang="zh-CN" sz="2800" i="1">
                              <a:latin typeface="Cambria Math" panose="02040503050406030204" pitchFamily="18" charset="0"/>
                            </a:rPr>
                            <m:t>10</m:t>
                          </m:r>
                        </m:sub>
                        <m:sup>
                          <m:r>
                            <a:rPr lang="en-US" altLang="zh-CN" sz="2800" i="1">
                              <a:latin typeface="Cambria Math" panose="02040503050406030204" pitchFamily="18" charset="0"/>
                            </a:rPr>
                            <m:t>𝑟</m:t>
                          </m:r>
                        </m:sup>
                      </m:sSubSup>
                      <m:r>
                        <a:rPr lang="en-US" altLang="zh-CN" sz="2800" b="0" i="1">
                          <a:latin typeface="Cambria Math" panose="02040503050406030204" pitchFamily="18" charset="0"/>
                        </a:rPr>
                        <m:t>,</m:t>
                      </m:r>
                      <m:sSub>
                        <m:sSubPr>
                          <m:ctrlPr>
                            <a:rPr lang="en-CN" sz="2800" i="1">
                              <a:latin typeface="Cambria Math" panose="02040503050406030204" pitchFamily="18" charset="0"/>
                            </a:rPr>
                          </m:ctrlPr>
                        </m:sSubPr>
                        <m:e>
                          <m:r>
                            <a:rPr lang="en-CN" sz="2800" i="1">
                              <a:latin typeface="Cambria Math" panose="02040503050406030204" pitchFamily="18" charset="0"/>
                            </a:rPr>
                            <m:t>𝓁</m:t>
                          </m:r>
                        </m:e>
                        <m:sub>
                          <m:r>
                            <a:rPr lang="en-CN" sz="2800" i="1">
                              <a:latin typeface="Cambria Math" panose="02040503050406030204" pitchFamily="18" charset="0"/>
                            </a:rPr>
                            <m:t>1</m:t>
                          </m:r>
                          <m:r>
                            <a:rPr lang="en-US" sz="2800" i="1">
                              <a:latin typeface="Cambria Math" panose="02040503050406030204" pitchFamily="18" charset="0"/>
                            </a:rPr>
                            <m:t>1</m:t>
                          </m:r>
                        </m:sub>
                      </m:sSub>
                    </m:oMath>
                  </m:oMathPara>
                </a14:m>
                <a:endParaRPr kumimoji="1" lang="zh-CN" altLang="en-US" sz="2800"/>
              </a:p>
            </p:txBody>
          </p:sp>
        </mc:Choice>
        <mc:Fallback>
          <p:sp>
            <p:nvSpPr>
              <p:cNvPr id="14" name="TextBox 13">
                <a:extLst>
                  <a:ext uri="{FF2B5EF4-FFF2-40B4-BE49-F238E27FC236}">
                    <a16:creationId xmlns:a16="http://schemas.microsoft.com/office/drawing/2014/main" id="{44056843-9FD3-D224-17FF-A36BC9EFE50F}"/>
                  </a:ext>
                </a:extLst>
              </p:cNvPr>
              <p:cNvSpPr txBox="1">
                <a:spLocks noRot="1" noChangeAspect="1" noMove="1" noResize="1" noEditPoints="1" noAdjustHandles="1" noChangeArrowheads="1" noChangeShapeType="1" noTextEdit="1"/>
              </p:cNvSpPr>
              <p:nvPr/>
            </p:nvSpPr>
            <p:spPr>
              <a:xfrm>
                <a:off x="1048401" y="2182152"/>
                <a:ext cx="3464346" cy="523220"/>
              </a:xfrm>
              <a:prstGeom prst="rect">
                <a:avLst/>
              </a:prstGeom>
              <a:blipFill>
                <a:blip r:embed="rId5"/>
                <a:stretch>
                  <a:fillRect b="-4651"/>
                </a:stretch>
              </a:blipFill>
            </p:spPr>
            <p:txBody>
              <a:bodyPr/>
              <a:lstStyle/>
              <a:p>
                <a:r>
                  <a:rPr lang="zh-CN" altLang="en-US">
                    <a:noFill/>
                  </a:rPr>
                  <a:t> </a:t>
                </a:r>
              </a:p>
            </p:txBody>
          </p:sp>
        </mc:Fallback>
      </mc:AlternateContent>
      <p:sp>
        <p:nvSpPr>
          <p:cNvPr id="15" name="TextBox 14">
            <a:extLst>
              <a:ext uri="{FF2B5EF4-FFF2-40B4-BE49-F238E27FC236}">
                <a16:creationId xmlns:a16="http://schemas.microsoft.com/office/drawing/2014/main" id="{0E7F8B87-2EB6-E71B-064C-789C1126680C}"/>
              </a:ext>
            </a:extLst>
          </p:cNvPr>
          <p:cNvSpPr txBox="1"/>
          <p:nvPr/>
        </p:nvSpPr>
        <p:spPr>
          <a:xfrm>
            <a:off x="1856325" y="2695652"/>
            <a:ext cx="1753109" cy="523220"/>
          </a:xfrm>
          <a:prstGeom prst="rect">
            <a:avLst/>
          </a:prstGeom>
          <a:noFill/>
        </p:spPr>
        <p:txBody>
          <a:bodyPr wrap="none" rtlCol="0">
            <a:spAutoFit/>
          </a:bodyPr>
          <a:lstStyle/>
          <a:p>
            <a:r>
              <a:rPr kumimoji="1" lang="en-US" altLang="zh-CN" sz="2800"/>
              <a:t>Partition 1</a:t>
            </a:r>
            <a:endParaRPr kumimoji="1" lang="zh-CN" altLang="en-US" sz="2800"/>
          </a:p>
        </p:txBody>
      </p:sp>
      <p:sp>
        <p:nvSpPr>
          <p:cNvPr id="16" name="TextBox 15">
            <a:extLst>
              <a:ext uri="{FF2B5EF4-FFF2-40B4-BE49-F238E27FC236}">
                <a16:creationId xmlns:a16="http://schemas.microsoft.com/office/drawing/2014/main" id="{989EE9E4-4C7F-4CDB-8A25-DE0F32A07D00}"/>
              </a:ext>
            </a:extLst>
          </p:cNvPr>
          <p:cNvSpPr txBox="1"/>
          <p:nvPr/>
        </p:nvSpPr>
        <p:spPr>
          <a:xfrm>
            <a:off x="1904019" y="4360015"/>
            <a:ext cx="1753109" cy="523220"/>
          </a:xfrm>
          <a:prstGeom prst="rect">
            <a:avLst/>
          </a:prstGeom>
          <a:noFill/>
        </p:spPr>
        <p:txBody>
          <a:bodyPr wrap="none" rtlCol="0">
            <a:spAutoFit/>
          </a:bodyPr>
          <a:lstStyle/>
          <a:p>
            <a:r>
              <a:rPr kumimoji="1" lang="en-US" altLang="zh-CN" sz="2800"/>
              <a:t>Partition 2</a:t>
            </a:r>
            <a:endParaRPr kumimoji="1" lang="zh-CN" altLang="en-US" sz="2800"/>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5549B0D6-1C48-F3D3-DA6E-14A5CAD151EC}"/>
                  </a:ext>
                </a:extLst>
              </p:cNvPr>
              <p:cNvSpPr txBox="1"/>
              <p:nvPr/>
            </p:nvSpPr>
            <p:spPr>
              <a:xfrm>
                <a:off x="750754" y="3756792"/>
                <a:ext cx="4059637" cy="523220"/>
              </a:xfrm>
              <a:prstGeom prst="rect">
                <a:avLst/>
              </a:prstGeom>
              <a:noFill/>
            </p:spPr>
            <p:txBody>
              <a:bodyPr wrap="none" rtlCol="0">
                <a:spAutoFit/>
              </a:bodyPr>
              <a:lstStyle/>
              <a:p>
                <a14:m>
                  <m:oMath xmlns:m="http://schemas.openxmlformats.org/officeDocument/2006/math">
                    <m:d>
                      <m:dPr>
                        <m:ctrlPr>
                          <a:rPr lang="en-US" sz="2800" b="0" i="1">
                            <a:latin typeface="Cambria Math" panose="02040503050406030204" pitchFamily="18" charset="0"/>
                          </a:rPr>
                        </m:ctrlPr>
                      </m:dPr>
                      <m:e>
                        <m:sSub>
                          <m:sSubPr>
                            <m:ctrlPr>
                              <a:rPr lang="en-CN" sz="2800" i="1">
                                <a:latin typeface="Cambria Math" panose="02040503050406030204" pitchFamily="18" charset="0"/>
                              </a:rPr>
                            </m:ctrlPr>
                          </m:sSubPr>
                          <m:e>
                            <m:r>
                              <a:rPr lang="en-CN" sz="2800" i="1">
                                <a:latin typeface="Cambria Math" panose="02040503050406030204" pitchFamily="18" charset="0"/>
                              </a:rPr>
                              <m:t>𝓁</m:t>
                            </m:r>
                          </m:e>
                          <m:sub>
                            <m:r>
                              <a:rPr lang="en-CN" sz="2800" i="1">
                                <a:latin typeface="Cambria Math" panose="02040503050406030204" pitchFamily="18" charset="0"/>
                              </a:rPr>
                              <m:t>1</m:t>
                            </m:r>
                          </m:sub>
                        </m:sSub>
                        <m:r>
                          <a:rPr lang="en-US" sz="2800" b="0" i="1">
                            <a:latin typeface="Cambria Math" panose="02040503050406030204" pitchFamily="18" charset="0"/>
                          </a:rPr>
                          <m:t>,</m:t>
                        </m:r>
                        <m:sSub>
                          <m:sSubPr>
                            <m:ctrlPr>
                              <a:rPr lang="en-CN" sz="2800" i="1">
                                <a:latin typeface="Cambria Math" panose="02040503050406030204" pitchFamily="18" charset="0"/>
                              </a:rPr>
                            </m:ctrlPr>
                          </m:sSubPr>
                          <m:e>
                            <m:r>
                              <a:rPr lang="en-CN" sz="2800" i="1">
                                <a:latin typeface="Cambria Math" panose="02040503050406030204" pitchFamily="18" charset="0"/>
                              </a:rPr>
                              <m:t>𝓁</m:t>
                            </m:r>
                          </m:e>
                          <m:sub>
                            <m:r>
                              <a:rPr lang="en-US" sz="2800" i="1">
                                <a:latin typeface="Cambria Math" panose="02040503050406030204" pitchFamily="18" charset="0"/>
                              </a:rPr>
                              <m:t>2</m:t>
                            </m:r>
                          </m:sub>
                        </m:sSub>
                        <m:r>
                          <a:rPr lang="en-US" sz="2800" b="0" i="1">
                            <a:latin typeface="Cambria Math" panose="02040503050406030204" pitchFamily="18" charset="0"/>
                          </a:rPr>
                          <m:t>,</m:t>
                        </m:r>
                        <m:sSubSup>
                          <m:sSubSupPr>
                            <m:ctrlPr>
                              <a:rPr lang="en-CN" altLang="zh-CN" sz="2800" i="1">
                                <a:latin typeface="Cambria Math" panose="02040503050406030204" pitchFamily="18" charset="0"/>
                              </a:rPr>
                            </m:ctrlPr>
                          </m:sSubSupPr>
                          <m:e>
                            <m:r>
                              <a:rPr lang="en-CN" sz="2800" i="1">
                                <a:latin typeface="Cambria Math" panose="02040503050406030204" pitchFamily="18" charset="0"/>
                              </a:rPr>
                              <m:t>𝓁</m:t>
                            </m:r>
                          </m:e>
                          <m:sub>
                            <m:r>
                              <a:rPr lang="en-US" altLang="zh-CN" sz="2800" i="1">
                                <a:latin typeface="Cambria Math" panose="02040503050406030204" pitchFamily="18" charset="0"/>
                              </a:rPr>
                              <m:t>5</m:t>
                            </m:r>
                          </m:sub>
                          <m:sup>
                            <m:r>
                              <a:rPr lang="en-US" altLang="zh-CN" sz="2800" i="1">
                                <a:latin typeface="Cambria Math" panose="02040503050406030204" pitchFamily="18" charset="0"/>
                              </a:rPr>
                              <m:t>𝑐</m:t>
                            </m:r>
                          </m:sup>
                        </m:sSubSup>
                      </m:e>
                    </m:d>
                    <m:r>
                      <a:rPr lang="en-US" sz="2800" b="0" i="1">
                        <a:latin typeface="Cambria Math" panose="02040503050406030204" pitchFamily="18" charset="0"/>
                      </a:rPr>
                      <m:t>,</m:t>
                    </m:r>
                  </m:oMath>
                </a14:m>
                <a:r>
                  <a:rPr lang="en-CN" sz="2800"/>
                  <a:t> </a:t>
                </a:r>
                <a14:m>
                  <m:oMath xmlns:m="http://schemas.openxmlformats.org/officeDocument/2006/math">
                    <m:sSub>
                      <m:sSubPr>
                        <m:ctrlPr>
                          <a:rPr lang="en-CN" sz="2800" i="1">
                            <a:latin typeface="Cambria Math" panose="02040503050406030204" pitchFamily="18" charset="0"/>
                          </a:rPr>
                        </m:ctrlPr>
                      </m:sSubPr>
                      <m:e>
                        <m:r>
                          <a:rPr lang="en-CN" sz="2800" i="1">
                            <a:latin typeface="Cambria Math" panose="02040503050406030204" pitchFamily="18" charset="0"/>
                          </a:rPr>
                          <m:t>𝓁</m:t>
                        </m:r>
                      </m:e>
                      <m:sub>
                        <m:r>
                          <a:rPr lang="en-US" sz="2800" i="1">
                            <a:latin typeface="Cambria Math" panose="02040503050406030204" pitchFamily="18" charset="0"/>
                          </a:rPr>
                          <m:t>3</m:t>
                        </m:r>
                      </m:sub>
                    </m:sSub>
                    <m:r>
                      <a:rPr lang="en-US" sz="2800" b="0" i="1">
                        <a:latin typeface="Cambria Math" panose="02040503050406030204" pitchFamily="18" charset="0"/>
                      </a:rPr>
                      <m:t>,(</m:t>
                    </m:r>
                    <m:sSub>
                      <m:sSubPr>
                        <m:ctrlPr>
                          <a:rPr lang="en-CN" sz="2800" i="1">
                            <a:latin typeface="Cambria Math" panose="02040503050406030204" pitchFamily="18" charset="0"/>
                          </a:rPr>
                        </m:ctrlPr>
                      </m:sSubPr>
                      <m:e>
                        <m:r>
                          <a:rPr lang="en-CN" sz="2800" i="1">
                            <a:latin typeface="Cambria Math" panose="02040503050406030204" pitchFamily="18" charset="0"/>
                          </a:rPr>
                          <m:t>𝓁</m:t>
                        </m:r>
                      </m:e>
                      <m:sub>
                        <m:r>
                          <a:rPr lang="en-US" sz="2800" i="1">
                            <a:latin typeface="Cambria Math" panose="02040503050406030204" pitchFamily="18" charset="0"/>
                          </a:rPr>
                          <m:t>6</m:t>
                        </m:r>
                      </m:sub>
                    </m:sSub>
                    <m:r>
                      <a:rPr lang="en-US" sz="2800" b="0" i="1">
                        <a:latin typeface="Cambria Math" panose="02040503050406030204" pitchFamily="18" charset="0"/>
                      </a:rPr>
                      <m:t>,</m:t>
                    </m:r>
                    <m:sSub>
                      <m:sSubPr>
                        <m:ctrlPr>
                          <a:rPr lang="en-CN" sz="2800" i="1">
                            <a:latin typeface="Cambria Math" panose="02040503050406030204" pitchFamily="18" charset="0"/>
                          </a:rPr>
                        </m:ctrlPr>
                      </m:sSubPr>
                      <m:e>
                        <m:r>
                          <a:rPr lang="en-CN" sz="2800" i="1">
                            <a:latin typeface="Cambria Math" panose="02040503050406030204" pitchFamily="18" charset="0"/>
                          </a:rPr>
                          <m:t>𝓁</m:t>
                        </m:r>
                      </m:e>
                      <m:sub>
                        <m:r>
                          <a:rPr lang="en-US" sz="2800" i="1">
                            <a:latin typeface="Cambria Math" panose="02040503050406030204" pitchFamily="18" charset="0"/>
                          </a:rPr>
                          <m:t>7</m:t>
                        </m:r>
                      </m:sub>
                    </m:sSub>
                    <m:r>
                      <a:rPr lang="en-US" sz="2800" b="0" i="1">
                        <a:latin typeface="Cambria Math" panose="02040503050406030204" pitchFamily="18" charset="0"/>
                      </a:rPr>
                      <m:t>,</m:t>
                    </m:r>
                    <m:sSubSup>
                      <m:sSubSupPr>
                        <m:ctrlPr>
                          <a:rPr lang="en-CN" altLang="zh-CN" sz="2800" i="1">
                            <a:latin typeface="Cambria Math" panose="02040503050406030204" pitchFamily="18" charset="0"/>
                          </a:rPr>
                        </m:ctrlPr>
                      </m:sSubSupPr>
                      <m:e>
                        <m:r>
                          <a:rPr lang="en-CN" sz="2800" i="1">
                            <a:latin typeface="Cambria Math" panose="02040503050406030204" pitchFamily="18" charset="0"/>
                          </a:rPr>
                          <m:t>𝓁</m:t>
                        </m:r>
                      </m:e>
                      <m:sub>
                        <m:r>
                          <a:rPr lang="en-US" altLang="zh-CN" sz="2800" i="1">
                            <a:latin typeface="Cambria Math" panose="02040503050406030204" pitchFamily="18" charset="0"/>
                          </a:rPr>
                          <m:t>5</m:t>
                        </m:r>
                      </m:sub>
                      <m:sup>
                        <m:r>
                          <a:rPr lang="en-US" altLang="zh-CN" sz="2800" i="1">
                            <a:latin typeface="Cambria Math" panose="02040503050406030204" pitchFamily="18" charset="0"/>
                          </a:rPr>
                          <m:t>𝑟</m:t>
                        </m:r>
                      </m:sup>
                    </m:sSubSup>
                    <m:r>
                      <a:rPr lang="en-US" sz="2800" b="0" i="1">
                        <a:latin typeface="Cambria Math" panose="02040503050406030204" pitchFamily="18" charset="0"/>
                      </a:rPr>
                      <m:t>)</m:t>
                    </m:r>
                  </m:oMath>
                </a14:m>
                <a:endParaRPr kumimoji="1" lang="zh-CN" altLang="en-US" sz="2800"/>
              </a:p>
            </p:txBody>
          </p:sp>
        </mc:Choice>
        <mc:Fallback>
          <p:sp>
            <p:nvSpPr>
              <p:cNvPr id="17" name="TextBox 16">
                <a:extLst>
                  <a:ext uri="{FF2B5EF4-FFF2-40B4-BE49-F238E27FC236}">
                    <a16:creationId xmlns:a16="http://schemas.microsoft.com/office/drawing/2014/main" id="{5549B0D6-1C48-F3D3-DA6E-14A5CAD151EC}"/>
                  </a:ext>
                </a:extLst>
              </p:cNvPr>
              <p:cNvSpPr txBox="1">
                <a:spLocks noRot="1" noChangeAspect="1" noMove="1" noResize="1" noEditPoints="1" noAdjustHandles="1" noChangeArrowheads="1" noChangeShapeType="1" noTextEdit="1"/>
              </p:cNvSpPr>
              <p:nvPr/>
            </p:nvSpPr>
            <p:spPr>
              <a:xfrm>
                <a:off x="750754" y="3756792"/>
                <a:ext cx="4059637" cy="523220"/>
              </a:xfrm>
              <a:prstGeom prst="rect">
                <a:avLst/>
              </a:prstGeom>
              <a:blipFill>
                <a:blip r:embed="rId6"/>
                <a:stretch>
                  <a:fillRect r="-938" b="-19048"/>
                </a:stretch>
              </a:blipFill>
            </p:spPr>
            <p:txBody>
              <a:bodyPr/>
              <a:lstStyle/>
              <a:p>
                <a:r>
                  <a:rPr lang="zh-CN" altLang="en-US">
                    <a:noFill/>
                  </a:rPr>
                  <a:t> </a:t>
                </a:r>
              </a:p>
            </p:txBody>
          </p:sp>
        </mc:Fallback>
      </mc:AlternateContent>
      <p:sp>
        <p:nvSpPr>
          <p:cNvPr id="21" name="Down Arrow 20">
            <a:extLst>
              <a:ext uri="{FF2B5EF4-FFF2-40B4-BE49-F238E27FC236}">
                <a16:creationId xmlns:a16="http://schemas.microsoft.com/office/drawing/2014/main" id="{3BA21B90-A9A8-B79F-818C-92AB982169F7}"/>
              </a:ext>
            </a:extLst>
          </p:cNvPr>
          <p:cNvSpPr/>
          <p:nvPr/>
        </p:nvSpPr>
        <p:spPr>
          <a:xfrm rot="16200000">
            <a:off x="5341502" y="3426552"/>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47178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A366B23-F4EB-6D6B-61CE-EA4F2FFBCFA1}"/>
              </a:ext>
            </a:extLst>
          </p:cNvPr>
          <p:cNvSpPr>
            <a:spLocks noGrp="1"/>
          </p:cNvSpPr>
          <p:nvPr>
            <p:ph type="sldNum" sz="quarter" idx="12"/>
          </p:nvPr>
        </p:nvSpPr>
        <p:spPr/>
        <p:txBody>
          <a:bodyPr/>
          <a:lstStyle/>
          <a:p>
            <a:fld id="{E7F4798B-5966-EA46-B410-50C17A12B33D}" type="slidenum">
              <a:rPr lang="en-CN"/>
              <a:t>41</a:t>
            </a:fld>
            <a:endParaRPr kumimoji="1" lang="en-CN" altLang="zh-CN"/>
          </a:p>
        </p:txBody>
      </p:sp>
      <p:sp>
        <p:nvSpPr>
          <p:cNvPr id="5" name="TextBox 4">
            <a:extLst>
              <a:ext uri="{FF2B5EF4-FFF2-40B4-BE49-F238E27FC236}">
                <a16:creationId xmlns:a16="http://schemas.microsoft.com/office/drawing/2014/main" id="{6DDBF9AB-283D-55EC-1676-F812FC393AD9}"/>
              </a:ext>
            </a:extLst>
          </p:cNvPr>
          <p:cNvSpPr txBox="1"/>
          <p:nvPr/>
        </p:nvSpPr>
        <p:spPr>
          <a:xfrm>
            <a:off x="4430512" y="2967335"/>
            <a:ext cx="3330976" cy="923330"/>
          </a:xfrm>
          <a:prstGeom prst="rect">
            <a:avLst/>
          </a:prstGeom>
          <a:noFill/>
        </p:spPr>
        <p:txBody>
          <a:bodyPr wrap="none" rtlCol="0">
            <a:spAutoFit/>
          </a:bodyPr>
          <a:lstStyle/>
          <a:p>
            <a:r>
              <a:rPr kumimoji="1" lang="en-US" altLang="zh-CN" sz="5400"/>
              <a:t>Evaluation</a:t>
            </a:r>
            <a:endParaRPr kumimoji="1" lang="zh-CN" altLang="en-US" sz="5400"/>
          </a:p>
        </p:txBody>
      </p:sp>
    </p:spTree>
    <p:extLst>
      <p:ext uri="{BB962C8B-B14F-4D97-AF65-F5344CB8AC3E}">
        <p14:creationId xmlns:p14="http://schemas.microsoft.com/office/powerpoint/2010/main" val="3193436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58275-95BB-14C0-8D8F-933B885C67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DFF92B-CD64-DC3B-F0CC-5F4F315B8975}"/>
              </a:ext>
            </a:extLst>
          </p:cNvPr>
          <p:cNvSpPr>
            <a:spLocks noGrp="1"/>
          </p:cNvSpPr>
          <p:nvPr>
            <p:ph type="title"/>
          </p:nvPr>
        </p:nvSpPr>
        <p:spPr/>
        <p:txBody>
          <a:bodyPr/>
          <a:lstStyle/>
          <a:p>
            <a:r>
              <a:rPr kumimoji="1" lang="en-US" altLang="zh-CN"/>
              <a:t>Results</a:t>
            </a:r>
            <a:endParaRPr kumimoji="1" lang="zh-CN" altLang="en-US"/>
          </a:p>
        </p:txBody>
      </p:sp>
      <p:sp>
        <p:nvSpPr>
          <p:cNvPr id="4" name="Slide Number Placeholder 3">
            <a:extLst>
              <a:ext uri="{FF2B5EF4-FFF2-40B4-BE49-F238E27FC236}">
                <a16:creationId xmlns:a16="http://schemas.microsoft.com/office/drawing/2014/main" id="{7FBECBCE-10BA-1BDB-ACC7-1076E670F528}"/>
              </a:ext>
            </a:extLst>
          </p:cNvPr>
          <p:cNvSpPr>
            <a:spLocks noGrp="1"/>
          </p:cNvSpPr>
          <p:nvPr>
            <p:ph type="sldNum" sz="quarter" idx="12"/>
          </p:nvPr>
        </p:nvSpPr>
        <p:spPr/>
        <p:txBody>
          <a:bodyPr/>
          <a:lstStyle/>
          <a:p>
            <a:fld id="{E7F4798B-5966-EA46-B410-50C17A12B33D}" type="slidenum">
              <a:rPr lang="en-CN"/>
              <a:t>42</a:t>
            </a:fld>
            <a:endParaRPr kumimoji="1" lang="en-CN" altLang="zh-CN"/>
          </a:p>
        </p:txBody>
      </p:sp>
      <p:sp>
        <p:nvSpPr>
          <p:cNvPr id="3" name="Content Placeholder 2">
            <a:extLst>
              <a:ext uri="{FF2B5EF4-FFF2-40B4-BE49-F238E27FC236}">
                <a16:creationId xmlns:a16="http://schemas.microsoft.com/office/drawing/2014/main" id="{97ACB51B-90A0-E2CF-D003-17A6251392C8}"/>
              </a:ext>
            </a:extLst>
          </p:cNvPr>
          <p:cNvSpPr>
            <a:spLocks noGrp="1"/>
          </p:cNvSpPr>
          <p:nvPr>
            <p:ph type="body" sz="quarter" idx="13"/>
          </p:nvPr>
        </p:nvSpPr>
        <p:spPr>
          <a:xfrm>
            <a:off x="838199" y="1037292"/>
            <a:ext cx="4768121" cy="543059"/>
          </a:xfrm>
        </p:spPr>
        <p:txBody>
          <a:bodyPr/>
          <a:lstStyle/>
          <a:p>
            <a:r>
              <a:rPr kumimoji="1" lang="en-US" altLang="zh-CN"/>
              <a:t>RQ1: NIST benchmark</a:t>
            </a:r>
            <a:endParaRPr kumimoji="1" lang="zh-CN" altLang="en-US"/>
          </a:p>
        </p:txBody>
      </p:sp>
      <p:pic>
        <p:nvPicPr>
          <p:cNvPr id="6" name="Picture 5">
            <a:extLst>
              <a:ext uri="{FF2B5EF4-FFF2-40B4-BE49-F238E27FC236}">
                <a16:creationId xmlns:a16="http://schemas.microsoft.com/office/drawing/2014/main" id="{14501B20-95EB-9EFD-95E9-5D66C2CD447F}"/>
              </a:ext>
            </a:extLst>
          </p:cNvPr>
          <p:cNvPicPr>
            <a:picLocks noChangeAspect="1"/>
          </p:cNvPicPr>
          <p:nvPr/>
        </p:nvPicPr>
        <p:blipFill>
          <a:blip r:embed="rId4"/>
          <a:stretch>
            <a:fillRect/>
          </a:stretch>
        </p:blipFill>
        <p:spPr>
          <a:xfrm>
            <a:off x="1974619" y="2298387"/>
            <a:ext cx="8007581" cy="2718623"/>
          </a:xfrm>
          <a:prstGeom prst="rect">
            <a:avLst/>
          </a:prstGeom>
        </p:spPr>
      </p:pic>
      <p:sp>
        <p:nvSpPr>
          <p:cNvPr id="5" name="TextBox 4">
            <a:extLst>
              <a:ext uri="{FF2B5EF4-FFF2-40B4-BE49-F238E27FC236}">
                <a16:creationId xmlns:a16="http://schemas.microsoft.com/office/drawing/2014/main" id="{F47DD827-E9DF-65D8-DCF5-559934603272}"/>
              </a:ext>
            </a:extLst>
          </p:cNvPr>
          <p:cNvSpPr txBox="1"/>
          <p:nvPr/>
        </p:nvSpPr>
        <p:spPr>
          <a:xfrm>
            <a:off x="1034319" y="1535779"/>
            <a:ext cx="5996067" cy="523220"/>
          </a:xfrm>
          <a:prstGeom prst="rect">
            <a:avLst/>
          </a:prstGeom>
          <a:noFill/>
        </p:spPr>
        <p:txBody>
          <a:bodyPr wrap="square" rtlCol="0">
            <a:spAutoFit/>
          </a:bodyPr>
          <a:lstStyle/>
          <a:p>
            <a:r>
              <a:rPr kumimoji="1" lang="en-US" altLang="zh-CN" sz="2800"/>
              <a:t>8312 programs from NIST dataset</a:t>
            </a:r>
          </a:p>
        </p:txBody>
      </p:sp>
      <p:sp>
        <p:nvSpPr>
          <p:cNvPr id="7" name="Rectangle 6">
            <a:extLst>
              <a:ext uri="{FF2B5EF4-FFF2-40B4-BE49-F238E27FC236}">
                <a16:creationId xmlns:a16="http://schemas.microsoft.com/office/drawing/2014/main" id="{367F4EA8-FAD1-658F-FE93-FCDE32A524F2}"/>
              </a:ext>
            </a:extLst>
          </p:cNvPr>
          <p:cNvSpPr/>
          <p:nvPr/>
        </p:nvSpPr>
        <p:spPr>
          <a:xfrm>
            <a:off x="8760225" y="3478500"/>
            <a:ext cx="1159279" cy="395228"/>
          </a:xfrm>
          <a:prstGeom prst="rect">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Rectangle 7">
            <a:extLst>
              <a:ext uri="{FF2B5EF4-FFF2-40B4-BE49-F238E27FC236}">
                <a16:creationId xmlns:a16="http://schemas.microsoft.com/office/drawing/2014/main" id="{31A00965-7A7F-1DEE-0B18-14C91F036495}"/>
              </a:ext>
            </a:extLst>
          </p:cNvPr>
          <p:cNvSpPr/>
          <p:nvPr/>
        </p:nvSpPr>
        <p:spPr>
          <a:xfrm>
            <a:off x="8760224" y="4447800"/>
            <a:ext cx="1159279" cy="395228"/>
          </a:xfrm>
          <a:prstGeom prst="rect">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Box 8">
            <a:extLst>
              <a:ext uri="{FF2B5EF4-FFF2-40B4-BE49-F238E27FC236}">
                <a16:creationId xmlns:a16="http://schemas.microsoft.com/office/drawing/2014/main" id="{E602E68C-7A4D-4E87-42D9-E4E3C0F6C6FE}"/>
              </a:ext>
            </a:extLst>
          </p:cNvPr>
          <p:cNvSpPr txBox="1"/>
          <p:nvPr/>
        </p:nvSpPr>
        <p:spPr>
          <a:xfrm>
            <a:off x="6775554" y="815415"/>
            <a:ext cx="5201587" cy="523220"/>
          </a:xfrm>
          <a:prstGeom prst="rect">
            <a:avLst/>
          </a:prstGeom>
          <a:solidFill>
            <a:schemeClr val="bg2"/>
          </a:solidFill>
          <a:ln>
            <a:solidFill>
              <a:schemeClr val="tx1"/>
            </a:solidFill>
          </a:ln>
        </p:spPr>
        <p:txBody>
          <a:bodyPr wrap="square" rtlCol="0">
            <a:spAutoFit/>
          </a:bodyPr>
          <a:lstStyle/>
          <a:p>
            <a:r>
              <a:rPr kumimoji="1" lang="en-US" altLang="zh-CN" sz="2800"/>
              <a:t>Highest precision (avg. </a:t>
            </a:r>
            <a:r>
              <a:rPr kumimoji="1" lang="en-US" altLang="zh-CN" sz="2800" b="1"/>
              <a:t>+31.99%</a:t>
            </a:r>
            <a:r>
              <a:rPr kumimoji="1" lang="en-US" altLang="zh-CN" sz="2800"/>
              <a:t>)</a:t>
            </a:r>
            <a:endParaRPr kumimoji="1" lang="zh-CN" altLang="en-US" sz="2800"/>
          </a:p>
        </p:txBody>
      </p:sp>
      <p:sp>
        <p:nvSpPr>
          <p:cNvPr id="11" name="TextBox 10">
            <a:extLst>
              <a:ext uri="{FF2B5EF4-FFF2-40B4-BE49-F238E27FC236}">
                <a16:creationId xmlns:a16="http://schemas.microsoft.com/office/drawing/2014/main" id="{17B0356D-AF6C-A568-2AAB-568AD7842FD7}"/>
              </a:ext>
            </a:extLst>
          </p:cNvPr>
          <p:cNvSpPr txBox="1"/>
          <p:nvPr/>
        </p:nvSpPr>
        <p:spPr>
          <a:xfrm>
            <a:off x="6815547" y="5032199"/>
            <a:ext cx="3166653" cy="954107"/>
          </a:xfrm>
          <a:prstGeom prst="rect">
            <a:avLst/>
          </a:prstGeom>
          <a:solidFill>
            <a:schemeClr val="bg2"/>
          </a:solidFill>
          <a:ln>
            <a:solidFill>
              <a:schemeClr val="tx1"/>
            </a:solidFill>
          </a:ln>
        </p:spPr>
        <p:txBody>
          <a:bodyPr wrap="square" rtlCol="0">
            <a:spAutoFit/>
          </a:bodyPr>
          <a:lstStyle/>
          <a:p>
            <a:r>
              <a:rPr kumimoji="1" lang="en-US" altLang="zh-CN" sz="2800"/>
              <a:t>Precision higher by </a:t>
            </a:r>
            <a:r>
              <a:rPr kumimoji="1" lang="en-US" altLang="zh-CN" sz="2800" b="1"/>
              <a:t>43.49% </a:t>
            </a:r>
            <a:r>
              <a:rPr kumimoji="1" lang="en-US" altLang="zh-CN" sz="2800"/>
              <a:t>on average</a:t>
            </a:r>
            <a:endParaRPr kumimoji="1" lang="zh-CN" altLang="en-US" sz="2800"/>
          </a:p>
        </p:txBody>
      </p:sp>
    </p:spTree>
    <p:custDataLst>
      <p:tags r:id="rId1"/>
    </p:custDataLst>
    <p:extLst>
      <p:ext uri="{BB962C8B-B14F-4D97-AF65-F5344CB8AC3E}">
        <p14:creationId xmlns:p14="http://schemas.microsoft.com/office/powerpoint/2010/main" val="63883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68840-080D-B6D2-A404-E0F4552E1B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E7F996-9512-7391-DFB9-43B6A7F1251D}"/>
              </a:ext>
            </a:extLst>
          </p:cNvPr>
          <p:cNvSpPr>
            <a:spLocks noGrp="1"/>
          </p:cNvSpPr>
          <p:nvPr>
            <p:ph type="title"/>
          </p:nvPr>
        </p:nvSpPr>
        <p:spPr/>
        <p:txBody>
          <a:bodyPr/>
          <a:lstStyle/>
          <a:p>
            <a:r>
              <a:rPr kumimoji="1" lang="en-US" altLang="zh-CN"/>
              <a:t>Results</a:t>
            </a:r>
            <a:endParaRPr kumimoji="1" lang="zh-CN" altLang="en-US"/>
          </a:p>
        </p:txBody>
      </p:sp>
      <p:sp>
        <p:nvSpPr>
          <p:cNvPr id="4" name="Slide Number Placeholder 3">
            <a:extLst>
              <a:ext uri="{FF2B5EF4-FFF2-40B4-BE49-F238E27FC236}">
                <a16:creationId xmlns:a16="http://schemas.microsoft.com/office/drawing/2014/main" id="{DE59A010-1853-E1C7-4CCE-53ED4655F3BC}"/>
              </a:ext>
            </a:extLst>
          </p:cNvPr>
          <p:cNvSpPr>
            <a:spLocks noGrp="1"/>
          </p:cNvSpPr>
          <p:nvPr>
            <p:ph type="sldNum" sz="quarter" idx="12"/>
          </p:nvPr>
        </p:nvSpPr>
        <p:spPr/>
        <p:txBody>
          <a:bodyPr/>
          <a:lstStyle/>
          <a:p>
            <a:fld id="{E7F4798B-5966-EA46-B410-50C17A12B33D}" type="slidenum">
              <a:rPr lang="en-CN"/>
              <a:t>43</a:t>
            </a:fld>
            <a:endParaRPr kumimoji="1" lang="en-CN" altLang="zh-CN"/>
          </a:p>
        </p:txBody>
      </p:sp>
      <p:sp>
        <p:nvSpPr>
          <p:cNvPr id="3" name="Content Placeholder 2">
            <a:extLst>
              <a:ext uri="{FF2B5EF4-FFF2-40B4-BE49-F238E27FC236}">
                <a16:creationId xmlns:a16="http://schemas.microsoft.com/office/drawing/2014/main" id="{6654CE20-FFE5-4116-92DA-B30A16E223D0}"/>
              </a:ext>
            </a:extLst>
          </p:cNvPr>
          <p:cNvSpPr>
            <a:spLocks noGrp="1"/>
          </p:cNvSpPr>
          <p:nvPr>
            <p:ph type="body" sz="quarter" idx="13"/>
          </p:nvPr>
        </p:nvSpPr>
        <p:spPr>
          <a:xfrm>
            <a:off x="838200" y="1037292"/>
            <a:ext cx="5052934" cy="543059"/>
          </a:xfrm>
        </p:spPr>
        <p:txBody>
          <a:bodyPr/>
          <a:lstStyle/>
          <a:p>
            <a:r>
              <a:rPr kumimoji="1" lang="en-US" altLang="zh-CN"/>
              <a:t>RQ2: Real-world projects</a:t>
            </a:r>
          </a:p>
        </p:txBody>
      </p:sp>
      <p:sp>
        <p:nvSpPr>
          <p:cNvPr id="8" name="TextBox 7">
            <a:extLst>
              <a:ext uri="{FF2B5EF4-FFF2-40B4-BE49-F238E27FC236}">
                <a16:creationId xmlns:a16="http://schemas.microsoft.com/office/drawing/2014/main" id="{8C6C8E90-A7F0-9A28-992F-0A64E1AF8957}"/>
              </a:ext>
            </a:extLst>
          </p:cNvPr>
          <p:cNvSpPr txBox="1"/>
          <p:nvPr/>
        </p:nvSpPr>
        <p:spPr>
          <a:xfrm>
            <a:off x="1019331" y="1490059"/>
            <a:ext cx="5520678" cy="523220"/>
          </a:xfrm>
          <a:prstGeom prst="rect">
            <a:avLst/>
          </a:prstGeom>
          <a:noFill/>
        </p:spPr>
        <p:txBody>
          <a:bodyPr wrap="none" rtlCol="0">
            <a:spAutoFit/>
          </a:bodyPr>
          <a:lstStyle/>
          <a:p>
            <a:r>
              <a:rPr kumimoji="1" lang="en-US" altLang="zh-CN" sz="2800"/>
              <a:t>Benchmark: 10 real-world projects</a:t>
            </a:r>
            <a:endParaRPr kumimoji="1" lang="zh-CN" altLang="en-US" sz="2800"/>
          </a:p>
        </p:txBody>
      </p:sp>
      <p:pic>
        <p:nvPicPr>
          <p:cNvPr id="6" name="Picture 5">
            <a:extLst>
              <a:ext uri="{FF2B5EF4-FFF2-40B4-BE49-F238E27FC236}">
                <a16:creationId xmlns:a16="http://schemas.microsoft.com/office/drawing/2014/main" id="{6792758D-1265-94A3-BDFE-D40127448FA4}"/>
              </a:ext>
            </a:extLst>
          </p:cNvPr>
          <p:cNvPicPr>
            <a:picLocks noChangeAspect="1"/>
          </p:cNvPicPr>
          <p:nvPr/>
        </p:nvPicPr>
        <p:blipFill>
          <a:blip r:embed="rId3"/>
          <a:stretch>
            <a:fillRect/>
          </a:stretch>
        </p:blipFill>
        <p:spPr>
          <a:xfrm>
            <a:off x="1371599" y="1943951"/>
            <a:ext cx="8964651" cy="4914050"/>
          </a:xfrm>
          <a:prstGeom prst="rect">
            <a:avLst/>
          </a:prstGeom>
        </p:spPr>
      </p:pic>
    </p:spTree>
    <p:extLst>
      <p:ext uri="{BB962C8B-B14F-4D97-AF65-F5344CB8AC3E}">
        <p14:creationId xmlns:p14="http://schemas.microsoft.com/office/powerpoint/2010/main" val="3451202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FF1E0-1220-C383-D20D-528A932A8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A47FA8-B0A1-6917-FF05-2C3AE489EACD}"/>
              </a:ext>
            </a:extLst>
          </p:cNvPr>
          <p:cNvSpPr>
            <a:spLocks noGrp="1"/>
          </p:cNvSpPr>
          <p:nvPr>
            <p:ph type="title"/>
          </p:nvPr>
        </p:nvSpPr>
        <p:spPr/>
        <p:txBody>
          <a:bodyPr/>
          <a:lstStyle/>
          <a:p>
            <a:r>
              <a:rPr kumimoji="1" lang="en-US" altLang="zh-CN"/>
              <a:t>Results</a:t>
            </a:r>
            <a:endParaRPr kumimoji="1" lang="zh-CN" altLang="en-US"/>
          </a:p>
        </p:txBody>
      </p:sp>
      <p:sp>
        <p:nvSpPr>
          <p:cNvPr id="4" name="Slide Number Placeholder 3">
            <a:extLst>
              <a:ext uri="{FF2B5EF4-FFF2-40B4-BE49-F238E27FC236}">
                <a16:creationId xmlns:a16="http://schemas.microsoft.com/office/drawing/2014/main" id="{9CDB59F1-D931-7F73-CB5D-49D714C5A7AC}"/>
              </a:ext>
            </a:extLst>
          </p:cNvPr>
          <p:cNvSpPr>
            <a:spLocks noGrp="1"/>
          </p:cNvSpPr>
          <p:nvPr>
            <p:ph type="sldNum" sz="quarter" idx="12"/>
          </p:nvPr>
        </p:nvSpPr>
        <p:spPr/>
        <p:txBody>
          <a:bodyPr/>
          <a:lstStyle/>
          <a:p>
            <a:fld id="{E7F4798B-5966-EA46-B410-50C17A12B33D}" type="slidenum">
              <a:rPr lang="en-CN"/>
              <a:t>44</a:t>
            </a:fld>
            <a:endParaRPr kumimoji="1" lang="en-CN" altLang="zh-CN"/>
          </a:p>
        </p:txBody>
      </p:sp>
      <p:sp>
        <p:nvSpPr>
          <p:cNvPr id="3" name="Content Placeholder 2">
            <a:extLst>
              <a:ext uri="{FF2B5EF4-FFF2-40B4-BE49-F238E27FC236}">
                <a16:creationId xmlns:a16="http://schemas.microsoft.com/office/drawing/2014/main" id="{F4FD3905-AA3A-B4FA-16F7-46A68450B85E}"/>
              </a:ext>
            </a:extLst>
          </p:cNvPr>
          <p:cNvSpPr>
            <a:spLocks noGrp="1"/>
          </p:cNvSpPr>
          <p:nvPr>
            <p:ph type="body" sz="quarter" idx="13"/>
          </p:nvPr>
        </p:nvSpPr>
        <p:spPr>
          <a:xfrm>
            <a:off x="838200" y="1037292"/>
            <a:ext cx="4798102" cy="543059"/>
          </a:xfrm>
        </p:spPr>
        <p:txBody>
          <a:bodyPr/>
          <a:lstStyle/>
          <a:p>
            <a:r>
              <a:rPr kumimoji="1" lang="en-US" altLang="zh-CN"/>
              <a:t>RQ2: Real-world projects</a:t>
            </a:r>
          </a:p>
        </p:txBody>
      </p:sp>
      <p:pic>
        <p:nvPicPr>
          <p:cNvPr id="6" name="Picture 5">
            <a:extLst>
              <a:ext uri="{FF2B5EF4-FFF2-40B4-BE49-F238E27FC236}">
                <a16:creationId xmlns:a16="http://schemas.microsoft.com/office/drawing/2014/main" id="{3F8C8C88-7C3A-A640-FC13-1259ADF8EE79}"/>
              </a:ext>
            </a:extLst>
          </p:cNvPr>
          <p:cNvPicPr>
            <a:picLocks noChangeAspect="1"/>
          </p:cNvPicPr>
          <p:nvPr/>
        </p:nvPicPr>
        <p:blipFill>
          <a:blip r:embed="rId4"/>
          <a:stretch>
            <a:fillRect/>
          </a:stretch>
        </p:blipFill>
        <p:spPr>
          <a:xfrm>
            <a:off x="1058702" y="1610729"/>
            <a:ext cx="8575580" cy="4593152"/>
          </a:xfrm>
          <a:prstGeom prst="rect">
            <a:avLst/>
          </a:prstGeom>
        </p:spPr>
      </p:pic>
      <p:sp>
        <p:nvSpPr>
          <p:cNvPr id="5" name="Rectangle 4">
            <a:extLst>
              <a:ext uri="{FF2B5EF4-FFF2-40B4-BE49-F238E27FC236}">
                <a16:creationId xmlns:a16="http://schemas.microsoft.com/office/drawing/2014/main" id="{76C8800B-CB7D-5712-A960-DA41D7BCBAE5}"/>
              </a:ext>
            </a:extLst>
          </p:cNvPr>
          <p:cNvSpPr/>
          <p:nvPr/>
        </p:nvSpPr>
        <p:spPr>
          <a:xfrm>
            <a:off x="8314267" y="2302933"/>
            <a:ext cx="575733" cy="3776134"/>
          </a:xfrm>
          <a:prstGeom prst="rect">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TextBox 6">
            <a:extLst>
              <a:ext uri="{FF2B5EF4-FFF2-40B4-BE49-F238E27FC236}">
                <a16:creationId xmlns:a16="http://schemas.microsoft.com/office/drawing/2014/main" id="{7B90823B-A5FE-3A44-8AE4-0988AD79CD7B}"/>
              </a:ext>
            </a:extLst>
          </p:cNvPr>
          <p:cNvSpPr txBox="1"/>
          <p:nvPr/>
        </p:nvSpPr>
        <p:spPr>
          <a:xfrm>
            <a:off x="6720840" y="687033"/>
            <a:ext cx="5257800" cy="523220"/>
          </a:xfrm>
          <a:prstGeom prst="rect">
            <a:avLst/>
          </a:prstGeom>
          <a:solidFill>
            <a:schemeClr val="bg2"/>
          </a:solidFill>
          <a:ln>
            <a:solidFill>
              <a:schemeClr val="tx1"/>
            </a:solidFill>
          </a:ln>
        </p:spPr>
        <p:txBody>
          <a:bodyPr wrap="square" rtlCol="0">
            <a:spAutoFit/>
          </a:bodyPr>
          <a:lstStyle/>
          <a:p>
            <a:r>
              <a:rPr kumimoji="1" lang="en-US" altLang="zh-CN" sz="2800"/>
              <a:t>Highest precision (avg. +46.51%)</a:t>
            </a:r>
            <a:endParaRPr kumimoji="1" lang="zh-CN" altLang="en-US" sz="2800"/>
          </a:p>
        </p:txBody>
      </p:sp>
    </p:spTree>
    <p:custDataLst>
      <p:tags r:id="rId1"/>
    </p:custDataLst>
    <p:extLst>
      <p:ext uri="{BB962C8B-B14F-4D97-AF65-F5344CB8AC3E}">
        <p14:creationId xmlns:p14="http://schemas.microsoft.com/office/powerpoint/2010/main" val="39345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B4279-3AAC-C3CE-3155-5AFB6501A215}"/>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F5FC6BF1-5163-4A1E-A3CD-BD89C334A3E0}"/>
              </a:ext>
            </a:extLst>
          </p:cNvPr>
          <p:cNvPicPr>
            <a:picLocks noChangeAspect="1"/>
          </p:cNvPicPr>
          <p:nvPr/>
        </p:nvPicPr>
        <p:blipFill>
          <a:blip r:embed="rId4"/>
          <a:stretch>
            <a:fillRect/>
          </a:stretch>
        </p:blipFill>
        <p:spPr>
          <a:xfrm>
            <a:off x="673310" y="1610729"/>
            <a:ext cx="6968136" cy="4759368"/>
          </a:xfrm>
          <a:prstGeom prst="rect">
            <a:avLst/>
          </a:prstGeom>
        </p:spPr>
      </p:pic>
      <p:sp>
        <p:nvSpPr>
          <p:cNvPr id="2" name="Title 1">
            <a:extLst>
              <a:ext uri="{FF2B5EF4-FFF2-40B4-BE49-F238E27FC236}">
                <a16:creationId xmlns:a16="http://schemas.microsoft.com/office/drawing/2014/main" id="{F3F08F30-A7C4-0D02-3F1F-584E2E996FB1}"/>
              </a:ext>
            </a:extLst>
          </p:cNvPr>
          <p:cNvSpPr>
            <a:spLocks noGrp="1"/>
          </p:cNvSpPr>
          <p:nvPr>
            <p:ph type="title"/>
          </p:nvPr>
        </p:nvSpPr>
        <p:spPr/>
        <p:txBody>
          <a:bodyPr/>
          <a:lstStyle/>
          <a:p>
            <a:r>
              <a:rPr kumimoji="1" lang="en-US" altLang="zh-CN"/>
              <a:t>Results</a:t>
            </a:r>
            <a:endParaRPr kumimoji="1" lang="zh-CN" altLang="en-US"/>
          </a:p>
        </p:txBody>
      </p:sp>
      <p:sp>
        <p:nvSpPr>
          <p:cNvPr id="4" name="Slide Number Placeholder 3">
            <a:extLst>
              <a:ext uri="{FF2B5EF4-FFF2-40B4-BE49-F238E27FC236}">
                <a16:creationId xmlns:a16="http://schemas.microsoft.com/office/drawing/2014/main" id="{BDB498B5-E707-B60A-BEB5-4F0A9E0388E4}"/>
              </a:ext>
            </a:extLst>
          </p:cNvPr>
          <p:cNvSpPr>
            <a:spLocks noGrp="1"/>
          </p:cNvSpPr>
          <p:nvPr>
            <p:ph type="sldNum" sz="quarter" idx="12"/>
          </p:nvPr>
        </p:nvSpPr>
        <p:spPr/>
        <p:txBody>
          <a:bodyPr/>
          <a:lstStyle/>
          <a:p>
            <a:fld id="{E7F4798B-5966-EA46-B410-50C17A12B33D}" type="slidenum">
              <a:rPr lang="en-CN"/>
              <a:t>45</a:t>
            </a:fld>
            <a:endParaRPr kumimoji="1" lang="en-CN" altLang="zh-CN"/>
          </a:p>
        </p:txBody>
      </p:sp>
      <p:sp>
        <p:nvSpPr>
          <p:cNvPr id="3" name="Content Placeholder 2">
            <a:extLst>
              <a:ext uri="{FF2B5EF4-FFF2-40B4-BE49-F238E27FC236}">
                <a16:creationId xmlns:a16="http://schemas.microsoft.com/office/drawing/2014/main" id="{55F4295F-A694-829A-2A64-3D988F28F00C}"/>
              </a:ext>
            </a:extLst>
          </p:cNvPr>
          <p:cNvSpPr>
            <a:spLocks noGrp="1"/>
          </p:cNvSpPr>
          <p:nvPr>
            <p:ph type="body" sz="quarter" idx="13"/>
          </p:nvPr>
        </p:nvSpPr>
        <p:spPr>
          <a:xfrm>
            <a:off x="838200" y="1037292"/>
            <a:ext cx="4700666" cy="543059"/>
          </a:xfrm>
        </p:spPr>
        <p:txBody>
          <a:bodyPr/>
          <a:lstStyle/>
          <a:p>
            <a:r>
              <a:rPr kumimoji="1" lang="en-US" altLang="zh-CN"/>
              <a:t>RQ3: Ablation Analysis</a:t>
            </a:r>
          </a:p>
        </p:txBody>
      </p:sp>
      <p:sp>
        <p:nvSpPr>
          <p:cNvPr id="5" name="Rectangle 4">
            <a:extLst>
              <a:ext uri="{FF2B5EF4-FFF2-40B4-BE49-F238E27FC236}">
                <a16:creationId xmlns:a16="http://schemas.microsoft.com/office/drawing/2014/main" id="{F8A20937-BD3D-6E8E-3E8C-F6B033EBE1A9}"/>
              </a:ext>
            </a:extLst>
          </p:cNvPr>
          <p:cNvSpPr/>
          <p:nvPr/>
        </p:nvSpPr>
        <p:spPr>
          <a:xfrm>
            <a:off x="5620432" y="1596179"/>
            <a:ext cx="1954968" cy="4759368"/>
          </a:xfrm>
          <a:prstGeom prst="rect">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TextBox 5">
            <a:extLst>
              <a:ext uri="{FF2B5EF4-FFF2-40B4-BE49-F238E27FC236}">
                <a16:creationId xmlns:a16="http://schemas.microsoft.com/office/drawing/2014/main" id="{3F013C34-D6E0-D6A0-4A3E-559B89392A47}"/>
              </a:ext>
            </a:extLst>
          </p:cNvPr>
          <p:cNvSpPr txBox="1"/>
          <p:nvPr/>
        </p:nvSpPr>
        <p:spPr>
          <a:xfrm>
            <a:off x="5762468" y="136525"/>
            <a:ext cx="4700666" cy="1384995"/>
          </a:xfrm>
          <a:prstGeom prst="rect">
            <a:avLst/>
          </a:prstGeom>
          <a:solidFill>
            <a:schemeClr val="bg2"/>
          </a:solidFill>
          <a:ln>
            <a:solidFill>
              <a:schemeClr val="tx1"/>
            </a:solidFill>
          </a:ln>
        </p:spPr>
        <p:txBody>
          <a:bodyPr wrap="square" rtlCol="0">
            <a:spAutoFit/>
          </a:bodyPr>
          <a:lstStyle/>
          <a:p>
            <a:r>
              <a:rPr kumimoji="1" lang="en-US" altLang="zh-CN" sz="2800"/>
              <a:t>Compared to </a:t>
            </a:r>
            <a:r>
              <a:rPr kumimoji="1" lang="en-US" altLang="zh-CN" sz="2800" b="1"/>
              <a:t>RecTopo-NR</a:t>
            </a:r>
            <a:r>
              <a:rPr kumimoji="1" lang="en-US" altLang="zh-CN" sz="2800"/>
              <a:t>, precision avg. </a:t>
            </a:r>
            <a:r>
              <a:rPr kumimoji="1" lang="en-US" altLang="zh-CN" sz="2800" b="1"/>
              <a:t>+60.41%</a:t>
            </a:r>
            <a:r>
              <a:rPr kumimoji="1" lang="en-US" altLang="zh-CN" sz="2800"/>
              <a:t>, with </a:t>
            </a:r>
            <a:r>
              <a:rPr kumimoji="1" lang="en-US" altLang="zh-CN" sz="2800" b="1"/>
              <a:t>acceptable overheads</a:t>
            </a:r>
            <a:r>
              <a:rPr kumimoji="1" lang="en-US" altLang="zh-CN" sz="2800"/>
              <a:t>.</a:t>
            </a:r>
            <a:endParaRPr kumimoji="1" lang="zh-CN" altLang="en-US" sz="2800"/>
          </a:p>
        </p:txBody>
      </p:sp>
      <p:sp>
        <p:nvSpPr>
          <p:cNvPr id="7" name="TextBox 6">
            <a:extLst>
              <a:ext uri="{FF2B5EF4-FFF2-40B4-BE49-F238E27FC236}">
                <a16:creationId xmlns:a16="http://schemas.microsoft.com/office/drawing/2014/main" id="{66B6A3C0-BA22-9098-F089-CE94ED55E378}"/>
              </a:ext>
            </a:extLst>
          </p:cNvPr>
          <p:cNvSpPr txBox="1"/>
          <p:nvPr/>
        </p:nvSpPr>
        <p:spPr>
          <a:xfrm>
            <a:off x="8389495" y="2296637"/>
            <a:ext cx="3392774"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a:t>RecTopo-NR: Skips recursive calls and assigns a top value.</a:t>
            </a:r>
          </a:p>
          <a:p>
            <a:pPr marL="285750" indent="-285750">
              <a:buFont typeface="Arial" panose="020B0604020202020204" pitchFamily="34" charset="0"/>
              <a:buChar char="•"/>
            </a:pPr>
            <a:r>
              <a:rPr kumimoji="1" lang="en-US" altLang="zh-CN"/>
              <a:t>RecTopo-GL: Integrates a whole-program global IWTO.</a:t>
            </a:r>
            <a:endParaRPr kumimoji="1" lang="zh-CN" altLang="en-US"/>
          </a:p>
        </p:txBody>
      </p:sp>
      <p:sp>
        <p:nvSpPr>
          <p:cNvPr id="11" name="Rectangle 10">
            <a:extLst>
              <a:ext uri="{FF2B5EF4-FFF2-40B4-BE49-F238E27FC236}">
                <a16:creationId xmlns:a16="http://schemas.microsoft.com/office/drawing/2014/main" id="{C5514914-B4AE-28AB-7B29-A3C0F196D70D}"/>
              </a:ext>
            </a:extLst>
          </p:cNvPr>
          <p:cNvSpPr/>
          <p:nvPr/>
        </p:nvSpPr>
        <p:spPr>
          <a:xfrm>
            <a:off x="1859650" y="1596179"/>
            <a:ext cx="1954968" cy="4759368"/>
          </a:xfrm>
          <a:prstGeom prst="rect">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ustDataLst>
      <p:tags r:id="rId1"/>
    </p:custDataLst>
    <p:extLst>
      <p:ext uri="{BB962C8B-B14F-4D97-AF65-F5344CB8AC3E}">
        <p14:creationId xmlns:p14="http://schemas.microsoft.com/office/powerpoint/2010/main" val="19827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59C3B-416E-F34A-0D7D-D9661E38F5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DC5FB6-9A7C-2DE6-CF12-C9C7168D4807}"/>
              </a:ext>
            </a:extLst>
          </p:cNvPr>
          <p:cNvSpPr>
            <a:spLocks noGrp="1"/>
          </p:cNvSpPr>
          <p:nvPr>
            <p:ph type="title"/>
          </p:nvPr>
        </p:nvSpPr>
        <p:spPr/>
        <p:txBody>
          <a:bodyPr/>
          <a:lstStyle/>
          <a:p>
            <a:r>
              <a:rPr kumimoji="1" lang="en-US" altLang="zh-CN"/>
              <a:t>Results</a:t>
            </a:r>
            <a:endParaRPr kumimoji="1" lang="zh-CN" altLang="en-US"/>
          </a:p>
        </p:txBody>
      </p:sp>
      <p:sp>
        <p:nvSpPr>
          <p:cNvPr id="4" name="Slide Number Placeholder 3">
            <a:extLst>
              <a:ext uri="{FF2B5EF4-FFF2-40B4-BE49-F238E27FC236}">
                <a16:creationId xmlns:a16="http://schemas.microsoft.com/office/drawing/2014/main" id="{F0CF8F7D-EDD2-4FD4-8583-8356B3E82CD9}"/>
              </a:ext>
            </a:extLst>
          </p:cNvPr>
          <p:cNvSpPr>
            <a:spLocks noGrp="1"/>
          </p:cNvSpPr>
          <p:nvPr>
            <p:ph type="sldNum" sz="quarter" idx="12"/>
          </p:nvPr>
        </p:nvSpPr>
        <p:spPr/>
        <p:txBody>
          <a:bodyPr/>
          <a:lstStyle/>
          <a:p>
            <a:fld id="{E7F4798B-5966-EA46-B410-50C17A12B33D}" type="slidenum">
              <a:rPr lang="en-CN"/>
              <a:t>46</a:t>
            </a:fld>
            <a:endParaRPr kumimoji="1" lang="en-CN" altLang="zh-CN"/>
          </a:p>
        </p:txBody>
      </p:sp>
      <p:sp>
        <p:nvSpPr>
          <p:cNvPr id="3" name="Content Placeholder 2">
            <a:extLst>
              <a:ext uri="{FF2B5EF4-FFF2-40B4-BE49-F238E27FC236}">
                <a16:creationId xmlns:a16="http://schemas.microsoft.com/office/drawing/2014/main" id="{3FBEFC56-787F-5FD3-54E4-BBB8324153A1}"/>
              </a:ext>
            </a:extLst>
          </p:cNvPr>
          <p:cNvSpPr>
            <a:spLocks noGrp="1"/>
          </p:cNvSpPr>
          <p:nvPr>
            <p:ph type="body" sz="quarter" idx="13"/>
          </p:nvPr>
        </p:nvSpPr>
        <p:spPr>
          <a:xfrm>
            <a:off x="838200" y="1037292"/>
            <a:ext cx="4700666" cy="543059"/>
          </a:xfrm>
        </p:spPr>
        <p:txBody>
          <a:bodyPr/>
          <a:lstStyle/>
          <a:p>
            <a:r>
              <a:rPr kumimoji="1" lang="en-US" altLang="zh-CN"/>
              <a:t>RQ3: Ablation Analysis</a:t>
            </a:r>
          </a:p>
        </p:txBody>
      </p:sp>
      <p:pic>
        <p:nvPicPr>
          <p:cNvPr id="10" name="Picture 9">
            <a:extLst>
              <a:ext uri="{FF2B5EF4-FFF2-40B4-BE49-F238E27FC236}">
                <a16:creationId xmlns:a16="http://schemas.microsoft.com/office/drawing/2014/main" id="{339056DA-0B9F-B3AE-0442-1E075FF4E2A4}"/>
              </a:ext>
            </a:extLst>
          </p:cNvPr>
          <p:cNvPicPr>
            <a:picLocks noChangeAspect="1"/>
          </p:cNvPicPr>
          <p:nvPr/>
        </p:nvPicPr>
        <p:blipFill>
          <a:blip r:embed="rId3"/>
          <a:stretch>
            <a:fillRect/>
          </a:stretch>
        </p:blipFill>
        <p:spPr>
          <a:xfrm>
            <a:off x="673310" y="1610729"/>
            <a:ext cx="6968136" cy="4759368"/>
          </a:xfrm>
          <a:prstGeom prst="rect">
            <a:avLst/>
          </a:prstGeom>
        </p:spPr>
      </p:pic>
      <p:sp>
        <p:nvSpPr>
          <p:cNvPr id="7" name="TextBox 6">
            <a:extLst>
              <a:ext uri="{FF2B5EF4-FFF2-40B4-BE49-F238E27FC236}">
                <a16:creationId xmlns:a16="http://schemas.microsoft.com/office/drawing/2014/main" id="{FB75ECFA-FDB2-1ED7-C9D2-24ED64C28859}"/>
              </a:ext>
            </a:extLst>
          </p:cNvPr>
          <p:cNvSpPr txBox="1"/>
          <p:nvPr/>
        </p:nvSpPr>
        <p:spPr>
          <a:xfrm>
            <a:off x="8389495" y="2296637"/>
            <a:ext cx="3392774"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a:t>RecTopo-NR: Skips recursive calls and assigns a top value.</a:t>
            </a:r>
          </a:p>
          <a:p>
            <a:pPr marL="285750" indent="-285750">
              <a:buFont typeface="Arial" panose="020B0604020202020204" pitchFamily="34" charset="0"/>
              <a:buChar char="•"/>
            </a:pPr>
            <a:r>
              <a:rPr kumimoji="1" lang="en-US" altLang="zh-CN"/>
              <a:t>RecTopo-GL: Integrates a whole-program global IWTO.</a:t>
            </a:r>
            <a:endParaRPr kumimoji="1" lang="zh-CN" altLang="en-US"/>
          </a:p>
        </p:txBody>
      </p:sp>
      <p:sp>
        <p:nvSpPr>
          <p:cNvPr id="11" name="TextBox 10">
            <a:extLst>
              <a:ext uri="{FF2B5EF4-FFF2-40B4-BE49-F238E27FC236}">
                <a16:creationId xmlns:a16="http://schemas.microsoft.com/office/drawing/2014/main" id="{01AE71A1-51D8-965F-73F7-79D1C92D4CEF}"/>
              </a:ext>
            </a:extLst>
          </p:cNvPr>
          <p:cNvSpPr txBox="1"/>
          <p:nvPr/>
        </p:nvSpPr>
        <p:spPr>
          <a:xfrm>
            <a:off x="7656436" y="4263669"/>
            <a:ext cx="4367924" cy="1384995"/>
          </a:xfrm>
          <a:prstGeom prst="rect">
            <a:avLst/>
          </a:prstGeom>
          <a:solidFill>
            <a:schemeClr val="bg2"/>
          </a:solidFill>
          <a:ln>
            <a:solidFill>
              <a:schemeClr val="tx1"/>
            </a:solidFill>
          </a:ln>
        </p:spPr>
        <p:txBody>
          <a:bodyPr wrap="square" rtlCol="0">
            <a:spAutoFit/>
          </a:bodyPr>
          <a:lstStyle/>
          <a:p>
            <a:r>
              <a:rPr kumimoji="1" lang="en-US" altLang="zh-CN" sz="2800"/>
              <a:t>Compared to </a:t>
            </a:r>
            <a:r>
              <a:rPr kumimoji="1" lang="en-US" altLang="zh-CN" sz="2800" b="1"/>
              <a:t>RecTopo-GL</a:t>
            </a:r>
            <a:r>
              <a:rPr kumimoji="1" lang="en-US" altLang="zh-CN" sz="2800"/>
              <a:t>, precision avg. </a:t>
            </a:r>
            <a:r>
              <a:rPr kumimoji="1" lang="en-US" altLang="zh-CN" sz="2800" b="1"/>
              <a:t>+64.27%</a:t>
            </a:r>
            <a:r>
              <a:rPr kumimoji="1" lang="en-US" altLang="zh-CN" sz="2800"/>
              <a:t>,</a:t>
            </a:r>
          </a:p>
          <a:p>
            <a:r>
              <a:rPr kumimoji="1" lang="en-US" altLang="zh-CN" sz="2800"/>
              <a:t>accelarate </a:t>
            </a:r>
            <a:r>
              <a:rPr kumimoji="1" lang="en-US" altLang="zh-CN" sz="2800" b="1"/>
              <a:t>1.15x</a:t>
            </a:r>
            <a:r>
              <a:rPr kumimoji="1" lang="en-US" altLang="zh-CN" sz="2800"/>
              <a:t>.</a:t>
            </a:r>
            <a:endParaRPr kumimoji="1" lang="zh-CN" altLang="en-US" sz="2800"/>
          </a:p>
        </p:txBody>
      </p:sp>
      <p:sp>
        <p:nvSpPr>
          <p:cNvPr id="13" name="Rectangle 12">
            <a:extLst>
              <a:ext uri="{FF2B5EF4-FFF2-40B4-BE49-F238E27FC236}">
                <a16:creationId xmlns:a16="http://schemas.microsoft.com/office/drawing/2014/main" id="{F7780FA7-9BEF-1588-9678-A101DA1F3F35}"/>
              </a:ext>
            </a:extLst>
          </p:cNvPr>
          <p:cNvSpPr/>
          <p:nvPr/>
        </p:nvSpPr>
        <p:spPr>
          <a:xfrm>
            <a:off x="3717562" y="1610729"/>
            <a:ext cx="3834984" cy="4759368"/>
          </a:xfrm>
          <a:prstGeom prst="rect">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3651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linds(horizontal)">
                                      <p:cBhvr>
                                        <p:cTn id="13" dur="500"/>
                                        <p:tgtEl>
                                          <p:spTgt spid="7">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blinds(horizontal)">
                                      <p:cBhvr>
                                        <p:cTn id="1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E741E-267A-8923-458C-AF8653CB9E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26E82C-CBDC-8F02-B91B-2A8CF4CB378D}"/>
              </a:ext>
            </a:extLst>
          </p:cNvPr>
          <p:cNvSpPr>
            <a:spLocks noGrp="1"/>
          </p:cNvSpPr>
          <p:nvPr>
            <p:ph type="title"/>
          </p:nvPr>
        </p:nvSpPr>
        <p:spPr/>
        <p:txBody>
          <a:bodyPr/>
          <a:lstStyle/>
          <a:p>
            <a:r>
              <a:rPr kumimoji="1" lang="en-US" altLang="zh-CN"/>
              <a:t>Results</a:t>
            </a:r>
            <a:endParaRPr kumimoji="1" lang="zh-CN" altLang="en-US"/>
          </a:p>
        </p:txBody>
      </p:sp>
      <p:sp>
        <p:nvSpPr>
          <p:cNvPr id="4" name="Slide Number Placeholder 3">
            <a:extLst>
              <a:ext uri="{FF2B5EF4-FFF2-40B4-BE49-F238E27FC236}">
                <a16:creationId xmlns:a16="http://schemas.microsoft.com/office/drawing/2014/main" id="{84C1EF5B-5223-5452-1561-28E110D3EB6C}"/>
              </a:ext>
            </a:extLst>
          </p:cNvPr>
          <p:cNvSpPr>
            <a:spLocks noGrp="1"/>
          </p:cNvSpPr>
          <p:nvPr>
            <p:ph type="sldNum" sz="quarter" idx="12"/>
          </p:nvPr>
        </p:nvSpPr>
        <p:spPr/>
        <p:txBody>
          <a:bodyPr/>
          <a:lstStyle/>
          <a:p>
            <a:fld id="{E7F4798B-5966-EA46-B410-50C17A12B33D}" type="slidenum">
              <a:rPr lang="en-CN"/>
              <a:t>47</a:t>
            </a:fld>
            <a:endParaRPr kumimoji="1" lang="en-CN" altLang="zh-CN"/>
          </a:p>
        </p:txBody>
      </p:sp>
      <p:sp>
        <p:nvSpPr>
          <p:cNvPr id="3" name="Content Placeholder 2">
            <a:extLst>
              <a:ext uri="{FF2B5EF4-FFF2-40B4-BE49-F238E27FC236}">
                <a16:creationId xmlns:a16="http://schemas.microsoft.com/office/drawing/2014/main" id="{DF002EBB-ED31-5EAA-A3E8-788C73242E66}"/>
              </a:ext>
            </a:extLst>
          </p:cNvPr>
          <p:cNvSpPr>
            <a:spLocks noGrp="1"/>
          </p:cNvSpPr>
          <p:nvPr>
            <p:ph type="body" sz="quarter" idx="13"/>
          </p:nvPr>
        </p:nvSpPr>
        <p:spPr>
          <a:xfrm>
            <a:off x="838200" y="1037292"/>
            <a:ext cx="4771292" cy="543059"/>
          </a:xfrm>
        </p:spPr>
        <p:txBody>
          <a:bodyPr/>
          <a:lstStyle/>
          <a:p>
            <a:r>
              <a:rPr kumimoji="1" lang="en-US" altLang="zh-CN"/>
              <a:t>RQ3: Ablation Analysis</a:t>
            </a:r>
          </a:p>
        </p:txBody>
      </p:sp>
      <p:pic>
        <p:nvPicPr>
          <p:cNvPr id="8" name="Picture 7">
            <a:extLst>
              <a:ext uri="{FF2B5EF4-FFF2-40B4-BE49-F238E27FC236}">
                <a16:creationId xmlns:a16="http://schemas.microsoft.com/office/drawing/2014/main" id="{B243BDC6-7D3C-B0DB-3321-2EDE8C384E48}"/>
              </a:ext>
            </a:extLst>
          </p:cNvPr>
          <p:cNvPicPr>
            <a:picLocks noChangeAspect="1"/>
          </p:cNvPicPr>
          <p:nvPr/>
        </p:nvPicPr>
        <p:blipFill>
          <a:blip r:embed="rId4"/>
          <a:stretch>
            <a:fillRect/>
          </a:stretch>
        </p:blipFill>
        <p:spPr>
          <a:xfrm>
            <a:off x="695126" y="2018729"/>
            <a:ext cx="10801748" cy="2820541"/>
          </a:xfrm>
          <a:prstGeom prst="rect">
            <a:avLst/>
          </a:prstGeom>
        </p:spPr>
      </p:pic>
      <p:sp>
        <p:nvSpPr>
          <p:cNvPr id="5" name="TextBox 4">
            <a:extLst>
              <a:ext uri="{FF2B5EF4-FFF2-40B4-BE49-F238E27FC236}">
                <a16:creationId xmlns:a16="http://schemas.microsoft.com/office/drawing/2014/main" id="{68B3C4A5-84C6-168E-04B2-28F58DCF3901}"/>
              </a:ext>
            </a:extLst>
          </p:cNvPr>
          <p:cNvSpPr txBox="1"/>
          <p:nvPr/>
        </p:nvSpPr>
        <p:spPr>
          <a:xfrm>
            <a:off x="3060856" y="4971355"/>
            <a:ext cx="7155285" cy="954107"/>
          </a:xfrm>
          <a:prstGeom prst="rect">
            <a:avLst/>
          </a:prstGeom>
          <a:solidFill>
            <a:schemeClr val="bg2"/>
          </a:solidFill>
          <a:ln>
            <a:solidFill>
              <a:schemeClr val="tx1"/>
            </a:solidFill>
          </a:ln>
        </p:spPr>
        <p:txBody>
          <a:bodyPr wrap="square" rtlCol="0">
            <a:spAutoFit/>
          </a:bodyPr>
          <a:lstStyle/>
          <a:p>
            <a:r>
              <a:rPr kumimoji="1" lang="en-US" altLang="zh-CN" sz="2800"/>
              <a:t>Compared with RecTopo-GL, widening points reduced by </a:t>
            </a:r>
            <a:r>
              <a:rPr kumimoji="1" lang="en-US" altLang="zh-CN" sz="2800" b="1"/>
              <a:t>58.99%</a:t>
            </a:r>
            <a:r>
              <a:rPr kumimoji="1" lang="en-US" altLang="zh-CN" sz="2800"/>
              <a:t>.</a:t>
            </a:r>
            <a:endParaRPr kumimoji="1" lang="zh-CN" altLang="en-US" sz="2800"/>
          </a:p>
        </p:txBody>
      </p:sp>
      <p:sp>
        <p:nvSpPr>
          <p:cNvPr id="9" name="TextBox 8">
            <a:extLst>
              <a:ext uri="{FF2B5EF4-FFF2-40B4-BE49-F238E27FC236}">
                <a16:creationId xmlns:a16="http://schemas.microsoft.com/office/drawing/2014/main" id="{AECDF025-0F12-9945-E222-054E9D6E28AF}"/>
              </a:ext>
            </a:extLst>
          </p:cNvPr>
          <p:cNvSpPr txBox="1"/>
          <p:nvPr/>
        </p:nvSpPr>
        <p:spPr>
          <a:xfrm>
            <a:off x="3080536" y="6027448"/>
            <a:ext cx="7155285" cy="523220"/>
          </a:xfrm>
          <a:prstGeom prst="rect">
            <a:avLst/>
          </a:prstGeom>
          <a:solidFill>
            <a:schemeClr val="bg2"/>
          </a:solidFill>
          <a:ln>
            <a:solidFill>
              <a:schemeClr val="tx1"/>
            </a:solidFill>
          </a:ln>
        </p:spPr>
        <p:txBody>
          <a:bodyPr wrap="square" rtlCol="0">
            <a:spAutoFit/>
          </a:bodyPr>
          <a:lstStyle/>
          <a:p>
            <a:r>
              <a:rPr kumimoji="1" lang="en-US" altLang="zh-CN" sz="2800"/>
              <a:t>IWTO construction time accelarated by </a:t>
            </a:r>
            <a:r>
              <a:rPr kumimoji="1" lang="en-US" altLang="zh-CN" sz="2800" b="1"/>
              <a:t>36x</a:t>
            </a:r>
            <a:r>
              <a:rPr kumimoji="1" lang="en-US" altLang="zh-CN" sz="2800"/>
              <a:t>.</a:t>
            </a:r>
            <a:endParaRPr lang="zh-CN" altLang="en-US" sz="2800"/>
          </a:p>
        </p:txBody>
      </p:sp>
      <p:sp>
        <p:nvSpPr>
          <p:cNvPr id="10" name="Rectangle 9">
            <a:extLst>
              <a:ext uri="{FF2B5EF4-FFF2-40B4-BE49-F238E27FC236}">
                <a16:creationId xmlns:a16="http://schemas.microsoft.com/office/drawing/2014/main" id="{5DF51DB8-0891-A155-34C5-9AADE1497984}"/>
              </a:ext>
            </a:extLst>
          </p:cNvPr>
          <p:cNvSpPr/>
          <p:nvPr/>
        </p:nvSpPr>
        <p:spPr>
          <a:xfrm>
            <a:off x="695126" y="1886645"/>
            <a:ext cx="5400874" cy="2913903"/>
          </a:xfrm>
          <a:prstGeom prst="rect">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Rectangle 10">
            <a:extLst>
              <a:ext uri="{FF2B5EF4-FFF2-40B4-BE49-F238E27FC236}">
                <a16:creationId xmlns:a16="http://schemas.microsoft.com/office/drawing/2014/main" id="{D2A423B4-EC08-76BB-C7C7-65E84BE67191}"/>
              </a:ext>
            </a:extLst>
          </p:cNvPr>
          <p:cNvSpPr/>
          <p:nvPr/>
        </p:nvSpPr>
        <p:spPr>
          <a:xfrm>
            <a:off x="6224744" y="1886645"/>
            <a:ext cx="5400874" cy="2913903"/>
          </a:xfrm>
          <a:prstGeom prst="rect">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ustDataLst>
      <p:tags r:id="rId1"/>
    </p:custDataLst>
    <p:extLst>
      <p:ext uri="{BB962C8B-B14F-4D97-AF65-F5344CB8AC3E}">
        <p14:creationId xmlns:p14="http://schemas.microsoft.com/office/powerpoint/2010/main" val="245903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xit" presetSubtype="10" fill="hold" grpId="1" nodeType="withEffect">
                                  <p:stCondLst>
                                    <p:cond delay="0"/>
                                  </p:stCondLst>
                                  <p:childTnLst>
                                    <p:animEffect transition="out" filter="blinds(horizontal)">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0" grpId="1"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C0343-AFAF-18A9-FC36-731BC05FD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AE218F-0F59-4762-665B-31A0C3A74692}"/>
              </a:ext>
            </a:extLst>
          </p:cNvPr>
          <p:cNvSpPr>
            <a:spLocks noGrp="1"/>
          </p:cNvSpPr>
          <p:nvPr>
            <p:ph type="title"/>
          </p:nvPr>
        </p:nvSpPr>
        <p:spPr/>
        <p:txBody>
          <a:bodyPr/>
          <a:lstStyle/>
          <a:p>
            <a:r>
              <a:rPr kumimoji="1" lang="en-US" altLang="zh-CN"/>
              <a:t>Conclusion</a:t>
            </a:r>
            <a:endParaRPr kumimoji="1" lang="zh-CN" altLang="en-US"/>
          </a:p>
        </p:txBody>
      </p:sp>
      <p:sp>
        <p:nvSpPr>
          <p:cNvPr id="4" name="Slide Number Placeholder 3">
            <a:extLst>
              <a:ext uri="{FF2B5EF4-FFF2-40B4-BE49-F238E27FC236}">
                <a16:creationId xmlns:a16="http://schemas.microsoft.com/office/drawing/2014/main" id="{C3F620B9-9FA3-40E9-6A77-155167387355}"/>
              </a:ext>
            </a:extLst>
          </p:cNvPr>
          <p:cNvSpPr>
            <a:spLocks noGrp="1"/>
          </p:cNvSpPr>
          <p:nvPr>
            <p:ph type="sldNum" sz="quarter" idx="12"/>
          </p:nvPr>
        </p:nvSpPr>
        <p:spPr/>
        <p:txBody>
          <a:bodyPr/>
          <a:lstStyle/>
          <a:p>
            <a:fld id="{E7F4798B-5966-EA46-B410-50C17A12B33D}" type="slidenum">
              <a:rPr lang="en-CN"/>
              <a:t>48</a:t>
            </a:fld>
            <a:endParaRPr kumimoji="1" lang="en-CN" altLang="zh-CN"/>
          </a:p>
        </p:txBody>
      </p:sp>
      <p:sp>
        <p:nvSpPr>
          <p:cNvPr id="6" name="Content Placeholder 2">
            <a:extLst>
              <a:ext uri="{FF2B5EF4-FFF2-40B4-BE49-F238E27FC236}">
                <a16:creationId xmlns:a16="http://schemas.microsoft.com/office/drawing/2014/main" id="{82F564C8-4144-021F-0EAD-BEA715EE388C}"/>
              </a:ext>
            </a:extLst>
          </p:cNvPr>
          <p:cNvSpPr txBox="1">
            <a:spLocks/>
          </p:cNvSpPr>
          <p:nvPr/>
        </p:nvSpPr>
        <p:spPr>
          <a:xfrm>
            <a:off x="838200" y="1493116"/>
            <a:ext cx="10515600" cy="4863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a:t>RecTopo, a new fixpoint computation approach for precise interprocedural abstract interpretation on programs with recursions.</a:t>
            </a:r>
          </a:p>
          <a:p>
            <a:endParaRPr kumimoji="1" lang="en-US" altLang="zh-CN"/>
          </a:p>
          <a:p>
            <a:r>
              <a:rPr kumimoji="1" lang="en-US" altLang="zh-CN"/>
              <a:t>A scalable algorithm for constructing IWTO.</a:t>
            </a:r>
          </a:p>
          <a:p>
            <a:endParaRPr kumimoji="1" lang="en-US" altLang="zh-CN"/>
          </a:p>
          <a:p>
            <a:r>
              <a:rPr kumimoji="1" lang="en-US" altLang="zh-CN"/>
              <a:t>Evaluation on 10 big projects demonstrates significant prcision improvements with minimal overheads.</a:t>
            </a:r>
          </a:p>
          <a:p>
            <a:pPr marL="0" indent="0">
              <a:buNone/>
            </a:pPr>
            <a:endParaRPr kumimoji="1" lang="en-US" altLang="zh-CN"/>
          </a:p>
          <a:p>
            <a:r>
              <a:rPr kumimoji="1" lang="en-US" altLang="zh-CN"/>
              <a:t>Open sourced: https://github.com/JoelYYoung/RecTopo</a:t>
            </a:r>
          </a:p>
        </p:txBody>
      </p:sp>
      <p:pic>
        <p:nvPicPr>
          <p:cNvPr id="5" name="Picture 4" descr="A qr code with a white background&#10;&#10;AI-generated content may be incorrect.">
            <a:extLst>
              <a:ext uri="{FF2B5EF4-FFF2-40B4-BE49-F238E27FC236}">
                <a16:creationId xmlns:a16="http://schemas.microsoft.com/office/drawing/2014/main" id="{6329E2CD-5A9C-CF37-BDD6-DF6C14BAFBB5}"/>
              </a:ext>
            </a:extLst>
          </p:cNvPr>
          <p:cNvPicPr>
            <a:picLocks noChangeAspect="1"/>
          </p:cNvPicPr>
          <p:nvPr/>
        </p:nvPicPr>
        <p:blipFill>
          <a:blip r:embed="rId3"/>
          <a:stretch>
            <a:fillRect/>
          </a:stretch>
        </p:blipFill>
        <p:spPr>
          <a:xfrm>
            <a:off x="9642377" y="4722417"/>
            <a:ext cx="1711423" cy="1711423"/>
          </a:xfrm>
          <a:prstGeom prst="rect">
            <a:avLst/>
          </a:prstGeom>
        </p:spPr>
      </p:pic>
    </p:spTree>
    <p:extLst>
      <p:ext uri="{BB962C8B-B14F-4D97-AF65-F5344CB8AC3E}">
        <p14:creationId xmlns:p14="http://schemas.microsoft.com/office/powerpoint/2010/main" val="319603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8B87D-59DF-7CCF-CFD8-7F95F45720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2B6F98-72CB-154B-E024-8E64D0361559}"/>
              </a:ext>
            </a:extLst>
          </p:cNvPr>
          <p:cNvSpPr>
            <a:spLocks noGrp="1"/>
          </p:cNvSpPr>
          <p:nvPr>
            <p:ph type="title"/>
          </p:nvPr>
        </p:nvSpPr>
        <p:spPr/>
        <p:txBody>
          <a:bodyPr/>
          <a:lstStyle/>
          <a:p>
            <a:r>
              <a:rPr kumimoji="1" lang="en-US" altLang="zh-CN"/>
              <a:t>Abstract Interpretation</a:t>
            </a:r>
            <a:endParaRPr kumimoji="1" lang="zh-CN" alt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5FD0E3-FEA2-5D88-A6AF-AC6DBBA0E7BE}"/>
                  </a:ext>
                </a:extLst>
              </p:cNvPr>
              <p:cNvSpPr>
                <a:spLocks noGrp="1"/>
              </p:cNvSpPr>
              <p:nvPr>
                <p:ph idx="4294967295"/>
              </p:nvPr>
            </p:nvSpPr>
            <p:spPr>
              <a:xfrm>
                <a:off x="838200" y="1493116"/>
                <a:ext cx="10515600" cy="4351338"/>
              </a:xfrm>
            </p:spPr>
            <p:txBody>
              <a:bodyPr/>
              <a:lstStyle/>
              <a:p>
                <a:r>
                  <a:rPr kumimoji="1" lang="en-US" altLang="zh-CN"/>
                  <a:t>Define an </a:t>
                </a:r>
                <a:r>
                  <a:rPr kumimoji="1" lang="en-US" altLang="zh-CN" b="1" i="1">
                    <a:solidFill>
                      <a:schemeClr val="accent1"/>
                    </a:solidFill>
                  </a:rPr>
                  <a:t>equation system</a:t>
                </a:r>
                <a:r>
                  <a:rPr kumimoji="1" lang="en-US" altLang="zh-CN"/>
                  <a:t> over </a:t>
                </a:r>
                <a:r>
                  <a:rPr kumimoji="1" lang="en-US" altLang="zh-CN" b="1" i="1">
                    <a:solidFill>
                      <a:schemeClr val="accent1"/>
                    </a:solidFill>
                  </a:rPr>
                  <a:t>abstract domain </a:t>
                </a:r>
                <a14:m>
                  <m:oMath xmlns:m="http://schemas.openxmlformats.org/officeDocument/2006/math">
                    <m:r>
                      <a:rPr kumimoji="1" lang="en-US" altLang="zh-CN" b="1" i="0">
                        <a:solidFill>
                          <a:schemeClr val="accent1"/>
                        </a:solidFill>
                        <a:latin typeface="Cambria Math" panose="02040503050406030204" pitchFamily="18" charset="0"/>
                        <a:ea typeface="Cambria Math" panose="02040503050406030204" pitchFamily="18" charset="0"/>
                      </a:rPr>
                      <m:t>𝔸</m:t>
                    </m:r>
                  </m:oMath>
                </a14:m>
                <a:r>
                  <a:rPr kumimoji="1" lang="en-US" altLang="zh-CN"/>
                  <a:t> to represent program abstract semantics:</a:t>
                </a:r>
              </a:p>
              <a:p>
                <a:pPr lvl="1"/>
                <a14:m>
                  <m:oMath xmlns:m="http://schemas.openxmlformats.org/officeDocument/2006/math">
                    <m:d>
                      <m:dPr>
                        <m:begChr m:val="{"/>
                        <m:endChr m:val=""/>
                        <m:ctrlPr>
                          <a:rPr kumimoji="1" lang="en-US" altLang="zh-CN" i="1">
                            <a:latin typeface="Cambria Math" panose="02040503050406030204" pitchFamily="18" charset="0"/>
                          </a:rPr>
                        </m:ctrlPr>
                      </m:dPr>
                      <m:e>
                        <m:eqArr>
                          <m:eqArrPr>
                            <m:ctrlPr>
                              <a:rPr kumimoji="1" lang="en-US" altLang="zh-CN" i="1">
                                <a:latin typeface="Cambria Math" panose="02040503050406030204" pitchFamily="18" charset="0"/>
                              </a:rPr>
                            </m:ctrlPr>
                          </m:eqArr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𝜎</m:t>
                                </m:r>
                              </m:e>
                              <m:sub>
                                <m:r>
                                  <a:rPr kumimoji="1" lang="en-US" altLang="zh-CN" i="1">
                                    <a:latin typeface="Cambria Math" panose="02040503050406030204" pitchFamily="18" charset="0"/>
                                  </a:rPr>
                                  <m:t>1</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l-GR" altLang="zh-CN" i="1">
                                    <a:latin typeface="Cambria Math" panose="02040503050406030204" pitchFamily="18" charset="0"/>
                                    <a:ea typeface="Cambria Math" panose="02040503050406030204" pitchFamily="18" charset="0"/>
                                  </a:rPr>
                                  <m:t>Φ</m:t>
                                </m:r>
                              </m:e>
                              <m:sub>
                                <m:r>
                                  <a:rPr kumimoji="1" lang="en-US" altLang="zh-CN" i="1">
                                    <a:latin typeface="Cambria Math" panose="02040503050406030204" pitchFamily="18" charset="0"/>
                                  </a:rPr>
                                  <m:t>1</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𝜎</m:t>
                                </m:r>
                              </m:e>
                              <m:sub>
                                <m:r>
                                  <a:rPr kumimoji="1" lang="en-US" altLang="zh-CN" i="1">
                                    <a:latin typeface="Cambria Math" panose="02040503050406030204" pitchFamily="18" charset="0"/>
                                  </a:rPr>
                                  <m:t>1</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𝜎</m:t>
                                </m:r>
                              </m:e>
                              <m:sub>
                                <m:r>
                                  <a:rPr kumimoji="1" lang="en-US" altLang="zh-CN" i="1">
                                    <a:latin typeface="Cambria Math" panose="02040503050406030204" pitchFamily="18" charset="0"/>
                                  </a:rPr>
                                  <m:t>2</m:t>
                                </m:r>
                              </m:sub>
                            </m:sSub>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𝜎</m:t>
                                </m:r>
                              </m:e>
                              <m:sub>
                                <m:r>
                                  <a:rPr kumimoji="1" lang="en-US" altLang="zh-CN" i="1">
                                    <a:latin typeface="Cambria Math" panose="02040503050406030204" pitchFamily="18" charset="0"/>
                                  </a:rPr>
                                  <m:t>𝑛</m:t>
                                </m:r>
                              </m:sub>
                            </m:sSub>
                            <m:r>
                              <a:rPr kumimoji="1" lang="en-US" altLang="zh-CN" i="1">
                                <a:latin typeface="Cambria Math" panose="02040503050406030204" pitchFamily="18" charset="0"/>
                              </a:rPr>
                              <m:t>)</m:t>
                            </m:r>
                            <m:r>
                              <m:rPr>
                                <m:nor/>
                              </m:rPr>
                              <a:rPr kumimoji="1" lang="en-US" altLang="zh-CN"/>
                              <m:t> </m:t>
                            </m:r>
                          </m:e>
                          <m:e>
                            <m:r>
                              <a:rPr kumimoji="1" lang="en-US" altLang="zh-CN" i="1">
                                <a:latin typeface="Cambria Math" panose="02040503050406030204" pitchFamily="18" charset="0"/>
                                <a:ea typeface="Cambria Math" panose="02040503050406030204" pitchFamily="18" charset="0"/>
                              </a:rPr>
                              <m:t>⋯</m:t>
                            </m:r>
                          </m:e>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𝜎</m:t>
                                </m:r>
                              </m:e>
                              <m:sub>
                                <m:r>
                                  <a:rPr kumimoji="1" lang="en-US" altLang="zh-CN" b="0" i="1">
                                    <a:latin typeface="Cambria Math" panose="02040503050406030204" pitchFamily="18" charset="0"/>
                                  </a:rPr>
                                  <m:t>𝑛</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l-GR" altLang="zh-CN" i="1">
                                    <a:latin typeface="Cambria Math" panose="02040503050406030204" pitchFamily="18" charset="0"/>
                                    <a:ea typeface="Cambria Math" panose="02040503050406030204" pitchFamily="18" charset="0"/>
                                  </a:rPr>
                                  <m:t>Φ</m:t>
                                </m:r>
                              </m:e>
                              <m:sub>
                                <m:r>
                                  <a:rPr kumimoji="1" lang="en-US" altLang="zh-CN" b="0" i="1">
                                    <a:latin typeface="Cambria Math" panose="02040503050406030204" pitchFamily="18" charset="0"/>
                                    <a:ea typeface="Cambria Math" panose="02040503050406030204" pitchFamily="18" charset="0"/>
                                  </a:rPr>
                                  <m:t>𝑛</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𝜎</m:t>
                                </m:r>
                              </m:e>
                              <m:sub>
                                <m:r>
                                  <a:rPr kumimoji="1" lang="en-US" altLang="zh-CN" i="1">
                                    <a:latin typeface="Cambria Math" panose="02040503050406030204" pitchFamily="18" charset="0"/>
                                  </a:rPr>
                                  <m:t>1</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𝜎</m:t>
                                </m:r>
                              </m:e>
                              <m:sub>
                                <m:r>
                                  <a:rPr kumimoji="1" lang="en-US" altLang="zh-CN" i="1">
                                    <a:latin typeface="Cambria Math" panose="02040503050406030204" pitchFamily="18" charset="0"/>
                                  </a:rPr>
                                  <m:t>2</m:t>
                                </m:r>
                              </m:sub>
                            </m:sSub>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𝜎</m:t>
                                </m:r>
                              </m:e>
                              <m:sub>
                                <m:r>
                                  <a:rPr kumimoji="1" lang="en-US" altLang="zh-CN" i="1">
                                    <a:latin typeface="Cambria Math" panose="02040503050406030204" pitchFamily="18" charset="0"/>
                                  </a:rPr>
                                  <m:t>𝑛</m:t>
                                </m:r>
                              </m:sub>
                            </m:sSub>
                            <m:r>
                              <a:rPr kumimoji="1" lang="en-US" altLang="zh-CN" i="1">
                                <a:latin typeface="Cambria Math" panose="02040503050406030204" pitchFamily="18" charset="0"/>
                              </a:rPr>
                              <m:t>)</m:t>
                            </m:r>
                            <m:r>
                              <m:rPr>
                                <m:nor/>
                              </m:rPr>
                              <a:rPr kumimoji="1" lang="en-US" altLang="zh-CN"/>
                              <m:t> </m:t>
                            </m:r>
                          </m:e>
                        </m:eqArr>
                      </m:e>
                    </m:d>
                  </m:oMath>
                </a14:m>
                <a:endParaRPr kumimoji="1" lang="en-US" altLang="zh-CN"/>
              </a:p>
              <a:p>
                <a:pPr lvl="1"/>
                <a14:m>
                  <m:oMath xmlns:m="http://schemas.openxmlformats.org/officeDocument/2006/math">
                    <m:sSub>
                      <m:sSubPr>
                        <m:ctrlPr>
                          <a:rPr kumimoji="1" lang="en-US" altLang="zh-CN" i="1">
                            <a:latin typeface="Cambria Math" panose="02040503050406030204" pitchFamily="18" charset="0"/>
                          </a:rPr>
                        </m:ctrlPr>
                      </m:sSubPr>
                      <m:e>
                        <m:r>
                          <m:rPr>
                            <m:sty m:val="p"/>
                          </m:rPr>
                          <a:rPr kumimoji="1" lang="el-GR" altLang="zh-CN" i="1">
                            <a:latin typeface="Cambria Math" panose="02040503050406030204" pitchFamily="18" charset="0"/>
                            <a:ea typeface="Cambria Math" panose="02040503050406030204" pitchFamily="18" charset="0"/>
                          </a:rPr>
                          <m:t>Φ</m:t>
                        </m:r>
                      </m:e>
                      <m:sub>
                        <m:r>
                          <a:rPr kumimoji="1" lang="en-US" altLang="zh-CN" b="0" i="1">
                            <a:latin typeface="Cambria Math" panose="02040503050406030204" pitchFamily="18" charset="0"/>
                            <a:ea typeface="Cambria Math" panose="02040503050406030204" pitchFamily="18" charset="0"/>
                          </a:rPr>
                          <m:t>𝑖</m:t>
                        </m:r>
                      </m:sub>
                    </m:sSub>
                  </m:oMath>
                </a14:m>
                <a:r>
                  <a:rPr kumimoji="1" lang="en-US" altLang="zh-CN"/>
                  <a:t>  is derived from the semantic of control point </a:t>
                </a:r>
                <a14:m>
                  <m:oMath xmlns:m="http://schemas.openxmlformats.org/officeDocument/2006/math">
                    <m:r>
                      <a:rPr kumimoji="1" lang="en-US" altLang="zh-CN" i="1">
                        <a:latin typeface="Cambria Math" panose="02040503050406030204" pitchFamily="18" charset="0"/>
                      </a:rPr>
                      <m:t>𝑖</m:t>
                    </m:r>
                  </m:oMath>
                </a14:m>
                <a:r>
                  <a:rPr kumimoji="1" lang="en-US" altLang="zh-CN"/>
                  <a:t>.</a:t>
                </a:r>
              </a:p>
              <a:p>
                <a:pPr lvl="1"/>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𝜎</m:t>
                        </m:r>
                      </m:e>
                      <m:sub>
                        <m:r>
                          <a:rPr kumimoji="1" lang="en-US" altLang="zh-CN" b="0" i="1">
                            <a:latin typeface="Cambria Math" panose="02040503050406030204" pitchFamily="18" charset="0"/>
                          </a:rPr>
                          <m:t>𝑖</m:t>
                        </m:r>
                      </m:sub>
                    </m:sSub>
                    <m:r>
                      <a:rPr kumimoji="1" lang="en-US" altLang="zh-CN" b="0" i="1">
                        <a:latin typeface="Cambria Math" panose="02040503050406030204" pitchFamily="18" charset="0"/>
                        <a:ea typeface="Cambria Math" panose="02040503050406030204" pitchFamily="18" charset="0"/>
                      </a:rPr>
                      <m:t>∈</m:t>
                    </m:r>
                    <m:r>
                      <a:rPr kumimoji="1" lang="en-US" altLang="zh-CN" b="0" i="1">
                        <a:latin typeface="Cambria Math" panose="02040503050406030204" pitchFamily="18" charset="0"/>
                        <a:ea typeface="Cambria Math" panose="02040503050406030204" pitchFamily="18" charset="0"/>
                      </a:rPr>
                      <m:t>𝔸</m:t>
                    </m:r>
                  </m:oMath>
                </a14:m>
                <a:r>
                  <a:rPr kumimoji="1" lang="en-US" altLang="zh-CN"/>
                  <a:t> denotes the abtract state at control point </a:t>
                </a:r>
                <a14:m>
                  <m:oMath xmlns:m="http://schemas.openxmlformats.org/officeDocument/2006/math">
                    <m:r>
                      <a:rPr kumimoji="1" lang="en-US" altLang="zh-CN" i="1">
                        <a:latin typeface="Cambria Math" panose="02040503050406030204" pitchFamily="18" charset="0"/>
                      </a:rPr>
                      <m:t>𝑖</m:t>
                    </m:r>
                  </m:oMath>
                </a14:m>
                <a:r>
                  <a:rPr kumimoji="1" lang="en-US" altLang="zh-CN"/>
                  <a:t>.</a:t>
                </a:r>
              </a:p>
              <a:p>
                <a:pPr marL="0" indent="0">
                  <a:buNone/>
                </a:pPr>
                <a:endParaRPr kumimoji="1" lang="en-US" altLang="zh-CN"/>
              </a:p>
              <a:p>
                <a:r>
                  <a:rPr kumimoji="1" lang="en-US" altLang="zh-CN"/>
                  <a:t>Any over-approximation of the </a:t>
                </a:r>
                <a:r>
                  <a:rPr kumimoji="1" lang="en-US" altLang="zh-CN" b="1" i="1">
                    <a:solidFill>
                      <a:schemeClr val="accent1"/>
                    </a:solidFill>
                  </a:rPr>
                  <a:t>least fixpoint</a:t>
                </a:r>
                <a:r>
                  <a:rPr kumimoji="1" lang="en-US" altLang="zh-CN"/>
                  <a:t> of the equation system is a sound approximation of the program runtime property.</a:t>
                </a:r>
              </a:p>
            </p:txBody>
          </p:sp>
        </mc:Choice>
        <mc:Fallback>
          <p:sp>
            <p:nvSpPr>
              <p:cNvPr id="3" name="Content Placeholder 2">
                <a:extLst>
                  <a:ext uri="{FF2B5EF4-FFF2-40B4-BE49-F238E27FC236}">
                    <a16:creationId xmlns:a16="http://schemas.microsoft.com/office/drawing/2014/main" id="{FA5FD0E3-FEA2-5D88-A6AF-AC6DBBA0E7BE}"/>
                  </a:ext>
                </a:extLst>
              </p:cNvPr>
              <p:cNvSpPr>
                <a:spLocks noGrp="1" noRot="1" noChangeAspect="1" noMove="1" noResize="1" noEditPoints="1" noAdjustHandles="1" noChangeArrowheads="1" noChangeShapeType="1" noTextEdit="1"/>
              </p:cNvSpPr>
              <p:nvPr>
                <p:ph idx="4294967295"/>
              </p:nvPr>
            </p:nvSpPr>
            <p:spPr>
              <a:xfrm>
                <a:off x="838200" y="1493116"/>
                <a:ext cx="10515600" cy="4351338"/>
              </a:xfrm>
              <a:blipFill>
                <a:blip r:embed="rId3"/>
                <a:stretch>
                  <a:fillRect l="-13872" t="-44767" r="-483" b="-34593"/>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273D8D4B-6F78-68DE-5C00-DCF560BA9129}"/>
              </a:ext>
            </a:extLst>
          </p:cNvPr>
          <p:cNvSpPr>
            <a:spLocks noGrp="1"/>
          </p:cNvSpPr>
          <p:nvPr>
            <p:ph type="sldNum" sz="quarter" idx="12"/>
          </p:nvPr>
        </p:nvSpPr>
        <p:spPr/>
        <p:txBody>
          <a:bodyPr/>
          <a:lstStyle/>
          <a:p>
            <a:fld id="{E7F4798B-5966-EA46-B410-50C17A12B33D}" type="slidenum">
              <a:rPr lang="en-CN"/>
              <a:t>5</a:t>
            </a:fld>
            <a:endParaRPr kumimoji="1" lang="en-CN" altLang="zh-CN"/>
          </a:p>
        </p:txBody>
      </p:sp>
    </p:spTree>
    <p:extLst>
      <p:ext uri="{BB962C8B-B14F-4D97-AF65-F5344CB8AC3E}">
        <p14:creationId xmlns:p14="http://schemas.microsoft.com/office/powerpoint/2010/main" val="119488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DFE09-249F-213E-2EEF-29B636E2B7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FE937F-62D7-F061-B379-D13AD06482C4}"/>
              </a:ext>
            </a:extLst>
          </p:cNvPr>
          <p:cNvSpPr>
            <a:spLocks noGrp="1"/>
          </p:cNvSpPr>
          <p:nvPr>
            <p:ph type="title"/>
          </p:nvPr>
        </p:nvSpPr>
        <p:spPr/>
        <p:txBody>
          <a:bodyPr/>
          <a:lstStyle/>
          <a:p>
            <a:r>
              <a:rPr kumimoji="1" lang="en-US" altLang="zh-CN"/>
              <a:t>Abstract Interpretation</a:t>
            </a:r>
            <a:endParaRPr kumimoji="1" lang="zh-CN" altLang="en-US"/>
          </a:p>
        </p:txBody>
      </p:sp>
      <p:sp>
        <p:nvSpPr>
          <p:cNvPr id="77" name="Slide Number Placeholder 76">
            <a:extLst>
              <a:ext uri="{FF2B5EF4-FFF2-40B4-BE49-F238E27FC236}">
                <a16:creationId xmlns:a16="http://schemas.microsoft.com/office/drawing/2014/main" id="{AEC0E368-85B1-5B62-9D84-0CC68E17BF37}"/>
              </a:ext>
            </a:extLst>
          </p:cNvPr>
          <p:cNvSpPr>
            <a:spLocks noGrp="1"/>
          </p:cNvSpPr>
          <p:nvPr>
            <p:ph type="sldNum" sz="quarter" idx="12"/>
          </p:nvPr>
        </p:nvSpPr>
        <p:spPr/>
        <p:txBody>
          <a:bodyPr/>
          <a:lstStyle/>
          <a:p>
            <a:fld id="{E7F4798B-5966-EA46-B410-50C17A12B33D}" type="slidenum">
              <a:rPr lang="en-CN"/>
              <a:t>6</a:t>
            </a:fld>
            <a:endParaRPr kumimoji="1" lang="en-CN" altLang="zh-CN"/>
          </a:p>
        </p:txBody>
      </p:sp>
      <p:sp>
        <p:nvSpPr>
          <p:cNvPr id="19" name="Text Placeholder 18">
            <a:extLst>
              <a:ext uri="{FF2B5EF4-FFF2-40B4-BE49-F238E27FC236}">
                <a16:creationId xmlns:a16="http://schemas.microsoft.com/office/drawing/2014/main" id="{E44141DA-3789-FC77-3089-354D3B769CC5}"/>
              </a:ext>
            </a:extLst>
          </p:cNvPr>
          <p:cNvSpPr>
            <a:spLocks noGrp="1"/>
          </p:cNvSpPr>
          <p:nvPr>
            <p:ph type="body" sz="quarter" idx="13"/>
          </p:nvPr>
        </p:nvSpPr>
        <p:spPr/>
        <p:txBody>
          <a:bodyPr/>
          <a:lstStyle/>
          <a:p>
            <a:r>
              <a:rPr kumimoji="1" lang="en-US" altLang="zh-CN"/>
              <a:t>Equation System</a:t>
            </a:r>
          </a:p>
        </p:txBody>
      </p:sp>
      <p:sp>
        <p:nvSpPr>
          <p:cNvPr id="4" name="TextBox 3">
            <a:extLst>
              <a:ext uri="{FF2B5EF4-FFF2-40B4-BE49-F238E27FC236}">
                <a16:creationId xmlns:a16="http://schemas.microsoft.com/office/drawing/2014/main" id="{35F791A0-2C02-8964-DB62-B472F56CF5DF}"/>
              </a:ext>
            </a:extLst>
          </p:cNvPr>
          <p:cNvSpPr txBox="1"/>
          <p:nvPr/>
        </p:nvSpPr>
        <p:spPr>
          <a:xfrm>
            <a:off x="215232" y="2432912"/>
            <a:ext cx="3405094" cy="1815882"/>
          </a:xfrm>
          <a:prstGeom prst="rect">
            <a:avLst/>
          </a:prstGeom>
          <a:noFill/>
          <a:ln>
            <a:solidFill>
              <a:schemeClr val="accent1">
                <a:shade val="50000"/>
              </a:schemeClr>
            </a:solidFill>
          </a:ln>
        </p:spPr>
        <p:txBody>
          <a:bodyPr wrap="square" rtlCol="0">
            <a:spAutoFit/>
          </a:bodyPr>
          <a:lstStyle/>
          <a:p>
            <a:r>
              <a:rPr lang="en-US" sz="2800" dirty="0">
                <a:latin typeface="Inconsolata LGC" panose="020B0609030003000000" pitchFamily="49" charset="0"/>
              </a:rPr>
              <a:t>int i = 0;</a:t>
            </a:r>
          </a:p>
          <a:p>
            <a:r>
              <a:rPr lang="en-US" sz="2800" dirty="0">
                <a:latin typeface="Inconsolata LGC" panose="020B0609030003000000" pitchFamily="49" charset="0"/>
              </a:rPr>
              <a:t>while (i &lt; 10)</a:t>
            </a:r>
          </a:p>
          <a:p>
            <a:r>
              <a:rPr lang="en-US" sz="2800" dirty="0">
                <a:latin typeface="Inconsolata LGC" panose="020B0609030003000000" pitchFamily="49" charset="0"/>
              </a:rPr>
              <a:t>    i++;</a:t>
            </a:r>
          </a:p>
          <a:p>
            <a:r>
              <a:rPr lang="en-US" sz="2800" dirty="0">
                <a:latin typeface="Inconsolata LGC" panose="020B0609030003000000" pitchFamily="49" charset="0"/>
              </a:rPr>
              <a:t>...</a:t>
            </a:r>
          </a:p>
        </p:txBody>
      </p:sp>
      <p:sp>
        <p:nvSpPr>
          <p:cNvPr id="5" name="TextBox 4">
            <a:extLst>
              <a:ext uri="{FF2B5EF4-FFF2-40B4-BE49-F238E27FC236}">
                <a16:creationId xmlns:a16="http://schemas.microsoft.com/office/drawing/2014/main" id="{88EB68DB-A5ED-0093-136D-A8880A712C24}"/>
              </a:ext>
            </a:extLst>
          </p:cNvPr>
          <p:cNvSpPr txBox="1"/>
          <p:nvPr/>
        </p:nvSpPr>
        <p:spPr>
          <a:xfrm>
            <a:off x="1284790" y="5419427"/>
            <a:ext cx="1023037" cy="523220"/>
          </a:xfrm>
          <a:prstGeom prst="rect">
            <a:avLst/>
          </a:prstGeom>
          <a:noFill/>
        </p:spPr>
        <p:txBody>
          <a:bodyPr wrap="none" rtlCol="0">
            <a:spAutoFit/>
          </a:bodyPr>
          <a:lstStyle/>
          <a:p>
            <a:r>
              <a:rPr kumimoji="1" lang="en-US" altLang="zh-CN" sz="2800"/>
              <a:t>Code</a:t>
            </a:r>
            <a:endParaRPr kumimoji="1" lang="zh-CN" altLang="en-US" sz="2800"/>
          </a:p>
        </p:txBody>
      </p:sp>
    </p:spTree>
    <p:extLst>
      <p:ext uri="{BB962C8B-B14F-4D97-AF65-F5344CB8AC3E}">
        <p14:creationId xmlns:p14="http://schemas.microsoft.com/office/powerpoint/2010/main" val="2679752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AEE29-AE99-09E7-DA94-6C9EB8BCC4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36CED8-EF42-6723-01B0-0CAD09CF8585}"/>
              </a:ext>
            </a:extLst>
          </p:cNvPr>
          <p:cNvSpPr>
            <a:spLocks noGrp="1"/>
          </p:cNvSpPr>
          <p:nvPr>
            <p:ph type="title"/>
          </p:nvPr>
        </p:nvSpPr>
        <p:spPr/>
        <p:txBody>
          <a:bodyPr/>
          <a:lstStyle/>
          <a:p>
            <a:r>
              <a:rPr kumimoji="1" lang="en-US" altLang="zh-CN"/>
              <a:t>Abstract Interpretation</a:t>
            </a:r>
            <a:endParaRPr kumimoji="1" lang="zh-CN" altLang="en-US"/>
          </a:p>
        </p:txBody>
      </p:sp>
      <p:sp>
        <p:nvSpPr>
          <p:cNvPr id="77" name="Slide Number Placeholder 76">
            <a:extLst>
              <a:ext uri="{FF2B5EF4-FFF2-40B4-BE49-F238E27FC236}">
                <a16:creationId xmlns:a16="http://schemas.microsoft.com/office/drawing/2014/main" id="{E0837FA4-22ED-92ED-47B6-F5F0E7827FC0}"/>
              </a:ext>
            </a:extLst>
          </p:cNvPr>
          <p:cNvSpPr>
            <a:spLocks noGrp="1"/>
          </p:cNvSpPr>
          <p:nvPr>
            <p:ph type="sldNum" sz="quarter" idx="12"/>
          </p:nvPr>
        </p:nvSpPr>
        <p:spPr/>
        <p:txBody>
          <a:bodyPr/>
          <a:lstStyle/>
          <a:p>
            <a:fld id="{E7F4798B-5966-EA46-B410-50C17A12B33D}" type="slidenum">
              <a:rPr lang="en-CN"/>
              <a:t>7</a:t>
            </a:fld>
            <a:endParaRPr kumimoji="1" lang="en-CN" altLang="zh-CN"/>
          </a:p>
        </p:txBody>
      </p:sp>
      <p:sp>
        <p:nvSpPr>
          <p:cNvPr id="19" name="Text Placeholder 18">
            <a:extLst>
              <a:ext uri="{FF2B5EF4-FFF2-40B4-BE49-F238E27FC236}">
                <a16:creationId xmlns:a16="http://schemas.microsoft.com/office/drawing/2014/main" id="{82EC5FE4-A359-3A24-2ED7-959D13474B13}"/>
              </a:ext>
            </a:extLst>
          </p:cNvPr>
          <p:cNvSpPr>
            <a:spLocks noGrp="1"/>
          </p:cNvSpPr>
          <p:nvPr>
            <p:ph type="body" sz="quarter" idx="13"/>
          </p:nvPr>
        </p:nvSpPr>
        <p:spPr/>
        <p:txBody>
          <a:bodyPr/>
          <a:lstStyle/>
          <a:p>
            <a:r>
              <a:rPr kumimoji="1" lang="en-US" altLang="zh-CN"/>
              <a:t>Equation System</a:t>
            </a:r>
          </a:p>
        </p:txBody>
      </p:sp>
      <p:sp>
        <p:nvSpPr>
          <p:cNvPr id="4" name="TextBox 3">
            <a:extLst>
              <a:ext uri="{FF2B5EF4-FFF2-40B4-BE49-F238E27FC236}">
                <a16:creationId xmlns:a16="http://schemas.microsoft.com/office/drawing/2014/main" id="{85146824-7683-510C-7002-B6760DA86B6C}"/>
              </a:ext>
            </a:extLst>
          </p:cNvPr>
          <p:cNvSpPr txBox="1"/>
          <p:nvPr/>
        </p:nvSpPr>
        <p:spPr>
          <a:xfrm>
            <a:off x="215232" y="2432912"/>
            <a:ext cx="3405094" cy="1815882"/>
          </a:xfrm>
          <a:prstGeom prst="rect">
            <a:avLst/>
          </a:prstGeom>
          <a:noFill/>
          <a:ln>
            <a:solidFill>
              <a:schemeClr val="accent1">
                <a:shade val="50000"/>
              </a:schemeClr>
            </a:solidFill>
          </a:ln>
        </p:spPr>
        <p:txBody>
          <a:bodyPr wrap="square" rtlCol="0">
            <a:spAutoFit/>
          </a:bodyPr>
          <a:lstStyle/>
          <a:p>
            <a:r>
              <a:rPr lang="en-US" sz="2800" dirty="0">
                <a:latin typeface="Inconsolata LGC" panose="020B0609030003000000" pitchFamily="49" charset="0"/>
              </a:rPr>
              <a:t>int i = 0;</a:t>
            </a:r>
          </a:p>
          <a:p>
            <a:r>
              <a:rPr lang="en-US" sz="2800" dirty="0">
                <a:latin typeface="Inconsolata LGC" panose="020B0609030003000000" pitchFamily="49" charset="0"/>
              </a:rPr>
              <a:t>while (i &lt; 10)</a:t>
            </a:r>
          </a:p>
          <a:p>
            <a:r>
              <a:rPr lang="en-US" sz="2800" dirty="0">
                <a:latin typeface="Inconsolata LGC" panose="020B0609030003000000" pitchFamily="49" charset="0"/>
              </a:rPr>
              <a:t>    i++;</a:t>
            </a:r>
          </a:p>
          <a:p>
            <a:r>
              <a:rPr lang="en-US" sz="2800" dirty="0">
                <a:latin typeface="Inconsolata LGC" panose="020B0609030003000000" pitchFamily="49" charset="0"/>
              </a:rPr>
              <a:t>...</a:t>
            </a:r>
          </a:p>
        </p:txBody>
      </p:sp>
      <p:sp>
        <p:nvSpPr>
          <p:cNvPr id="5" name="TextBox 4">
            <a:extLst>
              <a:ext uri="{FF2B5EF4-FFF2-40B4-BE49-F238E27FC236}">
                <a16:creationId xmlns:a16="http://schemas.microsoft.com/office/drawing/2014/main" id="{7E6D80BD-AF11-179C-7F18-7BA1A339A5FD}"/>
              </a:ext>
            </a:extLst>
          </p:cNvPr>
          <p:cNvSpPr txBox="1"/>
          <p:nvPr/>
        </p:nvSpPr>
        <p:spPr>
          <a:xfrm>
            <a:off x="1284790" y="5419427"/>
            <a:ext cx="1023037" cy="523220"/>
          </a:xfrm>
          <a:prstGeom prst="rect">
            <a:avLst/>
          </a:prstGeom>
          <a:noFill/>
        </p:spPr>
        <p:txBody>
          <a:bodyPr wrap="none" rtlCol="0">
            <a:spAutoFit/>
          </a:bodyPr>
          <a:lstStyle/>
          <a:p>
            <a:r>
              <a:rPr kumimoji="1" lang="en-US" altLang="zh-CN" sz="2800"/>
              <a:t>Code</a:t>
            </a:r>
            <a:endParaRPr kumimoji="1" lang="zh-CN" altLang="en-US" sz="280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86BE722-F008-8FBD-1AB2-6039B3A18843}"/>
                  </a:ext>
                </a:extLst>
              </p:cNvPr>
              <p:cNvSpPr txBox="1"/>
              <p:nvPr/>
            </p:nvSpPr>
            <p:spPr>
              <a:xfrm>
                <a:off x="4229696" y="1959848"/>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CN" sz="2400" i="1">
                            <a:latin typeface="Cambria Math" panose="02040503050406030204" pitchFamily="18" charset="0"/>
                          </a:rPr>
                          <m:t>1</m:t>
                        </m:r>
                      </m:sub>
                    </m:sSub>
                  </m:oMath>
                </a14:m>
                <a:r>
                  <a:rPr lang="en-US" sz="2400" dirty="0">
                    <a:latin typeface="Inconsolata LGC" panose="020B0609030003000000" pitchFamily="49" charset="0"/>
                  </a:rPr>
                  <a:t>: i = 0;</a:t>
                </a:r>
              </a:p>
            </p:txBody>
          </p:sp>
        </mc:Choice>
        <mc:Fallback xmlns="">
          <p:sp>
            <p:nvSpPr>
              <p:cNvPr id="8" name="TextBox 7">
                <a:extLst>
                  <a:ext uri="{FF2B5EF4-FFF2-40B4-BE49-F238E27FC236}">
                    <a16:creationId xmlns:a16="http://schemas.microsoft.com/office/drawing/2014/main" id="{EFA0A6AD-E932-2074-CDBD-60E2EF2DA245}"/>
                  </a:ext>
                </a:extLst>
              </p:cNvPr>
              <p:cNvSpPr txBox="1">
                <a:spLocks noRot="1" noChangeAspect="1" noMove="1" noResize="1" noEditPoints="1" noAdjustHandles="1" noChangeArrowheads="1" noChangeShapeType="1" noTextEdit="1"/>
              </p:cNvSpPr>
              <p:nvPr/>
            </p:nvSpPr>
            <p:spPr>
              <a:xfrm>
                <a:off x="4229696" y="1959848"/>
                <a:ext cx="1996284" cy="461665"/>
              </a:xfrm>
              <a:prstGeom prst="rect">
                <a:avLst/>
              </a:prstGeom>
              <a:blipFill>
                <a:blip r:embed="rId5"/>
                <a:stretch>
                  <a:fillRect l="-629" t="-7692" r="-1258" b="-25641"/>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03FD748-DB4F-6479-2E96-4EFA0D6D1643}"/>
                  </a:ext>
                </a:extLst>
              </p:cNvPr>
              <p:cNvSpPr txBox="1"/>
              <p:nvPr/>
            </p:nvSpPr>
            <p:spPr>
              <a:xfrm>
                <a:off x="4229696" y="3055072"/>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US" sz="2400" b="0" i="1">
                            <a:latin typeface="Cambria Math" panose="02040503050406030204" pitchFamily="18" charset="0"/>
                          </a:rPr>
                          <m:t>2</m:t>
                        </m:r>
                      </m:sub>
                    </m:sSub>
                  </m:oMath>
                </a14:m>
                <a:r>
                  <a:rPr lang="en-US" sz="2400" dirty="0"/>
                  <a:t>: </a:t>
                </a:r>
                <a:r>
                  <a:rPr lang="en-US" sz="2400" dirty="0">
                    <a:latin typeface="Inconsolata LGC" panose="020B0609030003000000" pitchFamily="49" charset="0"/>
                  </a:rPr>
                  <a:t>i &lt; 10</a:t>
                </a:r>
              </a:p>
            </p:txBody>
          </p:sp>
        </mc:Choice>
        <mc:Fallback xmlns="">
          <p:sp>
            <p:nvSpPr>
              <p:cNvPr id="9" name="TextBox 8">
                <a:extLst>
                  <a:ext uri="{FF2B5EF4-FFF2-40B4-BE49-F238E27FC236}">
                    <a16:creationId xmlns:a16="http://schemas.microsoft.com/office/drawing/2014/main" id="{436BA9A1-1082-6E67-B960-B7F02F48A491}"/>
                  </a:ext>
                </a:extLst>
              </p:cNvPr>
              <p:cNvSpPr txBox="1">
                <a:spLocks noRot="1" noChangeAspect="1" noMove="1" noResize="1" noEditPoints="1" noAdjustHandles="1" noChangeArrowheads="1" noChangeShapeType="1" noTextEdit="1"/>
              </p:cNvSpPr>
              <p:nvPr/>
            </p:nvSpPr>
            <p:spPr>
              <a:xfrm>
                <a:off x="4229696" y="3055072"/>
                <a:ext cx="1996284" cy="461665"/>
              </a:xfrm>
              <a:prstGeom prst="rect">
                <a:avLst/>
              </a:prstGeom>
              <a:blipFill>
                <a:blip r:embed="rId6"/>
                <a:stretch>
                  <a:fillRect l="-629" t="-13158" b="-28947"/>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AE76EAF-EC83-760B-AD24-EC113719EDE0}"/>
                  </a:ext>
                </a:extLst>
              </p:cNvPr>
              <p:cNvSpPr txBox="1"/>
              <p:nvPr/>
            </p:nvSpPr>
            <p:spPr>
              <a:xfrm>
                <a:off x="4229696" y="4266239"/>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US" sz="2400" b="0" i="1">
                            <a:latin typeface="Cambria Math" panose="02040503050406030204" pitchFamily="18" charset="0"/>
                          </a:rPr>
                          <m:t>3</m:t>
                        </m:r>
                      </m:sub>
                    </m:sSub>
                  </m:oMath>
                </a14:m>
                <a:r>
                  <a:rPr lang="en-US" sz="2400" dirty="0"/>
                  <a:t>: </a:t>
                </a:r>
                <a:r>
                  <a:rPr lang="en-US" sz="2400" dirty="0">
                    <a:latin typeface="Inconsolata LGC" panose="020B0609030003000000" pitchFamily="49" charset="0"/>
                  </a:rPr>
                  <a:t>i++;</a:t>
                </a:r>
                <a:endParaRPr lang="en-US" sz="2400" dirty="0"/>
              </a:p>
            </p:txBody>
          </p:sp>
        </mc:Choice>
        <mc:Fallback xmlns="">
          <p:sp>
            <p:nvSpPr>
              <p:cNvPr id="10" name="TextBox 9">
                <a:extLst>
                  <a:ext uri="{FF2B5EF4-FFF2-40B4-BE49-F238E27FC236}">
                    <a16:creationId xmlns:a16="http://schemas.microsoft.com/office/drawing/2014/main" id="{7A83129B-4DBC-9103-DAFD-101BCF9BC2F3}"/>
                  </a:ext>
                </a:extLst>
              </p:cNvPr>
              <p:cNvSpPr txBox="1">
                <a:spLocks noRot="1" noChangeAspect="1" noMove="1" noResize="1" noEditPoints="1" noAdjustHandles="1" noChangeArrowheads="1" noChangeShapeType="1" noTextEdit="1"/>
              </p:cNvSpPr>
              <p:nvPr/>
            </p:nvSpPr>
            <p:spPr>
              <a:xfrm>
                <a:off x="4229696" y="4266239"/>
                <a:ext cx="1996284" cy="461665"/>
              </a:xfrm>
              <a:prstGeom prst="rect">
                <a:avLst/>
              </a:prstGeom>
              <a:blipFill>
                <a:blip r:embed="rId7"/>
                <a:stretch>
                  <a:fillRect l="-629" t="-10526" b="-31579"/>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723B57-4F37-4CF3-89B8-026063030B86}"/>
                  </a:ext>
                </a:extLst>
              </p:cNvPr>
              <p:cNvSpPr txBox="1"/>
              <p:nvPr/>
            </p:nvSpPr>
            <p:spPr>
              <a:xfrm>
                <a:off x="6453156" y="4266239"/>
                <a:ext cx="1204105"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US" sz="2400" b="0" i="1">
                            <a:latin typeface="Cambria Math" panose="02040503050406030204" pitchFamily="18" charset="0"/>
                          </a:rPr>
                          <m:t>4</m:t>
                        </m:r>
                      </m:sub>
                    </m:sSub>
                  </m:oMath>
                </a14:m>
                <a:r>
                  <a:rPr lang="en-US" sz="2400" dirty="0"/>
                  <a:t>: </a:t>
                </a:r>
                <a:r>
                  <a:rPr lang="en-US" sz="2400" dirty="0">
                    <a:latin typeface="Inconsolata LGC" panose="020B0609030003000000" pitchFamily="49" charset="0"/>
                  </a:rPr>
                  <a:t>...</a:t>
                </a:r>
                <a:r>
                  <a:rPr lang="en-US" sz="2400" dirty="0"/>
                  <a:t> </a:t>
                </a:r>
              </a:p>
            </p:txBody>
          </p:sp>
        </mc:Choice>
        <mc:Fallback xmlns="">
          <p:sp>
            <p:nvSpPr>
              <p:cNvPr id="11" name="TextBox 10">
                <a:extLst>
                  <a:ext uri="{FF2B5EF4-FFF2-40B4-BE49-F238E27FC236}">
                    <a16:creationId xmlns:a16="http://schemas.microsoft.com/office/drawing/2014/main" id="{179A43D0-EECC-8771-9BF5-638B252EC74C}"/>
                  </a:ext>
                </a:extLst>
              </p:cNvPr>
              <p:cNvSpPr txBox="1">
                <a:spLocks noRot="1" noChangeAspect="1" noMove="1" noResize="1" noEditPoints="1" noAdjustHandles="1" noChangeArrowheads="1" noChangeShapeType="1" noTextEdit="1"/>
              </p:cNvSpPr>
              <p:nvPr/>
            </p:nvSpPr>
            <p:spPr>
              <a:xfrm>
                <a:off x="6453156" y="4266239"/>
                <a:ext cx="1204105" cy="461665"/>
              </a:xfrm>
              <a:prstGeom prst="rect">
                <a:avLst/>
              </a:prstGeom>
              <a:blipFill>
                <a:blip r:embed="rId8"/>
                <a:stretch>
                  <a:fillRect l="-1031" t="-10526" r="-5155" b="-31579"/>
                </a:stretch>
              </a:blipFill>
              <a:ln>
                <a:solidFill>
                  <a:schemeClr val="accent1">
                    <a:shade val="50000"/>
                  </a:schemeClr>
                </a:solidFill>
              </a:ln>
            </p:spPr>
            <p:txBody>
              <a:bodyPr/>
              <a:lstStyle/>
              <a:p>
                <a:r>
                  <a:rPr lang="zh-CN" altLang="en-US">
                    <a:noFill/>
                  </a:rPr>
                  <a:t> </a:t>
                </a:r>
              </a:p>
            </p:txBody>
          </p:sp>
        </mc:Fallback>
      </mc:AlternateContent>
      <p:cxnSp>
        <p:nvCxnSpPr>
          <p:cNvPr id="12" name="Straight Arrow Connector 11">
            <a:extLst>
              <a:ext uri="{FF2B5EF4-FFF2-40B4-BE49-F238E27FC236}">
                <a16:creationId xmlns:a16="http://schemas.microsoft.com/office/drawing/2014/main" id="{640A6530-6556-5F4B-6AE0-6723C6A8B96E}"/>
              </a:ext>
            </a:extLst>
          </p:cNvPr>
          <p:cNvCxnSpPr>
            <a:cxnSpLocks/>
            <a:stCxn id="8" idx="2"/>
            <a:endCxn id="9" idx="0"/>
          </p:cNvCxnSpPr>
          <p:nvPr/>
        </p:nvCxnSpPr>
        <p:spPr>
          <a:xfrm>
            <a:off x="5227838" y="2421513"/>
            <a:ext cx="0" cy="633559"/>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0CC61E7-A9A9-9061-F076-1ADC8CA48947}"/>
              </a:ext>
            </a:extLst>
          </p:cNvPr>
          <p:cNvCxnSpPr>
            <a:cxnSpLocks/>
            <a:stCxn id="9" idx="2"/>
            <a:endCxn id="10" idx="0"/>
          </p:cNvCxnSpPr>
          <p:nvPr/>
        </p:nvCxnSpPr>
        <p:spPr>
          <a:xfrm>
            <a:off x="5227838" y="3516737"/>
            <a:ext cx="0" cy="749502"/>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71ABD762-264E-AD9A-3A4E-4A05DF3C1A1C}"/>
              </a:ext>
            </a:extLst>
          </p:cNvPr>
          <p:cNvSpPr txBox="1"/>
          <p:nvPr/>
        </p:nvSpPr>
        <p:spPr>
          <a:xfrm>
            <a:off x="4095324" y="5419073"/>
            <a:ext cx="4001352" cy="523220"/>
          </a:xfrm>
          <a:prstGeom prst="rect">
            <a:avLst/>
          </a:prstGeom>
          <a:noFill/>
        </p:spPr>
        <p:txBody>
          <a:bodyPr wrap="none" rtlCol="0">
            <a:spAutoFit/>
          </a:bodyPr>
          <a:lstStyle/>
          <a:p>
            <a:r>
              <a:rPr lang="en-US" sz="2800" dirty="0"/>
              <a:t>Control flow graph (CFG)</a:t>
            </a:r>
          </a:p>
        </p:txBody>
      </p:sp>
      <p:cxnSp>
        <p:nvCxnSpPr>
          <p:cNvPr id="59" name="Elbow Connector 58">
            <a:extLst>
              <a:ext uri="{FF2B5EF4-FFF2-40B4-BE49-F238E27FC236}">
                <a16:creationId xmlns:a16="http://schemas.microsoft.com/office/drawing/2014/main" id="{45CE2639-B086-5A3B-2423-448B5647665B}"/>
              </a:ext>
            </a:extLst>
          </p:cNvPr>
          <p:cNvCxnSpPr>
            <a:cxnSpLocks/>
            <a:stCxn id="10" idx="1"/>
            <a:endCxn id="9" idx="1"/>
          </p:cNvCxnSpPr>
          <p:nvPr/>
        </p:nvCxnSpPr>
        <p:spPr>
          <a:xfrm rot="10800000">
            <a:off x="4229696" y="3285906"/>
            <a:ext cx="12700" cy="1211167"/>
          </a:xfrm>
          <a:prstGeom prst="bentConnector3">
            <a:avLst>
              <a:gd name="adj1" fmla="val 1800000"/>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Elbow Connector 60">
            <a:extLst>
              <a:ext uri="{FF2B5EF4-FFF2-40B4-BE49-F238E27FC236}">
                <a16:creationId xmlns:a16="http://schemas.microsoft.com/office/drawing/2014/main" id="{0686E7AE-4F0D-D038-2EFB-2D12263FC43B}"/>
              </a:ext>
            </a:extLst>
          </p:cNvPr>
          <p:cNvCxnSpPr>
            <a:cxnSpLocks/>
            <a:stCxn id="9" idx="3"/>
            <a:endCxn id="11" idx="0"/>
          </p:cNvCxnSpPr>
          <p:nvPr/>
        </p:nvCxnSpPr>
        <p:spPr>
          <a:xfrm>
            <a:off x="6225980" y="3285905"/>
            <a:ext cx="829229" cy="980334"/>
          </a:xfrm>
          <a:prstGeom prst="bentConnector2">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703D67-38D4-9D74-FD41-1509C19C0BE7}"/>
                  </a:ext>
                </a:extLst>
              </p:cNvPr>
              <p:cNvSpPr txBox="1"/>
              <p:nvPr/>
            </p:nvSpPr>
            <p:spPr>
              <a:xfrm>
                <a:off x="4406432" y="3729025"/>
                <a:ext cx="736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a:solidFill>
                            <a:schemeClr val="tx1"/>
                          </a:solidFill>
                          <a:latin typeface="Cambria Math" panose="02040503050406030204" pitchFamily="18" charset="0"/>
                        </a:rPr>
                        <m:t>𝑖</m:t>
                      </m:r>
                      <m:r>
                        <a:rPr kumimoji="1" lang="en-US" altLang="zh-CN" b="0" i="1">
                          <a:solidFill>
                            <a:schemeClr val="tx1"/>
                          </a:solidFill>
                          <a:latin typeface="Cambria Math" panose="02040503050406030204" pitchFamily="18" charset="0"/>
                        </a:rPr>
                        <m:t> &lt;10</m:t>
                      </m:r>
                    </m:oMath>
                  </m:oMathPara>
                </a14:m>
                <a:endParaRPr kumimoji="1" lang="zh-CN" altLang="en-US">
                  <a:solidFill>
                    <a:schemeClr val="tx1"/>
                  </a:solidFill>
                </a:endParaRPr>
              </a:p>
            </p:txBody>
          </p:sp>
        </mc:Choice>
        <mc:Fallback xmlns="">
          <p:sp>
            <p:nvSpPr>
              <p:cNvPr id="6" name="TextBox 5">
                <a:extLst>
                  <a:ext uri="{FF2B5EF4-FFF2-40B4-BE49-F238E27FC236}">
                    <a16:creationId xmlns:a16="http://schemas.microsoft.com/office/drawing/2014/main" id="{5964F4F6-88C2-50D7-3950-9287FC0C6A72}"/>
                  </a:ext>
                </a:extLst>
              </p:cNvPr>
              <p:cNvSpPr txBox="1">
                <a:spLocks noRot="1" noChangeAspect="1" noMove="1" noResize="1" noEditPoints="1" noAdjustHandles="1" noChangeArrowheads="1" noChangeShapeType="1" noTextEdit="1"/>
              </p:cNvSpPr>
              <p:nvPr/>
            </p:nvSpPr>
            <p:spPr>
              <a:xfrm>
                <a:off x="4406432" y="3729025"/>
                <a:ext cx="736677" cy="276999"/>
              </a:xfrm>
              <a:prstGeom prst="rect">
                <a:avLst/>
              </a:prstGeom>
              <a:blipFill>
                <a:blip r:embed="rId12"/>
                <a:stretch>
                  <a:fillRect l="-8475" t="-8696" r="-5085" b="-34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9DE355C-8BD9-D7F9-4DF0-1363211043A8}"/>
                  </a:ext>
                </a:extLst>
              </p:cNvPr>
              <p:cNvSpPr txBox="1"/>
              <p:nvPr/>
            </p:nvSpPr>
            <p:spPr>
              <a:xfrm>
                <a:off x="6269306" y="3729025"/>
                <a:ext cx="736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a:latin typeface="Cambria Math" panose="02040503050406030204" pitchFamily="18" charset="0"/>
                        </a:rPr>
                        <m:t>𝑖</m:t>
                      </m:r>
                      <m:r>
                        <a:rPr kumimoji="1" lang="en-US" altLang="zh-CN" b="0" i="1">
                          <a:latin typeface="Cambria Math" panose="02040503050406030204" pitchFamily="18" charset="0"/>
                        </a:rPr>
                        <m:t> ≥10</m:t>
                      </m:r>
                    </m:oMath>
                  </m:oMathPara>
                </a14:m>
                <a:endParaRPr kumimoji="1" lang="zh-CN" altLang="en-US"/>
              </a:p>
            </p:txBody>
          </p:sp>
        </mc:Choice>
        <mc:Fallback xmlns="">
          <p:sp>
            <p:nvSpPr>
              <p:cNvPr id="18" name="TextBox 17">
                <a:extLst>
                  <a:ext uri="{FF2B5EF4-FFF2-40B4-BE49-F238E27FC236}">
                    <a16:creationId xmlns:a16="http://schemas.microsoft.com/office/drawing/2014/main" id="{4B91FB55-DF70-A935-7CB6-6E626C3C7E8E}"/>
                  </a:ext>
                </a:extLst>
              </p:cNvPr>
              <p:cNvSpPr txBox="1">
                <a:spLocks noRot="1" noChangeAspect="1" noMove="1" noResize="1" noEditPoints="1" noAdjustHandles="1" noChangeArrowheads="1" noChangeShapeType="1" noTextEdit="1"/>
              </p:cNvSpPr>
              <p:nvPr/>
            </p:nvSpPr>
            <p:spPr>
              <a:xfrm>
                <a:off x="6269306" y="3729025"/>
                <a:ext cx="736677" cy="276999"/>
              </a:xfrm>
              <a:prstGeom prst="rect">
                <a:avLst/>
              </a:prstGeom>
              <a:blipFill>
                <a:blip r:embed="rId13"/>
                <a:stretch>
                  <a:fillRect l="-6780" t="-8696" r="-6780" b="-347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699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6EF55-BBAB-257F-C0B2-C0BC670B7A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27117-27B4-DC4B-9699-80AE1B31BC3F}"/>
              </a:ext>
            </a:extLst>
          </p:cNvPr>
          <p:cNvSpPr>
            <a:spLocks noGrp="1"/>
          </p:cNvSpPr>
          <p:nvPr>
            <p:ph type="title"/>
          </p:nvPr>
        </p:nvSpPr>
        <p:spPr/>
        <p:txBody>
          <a:bodyPr/>
          <a:lstStyle/>
          <a:p>
            <a:r>
              <a:rPr kumimoji="1" lang="en-US" altLang="zh-CN"/>
              <a:t>Abstract Interpretation</a:t>
            </a:r>
            <a:endParaRPr kumimoji="1" lang="zh-CN" altLang="en-US"/>
          </a:p>
        </p:txBody>
      </p:sp>
      <p:sp>
        <p:nvSpPr>
          <p:cNvPr id="77" name="Slide Number Placeholder 76">
            <a:extLst>
              <a:ext uri="{FF2B5EF4-FFF2-40B4-BE49-F238E27FC236}">
                <a16:creationId xmlns:a16="http://schemas.microsoft.com/office/drawing/2014/main" id="{B09CDF03-57EE-745E-C278-32775BC686FA}"/>
              </a:ext>
            </a:extLst>
          </p:cNvPr>
          <p:cNvSpPr>
            <a:spLocks noGrp="1"/>
          </p:cNvSpPr>
          <p:nvPr>
            <p:ph type="sldNum" sz="quarter" idx="12"/>
          </p:nvPr>
        </p:nvSpPr>
        <p:spPr/>
        <p:txBody>
          <a:bodyPr/>
          <a:lstStyle/>
          <a:p>
            <a:fld id="{E7F4798B-5966-EA46-B410-50C17A12B33D}" type="slidenum">
              <a:rPr lang="en-CN"/>
              <a:t>8</a:t>
            </a:fld>
            <a:endParaRPr kumimoji="1" lang="en-CN" altLang="zh-CN"/>
          </a:p>
        </p:txBody>
      </p:sp>
      <p:sp>
        <p:nvSpPr>
          <p:cNvPr id="19" name="Text Placeholder 18">
            <a:extLst>
              <a:ext uri="{FF2B5EF4-FFF2-40B4-BE49-F238E27FC236}">
                <a16:creationId xmlns:a16="http://schemas.microsoft.com/office/drawing/2014/main" id="{E2991605-5604-D612-DE6A-BC63FE5D5E6B}"/>
              </a:ext>
            </a:extLst>
          </p:cNvPr>
          <p:cNvSpPr>
            <a:spLocks noGrp="1"/>
          </p:cNvSpPr>
          <p:nvPr>
            <p:ph type="body" sz="quarter" idx="13"/>
          </p:nvPr>
        </p:nvSpPr>
        <p:spPr/>
        <p:txBody>
          <a:bodyPr/>
          <a:lstStyle/>
          <a:p>
            <a:r>
              <a:rPr kumimoji="1" lang="en-US" altLang="zh-CN"/>
              <a:t>Equation System</a:t>
            </a:r>
          </a:p>
        </p:txBody>
      </p:sp>
      <p:sp>
        <p:nvSpPr>
          <p:cNvPr id="4" name="TextBox 3">
            <a:extLst>
              <a:ext uri="{FF2B5EF4-FFF2-40B4-BE49-F238E27FC236}">
                <a16:creationId xmlns:a16="http://schemas.microsoft.com/office/drawing/2014/main" id="{20818208-5B18-E974-9D70-4130585D6DBE}"/>
              </a:ext>
            </a:extLst>
          </p:cNvPr>
          <p:cNvSpPr txBox="1"/>
          <p:nvPr/>
        </p:nvSpPr>
        <p:spPr>
          <a:xfrm>
            <a:off x="215232" y="2432912"/>
            <a:ext cx="3405094" cy="1815882"/>
          </a:xfrm>
          <a:prstGeom prst="rect">
            <a:avLst/>
          </a:prstGeom>
          <a:noFill/>
          <a:ln>
            <a:solidFill>
              <a:schemeClr val="accent1">
                <a:shade val="50000"/>
              </a:schemeClr>
            </a:solidFill>
          </a:ln>
        </p:spPr>
        <p:txBody>
          <a:bodyPr wrap="square" rtlCol="0">
            <a:spAutoFit/>
          </a:bodyPr>
          <a:lstStyle/>
          <a:p>
            <a:r>
              <a:rPr lang="en-US" sz="2800" dirty="0">
                <a:latin typeface="Inconsolata LGC" panose="020B0609030003000000" pitchFamily="49" charset="0"/>
              </a:rPr>
              <a:t>int i = 0;</a:t>
            </a:r>
          </a:p>
          <a:p>
            <a:r>
              <a:rPr lang="en-US" sz="2800" dirty="0">
                <a:latin typeface="Inconsolata LGC" panose="020B0609030003000000" pitchFamily="49" charset="0"/>
              </a:rPr>
              <a:t>while (i &lt; 10)</a:t>
            </a:r>
          </a:p>
          <a:p>
            <a:r>
              <a:rPr lang="en-US" sz="2800" dirty="0">
                <a:latin typeface="Inconsolata LGC" panose="020B0609030003000000" pitchFamily="49" charset="0"/>
              </a:rPr>
              <a:t>    i++;</a:t>
            </a:r>
          </a:p>
          <a:p>
            <a:r>
              <a:rPr lang="en-US" sz="2800" dirty="0">
                <a:latin typeface="Inconsolata LGC" panose="020B0609030003000000" pitchFamily="49" charset="0"/>
              </a:rPr>
              <a:t>...</a:t>
            </a:r>
          </a:p>
        </p:txBody>
      </p:sp>
      <p:sp>
        <p:nvSpPr>
          <p:cNvPr id="5" name="TextBox 4">
            <a:extLst>
              <a:ext uri="{FF2B5EF4-FFF2-40B4-BE49-F238E27FC236}">
                <a16:creationId xmlns:a16="http://schemas.microsoft.com/office/drawing/2014/main" id="{8892328E-B94E-6BB4-F90F-EAEFE84D8C19}"/>
              </a:ext>
            </a:extLst>
          </p:cNvPr>
          <p:cNvSpPr txBox="1"/>
          <p:nvPr/>
        </p:nvSpPr>
        <p:spPr>
          <a:xfrm>
            <a:off x="1284790" y="5419427"/>
            <a:ext cx="1023037" cy="523220"/>
          </a:xfrm>
          <a:prstGeom prst="rect">
            <a:avLst/>
          </a:prstGeom>
          <a:noFill/>
        </p:spPr>
        <p:txBody>
          <a:bodyPr wrap="none" rtlCol="0">
            <a:spAutoFit/>
          </a:bodyPr>
          <a:lstStyle/>
          <a:p>
            <a:r>
              <a:rPr kumimoji="1" lang="en-US" altLang="zh-CN" sz="2800"/>
              <a:t>Code</a:t>
            </a:r>
            <a:endParaRPr kumimoji="1" lang="zh-CN" altLang="en-US" sz="280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974B557-55DB-76C1-39BA-DE4364A613AD}"/>
                  </a:ext>
                </a:extLst>
              </p:cNvPr>
              <p:cNvSpPr txBox="1"/>
              <p:nvPr/>
            </p:nvSpPr>
            <p:spPr>
              <a:xfrm>
                <a:off x="4229696" y="1959848"/>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CN" sz="2400" i="1">
                            <a:latin typeface="Cambria Math" panose="02040503050406030204" pitchFamily="18" charset="0"/>
                          </a:rPr>
                          <m:t>1</m:t>
                        </m:r>
                      </m:sub>
                    </m:sSub>
                  </m:oMath>
                </a14:m>
                <a:r>
                  <a:rPr lang="en-US" sz="2400" dirty="0">
                    <a:latin typeface="Inconsolata LGC" panose="020B0609030003000000" pitchFamily="49" charset="0"/>
                  </a:rPr>
                  <a:t>: i = 0;</a:t>
                </a:r>
              </a:p>
            </p:txBody>
          </p:sp>
        </mc:Choice>
        <mc:Fallback xmlns="">
          <p:sp>
            <p:nvSpPr>
              <p:cNvPr id="8" name="TextBox 7">
                <a:extLst>
                  <a:ext uri="{FF2B5EF4-FFF2-40B4-BE49-F238E27FC236}">
                    <a16:creationId xmlns:a16="http://schemas.microsoft.com/office/drawing/2014/main" id="{EFA0A6AD-E932-2074-CDBD-60E2EF2DA245}"/>
                  </a:ext>
                </a:extLst>
              </p:cNvPr>
              <p:cNvSpPr txBox="1">
                <a:spLocks noRot="1" noChangeAspect="1" noMove="1" noResize="1" noEditPoints="1" noAdjustHandles="1" noChangeArrowheads="1" noChangeShapeType="1" noTextEdit="1"/>
              </p:cNvSpPr>
              <p:nvPr/>
            </p:nvSpPr>
            <p:spPr>
              <a:xfrm>
                <a:off x="4229696" y="1959848"/>
                <a:ext cx="1996284" cy="461665"/>
              </a:xfrm>
              <a:prstGeom prst="rect">
                <a:avLst/>
              </a:prstGeom>
              <a:blipFill>
                <a:blip r:embed="rId5"/>
                <a:stretch>
                  <a:fillRect l="-629" t="-7692" r="-1258" b="-25641"/>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631B850-9D96-2DE2-CA82-AFBDACE82EAC}"/>
                  </a:ext>
                </a:extLst>
              </p:cNvPr>
              <p:cNvSpPr txBox="1"/>
              <p:nvPr/>
            </p:nvSpPr>
            <p:spPr>
              <a:xfrm>
                <a:off x="4229696" y="3055072"/>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US" sz="2400" b="0" i="1">
                            <a:latin typeface="Cambria Math" panose="02040503050406030204" pitchFamily="18" charset="0"/>
                          </a:rPr>
                          <m:t>2</m:t>
                        </m:r>
                      </m:sub>
                    </m:sSub>
                  </m:oMath>
                </a14:m>
                <a:r>
                  <a:rPr lang="en-US" sz="2400" dirty="0"/>
                  <a:t>: </a:t>
                </a:r>
                <a:r>
                  <a:rPr lang="en-US" sz="2400" dirty="0">
                    <a:latin typeface="Inconsolata LGC" panose="020B0609030003000000" pitchFamily="49" charset="0"/>
                  </a:rPr>
                  <a:t>i &lt; 10</a:t>
                </a:r>
              </a:p>
            </p:txBody>
          </p:sp>
        </mc:Choice>
        <mc:Fallback xmlns="">
          <p:sp>
            <p:nvSpPr>
              <p:cNvPr id="9" name="TextBox 8">
                <a:extLst>
                  <a:ext uri="{FF2B5EF4-FFF2-40B4-BE49-F238E27FC236}">
                    <a16:creationId xmlns:a16="http://schemas.microsoft.com/office/drawing/2014/main" id="{436BA9A1-1082-6E67-B960-B7F02F48A491}"/>
                  </a:ext>
                </a:extLst>
              </p:cNvPr>
              <p:cNvSpPr txBox="1">
                <a:spLocks noRot="1" noChangeAspect="1" noMove="1" noResize="1" noEditPoints="1" noAdjustHandles="1" noChangeArrowheads="1" noChangeShapeType="1" noTextEdit="1"/>
              </p:cNvSpPr>
              <p:nvPr/>
            </p:nvSpPr>
            <p:spPr>
              <a:xfrm>
                <a:off x="4229696" y="3055072"/>
                <a:ext cx="1996284" cy="461665"/>
              </a:xfrm>
              <a:prstGeom prst="rect">
                <a:avLst/>
              </a:prstGeom>
              <a:blipFill>
                <a:blip r:embed="rId6"/>
                <a:stretch>
                  <a:fillRect l="-629" t="-13158" b="-28947"/>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A93A8F3-1D1E-37FC-FA3F-E582C5EF95B6}"/>
                  </a:ext>
                </a:extLst>
              </p:cNvPr>
              <p:cNvSpPr txBox="1"/>
              <p:nvPr/>
            </p:nvSpPr>
            <p:spPr>
              <a:xfrm>
                <a:off x="4229696" y="4266239"/>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US" sz="2400" b="0" i="1">
                            <a:latin typeface="Cambria Math" panose="02040503050406030204" pitchFamily="18" charset="0"/>
                          </a:rPr>
                          <m:t>3</m:t>
                        </m:r>
                      </m:sub>
                    </m:sSub>
                  </m:oMath>
                </a14:m>
                <a:r>
                  <a:rPr lang="en-US" sz="2400" dirty="0"/>
                  <a:t>: </a:t>
                </a:r>
                <a:r>
                  <a:rPr lang="en-US" sz="2400" dirty="0">
                    <a:latin typeface="Inconsolata LGC" panose="020B0609030003000000" pitchFamily="49" charset="0"/>
                  </a:rPr>
                  <a:t>i++;</a:t>
                </a:r>
                <a:endParaRPr lang="en-US" sz="2400" dirty="0"/>
              </a:p>
            </p:txBody>
          </p:sp>
        </mc:Choice>
        <mc:Fallback xmlns="">
          <p:sp>
            <p:nvSpPr>
              <p:cNvPr id="10" name="TextBox 9">
                <a:extLst>
                  <a:ext uri="{FF2B5EF4-FFF2-40B4-BE49-F238E27FC236}">
                    <a16:creationId xmlns:a16="http://schemas.microsoft.com/office/drawing/2014/main" id="{7A83129B-4DBC-9103-DAFD-101BCF9BC2F3}"/>
                  </a:ext>
                </a:extLst>
              </p:cNvPr>
              <p:cNvSpPr txBox="1">
                <a:spLocks noRot="1" noChangeAspect="1" noMove="1" noResize="1" noEditPoints="1" noAdjustHandles="1" noChangeArrowheads="1" noChangeShapeType="1" noTextEdit="1"/>
              </p:cNvSpPr>
              <p:nvPr/>
            </p:nvSpPr>
            <p:spPr>
              <a:xfrm>
                <a:off x="4229696" y="4266239"/>
                <a:ext cx="1996284" cy="461665"/>
              </a:xfrm>
              <a:prstGeom prst="rect">
                <a:avLst/>
              </a:prstGeom>
              <a:blipFill>
                <a:blip r:embed="rId7"/>
                <a:stretch>
                  <a:fillRect l="-629" t="-10526" b="-31579"/>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D26BDD-18EE-83BC-307D-B1F33DB96E23}"/>
                  </a:ext>
                </a:extLst>
              </p:cNvPr>
              <p:cNvSpPr txBox="1"/>
              <p:nvPr/>
            </p:nvSpPr>
            <p:spPr>
              <a:xfrm>
                <a:off x="6453156" y="4266239"/>
                <a:ext cx="1204105"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US" sz="2400" b="0" i="1">
                            <a:latin typeface="Cambria Math" panose="02040503050406030204" pitchFamily="18" charset="0"/>
                          </a:rPr>
                          <m:t>4</m:t>
                        </m:r>
                      </m:sub>
                    </m:sSub>
                  </m:oMath>
                </a14:m>
                <a:r>
                  <a:rPr lang="en-US" sz="2400" dirty="0"/>
                  <a:t>: </a:t>
                </a:r>
                <a:r>
                  <a:rPr lang="en-US" sz="2400" dirty="0">
                    <a:latin typeface="Inconsolata LGC" panose="020B0609030003000000" pitchFamily="49" charset="0"/>
                  </a:rPr>
                  <a:t>...</a:t>
                </a:r>
                <a:r>
                  <a:rPr lang="en-US" sz="2400" dirty="0"/>
                  <a:t> </a:t>
                </a:r>
              </a:p>
            </p:txBody>
          </p:sp>
        </mc:Choice>
        <mc:Fallback xmlns="">
          <p:sp>
            <p:nvSpPr>
              <p:cNvPr id="11" name="TextBox 10">
                <a:extLst>
                  <a:ext uri="{FF2B5EF4-FFF2-40B4-BE49-F238E27FC236}">
                    <a16:creationId xmlns:a16="http://schemas.microsoft.com/office/drawing/2014/main" id="{179A43D0-EECC-8771-9BF5-638B252EC74C}"/>
                  </a:ext>
                </a:extLst>
              </p:cNvPr>
              <p:cNvSpPr txBox="1">
                <a:spLocks noRot="1" noChangeAspect="1" noMove="1" noResize="1" noEditPoints="1" noAdjustHandles="1" noChangeArrowheads="1" noChangeShapeType="1" noTextEdit="1"/>
              </p:cNvSpPr>
              <p:nvPr/>
            </p:nvSpPr>
            <p:spPr>
              <a:xfrm>
                <a:off x="6453156" y="4266239"/>
                <a:ext cx="1204105" cy="461665"/>
              </a:xfrm>
              <a:prstGeom prst="rect">
                <a:avLst/>
              </a:prstGeom>
              <a:blipFill>
                <a:blip r:embed="rId8"/>
                <a:stretch>
                  <a:fillRect l="-1031" t="-10526" r="-5155" b="-31579"/>
                </a:stretch>
              </a:blipFill>
              <a:ln>
                <a:solidFill>
                  <a:schemeClr val="accent1">
                    <a:shade val="50000"/>
                  </a:schemeClr>
                </a:solidFill>
              </a:ln>
            </p:spPr>
            <p:txBody>
              <a:bodyPr/>
              <a:lstStyle/>
              <a:p>
                <a:r>
                  <a:rPr lang="zh-CN" altLang="en-US">
                    <a:noFill/>
                  </a:rPr>
                  <a:t> </a:t>
                </a:r>
              </a:p>
            </p:txBody>
          </p:sp>
        </mc:Fallback>
      </mc:AlternateContent>
      <p:cxnSp>
        <p:nvCxnSpPr>
          <p:cNvPr id="12" name="Straight Arrow Connector 11">
            <a:extLst>
              <a:ext uri="{FF2B5EF4-FFF2-40B4-BE49-F238E27FC236}">
                <a16:creationId xmlns:a16="http://schemas.microsoft.com/office/drawing/2014/main" id="{85DB6D56-25DC-EC13-CD65-5CFC508B78B2}"/>
              </a:ext>
            </a:extLst>
          </p:cNvPr>
          <p:cNvCxnSpPr>
            <a:cxnSpLocks/>
            <a:stCxn id="8" idx="2"/>
            <a:endCxn id="9" idx="0"/>
          </p:cNvCxnSpPr>
          <p:nvPr/>
        </p:nvCxnSpPr>
        <p:spPr>
          <a:xfrm>
            <a:off x="5227838" y="2421513"/>
            <a:ext cx="0" cy="633559"/>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903DC13-7615-AB17-9FE6-3BF008CC6465}"/>
              </a:ext>
            </a:extLst>
          </p:cNvPr>
          <p:cNvCxnSpPr>
            <a:cxnSpLocks/>
            <a:stCxn id="9" idx="2"/>
            <a:endCxn id="10" idx="0"/>
          </p:cNvCxnSpPr>
          <p:nvPr/>
        </p:nvCxnSpPr>
        <p:spPr>
          <a:xfrm>
            <a:off x="5227838" y="3516737"/>
            <a:ext cx="0" cy="749502"/>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FACE55D7-A2E4-5E3E-FF05-8D7084E8F9FC}"/>
              </a:ext>
            </a:extLst>
          </p:cNvPr>
          <p:cNvSpPr txBox="1"/>
          <p:nvPr/>
        </p:nvSpPr>
        <p:spPr>
          <a:xfrm>
            <a:off x="4095324" y="5419073"/>
            <a:ext cx="4001352" cy="523220"/>
          </a:xfrm>
          <a:prstGeom prst="rect">
            <a:avLst/>
          </a:prstGeom>
          <a:noFill/>
        </p:spPr>
        <p:txBody>
          <a:bodyPr wrap="none" rtlCol="0">
            <a:spAutoFit/>
          </a:bodyPr>
          <a:lstStyle/>
          <a:p>
            <a:r>
              <a:rPr lang="en-US" sz="2800" dirty="0"/>
              <a:t>Control flow graph (CFG)</a:t>
            </a:r>
          </a:p>
        </p:txBody>
      </p:sp>
      <p:cxnSp>
        <p:nvCxnSpPr>
          <p:cNvPr id="59" name="Elbow Connector 58">
            <a:extLst>
              <a:ext uri="{FF2B5EF4-FFF2-40B4-BE49-F238E27FC236}">
                <a16:creationId xmlns:a16="http://schemas.microsoft.com/office/drawing/2014/main" id="{559DAD63-AC52-78DF-A097-4A036E431184}"/>
              </a:ext>
            </a:extLst>
          </p:cNvPr>
          <p:cNvCxnSpPr>
            <a:cxnSpLocks/>
            <a:stCxn id="10" idx="1"/>
            <a:endCxn id="9" idx="1"/>
          </p:cNvCxnSpPr>
          <p:nvPr/>
        </p:nvCxnSpPr>
        <p:spPr>
          <a:xfrm rot="10800000">
            <a:off x="4229696" y="3285906"/>
            <a:ext cx="12700" cy="1211167"/>
          </a:xfrm>
          <a:prstGeom prst="bentConnector3">
            <a:avLst>
              <a:gd name="adj1" fmla="val 1800000"/>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Elbow Connector 60">
            <a:extLst>
              <a:ext uri="{FF2B5EF4-FFF2-40B4-BE49-F238E27FC236}">
                <a16:creationId xmlns:a16="http://schemas.microsoft.com/office/drawing/2014/main" id="{203AE64B-54D9-A6BD-6BD9-51CD18C2CC2B}"/>
              </a:ext>
            </a:extLst>
          </p:cNvPr>
          <p:cNvCxnSpPr>
            <a:cxnSpLocks/>
            <a:stCxn id="9" idx="3"/>
            <a:endCxn id="11" idx="0"/>
          </p:cNvCxnSpPr>
          <p:nvPr/>
        </p:nvCxnSpPr>
        <p:spPr>
          <a:xfrm>
            <a:off x="6225980" y="3285905"/>
            <a:ext cx="829229" cy="980334"/>
          </a:xfrm>
          <a:prstGeom prst="bentConnector2">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46F857B-7255-DB26-B7BA-0D76C1405A69}"/>
                  </a:ext>
                </a:extLst>
              </p:cNvPr>
              <p:cNvSpPr txBox="1"/>
              <p:nvPr/>
            </p:nvSpPr>
            <p:spPr>
              <a:xfrm>
                <a:off x="8119958" y="1816501"/>
                <a:ext cx="2995147" cy="69788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CN" sz="2000" i="1">
                                      <a:latin typeface="Cambria Math" panose="02040503050406030204" pitchFamily="18" charset="0"/>
                                    </a:rPr>
                                    <m:t>1</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i="1">
                              <a:latin typeface="Cambria Math" panose="02040503050406030204" pitchFamily="18" charset="0"/>
                            </a:rPr>
                            <m:t>1</m:t>
                          </m:r>
                        </m:sub>
                      </m:sSub>
                      <m:r>
                        <a:rPr kumimoji="1" lang="en-US" altLang="zh-CN" sz="2000" b="0" i="1">
                          <a:latin typeface="Cambria Math" panose="02040503050406030204" pitchFamily="18" charset="0"/>
                        </a:rPr>
                        <m:t>()</m:t>
                      </m:r>
                    </m:oMath>
                  </m:oMathPara>
                </a14:m>
                <a:endParaRPr kumimoji="1" lang="en-US" altLang="zh-CN" sz="2000">
                  <a:latin typeface="Cambria Math" panose="02040503050406030204" pitchFamily="18" charset="0"/>
                </a:endParaRPr>
              </a:p>
              <a:p>
                <a:r>
                  <a:rPr kumimoji="1" lang="en-US" altLang="zh-CN" sz="2000"/>
                  <a:t>             </a:t>
                </a:r>
                <a14:m>
                  <m:oMath xmlns:m="http://schemas.openxmlformats.org/officeDocument/2006/math">
                    <m:r>
                      <a:rPr kumimoji="1" lang="en-US" altLang="zh-CN" sz="2000" b="0" i="0">
                        <a:latin typeface="Cambria Math" panose="02040503050406030204" pitchFamily="18" charset="0"/>
                      </a:rPr>
                      <m:t>=</m:t>
                    </m:r>
                    <m:d>
                      <m:dPr>
                        <m:begChr m:val="["/>
                        <m:endChr m:val="]"/>
                        <m:ctrlPr>
                          <a:rPr kumimoji="1" lang="en-US" altLang="zh-CN" sz="2000" i="1">
                            <a:latin typeface="Cambria Math" panose="02040503050406030204" pitchFamily="18" charset="0"/>
                            <a:ea typeface="Cambria Math" panose="02040503050406030204" pitchFamily="18" charset="0"/>
                          </a:rPr>
                        </m:ctrlPr>
                      </m:dPr>
                      <m:e>
                        <m:r>
                          <a:rPr kumimoji="1" lang="en-US" altLang="zh-CN" sz="2000" i="1">
                            <a:latin typeface="Cambria Math" panose="02040503050406030204" pitchFamily="18" charset="0"/>
                            <a:ea typeface="Cambria Math" panose="02040503050406030204" pitchFamily="18" charset="0"/>
                          </a:rPr>
                          <m:t>0, 0</m:t>
                        </m:r>
                      </m:e>
                    </m:d>
                  </m:oMath>
                </a14:m>
                <a:endParaRPr kumimoji="1" lang="zh-CN" altLang="en-US" sz="2000"/>
              </a:p>
            </p:txBody>
          </p:sp>
        </mc:Choice>
        <mc:Fallback xmlns="">
          <p:sp>
            <p:nvSpPr>
              <p:cNvPr id="70" name="TextBox 69">
                <a:extLst>
                  <a:ext uri="{FF2B5EF4-FFF2-40B4-BE49-F238E27FC236}">
                    <a16:creationId xmlns:a16="http://schemas.microsoft.com/office/drawing/2014/main" id="{782EBA39-B5C7-6469-5A92-90BDD6652443}"/>
                  </a:ext>
                </a:extLst>
              </p:cNvPr>
              <p:cNvSpPr txBox="1">
                <a:spLocks noRot="1" noChangeAspect="1" noMove="1" noResize="1" noEditPoints="1" noAdjustHandles="1" noChangeArrowheads="1" noChangeShapeType="1" noTextEdit="1"/>
              </p:cNvSpPr>
              <p:nvPr/>
            </p:nvSpPr>
            <p:spPr>
              <a:xfrm>
                <a:off x="8119958" y="1816501"/>
                <a:ext cx="2995147" cy="697883"/>
              </a:xfrm>
              <a:prstGeom prst="rect">
                <a:avLst/>
              </a:prstGeom>
              <a:blipFill>
                <a:blip r:embed="rId9"/>
                <a:stretch>
                  <a:fillRect l="-2110" b="-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255F9B17-EFAE-DBE6-0339-1C46D0C77475}"/>
                  </a:ext>
                </a:extLst>
              </p:cNvPr>
              <p:cNvSpPr txBox="1"/>
              <p:nvPr/>
            </p:nvSpPr>
            <p:spPr>
              <a:xfrm>
                <a:off x="8119958" y="2646767"/>
                <a:ext cx="3929802" cy="78303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2</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b="0" i="1">
                              <a:latin typeface="Cambria Math" panose="02040503050406030204" pitchFamily="18" charset="0"/>
                              <a:ea typeface="Cambria Math" panose="02040503050406030204" pitchFamily="18" charset="0"/>
                            </a:rPr>
                            <m:t>2</m:t>
                          </m:r>
                        </m:sub>
                      </m:sSub>
                      <m:r>
                        <a:rPr kumimoji="1" lang="en-US" altLang="zh-CN" sz="2000" i="1">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CN" sz="2000" i="1">
                                      <a:latin typeface="Cambria Math" panose="02040503050406030204" pitchFamily="18" charset="0"/>
                                    </a:rPr>
                                    <m:t>1</m:t>
                                  </m:r>
                                </m:sub>
                              </m:sSub>
                            </m:e>
                          </m:bar>
                        </m:sub>
                      </m:sSub>
                      <m:r>
                        <a:rPr lang="en-US" sz="2000" b="0" i="1">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3</m:t>
                                  </m:r>
                                </m:sub>
                              </m:sSub>
                            </m:e>
                          </m:bar>
                        </m:sub>
                      </m:sSub>
                      <m:r>
                        <a:rPr kumimoji="1" lang="en-US" altLang="zh-CN" sz="2000" i="1">
                          <a:latin typeface="Cambria Math" panose="02040503050406030204" pitchFamily="18" charset="0"/>
                        </a:rPr>
                        <m:t>)</m:t>
                      </m:r>
                    </m:oMath>
                  </m:oMathPara>
                </a14:m>
                <a:endParaRPr kumimoji="1" lang="en-US" altLang="zh-CN" sz="2000"/>
              </a:p>
              <a:p>
                <a:r>
                  <a:rPr kumimoji="1" lang="en-US" altLang="zh-CN" sz="2000"/>
                  <a:t>             </a:t>
                </a:r>
                <a14:m>
                  <m:oMath xmlns:m="http://schemas.openxmlformats.org/officeDocument/2006/math">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CN" sz="2000" i="1">
                                    <a:latin typeface="Cambria Math" panose="02040503050406030204" pitchFamily="18" charset="0"/>
                                  </a:rPr>
                                  <m:t>1</m:t>
                                </m:r>
                              </m:sub>
                            </m:sSub>
                          </m:e>
                        </m:bar>
                      </m:sub>
                    </m:sSub>
                    <m:r>
                      <a:rPr lang="en-US" sz="2000" i="1">
                        <a:latin typeface="Cambria Math" panose="02040503050406030204" pitchFamily="18" charset="0"/>
                      </a:rPr>
                      <m:t>(</m:t>
                    </m:r>
                    <m:r>
                      <m:rPr>
                        <m:sty m:val="p"/>
                      </m:rPr>
                      <a:rPr kumimoji="1" lang="en-US" altLang="zh-CN" sz="2000">
                        <a:latin typeface="Cambria Math" panose="02040503050406030204" pitchFamily="18" charset="0"/>
                      </a:rPr>
                      <m:t>i</m:t>
                    </m:r>
                    <m:r>
                      <a:rPr lang="en-US" sz="2000" i="1">
                        <a:latin typeface="Cambria Math" panose="02040503050406030204" pitchFamily="18" charset="0"/>
                      </a:rPr>
                      <m:t>)</m:t>
                    </m:r>
                    <m:r>
                      <a:rPr lang="en-CN" sz="2000" i="1">
                        <a:latin typeface="Cambria Math" panose="02040503050406030204" pitchFamily="18" charset="0"/>
                        <a:ea typeface="Cambria Math" panose="02040503050406030204" pitchFamily="18" charset="0"/>
                      </a:rPr>
                      <m:t>⊔</m:t>
                    </m:r>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i="1">
                                    <a:latin typeface="Cambria Math" panose="02040503050406030204" pitchFamily="18" charset="0"/>
                                  </a:rPr>
                                  <m:t>3</m:t>
                                </m:r>
                              </m:sub>
                            </m:sSub>
                          </m:e>
                        </m:bar>
                      </m:sub>
                    </m:sSub>
                    <m:r>
                      <a:rPr lang="en-US" sz="2000" i="1">
                        <a:latin typeface="Cambria Math" panose="02040503050406030204" pitchFamily="18" charset="0"/>
                      </a:rPr>
                      <m:t>(</m:t>
                    </m:r>
                    <m:r>
                      <m:rPr>
                        <m:sty m:val="p"/>
                      </m:rPr>
                      <a:rPr kumimoji="1" lang="en-US" altLang="zh-CN" sz="2000">
                        <a:latin typeface="Cambria Math" panose="02040503050406030204" pitchFamily="18" charset="0"/>
                      </a:rPr>
                      <m:t>i</m:t>
                    </m:r>
                    <m:r>
                      <a:rPr lang="en-US" sz="2000" i="1">
                        <a:latin typeface="Cambria Math" panose="02040503050406030204" pitchFamily="18" charset="0"/>
                      </a:rPr>
                      <m:t>)</m:t>
                    </m:r>
                  </m:oMath>
                </a14:m>
                <a:endParaRPr kumimoji="1" lang="zh-CN" altLang="en-US" sz="2000"/>
              </a:p>
            </p:txBody>
          </p:sp>
        </mc:Choice>
        <mc:Fallback xmlns="">
          <p:sp>
            <p:nvSpPr>
              <p:cNvPr id="71" name="TextBox 70">
                <a:extLst>
                  <a:ext uri="{FF2B5EF4-FFF2-40B4-BE49-F238E27FC236}">
                    <a16:creationId xmlns:a16="http://schemas.microsoft.com/office/drawing/2014/main" id="{3E3E4BA9-F87F-7792-23B6-D4A12F0430F1}"/>
                  </a:ext>
                </a:extLst>
              </p:cNvPr>
              <p:cNvSpPr txBox="1">
                <a:spLocks noRot="1" noChangeAspect="1" noMove="1" noResize="1" noEditPoints="1" noAdjustHandles="1" noChangeArrowheads="1" noChangeShapeType="1" noTextEdit="1"/>
              </p:cNvSpPr>
              <p:nvPr/>
            </p:nvSpPr>
            <p:spPr>
              <a:xfrm>
                <a:off x="8119958" y="2646767"/>
                <a:ext cx="3929802" cy="783035"/>
              </a:xfrm>
              <a:prstGeom prst="rect">
                <a:avLst/>
              </a:prstGeom>
              <a:blipFill>
                <a:blip r:embed="rId10"/>
                <a:stretch>
                  <a:fillRect l="-1613" b="-15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564FCC81-6658-29AB-CDC0-4723EA16FF61}"/>
                  </a:ext>
                </a:extLst>
              </p:cNvPr>
              <p:cNvSpPr txBox="1"/>
              <p:nvPr/>
            </p:nvSpPr>
            <p:spPr>
              <a:xfrm>
                <a:off x="8096676" y="3563897"/>
                <a:ext cx="3929802" cy="86036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3</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b="0" i="1">
                              <a:latin typeface="Cambria Math" panose="02040503050406030204" pitchFamily="18" charset="0"/>
                              <a:ea typeface="Cambria Math" panose="02040503050406030204" pitchFamily="18" charset="0"/>
                            </a:rPr>
                            <m:t>3</m:t>
                          </m:r>
                        </m:sub>
                      </m:sSub>
                      <m:r>
                        <a:rPr kumimoji="1" lang="en-US" altLang="zh-CN" sz="2000" i="1">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2</m:t>
                                  </m:r>
                                </m:sub>
                              </m:sSub>
                            </m:e>
                          </m:bar>
                        </m:sub>
                      </m:sSub>
                      <m:r>
                        <a:rPr kumimoji="1" lang="en-US" altLang="zh-CN" sz="2000" i="1">
                          <a:latin typeface="Cambria Math" panose="02040503050406030204" pitchFamily="18" charset="0"/>
                        </a:rPr>
                        <m:t>)</m:t>
                      </m:r>
                    </m:oMath>
                  </m:oMathPara>
                </a14:m>
                <a:endParaRPr kumimoji="1" lang="en-US" altLang="zh-CN" sz="2000"/>
              </a:p>
              <a:p>
                <a:r>
                  <a:rPr kumimoji="1" lang="en-US" altLang="zh-CN" sz="2000"/>
                  <a:t>             </a:t>
                </a:r>
                <a14:m>
                  <m:oMath xmlns:m="http://schemas.openxmlformats.org/officeDocument/2006/math">
                    <m:r>
                      <a:rPr kumimoji="1" lang="en-US" altLang="zh-CN" sz="2000" b="0" i="0">
                        <a:latin typeface="Cambria Math" panose="02040503050406030204" pitchFamily="18" charset="0"/>
                      </a:rPr>
                      <m:t>=</m:t>
                    </m:r>
                    <m:d>
                      <m:dPr>
                        <m:ctrlPr>
                          <a:rPr kumimoji="1" lang="en-US" altLang="zh-CN" sz="2000" b="0" i="1">
                            <a:latin typeface="Cambria Math" panose="02040503050406030204" pitchFamily="18" charset="0"/>
                          </a:rPr>
                        </m:ctrlPr>
                      </m:dPr>
                      <m:e>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i="1">
                                        <a:latin typeface="Cambria Math" panose="02040503050406030204" pitchFamily="18" charset="0"/>
                                      </a:rPr>
                                      <m:t>2</m:t>
                                    </m:r>
                                  </m:sub>
                                </m:sSub>
                              </m:e>
                            </m:bar>
                          </m:sub>
                        </m:sSub>
                        <m:d>
                          <m:dPr>
                            <m:ctrlPr>
                              <a:rPr lang="en-US" sz="2000" b="0" i="1">
                                <a:latin typeface="Cambria Math" panose="02040503050406030204" pitchFamily="18" charset="0"/>
                              </a:rPr>
                            </m:ctrlPr>
                          </m:dPr>
                          <m:e>
                            <m:r>
                              <m:rPr>
                                <m:sty m:val="p"/>
                              </m:rPr>
                              <a:rPr kumimoji="1" lang="en-US" altLang="zh-CN" sz="2000">
                                <a:latin typeface="Cambria Math" panose="02040503050406030204" pitchFamily="18" charset="0"/>
                              </a:rPr>
                              <m:t>i</m:t>
                            </m:r>
                          </m:e>
                        </m:d>
                        <m:r>
                          <a:rPr kumimoji="1" lang="en-US" altLang="zh-CN" sz="2000" i="1">
                            <a:latin typeface="Cambria Math" panose="02040503050406030204" pitchFamily="18" charset="0"/>
                            <a:ea typeface="Cambria Math" panose="02040503050406030204" pitchFamily="18" charset="0"/>
                          </a:rPr>
                          <m:t>⊓</m:t>
                        </m:r>
                        <m:d>
                          <m:dPr>
                            <m:begChr m:val="["/>
                            <m:endChr m:val="]"/>
                            <m:ctrlPr>
                              <a:rPr kumimoji="1" lang="en-US" altLang="zh-CN" sz="2000" b="0" i="1">
                                <a:solidFill>
                                  <a:schemeClr val="tx1"/>
                                </a:solidFill>
                                <a:latin typeface="Cambria Math" panose="02040503050406030204" pitchFamily="18" charset="0"/>
                                <a:ea typeface="Cambria Math" panose="02040503050406030204" pitchFamily="18" charset="0"/>
                              </a:rPr>
                            </m:ctrlPr>
                          </m:dPr>
                          <m:e>
                            <m:r>
                              <a:rPr kumimoji="1" lang="en-US" altLang="zh-CN" sz="2000" b="0" i="1">
                                <a:solidFill>
                                  <a:schemeClr val="tx1"/>
                                </a:solidFill>
                                <a:latin typeface="Cambria Math" panose="02040503050406030204" pitchFamily="18" charset="0"/>
                                <a:ea typeface="Cambria Math" panose="02040503050406030204" pitchFamily="18" charset="0"/>
                              </a:rPr>
                              <m:t>−</m:t>
                            </m:r>
                            <m:r>
                              <a:rPr kumimoji="1" lang="en-US" altLang="zh-CN" sz="2000" i="1">
                                <a:solidFill>
                                  <a:schemeClr val="tx1"/>
                                </a:solidFill>
                                <a:latin typeface="Cambria Math" panose="02040503050406030204" pitchFamily="18" charset="0"/>
                                <a:ea typeface="Cambria Math" panose="02040503050406030204" pitchFamily="18" charset="0"/>
                              </a:rPr>
                              <m:t>∞</m:t>
                            </m:r>
                            <m:r>
                              <a:rPr kumimoji="1" lang="en-US" altLang="zh-CN" sz="2000" b="0" i="1">
                                <a:solidFill>
                                  <a:schemeClr val="tx1"/>
                                </a:solidFill>
                                <a:latin typeface="Cambria Math" panose="02040503050406030204" pitchFamily="18" charset="0"/>
                                <a:ea typeface="Cambria Math" panose="02040503050406030204" pitchFamily="18" charset="0"/>
                              </a:rPr>
                              <m:t>, 9</m:t>
                            </m:r>
                          </m:e>
                        </m:d>
                      </m:e>
                    </m:d>
                    <m:sSup>
                      <m:sSupPr>
                        <m:ctrlPr>
                          <a:rPr kumimoji="1" lang="en-US" altLang="zh-CN" sz="2000" b="0" i="1">
                            <a:latin typeface="Cambria Math" panose="02040503050406030204" pitchFamily="18" charset="0"/>
                          </a:rPr>
                        </m:ctrlPr>
                      </m:sSupPr>
                      <m:e>
                        <m:r>
                          <a:rPr kumimoji="1" lang="en-US" altLang="zh-CN" sz="2000" b="0" i="1">
                            <a:latin typeface="Cambria Math" panose="02040503050406030204" pitchFamily="18" charset="0"/>
                          </a:rPr>
                          <m:t>+</m:t>
                        </m:r>
                      </m:e>
                      <m:sup>
                        <m:r>
                          <a:rPr kumimoji="1" lang="en-US" altLang="zh-CN" sz="2000" b="0" i="1">
                            <a:latin typeface="Cambria Math" panose="02040503050406030204" pitchFamily="18" charset="0"/>
                          </a:rPr>
                          <m:t>#</m:t>
                        </m:r>
                      </m:sup>
                    </m:sSup>
                    <m:r>
                      <a:rPr lang="en-US" sz="2000" b="0" i="1">
                        <a:latin typeface="Cambria Math" panose="02040503050406030204" pitchFamily="18" charset="0"/>
                      </a:rPr>
                      <m:t>[1, 1]</m:t>
                    </m:r>
                  </m:oMath>
                </a14:m>
                <a:endParaRPr kumimoji="1" lang="zh-CN" altLang="en-US" sz="2000"/>
              </a:p>
            </p:txBody>
          </p:sp>
        </mc:Choice>
        <mc:Fallback xmlns="">
          <p:sp>
            <p:nvSpPr>
              <p:cNvPr id="72" name="TextBox 71">
                <a:extLst>
                  <a:ext uri="{FF2B5EF4-FFF2-40B4-BE49-F238E27FC236}">
                    <a16:creationId xmlns:a16="http://schemas.microsoft.com/office/drawing/2014/main" id="{63313B12-FAC6-FAD0-88B6-88C5FD4F6E47}"/>
                  </a:ext>
                </a:extLst>
              </p:cNvPr>
              <p:cNvSpPr txBox="1">
                <a:spLocks noRot="1" noChangeAspect="1" noMove="1" noResize="1" noEditPoints="1" noAdjustHandles="1" noChangeArrowheads="1" noChangeShapeType="1" noTextEdit="1"/>
              </p:cNvSpPr>
              <p:nvPr/>
            </p:nvSpPr>
            <p:spPr>
              <a:xfrm>
                <a:off x="8096676" y="3563897"/>
                <a:ext cx="3929802" cy="860364"/>
              </a:xfrm>
              <a:prstGeom prst="rect">
                <a:avLst/>
              </a:prstGeom>
              <a:blipFill>
                <a:blip r:embed="rId11"/>
                <a:stretch>
                  <a:fillRect l="-1608" r="-2251" b="-1449"/>
                </a:stretch>
              </a:blipFill>
            </p:spPr>
            <p:txBody>
              <a:bodyPr/>
              <a:lstStyle/>
              <a:p>
                <a:r>
                  <a:rPr lang="zh-CN" altLang="en-US">
                    <a:noFill/>
                  </a:rPr>
                  <a:t> </a:t>
                </a:r>
              </a:p>
            </p:txBody>
          </p:sp>
        </mc:Fallback>
      </mc:AlternateContent>
      <p:sp>
        <p:nvSpPr>
          <p:cNvPr id="73" name="TextBox 72">
            <a:extLst>
              <a:ext uri="{FF2B5EF4-FFF2-40B4-BE49-F238E27FC236}">
                <a16:creationId xmlns:a16="http://schemas.microsoft.com/office/drawing/2014/main" id="{91828363-D15C-5159-7197-C23397C80B09}"/>
              </a:ext>
            </a:extLst>
          </p:cNvPr>
          <p:cNvSpPr txBox="1"/>
          <p:nvPr/>
        </p:nvSpPr>
        <p:spPr>
          <a:xfrm>
            <a:off x="8634285" y="5419427"/>
            <a:ext cx="2790957" cy="523220"/>
          </a:xfrm>
          <a:prstGeom prst="rect">
            <a:avLst/>
          </a:prstGeom>
          <a:noFill/>
        </p:spPr>
        <p:txBody>
          <a:bodyPr wrap="none" rtlCol="0">
            <a:spAutoFit/>
          </a:bodyPr>
          <a:lstStyle/>
          <a:p>
            <a:r>
              <a:rPr lang="en-US" sz="2800" dirty="0"/>
              <a:t>Equation System</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E05766D-9720-DF88-198F-EAD9C4488641}"/>
                  </a:ext>
                </a:extLst>
              </p:cNvPr>
              <p:cNvSpPr txBox="1"/>
              <p:nvPr/>
            </p:nvSpPr>
            <p:spPr>
              <a:xfrm>
                <a:off x="8119957" y="4460998"/>
                <a:ext cx="2995147" cy="85895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4</m:t>
                                  </m:r>
                                </m:sub>
                              </m:sSub>
                            </m:e>
                          </m:bar>
                        </m:sub>
                      </m:sSub>
                      <m:d>
                        <m:dPr>
                          <m:ctrlPr>
                            <a:rPr kumimoji="1" lang="en-US" altLang="zh-CN" sz="2000" b="0" i="1">
                              <a:latin typeface="Cambria Math" panose="02040503050406030204" pitchFamily="18" charset="0"/>
                            </a:rPr>
                          </m:ctrlPr>
                        </m:dPr>
                        <m:e>
                          <m:r>
                            <m:rPr>
                              <m:sty m:val="p"/>
                            </m:rPr>
                            <a:rPr kumimoji="1" lang="en-US" altLang="zh-CN" sz="2000">
                              <a:latin typeface="Cambria Math" panose="02040503050406030204" pitchFamily="18" charset="0"/>
                            </a:rPr>
                            <m:t>i</m:t>
                          </m:r>
                        </m:e>
                      </m:d>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b="0" i="1">
                              <a:latin typeface="Cambria Math" panose="02040503050406030204" pitchFamily="18" charset="0"/>
                              <a:ea typeface="Cambria Math" panose="02040503050406030204" pitchFamily="18" charset="0"/>
                            </a:rPr>
                            <m:t>4</m:t>
                          </m:r>
                        </m:sub>
                      </m:sSub>
                      <m:d>
                        <m:dPr>
                          <m:ctrlPr>
                            <a:rPr kumimoji="1" lang="en-US" altLang="zh-CN" sz="2000" b="0" i="1">
                              <a:latin typeface="Cambria Math" panose="02040503050406030204" pitchFamily="18" charset="0"/>
                              <a:ea typeface="Cambria Math" panose="02040503050406030204" pitchFamily="18" charset="0"/>
                            </a:rPr>
                          </m:ctrlPr>
                        </m:dPr>
                        <m:e>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2</m:t>
                                      </m:r>
                                    </m:sub>
                                  </m:sSub>
                                </m:e>
                              </m:bar>
                            </m:sub>
                          </m:sSub>
                        </m:e>
                      </m:d>
                    </m:oMath>
                  </m:oMathPara>
                </a14:m>
                <a:endParaRPr kumimoji="1" lang="en-US" altLang="zh-CN" sz="2000"/>
              </a:p>
              <a:p>
                <a:r>
                  <a:rPr kumimoji="1" lang="en-US" altLang="zh-CN" sz="2000"/>
                  <a:t>             </a:t>
                </a:r>
                <a14:m>
                  <m:oMath xmlns:m="http://schemas.openxmlformats.org/officeDocument/2006/math">
                    <m:r>
                      <a:rPr kumimoji="1" lang="en-US" altLang="zh-CN" sz="2000">
                        <a:latin typeface="Cambria Math" panose="02040503050406030204" pitchFamily="18" charset="0"/>
                      </a:rPr>
                      <m:t>=</m:t>
                    </m:r>
                  </m:oMath>
                </a14:m>
                <a:r>
                  <a:rPr kumimoji="1" lang="en-US" altLang="zh-CN" sz="2000"/>
                  <a:t> </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i="1">
                                    <a:latin typeface="Cambria Math" panose="02040503050406030204" pitchFamily="18" charset="0"/>
                                  </a:rPr>
                                  <m:t>2</m:t>
                                </m:r>
                              </m:sub>
                            </m:sSub>
                          </m:e>
                        </m:bar>
                      </m:sub>
                    </m:sSub>
                    <m:r>
                      <a:rPr kumimoji="1" lang="en-US" altLang="zh-CN" sz="200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i="1">
                        <a:latin typeface="Cambria Math" panose="02040503050406030204" pitchFamily="18" charset="0"/>
                      </a:rPr>
                      <m:t>)</m:t>
                    </m:r>
                  </m:oMath>
                </a14:m>
                <a:r>
                  <a:rPr lang="en-CN" sz="2000">
                    <a:ea typeface="Cambria Math" panose="02040503050406030204" pitchFamily="18" charset="0"/>
                  </a:rPr>
                  <a:t> </a:t>
                </a:r>
                <a14:m>
                  <m:oMath xmlns:m="http://schemas.openxmlformats.org/officeDocument/2006/math">
                    <m:nary>
                      <m:naryPr>
                        <m:chr m:val="⨅"/>
                        <m:subHide m:val="on"/>
                        <m:supHide m:val="on"/>
                        <m:ctrlPr>
                          <a:rPr lang="en-CN" sz="2000" i="1">
                            <a:latin typeface="Cambria Math" panose="02040503050406030204" pitchFamily="18" charset="0"/>
                            <a:ea typeface="Cambria Math" panose="02040503050406030204" pitchFamily="18" charset="0"/>
                          </a:rPr>
                        </m:ctrlPr>
                      </m:naryPr>
                      <m:sub/>
                      <m:sup/>
                      <m:e>
                        <m:r>
                          <a:rPr lang="en-US" sz="2000" i="1">
                            <a:latin typeface="Cambria Math" panose="02040503050406030204" pitchFamily="18" charset="0"/>
                          </a:rPr>
                          <m:t> </m:t>
                        </m:r>
                        <m:d>
                          <m:dPr>
                            <m:begChr m:val="["/>
                            <m:endChr m:val="]"/>
                            <m:ctrlPr>
                              <a:rPr kumimoji="1" lang="en-US" altLang="zh-CN" sz="2000" i="1">
                                <a:latin typeface="Cambria Math" panose="02040503050406030204" pitchFamily="18" charset="0"/>
                                <a:ea typeface="Cambria Math" panose="02040503050406030204" pitchFamily="18" charset="0"/>
                              </a:rPr>
                            </m:ctrlPr>
                          </m:dPr>
                          <m:e>
                            <m:r>
                              <a:rPr kumimoji="1" lang="en-US" altLang="zh-CN" sz="2000" b="0" i="1">
                                <a:latin typeface="Cambria Math" panose="02040503050406030204" pitchFamily="18" charset="0"/>
                                <a:ea typeface="Cambria Math" panose="02040503050406030204" pitchFamily="18" charset="0"/>
                              </a:rPr>
                              <m:t>10, +</m:t>
                            </m:r>
                            <m:r>
                              <a:rPr kumimoji="1" lang="en-US" altLang="zh-CN" sz="2000" i="1">
                                <a:latin typeface="Cambria Math" panose="02040503050406030204" pitchFamily="18" charset="0"/>
                                <a:ea typeface="Cambria Math" panose="02040503050406030204" pitchFamily="18" charset="0"/>
                              </a:rPr>
                              <m:t>∞</m:t>
                            </m:r>
                          </m:e>
                        </m:d>
                      </m:e>
                    </m:nary>
                  </m:oMath>
                </a14:m>
                <a:endParaRPr kumimoji="1" lang="zh-CN" altLang="en-US" sz="2000"/>
              </a:p>
            </p:txBody>
          </p:sp>
        </mc:Choice>
        <mc:Fallback xmlns="">
          <p:sp>
            <p:nvSpPr>
              <p:cNvPr id="3" name="TextBox 2">
                <a:extLst>
                  <a:ext uri="{FF2B5EF4-FFF2-40B4-BE49-F238E27FC236}">
                    <a16:creationId xmlns:a16="http://schemas.microsoft.com/office/drawing/2014/main" id="{B073F22E-EB1F-6B9C-F742-1AEAC3F95215}"/>
                  </a:ext>
                </a:extLst>
              </p:cNvPr>
              <p:cNvSpPr txBox="1">
                <a:spLocks noRot="1" noChangeAspect="1" noMove="1" noResize="1" noEditPoints="1" noAdjustHandles="1" noChangeArrowheads="1" noChangeShapeType="1" noTextEdit="1"/>
              </p:cNvSpPr>
              <p:nvPr/>
            </p:nvSpPr>
            <p:spPr>
              <a:xfrm>
                <a:off x="8119957" y="4460998"/>
                <a:ext cx="2995147" cy="858953"/>
              </a:xfrm>
              <a:prstGeom prst="rect">
                <a:avLst/>
              </a:prstGeom>
              <a:blipFill>
                <a:blip r:embed="rId12"/>
                <a:stretch>
                  <a:fillRect l="-2110" b="-623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661EDAB-EDD1-4B80-2762-2424EDFED0B2}"/>
                  </a:ext>
                </a:extLst>
              </p:cNvPr>
              <p:cNvSpPr txBox="1"/>
              <p:nvPr/>
            </p:nvSpPr>
            <p:spPr>
              <a:xfrm>
                <a:off x="4406432" y="3729025"/>
                <a:ext cx="736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a:solidFill>
                            <a:schemeClr val="tx1"/>
                          </a:solidFill>
                          <a:latin typeface="Cambria Math" panose="02040503050406030204" pitchFamily="18" charset="0"/>
                        </a:rPr>
                        <m:t>𝑖</m:t>
                      </m:r>
                      <m:r>
                        <a:rPr kumimoji="1" lang="en-US" altLang="zh-CN" b="0" i="1">
                          <a:solidFill>
                            <a:schemeClr val="tx1"/>
                          </a:solidFill>
                          <a:latin typeface="Cambria Math" panose="02040503050406030204" pitchFamily="18" charset="0"/>
                        </a:rPr>
                        <m:t> &lt;10</m:t>
                      </m:r>
                    </m:oMath>
                  </m:oMathPara>
                </a14:m>
                <a:endParaRPr kumimoji="1" lang="zh-CN" altLang="en-US">
                  <a:solidFill>
                    <a:schemeClr val="tx1"/>
                  </a:solidFill>
                </a:endParaRPr>
              </a:p>
            </p:txBody>
          </p:sp>
        </mc:Choice>
        <mc:Fallback xmlns="">
          <p:sp>
            <p:nvSpPr>
              <p:cNvPr id="6" name="TextBox 5">
                <a:extLst>
                  <a:ext uri="{FF2B5EF4-FFF2-40B4-BE49-F238E27FC236}">
                    <a16:creationId xmlns:a16="http://schemas.microsoft.com/office/drawing/2014/main" id="{5964F4F6-88C2-50D7-3950-9287FC0C6A72}"/>
                  </a:ext>
                </a:extLst>
              </p:cNvPr>
              <p:cNvSpPr txBox="1">
                <a:spLocks noRot="1" noChangeAspect="1" noMove="1" noResize="1" noEditPoints="1" noAdjustHandles="1" noChangeArrowheads="1" noChangeShapeType="1" noTextEdit="1"/>
              </p:cNvSpPr>
              <p:nvPr/>
            </p:nvSpPr>
            <p:spPr>
              <a:xfrm>
                <a:off x="4406432" y="3729025"/>
                <a:ext cx="736677" cy="276999"/>
              </a:xfrm>
              <a:prstGeom prst="rect">
                <a:avLst/>
              </a:prstGeom>
              <a:blipFill>
                <a:blip r:embed="rId13"/>
                <a:stretch>
                  <a:fillRect l="-8475" t="-8696" r="-5085" b="-34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F42DF4C-DD5C-9BB2-FD77-8EA355551370}"/>
                  </a:ext>
                </a:extLst>
              </p:cNvPr>
              <p:cNvSpPr txBox="1"/>
              <p:nvPr/>
            </p:nvSpPr>
            <p:spPr>
              <a:xfrm>
                <a:off x="6269306" y="3729025"/>
                <a:ext cx="736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a:latin typeface="Cambria Math" panose="02040503050406030204" pitchFamily="18" charset="0"/>
                        </a:rPr>
                        <m:t>𝑖</m:t>
                      </m:r>
                      <m:r>
                        <a:rPr kumimoji="1" lang="en-US" altLang="zh-CN" b="0" i="1">
                          <a:latin typeface="Cambria Math" panose="02040503050406030204" pitchFamily="18" charset="0"/>
                        </a:rPr>
                        <m:t> ≥10</m:t>
                      </m:r>
                    </m:oMath>
                  </m:oMathPara>
                </a14:m>
                <a:endParaRPr kumimoji="1" lang="zh-CN" altLang="en-US"/>
              </a:p>
            </p:txBody>
          </p:sp>
        </mc:Choice>
        <mc:Fallback xmlns="">
          <p:sp>
            <p:nvSpPr>
              <p:cNvPr id="18" name="TextBox 17">
                <a:extLst>
                  <a:ext uri="{FF2B5EF4-FFF2-40B4-BE49-F238E27FC236}">
                    <a16:creationId xmlns:a16="http://schemas.microsoft.com/office/drawing/2014/main" id="{4B91FB55-DF70-A935-7CB6-6E626C3C7E8E}"/>
                  </a:ext>
                </a:extLst>
              </p:cNvPr>
              <p:cNvSpPr txBox="1">
                <a:spLocks noRot="1" noChangeAspect="1" noMove="1" noResize="1" noEditPoints="1" noAdjustHandles="1" noChangeArrowheads="1" noChangeShapeType="1" noTextEdit="1"/>
              </p:cNvSpPr>
              <p:nvPr/>
            </p:nvSpPr>
            <p:spPr>
              <a:xfrm>
                <a:off x="6269306" y="3729025"/>
                <a:ext cx="736677" cy="276999"/>
              </a:xfrm>
              <a:prstGeom prst="rect">
                <a:avLst/>
              </a:prstGeom>
              <a:blipFill>
                <a:blip r:embed="rId14"/>
                <a:stretch>
                  <a:fillRect l="-6780" t="-8696" r="-6780" b="-34783"/>
                </a:stretch>
              </a:blipFill>
            </p:spPr>
            <p:txBody>
              <a:bodyPr/>
              <a:lstStyle/>
              <a:p>
                <a:r>
                  <a:rPr lang="zh-CN" altLang="en-US">
                    <a:noFill/>
                  </a:rPr>
                  <a:t> </a:t>
                </a:r>
              </a:p>
            </p:txBody>
          </p:sp>
        </mc:Fallback>
      </mc:AlternateContent>
      <p:sp>
        <p:nvSpPr>
          <p:cNvPr id="7" name="Oval 6">
            <a:extLst>
              <a:ext uri="{FF2B5EF4-FFF2-40B4-BE49-F238E27FC236}">
                <a16:creationId xmlns:a16="http://schemas.microsoft.com/office/drawing/2014/main" id="{E7AC7490-91DF-1EEA-9F05-5E15887D3BA6}"/>
              </a:ext>
            </a:extLst>
          </p:cNvPr>
          <p:cNvSpPr/>
          <p:nvPr/>
        </p:nvSpPr>
        <p:spPr>
          <a:xfrm>
            <a:off x="5140884" y="2334809"/>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0" name="Curved Connector 19">
            <a:extLst>
              <a:ext uri="{FF2B5EF4-FFF2-40B4-BE49-F238E27FC236}">
                <a16:creationId xmlns:a16="http://schemas.microsoft.com/office/drawing/2014/main" id="{5B71BF00-42FB-FE37-7E2D-7F8FCACA90BD}"/>
              </a:ext>
            </a:extLst>
          </p:cNvPr>
          <p:cNvCxnSpPr>
            <a:cxnSpLocks/>
            <a:stCxn id="7" idx="5"/>
            <a:endCxn id="70" idx="1"/>
          </p:cNvCxnSpPr>
          <p:nvPr/>
        </p:nvCxnSpPr>
        <p:spPr>
          <a:xfrm rot="5400000" flipH="1" flipV="1">
            <a:off x="6545952" y="908815"/>
            <a:ext cx="317378" cy="2830634"/>
          </a:xfrm>
          <a:prstGeom prst="curvedConnector4">
            <a:avLst>
              <a:gd name="adj1" fmla="val -72028"/>
              <a:gd name="adj2" fmla="val 47758"/>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0" name="Oval 29">
            <a:extLst>
              <a:ext uri="{FF2B5EF4-FFF2-40B4-BE49-F238E27FC236}">
                <a16:creationId xmlns:a16="http://schemas.microsoft.com/office/drawing/2014/main" id="{704841D9-65DE-AC5D-3731-621A9C4F5970}"/>
              </a:ext>
            </a:extLst>
          </p:cNvPr>
          <p:cNvSpPr/>
          <p:nvPr/>
        </p:nvSpPr>
        <p:spPr>
          <a:xfrm>
            <a:off x="5147234" y="3423402"/>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Oval 30">
            <a:extLst>
              <a:ext uri="{FF2B5EF4-FFF2-40B4-BE49-F238E27FC236}">
                <a16:creationId xmlns:a16="http://schemas.microsoft.com/office/drawing/2014/main" id="{A5904438-724F-D0DB-9E07-D25877C52074}"/>
              </a:ext>
            </a:extLst>
          </p:cNvPr>
          <p:cNvSpPr/>
          <p:nvPr/>
        </p:nvSpPr>
        <p:spPr>
          <a:xfrm>
            <a:off x="5147234" y="4637172"/>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Oval 31">
            <a:extLst>
              <a:ext uri="{FF2B5EF4-FFF2-40B4-BE49-F238E27FC236}">
                <a16:creationId xmlns:a16="http://schemas.microsoft.com/office/drawing/2014/main" id="{CAD41E35-6C8A-F28D-8A2C-BFB337669886}"/>
              </a:ext>
            </a:extLst>
          </p:cNvPr>
          <p:cNvSpPr/>
          <p:nvPr/>
        </p:nvSpPr>
        <p:spPr>
          <a:xfrm>
            <a:off x="6968254" y="4637171"/>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 name="Curved Connector 32">
            <a:extLst>
              <a:ext uri="{FF2B5EF4-FFF2-40B4-BE49-F238E27FC236}">
                <a16:creationId xmlns:a16="http://schemas.microsoft.com/office/drawing/2014/main" id="{2D661969-8DB0-1193-625C-9483474D724A}"/>
              </a:ext>
            </a:extLst>
          </p:cNvPr>
          <p:cNvCxnSpPr>
            <a:cxnSpLocks/>
            <a:stCxn id="30" idx="5"/>
            <a:endCxn id="71" idx="1"/>
          </p:cNvCxnSpPr>
          <p:nvPr/>
        </p:nvCxnSpPr>
        <p:spPr>
          <a:xfrm rot="5400000" flipH="1" flipV="1">
            <a:off x="6441251" y="1892708"/>
            <a:ext cx="533129" cy="2824284"/>
          </a:xfrm>
          <a:prstGeom prst="curvedConnector4">
            <a:avLst>
              <a:gd name="adj1" fmla="val -12963"/>
              <a:gd name="adj2" fmla="val 50451"/>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7" name="Curved Connector 36">
            <a:extLst>
              <a:ext uri="{FF2B5EF4-FFF2-40B4-BE49-F238E27FC236}">
                <a16:creationId xmlns:a16="http://schemas.microsoft.com/office/drawing/2014/main" id="{A77F1C8C-E472-2F61-BBCD-350A002BBE8C}"/>
              </a:ext>
            </a:extLst>
          </p:cNvPr>
          <p:cNvCxnSpPr>
            <a:cxnSpLocks/>
            <a:stCxn id="31" idx="6"/>
            <a:endCxn id="72" idx="1"/>
          </p:cNvCxnSpPr>
          <p:nvPr/>
        </p:nvCxnSpPr>
        <p:spPr>
          <a:xfrm flipV="1">
            <a:off x="5321142" y="3994079"/>
            <a:ext cx="2775534" cy="729797"/>
          </a:xfrm>
          <a:prstGeom prst="curvedConnector3">
            <a:avLst>
              <a:gd name="adj1" fmla="val 27398"/>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41" name="Curved Connector 40">
            <a:extLst>
              <a:ext uri="{FF2B5EF4-FFF2-40B4-BE49-F238E27FC236}">
                <a16:creationId xmlns:a16="http://schemas.microsoft.com/office/drawing/2014/main" id="{AF17E5B1-B039-C809-09F8-9353277AB2E2}"/>
              </a:ext>
            </a:extLst>
          </p:cNvPr>
          <p:cNvCxnSpPr>
            <a:cxnSpLocks/>
            <a:stCxn id="32" idx="5"/>
            <a:endCxn id="3" idx="1"/>
          </p:cNvCxnSpPr>
          <p:nvPr/>
        </p:nvCxnSpPr>
        <p:spPr>
          <a:xfrm rot="16200000" flipH="1">
            <a:off x="7565679" y="4336197"/>
            <a:ext cx="105292" cy="1003263"/>
          </a:xfrm>
          <a:prstGeom prst="curvedConnector2">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537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23A4-F6B9-84CF-5441-6650D68610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4EBD6-93B5-20A6-713A-AED65D139500}"/>
              </a:ext>
            </a:extLst>
          </p:cNvPr>
          <p:cNvSpPr>
            <a:spLocks noGrp="1"/>
          </p:cNvSpPr>
          <p:nvPr>
            <p:ph type="title"/>
          </p:nvPr>
        </p:nvSpPr>
        <p:spPr/>
        <p:txBody>
          <a:bodyPr/>
          <a:lstStyle/>
          <a:p>
            <a:r>
              <a:rPr kumimoji="1" lang="en-US" altLang="zh-CN"/>
              <a:t>Abstract Interpretation</a:t>
            </a:r>
            <a:endParaRPr kumimoji="1" lang="zh-CN" altLang="en-US"/>
          </a:p>
        </p:txBody>
      </p:sp>
      <p:sp>
        <p:nvSpPr>
          <p:cNvPr id="77" name="Slide Number Placeholder 76">
            <a:extLst>
              <a:ext uri="{FF2B5EF4-FFF2-40B4-BE49-F238E27FC236}">
                <a16:creationId xmlns:a16="http://schemas.microsoft.com/office/drawing/2014/main" id="{81EA3307-8720-36BC-F927-EF49452DF580}"/>
              </a:ext>
            </a:extLst>
          </p:cNvPr>
          <p:cNvSpPr>
            <a:spLocks noGrp="1"/>
          </p:cNvSpPr>
          <p:nvPr>
            <p:ph type="sldNum" sz="quarter" idx="12"/>
          </p:nvPr>
        </p:nvSpPr>
        <p:spPr/>
        <p:txBody>
          <a:bodyPr/>
          <a:lstStyle/>
          <a:p>
            <a:fld id="{E7F4798B-5966-EA46-B410-50C17A12B33D}" type="slidenum">
              <a:rPr lang="en-CN"/>
              <a:t>9</a:t>
            </a:fld>
            <a:endParaRPr kumimoji="1" lang="en-CN" altLang="zh-CN"/>
          </a:p>
        </p:txBody>
      </p:sp>
      <p:sp>
        <p:nvSpPr>
          <p:cNvPr id="19" name="Text Placeholder 18">
            <a:extLst>
              <a:ext uri="{FF2B5EF4-FFF2-40B4-BE49-F238E27FC236}">
                <a16:creationId xmlns:a16="http://schemas.microsoft.com/office/drawing/2014/main" id="{BF729913-C33C-8B4F-943F-D448E8248183}"/>
              </a:ext>
            </a:extLst>
          </p:cNvPr>
          <p:cNvSpPr>
            <a:spLocks noGrp="1"/>
          </p:cNvSpPr>
          <p:nvPr>
            <p:ph type="body" sz="quarter" idx="13"/>
          </p:nvPr>
        </p:nvSpPr>
        <p:spPr>
          <a:xfrm>
            <a:off x="838199" y="1037292"/>
            <a:ext cx="4289983" cy="543059"/>
          </a:xfrm>
        </p:spPr>
        <p:txBody>
          <a:bodyPr/>
          <a:lstStyle/>
          <a:p>
            <a:r>
              <a:rPr kumimoji="1" lang="en-US" altLang="zh-CN"/>
              <a:t>Fixpoint Computation</a:t>
            </a:r>
          </a:p>
        </p:txBody>
      </p:sp>
      <p:sp>
        <p:nvSpPr>
          <p:cNvPr id="24" name="Down Arrow 23">
            <a:extLst>
              <a:ext uri="{FF2B5EF4-FFF2-40B4-BE49-F238E27FC236}">
                <a16:creationId xmlns:a16="http://schemas.microsoft.com/office/drawing/2014/main" id="{07C0C004-32B4-AE1E-85AD-33089F635066}"/>
              </a:ext>
            </a:extLst>
          </p:cNvPr>
          <p:cNvSpPr/>
          <p:nvPr/>
        </p:nvSpPr>
        <p:spPr>
          <a:xfrm rot="16200000">
            <a:off x="7114439" y="2652919"/>
            <a:ext cx="748748" cy="2295819"/>
          </a:xfrm>
          <a:prstGeom prst="down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TextBox 24">
            <a:extLst>
              <a:ext uri="{FF2B5EF4-FFF2-40B4-BE49-F238E27FC236}">
                <a16:creationId xmlns:a16="http://schemas.microsoft.com/office/drawing/2014/main" id="{E980F84A-C8A1-A196-7264-D3D1D4A0DC1D}"/>
              </a:ext>
            </a:extLst>
          </p:cNvPr>
          <p:cNvSpPr txBox="1"/>
          <p:nvPr/>
        </p:nvSpPr>
        <p:spPr>
          <a:xfrm>
            <a:off x="9286692" y="4838966"/>
            <a:ext cx="2330831" cy="523220"/>
          </a:xfrm>
          <a:prstGeom prst="rect">
            <a:avLst/>
          </a:prstGeom>
          <a:noFill/>
        </p:spPr>
        <p:txBody>
          <a:bodyPr wrap="none" rtlCol="0">
            <a:spAutoFit/>
          </a:bodyPr>
          <a:lstStyle/>
          <a:p>
            <a:r>
              <a:rPr lang="en-US" sz="2800" dirty="0"/>
              <a:t>Least Fixpoint</a:t>
            </a:r>
          </a:p>
        </p:txBody>
      </p:sp>
      <mc:AlternateContent xmlns:mc="http://schemas.openxmlformats.org/markup-compatibility/2006">
        <mc:Choice xmlns:a14="http://schemas.microsoft.com/office/drawing/2010/main" Requires="a14">
          <p:graphicFrame>
            <p:nvGraphicFramePr>
              <p:cNvPr id="26" name="Table 25">
                <a:extLst>
                  <a:ext uri="{FF2B5EF4-FFF2-40B4-BE49-F238E27FC236}">
                    <a16:creationId xmlns:a16="http://schemas.microsoft.com/office/drawing/2014/main" id="{BA6711CB-875C-9406-9D85-E6286167C02C}"/>
                  </a:ext>
                </a:extLst>
              </p:cNvPr>
              <p:cNvGraphicFramePr>
                <a:graphicFrameLocks noGrp="1"/>
              </p:cNvGraphicFramePr>
              <p:nvPr>
                <p:extLst>
                  <p:ext uri="{D42A27DB-BD31-4B8C-83A1-F6EECF244321}">
                    <p14:modId xmlns:p14="http://schemas.microsoft.com/office/powerpoint/2010/main" val="924657101"/>
                  </p:ext>
                </p:extLst>
              </p:nvPr>
            </p:nvGraphicFramePr>
            <p:xfrm>
              <a:off x="9437807" y="2364482"/>
              <a:ext cx="2035030" cy="1912493"/>
            </p:xfrm>
            <a:graphic>
              <a:graphicData uri="http://schemas.openxmlformats.org/drawingml/2006/table">
                <a:tbl>
                  <a:tblPr firstRow="1" bandRow="1">
                    <a:tableStyleId>{2D5ABB26-0587-4C30-8999-92F81FD0307C}</a:tableStyleId>
                  </a:tblPr>
                  <a:tblGrid>
                    <a:gridCol w="888138">
                      <a:extLst>
                        <a:ext uri="{9D8B030D-6E8A-4147-A177-3AD203B41FA5}">
                          <a16:colId xmlns:a16="http://schemas.microsoft.com/office/drawing/2014/main" val="2888878759"/>
                        </a:ext>
                      </a:extLst>
                    </a:gridCol>
                    <a:gridCol w="1146892">
                      <a:extLst>
                        <a:ext uri="{9D8B030D-6E8A-4147-A177-3AD203B41FA5}">
                          <a16:colId xmlns:a16="http://schemas.microsoft.com/office/drawing/2014/main" val="2233686691"/>
                        </a:ext>
                      </a:extLst>
                    </a:gridCol>
                  </a:tblGrid>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CN" sz="2000" i="1">
                                                <a:latin typeface="Cambria Math" panose="02040503050406030204" pitchFamily="18" charset="0"/>
                                              </a:rPr>
                                              <m:t>1</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oMath>
                            </m:oMathPara>
                          </a14:m>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0, 0</m:t>
                                </m:r>
                                <m:r>
                                  <a:rPr lang="en-US" altLang="ko-KR" sz="2000" b="0" i="1" smtClean="0">
                                    <a:solidFill>
                                      <a:schemeClr val="tx1"/>
                                    </a:solidFill>
                                    <a:latin typeface="Cambria Math" panose="02040503050406030204" pitchFamily="18" charset="0"/>
                                  </a:rPr>
                                  <m:t>]</m:t>
                                </m:r>
                              </m:oMath>
                            </m:oMathPara>
                          </a14:m>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2712558"/>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2</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oMath>
                            </m:oMathPara>
                          </a14:m>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0, 9</m:t>
                                </m:r>
                                <m:r>
                                  <a:rPr lang="en-US" altLang="ko-KR" sz="2000" b="0" i="1" smtClean="0">
                                    <a:solidFill>
                                      <a:schemeClr val="tx1"/>
                                    </a:solidFill>
                                    <a:latin typeface="Cambria Math" panose="02040503050406030204" pitchFamily="18" charset="0"/>
                                  </a:rPr>
                                  <m:t>]</m:t>
                                </m:r>
                              </m:oMath>
                            </m:oMathPara>
                          </a14:m>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275941"/>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3</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oMath>
                            </m:oMathPara>
                          </a14:m>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1, 10</m:t>
                                </m:r>
                                <m:r>
                                  <a:rPr lang="en-US" altLang="ko-KR" sz="2000" b="0" i="1" smtClean="0">
                                    <a:solidFill>
                                      <a:schemeClr val="tx1"/>
                                    </a:solidFill>
                                    <a:latin typeface="Cambria Math" panose="02040503050406030204" pitchFamily="18" charset="0"/>
                                  </a:rPr>
                                  <m:t>]</m:t>
                                </m:r>
                              </m:oMath>
                            </m:oMathPara>
                          </a14:m>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3300929"/>
                      </a:ext>
                    </a:extLst>
                  </a:tr>
                  <a:tr h="2210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4</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oMath>
                            </m:oMathPara>
                          </a14:m>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altLang="ko-KR"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10, 10</m:t>
                                </m:r>
                                <m:r>
                                  <a:rPr lang="en-US" altLang="ko-KR" sz="2000" b="0" i="1" smtClean="0">
                                    <a:solidFill>
                                      <a:schemeClr val="tx1"/>
                                    </a:solidFill>
                                    <a:latin typeface="Cambria Math" panose="02040503050406030204" pitchFamily="18" charset="0"/>
                                  </a:rPr>
                                  <m:t>]</m:t>
                                </m:r>
                              </m:oMath>
                            </m:oMathPara>
                          </a14:m>
                          <a:endParaRPr lang="en-US" sz="2000" b="0" dirty="0">
                            <a:solidFill>
                              <a:srgbClr val="C00000"/>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344152"/>
                      </a:ext>
                    </a:extLst>
                  </a:tr>
                </a:tbl>
              </a:graphicData>
            </a:graphic>
          </p:graphicFrame>
        </mc:Choice>
        <mc:Fallback>
          <p:graphicFrame>
            <p:nvGraphicFramePr>
              <p:cNvPr id="26" name="Table 25">
                <a:extLst>
                  <a:ext uri="{FF2B5EF4-FFF2-40B4-BE49-F238E27FC236}">
                    <a16:creationId xmlns:a16="http://schemas.microsoft.com/office/drawing/2014/main" id="{BA6711CB-875C-9406-9D85-E6286167C02C}"/>
                  </a:ext>
                </a:extLst>
              </p:cNvPr>
              <p:cNvGraphicFramePr>
                <a:graphicFrameLocks noGrp="1"/>
              </p:cNvGraphicFramePr>
              <p:nvPr>
                <p:extLst>
                  <p:ext uri="{D42A27DB-BD31-4B8C-83A1-F6EECF244321}">
                    <p14:modId xmlns:p14="http://schemas.microsoft.com/office/powerpoint/2010/main" val="924657101"/>
                  </p:ext>
                </p:extLst>
              </p:nvPr>
            </p:nvGraphicFramePr>
            <p:xfrm>
              <a:off x="9437807" y="2364482"/>
              <a:ext cx="2035030" cy="1912493"/>
            </p:xfrm>
            <a:graphic>
              <a:graphicData uri="http://schemas.openxmlformats.org/drawingml/2006/table">
                <a:tbl>
                  <a:tblPr firstRow="1" bandRow="1">
                    <a:tableStyleId>{2D5ABB26-0587-4C30-8999-92F81FD0307C}</a:tableStyleId>
                  </a:tblPr>
                  <a:tblGrid>
                    <a:gridCol w="888138">
                      <a:extLst>
                        <a:ext uri="{9D8B030D-6E8A-4147-A177-3AD203B41FA5}">
                          <a16:colId xmlns:a16="http://schemas.microsoft.com/office/drawing/2014/main" val="2888878759"/>
                        </a:ext>
                      </a:extLst>
                    </a:gridCol>
                    <a:gridCol w="1146892">
                      <a:extLst>
                        <a:ext uri="{9D8B030D-6E8A-4147-A177-3AD203B41FA5}">
                          <a16:colId xmlns:a16="http://schemas.microsoft.com/office/drawing/2014/main" val="2233686691"/>
                        </a:ext>
                      </a:extLst>
                    </a:gridCol>
                  </a:tblGrid>
                  <a:tr h="477774">
                    <a:tc>
                      <a:txBody>
                        <a:bodyPr/>
                        <a:lstStyle/>
                        <a:p>
                          <a:endParaRPr lang="en-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429" t="-5263" r="-132857" b="-302632"/>
                          </a:stretch>
                        </a:blipFill>
                      </a:tcPr>
                    </a:tc>
                    <a:tc>
                      <a:txBody>
                        <a:bodyPr/>
                        <a:lstStyle/>
                        <a:p>
                          <a:endParaRPr lang="en-CN"/>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8022" t="-5263" r="-2198" b="-302632"/>
                          </a:stretch>
                        </a:blipFill>
                      </a:tcPr>
                    </a:tc>
                    <a:extLst>
                      <a:ext uri="{0D108BD9-81ED-4DB2-BD59-A6C34878D82A}">
                        <a16:rowId xmlns:a16="http://schemas.microsoft.com/office/drawing/2014/main" val="4142712558"/>
                      </a:ext>
                    </a:extLst>
                  </a:tr>
                  <a:tr h="477774">
                    <a:tc>
                      <a:txBody>
                        <a:bodyPr/>
                        <a:lstStyle/>
                        <a:p>
                          <a:endParaRPr lang="en-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429" t="-108108" r="-132857" b="-210811"/>
                          </a:stretch>
                        </a:blipFill>
                      </a:tcPr>
                    </a:tc>
                    <a:tc>
                      <a:txBody>
                        <a:bodyPr/>
                        <a:lstStyle/>
                        <a:p>
                          <a:endParaRPr lang="en-CN"/>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8022" t="-108108" r="-2198" b="-210811"/>
                          </a:stretch>
                        </a:blipFill>
                      </a:tcPr>
                    </a:tc>
                    <a:extLst>
                      <a:ext uri="{0D108BD9-81ED-4DB2-BD59-A6C34878D82A}">
                        <a16:rowId xmlns:a16="http://schemas.microsoft.com/office/drawing/2014/main" val="3485275941"/>
                      </a:ext>
                    </a:extLst>
                  </a:tr>
                  <a:tr h="479171">
                    <a:tc>
                      <a:txBody>
                        <a:bodyPr/>
                        <a:lstStyle/>
                        <a:p>
                          <a:endParaRPr lang="en-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429" t="-202632" r="-132857" b="-105263"/>
                          </a:stretch>
                        </a:blipFill>
                      </a:tcPr>
                    </a:tc>
                    <a:tc>
                      <a:txBody>
                        <a:bodyPr/>
                        <a:lstStyle/>
                        <a:p>
                          <a:endParaRPr lang="en-CN"/>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8022" t="-202632" r="-2198" b="-105263"/>
                          </a:stretch>
                        </a:blipFill>
                      </a:tcPr>
                    </a:tc>
                    <a:extLst>
                      <a:ext uri="{0D108BD9-81ED-4DB2-BD59-A6C34878D82A}">
                        <a16:rowId xmlns:a16="http://schemas.microsoft.com/office/drawing/2014/main" val="3303300929"/>
                      </a:ext>
                    </a:extLst>
                  </a:tr>
                  <a:tr h="477774">
                    <a:tc>
                      <a:txBody>
                        <a:bodyPr/>
                        <a:lstStyle/>
                        <a:p>
                          <a:endParaRPr lang="en-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429" t="-302632" r="-132857" b="-5263"/>
                          </a:stretch>
                        </a:blipFill>
                      </a:tcPr>
                    </a:tc>
                    <a:tc>
                      <a:txBody>
                        <a:bodyPr/>
                        <a:lstStyle/>
                        <a:p>
                          <a:endParaRPr lang="en-CN"/>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8022" t="-302632" r="-2198" b="-5263"/>
                          </a:stretch>
                        </a:blipFill>
                      </a:tcPr>
                    </a:tc>
                    <a:extLst>
                      <a:ext uri="{0D108BD9-81ED-4DB2-BD59-A6C34878D82A}">
                        <a16:rowId xmlns:a16="http://schemas.microsoft.com/office/drawing/2014/main" val="3697344152"/>
                      </a:ext>
                    </a:extLst>
                  </a:tr>
                </a:tbl>
              </a:graphicData>
            </a:graphic>
          </p:graphicFrame>
        </mc:Fallback>
      </mc:AlternateContent>
      <p:sp>
        <p:nvSpPr>
          <p:cNvPr id="27" name="TextBox 26">
            <a:extLst>
              <a:ext uri="{FF2B5EF4-FFF2-40B4-BE49-F238E27FC236}">
                <a16:creationId xmlns:a16="http://schemas.microsoft.com/office/drawing/2014/main" id="{87970121-19E2-CB9C-BF2E-4A48653B824E}"/>
              </a:ext>
            </a:extLst>
          </p:cNvPr>
          <p:cNvSpPr txBox="1"/>
          <p:nvPr/>
        </p:nvSpPr>
        <p:spPr>
          <a:xfrm>
            <a:off x="5686320" y="2955309"/>
            <a:ext cx="3536161" cy="523220"/>
          </a:xfrm>
          <a:prstGeom prst="rect">
            <a:avLst/>
          </a:prstGeom>
          <a:noFill/>
        </p:spPr>
        <p:txBody>
          <a:bodyPr wrap="none" rtlCol="0">
            <a:spAutoFit/>
          </a:bodyPr>
          <a:lstStyle/>
          <a:p>
            <a:r>
              <a:rPr kumimoji="1" lang="en-US" altLang="zh-CN" sz="2800">
                <a:solidFill>
                  <a:schemeClr val="accent1"/>
                </a:solidFill>
              </a:rPr>
              <a:t>Fixpiont Computation</a:t>
            </a:r>
            <a:endParaRPr kumimoji="1" lang="zh-CN" altLang="en-US" sz="2800">
              <a:solidFill>
                <a:schemeClr val="accent1"/>
              </a:solidFill>
            </a:endParaRPr>
          </a:p>
        </p:txBody>
      </p:sp>
      <p:sp>
        <p:nvSpPr>
          <p:cNvPr id="29" name="TextBox 28">
            <a:extLst>
              <a:ext uri="{FF2B5EF4-FFF2-40B4-BE49-F238E27FC236}">
                <a16:creationId xmlns:a16="http://schemas.microsoft.com/office/drawing/2014/main" id="{14B8BFA6-E545-2646-AEE9-8788FB122F50}"/>
              </a:ext>
            </a:extLst>
          </p:cNvPr>
          <p:cNvSpPr txBox="1"/>
          <p:nvPr/>
        </p:nvSpPr>
        <p:spPr>
          <a:xfrm>
            <a:off x="8926450" y="5306842"/>
            <a:ext cx="3347565" cy="646331"/>
          </a:xfrm>
          <a:prstGeom prst="rect">
            <a:avLst/>
          </a:prstGeom>
          <a:noFill/>
        </p:spPr>
        <p:txBody>
          <a:bodyPr wrap="square">
            <a:spAutoFit/>
          </a:bodyPr>
          <a:lstStyle/>
          <a:p>
            <a:r>
              <a:rPr kumimoji="1" lang="en-US" altLang="zh-CN"/>
              <a:t>(a </a:t>
            </a:r>
            <a:r>
              <a:rPr kumimoji="1" lang="en-US" altLang="zh-CN" b="1"/>
              <a:t>sound approximation</a:t>
            </a:r>
            <a:r>
              <a:rPr kumimoji="1" lang="en-US" altLang="zh-CN"/>
              <a:t> of the program runtime property)</a:t>
            </a:r>
            <a:endParaRPr lang="zh-CN" altLang="en-US"/>
          </a:p>
        </p:txBody>
      </p:sp>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01C1CCB3-6FFA-0F1B-271E-411E4F99BE1F}"/>
                  </a:ext>
                </a:extLst>
              </p:cNvPr>
              <p:cNvSpPr txBox="1"/>
              <p:nvPr/>
            </p:nvSpPr>
            <p:spPr>
              <a:xfrm>
                <a:off x="418817" y="1735942"/>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CN" sz="2400" i="1">
                            <a:latin typeface="Cambria Math" panose="02040503050406030204" pitchFamily="18" charset="0"/>
                          </a:rPr>
                          <m:t>1</m:t>
                        </m:r>
                      </m:sub>
                    </m:sSub>
                  </m:oMath>
                </a14:m>
                <a:r>
                  <a:rPr lang="en-US" sz="2400" dirty="0">
                    <a:latin typeface="Inconsolata LGC" panose="020B0609030003000000" pitchFamily="49" charset="0"/>
                  </a:rPr>
                  <a:t>: i = 0;</a:t>
                </a:r>
              </a:p>
            </p:txBody>
          </p:sp>
        </mc:Choice>
        <mc:Fallback>
          <p:sp>
            <p:nvSpPr>
              <p:cNvPr id="60" name="TextBox 59">
                <a:extLst>
                  <a:ext uri="{FF2B5EF4-FFF2-40B4-BE49-F238E27FC236}">
                    <a16:creationId xmlns:a16="http://schemas.microsoft.com/office/drawing/2014/main" id="{01C1CCB3-6FFA-0F1B-271E-411E4F99BE1F}"/>
                  </a:ext>
                </a:extLst>
              </p:cNvPr>
              <p:cNvSpPr txBox="1">
                <a:spLocks noRot="1" noChangeAspect="1" noMove="1" noResize="1" noEditPoints="1" noAdjustHandles="1" noChangeArrowheads="1" noChangeShapeType="1" noTextEdit="1"/>
              </p:cNvSpPr>
              <p:nvPr/>
            </p:nvSpPr>
            <p:spPr>
              <a:xfrm>
                <a:off x="418817" y="1735942"/>
                <a:ext cx="1996284" cy="461665"/>
              </a:xfrm>
              <a:prstGeom prst="rect">
                <a:avLst/>
              </a:prstGeom>
              <a:blipFill>
                <a:blip r:embed="rId4"/>
                <a:stretch>
                  <a:fillRect l="-629" t="-10526" r="-1258" b="-26316"/>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EAADCCE9-2D5F-1B00-7554-770FE95CF163}"/>
                  </a:ext>
                </a:extLst>
              </p:cNvPr>
              <p:cNvSpPr txBox="1"/>
              <p:nvPr/>
            </p:nvSpPr>
            <p:spPr>
              <a:xfrm>
                <a:off x="418817" y="2831166"/>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US" sz="2400" b="0" i="1">
                            <a:latin typeface="Cambria Math" panose="02040503050406030204" pitchFamily="18" charset="0"/>
                          </a:rPr>
                          <m:t>2</m:t>
                        </m:r>
                      </m:sub>
                    </m:sSub>
                  </m:oMath>
                </a14:m>
                <a:r>
                  <a:rPr lang="en-US" sz="2400" dirty="0"/>
                  <a:t>: </a:t>
                </a:r>
                <a:r>
                  <a:rPr lang="en-US" sz="2400" dirty="0">
                    <a:latin typeface="Inconsolata LGC" panose="020B0609030003000000" pitchFamily="49" charset="0"/>
                  </a:rPr>
                  <a:t>i &lt; 10</a:t>
                </a:r>
              </a:p>
            </p:txBody>
          </p:sp>
        </mc:Choice>
        <mc:Fallback>
          <p:sp>
            <p:nvSpPr>
              <p:cNvPr id="61" name="TextBox 60">
                <a:extLst>
                  <a:ext uri="{FF2B5EF4-FFF2-40B4-BE49-F238E27FC236}">
                    <a16:creationId xmlns:a16="http://schemas.microsoft.com/office/drawing/2014/main" id="{EAADCCE9-2D5F-1B00-7554-770FE95CF163}"/>
                  </a:ext>
                </a:extLst>
              </p:cNvPr>
              <p:cNvSpPr txBox="1">
                <a:spLocks noRot="1" noChangeAspect="1" noMove="1" noResize="1" noEditPoints="1" noAdjustHandles="1" noChangeArrowheads="1" noChangeShapeType="1" noTextEdit="1"/>
              </p:cNvSpPr>
              <p:nvPr/>
            </p:nvSpPr>
            <p:spPr>
              <a:xfrm>
                <a:off x="418817" y="2831166"/>
                <a:ext cx="1996284" cy="461665"/>
              </a:xfrm>
              <a:prstGeom prst="rect">
                <a:avLst/>
              </a:prstGeom>
              <a:blipFill>
                <a:blip r:embed="rId5"/>
                <a:stretch>
                  <a:fillRect l="-629" t="-13158" b="-31579"/>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B9E15138-2D5E-4F67-C099-62F892F5A38A}"/>
                  </a:ext>
                </a:extLst>
              </p:cNvPr>
              <p:cNvSpPr txBox="1"/>
              <p:nvPr/>
            </p:nvSpPr>
            <p:spPr>
              <a:xfrm>
                <a:off x="418817" y="4042333"/>
                <a:ext cx="1996284"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US" sz="2400" b="0" i="1">
                            <a:latin typeface="Cambria Math" panose="02040503050406030204" pitchFamily="18" charset="0"/>
                          </a:rPr>
                          <m:t>3</m:t>
                        </m:r>
                      </m:sub>
                    </m:sSub>
                  </m:oMath>
                </a14:m>
                <a:r>
                  <a:rPr lang="en-US" sz="2400" dirty="0"/>
                  <a:t>: </a:t>
                </a:r>
                <a:r>
                  <a:rPr lang="en-US" sz="2400" dirty="0">
                    <a:latin typeface="Inconsolata LGC" panose="020B0609030003000000" pitchFamily="49" charset="0"/>
                  </a:rPr>
                  <a:t>i++;</a:t>
                </a:r>
                <a:endParaRPr lang="en-US" sz="2400" dirty="0"/>
              </a:p>
            </p:txBody>
          </p:sp>
        </mc:Choice>
        <mc:Fallback>
          <p:sp>
            <p:nvSpPr>
              <p:cNvPr id="62" name="TextBox 61">
                <a:extLst>
                  <a:ext uri="{FF2B5EF4-FFF2-40B4-BE49-F238E27FC236}">
                    <a16:creationId xmlns:a16="http://schemas.microsoft.com/office/drawing/2014/main" id="{B9E15138-2D5E-4F67-C099-62F892F5A38A}"/>
                  </a:ext>
                </a:extLst>
              </p:cNvPr>
              <p:cNvSpPr txBox="1">
                <a:spLocks noRot="1" noChangeAspect="1" noMove="1" noResize="1" noEditPoints="1" noAdjustHandles="1" noChangeArrowheads="1" noChangeShapeType="1" noTextEdit="1"/>
              </p:cNvSpPr>
              <p:nvPr/>
            </p:nvSpPr>
            <p:spPr>
              <a:xfrm>
                <a:off x="418817" y="4042333"/>
                <a:ext cx="1996284" cy="461665"/>
              </a:xfrm>
              <a:prstGeom prst="rect">
                <a:avLst/>
              </a:prstGeom>
              <a:blipFill>
                <a:blip r:embed="rId6"/>
                <a:stretch>
                  <a:fillRect l="-629" t="-10256" b="-28205"/>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74971F38-84EE-9EDF-209A-04935914E9EC}"/>
                  </a:ext>
                </a:extLst>
              </p:cNvPr>
              <p:cNvSpPr txBox="1"/>
              <p:nvPr/>
            </p:nvSpPr>
            <p:spPr>
              <a:xfrm>
                <a:off x="2642277" y="4042333"/>
                <a:ext cx="1204105" cy="461665"/>
              </a:xfrm>
              <a:prstGeom prst="rect">
                <a:avLst/>
              </a:prstGeom>
              <a:noFill/>
              <a:ln>
                <a:solidFill>
                  <a:schemeClr val="accent1">
                    <a:shade val="50000"/>
                  </a:schemeClr>
                </a:solidFill>
              </a:ln>
            </p:spPr>
            <p:txBody>
              <a:bodyPr wrap="square" rtlCol="0">
                <a:spAutoFit/>
              </a:bodyPr>
              <a:lstStyle/>
              <a:p>
                <a14:m>
                  <m:oMath xmlns:m="http://schemas.openxmlformats.org/officeDocument/2006/math">
                    <m:sSub>
                      <m:sSubPr>
                        <m:ctrlPr>
                          <a:rPr lang="en-CN" sz="2400" i="1">
                            <a:latin typeface="Cambria Math" panose="02040503050406030204" pitchFamily="18" charset="0"/>
                          </a:rPr>
                        </m:ctrlPr>
                      </m:sSubPr>
                      <m:e>
                        <m:r>
                          <a:rPr lang="en-CN" sz="2400" i="1">
                            <a:latin typeface="Cambria Math" panose="02040503050406030204" pitchFamily="18" charset="0"/>
                          </a:rPr>
                          <m:t>𝓁</m:t>
                        </m:r>
                      </m:e>
                      <m:sub>
                        <m:r>
                          <a:rPr lang="en-US" sz="2400" b="0" i="1">
                            <a:latin typeface="Cambria Math" panose="02040503050406030204" pitchFamily="18" charset="0"/>
                          </a:rPr>
                          <m:t>4</m:t>
                        </m:r>
                      </m:sub>
                    </m:sSub>
                  </m:oMath>
                </a14:m>
                <a:r>
                  <a:rPr lang="en-US" sz="2400" dirty="0"/>
                  <a:t>: </a:t>
                </a:r>
                <a:r>
                  <a:rPr lang="en-US" sz="2400" dirty="0">
                    <a:latin typeface="Inconsolata LGC" panose="020B0609030003000000" pitchFamily="49" charset="0"/>
                  </a:rPr>
                  <a:t>...</a:t>
                </a:r>
                <a:r>
                  <a:rPr lang="en-US" sz="2400" dirty="0"/>
                  <a:t> </a:t>
                </a:r>
              </a:p>
            </p:txBody>
          </p:sp>
        </mc:Choice>
        <mc:Fallback>
          <p:sp>
            <p:nvSpPr>
              <p:cNvPr id="63" name="TextBox 62">
                <a:extLst>
                  <a:ext uri="{FF2B5EF4-FFF2-40B4-BE49-F238E27FC236}">
                    <a16:creationId xmlns:a16="http://schemas.microsoft.com/office/drawing/2014/main" id="{74971F38-84EE-9EDF-209A-04935914E9EC}"/>
                  </a:ext>
                </a:extLst>
              </p:cNvPr>
              <p:cNvSpPr txBox="1">
                <a:spLocks noRot="1" noChangeAspect="1" noMove="1" noResize="1" noEditPoints="1" noAdjustHandles="1" noChangeArrowheads="1" noChangeShapeType="1" noTextEdit="1"/>
              </p:cNvSpPr>
              <p:nvPr/>
            </p:nvSpPr>
            <p:spPr>
              <a:xfrm>
                <a:off x="2642277" y="4042333"/>
                <a:ext cx="1204105" cy="461665"/>
              </a:xfrm>
              <a:prstGeom prst="rect">
                <a:avLst/>
              </a:prstGeom>
              <a:blipFill>
                <a:blip r:embed="rId7"/>
                <a:stretch>
                  <a:fillRect l="-1031" t="-10256" r="-5155" b="-28205"/>
                </a:stretch>
              </a:blipFill>
              <a:ln>
                <a:solidFill>
                  <a:schemeClr val="accent1">
                    <a:shade val="50000"/>
                  </a:schemeClr>
                </a:solidFill>
              </a:ln>
            </p:spPr>
            <p:txBody>
              <a:bodyPr/>
              <a:lstStyle/>
              <a:p>
                <a:r>
                  <a:rPr lang="zh-CN" altLang="en-US">
                    <a:noFill/>
                  </a:rPr>
                  <a:t> </a:t>
                </a:r>
              </a:p>
            </p:txBody>
          </p:sp>
        </mc:Fallback>
      </mc:AlternateContent>
      <p:cxnSp>
        <p:nvCxnSpPr>
          <p:cNvPr id="64" name="Straight Arrow Connector 63">
            <a:extLst>
              <a:ext uri="{FF2B5EF4-FFF2-40B4-BE49-F238E27FC236}">
                <a16:creationId xmlns:a16="http://schemas.microsoft.com/office/drawing/2014/main" id="{B7C62D54-AF26-8731-BE79-5E2CC7A14825}"/>
              </a:ext>
            </a:extLst>
          </p:cNvPr>
          <p:cNvCxnSpPr>
            <a:cxnSpLocks/>
            <a:stCxn id="60" idx="2"/>
            <a:endCxn id="61" idx="0"/>
          </p:cNvCxnSpPr>
          <p:nvPr/>
        </p:nvCxnSpPr>
        <p:spPr>
          <a:xfrm>
            <a:off x="1416959" y="2197607"/>
            <a:ext cx="0" cy="633559"/>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EBE8AB09-DEA8-690B-392E-B3E0518025D0}"/>
              </a:ext>
            </a:extLst>
          </p:cNvPr>
          <p:cNvCxnSpPr>
            <a:cxnSpLocks/>
            <a:stCxn id="61" idx="2"/>
            <a:endCxn id="62" idx="0"/>
          </p:cNvCxnSpPr>
          <p:nvPr/>
        </p:nvCxnSpPr>
        <p:spPr>
          <a:xfrm>
            <a:off x="1416959" y="3292831"/>
            <a:ext cx="0" cy="749502"/>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66" name="Elbow Connector 65">
            <a:extLst>
              <a:ext uri="{FF2B5EF4-FFF2-40B4-BE49-F238E27FC236}">
                <a16:creationId xmlns:a16="http://schemas.microsoft.com/office/drawing/2014/main" id="{5AC789A2-A15B-65DA-C3FE-0B0CA36B7F9F}"/>
              </a:ext>
            </a:extLst>
          </p:cNvPr>
          <p:cNvCxnSpPr>
            <a:cxnSpLocks/>
            <a:stCxn id="62" idx="1"/>
            <a:endCxn id="61" idx="1"/>
          </p:cNvCxnSpPr>
          <p:nvPr/>
        </p:nvCxnSpPr>
        <p:spPr>
          <a:xfrm rot="10800000">
            <a:off x="418817" y="3062000"/>
            <a:ext cx="12700" cy="1211167"/>
          </a:xfrm>
          <a:prstGeom prst="bentConnector3">
            <a:avLst>
              <a:gd name="adj1" fmla="val 1800000"/>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Elbow Connector 66">
            <a:extLst>
              <a:ext uri="{FF2B5EF4-FFF2-40B4-BE49-F238E27FC236}">
                <a16:creationId xmlns:a16="http://schemas.microsoft.com/office/drawing/2014/main" id="{F87AF95D-1020-BF14-FACF-418B661407D3}"/>
              </a:ext>
            </a:extLst>
          </p:cNvPr>
          <p:cNvCxnSpPr>
            <a:cxnSpLocks/>
            <a:stCxn id="61" idx="3"/>
            <a:endCxn id="63" idx="0"/>
          </p:cNvCxnSpPr>
          <p:nvPr/>
        </p:nvCxnSpPr>
        <p:spPr>
          <a:xfrm>
            <a:off x="2415101" y="3061999"/>
            <a:ext cx="829229" cy="980334"/>
          </a:xfrm>
          <a:prstGeom prst="bentConnector2">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68" name="TextBox 67">
                <a:extLst>
                  <a:ext uri="{FF2B5EF4-FFF2-40B4-BE49-F238E27FC236}">
                    <a16:creationId xmlns:a16="http://schemas.microsoft.com/office/drawing/2014/main" id="{75255E9C-3187-A682-7D90-501450D8C9F3}"/>
                  </a:ext>
                </a:extLst>
              </p:cNvPr>
              <p:cNvSpPr txBox="1"/>
              <p:nvPr/>
            </p:nvSpPr>
            <p:spPr>
              <a:xfrm>
                <a:off x="3767207" y="1856484"/>
                <a:ext cx="1744797" cy="39010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CN" sz="2000" i="1">
                                      <a:latin typeface="Cambria Math" panose="02040503050406030204" pitchFamily="18" charset="0"/>
                                    </a:rPr>
                                    <m:t>1</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i="1">
                              <a:latin typeface="Cambria Math" panose="02040503050406030204" pitchFamily="18" charset="0"/>
                            </a:rPr>
                            <m:t>1</m:t>
                          </m:r>
                        </m:sub>
                      </m:sSub>
                      <m:r>
                        <a:rPr kumimoji="1" lang="en-US" altLang="zh-CN" sz="2000" b="0" i="1">
                          <a:latin typeface="Cambria Math" panose="02040503050406030204" pitchFamily="18" charset="0"/>
                        </a:rPr>
                        <m:t>(…)</m:t>
                      </m:r>
                    </m:oMath>
                  </m:oMathPara>
                </a14:m>
                <a:endParaRPr kumimoji="1" lang="zh-CN" altLang="en-US" sz="2000"/>
              </a:p>
            </p:txBody>
          </p:sp>
        </mc:Choice>
        <mc:Fallback>
          <p:sp>
            <p:nvSpPr>
              <p:cNvPr id="68" name="TextBox 67">
                <a:extLst>
                  <a:ext uri="{FF2B5EF4-FFF2-40B4-BE49-F238E27FC236}">
                    <a16:creationId xmlns:a16="http://schemas.microsoft.com/office/drawing/2014/main" id="{75255E9C-3187-A682-7D90-501450D8C9F3}"/>
                  </a:ext>
                </a:extLst>
              </p:cNvPr>
              <p:cNvSpPr txBox="1">
                <a:spLocks noRot="1" noChangeAspect="1" noMove="1" noResize="1" noEditPoints="1" noAdjustHandles="1" noChangeArrowheads="1" noChangeShapeType="1" noTextEdit="1"/>
              </p:cNvSpPr>
              <p:nvPr/>
            </p:nvSpPr>
            <p:spPr>
              <a:xfrm>
                <a:off x="3767207" y="1856484"/>
                <a:ext cx="1744797" cy="390107"/>
              </a:xfrm>
              <a:prstGeom prst="rect">
                <a:avLst/>
              </a:prstGeom>
              <a:blipFill>
                <a:blip r:embed="rId8"/>
                <a:stretch>
                  <a:fillRect l="-3623" r="-5072" b="-3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5B90EDD7-B2ED-AB25-5907-3A288FC46B21}"/>
                  </a:ext>
                </a:extLst>
              </p:cNvPr>
              <p:cNvSpPr txBox="1"/>
              <p:nvPr/>
            </p:nvSpPr>
            <p:spPr>
              <a:xfrm>
                <a:off x="3767207" y="2686750"/>
                <a:ext cx="1744797" cy="39151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2</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b="0" i="1">
                              <a:latin typeface="Cambria Math" panose="02040503050406030204" pitchFamily="18" charset="0"/>
                              <a:ea typeface="Cambria Math" panose="02040503050406030204" pitchFamily="18" charset="0"/>
                            </a:rPr>
                            <m:t>2</m:t>
                          </m:r>
                        </m:sub>
                      </m:sSub>
                      <m:r>
                        <a:rPr kumimoji="1" lang="en-US" altLang="zh-CN" sz="2000" i="1">
                          <a:latin typeface="Cambria Math" panose="02040503050406030204" pitchFamily="18" charset="0"/>
                        </a:rPr>
                        <m:t>(</m:t>
                      </m:r>
                      <m:r>
                        <a:rPr kumimoji="1" lang="en-US" altLang="zh-CN" sz="2000" b="0" i="1">
                          <a:latin typeface="Cambria Math" panose="02040503050406030204" pitchFamily="18" charset="0"/>
                        </a:rPr>
                        <m:t>…</m:t>
                      </m:r>
                      <m:r>
                        <a:rPr kumimoji="1" lang="en-US" altLang="zh-CN" sz="2000" i="1">
                          <a:latin typeface="Cambria Math" panose="02040503050406030204" pitchFamily="18" charset="0"/>
                        </a:rPr>
                        <m:t>)</m:t>
                      </m:r>
                    </m:oMath>
                  </m:oMathPara>
                </a14:m>
                <a:endParaRPr kumimoji="1" lang="zh-CN" altLang="en-US" sz="2000"/>
              </a:p>
            </p:txBody>
          </p:sp>
        </mc:Choice>
        <mc:Fallback>
          <p:sp>
            <p:nvSpPr>
              <p:cNvPr id="69" name="TextBox 68">
                <a:extLst>
                  <a:ext uri="{FF2B5EF4-FFF2-40B4-BE49-F238E27FC236}">
                    <a16:creationId xmlns:a16="http://schemas.microsoft.com/office/drawing/2014/main" id="{5B90EDD7-B2ED-AB25-5907-3A288FC46B21}"/>
                  </a:ext>
                </a:extLst>
              </p:cNvPr>
              <p:cNvSpPr txBox="1">
                <a:spLocks noRot="1" noChangeAspect="1" noMove="1" noResize="1" noEditPoints="1" noAdjustHandles="1" noChangeArrowheads="1" noChangeShapeType="1" noTextEdit="1"/>
              </p:cNvSpPr>
              <p:nvPr/>
            </p:nvSpPr>
            <p:spPr>
              <a:xfrm>
                <a:off x="3767207" y="2686750"/>
                <a:ext cx="1744797" cy="391517"/>
              </a:xfrm>
              <a:prstGeom prst="rect">
                <a:avLst/>
              </a:prstGeom>
              <a:blipFill>
                <a:blip r:embed="rId9"/>
                <a:stretch>
                  <a:fillRect l="-3623" r="-5072" b="-3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8B6CDE86-AE34-6311-2350-D63A89613F38}"/>
                  </a:ext>
                </a:extLst>
              </p:cNvPr>
              <p:cNvSpPr txBox="1"/>
              <p:nvPr/>
            </p:nvSpPr>
            <p:spPr>
              <a:xfrm>
                <a:off x="3743925" y="3603880"/>
                <a:ext cx="1768080" cy="39151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3</m:t>
                                  </m:r>
                                </m:sub>
                              </m:sSub>
                            </m:e>
                          </m:bar>
                        </m:sub>
                      </m:sSub>
                      <m:r>
                        <a:rPr kumimoji="1" lang="en-US" altLang="zh-CN" sz="2000" b="0" i="1">
                          <a:latin typeface="Cambria Math" panose="02040503050406030204" pitchFamily="18" charset="0"/>
                        </a:rPr>
                        <m:t>(</m:t>
                      </m:r>
                      <m:r>
                        <m:rPr>
                          <m:sty m:val="p"/>
                        </m:rPr>
                        <a:rPr kumimoji="1" lang="en-US" altLang="zh-CN" sz="2000">
                          <a:latin typeface="Cambria Math" panose="02040503050406030204" pitchFamily="18" charset="0"/>
                        </a:rPr>
                        <m:t>i</m:t>
                      </m:r>
                      <m:r>
                        <a:rPr kumimoji="1" lang="en-US" altLang="zh-CN" sz="2000" b="0" i="1">
                          <a:latin typeface="Cambria Math" panose="02040503050406030204" pitchFamily="18" charset="0"/>
                        </a:rPr>
                        <m:t>)</m:t>
                      </m:r>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b="0" i="1">
                              <a:latin typeface="Cambria Math" panose="02040503050406030204" pitchFamily="18" charset="0"/>
                              <a:ea typeface="Cambria Math" panose="02040503050406030204" pitchFamily="18" charset="0"/>
                            </a:rPr>
                            <m:t>3</m:t>
                          </m:r>
                        </m:sub>
                      </m:sSub>
                      <m:r>
                        <a:rPr kumimoji="1" lang="en-US" altLang="zh-CN" sz="2000" i="1">
                          <a:latin typeface="Cambria Math" panose="02040503050406030204" pitchFamily="18" charset="0"/>
                        </a:rPr>
                        <m:t>(</m:t>
                      </m:r>
                      <m:r>
                        <a:rPr kumimoji="1" lang="en-US" altLang="zh-CN" sz="2000" b="0" i="1">
                          <a:latin typeface="Cambria Math" panose="02040503050406030204" pitchFamily="18" charset="0"/>
                        </a:rPr>
                        <m:t>…</m:t>
                      </m:r>
                      <m:r>
                        <a:rPr kumimoji="1" lang="en-US" altLang="zh-CN" sz="2000" i="1">
                          <a:latin typeface="Cambria Math" panose="02040503050406030204" pitchFamily="18" charset="0"/>
                        </a:rPr>
                        <m:t>)</m:t>
                      </m:r>
                    </m:oMath>
                  </m:oMathPara>
                </a14:m>
                <a:endParaRPr kumimoji="1" lang="zh-CN" altLang="en-US" sz="2000"/>
              </a:p>
            </p:txBody>
          </p:sp>
        </mc:Choice>
        <mc:Fallback>
          <p:sp>
            <p:nvSpPr>
              <p:cNvPr id="70" name="TextBox 69">
                <a:extLst>
                  <a:ext uri="{FF2B5EF4-FFF2-40B4-BE49-F238E27FC236}">
                    <a16:creationId xmlns:a16="http://schemas.microsoft.com/office/drawing/2014/main" id="{8B6CDE86-AE34-6311-2350-D63A89613F38}"/>
                  </a:ext>
                </a:extLst>
              </p:cNvPr>
              <p:cNvSpPr txBox="1">
                <a:spLocks noRot="1" noChangeAspect="1" noMove="1" noResize="1" noEditPoints="1" noAdjustHandles="1" noChangeArrowheads="1" noChangeShapeType="1" noTextEdit="1"/>
              </p:cNvSpPr>
              <p:nvPr/>
            </p:nvSpPr>
            <p:spPr>
              <a:xfrm>
                <a:off x="3743925" y="3603880"/>
                <a:ext cx="1768080" cy="391517"/>
              </a:xfrm>
              <a:prstGeom prst="rect">
                <a:avLst/>
              </a:prstGeom>
              <a:blipFill>
                <a:blip r:embed="rId10"/>
                <a:stretch>
                  <a:fillRect l="-3571" r="-3571" b="-3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6FDA47A1-1338-FF94-9509-BF3DDFEA4F3F}"/>
                  </a:ext>
                </a:extLst>
              </p:cNvPr>
              <p:cNvSpPr txBox="1"/>
              <p:nvPr/>
            </p:nvSpPr>
            <p:spPr>
              <a:xfrm>
                <a:off x="3767206" y="4500981"/>
                <a:ext cx="1947031" cy="39010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𝜎</m:t>
                          </m:r>
                        </m:e>
                        <m:sub>
                          <m:bar>
                            <m:barPr>
                              <m:ctrlPr>
                                <a:rPr lang="zh-CN" altLang="en-US" sz="2000" i="1">
                                  <a:latin typeface="Cambria Math" panose="02040503050406030204" pitchFamily="18" charset="0"/>
                                </a:rPr>
                              </m:ctrlPr>
                            </m:barPr>
                            <m:e>
                              <m:sSub>
                                <m:sSubPr>
                                  <m:ctrlPr>
                                    <a:rPr lang="en-CN" sz="2000" i="1">
                                      <a:latin typeface="Cambria Math" panose="02040503050406030204" pitchFamily="18" charset="0"/>
                                    </a:rPr>
                                  </m:ctrlPr>
                                </m:sSubPr>
                                <m:e>
                                  <m:r>
                                    <a:rPr lang="en-CN" sz="2000" i="1">
                                      <a:latin typeface="Cambria Math" panose="02040503050406030204" pitchFamily="18" charset="0"/>
                                    </a:rPr>
                                    <m:t>𝓁</m:t>
                                  </m:r>
                                </m:e>
                                <m:sub>
                                  <m:r>
                                    <a:rPr lang="en-US" sz="2000" b="0" i="1">
                                      <a:latin typeface="Cambria Math" panose="02040503050406030204" pitchFamily="18" charset="0"/>
                                    </a:rPr>
                                    <m:t>4</m:t>
                                  </m:r>
                                </m:sub>
                              </m:sSub>
                            </m:e>
                          </m:bar>
                        </m:sub>
                      </m:sSub>
                      <m:d>
                        <m:dPr>
                          <m:ctrlPr>
                            <a:rPr kumimoji="1" lang="en-US" altLang="zh-CN" sz="2000" b="0" i="1">
                              <a:latin typeface="Cambria Math" panose="02040503050406030204" pitchFamily="18" charset="0"/>
                            </a:rPr>
                          </m:ctrlPr>
                        </m:dPr>
                        <m:e>
                          <m:r>
                            <m:rPr>
                              <m:sty m:val="p"/>
                            </m:rPr>
                            <a:rPr kumimoji="1" lang="en-US" altLang="zh-CN" sz="2000">
                              <a:latin typeface="Cambria Math" panose="02040503050406030204" pitchFamily="18" charset="0"/>
                            </a:rPr>
                            <m:t>i</m:t>
                          </m:r>
                        </m:e>
                      </m:d>
                      <m:r>
                        <a:rPr kumimoji="1" lang="en-US" altLang="zh-CN" sz="2000" b="0" i="0">
                          <a:latin typeface="Cambria Math" panose="02040503050406030204" pitchFamily="18" charset="0"/>
                        </a:rPr>
                        <m:t>=</m:t>
                      </m:r>
                      <m:sSub>
                        <m:sSubPr>
                          <m:ctrlPr>
                            <a:rPr kumimoji="1" lang="en-US" altLang="zh-CN" sz="2000" i="1">
                              <a:latin typeface="Cambria Math" panose="02040503050406030204" pitchFamily="18" charset="0"/>
                            </a:rPr>
                          </m:ctrlPr>
                        </m:sSubPr>
                        <m:e>
                          <m:r>
                            <m:rPr>
                              <m:sty m:val="p"/>
                            </m:rPr>
                            <a:rPr kumimoji="1" lang="el-GR" altLang="zh-CN" sz="2000" i="1">
                              <a:latin typeface="Cambria Math" panose="02040503050406030204" pitchFamily="18" charset="0"/>
                              <a:ea typeface="Cambria Math" panose="02040503050406030204" pitchFamily="18" charset="0"/>
                            </a:rPr>
                            <m:t>Φ</m:t>
                          </m:r>
                        </m:e>
                        <m:sub>
                          <m:r>
                            <a:rPr kumimoji="1" lang="en-US" altLang="zh-CN" sz="2000" b="0" i="1">
                              <a:latin typeface="Cambria Math" panose="02040503050406030204" pitchFamily="18" charset="0"/>
                              <a:ea typeface="Cambria Math" panose="02040503050406030204" pitchFamily="18" charset="0"/>
                            </a:rPr>
                            <m:t>4</m:t>
                          </m:r>
                        </m:sub>
                      </m:sSub>
                      <m:d>
                        <m:dPr>
                          <m:ctrlPr>
                            <a:rPr kumimoji="1" lang="en-US" altLang="zh-CN" sz="2000" b="0" i="1">
                              <a:latin typeface="Cambria Math" panose="02040503050406030204" pitchFamily="18" charset="0"/>
                              <a:ea typeface="Cambria Math" panose="02040503050406030204" pitchFamily="18" charset="0"/>
                            </a:rPr>
                          </m:ctrlPr>
                        </m:dPr>
                        <m:e>
                          <m:r>
                            <a:rPr kumimoji="1" lang="en-US" altLang="zh-CN" sz="2000" b="0" i="1">
                              <a:latin typeface="Cambria Math" panose="02040503050406030204" pitchFamily="18" charset="0"/>
                              <a:ea typeface="Cambria Math" panose="02040503050406030204" pitchFamily="18" charset="0"/>
                            </a:rPr>
                            <m:t>…</m:t>
                          </m:r>
                        </m:e>
                      </m:d>
                    </m:oMath>
                  </m:oMathPara>
                </a14:m>
                <a:endParaRPr kumimoji="1" lang="zh-CN" altLang="en-US" sz="2000"/>
              </a:p>
            </p:txBody>
          </p:sp>
        </mc:Choice>
        <mc:Fallback>
          <p:sp>
            <p:nvSpPr>
              <p:cNvPr id="71" name="TextBox 70">
                <a:extLst>
                  <a:ext uri="{FF2B5EF4-FFF2-40B4-BE49-F238E27FC236}">
                    <a16:creationId xmlns:a16="http://schemas.microsoft.com/office/drawing/2014/main" id="{6FDA47A1-1338-FF94-9509-BF3DDFEA4F3F}"/>
                  </a:ext>
                </a:extLst>
              </p:cNvPr>
              <p:cNvSpPr txBox="1">
                <a:spLocks noRot="1" noChangeAspect="1" noMove="1" noResize="1" noEditPoints="1" noAdjustHandles="1" noChangeArrowheads="1" noChangeShapeType="1" noTextEdit="1"/>
              </p:cNvSpPr>
              <p:nvPr/>
            </p:nvSpPr>
            <p:spPr>
              <a:xfrm>
                <a:off x="3767206" y="4500981"/>
                <a:ext cx="1947031" cy="390107"/>
              </a:xfrm>
              <a:prstGeom prst="rect">
                <a:avLst/>
              </a:prstGeom>
              <a:blipFill>
                <a:blip r:embed="rId11"/>
                <a:stretch>
                  <a:fillRect l="-32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F6F340F7-8635-3DCD-73B9-53B94E4A1211}"/>
                  </a:ext>
                </a:extLst>
              </p:cNvPr>
              <p:cNvSpPr txBox="1"/>
              <p:nvPr/>
            </p:nvSpPr>
            <p:spPr>
              <a:xfrm>
                <a:off x="595553" y="3505119"/>
                <a:ext cx="736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a:solidFill>
                            <a:schemeClr val="tx1"/>
                          </a:solidFill>
                          <a:latin typeface="Cambria Math" panose="02040503050406030204" pitchFamily="18" charset="0"/>
                        </a:rPr>
                        <m:t>𝑖</m:t>
                      </m:r>
                      <m:r>
                        <a:rPr kumimoji="1" lang="en-US" altLang="zh-CN" b="0" i="1">
                          <a:solidFill>
                            <a:schemeClr val="tx1"/>
                          </a:solidFill>
                          <a:latin typeface="Cambria Math" panose="02040503050406030204" pitchFamily="18" charset="0"/>
                        </a:rPr>
                        <m:t> &lt;10</m:t>
                      </m:r>
                    </m:oMath>
                  </m:oMathPara>
                </a14:m>
                <a:endParaRPr kumimoji="1" lang="zh-CN" altLang="en-US">
                  <a:solidFill>
                    <a:schemeClr val="tx1"/>
                  </a:solidFill>
                </a:endParaRPr>
              </a:p>
            </p:txBody>
          </p:sp>
        </mc:Choice>
        <mc:Fallback>
          <p:sp>
            <p:nvSpPr>
              <p:cNvPr id="72" name="TextBox 71">
                <a:extLst>
                  <a:ext uri="{FF2B5EF4-FFF2-40B4-BE49-F238E27FC236}">
                    <a16:creationId xmlns:a16="http://schemas.microsoft.com/office/drawing/2014/main" id="{F6F340F7-8635-3DCD-73B9-53B94E4A1211}"/>
                  </a:ext>
                </a:extLst>
              </p:cNvPr>
              <p:cNvSpPr txBox="1">
                <a:spLocks noRot="1" noChangeAspect="1" noMove="1" noResize="1" noEditPoints="1" noAdjustHandles="1" noChangeArrowheads="1" noChangeShapeType="1" noTextEdit="1"/>
              </p:cNvSpPr>
              <p:nvPr/>
            </p:nvSpPr>
            <p:spPr>
              <a:xfrm>
                <a:off x="595553" y="3505119"/>
                <a:ext cx="736677" cy="276999"/>
              </a:xfrm>
              <a:prstGeom prst="rect">
                <a:avLst/>
              </a:prstGeom>
              <a:blipFill>
                <a:blip r:embed="rId12"/>
                <a:stretch>
                  <a:fillRect l="-8475" t="-9091" r="-5085" b="-409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ADF53066-F097-27BA-9D3C-D62B5C76FEC0}"/>
                  </a:ext>
                </a:extLst>
              </p:cNvPr>
              <p:cNvSpPr txBox="1"/>
              <p:nvPr/>
            </p:nvSpPr>
            <p:spPr>
              <a:xfrm>
                <a:off x="2458427" y="3505119"/>
                <a:ext cx="736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a:latin typeface="Cambria Math" panose="02040503050406030204" pitchFamily="18" charset="0"/>
                        </a:rPr>
                        <m:t>𝑖</m:t>
                      </m:r>
                      <m:r>
                        <a:rPr kumimoji="1" lang="en-US" altLang="zh-CN" b="0" i="1">
                          <a:latin typeface="Cambria Math" panose="02040503050406030204" pitchFamily="18" charset="0"/>
                        </a:rPr>
                        <m:t> ≥10</m:t>
                      </m:r>
                    </m:oMath>
                  </m:oMathPara>
                </a14:m>
                <a:endParaRPr kumimoji="1" lang="zh-CN" altLang="en-US"/>
              </a:p>
            </p:txBody>
          </p:sp>
        </mc:Choice>
        <mc:Fallback>
          <p:sp>
            <p:nvSpPr>
              <p:cNvPr id="73" name="TextBox 72">
                <a:extLst>
                  <a:ext uri="{FF2B5EF4-FFF2-40B4-BE49-F238E27FC236}">
                    <a16:creationId xmlns:a16="http://schemas.microsoft.com/office/drawing/2014/main" id="{ADF53066-F097-27BA-9D3C-D62B5C76FEC0}"/>
                  </a:ext>
                </a:extLst>
              </p:cNvPr>
              <p:cNvSpPr txBox="1">
                <a:spLocks noRot="1" noChangeAspect="1" noMove="1" noResize="1" noEditPoints="1" noAdjustHandles="1" noChangeArrowheads="1" noChangeShapeType="1" noTextEdit="1"/>
              </p:cNvSpPr>
              <p:nvPr/>
            </p:nvSpPr>
            <p:spPr>
              <a:xfrm>
                <a:off x="2458427" y="3505119"/>
                <a:ext cx="736677" cy="276999"/>
              </a:xfrm>
              <a:prstGeom prst="rect">
                <a:avLst/>
              </a:prstGeom>
              <a:blipFill>
                <a:blip r:embed="rId13"/>
                <a:stretch>
                  <a:fillRect l="-6780" t="-9091" r="-6780" b="-40909"/>
                </a:stretch>
              </a:blipFill>
            </p:spPr>
            <p:txBody>
              <a:bodyPr/>
              <a:lstStyle/>
              <a:p>
                <a:r>
                  <a:rPr lang="zh-CN" altLang="en-US">
                    <a:noFill/>
                  </a:rPr>
                  <a:t> </a:t>
                </a:r>
              </a:p>
            </p:txBody>
          </p:sp>
        </mc:Fallback>
      </mc:AlternateContent>
      <p:sp>
        <p:nvSpPr>
          <p:cNvPr id="74" name="Oval 73">
            <a:extLst>
              <a:ext uri="{FF2B5EF4-FFF2-40B4-BE49-F238E27FC236}">
                <a16:creationId xmlns:a16="http://schemas.microsoft.com/office/drawing/2014/main" id="{5886AE3B-5086-6273-C867-64FF4BDB5491}"/>
              </a:ext>
            </a:extLst>
          </p:cNvPr>
          <p:cNvSpPr/>
          <p:nvPr/>
        </p:nvSpPr>
        <p:spPr>
          <a:xfrm>
            <a:off x="1330005" y="2110903"/>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5" name="Curved Connector 74">
            <a:extLst>
              <a:ext uri="{FF2B5EF4-FFF2-40B4-BE49-F238E27FC236}">
                <a16:creationId xmlns:a16="http://schemas.microsoft.com/office/drawing/2014/main" id="{F220CBB9-A761-4D07-FBFB-6B74A3778E31}"/>
              </a:ext>
            </a:extLst>
          </p:cNvPr>
          <p:cNvCxnSpPr>
            <a:cxnSpLocks/>
            <a:stCxn id="74" idx="5"/>
            <a:endCxn id="68" idx="1"/>
          </p:cNvCxnSpPr>
          <p:nvPr/>
        </p:nvCxnSpPr>
        <p:spPr>
          <a:xfrm rot="5400000" flipH="1" flipV="1">
            <a:off x="2519137" y="1010846"/>
            <a:ext cx="207377" cy="2288762"/>
          </a:xfrm>
          <a:prstGeom prst="curvedConnector4">
            <a:avLst>
              <a:gd name="adj1" fmla="val -110234"/>
              <a:gd name="adj2" fmla="val 50556"/>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32080507-DAD2-8C9A-27CB-C246EC1295F2}"/>
              </a:ext>
            </a:extLst>
          </p:cNvPr>
          <p:cNvSpPr/>
          <p:nvPr/>
        </p:nvSpPr>
        <p:spPr>
          <a:xfrm>
            <a:off x="1336355" y="3199496"/>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Oval 77">
            <a:extLst>
              <a:ext uri="{FF2B5EF4-FFF2-40B4-BE49-F238E27FC236}">
                <a16:creationId xmlns:a16="http://schemas.microsoft.com/office/drawing/2014/main" id="{A5DB5B1E-23EA-EA45-F9F7-01E48878AD75}"/>
              </a:ext>
            </a:extLst>
          </p:cNvPr>
          <p:cNvSpPr/>
          <p:nvPr/>
        </p:nvSpPr>
        <p:spPr>
          <a:xfrm>
            <a:off x="1336355" y="4413266"/>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Oval 78">
            <a:extLst>
              <a:ext uri="{FF2B5EF4-FFF2-40B4-BE49-F238E27FC236}">
                <a16:creationId xmlns:a16="http://schemas.microsoft.com/office/drawing/2014/main" id="{A4DF0906-135C-5AE5-9BBA-FA242C7D6A77}"/>
              </a:ext>
            </a:extLst>
          </p:cNvPr>
          <p:cNvSpPr/>
          <p:nvPr/>
        </p:nvSpPr>
        <p:spPr>
          <a:xfrm>
            <a:off x="3157375" y="4413265"/>
            <a:ext cx="173908" cy="17340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0" name="Curved Connector 79">
            <a:extLst>
              <a:ext uri="{FF2B5EF4-FFF2-40B4-BE49-F238E27FC236}">
                <a16:creationId xmlns:a16="http://schemas.microsoft.com/office/drawing/2014/main" id="{5BE50F93-ECE5-1E33-E871-5F06AF3388BA}"/>
              </a:ext>
            </a:extLst>
          </p:cNvPr>
          <p:cNvCxnSpPr>
            <a:cxnSpLocks/>
            <a:stCxn id="76" idx="5"/>
            <a:endCxn id="69" idx="1"/>
          </p:cNvCxnSpPr>
          <p:nvPr/>
        </p:nvCxnSpPr>
        <p:spPr>
          <a:xfrm rot="5400000" flipH="1" flipV="1">
            <a:off x="2393501" y="1973803"/>
            <a:ext cx="464999" cy="2282412"/>
          </a:xfrm>
          <a:prstGeom prst="curvedConnector4">
            <a:avLst>
              <a:gd name="adj1" fmla="val -49161"/>
              <a:gd name="adj2" fmla="val 50558"/>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1" name="Curved Connector 80">
            <a:extLst>
              <a:ext uri="{FF2B5EF4-FFF2-40B4-BE49-F238E27FC236}">
                <a16:creationId xmlns:a16="http://schemas.microsoft.com/office/drawing/2014/main" id="{A0D1650F-B1C9-FF12-7F7A-751CEFC2F21E}"/>
              </a:ext>
            </a:extLst>
          </p:cNvPr>
          <p:cNvCxnSpPr>
            <a:cxnSpLocks/>
            <a:stCxn id="78" idx="6"/>
            <a:endCxn id="70" idx="1"/>
          </p:cNvCxnSpPr>
          <p:nvPr/>
        </p:nvCxnSpPr>
        <p:spPr>
          <a:xfrm flipV="1">
            <a:off x="1510263" y="3799639"/>
            <a:ext cx="2233662" cy="700331"/>
          </a:xfrm>
          <a:prstGeom prst="curvedConnector3">
            <a:avLst>
              <a:gd name="adj1" fmla="val 50000"/>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2" name="Curved Connector 81">
            <a:extLst>
              <a:ext uri="{FF2B5EF4-FFF2-40B4-BE49-F238E27FC236}">
                <a16:creationId xmlns:a16="http://schemas.microsoft.com/office/drawing/2014/main" id="{F6CB2A96-D74D-5372-BE70-907815583AFF}"/>
              </a:ext>
            </a:extLst>
          </p:cNvPr>
          <p:cNvCxnSpPr>
            <a:cxnSpLocks/>
            <a:stCxn id="79" idx="5"/>
            <a:endCxn id="71" idx="1"/>
          </p:cNvCxnSpPr>
          <p:nvPr/>
        </p:nvCxnSpPr>
        <p:spPr>
          <a:xfrm rot="16200000" flipH="1">
            <a:off x="3469131" y="4397960"/>
            <a:ext cx="134758" cy="461391"/>
          </a:xfrm>
          <a:prstGeom prst="curvedConnector2">
            <a:avLst/>
          </a:prstGeom>
          <a:ln w="25400">
            <a:solidFill>
              <a:srgbClr val="C0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92" name="TextBox 91">
            <a:extLst>
              <a:ext uri="{FF2B5EF4-FFF2-40B4-BE49-F238E27FC236}">
                <a16:creationId xmlns:a16="http://schemas.microsoft.com/office/drawing/2014/main" id="{617D3238-DD09-4243-93CB-3426B8378988}"/>
              </a:ext>
            </a:extLst>
          </p:cNvPr>
          <p:cNvSpPr txBox="1"/>
          <p:nvPr/>
        </p:nvSpPr>
        <p:spPr>
          <a:xfrm>
            <a:off x="2371727" y="5045320"/>
            <a:ext cx="2790957" cy="523220"/>
          </a:xfrm>
          <a:prstGeom prst="rect">
            <a:avLst/>
          </a:prstGeom>
          <a:noFill/>
        </p:spPr>
        <p:txBody>
          <a:bodyPr wrap="none" rtlCol="0">
            <a:spAutoFit/>
          </a:bodyPr>
          <a:lstStyle/>
          <a:p>
            <a:r>
              <a:rPr lang="en-US" sz="2800" dirty="0"/>
              <a:t>Equation System</a:t>
            </a:r>
          </a:p>
        </p:txBody>
      </p:sp>
    </p:spTree>
    <p:extLst>
      <p:ext uri="{BB962C8B-B14F-4D97-AF65-F5344CB8AC3E}">
        <p14:creationId xmlns:p14="http://schemas.microsoft.com/office/powerpoint/2010/main" val="20319715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9.1"/>
</p:tagLst>
</file>

<file path=ppt/tags/tag2.xml><?xml version="1.0" encoding="utf-8"?>
<p:tagLst xmlns:a="http://schemas.openxmlformats.org/drawingml/2006/main" xmlns:r="http://schemas.openxmlformats.org/officeDocument/2006/relationships" xmlns:p="http://schemas.openxmlformats.org/presentationml/2006/main">
  <p:tag name="TIMING" val="|35.6|2.5"/>
</p:tagLst>
</file>

<file path=ppt/tags/tag3.xml><?xml version="1.0" encoding="utf-8"?>
<p:tagLst xmlns:a="http://schemas.openxmlformats.org/drawingml/2006/main" xmlns:r="http://schemas.openxmlformats.org/officeDocument/2006/relationships" xmlns:p="http://schemas.openxmlformats.org/presentationml/2006/main">
  <p:tag name="TIMING" val="|4.4"/>
</p:tagLst>
</file>

<file path=ppt/tags/tag4.xml><?xml version="1.0" encoding="utf-8"?>
<p:tagLst xmlns:a="http://schemas.openxmlformats.org/drawingml/2006/main" xmlns:r="http://schemas.openxmlformats.org/officeDocument/2006/relationships" xmlns:p="http://schemas.openxmlformats.org/presentationml/2006/main">
  <p:tag name="TIMING" val="|4.4"/>
</p:tagLst>
</file>

<file path=ppt/tags/tag5.xml><?xml version="1.0" encoding="utf-8"?>
<p:tagLst xmlns:a="http://schemas.openxmlformats.org/drawingml/2006/main" xmlns:r="http://schemas.openxmlformats.org/officeDocument/2006/relationships" xmlns:p="http://schemas.openxmlformats.org/presentationml/2006/main">
  <p:tag name="TIMING" val="|2|15.9|8.1|11.6"/>
</p:tagLst>
</file>

<file path=ppt/tags/tag6.xml><?xml version="1.0" encoding="utf-8"?>
<p:tagLst xmlns:a="http://schemas.openxmlformats.org/drawingml/2006/main" xmlns:r="http://schemas.openxmlformats.org/officeDocument/2006/relationships" xmlns:p="http://schemas.openxmlformats.org/presentationml/2006/main">
  <p:tag name="TIMING" val="|13|52.8"/>
</p:tagLst>
</file>

<file path=ppt/tags/tag7.xml><?xml version="1.0" encoding="utf-8"?>
<p:tagLst xmlns:a="http://schemas.openxmlformats.org/drawingml/2006/main" xmlns:r="http://schemas.openxmlformats.org/officeDocument/2006/relationships" xmlns:p="http://schemas.openxmlformats.org/presentationml/2006/main">
  <p:tag name="TIMING" val="|4.6"/>
</p:tagLst>
</file>

<file path=ppt/tags/tag8.xml><?xml version="1.0" encoding="utf-8"?>
<p:tagLst xmlns:a="http://schemas.openxmlformats.org/drawingml/2006/main" xmlns:r="http://schemas.openxmlformats.org/officeDocument/2006/relationships" xmlns:p="http://schemas.openxmlformats.org/presentationml/2006/main">
  <p:tag name="TIMING" val="|38.9"/>
</p:tagLst>
</file>

<file path=ppt/tags/tag9.xml><?xml version="1.0" encoding="utf-8"?>
<p:tagLst xmlns:a="http://schemas.openxmlformats.org/drawingml/2006/main" xmlns:r="http://schemas.openxmlformats.org/officeDocument/2006/relationships" xmlns:p="http://schemas.openxmlformats.org/presentationml/2006/main">
  <p:tag name="TIMING" val="|15.4|8.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12082</TotalTime>
  <Words>6422</Words>
  <Application>Microsoft Macintosh PowerPoint</Application>
  <PresentationFormat>Widescreen</PresentationFormat>
  <Paragraphs>1054</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Aptos</vt:lpstr>
      <vt:lpstr>Aptos Display</vt:lpstr>
      <vt:lpstr>Arial</vt:lpstr>
      <vt:lpstr>Cambria Math</vt:lpstr>
      <vt:lpstr>Inconsolata LGC</vt:lpstr>
      <vt:lpstr>Office Theme</vt:lpstr>
      <vt:lpstr>Taming and Dissecting Recursions through  Interprocedural  Weak Topological Ordering</vt:lpstr>
      <vt:lpstr>Contributions</vt:lpstr>
      <vt:lpstr>Abstract Interpretation</vt:lpstr>
      <vt:lpstr>Abstract Interpretation</vt:lpstr>
      <vt:lpstr>Abstract Interpretation</vt:lpstr>
      <vt:lpstr>Abstract Interpretation</vt:lpstr>
      <vt:lpstr>Abstract Interpretation</vt:lpstr>
      <vt:lpstr>Abstract Interpretation</vt:lpstr>
      <vt:lpstr>Abstract Interpretation</vt:lpstr>
      <vt:lpstr>Abstract Interpretation</vt:lpstr>
      <vt:lpstr>Abstract Interpretation</vt:lpstr>
      <vt:lpstr>Abstract Interpretation</vt:lpstr>
      <vt:lpstr>Abstract Interpretation</vt:lpstr>
      <vt:lpstr>Abstract Interpretation</vt:lpstr>
      <vt:lpstr>Abstract Interpretation</vt:lpstr>
      <vt:lpstr>Motivation</vt:lpstr>
      <vt:lpstr>Motivation</vt:lpstr>
      <vt:lpstr>Motivation</vt:lpstr>
      <vt:lpstr>Motivation</vt:lpstr>
      <vt:lpstr>Motivation</vt:lpstr>
      <vt:lpstr>Motivation</vt:lpstr>
      <vt:lpstr>Motivation</vt:lpstr>
      <vt:lpstr>Motivation</vt:lpstr>
      <vt:lpstr>Motivation</vt:lpstr>
      <vt:lpstr>Motivation</vt:lpstr>
      <vt:lpstr>Motivation</vt:lpstr>
      <vt:lpstr>Motivation</vt:lpstr>
      <vt:lpstr>Motivation</vt:lpstr>
      <vt:lpstr>Motivation</vt:lpstr>
      <vt:lpstr>Motivation</vt:lpstr>
      <vt:lpstr>Motivation</vt:lpstr>
      <vt:lpstr>Motivation</vt:lpstr>
      <vt:lpstr>Motivation</vt:lpstr>
      <vt:lpstr>Approach</vt:lpstr>
      <vt:lpstr>Approach</vt:lpstr>
      <vt:lpstr>Approach</vt:lpstr>
      <vt:lpstr>Approach</vt:lpstr>
      <vt:lpstr>Approach</vt:lpstr>
      <vt:lpstr>Abstract Interpretation</vt:lpstr>
      <vt:lpstr>Approach</vt:lpstr>
      <vt:lpstr>PowerPoint Presentation</vt:lpstr>
      <vt:lpstr>Results</vt:lpstr>
      <vt:lpstr>Results</vt:lpstr>
      <vt:lpstr>Results</vt:lpstr>
      <vt:lpstr>Results</vt:lpstr>
      <vt:lpstr>Results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YANG, Joelx [Student]</dc:creator>
  <cp:lastModifiedBy>YANG, Joelx [Student]</cp:lastModifiedBy>
  <cp:revision>47</cp:revision>
  <dcterms:created xsi:type="dcterms:W3CDTF">2025-05-18T08:27:31Z</dcterms:created>
  <dcterms:modified xsi:type="dcterms:W3CDTF">2025-06-30T05:34:57Z</dcterms:modified>
</cp:coreProperties>
</file>