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48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040" autoAdjust="0"/>
  </p:normalViewPr>
  <p:slideViewPr>
    <p:cSldViewPr snapToGrid="0" snapToObjects="1">
      <p:cViewPr varScale="1">
        <p:scale>
          <a:sx n="44" d="100"/>
          <a:sy n="44" d="100"/>
        </p:scale>
        <p:origin x="1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ED95-025F-794F-AD27-0F9CFCB49147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291A-942C-8A48-BAB4-799670FCA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7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research project I am focus on now is static program analysis. It is an area that can analyze the program without need to run the program.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99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Nowdays</a:t>
            </a:r>
            <a:r>
              <a:rPr lang="en-US" altLang="zh-CN" dirty="0"/>
              <a:t>, the scale of modern system software is becoming extremely large and complex, With such a large scale of software, problems with the software are inevitable. These software bugs can usually cause very large economic and social losses.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33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good way to avoid software problems is to check the program to find possible bugs before the software is released. But this approach often does not work in real practice. </a:t>
            </a:r>
            <a:r>
              <a:rPr lang="en-US" altLang="zh-CN" b="0" dirty="0"/>
              <a:t>Because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  <a:t>a large project (e.g., consists of </a:t>
            </a:r>
            <a:r>
              <a:rPr lang="en-US" altLang="zh-CN" sz="1200" b="0" i="0" dirty="0">
                <a:solidFill>
                  <a:srgbClr val="B1001C"/>
                </a:solidFill>
                <a:effectLst/>
                <a:latin typeface="FiraCode-Bold"/>
              </a:rPr>
              <a:t>millions of lines of code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  <a:t>) is almost impossible to be</a:t>
            </a:r>
            <a:b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</a:br>
            <a:r>
              <a:rPr lang="en-US" altLang="zh-CN" sz="1200" b="0" i="0" dirty="0">
                <a:solidFill>
                  <a:srgbClr val="B1001C"/>
                </a:solidFill>
                <a:effectLst/>
                <a:latin typeface="FiraCode-Bold"/>
              </a:rPr>
              <a:t>manually checked by human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  <a:t>: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  <a:t>The first reason is that software defects is intractable due to potentially unbounded number of paths that must be analyze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FiraCode-Bold"/>
              </a:rPr>
              <a:t>Another reason is that program bugs are undecidable in the presence of dynamically allocated memory and recursive data structures</a:t>
            </a:r>
            <a:endParaRPr lang="zh-CN" altLang="en-US" sz="3600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75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computer scientists come up with a idea that if they can develop algorithms and tools to automatically analyze the behavior of computer program such as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SanL-Regu"/>
              </a:rPr>
              <a:t>correctness, robustness, safety and security..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0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two different ways to analyze the behavior of the software, static analysis and dynamic analysis.</a:t>
            </a:r>
          </a:p>
          <a:p>
            <a:r>
              <a:rPr lang="en-US" altLang="zh-CN" dirty="0"/>
              <a:t>Static analysis is that …</a:t>
            </a:r>
          </a:p>
          <a:p>
            <a:r>
              <a:rPr lang="en-US" altLang="zh-CN" dirty="0"/>
              <a:t>And Dynamic Analysis is to …</a:t>
            </a:r>
          </a:p>
          <a:p>
            <a:r>
              <a:rPr lang="en-US" altLang="zh-CN" dirty="0"/>
              <a:t>Static analysis is the focus of my research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1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Although static program analysis is a good way to detect program bugs, but it still has a lot of limitation, one of the </a:t>
            </a:r>
            <a:r>
              <a:rPr lang="en-US" altLang="zh-CN" dirty="0" err="1"/>
              <a:t>limiations</a:t>
            </a:r>
            <a:r>
              <a:rPr lang="en-US" altLang="zh-CN" dirty="0"/>
              <a:t> is scalability.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That is, it’s hard for static program to perform on large program, Because the memory consumption required for larger programs can easily grow to a large two-digit GB figure , And analysis times can amount to several hours. So it is often not practical to conduct whole program analysis for a large program.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31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In order to accelerate a larger program analysis, we can make the analysis modular and compositional. The practicability of this compositional program analysis is because that ***</a:t>
            </a:r>
          </a:p>
          <a:p>
            <a:r>
              <a:rPr lang="en-US" altLang="zh-CN" sz="1200" dirty="0"/>
              <a:t>Libraries in the program usually make up, on average,  more than 50% of the </a:t>
            </a:r>
            <a:r>
              <a:rPr lang="en-US" altLang="zh-CN" sz="1200" dirty="0" err="1"/>
              <a:t>the</a:t>
            </a:r>
            <a:r>
              <a:rPr lang="en-US" altLang="zh-CN" sz="1200" dirty="0"/>
              <a:t> whole program code, In addition, ***</a:t>
            </a:r>
          </a:p>
          <a:p>
            <a:r>
              <a:rPr lang="en-US" altLang="zh-CN" sz="1200" dirty="0"/>
              <a:t>Library code are updated much less frequently than application code.</a:t>
            </a:r>
          </a:p>
          <a:p>
            <a:r>
              <a:rPr lang="en-US" altLang="zh-CN" sz="1200" dirty="0"/>
              <a:t>So we can pre-compute those stable library information as summary, ***and combine them with application code to accelerate the process of whole-program analysis.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08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 the overview of my design.</a:t>
            </a:r>
          </a:p>
          <a:p>
            <a:r>
              <a:rPr lang="en-US" altLang="zh-CN" dirty="0"/>
              <a:t>We can compute the summary information of three libraries in advance, because these libraries code are stable,</a:t>
            </a:r>
          </a:p>
          <a:p>
            <a:r>
              <a:rPr lang="en-US" altLang="zh-CN" dirty="0"/>
              <a:t>Then we can combine these </a:t>
            </a:r>
            <a:r>
              <a:rPr lang="en-US" altLang="zh-CN" dirty="0" err="1"/>
              <a:t>summarys</a:t>
            </a:r>
            <a:r>
              <a:rPr lang="en-US" altLang="zh-CN" dirty="0"/>
              <a:t> with application code to do static program analysis to get the result we want.</a:t>
            </a:r>
          </a:p>
          <a:p>
            <a:r>
              <a:rPr lang="en-US" altLang="zh-CN" dirty="0"/>
              <a:t>Many experiments result has show it’s a very effective way to speed up the analysis of large program.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8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That's all I'm going to talk about today, thank you.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0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5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80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7B7E-BFBC-4348-A8B0-999421EC428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726" y="1952624"/>
            <a:ext cx="8010524" cy="676275"/>
          </a:xfrm>
        </p:spPr>
        <p:txBody>
          <a:bodyPr>
            <a:normAutofit/>
          </a:bodyPr>
          <a:lstStyle/>
          <a:p>
            <a:r>
              <a:rPr lang="en-AU" sz="3600" b="1" dirty="0"/>
              <a:t>S</a:t>
            </a:r>
            <a:r>
              <a:rPr lang="en-US" altLang="zh-CN" sz="3600" b="1" dirty="0" err="1"/>
              <a:t>ummary</a:t>
            </a:r>
            <a:r>
              <a:rPr lang="en-US" altLang="zh-CN" sz="3600" b="1" dirty="0"/>
              <a:t>-based Static Program Analysis</a:t>
            </a:r>
            <a:endParaRPr lang="en-AU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Shuangxiang Kan,</a:t>
            </a: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Sydney</a:t>
            </a:r>
            <a:r>
              <a:rPr lang="zh-CN" altLang="en-US" dirty="0"/>
              <a:t> </a:t>
            </a:r>
            <a:r>
              <a:rPr lang="en-US" altLang="zh-CN" dirty="0"/>
              <a:t>(UTS)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01/04/2022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2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574675"/>
            <a:ext cx="9001125" cy="87312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Modern System Software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800" b="1" dirty="0">
                <a:solidFill>
                  <a:srgbClr val="FF0000"/>
                </a:solidFill>
              </a:rPr>
              <a:t>Extremely large and complex but error-prone</a:t>
            </a:r>
            <a:endParaRPr lang="en-AU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D5EC50-5A8A-4B37-8D26-51AAC359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56" y="1758866"/>
            <a:ext cx="9376438" cy="41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62C097-96A9-44FF-B39E-C6E754EA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74675"/>
            <a:ext cx="9001125" cy="87312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Review by Developers</a:t>
            </a:r>
            <a:endParaRPr lang="en-AU" sz="28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4CAD86-57A4-4CCD-B211-BEA6E3BF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9" y="1587436"/>
            <a:ext cx="7042512" cy="24639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16B3A07-65DA-429C-A37B-D2B659FF98A0}"/>
              </a:ext>
            </a:extLst>
          </p:cNvPr>
          <p:cNvSpPr txBox="1"/>
          <p:nvPr/>
        </p:nvSpPr>
        <p:spPr>
          <a:xfrm>
            <a:off x="1228725" y="4540419"/>
            <a:ext cx="102679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  <a:t>A large project (e.g., consists of </a:t>
            </a:r>
            <a:r>
              <a:rPr lang="en-US" altLang="zh-CN" sz="2000" b="1" i="0" dirty="0">
                <a:solidFill>
                  <a:srgbClr val="B1001C"/>
                </a:solidFill>
                <a:effectLst/>
                <a:latin typeface="FiraCode-Bold"/>
              </a:rPr>
              <a:t>millions of lines of code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  <a:t>) is almost impossible to be</a:t>
            </a:r>
            <a:b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</a:br>
            <a:r>
              <a:rPr lang="en-US" altLang="zh-CN" sz="2000" b="1" i="0" dirty="0">
                <a:solidFill>
                  <a:srgbClr val="B1001C"/>
                </a:solidFill>
                <a:effectLst/>
                <a:latin typeface="FiraCode-Bold"/>
              </a:rPr>
              <a:t>manually checked by human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  <a:t>:</a:t>
            </a:r>
            <a:b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</a:br>
            <a:endParaRPr lang="en-US" altLang="zh-CN" sz="2000" b="1" dirty="0">
              <a:solidFill>
                <a:srgbClr val="000000"/>
              </a:solidFill>
              <a:latin typeface="FiraCode-Bold"/>
            </a:endParaRP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  <a:t>-- intractable due to potentially unbounded number of paths that must be analyze</a:t>
            </a:r>
          </a:p>
          <a:p>
            <a:b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FiraCode-Bold"/>
              </a:rPr>
              <a:t>--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FiraCode-Bold"/>
              </a:rPr>
              <a:t> undecidable in the presence of dynamically allocated memory and recursive data structures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7504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CD57E4-BF5C-4B14-819D-4C193A61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74675"/>
            <a:ext cx="9001125" cy="87312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What is Software/Program Analysis</a:t>
            </a:r>
            <a:endParaRPr lang="en-AU" sz="28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36F0B9-438E-4C27-B992-3E262DD4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7" y="1806522"/>
            <a:ext cx="7093315" cy="20638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D739D8C-B6F1-44EB-AB6D-904D6EC2B617}"/>
              </a:ext>
            </a:extLst>
          </p:cNvPr>
          <p:cNvSpPr txBox="1"/>
          <p:nvPr/>
        </p:nvSpPr>
        <p:spPr>
          <a:xfrm>
            <a:off x="1071561" y="4425078"/>
            <a:ext cx="96107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SanL-Regu"/>
              </a:rPr>
              <a:t>Software Analysis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NimbusSanL-Regu"/>
              </a:rPr>
              <a:t>a.k.a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SanL-Regu"/>
              </a:rPr>
              <a:t> Program analysis is the process of automatically analyzing the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imbusSanL-Bold"/>
              </a:rPr>
              <a:t>behavior of computer programs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SanL-Regu"/>
              </a:rPr>
              <a:t>such as correctness, robustness, safety and security.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000000"/>
              </a:solidFill>
              <a:effectLst/>
              <a:latin typeface="NimbusSanL-Regu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SanL-Regu"/>
              </a:rPr>
              <a:t>Program analysis is to develop algorithms and tools which can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imbusSanL-Bold"/>
              </a:rPr>
              <a:t>analyze other programs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07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A07169E-7B59-4D14-8476-8492CEAB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74675"/>
            <a:ext cx="9001125" cy="87312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Static Analysis vs. Dynamic Analysis</a:t>
            </a:r>
            <a:endParaRPr lang="en-AU" sz="28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CED9DE-30C6-42B5-A75D-976AC696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79" y="1488975"/>
            <a:ext cx="9236973" cy="43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C0B8E-BC41-48A2-968E-B928AB35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74675"/>
            <a:ext cx="9001125" cy="873125"/>
          </a:xfrm>
        </p:spPr>
        <p:txBody>
          <a:bodyPr>
            <a:normAutofit/>
          </a:bodyPr>
          <a:lstStyle/>
          <a:p>
            <a:r>
              <a:rPr lang="en-AU" sz="3600" b="1" dirty="0" err="1">
                <a:solidFill>
                  <a:srgbClr val="FF0000"/>
                </a:solidFill>
              </a:rPr>
              <a:t>Limitaion</a:t>
            </a:r>
            <a:endParaRPr lang="en-AU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C008D2-3959-4933-A5C2-A609798B6435}"/>
              </a:ext>
            </a:extLst>
          </p:cNvPr>
          <p:cNvSpPr txBox="1"/>
          <p:nvPr/>
        </p:nvSpPr>
        <p:spPr>
          <a:xfrm>
            <a:off x="600256" y="1590427"/>
            <a:ext cx="114105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Static program analysis can examine all possible program paths, however, if implemented as a whole-program analysis (WPA) for a large program, is notorious for causing problems with scalability in </a:t>
            </a:r>
          </a:p>
          <a:p>
            <a:r>
              <a:rPr lang="en-US" altLang="zh-CN" sz="2800" dirty="0"/>
              <a:t>	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	Memory consumption. </a:t>
            </a:r>
            <a:endParaRPr lang="zh-CN" altLang="en-US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	Runtime</a:t>
            </a:r>
          </a:p>
          <a:p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60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7825"/>
            <a:ext cx="10515600" cy="1325563"/>
          </a:xfrm>
        </p:spPr>
        <p:txBody>
          <a:bodyPr/>
          <a:lstStyle/>
          <a:p>
            <a:r>
              <a:rPr lang="en-AU" dirty="0"/>
              <a:t>Solutions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96F425-30C3-413F-9557-547F5ECBB7F8}"/>
              </a:ext>
            </a:extLst>
          </p:cNvPr>
          <p:cNvSpPr txBox="1"/>
          <p:nvPr/>
        </p:nvSpPr>
        <p:spPr>
          <a:xfrm>
            <a:off x="409756" y="1581026"/>
            <a:ext cx="11681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accelerate whole-program analysis, a useful approach is making the analysis modular and compositional. The practicability of this compositional program analysis is that software has a large part of libraries, and these libraries</a:t>
            </a:r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Make up, on average,  more than 50% of the </a:t>
            </a:r>
            <a:r>
              <a:rPr lang="en-US" altLang="zh-CN" sz="2800" dirty="0" err="1"/>
              <a:t>the</a:t>
            </a:r>
            <a:r>
              <a:rPr lang="en-US" altLang="zh-CN" sz="2800" dirty="0"/>
              <a:t> whole program code</a:t>
            </a:r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Updated much less frequently than application code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FD96A4-6F1D-42DB-A724-B0CE0E37D36E}"/>
              </a:ext>
            </a:extLst>
          </p:cNvPr>
          <p:cNvSpPr/>
          <p:nvPr/>
        </p:nvSpPr>
        <p:spPr>
          <a:xfrm>
            <a:off x="4917207" y="5238307"/>
            <a:ext cx="3981499" cy="62607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Summarize Them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AU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601BD-DFFE-4A3D-8439-CB471125FE3F}"/>
              </a:ext>
            </a:extLst>
          </p:cNvPr>
          <p:cNvSpPr/>
          <p:nvPr/>
        </p:nvSpPr>
        <p:spPr>
          <a:xfrm>
            <a:off x="2911573" y="4913958"/>
            <a:ext cx="1543591" cy="668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EF7E0-2AD6-4D6E-89A8-8018268B8A55}"/>
              </a:ext>
            </a:extLst>
          </p:cNvPr>
          <p:cNvSpPr/>
          <p:nvPr/>
        </p:nvSpPr>
        <p:spPr>
          <a:xfrm>
            <a:off x="2911574" y="1911325"/>
            <a:ext cx="1543591" cy="668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library1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CB366F-A106-4B86-89FD-967C64B8797E}"/>
              </a:ext>
            </a:extLst>
          </p:cNvPr>
          <p:cNvSpPr/>
          <p:nvPr/>
        </p:nvSpPr>
        <p:spPr>
          <a:xfrm>
            <a:off x="2914934" y="2884380"/>
            <a:ext cx="1543591" cy="668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library2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FF4E7A-22BF-4894-860A-4B591B326877}"/>
              </a:ext>
            </a:extLst>
          </p:cNvPr>
          <p:cNvSpPr/>
          <p:nvPr/>
        </p:nvSpPr>
        <p:spPr>
          <a:xfrm>
            <a:off x="2914934" y="3899169"/>
            <a:ext cx="1543591" cy="668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library3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EA20D5-8ED0-4B09-A05A-735AA7A42E60}"/>
              </a:ext>
            </a:extLst>
          </p:cNvPr>
          <p:cNvSpPr/>
          <p:nvPr/>
        </p:nvSpPr>
        <p:spPr>
          <a:xfrm>
            <a:off x="6010275" y="2614612"/>
            <a:ext cx="2895600" cy="162877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Static Program Analyzer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C2FBE9B-5378-402B-8624-81B9330399BD}"/>
              </a:ext>
            </a:extLst>
          </p:cNvPr>
          <p:cNvSpPr/>
          <p:nvPr/>
        </p:nvSpPr>
        <p:spPr>
          <a:xfrm>
            <a:off x="2061030" y="1856117"/>
            <a:ext cx="647700" cy="2724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E98A40-4736-41BE-A19E-79C683D9A108}"/>
              </a:ext>
            </a:extLst>
          </p:cNvPr>
          <p:cNvSpPr txBox="1"/>
          <p:nvPr/>
        </p:nvSpPr>
        <p:spPr>
          <a:xfrm>
            <a:off x="414337" y="2884380"/>
            <a:ext cx="1543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Pre-computed summaries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CBC0DE-DF50-42CC-9CCA-570B86E307A4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4455165" y="2245453"/>
            <a:ext cx="1555110" cy="118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D71D4C-47CA-4CCE-B389-D910E55EED87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4458525" y="3218508"/>
            <a:ext cx="1551750" cy="210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EBEFC5D-8A14-4502-B47D-5423A8B460B3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4458525" y="3429000"/>
            <a:ext cx="1551750" cy="804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2854BB-EBC2-42AF-B14A-F4883DF242BE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4455164" y="3429000"/>
            <a:ext cx="1555111" cy="181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54E08F5-8923-4BB2-9EB7-8EA3E70F47A4}"/>
              </a:ext>
            </a:extLst>
          </p:cNvPr>
          <p:cNvSpPr/>
          <p:nvPr/>
        </p:nvSpPr>
        <p:spPr>
          <a:xfrm>
            <a:off x="10014135" y="3051040"/>
            <a:ext cx="1543050" cy="755919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A4CB7-93E2-45C8-BF13-5F9D52083030}"/>
              </a:ext>
            </a:extLst>
          </p:cNvPr>
          <p:cNvCxnSpPr>
            <a:cxnSpLocks/>
            <a:stCxn id="13" idx="6"/>
            <a:endCxn id="28" idx="1"/>
          </p:cNvCxnSpPr>
          <p:nvPr/>
        </p:nvCxnSpPr>
        <p:spPr>
          <a:xfrm>
            <a:off x="8905875" y="3429000"/>
            <a:ext cx="11082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4C56BBF-AFB0-421A-BFDF-576FF3064CD9}"/>
              </a:ext>
            </a:extLst>
          </p:cNvPr>
          <p:cNvSpPr txBox="1"/>
          <p:nvPr/>
        </p:nvSpPr>
        <p:spPr>
          <a:xfrm>
            <a:off x="4457418" y="3093410"/>
            <a:ext cx="2910685" cy="79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551" b="1" i="1" dirty="0">
                <a:solidFill>
                  <a:srgbClr val="000000"/>
                </a:solidFill>
                <a:latin typeface="NimbusSanL-Regu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2380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773</Words>
  <Application>Microsoft Office PowerPoint</Application>
  <PresentationFormat>宽屏</PresentationFormat>
  <Paragraphs>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FiraCode-Bold</vt:lpstr>
      <vt:lpstr>NimbusSanL-Bold</vt:lpstr>
      <vt:lpstr>NimbusSanL-Regu</vt:lpstr>
      <vt:lpstr>Arial</vt:lpstr>
      <vt:lpstr>Calibri</vt:lpstr>
      <vt:lpstr>Calibri Light</vt:lpstr>
      <vt:lpstr>Wingdings</vt:lpstr>
      <vt:lpstr>Office Theme</vt:lpstr>
      <vt:lpstr>Summary-based Static Program Analysis</vt:lpstr>
      <vt:lpstr>Modern System Software Extremely large and complex but error-prone</vt:lpstr>
      <vt:lpstr>Review by Developers</vt:lpstr>
      <vt:lpstr>What is Software/Program Analysis</vt:lpstr>
      <vt:lpstr>Static Analysis vs. Dynamic Analysis</vt:lpstr>
      <vt:lpstr>Limitaion</vt:lpstr>
      <vt:lpstr>Solutions</vt:lpstr>
      <vt:lpstr>Design and Implementation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Yulei Sui</dc:creator>
  <cp:lastModifiedBy>阚 双祥</cp:lastModifiedBy>
  <cp:revision>84</cp:revision>
  <dcterms:created xsi:type="dcterms:W3CDTF">2020-05-29T04:19:42Z</dcterms:created>
  <dcterms:modified xsi:type="dcterms:W3CDTF">2022-03-31T06:00:31Z</dcterms:modified>
</cp:coreProperties>
</file>