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5/30/2019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s.wikipedia.org/wiki/Internet" TargetMode="External"/><Relationship Id="rId13" Type="http://schemas.openxmlformats.org/officeDocument/2006/relationships/hyperlink" Target="https://es.wikipedia.org/wiki/Hiperenlace" TargetMode="External"/><Relationship Id="rId3" Type="http://schemas.openxmlformats.org/officeDocument/2006/relationships/hyperlink" Target="https://es.wikipedia.org/wiki/Sitio_web#cite_note-2" TargetMode="External"/><Relationship Id="rId7" Type="http://schemas.openxmlformats.org/officeDocument/2006/relationships/hyperlink" Target="https://es.wikipedia.org/wiki/World_Wide_Web" TargetMode="External"/><Relationship Id="rId12" Type="http://schemas.openxmlformats.org/officeDocument/2006/relationships/hyperlink" Target="https://es.wikipedia.org/wiki/P%C3%A1gina_de_inicio" TargetMode="External"/><Relationship Id="rId2" Type="http://schemas.openxmlformats.org/officeDocument/2006/relationships/hyperlink" Target="https://es.wikipedia.org/wiki/Sitio_web#cite_note-1" TargetMode="External"/><Relationship Id="rId1" Type="http://schemas.openxmlformats.org/officeDocument/2006/relationships/slideLayout" Target="../slideLayouts/slideLayout2.xml"/><Relationship Id="rId6" Type="http://schemas.openxmlformats.org/officeDocument/2006/relationships/hyperlink" Target="https://es.wikipedia.org/wiki/Subdominio" TargetMode="External"/><Relationship Id="rId11" Type="http://schemas.openxmlformats.org/officeDocument/2006/relationships/hyperlink" Target="https://es.wikipedia.org/wiki/URL" TargetMode="External"/><Relationship Id="rId5" Type="http://schemas.openxmlformats.org/officeDocument/2006/relationships/hyperlink" Target="https://es.wikipedia.org/wiki/Dominio_de_internet" TargetMode="External"/><Relationship Id="rId10" Type="http://schemas.openxmlformats.org/officeDocument/2006/relationships/hyperlink" Target="https://es.wikipedia.org/wiki/Sitio_web#cite_note-definicion.de-4" TargetMode="External"/><Relationship Id="rId4" Type="http://schemas.openxmlformats.org/officeDocument/2006/relationships/hyperlink" Target="https://es.wikipedia.org/wiki/P%C3%A1gina_web" TargetMode="External"/><Relationship Id="rId9" Type="http://schemas.openxmlformats.org/officeDocument/2006/relationships/hyperlink" Target="https://es.wikipedia.org/wiki/Sitio_web#cite_note-Diccionario_panhisp%C3%A1nico_de_dudas-3" TargetMode="External"/><Relationship Id="rId14" Type="http://schemas.openxmlformats.org/officeDocument/2006/relationships/hyperlink" Target="https://es.wikipedia.org/wiki/Tr%C3%A1fico_web"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es.wikipedia.org/wiki/Noticia" TargetMode="External"/><Relationship Id="rId7" Type="http://schemas.openxmlformats.org/officeDocument/2006/relationships/hyperlink" Target="https://es.wikipedia.org/wiki/Tiempo_real" TargetMode="External"/><Relationship Id="rId2" Type="http://schemas.openxmlformats.org/officeDocument/2006/relationships/hyperlink" Target="https://es.wikipedia.org/wiki/Subscripci%C3%B3n" TargetMode="External"/><Relationship Id="rId1" Type="http://schemas.openxmlformats.org/officeDocument/2006/relationships/slideLayout" Target="../slideLayouts/slideLayout2.xml"/><Relationship Id="rId6" Type="http://schemas.openxmlformats.org/officeDocument/2006/relationships/hyperlink" Target="https://es.wikipedia.org/wiki/Bolsa_de_valores" TargetMode="External"/><Relationship Id="rId5" Type="http://schemas.openxmlformats.org/officeDocument/2006/relationships/hyperlink" Target="https://es.wikipedia.org/wiki/Correo_electr%C3%B3nico" TargetMode="External"/><Relationship Id="rId4" Type="http://schemas.openxmlformats.org/officeDocument/2006/relationships/hyperlink" Target="https://es.wikipedia.org/wiki/Foro_(Interne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s.wikipedia.org/wiki/DNS" TargetMode="External"/><Relationship Id="rId2" Type="http://schemas.openxmlformats.org/officeDocument/2006/relationships/hyperlink" Target="https://es.wikipedia.org/wiki/HTML" TargetMode="External"/><Relationship Id="rId1" Type="http://schemas.openxmlformats.org/officeDocument/2006/relationships/slideLayout" Target="../slideLayouts/slideLayout2.xml"/><Relationship Id="rId4" Type="http://schemas.openxmlformats.org/officeDocument/2006/relationships/hyperlink" Target="https://es.wikipedia.org/wiki/Direcci%C3%B3n_I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es.wikipedia.org/wiki/Alojamiento_web" TargetMode="External"/><Relationship Id="rId3" Type="http://schemas.openxmlformats.org/officeDocument/2006/relationships/hyperlink" Target="https://es.wikipedia.org/wiki/Navegador_web" TargetMode="External"/><Relationship Id="rId7" Type="http://schemas.openxmlformats.org/officeDocument/2006/relationships/hyperlink" Target="https://es.wikipedia.org/wiki/Tel%C3%A9fonos_m%C3%B3viles" TargetMode="External"/><Relationship Id="rId12" Type="http://schemas.openxmlformats.org/officeDocument/2006/relationships/hyperlink" Target="https://es.wikipedia.org/wiki/Microsoft" TargetMode="External"/><Relationship Id="rId2" Type="http://schemas.openxmlformats.org/officeDocument/2006/relationships/hyperlink" Target="https://es.wikipedia.org/wiki/Software" TargetMode="External"/><Relationship Id="rId1" Type="http://schemas.openxmlformats.org/officeDocument/2006/relationships/slideLayout" Target="../slideLayouts/slideLayout2.xml"/><Relationship Id="rId6" Type="http://schemas.openxmlformats.org/officeDocument/2006/relationships/hyperlink" Target="https://es.wikipedia.org/wiki/PDA" TargetMode="External"/><Relationship Id="rId11" Type="http://schemas.openxmlformats.org/officeDocument/2006/relationships/hyperlink" Target="https://es.wikipedia.org/wiki/Internet_Information_Services" TargetMode="External"/><Relationship Id="rId5" Type="http://schemas.openxmlformats.org/officeDocument/2006/relationships/hyperlink" Target="https://es.wikipedia.org/wiki/Computadoras" TargetMode="External"/><Relationship Id="rId10" Type="http://schemas.openxmlformats.org/officeDocument/2006/relationships/hyperlink" Target="https://es.wikipedia.org/wiki/Servidor_HTTP_Apache" TargetMode="External"/><Relationship Id="rId4" Type="http://schemas.openxmlformats.org/officeDocument/2006/relationships/hyperlink" Target="https://es.wikipedia.org/wiki/HTTP" TargetMode="External"/><Relationship Id="rId9" Type="http://schemas.openxmlformats.org/officeDocument/2006/relationships/hyperlink" Target="https://es.wikipedia.org/wiki/Servidor_web"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es.wikipedia.org/wiki/Informaci%C3%B3n" TargetMode="External"/><Relationship Id="rId3" Type="http://schemas.openxmlformats.org/officeDocument/2006/relationships/hyperlink" Target="https://es.wikipedia.org/wiki/Notepad" TargetMode="External"/><Relationship Id="rId7" Type="http://schemas.openxmlformats.org/officeDocument/2006/relationships/hyperlink" Target="https://es.wikipedia.org/wiki/GUI" TargetMode="External"/><Relationship Id="rId2" Type="http://schemas.openxmlformats.org/officeDocument/2006/relationships/hyperlink" Target="https://es.wikipedia.org/wiki/Editores_de_texto" TargetMode="External"/><Relationship Id="rId1" Type="http://schemas.openxmlformats.org/officeDocument/2006/relationships/slideLayout" Target="../slideLayouts/slideLayout2.xml"/><Relationship Id="rId6" Type="http://schemas.openxmlformats.org/officeDocument/2006/relationships/hyperlink" Target="https://es.wikipedia.org/wiki/Adobe_Dreamweaver" TargetMode="External"/><Relationship Id="rId5" Type="http://schemas.openxmlformats.org/officeDocument/2006/relationships/hyperlink" Target="https://es.wikipedia.org/wiki/Microsoft_FrontPage" TargetMode="External"/><Relationship Id="rId4" Type="http://schemas.openxmlformats.org/officeDocument/2006/relationships/hyperlink" Target="https://es.wikipedia.org/wiki/WYSIWY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es.wikipedia.org/wiki/Weblog" TargetMode="External"/><Relationship Id="rId13" Type="http://schemas.openxmlformats.org/officeDocument/2006/relationships/hyperlink" Target="https://es.wikipedia.org/wiki/Empresa" TargetMode="External"/><Relationship Id="rId18" Type="http://schemas.openxmlformats.org/officeDocument/2006/relationships/hyperlink" Target="https://es.wikipedia.org/wiki/MySpace" TargetMode="External"/><Relationship Id="rId3" Type="http://schemas.openxmlformats.org/officeDocument/2006/relationships/hyperlink" Target="https://es.wikipedia.org/wiki/Internet_Archive" TargetMode="External"/><Relationship Id="rId21" Type="http://schemas.openxmlformats.org/officeDocument/2006/relationships/hyperlink" Target="https://es.wikipedia.org/wiki/Orkut" TargetMode="External"/><Relationship Id="rId7" Type="http://schemas.openxmlformats.org/officeDocument/2006/relationships/hyperlink" Target="https://es.wikipedia.org/wiki/Usenet" TargetMode="External"/><Relationship Id="rId12" Type="http://schemas.openxmlformats.org/officeDocument/2006/relationships/hyperlink" Target="https://es.wikipedia.org/wiki/WordPress" TargetMode="External"/><Relationship Id="rId17" Type="http://schemas.openxmlformats.org/officeDocument/2006/relationships/hyperlink" Target="https://es.wikipedia.org/wiki/Chat" TargetMode="External"/><Relationship Id="rId25" Type="http://schemas.openxmlformats.org/officeDocument/2006/relationships/hyperlink" Target="https://es.wikipedia.org/wiki/Internet_Movie_Database" TargetMode="External"/><Relationship Id="rId2" Type="http://schemas.openxmlformats.org/officeDocument/2006/relationships/hyperlink" Target="https://es.wikipedia.org/wiki/Sitio_archivo" TargetMode="External"/><Relationship Id="rId16" Type="http://schemas.openxmlformats.org/officeDocument/2006/relationships/hyperlink" Target="https://es.wikipedia.org/wiki/Comunidad_virtual" TargetMode="External"/><Relationship Id="rId20" Type="http://schemas.openxmlformats.org/officeDocument/2006/relationships/hyperlink" Target="https://es.wikipedia.org/wiki/Hi5" TargetMode="External"/><Relationship Id="rId1" Type="http://schemas.openxmlformats.org/officeDocument/2006/relationships/slideLayout" Target="../slideLayouts/slideLayout2.xml"/><Relationship Id="rId6" Type="http://schemas.openxmlformats.org/officeDocument/2006/relationships/hyperlink" Target="https://es.wikipedia.org/wiki/2005" TargetMode="External"/><Relationship Id="rId11" Type="http://schemas.openxmlformats.org/officeDocument/2006/relationships/hyperlink" Target="https://es.wikipedia.org/wiki/LiveJournal" TargetMode="External"/><Relationship Id="rId24" Type="http://schemas.openxmlformats.org/officeDocument/2006/relationships/hyperlink" Target="https://es.wikipedia.org/wiki/Base_de_datos" TargetMode="External"/><Relationship Id="rId5" Type="http://schemas.openxmlformats.org/officeDocument/2006/relationships/hyperlink" Target="https://es.wikipedia.org/wiki/Google_Groups" TargetMode="External"/><Relationship Id="rId15" Type="http://schemas.openxmlformats.org/officeDocument/2006/relationships/hyperlink" Target="https://es.wikipedia.org/wiki/Amazon.com" TargetMode="External"/><Relationship Id="rId23" Type="http://schemas.openxmlformats.org/officeDocument/2006/relationships/hyperlink" Target="https://es.wikipedia.org/wiki/Twitter" TargetMode="External"/><Relationship Id="rId10" Type="http://schemas.openxmlformats.org/officeDocument/2006/relationships/hyperlink" Target="https://es.wikipedia.org/wiki/Blogger" TargetMode="External"/><Relationship Id="rId19" Type="http://schemas.openxmlformats.org/officeDocument/2006/relationships/hyperlink" Target="https://es.wikipedia.org/wiki/Facebook" TargetMode="External"/><Relationship Id="rId4" Type="http://schemas.openxmlformats.org/officeDocument/2006/relationships/hyperlink" Target="https://es.wikipedia.org/wiki/1996" TargetMode="External"/><Relationship Id="rId9" Type="http://schemas.openxmlformats.org/officeDocument/2006/relationships/hyperlink" Target="https://es.wikipedia.org/wiki/Sitio_web#cite_note-5" TargetMode="External"/><Relationship Id="rId14" Type="http://schemas.openxmlformats.org/officeDocument/2006/relationships/hyperlink" Target="https://es.wikipedia.org/wiki/Comercio_electr%C3%B3nico" TargetMode="External"/><Relationship Id="rId22" Type="http://schemas.openxmlformats.org/officeDocument/2006/relationships/hyperlink" Target="https://es.wikipedia.org/wiki/Habbo"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es.wikipedia.org/wiki/Descarga_de_archivos" TargetMode="External"/><Relationship Id="rId13" Type="http://schemas.openxmlformats.org/officeDocument/2006/relationships/hyperlink" Target="https://es.wikipedia.org/wiki/Juego" TargetMode="External"/><Relationship Id="rId18" Type="http://schemas.openxmlformats.org/officeDocument/2006/relationships/hyperlink" Target="https://es.wikipedia.org/wiki/Informaci%C3%B3n" TargetMode="External"/><Relationship Id="rId3" Type="http://schemas.openxmlformats.org/officeDocument/2006/relationships/hyperlink" Target="https://es.wikipedia.org/wiki/Dise%C3%B1o_web" TargetMode="External"/><Relationship Id="rId7" Type="http://schemas.openxmlformats.org/officeDocument/2006/relationships/hyperlink" Target="https://es.wikipedia.org/wiki/Open_Directory_Project" TargetMode="External"/><Relationship Id="rId12" Type="http://schemas.openxmlformats.org/officeDocument/2006/relationships/hyperlink" Target="https://es.wikipedia.org/wiki/Softonic" TargetMode="External"/><Relationship Id="rId17" Type="http://schemas.openxmlformats.org/officeDocument/2006/relationships/hyperlink" Target="https://es.wikipedia.org/wiki/Runescape" TargetMode="External"/><Relationship Id="rId2" Type="http://schemas.openxmlformats.org/officeDocument/2006/relationships/hyperlink" Target="https://es.wikipedia.org/wiki/Ingenier%C3%ADa_de_software" TargetMode="External"/><Relationship Id="rId16" Type="http://schemas.openxmlformats.org/officeDocument/2006/relationships/hyperlink" Target="https://es.wikipedia.org/wiki/Kings_of_Chaos" TargetMode="External"/><Relationship Id="rId1" Type="http://schemas.openxmlformats.org/officeDocument/2006/relationships/slideLayout" Target="../slideLayouts/slideLayout2.xml"/><Relationship Id="rId6" Type="http://schemas.openxmlformats.org/officeDocument/2006/relationships/hyperlink" Target="https://es.wikipedia.org/wiki/Google" TargetMode="External"/><Relationship Id="rId11" Type="http://schemas.openxmlformats.org/officeDocument/2006/relationships/hyperlink" Target="https://es.wikipedia.org/wiki/Tucows" TargetMode="External"/><Relationship Id="rId5" Type="http://schemas.openxmlformats.org/officeDocument/2006/relationships/hyperlink" Target="https://es.wikipedia.org/wiki/Yahoo!" TargetMode="External"/><Relationship Id="rId15" Type="http://schemas.openxmlformats.org/officeDocument/2006/relationships/hyperlink" Target="https://es.wikipedia.org/wiki/MMORPG" TargetMode="External"/><Relationship Id="rId10" Type="http://schemas.openxmlformats.org/officeDocument/2006/relationships/hyperlink" Target="https://es.wikipedia.org/wiki/Fondo_de_escritorio" TargetMode="External"/><Relationship Id="rId19" Type="http://schemas.openxmlformats.org/officeDocument/2006/relationships/hyperlink" Target="https://es.wikipedia.org/wiki/Encyclopedia" TargetMode="External"/><Relationship Id="rId4" Type="http://schemas.openxmlformats.org/officeDocument/2006/relationships/hyperlink" Target="https://es.wikipedia.org/wiki/Directorio" TargetMode="External"/><Relationship Id="rId9" Type="http://schemas.openxmlformats.org/officeDocument/2006/relationships/hyperlink" Target="https://es.wikipedia.org/wiki/Software" TargetMode="External"/><Relationship Id="rId14" Type="http://schemas.openxmlformats.org/officeDocument/2006/relationships/hyperlink" Target="https://es.wikipedia.org/wiki/MSN"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es.wikipedia.org/wiki/Imagen" TargetMode="External"/><Relationship Id="rId13" Type="http://schemas.openxmlformats.org/officeDocument/2006/relationships/hyperlink" Target="https://es.wikipedia.org/wiki/Facebook" TargetMode="External"/><Relationship Id="rId3" Type="http://schemas.openxmlformats.org/officeDocument/2006/relationships/hyperlink" Target="https://es.wikipedia.org/wiki/Pornograf%C3%ADa" TargetMode="External"/><Relationship Id="rId7" Type="http://schemas.openxmlformats.org/officeDocument/2006/relationships/hyperlink" Target="https://es.wikipedia.org/wiki/Shock" TargetMode="External"/><Relationship Id="rId12" Type="http://schemas.openxmlformats.org/officeDocument/2006/relationships/hyperlink" Target="https://es.wikipedia.org/wiki/Familia" TargetMode="External"/><Relationship Id="rId2" Type="http://schemas.openxmlformats.org/officeDocument/2006/relationships/hyperlink" Target="https://es.wikipedia.org/wiki/Noticia" TargetMode="External"/><Relationship Id="rId16" Type="http://schemas.openxmlformats.org/officeDocument/2006/relationships/hyperlink" Target="https://es.wikipedia.org/wiki/Web_1.0" TargetMode="External"/><Relationship Id="rId1" Type="http://schemas.openxmlformats.org/officeDocument/2006/relationships/slideLayout" Target="../slideLayouts/slideLayout2.xml"/><Relationship Id="rId6" Type="http://schemas.openxmlformats.org/officeDocument/2006/relationships/hyperlink" Target="https://es.wikipedia.org/wiki/Yahoo!" TargetMode="External"/><Relationship Id="rId11" Type="http://schemas.openxmlformats.org/officeDocument/2006/relationships/hyperlink" Target="https://es.wikipedia.org/wiki/Persona" TargetMode="External"/><Relationship Id="rId5" Type="http://schemas.openxmlformats.org/officeDocument/2006/relationships/hyperlink" Target="https://es.wikipedia.org/wiki/Google" TargetMode="External"/><Relationship Id="rId15" Type="http://schemas.openxmlformats.org/officeDocument/2006/relationships/hyperlink" Target="https://es.wikipedia.org/wiki/Portal_(internet)" TargetMode="External"/><Relationship Id="rId10" Type="http://schemas.openxmlformats.org/officeDocument/2006/relationships/hyperlink" Target="https://es.wikipedia.org/wiki/EBay" TargetMode="External"/><Relationship Id="rId4" Type="http://schemas.openxmlformats.org/officeDocument/2006/relationships/hyperlink" Target="https://es.wikipedia.org/wiki/Buscador" TargetMode="External"/><Relationship Id="rId9" Type="http://schemas.openxmlformats.org/officeDocument/2006/relationships/hyperlink" Target="https://es.wikipedia.org/wiki/Subastas" TargetMode="External"/><Relationship Id="rId14" Type="http://schemas.openxmlformats.org/officeDocument/2006/relationships/hyperlink" Target="https://es.wikipedia.org/wiki/Fotolo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s.wikipedia.org/wiki/Web_3.0" TargetMode="External"/><Relationship Id="rId2" Type="http://schemas.openxmlformats.org/officeDocument/2006/relationships/hyperlink" Target="https://es.wikipedia.org/wiki/Web_2.0" TargetMode="External"/><Relationship Id="rId1" Type="http://schemas.openxmlformats.org/officeDocument/2006/relationships/slideLayout" Target="../slideLayouts/slideLayout2.xml"/><Relationship Id="rId6" Type="http://schemas.openxmlformats.org/officeDocument/2006/relationships/hyperlink" Target="https://es.wikipedia.org/wiki/Hardware" TargetMode="External"/><Relationship Id="rId5" Type="http://schemas.openxmlformats.org/officeDocument/2006/relationships/hyperlink" Target="https://es.wikipedia.org/wiki/Inteligencia_artificial" TargetMode="External"/><Relationship Id="rId4" Type="http://schemas.openxmlformats.org/officeDocument/2006/relationships/hyperlink" Target="https://es.wikipedia.org/wiki/Internet"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es.wikipedia.org/wiki/Cuota_de_pantalla" TargetMode="External"/><Relationship Id="rId3" Type="http://schemas.openxmlformats.org/officeDocument/2006/relationships/hyperlink" Target="https://es.wikipedia.org/w/index.php?title=Pikeo&amp;action=edit&amp;redlink=1" TargetMode="External"/><Relationship Id="rId7" Type="http://schemas.openxmlformats.org/officeDocument/2006/relationships/hyperlink" Target="https://es.wikipedia.org/w/index.php?title=New_Confederacy&amp;action=edit&amp;redlink=1" TargetMode="External"/><Relationship Id="rId2" Type="http://schemas.openxmlformats.org/officeDocument/2006/relationships/hyperlink" Target="https://es.wikipedia.org/wiki/Wiki" TargetMode="External"/><Relationship Id="rId1" Type="http://schemas.openxmlformats.org/officeDocument/2006/relationships/slideLayout" Target="../slideLayouts/slideLayout2.xml"/><Relationship Id="rId6" Type="http://schemas.openxmlformats.org/officeDocument/2006/relationships/hyperlink" Target="https://es.wikipedia.org/wiki/Pol%C3%ADtica" TargetMode="External"/><Relationship Id="rId11" Type="http://schemas.openxmlformats.org/officeDocument/2006/relationships/hyperlink" Target="https://es.wikipedia.org/wiki/Religi%C3%B3n" TargetMode="External"/><Relationship Id="rId5" Type="http://schemas.openxmlformats.org/officeDocument/2006/relationships/hyperlink" Target="https://es.wikipedia.org/wiki/Wikipedia" TargetMode="External"/><Relationship Id="rId10" Type="http://schemas.openxmlformats.org/officeDocument/2006/relationships/hyperlink" Target="https://es.wikipedia.org/wiki/Spam" TargetMode="External"/><Relationship Id="rId4" Type="http://schemas.openxmlformats.org/officeDocument/2006/relationships/hyperlink" Target="https://es.wikipedia.org/wiki/Flickr" TargetMode="External"/><Relationship Id="rId9" Type="http://schemas.openxmlformats.org/officeDocument/2006/relationships/hyperlink" Target="https://es.wikipedia.org/wiki/Educaci%C3%B3n"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GT" dirty="0"/>
              <a:t>APLICACIONES HIBRIDIAS Y SITIOS WEB</a:t>
            </a:r>
          </a:p>
        </p:txBody>
      </p:sp>
    </p:spTree>
    <p:extLst>
      <p:ext uri="{BB962C8B-B14F-4D97-AF65-F5344CB8AC3E}">
        <p14:creationId xmlns:p14="http://schemas.microsoft.com/office/powerpoint/2010/main" val="1348008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dirty="0"/>
              <a:t>Utilizando el código de arriba, obtenemos una interfaz de usuario con tres pestañas diferentes, siguiendo </a:t>
            </a:r>
            <a:r>
              <a:rPr lang="es-GT" b="1" dirty="0"/>
              <a:t>el diseño de cada SO con un único código, </a:t>
            </a:r>
            <a:r>
              <a:rPr lang="es-GT" dirty="0"/>
              <a:t>pestañas en la parte inferior en iOS o pestañas en la parte superior en Android.</a:t>
            </a:r>
            <a:endParaRPr lang="es-GT" dirty="0"/>
          </a:p>
        </p:txBody>
      </p:sp>
    </p:spTree>
    <p:extLst>
      <p:ext uri="{BB962C8B-B14F-4D97-AF65-F5344CB8AC3E}">
        <p14:creationId xmlns:p14="http://schemas.microsoft.com/office/powerpoint/2010/main" val="1976608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973" y="165373"/>
            <a:ext cx="7740868" cy="6692626"/>
          </a:xfrm>
        </p:spPr>
      </p:pic>
    </p:spTree>
    <p:extLst>
      <p:ext uri="{BB962C8B-B14F-4D97-AF65-F5344CB8AC3E}">
        <p14:creationId xmlns:p14="http://schemas.microsoft.com/office/powerpoint/2010/main" val="119814208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81192" y="3634927"/>
            <a:ext cx="10496207"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2200" b="0" i="0" u="none" strike="noStrike" cap="none" normalizeH="0" baseline="0" dirty="0" smtClean="0">
                <a:ln>
                  <a:noFill/>
                </a:ln>
                <a:solidFill>
                  <a:srgbClr val="3F3F3F"/>
                </a:solidFill>
                <a:effectLst/>
                <a:latin typeface="Roboto Condensed"/>
              </a:rPr>
              <a:t>Personalización en función de la plataforma con Ionic</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400" b="0" i="0" u="none" strike="noStrike" cap="none" normalizeH="0" baseline="0" dirty="0" smtClean="0">
                <a:ln>
                  <a:noFill/>
                </a:ln>
                <a:solidFill>
                  <a:srgbClr val="333333"/>
                </a:solidFill>
                <a:effectLst/>
                <a:latin typeface="Roboto"/>
              </a:rPr>
              <a:t>Utilizando </a:t>
            </a:r>
            <a:r>
              <a:rPr kumimoji="0" lang="es-GT" altLang="es-GT" sz="1100" b="0" i="0" u="none" strike="noStrike" cap="none" normalizeH="0" baseline="0" dirty="0" smtClean="0">
                <a:ln>
                  <a:noFill/>
                </a:ln>
                <a:solidFill>
                  <a:srgbClr val="333333"/>
                </a:solidFill>
                <a:effectLst/>
                <a:latin typeface="Monaco"/>
              </a:rPr>
              <a:t>ng-attr </a:t>
            </a:r>
            <a:r>
              <a:rPr kumimoji="0" lang="es-GT" altLang="es-GT" sz="1400" b="0" i="0" u="none" strike="noStrike" cap="none" normalizeH="0" baseline="0" dirty="0" smtClean="0">
                <a:ln>
                  <a:noFill/>
                </a:ln>
                <a:solidFill>
                  <a:srgbClr val="333333"/>
                </a:solidFill>
                <a:effectLst/>
                <a:latin typeface="Roboto"/>
              </a:rPr>
              <a:t>de Angular, es posible </a:t>
            </a:r>
            <a:r>
              <a:rPr kumimoji="0" lang="es-GT" altLang="es-GT" sz="1400" b="1" i="0" u="none" strike="noStrike" cap="none" normalizeH="0" baseline="0" dirty="0" smtClean="0">
                <a:ln>
                  <a:noFill/>
                </a:ln>
                <a:solidFill>
                  <a:srgbClr val="333333"/>
                </a:solidFill>
                <a:effectLst/>
                <a:latin typeface="Roboto"/>
              </a:rPr>
              <a:t>definir dinámicamente atributos en función de la plataforma</a:t>
            </a:r>
            <a:r>
              <a:rPr kumimoji="0" lang="es-GT" altLang="es-GT" sz="1400" b="0" i="0" u="none" strike="noStrike" cap="none" normalizeH="0" baseline="0" dirty="0" smtClean="0">
                <a:ln>
                  <a:noFill/>
                </a:ln>
                <a:solidFill>
                  <a:srgbClr val="333333"/>
                </a:solidFill>
                <a:effectLst/>
                <a:latin typeface="Robot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400" b="0" i="0" u="none" strike="noStrike" cap="none" normalizeH="0" baseline="0" dirty="0" smtClean="0">
                <a:ln>
                  <a:noFill/>
                </a:ln>
                <a:solidFill>
                  <a:srgbClr val="333333"/>
                </a:solidFill>
                <a:effectLst/>
                <a:latin typeface="Roboto"/>
              </a:rPr>
              <a:t>Por ejemplo, para mostrar iconos de las pestañas en todos los dispositivos excepto en Android, se puede utilizar el siguiente código.</a:t>
            </a:r>
            <a:endParaRPr kumimoji="0" lang="es-GT" altLang="es-GT"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398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down)">
                                      <p:cBhvr>
                                        <p:cTn id="23" dur="580">
                                          <p:stCondLst>
                                            <p:cond delay="0"/>
                                          </p:stCondLst>
                                        </p:cTn>
                                        <p:tgtEl>
                                          <p:spTgt spid="4">
                                            <p:txEl>
                                              <p:pRg st="1" end="1"/>
                                            </p:txEl>
                                          </p:spTgt>
                                        </p:tgtEl>
                                      </p:cBhvr>
                                    </p:animEffect>
                                    <p:anim calcmode="lin" valueType="num">
                                      <p:cBhvr>
                                        <p:cTn id="2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xEl>
                                              <p:pRg st="1" end="1"/>
                                            </p:txEl>
                                          </p:spTgt>
                                        </p:tgtEl>
                                      </p:cBhvr>
                                      <p:to x="100000" y="60000"/>
                                    </p:animScale>
                                    <p:animScale>
                                      <p:cBhvr>
                                        <p:cTn id="30" dur="166" decel="50000">
                                          <p:stCondLst>
                                            <p:cond delay="676"/>
                                          </p:stCondLst>
                                        </p:cTn>
                                        <p:tgtEl>
                                          <p:spTgt spid="4">
                                            <p:txEl>
                                              <p:pRg st="1" end="1"/>
                                            </p:txEl>
                                          </p:spTgt>
                                        </p:tgtEl>
                                      </p:cBhvr>
                                      <p:to x="100000" y="100000"/>
                                    </p:animScale>
                                    <p:animScale>
                                      <p:cBhvr>
                                        <p:cTn id="31" dur="26">
                                          <p:stCondLst>
                                            <p:cond delay="1312"/>
                                          </p:stCondLst>
                                        </p:cTn>
                                        <p:tgtEl>
                                          <p:spTgt spid="4">
                                            <p:txEl>
                                              <p:pRg st="1" end="1"/>
                                            </p:txEl>
                                          </p:spTgt>
                                        </p:tgtEl>
                                      </p:cBhvr>
                                      <p:to x="100000" y="80000"/>
                                    </p:animScale>
                                    <p:animScale>
                                      <p:cBhvr>
                                        <p:cTn id="32" dur="166" decel="50000">
                                          <p:stCondLst>
                                            <p:cond delay="1338"/>
                                          </p:stCondLst>
                                        </p:cTn>
                                        <p:tgtEl>
                                          <p:spTgt spid="4">
                                            <p:txEl>
                                              <p:pRg st="1" end="1"/>
                                            </p:txEl>
                                          </p:spTgt>
                                        </p:tgtEl>
                                      </p:cBhvr>
                                      <p:to x="100000" y="100000"/>
                                    </p:animScale>
                                    <p:animScale>
                                      <p:cBhvr>
                                        <p:cTn id="33" dur="26">
                                          <p:stCondLst>
                                            <p:cond delay="1642"/>
                                          </p:stCondLst>
                                        </p:cTn>
                                        <p:tgtEl>
                                          <p:spTgt spid="4">
                                            <p:txEl>
                                              <p:pRg st="1" end="1"/>
                                            </p:txEl>
                                          </p:spTgt>
                                        </p:tgtEl>
                                      </p:cBhvr>
                                      <p:to x="100000" y="90000"/>
                                    </p:animScale>
                                    <p:animScale>
                                      <p:cBhvr>
                                        <p:cTn id="34" dur="166" decel="50000">
                                          <p:stCondLst>
                                            <p:cond delay="1668"/>
                                          </p:stCondLst>
                                        </p:cTn>
                                        <p:tgtEl>
                                          <p:spTgt spid="4">
                                            <p:txEl>
                                              <p:pRg st="1" end="1"/>
                                            </p:txEl>
                                          </p:spTgt>
                                        </p:tgtEl>
                                      </p:cBhvr>
                                      <p:to x="100000" y="100000"/>
                                    </p:animScale>
                                    <p:animScale>
                                      <p:cBhvr>
                                        <p:cTn id="35" dur="26">
                                          <p:stCondLst>
                                            <p:cond delay="1808"/>
                                          </p:stCondLst>
                                        </p:cTn>
                                        <p:tgtEl>
                                          <p:spTgt spid="4">
                                            <p:txEl>
                                              <p:pRg st="1" end="1"/>
                                            </p:txEl>
                                          </p:spTgt>
                                        </p:tgtEl>
                                      </p:cBhvr>
                                      <p:to x="100000" y="95000"/>
                                    </p:animScale>
                                    <p:animScale>
                                      <p:cBhvr>
                                        <p:cTn id="36" dur="166" decel="50000">
                                          <p:stCondLst>
                                            <p:cond delay="1834"/>
                                          </p:stCondLst>
                                        </p:cTn>
                                        <p:tgtEl>
                                          <p:spTgt spid="4">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down)">
                                      <p:cBhvr>
                                        <p:cTn id="39" dur="580">
                                          <p:stCondLst>
                                            <p:cond delay="0"/>
                                          </p:stCondLst>
                                        </p:cTn>
                                        <p:tgtEl>
                                          <p:spTgt spid="4">
                                            <p:txEl>
                                              <p:pRg st="2" end="2"/>
                                            </p:txEl>
                                          </p:spTgt>
                                        </p:tgtEl>
                                      </p:cBhvr>
                                    </p:animEffect>
                                    <p:anim calcmode="lin" valueType="num">
                                      <p:cBhvr>
                                        <p:cTn id="40"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xEl>
                                              <p:pRg st="2" end="2"/>
                                            </p:txEl>
                                          </p:spTgt>
                                        </p:tgtEl>
                                      </p:cBhvr>
                                      <p:to x="100000" y="60000"/>
                                    </p:animScale>
                                    <p:animScale>
                                      <p:cBhvr>
                                        <p:cTn id="46" dur="166" decel="50000">
                                          <p:stCondLst>
                                            <p:cond delay="676"/>
                                          </p:stCondLst>
                                        </p:cTn>
                                        <p:tgtEl>
                                          <p:spTgt spid="4">
                                            <p:txEl>
                                              <p:pRg st="2" end="2"/>
                                            </p:txEl>
                                          </p:spTgt>
                                        </p:tgtEl>
                                      </p:cBhvr>
                                      <p:to x="100000" y="100000"/>
                                    </p:animScale>
                                    <p:animScale>
                                      <p:cBhvr>
                                        <p:cTn id="47" dur="26">
                                          <p:stCondLst>
                                            <p:cond delay="1312"/>
                                          </p:stCondLst>
                                        </p:cTn>
                                        <p:tgtEl>
                                          <p:spTgt spid="4">
                                            <p:txEl>
                                              <p:pRg st="2" end="2"/>
                                            </p:txEl>
                                          </p:spTgt>
                                        </p:tgtEl>
                                      </p:cBhvr>
                                      <p:to x="100000" y="80000"/>
                                    </p:animScale>
                                    <p:animScale>
                                      <p:cBhvr>
                                        <p:cTn id="48" dur="166" decel="50000">
                                          <p:stCondLst>
                                            <p:cond delay="1338"/>
                                          </p:stCondLst>
                                        </p:cTn>
                                        <p:tgtEl>
                                          <p:spTgt spid="4">
                                            <p:txEl>
                                              <p:pRg st="2" end="2"/>
                                            </p:txEl>
                                          </p:spTgt>
                                        </p:tgtEl>
                                      </p:cBhvr>
                                      <p:to x="100000" y="100000"/>
                                    </p:animScale>
                                    <p:animScale>
                                      <p:cBhvr>
                                        <p:cTn id="49" dur="26">
                                          <p:stCondLst>
                                            <p:cond delay="1642"/>
                                          </p:stCondLst>
                                        </p:cTn>
                                        <p:tgtEl>
                                          <p:spTgt spid="4">
                                            <p:txEl>
                                              <p:pRg st="2" end="2"/>
                                            </p:txEl>
                                          </p:spTgt>
                                        </p:tgtEl>
                                      </p:cBhvr>
                                      <p:to x="100000" y="90000"/>
                                    </p:animScale>
                                    <p:animScale>
                                      <p:cBhvr>
                                        <p:cTn id="50" dur="166" decel="50000">
                                          <p:stCondLst>
                                            <p:cond delay="1668"/>
                                          </p:stCondLst>
                                        </p:cTn>
                                        <p:tgtEl>
                                          <p:spTgt spid="4">
                                            <p:txEl>
                                              <p:pRg st="2" end="2"/>
                                            </p:txEl>
                                          </p:spTgt>
                                        </p:tgtEl>
                                      </p:cBhvr>
                                      <p:to x="100000" y="100000"/>
                                    </p:animScale>
                                    <p:animScale>
                                      <p:cBhvr>
                                        <p:cTn id="51" dur="26">
                                          <p:stCondLst>
                                            <p:cond delay="1808"/>
                                          </p:stCondLst>
                                        </p:cTn>
                                        <p:tgtEl>
                                          <p:spTgt spid="4">
                                            <p:txEl>
                                              <p:pRg st="2" end="2"/>
                                            </p:txEl>
                                          </p:spTgt>
                                        </p:tgtEl>
                                      </p:cBhvr>
                                      <p:to x="100000" y="95000"/>
                                    </p:animScale>
                                    <p:animScale>
                                      <p:cBhvr>
                                        <p:cTn id="52"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81193" y="2331308"/>
            <a:ext cx="1050196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2800" b="0" i="0" u="none" strike="noStrike" cap="none" normalizeH="0" baseline="0" dirty="0" smtClean="0">
                <a:ln>
                  <a:noFill/>
                </a:ln>
                <a:solidFill>
                  <a:srgbClr val="333333"/>
                </a:solidFill>
                <a:effectLst/>
                <a:latin typeface="Monaco"/>
              </a:rPr>
              <a:t>&lt;!-- if the platform is android don't add an icon, all other devices get an icon --&gt;</a:t>
            </a:r>
            <a:r>
              <a:rPr kumimoji="0" lang="es-GT" altLang="es-GT" sz="20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2800" b="0" i="0" u="none" strike="noStrike" cap="none" normalizeH="0" baseline="0" dirty="0" smtClean="0">
                <a:ln>
                  <a:noFill/>
                </a:ln>
                <a:solidFill>
                  <a:srgbClr val="333333"/>
                </a:solidFill>
                <a:effectLst/>
                <a:latin typeface="Monaco"/>
              </a:rPr>
              <a:t>&lt;ion-tab title="Home" ng-attr-icon="{{ platform != 'android'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2800" b="0" i="0" u="none" strike="noStrike" cap="none" normalizeH="0" baseline="0" dirty="0" smtClean="0">
                <a:ln>
                  <a:noFill/>
                </a:ln>
                <a:solidFill>
                  <a:srgbClr val="333333"/>
                </a:solidFill>
                <a:effectLst/>
                <a:latin typeface="Monaco"/>
              </a:rPr>
              <a:t>'ion-home' : undefined}}" href="#/tab/home"&gt;</a:t>
            </a:r>
            <a:r>
              <a:rPr kumimoji="0" lang="es-GT" altLang="es-GT" sz="3600" b="0" i="0" u="none" strike="noStrike" cap="none" normalizeH="0" baseline="0" dirty="0" smtClean="0">
                <a:ln>
                  <a:noFill/>
                </a:ln>
                <a:solidFill>
                  <a:schemeClr val="tx1"/>
                </a:solidFill>
                <a:effectLst/>
              </a:rPr>
              <a:t> </a:t>
            </a:r>
            <a:endParaRPr kumimoji="0" lang="es-GT" altLang="es-GT"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7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
                                            <p:txEl>
                                              <p:pRg st="1" end="1"/>
                                            </p:txEl>
                                          </p:spTgt>
                                        </p:tgtEl>
                                      </p:cBhvr>
                                    </p:animEffect>
                                    <p:animScale>
                                      <p:cBhvr>
                                        <p:cTn id="10" dur="250" autoRev="1" fill="hold"/>
                                        <p:tgtEl>
                                          <p:spTgt spid="4">
                                            <p:txEl>
                                              <p:pRg st="1" end="1"/>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4">
                                            <p:txEl>
                                              <p:pRg st="2" end="2"/>
                                            </p:txEl>
                                          </p:spTgt>
                                        </p:tgtEl>
                                      </p:cBhvr>
                                    </p:animEffect>
                                    <p:animScale>
                                      <p:cBhvr>
                                        <p:cTn id="13" dur="250" autoRev="1" fill="hold"/>
                                        <p:tgtEl>
                                          <p:spTgt spid="4">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t>Ionic es más que código, es un ecosistema</a:t>
            </a:r>
            <a:br>
              <a:rPr lang="es-GT" dirty="0"/>
            </a:br>
            <a:r>
              <a:rPr lang="es-GT" dirty="0"/>
              <a:t>Existen muchas herramientas y recursos para el desarrollo móvil que completan Ionic, como son:</a:t>
            </a:r>
            <a:br>
              <a:rPr lang="es-GT" dirty="0"/>
            </a:br>
            <a:endParaRPr lang="es-GT" dirty="0"/>
          </a:p>
        </p:txBody>
      </p:sp>
      <p:sp>
        <p:nvSpPr>
          <p:cNvPr id="5" name="AutoShape 2" descr="ngCordova"/>
          <p:cNvSpPr>
            <a:spLocks noChangeAspect="1" noChangeArrowheads="1"/>
          </p:cNvSpPr>
          <p:nvPr/>
        </p:nvSpPr>
        <p:spPr bwMode="auto">
          <a:xfrm>
            <a:off x="34925" y="-350838"/>
            <a:ext cx="2667000"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6" name="Rectangle 3"/>
          <p:cNvSpPr>
            <a:spLocks noGrp="1" noChangeArrowheads="1"/>
          </p:cNvSpPr>
          <p:nvPr>
            <p:ph idx="1"/>
          </p:nvPr>
        </p:nvSpPr>
        <p:spPr bwMode="auto">
          <a:xfrm>
            <a:off x="773226" y="2585851"/>
            <a:ext cx="10837582" cy="2646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1" i="0" u="none" strike="noStrike" cap="none" normalizeH="0" baseline="0" dirty="0" smtClean="0">
                <a:ln>
                  <a:noFill/>
                </a:ln>
                <a:solidFill>
                  <a:srgbClr val="333333"/>
                </a:solidFill>
                <a:effectLst/>
                <a:latin typeface="Roboto"/>
              </a:rPr>
              <a:t>1) Ionic CLI: </a:t>
            </a:r>
            <a:r>
              <a:rPr kumimoji="0" lang="es-GT" altLang="es-GT" b="0" i="0" u="none" strike="noStrike" cap="none" normalizeH="0" baseline="0" dirty="0" smtClean="0">
                <a:ln>
                  <a:noFill/>
                </a:ln>
                <a:solidFill>
                  <a:srgbClr val="333333"/>
                </a:solidFill>
                <a:effectLst/>
                <a:latin typeface="Roboto"/>
              </a:rPr>
              <a:t>comandos para crear, construir, testear y desplegar aplicaciones en cualquier plataforma.</a:t>
            </a:r>
            <a:endParaRPr kumimoji="0" lang="es-GT" altLang="es-GT"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400" b="0" i="0" u="none" strike="noStrike" cap="none" normalizeH="0" baseline="0" dirty="0" smtClean="0">
                <a:ln>
                  <a:noFill/>
                </a:ln>
                <a:solidFill>
                  <a:srgbClr val="333333"/>
                </a:solidFill>
                <a:effectLst/>
                <a:latin typeface="Monaco"/>
              </a:rPr>
              <a:t>$ ionic run android:</a:t>
            </a:r>
            <a:r>
              <a:rPr kumimoji="0" lang="es-GT" altLang="es-GT" b="0" i="0" u="none" strike="noStrike" cap="none" normalizeH="0" baseline="0" dirty="0" smtClean="0">
                <a:ln>
                  <a:noFill/>
                </a:ln>
                <a:solidFill>
                  <a:srgbClr val="333333"/>
                </a:solidFill>
                <a:effectLst/>
                <a:latin typeface="Roboto"/>
              </a:rPr>
              <a:t> genera un .apk, lo instala en el dispositivo conectado y lo ejecuta.</a:t>
            </a:r>
          </a:p>
          <a:p>
            <a:pPr marL="0" marR="0" lvl="0" indent="0" algn="l" defTabSz="914400" rtl="0" eaLnBrk="0" fontAlgn="base" latinLnBrk="0" hangingPunct="0">
              <a:lnSpc>
                <a:spcPct val="100000"/>
              </a:lnSpc>
              <a:spcBef>
                <a:spcPct val="0"/>
              </a:spcBef>
              <a:spcAft>
                <a:spcPct val="0"/>
              </a:spcAft>
              <a:buClrTx/>
              <a:buSzTx/>
              <a:buFontTx/>
              <a:buNone/>
              <a:tabLst/>
            </a:pPr>
            <a:endParaRPr lang="es-GT" altLang="es-GT" sz="1400" dirty="0">
              <a:solidFill>
                <a:srgbClr val="333333"/>
              </a:solidFill>
              <a:latin typeface="Roboto"/>
            </a:endParaRPr>
          </a:p>
          <a:p>
            <a:r>
              <a:rPr lang="es-GT" b="1" dirty="0"/>
              <a:t>2) Ionic Native: </a:t>
            </a:r>
            <a:r>
              <a:rPr lang="es-GT" dirty="0"/>
              <a:t>más de 70 funcionalidades nativas del dispositivo utilizando los plugins de ngCordova.</a:t>
            </a:r>
          </a:p>
          <a:p>
            <a:r>
              <a:rPr lang="es-GT" dirty="0"/>
              <a:t>Cámara, Touch ID, OAuth, Bluetooth, HealthKit, autenticación con huella dactilar y otros</a:t>
            </a:r>
            <a:r>
              <a:rPr lang="es-GT" dirty="0" smtClean="0"/>
              <a:t>…</a:t>
            </a:r>
          </a:p>
          <a:p>
            <a:endParaRPr lang="es-GT" dirty="0"/>
          </a:p>
          <a:p>
            <a:r>
              <a:rPr lang="es-GT" b="1" dirty="0"/>
              <a:t>3)  Ionic Creator:</a:t>
            </a:r>
            <a:r>
              <a:rPr lang="es-GT" dirty="0"/>
              <a:t> herramienta drag&amp;drop para diseñar la interfaz de usuario, </a:t>
            </a:r>
            <a:endParaRPr lang="es-GT" dirty="0" smtClean="0"/>
          </a:p>
          <a:p>
            <a:r>
              <a:rPr lang="es-GT" dirty="0" smtClean="0"/>
              <a:t>mostrar</a:t>
            </a:r>
            <a:r>
              <a:rPr lang="es-GT" dirty="0"/>
              <a:t> la vista previa de la app en dispositivos, compartir con otros, exportar y desplegar.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1400" b="0" i="0" u="none" strike="noStrike" cap="none" normalizeH="0" baseline="0" dirty="0" smtClean="0">
              <a:ln>
                <a:noFill/>
              </a:ln>
              <a:solidFill>
                <a:srgbClr val="333333"/>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105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6">
                                            <p:txEl>
                                              <p:pRg st="0" end="0"/>
                                            </p:txEl>
                                          </p:spTgt>
                                        </p:tgtEl>
                                        <p:attrNameLst>
                                          <p:attrName>r</p:attrName>
                                        </p:attrNameLst>
                                      </p:cBhvr>
                                    </p:animRot>
                                    <p:animRot by="-240000">
                                      <p:cBhvr>
                                        <p:cTn id="14" dur="200" fill="hold">
                                          <p:stCondLst>
                                            <p:cond delay="200"/>
                                          </p:stCondLst>
                                        </p:cTn>
                                        <p:tgtEl>
                                          <p:spTgt spid="6">
                                            <p:txEl>
                                              <p:pRg st="0" end="0"/>
                                            </p:txEl>
                                          </p:spTgt>
                                        </p:tgtEl>
                                        <p:attrNameLst>
                                          <p:attrName>r</p:attrName>
                                        </p:attrNameLst>
                                      </p:cBhvr>
                                    </p:animRot>
                                    <p:animRot by="240000">
                                      <p:cBhvr>
                                        <p:cTn id="15" dur="200" fill="hold">
                                          <p:stCondLst>
                                            <p:cond delay="400"/>
                                          </p:stCondLst>
                                        </p:cTn>
                                        <p:tgtEl>
                                          <p:spTgt spid="6">
                                            <p:txEl>
                                              <p:pRg st="0" end="0"/>
                                            </p:txEl>
                                          </p:spTgt>
                                        </p:tgtEl>
                                        <p:attrNameLst>
                                          <p:attrName>r</p:attrName>
                                        </p:attrNameLst>
                                      </p:cBhvr>
                                    </p:animRot>
                                    <p:animRot by="-240000">
                                      <p:cBhvr>
                                        <p:cTn id="16" dur="200" fill="hold">
                                          <p:stCondLst>
                                            <p:cond delay="600"/>
                                          </p:stCondLst>
                                        </p:cTn>
                                        <p:tgtEl>
                                          <p:spTgt spid="6">
                                            <p:txEl>
                                              <p:pRg st="0" end="0"/>
                                            </p:txEl>
                                          </p:spTgt>
                                        </p:tgtEl>
                                        <p:attrNameLst>
                                          <p:attrName>r</p:attrName>
                                        </p:attrNameLst>
                                      </p:cBhvr>
                                    </p:animRot>
                                    <p:animRot by="120000">
                                      <p:cBhvr>
                                        <p:cTn id="17" dur="200" fill="hold">
                                          <p:stCondLst>
                                            <p:cond delay="800"/>
                                          </p:stCondLst>
                                        </p:cTn>
                                        <p:tgtEl>
                                          <p:spTgt spid="6">
                                            <p:txEl>
                                              <p:pRg st="0" end="0"/>
                                            </p:txEl>
                                          </p:spTgt>
                                        </p:tgtEl>
                                        <p:attrNameLst>
                                          <p:attrName>r</p:attrName>
                                        </p:attrNameLst>
                                      </p:cBhvr>
                                    </p:animRot>
                                  </p:childTnLst>
                                </p:cTn>
                              </p:par>
                              <p:par>
                                <p:cTn id="18" presetID="32" presetClass="emph" presetSubtype="0" fill="hold" nodeType="withEffect">
                                  <p:stCondLst>
                                    <p:cond delay="0"/>
                                  </p:stCondLst>
                                  <p:childTnLst>
                                    <p:animRot by="120000">
                                      <p:cBhvr>
                                        <p:cTn id="19" dur="100" fill="hold">
                                          <p:stCondLst>
                                            <p:cond delay="0"/>
                                          </p:stCondLst>
                                        </p:cTn>
                                        <p:tgtEl>
                                          <p:spTgt spid="6">
                                            <p:txEl>
                                              <p:pRg st="1" end="1"/>
                                            </p:txEl>
                                          </p:spTgt>
                                        </p:tgtEl>
                                        <p:attrNameLst>
                                          <p:attrName>r</p:attrName>
                                        </p:attrNameLst>
                                      </p:cBhvr>
                                    </p:animRot>
                                    <p:animRot by="-240000">
                                      <p:cBhvr>
                                        <p:cTn id="20" dur="200" fill="hold">
                                          <p:stCondLst>
                                            <p:cond delay="200"/>
                                          </p:stCondLst>
                                        </p:cTn>
                                        <p:tgtEl>
                                          <p:spTgt spid="6">
                                            <p:txEl>
                                              <p:pRg st="1" end="1"/>
                                            </p:txEl>
                                          </p:spTgt>
                                        </p:tgtEl>
                                        <p:attrNameLst>
                                          <p:attrName>r</p:attrName>
                                        </p:attrNameLst>
                                      </p:cBhvr>
                                    </p:animRot>
                                    <p:animRot by="240000">
                                      <p:cBhvr>
                                        <p:cTn id="21" dur="200" fill="hold">
                                          <p:stCondLst>
                                            <p:cond delay="400"/>
                                          </p:stCondLst>
                                        </p:cTn>
                                        <p:tgtEl>
                                          <p:spTgt spid="6">
                                            <p:txEl>
                                              <p:pRg st="1" end="1"/>
                                            </p:txEl>
                                          </p:spTgt>
                                        </p:tgtEl>
                                        <p:attrNameLst>
                                          <p:attrName>r</p:attrName>
                                        </p:attrNameLst>
                                      </p:cBhvr>
                                    </p:animRot>
                                    <p:animRot by="-240000">
                                      <p:cBhvr>
                                        <p:cTn id="22" dur="200" fill="hold">
                                          <p:stCondLst>
                                            <p:cond delay="600"/>
                                          </p:stCondLst>
                                        </p:cTn>
                                        <p:tgtEl>
                                          <p:spTgt spid="6">
                                            <p:txEl>
                                              <p:pRg st="1" end="1"/>
                                            </p:txEl>
                                          </p:spTgt>
                                        </p:tgtEl>
                                        <p:attrNameLst>
                                          <p:attrName>r</p:attrName>
                                        </p:attrNameLst>
                                      </p:cBhvr>
                                    </p:animRot>
                                    <p:animRot by="120000">
                                      <p:cBhvr>
                                        <p:cTn id="23" dur="200" fill="hold">
                                          <p:stCondLst>
                                            <p:cond delay="800"/>
                                          </p:stCondLst>
                                        </p:cTn>
                                        <p:tgtEl>
                                          <p:spTgt spid="6">
                                            <p:txEl>
                                              <p:pRg st="1" end="1"/>
                                            </p:txEl>
                                          </p:spTgt>
                                        </p:tgtEl>
                                        <p:attrNameLst>
                                          <p:attrName>r</p:attrName>
                                        </p:attrNameLst>
                                      </p:cBhvr>
                                    </p:animRot>
                                  </p:childTnLst>
                                </p:cTn>
                              </p:par>
                              <p:par>
                                <p:cTn id="24" presetID="32" presetClass="emph" presetSubtype="0" fill="hold" nodeType="withEffect">
                                  <p:stCondLst>
                                    <p:cond delay="0"/>
                                  </p:stCondLst>
                                  <p:childTnLst>
                                    <p:animRot by="120000">
                                      <p:cBhvr>
                                        <p:cTn id="25" dur="100" fill="hold">
                                          <p:stCondLst>
                                            <p:cond delay="0"/>
                                          </p:stCondLst>
                                        </p:cTn>
                                        <p:tgtEl>
                                          <p:spTgt spid="6">
                                            <p:txEl>
                                              <p:pRg st="3" end="3"/>
                                            </p:txEl>
                                          </p:spTgt>
                                        </p:tgtEl>
                                        <p:attrNameLst>
                                          <p:attrName>r</p:attrName>
                                        </p:attrNameLst>
                                      </p:cBhvr>
                                    </p:animRot>
                                    <p:animRot by="-240000">
                                      <p:cBhvr>
                                        <p:cTn id="26" dur="200" fill="hold">
                                          <p:stCondLst>
                                            <p:cond delay="200"/>
                                          </p:stCondLst>
                                        </p:cTn>
                                        <p:tgtEl>
                                          <p:spTgt spid="6">
                                            <p:txEl>
                                              <p:pRg st="3" end="3"/>
                                            </p:txEl>
                                          </p:spTgt>
                                        </p:tgtEl>
                                        <p:attrNameLst>
                                          <p:attrName>r</p:attrName>
                                        </p:attrNameLst>
                                      </p:cBhvr>
                                    </p:animRot>
                                    <p:animRot by="240000">
                                      <p:cBhvr>
                                        <p:cTn id="27" dur="200" fill="hold">
                                          <p:stCondLst>
                                            <p:cond delay="400"/>
                                          </p:stCondLst>
                                        </p:cTn>
                                        <p:tgtEl>
                                          <p:spTgt spid="6">
                                            <p:txEl>
                                              <p:pRg st="3" end="3"/>
                                            </p:txEl>
                                          </p:spTgt>
                                        </p:tgtEl>
                                        <p:attrNameLst>
                                          <p:attrName>r</p:attrName>
                                        </p:attrNameLst>
                                      </p:cBhvr>
                                    </p:animRot>
                                    <p:animRot by="-240000">
                                      <p:cBhvr>
                                        <p:cTn id="28" dur="200" fill="hold">
                                          <p:stCondLst>
                                            <p:cond delay="600"/>
                                          </p:stCondLst>
                                        </p:cTn>
                                        <p:tgtEl>
                                          <p:spTgt spid="6">
                                            <p:txEl>
                                              <p:pRg st="3" end="3"/>
                                            </p:txEl>
                                          </p:spTgt>
                                        </p:tgtEl>
                                        <p:attrNameLst>
                                          <p:attrName>r</p:attrName>
                                        </p:attrNameLst>
                                      </p:cBhvr>
                                    </p:animRot>
                                    <p:animRot by="120000">
                                      <p:cBhvr>
                                        <p:cTn id="29" dur="200" fill="hold">
                                          <p:stCondLst>
                                            <p:cond delay="800"/>
                                          </p:stCondLst>
                                        </p:cTn>
                                        <p:tgtEl>
                                          <p:spTgt spid="6">
                                            <p:txEl>
                                              <p:pRg st="3" end="3"/>
                                            </p:txEl>
                                          </p:spTgt>
                                        </p:tgtEl>
                                        <p:attrNameLst>
                                          <p:attrName>r</p:attrName>
                                        </p:attrNameLst>
                                      </p:cBhvr>
                                    </p:animRot>
                                  </p:childTnLst>
                                </p:cTn>
                              </p:par>
                              <p:par>
                                <p:cTn id="30" presetID="32" presetClass="emph" presetSubtype="0" fill="hold" nodeType="withEffect">
                                  <p:stCondLst>
                                    <p:cond delay="0"/>
                                  </p:stCondLst>
                                  <p:childTnLst>
                                    <p:animRot by="120000">
                                      <p:cBhvr>
                                        <p:cTn id="31" dur="100" fill="hold">
                                          <p:stCondLst>
                                            <p:cond delay="0"/>
                                          </p:stCondLst>
                                        </p:cTn>
                                        <p:tgtEl>
                                          <p:spTgt spid="6">
                                            <p:txEl>
                                              <p:pRg st="4" end="4"/>
                                            </p:txEl>
                                          </p:spTgt>
                                        </p:tgtEl>
                                        <p:attrNameLst>
                                          <p:attrName>r</p:attrName>
                                        </p:attrNameLst>
                                      </p:cBhvr>
                                    </p:animRot>
                                    <p:animRot by="-240000">
                                      <p:cBhvr>
                                        <p:cTn id="32" dur="200" fill="hold">
                                          <p:stCondLst>
                                            <p:cond delay="200"/>
                                          </p:stCondLst>
                                        </p:cTn>
                                        <p:tgtEl>
                                          <p:spTgt spid="6">
                                            <p:txEl>
                                              <p:pRg st="4" end="4"/>
                                            </p:txEl>
                                          </p:spTgt>
                                        </p:tgtEl>
                                        <p:attrNameLst>
                                          <p:attrName>r</p:attrName>
                                        </p:attrNameLst>
                                      </p:cBhvr>
                                    </p:animRot>
                                    <p:animRot by="240000">
                                      <p:cBhvr>
                                        <p:cTn id="33" dur="200" fill="hold">
                                          <p:stCondLst>
                                            <p:cond delay="400"/>
                                          </p:stCondLst>
                                        </p:cTn>
                                        <p:tgtEl>
                                          <p:spTgt spid="6">
                                            <p:txEl>
                                              <p:pRg st="4" end="4"/>
                                            </p:txEl>
                                          </p:spTgt>
                                        </p:tgtEl>
                                        <p:attrNameLst>
                                          <p:attrName>r</p:attrName>
                                        </p:attrNameLst>
                                      </p:cBhvr>
                                    </p:animRot>
                                    <p:animRot by="-240000">
                                      <p:cBhvr>
                                        <p:cTn id="34" dur="200" fill="hold">
                                          <p:stCondLst>
                                            <p:cond delay="600"/>
                                          </p:stCondLst>
                                        </p:cTn>
                                        <p:tgtEl>
                                          <p:spTgt spid="6">
                                            <p:txEl>
                                              <p:pRg st="4" end="4"/>
                                            </p:txEl>
                                          </p:spTgt>
                                        </p:tgtEl>
                                        <p:attrNameLst>
                                          <p:attrName>r</p:attrName>
                                        </p:attrNameLst>
                                      </p:cBhvr>
                                    </p:animRot>
                                    <p:animRot by="120000">
                                      <p:cBhvr>
                                        <p:cTn id="35" dur="200" fill="hold">
                                          <p:stCondLst>
                                            <p:cond delay="800"/>
                                          </p:stCondLst>
                                        </p:cTn>
                                        <p:tgtEl>
                                          <p:spTgt spid="6">
                                            <p:txEl>
                                              <p:pRg st="4" end="4"/>
                                            </p:txEl>
                                          </p:spTgt>
                                        </p:tgtEl>
                                        <p:attrNameLst>
                                          <p:attrName>r</p:attrName>
                                        </p:attrNameLst>
                                      </p:cBhvr>
                                    </p:animRot>
                                  </p:childTnLst>
                                </p:cTn>
                              </p:par>
                              <p:par>
                                <p:cTn id="36" presetID="32" presetClass="emph" presetSubtype="0" fill="hold" nodeType="withEffect">
                                  <p:stCondLst>
                                    <p:cond delay="0"/>
                                  </p:stCondLst>
                                  <p:childTnLst>
                                    <p:animRot by="120000">
                                      <p:cBhvr>
                                        <p:cTn id="37" dur="100" fill="hold">
                                          <p:stCondLst>
                                            <p:cond delay="0"/>
                                          </p:stCondLst>
                                        </p:cTn>
                                        <p:tgtEl>
                                          <p:spTgt spid="6">
                                            <p:txEl>
                                              <p:pRg st="6" end="6"/>
                                            </p:txEl>
                                          </p:spTgt>
                                        </p:tgtEl>
                                        <p:attrNameLst>
                                          <p:attrName>r</p:attrName>
                                        </p:attrNameLst>
                                      </p:cBhvr>
                                    </p:animRot>
                                    <p:animRot by="-240000">
                                      <p:cBhvr>
                                        <p:cTn id="38" dur="200" fill="hold">
                                          <p:stCondLst>
                                            <p:cond delay="200"/>
                                          </p:stCondLst>
                                        </p:cTn>
                                        <p:tgtEl>
                                          <p:spTgt spid="6">
                                            <p:txEl>
                                              <p:pRg st="6" end="6"/>
                                            </p:txEl>
                                          </p:spTgt>
                                        </p:tgtEl>
                                        <p:attrNameLst>
                                          <p:attrName>r</p:attrName>
                                        </p:attrNameLst>
                                      </p:cBhvr>
                                    </p:animRot>
                                    <p:animRot by="240000">
                                      <p:cBhvr>
                                        <p:cTn id="39" dur="200" fill="hold">
                                          <p:stCondLst>
                                            <p:cond delay="400"/>
                                          </p:stCondLst>
                                        </p:cTn>
                                        <p:tgtEl>
                                          <p:spTgt spid="6">
                                            <p:txEl>
                                              <p:pRg st="6" end="6"/>
                                            </p:txEl>
                                          </p:spTgt>
                                        </p:tgtEl>
                                        <p:attrNameLst>
                                          <p:attrName>r</p:attrName>
                                        </p:attrNameLst>
                                      </p:cBhvr>
                                    </p:animRot>
                                    <p:animRot by="-240000">
                                      <p:cBhvr>
                                        <p:cTn id="40" dur="200" fill="hold">
                                          <p:stCondLst>
                                            <p:cond delay="600"/>
                                          </p:stCondLst>
                                        </p:cTn>
                                        <p:tgtEl>
                                          <p:spTgt spid="6">
                                            <p:txEl>
                                              <p:pRg st="6" end="6"/>
                                            </p:txEl>
                                          </p:spTgt>
                                        </p:tgtEl>
                                        <p:attrNameLst>
                                          <p:attrName>r</p:attrName>
                                        </p:attrNameLst>
                                      </p:cBhvr>
                                    </p:animRot>
                                    <p:animRot by="120000">
                                      <p:cBhvr>
                                        <p:cTn id="41" dur="200" fill="hold">
                                          <p:stCondLst>
                                            <p:cond delay="800"/>
                                          </p:stCondLst>
                                        </p:cTn>
                                        <p:tgtEl>
                                          <p:spTgt spid="6">
                                            <p:txEl>
                                              <p:pRg st="6" end="6"/>
                                            </p:txEl>
                                          </p:spTgt>
                                        </p:tgtEl>
                                        <p:attrNameLst>
                                          <p:attrName>r</p:attrName>
                                        </p:attrNameLst>
                                      </p:cBhvr>
                                    </p:animRot>
                                  </p:childTnLst>
                                </p:cTn>
                              </p:par>
                              <p:par>
                                <p:cTn id="42" presetID="32" presetClass="emph" presetSubtype="0" fill="hold" nodeType="withEffect">
                                  <p:stCondLst>
                                    <p:cond delay="0"/>
                                  </p:stCondLst>
                                  <p:childTnLst>
                                    <p:animRot by="120000">
                                      <p:cBhvr>
                                        <p:cTn id="43" dur="100" fill="hold">
                                          <p:stCondLst>
                                            <p:cond delay="0"/>
                                          </p:stCondLst>
                                        </p:cTn>
                                        <p:tgtEl>
                                          <p:spTgt spid="6">
                                            <p:txEl>
                                              <p:pRg st="7" end="7"/>
                                            </p:txEl>
                                          </p:spTgt>
                                        </p:tgtEl>
                                        <p:attrNameLst>
                                          <p:attrName>r</p:attrName>
                                        </p:attrNameLst>
                                      </p:cBhvr>
                                    </p:animRot>
                                    <p:animRot by="-240000">
                                      <p:cBhvr>
                                        <p:cTn id="44" dur="200" fill="hold">
                                          <p:stCondLst>
                                            <p:cond delay="200"/>
                                          </p:stCondLst>
                                        </p:cTn>
                                        <p:tgtEl>
                                          <p:spTgt spid="6">
                                            <p:txEl>
                                              <p:pRg st="7" end="7"/>
                                            </p:txEl>
                                          </p:spTgt>
                                        </p:tgtEl>
                                        <p:attrNameLst>
                                          <p:attrName>r</p:attrName>
                                        </p:attrNameLst>
                                      </p:cBhvr>
                                    </p:animRot>
                                    <p:animRot by="240000">
                                      <p:cBhvr>
                                        <p:cTn id="45" dur="200" fill="hold">
                                          <p:stCondLst>
                                            <p:cond delay="400"/>
                                          </p:stCondLst>
                                        </p:cTn>
                                        <p:tgtEl>
                                          <p:spTgt spid="6">
                                            <p:txEl>
                                              <p:pRg st="7" end="7"/>
                                            </p:txEl>
                                          </p:spTgt>
                                        </p:tgtEl>
                                        <p:attrNameLst>
                                          <p:attrName>r</p:attrName>
                                        </p:attrNameLst>
                                      </p:cBhvr>
                                    </p:animRot>
                                    <p:animRot by="-240000">
                                      <p:cBhvr>
                                        <p:cTn id="46" dur="200" fill="hold">
                                          <p:stCondLst>
                                            <p:cond delay="600"/>
                                          </p:stCondLst>
                                        </p:cTn>
                                        <p:tgtEl>
                                          <p:spTgt spid="6">
                                            <p:txEl>
                                              <p:pRg st="7" end="7"/>
                                            </p:txEl>
                                          </p:spTgt>
                                        </p:tgtEl>
                                        <p:attrNameLst>
                                          <p:attrName>r</p:attrName>
                                        </p:attrNameLst>
                                      </p:cBhvr>
                                    </p:animRot>
                                    <p:animRot by="120000">
                                      <p:cBhvr>
                                        <p:cTn id="47" dur="200" fill="hold">
                                          <p:stCondLst>
                                            <p:cond delay="800"/>
                                          </p:stCondLst>
                                        </p:cTn>
                                        <p:tgtEl>
                                          <p:spTgt spid="6">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4828" y="2181225"/>
            <a:ext cx="6698490" cy="4151668"/>
          </a:xfrm>
        </p:spPr>
      </p:pic>
    </p:spTree>
    <p:extLst>
      <p:ext uri="{BB962C8B-B14F-4D97-AF65-F5344CB8AC3E}">
        <p14:creationId xmlns:p14="http://schemas.microsoft.com/office/powerpoint/2010/main" val="315497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500" fill="hold"/>
                                        <p:tgtEl>
                                          <p:spTgt spid="7"/>
                                        </p:tgtEl>
                                        <p:attrNameLst>
                                          <p:attrName>style.color</p:attrName>
                                        </p:attrNameLst>
                                      </p:cBhvr>
                                      <p:by>
                                        <p:hsl h="0" s="-70588" l="0"/>
                                      </p:by>
                                    </p:animClr>
                                    <p:animClr clrSpc="hsl" dir="cw">
                                      <p:cBhvr>
                                        <p:cTn id="7" dur="500" fill="hold"/>
                                        <p:tgtEl>
                                          <p:spTgt spid="7"/>
                                        </p:tgtEl>
                                        <p:attrNameLst>
                                          <p:attrName>fillcolor</p:attrName>
                                        </p:attrNameLst>
                                      </p:cBhvr>
                                      <p:by>
                                        <p:hsl h="0" s="-70588" l="0"/>
                                      </p:by>
                                    </p:animClr>
                                    <p:animClr clrSpc="hsl" dir="cw">
                                      <p:cBhvr>
                                        <p:cTn id="8" dur="500" fill="hold"/>
                                        <p:tgtEl>
                                          <p:spTgt spid="7"/>
                                        </p:tgtEl>
                                        <p:attrNameLst>
                                          <p:attrName>stroke.color</p:attrName>
                                        </p:attrNameLst>
                                      </p:cBhvr>
                                      <p:by>
                                        <p:hsl h="0" s="-70588" l="0"/>
                                      </p:by>
                                    </p:animClr>
                                    <p:set>
                                      <p:cBhvr>
                                        <p:cTn id="9" dur="5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8966" y="1598530"/>
            <a:ext cx="7173310" cy="5133506"/>
          </a:xfrm>
        </p:spPr>
      </p:pic>
    </p:spTree>
    <p:extLst>
      <p:ext uri="{BB962C8B-B14F-4D97-AF65-F5344CB8AC3E}">
        <p14:creationId xmlns:p14="http://schemas.microsoft.com/office/powerpoint/2010/main" val="371176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0539" y="2291392"/>
            <a:ext cx="6368313" cy="2911229"/>
          </a:xfrm>
        </p:spPr>
      </p:pic>
    </p:spTree>
    <p:extLst>
      <p:ext uri="{BB962C8B-B14F-4D97-AF65-F5344CB8AC3E}">
        <p14:creationId xmlns:p14="http://schemas.microsoft.com/office/powerpoint/2010/main" val="289980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81192" y="2950127"/>
            <a:ext cx="9721957" cy="21390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2000" b="1" i="0" u="none" strike="noStrike" cap="none" normalizeH="0" baseline="0" dirty="0" smtClean="0">
                <a:ln>
                  <a:noFill/>
                </a:ln>
                <a:solidFill>
                  <a:srgbClr val="333333"/>
                </a:solidFill>
                <a:effectLst/>
                <a:latin typeface="Roboto"/>
              </a:rPr>
              <a:t>4) LiveReload:</a:t>
            </a:r>
            <a:r>
              <a:rPr kumimoji="0" lang="es-GT" altLang="es-GT" sz="2000" b="0" i="0" u="none" strike="noStrike" cap="none" normalizeH="0" baseline="0" dirty="0" smtClean="0">
                <a:ln>
                  <a:noFill/>
                </a:ln>
                <a:solidFill>
                  <a:srgbClr val="333333"/>
                </a:solidFill>
                <a:effectLst/>
                <a:latin typeface="Roboto"/>
              </a:rPr>
              <a:t> actualizar la aplicación con los cambios del código en el momento,</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2000" b="0" i="0" u="none" strike="noStrike" cap="none" normalizeH="0" baseline="0" dirty="0" smtClean="0">
                <a:ln>
                  <a:noFill/>
                </a:ln>
                <a:solidFill>
                  <a:srgbClr val="333333"/>
                </a:solidFill>
                <a:effectLst/>
                <a:latin typeface="Roboto"/>
              </a:rPr>
              <a:t> incluso si la app está ejecutándose en el dispositivo.</a:t>
            </a:r>
            <a:endParaRPr kumimoji="0" lang="es-GT" altLang="es-GT"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 ionic run –livereload</a:t>
            </a:r>
          </a:p>
          <a:p>
            <a:pPr marL="0" marR="0" lvl="0" indent="0" algn="l" defTabSz="914400" rtl="0" eaLnBrk="0" fontAlgn="base" latinLnBrk="0" hangingPunct="0">
              <a:lnSpc>
                <a:spcPct val="100000"/>
              </a:lnSpc>
              <a:spcBef>
                <a:spcPct val="0"/>
              </a:spcBef>
              <a:spcAft>
                <a:spcPct val="0"/>
              </a:spcAft>
              <a:buClrTx/>
              <a:buSzTx/>
              <a:buFontTx/>
              <a:buNone/>
              <a:tabLst/>
            </a:pPr>
            <a:endParaRPr lang="es-GT" altLang="es-GT" sz="1100" dirty="0">
              <a:solidFill>
                <a:srgbClr val="333333"/>
              </a:solidFill>
              <a:latin typeface="Monaco"/>
            </a:endParaRPr>
          </a:p>
          <a:p>
            <a:r>
              <a:rPr lang="es-GT" b="1" dirty="0"/>
              <a:t>5) View App: </a:t>
            </a:r>
            <a:r>
              <a:rPr lang="es-GT" dirty="0"/>
              <a:t>compartir aplicaciones de Ionic con los clientes o testers a través de esta app.</a:t>
            </a:r>
          </a:p>
          <a:p>
            <a:r>
              <a:rPr lang="es-GT" dirty="0"/>
              <a:t>App disponible en dispositivos Android e iOS</a:t>
            </a:r>
            <a:r>
              <a:rPr lang="es-GT" dirty="0" smtClean="0"/>
              <a:t>.</a:t>
            </a:r>
          </a:p>
          <a:p>
            <a:r>
              <a:rPr lang="es-GT" b="1" dirty="0"/>
              <a:t>6) Ionic Cloud:</a:t>
            </a:r>
            <a:r>
              <a:rPr lang="es-GT" dirty="0"/>
              <a:t> servicios completos de backend y herramientas para aplicaciones Ionic.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540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xEl>
                                              <p:pRg st="0" end="0"/>
                                            </p:txEl>
                                          </p:spTgt>
                                        </p:tgtEl>
                                      </p:cBhvr>
                                      <p:by x="150000" y="150000"/>
                                    </p:animScale>
                                  </p:childTnLst>
                                </p:cTn>
                              </p:par>
                              <p:par>
                                <p:cTn id="7" presetID="6" presetClass="emph" presetSubtype="0" fill="hold" nodeType="withEffect">
                                  <p:stCondLst>
                                    <p:cond delay="0"/>
                                  </p:stCondLst>
                                  <p:childTnLst>
                                    <p:animScale>
                                      <p:cBhvr>
                                        <p:cTn id="8" dur="2000" fill="hold"/>
                                        <p:tgtEl>
                                          <p:spTgt spid="4">
                                            <p:txEl>
                                              <p:pRg st="1" end="1"/>
                                            </p:txEl>
                                          </p:spTgt>
                                        </p:tgtEl>
                                      </p:cBhvr>
                                      <p:by x="150000" y="150000"/>
                                    </p:animScale>
                                  </p:childTnLst>
                                </p:cTn>
                              </p:par>
                              <p:par>
                                <p:cTn id="9" presetID="6" presetClass="emph" presetSubtype="0" fill="hold" nodeType="withEffect">
                                  <p:stCondLst>
                                    <p:cond delay="0"/>
                                  </p:stCondLst>
                                  <p:childTnLst>
                                    <p:animScale>
                                      <p:cBhvr>
                                        <p:cTn id="10" dur="2000" fill="hold"/>
                                        <p:tgtEl>
                                          <p:spTgt spid="4">
                                            <p:txEl>
                                              <p:pRg st="2" end="2"/>
                                            </p:txEl>
                                          </p:spTgt>
                                        </p:tgtEl>
                                      </p:cBhvr>
                                      <p:by x="150000" y="150000"/>
                                    </p:animScale>
                                  </p:childTnLst>
                                </p:cTn>
                              </p:par>
                              <p:par>
                                <p:cTn id="11" presetID="6" presetClass="emph" presetSubtype="0" fill="hold" nodeType="withEffect">
                                  <p:stCondLst>
                                    <p:cond delay="0"/>
                                  </p:stCondLst>
                                  <p:childTnLst>
                                    <p:animScale>
                                      <p:cBhvr>
                                        <p:cTn id="12" dur="2000" fill="hold"/>
                                        <p:tgtEl>
                                          <p:spTgt spid="4">
                                            <p:txEl>
                                              <p:pRg st="4" end="4"/>
                                            </p:txEl>
                                          </p:spTgt>
                                        </p:tgtEl>
                                      </p:cBhvr>
                                      <p:by x="150000" y="150000"/>
                                    </p:animScale>
                                  </p:childTnLst>
                                </p:cTn>
                              </p:par>
                              <p:par>
                                <p:cTn id="13" presetID="6" presetClass="emph" presetSubtype="0" fill="hold" nodeType="withEffect">
                                  <p:stCondLst>
                                    <p:cond delay="0"/>
                                  </p:stCondLst>
                                  <p:childTnLst>
                                    <p:animScale>
                                      <p:cBhvr>
                                        <p:cTn id="14" dur="2000" fill="hold"/>
                                        <p:tgtEl>
                                          <p:spTgt spid="4">
                                            <p:txEl>
                                              <p:pRg st="5" end="5"/>
                                            </p:txEl>
                                          </p:spTgt>
                                        </p:tgtEl>
                                      </p:cBhvr>
                                      <p:by x="150000" y="150000"/>
                                    </p:animScale>
                                  </p:childTnLst>
                                </p:cTn>
                              </p:par>
                              <p:par>
                                <p:cTn id="15" presetID="6" presetClass="emph" presetSubtype="0" fill="hold" nodeType="withEffect">
                                  <p:stCondLst>
                                    <p:cond delay="0"/>
                                  </p:stCondLst>
                                  <p:childTnLst>
                                    <p:animScale>
                                      <p:cBhvr>
                                        <p:cTn id="16" dur="2000" fill="hold"/>
                                        <p:tgtEl>
                                          <p:spTgt spid="4">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4.</a:t>
            </a:r>
            <a:endParaRPr lang="es-GT"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5090" y="2304858"/>
            <a:ext cx="4336338" cy="3228514"/>
          </a:xfrm>
        </p:spPr>
      </p:pic>
    </p:spTree>
    <p:extLst>
      <p:ext uri="{BB962C8B-B14F-4D97-AF65-F5344CB8AC3E}">
        <p14:creationId xmlns:p14="http://schemas.microsoft.com/office/powerpoint/2010/main" val="82841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500" fill="hold"/>
                                        <p:tgtEl>
                                          <p:spTgt spid="4"/>
                                        </p:tgtEl>
                                        <p:attrNameLst>
                                          <p:attrName>style.color</p:attrName>
                                        </p:attrNameLst>
                                      </p:cBhvr>
                                      <p:by>
                                        <p:hsl h="0" s="-70588" l="0"/>
                                      </p:by>
                                    </p:animClr>
                                    <p:animClr clrSpc="hsl" dir="cw">
                                      <p:cBhvr>
                                        <p:cTn id="7" dur="500" fill="hold"/>
                                        <p:tgtEl>
                                          <p:spTgt spid="4"/>
                                        </p:tgtEl>
                                        <p:attrNameLst>
                                          <p:attrName>fillcolor</p:attrName>
                                        </p:attrNameLst>
                                      </p:cBhvr>
                                      <p:by>
                                        <p:hsl h="0" s="-70588" l="0"/>
                                      </p:by>
                                    </p:animClr>
                                    <p:animClr clrSpc="hsl" dir="cw">
                                      <p:cBhvr>
                                        <p:cTn id="8" dur="500" fill="hold"/>
                                        <p:tgtEl>
                                          <p:spTgt spid="4"/>
                                        </p:tgtEl>
                                        <p:attrNameLst>
                                          <p:attrName>stroke.color</p:attrName>
                                        </p:attrNameLst>
                                      </p:cBhvr>
                                      <p:by>
                                        <p:hsl h="0" s="-70588" l="0"/>
                                      </p:by>
                                    </p:animClr>
                                    <p:set>
                                      <p:cBhvr>
                                        <p:cTn id="9"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020" y="0"/>
            <a:ext cx="9616966" cy="6825384"/>
          </a:xfrm>
        </p:spPr>
      </p:pic>
    </p:spTree>
    <p:extLst>
      <p:ext uri="{BB962C8B-B14F-4D97-AF65-F5344CB8AC3E}">
        <p14:creationId xmlns:p14="http://schemas.microsoft.com/office/powerpoint/2010/main" val="125606790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4"/>
                                        </p:tgtEl>
                                        <p:attrNameLst>
                                          <p:attrName>ppt_w</p:attrName>
                                        </p:attrNameLst>
                                      </p:cBhvr>
                                      <p:tavLst>
                                        <p:tav tm="0">
                                          <p:val>
                                            <p:strVal val="ppt_w"/>
                                          </p:val>
                                        </p:tav>
                                        <p:tav tm="100000">
                                          <p:val>
                                            <p:fltVal val="0"/>
                                          </p:val>
                                        </p:tav>
                                      </p:tavLst>
                                    </p:anim>
                                    <p:anim calcmode="lin" valueType="num">
                                      <p:cBhvr>
                                        <p:cTn id="7" dur="1000"/>
                                        <p:tgtEl>
                                          <p:spTgt spid="4"/>
                                        </p:tgtEl>
                                        <p:attrNameLst>
                                          <p:attrName>ppt_h</p:attrName>
                                        </p:attrNameLst>
                                      </p:cBhvr>
                                      <p:tavLst>
                                        <p:tav tm="0">
                                          <p:val>
                                            <p:strVal val="ppt_h"/>
                                          </p:val>
                                        </p:tav>
                                        <p:tav tm="100000">
                                          <p:val>
                                            <p:fltVal val="0"/>
                                          </p:val>
                                        </p:tav>
                                      </p:tavLst>
                                    </p:anim>
                                    <p:anim calcmode="lin" valueType="num">
                                      <p:cBhvr>
                                        <p:cTn id="8" dur="1000"/>
                                        <p:tgtEl>
                                          <p:spTgt spid="4"/>
                                        </p:tgtEl>
                                        <p:attrNameLst>
                                          <p:attrName>style.rotation</p:attrName>
                                        </p:attrNameLst>
                                      </p:cBhvr>
                                      <p:tavLst>
                                        <p:tav tm="0">
                                          <p:val>
                                            <p:fltVal val="0"/>
                                          </p:val>
                                        </p:tav>
                                        <p:tav tm="100000">
                                          <p:val>
                                            <p:fltVal val="90"/>
                                          </p:val>
                                        </p:tav>
                                      </p:tavLst>
                                    </p:anim>
                                    <p:animEffect transition="out" filter="fade">
                                      <p:cBhvr>
                                        <p:cTn id="9" dur="1000"/>
                                        <p:tgtEl>
                                          <p:spTgt spid="4"/>
                                        </p:tgtEl>
                                      </p:cBhvr>
                                    </p:animEffect>
                                    <p:set>
                                      <p:cBhvr>
                                        <p:cTn id="10"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5.</a:t>
            </a:r>
            <a:endParaRPr lang="es-GT"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2434596"/>
            <a:ext cx="3313221" cy="3203994"/>
          </a:xfrm>
        </p:spPr>
      </p:pic>
    </p:spTree>
    <p:extLst>
      <p:ext uri="{BB962C8B-B14F-4D97-AF65-F5344CB8AC3E}">
        <p14:creationId xmlns:p14="http://schemas.microsoft.com/office/powerpoint/2010/main" val="66117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6.</a:t>
            </a:r>
            <a:endParaRPr lang="es-GT"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772" y="2491416"/>
            <a:ext cx="3205819" cy="324353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8583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Aplicaciones Híbridas</a:t>
            </a:r>
            <a:br>
              <a:rPr lang="es-GT" dirty="0"/>
            </a:br>
            <a:endParaRPr lang="es-GT" dirty="0"/>
          </a:p>
        </p:txBody>
      </p:sp>
      <p:sp>
        <p:nvSpPr>
          <p:cNvPr id="3" name="Marcador de contenido 2"/>
          <p:cNvSpPr>
            <a:spLocks noGrp="1"/>
          </p:cNvSpPr>
          <p:nvPr>
            <p:ph idx="1"/>
          </p:nvPr>
        </p:nvSpPr>
        <p:spPr/>
        <p:txBody>
          <a:bodyPr/>
          <a:lstStyle/>
          <a:p>
            <a:pPr fontAlgn="base"/>
            <a:r>
              <a:rPr lang="es-GT" dirty="0"/>
              <a:t>Este tipo de aplicaciones son una </a:t>
            </a:r>
            <a:r>
              <a:rPr lang="es-GT" b="1" dirty="0"/>
              <a:t>mezcla</a:t>
            </a:r>
            <a:r>
              <a:rPr lang="es-GT" dirty="0"/>
              <a:t> de las </a:t>
            </a:r>
            <a:r>
              <a:rPr lang="es-GT" b="1" dirty="0"/>
              <a:t>aplicaciones web y las nativas</a:t>
            </a:r>
            <a:r>
              <a:rPr lang="es-GT" dirty="0"/>
              <a:t>.</a:t>
            </a:r>
          </a:p>
          <a:p>
            <a:pPr fontAlgn="base"/>
            <a:r>
              <a:rPr lang="es-GT" dirty="0"/>
              <a:t>Las aplicaciones híbridas aúnan la </a:t>
            </a:r>
            <a:r>
              <a:rPr lang="es-GT" b="1" dirty="0"/>
              <a:t>versatilidad del desarrollo web</a:t>
            </a:r>
            <a:r>
              <a:rPr lang="es-GT" dirty="0"/>
              <a:t> y la capacidad de uso de los </a:t>
            </a:r>
            <a:r>
              <a:rPr lang="es-GT" b="1" dirty="0"/>
              <a:t>recursos de los dispositivos de las aplicaciones nativas</a:t>
            </a:r>
            <a:r>
              <a:rPr lang="es-GT" dirty="0"/>
              <a:t>. Su principal ventaja es que puedes utilizar el mismo código base para múltiples plataformas con lo que el coste es menor.</a:t>
            </a:r>
          </a:p>
          <a:p>
            <a:endParaRPr lang="es-GT" dirty="0"/>
          </a:p>
        </p:txBody>
      </p:sp>
    </p:spTree>
    <p:extLst>
      <p:ext uri="{BB962C8B-B14F-4D97-AF65-F5344CB8AC3E}">
        <p14:creationId xmlns:p14="http://schemas.microsoft.com/office/powerpoint/2010/main" val="270514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 end="1"/>
                                            </p:txEl>
                                          </p:spTgt>
                                        </p:tgtEl>
                                        <p:attrNameLst>
                                          <p:attrName>style.color</p:attrName>
                                        </p:attrNameLst>
                                      </p:cBhvr>
                                      <p:to>
                                        <a:schemeClr val="accent2"/>
                                      </p:to>
                                    </p:animClr>
                                    <p:animClr clrSpc="rgb" dir="cw">
                                      <p:cBhvr>
                                        <p:cTn id="12" dur="500" fill="hold"/>
                                        <p:tgtEl>
                                          <p:spTgt spid="3">
                                            <p:txEl>
                                              <p:pRg st="1" end="1"/>
                                            </p:txEl>
                                          </p:spTgt>
                                        </p:tgtEl>
                                        <p:attrNameLst>
                                          <p:attrName>fillcolor</p:attrName>
                                        </p:attrNameLst>
                                      </p:cBhvr>
                                      <p:to>
                                        <a:schemeClr val="accent2"/>
                                      </p:to>
                                    </p:animClr>
                                    <p:set>
                                      <p:cBhvr>
                                        <p:cTn id="13" dur="500" fill="hold"/>
                                        <p:tgtEl>
                                          <p:spTgt spid="3">
                                            <p:txEl>
                                              <p:pRg st="1" end="1"/>
                                            </p:txEl>
                                          </p:spTgt>
                                        </p:tgtEl>
                                        <p:attrNameLst>
                                          <p:attrName>fill.type</p:attrName>
                                        </p:attrNameLst>
                                      </p:cBhvr>
                                      <p:to>
                                        <p:strVal val="solid"/>
                                      </p:to>
                                    </p:set>
                                    <p:set>
                                      <p:cBhvr>
                                        <p:cTn id="14"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222938" y="2136339"/>
            <a:ext cx="6921062" cy="2308324"/>
          </a:xfrm>
          <a:prstGeom prst="rect">
            <a:avLst/>
          </a:prstGeom>
        </p:spPr>
        <p:txBody>
          <a:bodyPr wrap="square">
            <a:spAutoFit/>
          </a:bodyPr>
          <a:lstStyle/>
          <a:p>
            <a:pPr fontAlgn="base"/>
            <a:r>
              <a:rPr lang="es-GT" dirty="0">
                <a:solidFill>
                  <a:srgbClr val="373935"/>
                </a:solidFill>
                <a:latin typeface="Source Sans Pro"/>
              </a:rPr>
              <a:t>Aunque es una opción muy usada cuenta con alguna desventaja, por un lado, </a:t>
            </a:r>
            <a:r>
              <a:rPr lang="es-GT" b="1" dirty="0">
                <a:solidFill>
                  <a:srgbClr val="373935"/>
                </a:solidFill>
                <a:latin typeface="Source Sans Pro"/>
              </a:rPr>
              <a:t>siguen siendo más lentas que las nativas</a:t>
            </a:r>
            <a:r>
              <a:rPr lang="es-GT" dirty="0">
                <a:solidFill>
                  <a:srgbClr val="373935"/>
                </a:solidFill>
                <a:latin typeface="Source Sans Pro"/>
              </a:rPr>
              <a:t>, por otro lado, su diseño visual no siempre se relaciona bien con el sistema operativo donde se muestra.</a:t>
            </a:r>
          </a:p>
          <a:p>
            <a:pPr fontAlgn="base"/>
            <a:r>
              <a:rPr lang="es-GT" dirty="0">
                <a:solidFill>
                  <a:srgbClr val="373935"/>
                </a:solidFill>
                <a:latin typeface="Source Sans Pro"/>
              </a:rPr>
              <a:t>Es </a:t>
            </a:r>
            <a:r>
              <a:rPr lang="es-GT" b="1" dirty="0">
                <a:solidFill>
                  <a:srgbClr val="373935"/>
                </a:solidFill>
                <a:latin typeface="Source Sans Pro"/>
              </a:rPr>
              <a:t>recomendable</a:t>
            </a:r>
            <a:r>
              <a:rPr lang="es-GT" dirty="0">
                <a:solidFill>
                  <a:srgbClr val="373935"/>
                </a:solidFill>
                <a:latin typeface="Source Sans Pro"/>
              </a:rPr>
              <a:t> que optes por el desarrollo de una </a:t>
            </a:r>
            <a:r>
              <a:rPr lang="es-GT" i="1" dirty="0">
                <a:solidFill>
                  <a:srgbClr val="373935"/>
                </a:solidFill>
                <a:latin typeface="Source Sans Pro"/>
              </a:rPr>
              <a:t>app</a:t>
            </a:r>
            <a:r>
              <a:rPr lang="es-GT" dirty="0">
                <a:solidFill>
                  <a:srgbClr val="373935"/>
                </a:solidFill>
                <a:latin typeface="Source Sans Pro"/>
              </a:rPr>
              <a:t> híbrida cuando s</a:t>
            </a:r>
            <a:r>
              <a:rPr lang="es-GT" b="1" dirty="0">
                <a:solidFill>
                  <a:srgbClr val="373935"/>
                </a:solidFill>
                <a:latin typeface="Source Sans Pro"/>
              </a:rPr>
              <a:t>olo necesites el acceso a una cantidad limitada de recursos</a:t>
            </a:r>
            <a:r>
              <a:rPr lang="es-GT" dirty="0">
                <a:solidFill>
                  <a:srgbClr val="373935"/>
                </a:solidFill>
                <a:latin typeface="Source Sans Pro"/>
              </a:rPr>
              <a:t> del dispositivo móvil y además necesites </a:t>
            </a:r>
            <a:r>
              <a:rPr lang="es-GT" b="1" dirty="0">
                <a:solidFill>
                  <a:srgbClr val="373935"/>
                </a:solidFill>
                <a:latin typeface="Source Sans Pro"/>
              </a:rPr>
              <a:t>llegar a una gran cantidad de clientes</a:t>
            </a:r>
            <a:r>
              <a:rPr lang="es-GT" dirty="0">
                <a:solidFill>
                  <a:srgbClr val="373935"/>
                </a:solidFill>
                <a:latin typeface="Source Sans Pro"/>
              </a:rPr>
              <a:t>.</a:t>
            </a:r>
            <a:endParaRPr lang="es-GT" b="0" i="0" dirty="0">
              <a:solidFill>
                <a:srgbClr val="373935"/>
              </a:solidFill>
              <a:effectLst/>
              <a:latin typeface="Source Sans Pro"/>
            </a:endParaRPr>
          </a:p>
        </p:txBody>
      </p:sp>
    </p:spTree>
    <p:extLst>
      <p:ext uri="{BB962C8B-B14F-4D97-AF65-F5344CB8AC3E}">
        <p14:creationId xmlns:p14="http://schemas.microsoft.com/office/powerpoint/2010/main" val="342148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4">
                                            <p:txEl>
                                              <p:pRg st="1" end="1"/>
                                            </p:txEl>
                                          </p:spTgt>
                                        </p:tgtEl>
                                        <p:attrNameLst>
                                          <p:attrName>style.color</p:attrName>
                                        </p:attrNameLst>
                                      </p:cBhvr>
                                      <p:by>
                                        <p:hsl h="0" s="-12549" l="-25098"/>
                                      </p:by>
                                    </p:animClr>
                                    <p:animClr clrSpc="hsl" dir="cw">
                                      <p:cBhvr>
                                        <p:cTn id="12" dur="500" fill="hold"/>
                                        <p:tgtEl>
                                          <p:spTgt spid="4">
                                            <p:txEl>
                                              <p:pRg st="1" end="1"/>
                                            </p:txEl>
                                          </p:spTgt>
                                        </p:tgtEl>
                                        <p:attrNameLst>
                                          <p:attrName>fillcolor</p:attrName>
                                        </p:attrNameLst>
                                      </p:cBhvr>
                                      <p:by>
                                        <p:hsl h="0" s="-12549" l="-25098"/>
                                      </p:by>
                                    </p:animClr>
                                    <p:animClr clrSpc="hsl" dir="cw">
                                      <p:cBhvr>
                                        <p:cTn id="13" dur="500" fill="hold"/>
                                        <p:tgtEl>
                                          <p:spTgt spid="4">
                                            <p:txEl>
                                              <p:pRg st="1" end="1"/>
                                            </p:txEl>
                                          </p:spTgt>
                                        </p:tgtEl>
                                        <p:attrNameLst>
                                          <p:attrName>stroke.color</p:attrName>
                                        </p:attrNameLst>
                                      </p:cBhvr>
                                      <p:by>
                                        <p:hsl h="0" s="-12549" l="-25098"/>
                                      </p:by>
                                    </p:animClr>
                                    <p:set>
                                      <p:cBhvr>
                                        <p:cTn id="14" dur="500" fill="hold"/>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fontAlgn="base"/>
            <a:r>
              <a:rPr lang="es-GT" dirty="0"/>
              <a:t>Aplicaciones web</a:t>
            </a:r>
          </a:p>
          <a:p>
            <a:pPr fontAlgn="base"/>
            <a:r>
              <a:rPr lang="es-GT" dirty="0"/>
              <a:t>Las aplicaciones web son aquellas que </a:t>
            </a:r>
            <a:r>
              <a:rPr lang="es-GT" b="1" dirty="0"/>
              <a:t>se ejecutan en Internet</a:t>
            </a:r>
            <a:r>
              <a:rPr lang="es-GT" dirty="0"/>
              <a:t> y se accede a las mismas mediante una </a:t>
            </a:r>
            <a:r>
              <a:rPr lang="es-GT" i="1" dirty="0"/>
              <a:t>URL</a:t>
            </a:r>
            <a:r>
              <a:rPr lang="es-GT" dirty="0"/>
              <a:t>. Las </a:t>
            </a:r>
            <a:r>
              <a:rPr lang="es-GT" i="1" dirty="0"/>
              <a:t>app</a:t>
            </a:r>
            <a:r>
              <a:rPr lang="es-GT" dirty="0"/>
              <a:t> web </a:t>
            </a:r>
            <a:r>
              <a:rPr lang="es-GT" b="1" dirty="0"/>
              <a:t>están diseñadas para adaptarse</a:t>
            </a:r>
            <a:r>
              <a:rPr lang="es-GT" dirty="0"/>
              <a:t> a la pantalla de los </a:t>
            </a:r>
            <a:r>
              <a:rPr lang="es-GT" b="1" dirty="0"/>
              <a:t>dispositivos móviles</a:t>
            </a:r>
            <a:r>
              <a:rPr lang="es-GT" dirty="0"/>
              <a:t>.</a:t>
            </a:r>
          </a:p>
          <a:p>
            <a:pPr fontAlgn="base"/>
            <a:r>
              <a:rPr lang="es-GT" dirty="0"/>
              <a:t>Los </a:t>
            </a:r>
            <a:r>
              <a:rPr lang="es-GT" b="1" dirty="0"/>
              <a:t>lenguajes</a:t>
            </a:r>
            <a:r>
              <a:rPr lang="es-GT" dirty="0"/>
              <a:t> más usados para elaborar estas aplicaciones son </a:t>
            </a:r>
            <a:r>
              <a:rPr lang="es-GT" b="1" dirty="0"/>
              <a:t>HTML5, CSS</a:t>
            </a:r>
            <a:r>
              <a:rPr lang="es-GT" dirty="0"/>
              <a:t> y </a:t>
            </a:r>
            <a:r>
              <a:rPr lang="es-GT" b="1" dirty="0"/>
              <a:t>JavaScript</a:t>
            </a:r>
            <a:r>
              <a:rPr lang="es-GT" dirty="0"/>
              <a:t>.</a:t>
            </a:r>
          </a:p>
          <a:p>
            <a:pPr fontAlgn="base"/>
            <a:r>
              <a:rPr lang="es-GT" dirty="0"/>
              <a:t>Las </a:t>
            </a:r>
            <a:r>
              <a:rPr lang="es-GT" b="1" dirty="0"/>
              <a:t>ventajas</a:t>
            </a:r>
            <a:r>
              <a:rPr lang="es-GT" dirty="0"/>
              <a:t> de las aplicaciones web son:</a:t>
            </a:r>
          </a:p>
          <a:p>
            <a:endParaRPr lang="es-GT" dirty="0"/>
          </a:p>
        </p:txBody>
      </p:sp>
    </p:spTree>
    <p:extLst>
      <p:ext uri="{BB962C8B-B14F-4D97-AF65-F5344CB8AC3E}">
        <p14:creationId xmlns:p14="http://schemas.microsoft.com/office/powerpoint/2010/main" val="311819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1" end="1"/>
                                            </p:txEl>
                                          </p:spTgt>
                                        </p:tgtEl>
                                        <p:attrNameLst>
                                          <p:attrName>style.color</p:attrName>
                                        </p:attrNameLst>
                                      </p:cBhvr>
                                      <p:to>
                                        <p:clrVal>
                                          <a:schemeClr val="accent2"/>
                                        </p:clrVal>
                                      </p:to>
                                    </p:set>
                                    <p:set>
                                      <p:cBhvr>
                                        <p:cTn id="11" dur="500" fill="hold"/>
                                        <p:tgtEl>
                                          <p:spTgt spid="3">
                                            <p:txEl>
                                              <p:pRg st="1" end="1"/>
                                            </p:txEl>
                                          </p:spTgt>
                                        </p:tgtEl>
                                        <p:attrNameLst>
                                          <p:attrName>fillcolor</p:attrName>
                                        </p:attrNameLst>
                                      </p:cBhvr>
                                      <p:to>
                                        <p:clrVal>
                                          <a:schemeClr val="accent2"/>
                                        </p:clrVal>
                                      </p:to>
                                    </p:set>
                                    <p:set>
                                      <p:cBhvr>
                                        <p:cTn id="12" dur="500" fill="hold"/>
                                        <p:tgtEl>
                                          <p:spTgt spid="3">
                                            <p:txEl>
                                              <p:pRg st="1" end="1"/>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3">
                                            <p:txEl>
                                              <p:pRg st="3" end="3"/>
                                            </p:txEl>
                                          </p:spTgt>
                                        </p:tgtEl>
                                        <p:attrNameLst>
                                          <p:attrName>style.color</p:attrName>
                                        </p:attrNameLst>
                                      </p:cBhvr>
                                      <p:to>
                                        <p:clrVal>
                                          <a:schemeClr val="accent2"/>
                                        </p:clrVal>
                                      </p:to>
                                    </p:set>
                                    <p:set>
                                      <p:cBhvr>
                                        <p:cTn id="19" dur="500" fill="hold"/>
                                        <p:tgtEl>
                                          <p:spTgt spid="3">
                                            <p:txEl>
                                              <p:pRg st="3" end="3"/>
                                            </p:txEl>
                                          </p:spTgt>
                                        </p:tgtEl>
                                        <p:attrNameLst>
                                          <p:attrName>fillcolor</p:attrName>
                                        </p:attrNameLst>
                                      </p:cBhvr>
                                      <p:to>
                                        <p:clrVal>
                                          <a:schemeClr val="accent2"/>
                                        </p:clrVal>
                                      </p:to>
                                    </p:set>
                                    <p:set>
                                      <p:cBhvr>
                                        <p:cTn id="20"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97269" y="2175641"/>
            <a:ext cx="9585433" cy="3416320"/>
          </a:xfrm>
          <a:prstGeom prst="rect">
            <a:avLst/>
          </a:prstGeom>
        </p:spPr>
        <p:txBody>
          <a:bodyPr wrap="square">
            <a:spAutoFit/>
          </a:bodyPr>
          <a:lstStyle/>
          <a:p>
            <a:pPr fontAlgn="base">
              <a:buFont typeface="Arial" panose="020B0604020202020204" pitchFamily="34" charset="0"/>
              <a:buChar char="•"/>
            </a:pPr>
            <a:r>
              <a:rPr lang="es-GT" b="1" dirty="0">
                <a:solidFill>
                  <a:srgbClr val="373935"/>
                </a:solidFill>
                <a:latin typeface="Source Sans Pro"/>
              </a:rPr>
              <a:t>No</a:t>
            </a:r>
            <a:r>
              <a:rPr lang="es-GT" dirty="0">
                <a:solidFill>
                  <a:srgbClr val="373935"/>
                </a:solidFill>
                <a:latin typeface="Source Sans Pro"/>
              </a:rPr>
              <a:t> necesitan ser </a:t>
            </a:r>
            <a:r>
              <a:rPr lang="es-GT" b="1" dirty="0" smtClean="0">
                <a:solidFill>
                  <a:srgbClr val="373935"/>
                </a:solidFill>
                <a:latin typeface="Source Sans Pro"/>
              </a:rPr>
              <a:t>instalada</a:t>
            </a:r>
            <a:r>
              <a:rPr lang="es-GT" dirty="0">
                <a:solidFill>
                  <a:srgbClr val="373935"/>
                </a:solidFill>
                <a:latin typeface="Source Sans Pro"/>
              </a:rPr>
              <a:t> para ser usadas.</a:t>
            </a:r>
          </a:p>
          <a:p>
            <a:pPr fontAlgn="base">
              <a:buFont typeface="Arial" panose="020B0604020202020204" pitchFamily="34" charset="0"/>
              <a:buChar char="•"/>
            </a:pPr>
            <a:r>
              <a:rPr lang="es-GT" dirty="0">
                <a:solidFill>
                  <a:srgbClr val="373935"/>
                </a:solidFill>
                <a:latin typeface="Source Sans Pro"/>
              </a:rPr>
              <a:t>Se pueden usar en </a:t>
            </a:r>
            <a:r>
              <a:rPr lang="es-GT" b="1" dirty="0">
                <a:solidFill>
                  <a:srgbClr val="373935"/>
                </a:solidFill>
                <a:latin typeface="Source Sans Pro"/>
              </a:rPr>
              <a:t>cualquier plataforma</a:t>
            </a:r>
            <a:r>
              <a:rPr lang="es-GT" dirty="0">
                <a:solidFill>
                  <a:srgbClr val="373935"/>
                </a:solidFill>
                <a:latin typeface="Source Sans Pro"/>
              </a:rPr>
              <a:t>.</a:t>
            </a:r>
          </a:p>
          <a:p>
            <a:pPr fontAlgn="base">
              <a:buFont typeface="Arial" panose="020B0604020202020204" pitchFamily="34" charset="0"/>
              <a:buChar char="•"/>
            </a:pPr>
            <a:r>
              <a:rPr lang="es-GT" dirty="0">
                <a:solidFill>
                  <a:srgbClr val="373935"/>
                </a:solidFill>
                <a:latin typeface="Source Sans Pro"/>
              </a:rPr>
              <a:t>Su desarrollo es más </a:t>
            </a:r>
            <a:r>
              <a:rPr lang="es-GT" b="1" dirty="0">
                <a:solidFill>
                  <a:srgbClr val="373935"/>
                </a:solidFill>
                <a:latin typeface="Source Sans Pro"/>
              </a:rPr>
              <a:t>sencillo</a:t>
            </a:r>
            <a:r>
              <a:rPr lang="es-GT" dirty="0">
                <a:solidFill>
                  <a:srgbClr val="373935"/>
                </a:solidFill>
                <a:latin typeface="Source Sans Pro"/>
              </a:rPr>
              <a:t> y </a:t>
            </a:r>
            <a:r>
              <a:rPr lang="es-GT" b="1" dirty="0">
                <a:solidFill>
                  <a:srgbClr val="373935"/>
                </a:solidFill>
                <a:latin typeface="Source Sans Pro"/>
              </a:rPr>
              <a:t>barato</a:t>
            </a:r>
            <a:r>
              <a:rPr lang="es-GT" dirty="0">
                <a:solidFill>
                  <a:srgbClr val="373935"/>
                </a:solidFill>
                <a:latin typeface="Source Sans Pro"/>
              </a:rPr>
              <a:t> que el de las aplicaciones nativas.</a:t>
            </a:r>
          </a:p>
          <a:p>
            <a:pPr fontAlgn="base">
              <a:buFont typeface="Arial" panose="020B0604020202020204" pitchFamily="34" charset="0"/>
              <a:buChar char="•"/>
            </a:pPr>
            <a:r>
              <a:rPr lang="es-GT" dirty="0">
                <a:solidFill>
                  <a:srgbClr val="373935"/>
                </a:solidFill>
                <a:latin typeface="Source Sans Pro"/>
              </a:rPr>
              <a:t>Puede </a:t>
            </a:r>
            <a:r>
              <a:rPr lang="es-GT" b="1" dirty="0">
                <a:solidFill>
                  <a:srgbClr val="373935"/>
                </a:solidFill>
                <a:latin typeface="Source Sans Pro"/>
              </a:rPr>
              <a:t>reutilizarse</a:t>
            </a:r>
            <a:r>
              <a:rPr lang="es-GT" dirty="0">
                <a:solidFill>
                  <a:srgbClr val="373935"/>
                </a:solidFill>
                <a:latin typeface="Source Sans Pro"/>
              </a:rPr>
              <a:t> el código ya diseñado.</a:t>
            </a:r>
          </a:p>
          <a:p>
            <a:pPr fontAlgn="base">
              <a:buFont typeface="Arial" panose="020B0604020202020204" pitchFamily="34" charset="0"/>
              <a:buChar char="•"/>
            </a:pPr>
            <a:r>
              <a:rPr lang="es-GT" dirty="0">
                <a:solidFill>
                  <a:srgbClr val="373935"/>
                </a:solidFill>
                <a:latin typeface="Source Sans Pro"/>
              </a:rPr>
              <a:t>El usuario siempre dispone de la </a:t>
            </a:r>
            <a:r>
              <a:rPr lang="es-GT" b="1" dirty="0">
                <a:solidFill>
                  <a:srgbClr val="373935"/>
                </a:solidFill>
                <a:latin typeface="Source Sans Pro"/>
              </a:rPr>
              <a:t>última versión</a:t>
            </a:r>
            <a:r>
              <a:rPr lang="es-GT" dirty="0">
                <a:solidFill>
                  <a:srgbClr val="373935"/>
                </a:solidFill>
                <a:latin typeface="Source Sans Pro"/>
              </a:rPr>
              <a:t>.</a:t>
            </a:r>
          </a:p>
          <a:p>
            <a:pPr fontAlgn="base"/>
            <a:r>
              <a:rPr lang="es-GT" dirty="0">
                <a:solidFill>
                  <a:srgbClr val="373935"/>
                </a:solidFill>
                <a:latin typeface="Source Sans Pro"/>
              </a:rPr>
              <a:t>Entre las </a:t>
            </a:r>
            <a:r>
              <a:rPr lang="es-GT" b="1" dirty="0">
                <a:solidFill>
                  <a:srgbClr val="373935"/>
                </a:solidFill>
                <a:latin typeface="Source Sans Pro"/>
              </a:rPr>
              <a:t>desventajas</a:t>
            </a:r>
            <a:r>
              <a:rPr lang="es-GT" dirty="0">
                <a:solidFill>
                  <a:srgbClr val="373935"/>
                </a:solidFill>
                <a:latin typeface="Source Sans Pro"/>
              </a:rPr>
              <a:t> de las aplicaciones web encontramos:</a:t>
            </a:r>
          </a:p>
          <a:p>
            <a:pPr fontAlgn="base">
              <a:buFont typeface="Arial" panose="020B0604020202020204" pitchFamily="34" charset="0"/>
              <a:buChar char="•"/>
            </a:pPr>
            <a:r>
              <a:rPr lang="es-GT" b="1" dirty="0">
                <a:solidFill>
                  <a:srgbClr val="373935"/>
                </a:solidFill>
                <a:latin typeface="Source Sans Pro"/>
              </a:rPr>
              <a:t>Requieren</a:t>
            </a:r>
            <a:r>
              <a:rPr lang="es-GT" dirty="0">
                <a:solidFill>
                  <a:srgbClr val="373935"/>
                </a:solidFill>
                <a:latin typeface="Source Sans Pro"/>
              </a:rPr>
              <a:t> conexión a </a:t>
            </a:r>
            <a:r>
              <a:rPr lang="es-GT" b="1" dirty="0">
                <a:solidFill>
                  <a:srgbClr val="373935"/>
                </a:solidFill>
                <a:latin typeface="Source Sans Pro"/>
              </a:rPr>
              <a:t>Internet</a:t>
            </a:r>
            <a:r>
              <a:rPr lang="es-GT" dirty="0">
                <a:solidFill>
                  <a:srgbClr val="373935"/>
                </a:solidFill>
                <a:latin typeface="Source Sans Pro"/>
              </a:rPr>
              <a:t>.</a:t>
            </a:r>
          </a:p>
          <a:p>
            <a:pPr fontAlgn="base">
              <a:buFont typeface="Arial" panose="020B0604020202020204" pitchFamily="34" charset="0"/>
              <a:buChar char="•"/>
            </a:pPr>
            <a:r>
              <a:rPr lang="es-GT" b="1" dirty="0">
                <a:solidFill>
                  <a:srgbClr val="373935"/>
                </a:solidFill>
                <a:latin typeface="Source Sans Pro"/>
              </a:rPr>
              <a:t>Acceso limitado</a:t>
            </a:r>
            <a:r>
              <a:rPr lang="es-GT" dirty="0">
                <a:solidFill>
                  <a:srgbClr val="373935"/>
                </a:solidFill>
                <a:latin typeface="Source Sans Pro"/>
              </a:rPr>
              <a:t> a los recursos del dispositivo donde se ejecute la aplicación.</a:t>
            </a:r>
          </a:p>
          <a:p>
            <a:pPr fontAlgn="base">
              <a:buFont typeface="Arial" panose="020B0604020202020204" pitchFamily="34" charset="0"/>
              <a:buChar char="•"/>
            </a:pPr>
            <a:r>
              <a:rPr lang="es-GT" dirty="0">
                <a:solidFill>
                  <a:srgbClr val="373935"/>
                </a:solidFill>
                <a:latin typeface="Source Sans Pro"/>
              </a:rPr>
              <a:t>La navegación por la aplicación es más </a:t>
            </a:r>
            <a:r>
              <a:rPr lang="es-GT" b="1" dirty="0">
                <a:solidFill>
                  <a:srgbClr val="373935"/>
                </a:solidFill>
                <a:latin typeface="Source Sans Pro"/>
              </a:rPr>
              <a:t>lenta</a:t>
            </a:r>
            <a:r>
              <a:rPr lang="es-GT" dirty="0">
                <a:solidFill>
                  <a:srgbClr val="373935"/>
                </a:solidFill>
                <a:latin typeface="Source Sans Pro"/>
              </a:rPr>
              <a:t>.</a:t>
            </a:r>
          </a:p>
          <a:p>
            <a:pPr fontAlgn="base"/>
            <a:r>
              <a:rPr lang="es-GT" dirty="0">
                <a:solidFill>
                  <a:srgbClr val="373935"/>
                </a:solidFill>
                <a:latin typeface="Source Sans Pro"/>
              </a:rPr>
              <a:t>Nuestra </a:t>
            </a:r>
            <a:r>
              <a:rPr lang="es-GT" b="1" dirty="0">
                <a:solidFill>
                  <a:srgbClr val="373935"/>
                </a:solidFill>
                <a:latin typeface="Source Sans Pro"/>
              </a:rPr>
              <a:t>recomendación</a:t>
            </a:r>
            <a:r>
              <a:rPr lang="es-GT" dirty="0">
                <a:solidFill>
                  <a:srgbClr val="373935"/>
                </a:solidFill>
                <a:latin typeface="Source Sans Pro"/>
              </a:rPr>
              <a:t> es que</a:t>
            </a:r>
            <a:r>
              <a:rPr lang="es-GT" b="1" dirty="0">
                <a:solidFill>
                  <a:srgbClr val="373935"/>
                </a:solidFill>
                <a:latin typeface="Source Sans Pro"/>
              </a:rPr>
              <a:t> uses una aplicación web cuando no sea necesario explotar todos los recursos</a:t>
            </a:r>
            <a:r>
              <a:rPr lang="es-GT" dirty="0">
                <a:solidFill>
                  <a:srgbClr val="373935"/>
                </a:solidFill>
                <a:latin typeface="Source Sans Pro"/>
              </a:rPr>
              <a:t> del teléfono móvil o la </a:t>
            </a:r>
            <a:r>
              <a:rPr lang="es-GT" i="1" dirty="0">
                <a:solidFill>
                  <a:srgbClr val="373935"/>
                </a:solidFill>
                <a:latin typeface="Source Sans Pro"/>
              </a:rPr>
              <a:t>tablet</a:t>
            </a:r>
            <a:r>
              <a:rPr lang="es-GT" dirty="0">
                <a:solidFill>
                  <a:srgbClr val="373935"/>
                </a:solidFill>
                <a:latin typeface="Source Sans Pro"/>
              </a:rPr>
              <a:t> o </a:t>
            </a:r>
            <a:r>
              <a:rPr lang="es-GT" b="1" dirty="0">
                <a:solidFill>
                  <a:srgbClr val="373935"/>
                </a:solidFill>
                <a:latin typeface="Source Sans Pro"/>
              </a:rPr>
              <a:t>no</a:t>
            </a:r>
            <a:r>
              <a:rPr lang="es-GT" dirty="0">
                <a:solidFill>
                  <a:srgbClr val="373935"/>
                </a:solidFill>
                <a:latin typeface="Source Sans Pro"/>
              </a:rPr>
              <a:t> dispongas de </a:t>
            </a:r>
            <a:r>
              <a:rPr lang="es-GT" b="1" dirty="0">
                <a:solidFill>
                  <a:srgbClr val="373935"/>
                </a:solidFill>
                <a:latin typeface="Source Sans Pro"/>
              </a:rPr>
              <a:t>presupuesto suficiente</a:t>
            </a:r>
            <a:r>
              <a:rPr lang="es-GT" dirty="0">
                <a:solidFill>
                  <a:srgbClr val="373935"/>
                </a:solidFill>
                <a:latin typeface="Source Sans Pro"/>
              </a:rPr>
              <a:t> para crear una </a:t>
            </a:r>
            <a:r>
              <a:rPr lang="es-GT" i="1" dirty="0">
                <a:solidFill>
                  <a:srgbClr val="373935"/>
                </a:solidFill>
                <a:latin typeface="Source Sans Pro"/>
              </a:rPr>
              <a:t>app</a:t>
            </a:r>
            <a:r>
              <a:rPr lang="es-GT" dirty="0">
                <a:solidFill>
                  <a:srgbClr val="373935"/>
                </a:solidFill>
                <a:latin typeface="Source Sans Pro"/>
              </a:rPr>
              <a:t> nativa.</a:t>
            </a:r>
            <a:endParaRPr lang="es-GT" b="0" i="0" dirty="0">
              <a:solidFill>
                <a:srgbClr val="373935"/>
              </a:solidFill>
              <a:effectLst/>
              <a:latin typeface="Source Sans Pro"/>
            </a:endParaRPr>
          </a:p>
        </p:txBody>
      </p:sp>
    </p:spTree>
    <p:extLst>
      <p:ext uri="{BB962C8B-B14F-4D97-AF65-F5344CB8AC3E}">
        <p14:creationId xmlns:p14="http://schemas.microsoft.com/office/powerpoint/2010/main" val="397679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561" y="1024758"/>
            <a:ext cx="8504717" cy="5186855"/>
          </a:xfrm>
        </p:spPr>
      </p:pic>
    </p:spTree>
    <p:extLst>
      <p:ext uri="{BB962C8B-B14F-4D97-AF65-F5344CB8AC3E}">
        <p14:creationId xmlns:p14="http://schemas.microsoft.com/office/powerpoint/2010/main" val="84742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SITIOS   WEB</a:t>
            </a:r>
            <a:endParaRPr lang="es-GT" dirty="0"/>
          </a:p>
        </p:txBody>
      </p:sp>
      <p:sp>
        <p:nvSpPr>
          <p:cNvPr id="3" name="Marcador de contenido 2"/>
          <p:cNvSpPr>
            <a:spLocks noGrp="1"/>
          </p:cNvSpPr>
          <p:nvPr>
            <p:ph idx="1"/>
          </p:nvPr>
        </p:nvSpPr>
        <p:spPr/>
        <p:txBody>
          <a:bodyPr/>
          <a:lstStyle/>
          <a:p>
            <a:r>
              <a:rPr lang="es-GT" dirty="0"/>
              <a:t>Un </a:t>
            </a:r>
            <a:r>
              <a:rPr lang="es-GT" b="1" dirty="0"/>
              <a:t>sitio web</a:t>
            </a:r>
            <a:r>
              <a:rPr lang="es-GT" dirty="0"/>
              <a:t>,</a:t>
            </a:r>
            <a:r>
              <a:rPr lang="es-GT" baseline="30000" dirty="0">
                <a:hlinkClick r:id="rId2"/>
              </a:rPr>
              <a:t>1</a:t>
            </a:r>
            <a:r>
              <a:rPr lang="es-GT" dirty="0"/>
              <a:t>​ </a:t>
            </a:r>
            <a:r>
              <a:rPr lang="es-GT" b="1" dirty="0"/>
              <a:t>portal</a:t>
            </a:r>
            <a:r>
              <a:rPr lang="es-GT" dirty="0"/>
              <a:t>,</a:t>
            </a:r>
            <a:r>
              <a:rPr lang="es-GT" baseline="30000" dirty="0">
                <a:hlinkClick r:id="rId3"/>
              </a:rPr>
              <a:t>2</a:t>
            </a:r>
            <a:r>
              <a:rPr lang="es-GT" dirty="0"/>
              <a:t>​ o </a:t>
            </a:r>
            <a:r>
              <a:rPr lang="es-GT" b="1" dirty="0"/>
              <a:t>cibersitio</a:t>
            </a:r>
            <a:r>
              <a:rPr lang="es-GT" dirty="0"/>
              <a:t>, es una colección de </a:t>
            </a:r>
            <a:r>
              <a:rPr lang="es-GT" dirty="0">
                <a:hlinkClick r:id="rId4" tooltip="Página web"/>
              </a:rPr>
              <a:t>páginas web</a:t>
            </a:r>
            <a:r>
              <a:rPr lang="es-GT" dirty="0"/>
              <a:t> relacionadas y comunes a un </a:t>
            </a:r>
            <a:r>
              <a:rPr lang="es-GT" dirty="0">
                <a:hlinkClick r:id="rId5" tooltip="Dominio de internet"/>
              </a:rPr>
              <a:t>dominio de internet</a:t>
            </a:r>
            <a:r>
              <a:rPr lang="es-GT" dirty="0"/>
              <a:t> o </a:t>
            </a:r>
            <a:r>
              <a:rPr lang="es-GT" dirty="0">
                <a:hlinkClick r:id="rId6" tooltip="Subdominio"/>
              </a:rPr>
              <a:t>subdominio</a:t>
            </a:r>
            <a:r>
              <a:rPr lang="es-GT" dirty="0"/>
              <a:t> en la </a:t>
            </a:r>
            <a:r>
              <a:rPr lang="es-GT" dirty="0">
                <a:hlinkClick r:id="rId7" tooltip="World Wide Web"/>
              </a:rPr>
              <a:t>World Wide Web</a:t>
            </a:r>
            <a:r>
              <a:rPr lang="es-GT" dirty="0"/>
              <a:t> dentro de </a:t>
            </a:r>
            <a:r>
              <a:rPr lang="es-GT" dirty="0">
                <a:hlinkClick r:id="rId8" tooltip="Internet"/>
              </a:rPr>
              <a:t>Internet</a:t>
            </a:r>
            <a:r>
              <a:rPr lang="es-GT" dirty="0"/>
              <a:t>.</a:t>
            </a:r>
            <a:r>
              <a:rPr lang="es-GT" baseline="30000" dirty="0">
                <a:hlinkClick r:id="rId9"/>
              </a:rPr>
              <a:t>3</a:t>
            </a:r>
            <a:r>
              <a:rPr lang="es-GT" dirty="0"/>
              <a:t>​</a:t>
            </a:r>
            <a:r>
              <a:rPr lang="es-GT" baseline="30000" dirty="0">
                <a:hlinkClick r:id="rId10"/>
              </a:rPr>
              <a:t>4</a:t>
            </a:r>
            <a:r>
              <a:rPr lang="es-GT" dirty="0"/>
              <a:t>​</a:t>
            </a:r>
          </a:p>
          <a:p>
            <a:r>
              <a:rPr lang="es-GT" dirty="0"/>
              <a:t>Todos los sitios web públicamente accesibles constituyen una gigantesca </a:t>
            </a:r>
            <a:r>
              <a:rPr lang="es-GT" i="1" dirty="0"/>
              <a:t>World Wide Web</a:t>
            </a:r>
            <a:r>
              <a:rPr lang="es-GT" dirty="0"/>
              <a:t> de información; y un gigantesco entramado de recursos de alcance mundial.</a:t>
            </a:r>
          </a:p>
          <a:p>
            <a:r>
              <a:rPr lang="es-GT" dirty="0"/>
              <a:t>A las páginas de un sitio web se accede frecuentemente a través de un </a:t>
            </a:r>
            <a:r>
              <a:rPr lang="es-GT" dirty="0">
                <a:hlinkClick r:id="rId11" tooltip="URL"/>
              </a:rPr>
              <a:t>URL</a:t>
            </a:r>
            <a:r>
              <a:rPr lang="es-GT" dirty="0"/>
              <a:t> raíz común llamado </a:t>
            </a:r>
            <a:r>
              <a:rPr lang="es-GT" dirty="0">
                <a:hlinkClick r:id="rId12" tooltip="Página de inicio"/>
              </a:rPr>
              <a:t>portada</a:t>
            </a:r>
            <a:r>
              <a:rPr lang="es-GT" dirty="0"/>
              <a:t>, que normalmente reside en el mismo servidor físico. Los URL organizan las páginas en una jerarquía, aunque los </a:t>
            </a:r>
            <a:r>
              <a:rPr lang="es-GT" dirty="0">
                <a:hlinkClick r:id="rId13" tooltip="Hiperenlace"/>
              </a:rPr>
              <a:t>hiperenlaces</a:t>
            </a:r>
            <a:r>
              <a:rPr lang="es-GT" dirty="0"/>
              <a:t> entre ellas controlan más particularmente cómo el lector percibe la estructura general y cómo el </a:t>
            </a:r>
            <a:r>
              <a:rPr lang="es-GT" dirty="0">
                <a:hlinkClick r:id="rId14" tooltip="Tráfico web"/>
              </a:rPr>
              <a:t>tráfico web</a:t>
            </a:r>
            <a:r>
              <a:rPr lang="es-GT" dirty="0"/>
              <a:t> fluye entre las diferentes partes de los sitios.</a:t>
            </a:r>
          </a:p>
          <a:p>
            <a:endParaRPr lang="es-GT" dirty="0"/>
          </a:p>
        </p:txBody>
      </p:sp>
    </p:spTree>
    <p:extLst>
      <p:ext uri="{BB962C8B-B14F-4D97-AF65-F5344CB8AC3E}">
        <p14:creationId xmlns:p14="http://schemas.microsoft.com/office/powerpoint/2010/main" val="4403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par>
                                <p:cTn id="11" presetID="34" presetClass="emph" presetSubtype="0" fill="hold"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3">
                                            <p:txEl>
                                              <p:pRg st="1" end="1"/>
                                            </p:txEl>
                                          </p:spTgt>
                                        </p:tgtEl>
                                        <p:attrNameLst>
                                          <p:attrName>ppt_x</p:attrName>
                                          <p:attrName>ppt_y</p:attrName>
                                        </p:attrNameLst>
                                      </p:cBhvr>
                                    </p:animMotion>
                                    <p:animRot by="1500000">
                                      <p:cBhvr>
                                        <p:cTn id="13" dur="125" fill="hold">
                                          <p:stCondLst>
                                            <p:cond delay="0"/>
                                          </p:stCondLst>
                                        </p:cTn>
                                        <p:tgtEl>
                                          <p:spTgt spid="3">
                                            <p:txEl>
                                              <p:pRg st="1" end="1"/>
                                            </p:txEl>
                                          </p:spTgt>
                                        </p:tgtEl>
                                        <p:attrNameLst>
                                          <p:attrName>r</p:attrName>
                                        </p:attrNameLst>
                                      </p:cBhvr>
                                    </p:animRot>
                                    <p:animRot by="-1500000">
                                      <p:cBhvr>
                                        <p:cTn id="14" dur="125" fill="hold">
                                          <p:stCondLst>
                                            <p:cond delay="125"/>
                                          </p:stCondLst>
                                        </p:cTn>
                                        <p:tgtEl>
                                          <p:spTgt spid="3">
                                            <p:txEl>
                                              <p:pRg st="1" end="1"/>
                                            </p:txEl>
                                          </p:spTgt>
                                        </p:tgtEl>
                                        <p:attrNameLst>
                                          <p:attrName>r</p:attrName>
                                        </p:attrNameLst>
                                      </p:cBhvr>
                                    </p:animRot>
                                    <p:animRot by="-1500000">
                                      <p:cBhvr>
                                        <p:cTn id="15" dur="125" fill="hold">
                                          <p:stCondLst>
                                            <p:cond delay="250"/>
                                          </p:stCondLst>
                                        </p:cTn>
                                        <p:tgtEl>
                                          <p:spTgt spid="3">
                                            <p:txEl>
                                              <p:pRg st="1" end="1"/>
                                            </p:txEl>
                                          </p:spTgt>
                                        </p:tgtEl>
                                        <p:attrNameLst>
                                          <p:attrName>r</p:attrName>
                                        </p:attrNameLst>
                                      </p:cBhvr>
                                    </p:animRot>
                                    <p:animRot by="1500000">
                                      <p:cBhvr>
                                        <p:cTn id="16" dur="125" fill="hold">
                                          <p:stCondLst>
                                            <p:cond delay="375"/>
                                          </p:stCondLst>
                                        </p:cTn>
                                        <p:tgtEl>
                                          <p:spTgt spid="3">
                                            <p:txEl>
                                              <p:pRg st="1" end="1"/>
                                            </p:txEl>
                                          </p:spTgt>
                                        </p:tgtEl>
                                        <p:attrNameLst>
                                          <p:attrName>r</p:attrName>
                                        </p:attrNameLst>
                                      </p:cBhvr>
                                    </p:animRot>
                                  </p:childTnLst>
                                </p:cTn>
                              </p:par>
                              <p:par>
                                <p:cTn id="17" presetID="34" presetClass="emph" presetSubtype="0" fill="hold"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3">
                                            <p:txEl>
                                              <p:pRg st="2" end="2"/>
                                            </p:txEl>
                                          </p:spTgt>
                                        </p:tgtEl>
                                        <p:attrNameLst>
                                          <p:attrName>ppt_x</p:attrName>
                                          <p:attrName>ppt_y</p:attrName>
                                        </p:attrNameLst>
                                      </p:cBhvr>
                                    </p:animMotion>
                                    <p:animRot by="1500000">
                                      <p:cBhvr>
                                        <p:cTn id="19" dur="125" fill="hold">
                                          <p:stCondLst>
                                            <p:cond delay="0"/>
                                          </p:stCondLst>
                                        </p:cTn>
                                        <p:tgtEl>
                                          <p:spTgt spid="3">
                                            <p:txEl>
                                              <p:pRg st="2" end="2"/>
                                            </p:txEl>
                                          </p:spTgt>
                                        </p:tgtEl>
                                        <p:attrNameLst>
                                          <p:attrName>r</p:attrName>
                                        </p:attrNameLst>
                                      </p:cBhvr>
                                    </p:animRot>
                                    <p:animRot by="-1500000">
                                      <p:cBhvr>
                                        <p:cTn id="20" dur="125" fill="hold">
                                          <p:stCondLst>
                                            <p:cond delay="125"/>
                                          </p:stCondLst>
                                        </p:cTn>
                                        <p:tgtEl>
                                          <p:spTgt spid="3">
                                            <p:txEl>
                                              <p:pRg st="2" end="2"/>
                                            </p:txEl>
                                          </p:spTgt>
                                        </p:tgtEl>
                                        <p:attrNameLst>
                                          <p:attrName>r</p:attrName>
                                        </p:attrNameLst>
                                      </p:cBhvr>
                                    </p:animRot>
                                    <p:animRot by="-1500000">
                                      <p:cBhvr>
                                        <p:cTn id="21" dur="125" fill="hold">
                                          <p:stCondLst>
                                            <p:cond delay="250"/>
                                          </p:stCondLst>
                                        </p:cTn>
                                        <p:tgtEl>
                                          <p:spTgt spid="3">
                                            <p:txEl>
                                              <p:pRg st="2" end="2"/>
                                            </p:txEl>
                                          </p:spTgt>
                                        </p:tgtEl>
                                        <p:attrNameLst>
                                          <p:attrName>r</p:attrName>
                                        </p:attrNameLst>
                                      </p:cBhvr>
                                    </p:animRot>
                                    <p:animRot by="1500000">
                                      <p:cBhvr>
                                        <p:cTn id="22" dur="125" fill="hold">
                                          <p:stCondLst>
                                            <p:cond delay="375"/>
                                          </p:stCondLst>
                                        </p:cTn>
                                        <p:tgtEl>
                                          <p:spTgt spid="3">
                                            <p:txEl>
                                              <p:pRg st="2" end="2"/>
                                            </p:txEl>
                                          </p:spTgt>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292772" y="2834597"/>
            <a:ext cx="7772400" cy="1477328"/>
          </a:xfrm>
          <a:prstGeom prst="rect">
            <a:avLst/>
          </a:prstGeom>
        </p:spPr>
        <p:txBody>
          <a:bodyPr wrap="square">
            <a:spAutoFit/>
          </a:bodyPr>
          <a:lstStyle/>
          <a:p>
            <a:r>
              <a:rPr lang="es-GT" dirty="0"/>
              <a:t>Algunos sitios web requieren una </a:t>
            </a:r>
            <a:r>
              <a:rPr lang="es-GT" dirty="0">
                <a:hlinkClick r:id="rId2" tooltip="Subscripción"/>
              </a:rPr>
              <a:t>subscripción</a:t>
            </a:r>
            <a:r>
              <a:rPr lang="es-GT" dirty="0"/>
              <a:t> para acceder a algunos o todos sus contenidos. Ejemplos de sitios con subscripción incluyen algunos sitios de </a:t>
            </a:r>
            <a:r>
              <a:rPr lang="es-GT" dirty="0">
                <a:hlinkClick r:id="rId3" tooltip="Noticia"/>
              </a:rPr>
              <a:t>noticias</a:t>
            </a:r>
            <a:r>
              <a:rPr lang="es-GT" dirty="0"/>
              <a:t>, sitios de juegos, </a:t>
            </a:r>
            <a:r>
              <a:rPr lang="es-GT" dirty="0">
                <a:hlinkClick r:id="rId4" tooltip="Foro (Internet)"/>
              </a:rPr>
              <a:t>foros</a:t>
            </a:r>
            <a:r>
              <a:rPr lang="es-GT" dirty="0"/>
              <a:t>, servicios de </a:t>
            </a:r>
            <a:r>
              <a:rPr lang="es-GT" dirty="0">
                <a:hlinkClick r:id="rId5" tooltip="Correo electrónico"/>
              </a:rPr>
              <a:t>correo electrónico</a:t>
            </a:r>
            <a:r>
              <a:rPr lang="es-GT" dirty="0"/>
              <a:t> basados en web, sitios que proporcionan datos de </a:t>
            </a:r>
            <a:r>
              <a:rPr lang="es-GT" dirty="0">
                <a:hlinkClick r:id="rId6" tooltip="Bolsa de valores"/>
              </a:rPr>
              <a:t>bolsa de valores</a:t>
            </a:r>
            <a:r>
              <a:rPr lang="es-GT" dirty="0"/>
              <a:t> e información económica en </a:t>
            </a:r>
            <a:r>
              <a:rPr lang="es-GT" dirty="0">
                <a:hlinkClick r:id="rId7" tooltip="Tiempo real"/>
              </a:rPr>
              <a:t>tiempo real</a:t>
            </a:r>
            <a:r>
              <a:rPr lang="es-GT" dirty="0"/>
              <a:t>, etc.</a:t>
            </a:r>
            <a:r>
              <a:rPr lang="es-GT" dirty="0" smtClean="0">
                <a:solidFill>
                  <a:srgbClr val="222222"/>
                </a:solidFill>
                <a:latin typeface="Arial" panose="020B0604020202020204" pitchFamily="34" charset="0"/>
              </a:rPr>
              <a:t>.</a:t>
            </a:r>
            <a:endParaRPr lang="es-GT"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45997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r>
              <a:rPr lang="es-GT" dirty="0"/>
              <a:t>Un sitio web es el conjunto de archivos electrónicos y páginas web referentes a un tema en particular, que incluye una página inicial de bienvenida, generalmente denominada </a:t>
            </a:r>
            <a:r>
              <a:rPr lang="es-GT" i="1" dirty="0"/>
              <a:t>home page</a:t>
            </a:r>
            <a:r>
              <a:rPr lang="es-GT" dirty="0"/>
              <a:t>, con un nombre de dominio y dirección en Internet específicos. Un sitio web es un gran espacio documental organizado que la mayoría de las veces está típicamente dedicado a algún tema particular o propósito específico. Cualquier sitio web puede contener hiperenlaces a cualquier otro sitio web, de manera que la distinción entre sitios individuales, percibido por el usuario, puede ser a veces borrosa.</a:t>
            </a:r>
          </a:p>
          <a:p>
            <a:r>
              <a:rPr lang="es-GT" dirty="0"/>
              <a:t/>
            </a:r>
            <a:br>
              <a:rPr lang="es-GT" dirty="0"/>
            </a:br>
            <a:r>
              <a:rPr lang="es-GT" dirty="0"/>
              <a:t>No debemos confundir sitio web con páginaweb; esta última es solo un archivo HTML, una unidad HTML, que forma parte de algún sitio web. Al ingresar una dirección web, como por ejemplo www.wikipedia.org, siempre se está haciendo referencia a un sitio web, el que tiene una página </a:t>
            </a:r>
            <a:r>
              <a:rPr lang="es-GT" dirty="0">
                <a:hlinkClick r:id="rId2" tooltip="HTML"/>
              </a:rPr>
              <a:t>HTML</a:t>
            </a:r>
            <a:r>
              <a:rPr lang="es-GT" dirty="0"/>
              <a:t> inicial, que es generalmente la primera que se visualiza. La búsqueda en Internet se realiza asociando el </a:t>
            </a:r>
            <a:r>
              <a:rPr lang="es-GT" dirty="0">
                <a:hlinkClick r:id="rId3" tooltip="DNS"/>
              </a:rPr>
              <a:t>DNS</a:t>
            </a:r>
            <a:r>
              <a:rPr lang="es-GT" dirty="0"/>
              <a:t> ingresado con la </a:t>
            </a:r>
            <a:r>
              <a:rPr lang="es-GT" dirty="0">
                <a:hlinkClick r:id="rId4" tooltip="Dirección IP"/>
              </a:rPr>
              <a:t>dirección IP</a:t>
            </a:r>
            <a:r>
              <a:rPr lang="es-GT" dirty="0"/>
              <a:t> del servidor que contiene el sitio web en el cual está la página HTML buscada.</a:t>
            </a:r>
          </a:p>
          <a:p>
            <a:endParaRPr lang="es-GT" dirty="0"/>
          </a:p>
        </p:txBody>
      </p:sp>
    </p:spTree>
    <p:extLst>
      <p:ext uri="{BB962C8B-B14F-4D97-AF65-F5344CB8AC3E}">
        <p14:creationId xmlns:p14="http://schemas.microsoft.com/office/powerpoint/2010/main" val="56093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par>
                                <p:cTn id="11" presetID="34" presetClass="emph" presetSubtype="0" fill="hold"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3">
                                            <p:txEl>
                                              <p:pRg st="1" end="1"/>
                                            </p:txEl>
                                          </p:spTgt>
                                        </p:tgtEl>
                                        <p:attrNameLst>
                                          <p:attrName>ppt_x</p:attrName>
                                          <p:attrName>ppt_y</p:attrName>
                                        </p:attrNameLst>
                                      </p:cBhvr>
                                    </p:animMotion>
                                    <p:animRot by="1500000">
                                      <p:cBhvr>
                                        <p:cTn id="13" dur="125" fill="hold">
                                          <p:stCondLst>
                                            <p:cond delay="0"/>
                                          </p:stCondLst>
                                        </p:cTn>
                                        <p:tgtEl>
                                          <p:spTgt spid="3">
                                            <p:txEl>
                                              <p:pRg st="1" end="1"/>
                                            </p:txEl>
                                          </p:spTgt>
                                        </p:tgtEl>
                                        <p:attrNameLst>
                                          <p:attrName>r</p:attrName>
                                        </p:attrNameLst>
                                      </p:cBhvr>
                                    </p:animRot>
                                    <p:animRot by="-1500000">
                                      <p:cBhvr>
                                        <p:cTn id="14" dur="125" fill="hold">
                                          <p:stCondLst>
                                            <p:cond delay="125"/>
                                          </p:stCondLst>
                                        </p:cTn>
                                        <p:tgtEl>
                                          <p:spTgt spid="3">
                                            <p:txEl>
                                              <p:pRg st="1" end="1"/>
                                            </p:txEl>
                                          </p:spTgt>
                                        </p:tgtEl>
                                        <p:attrNameLst>
                                          <p:attrName>r</p:attrName>
                                        </p:attrNameLst>
                                      </p:cBhvr>
                                    </p:animRot>
                                    <p:animRot by="-1500000">
                                      <p:cBhvr>
                                        <p:cTn id="15" dur="125" fill="hold">
                                          <p:stCondLst>
                                            <p:cond delay="250"/>
                                          </p:stCondLst>
                                        </p:cTn>
                                        <p:tgtEl>
                                          <p:spTgt spid="3">
                                            <p:txEl>
                                              <p:pRg st="1" end="1"/>
                                            </p:txEl>
                                          </p:spTgt>
                                        </p:tgtEl>
                                        <p:attrNameLst>
                                          <p:attrName>r</p:attrName>
                                        </p:attrNameLst>
                                      </p:cBhvr>
                                    </p:animRot>
                                    <p:animRot by="1500000">
                                      <p:cBhvr>
                                        <p:cTn id="16" dur="125" fill="hold">
                                          <p:stCondLst>
                                            <p:cond delay="375"/>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APLICACIONES HIBRIDIAS </a:t>
            </a:r>
          </a:p>
        </p:txBody>
      </p:sp>
      <p:sp>
        <p:nvSpPr>
          <p:cNvPr id="3" name="Marcador de contenido 2"/>
          <p:cNvSpPr>
            <a:spLocks noGrp="1"/>
          </p:cNvSpPr>
          <p:nvPr>
            <p:ph idx="1"/>
          </p:nvPr>
        </p:nvSpPr>
        <p:spPr/>
        <p:txBody>
          <a:bodyPr/>
          <a:lstStyle/>
          <a:p>
            <a:r>
              <a:rPr lang="es-GT" dirty="0"/>
              <a:t>Hoy en día, las aplicaciones móviles híbridas son cada vez más utilizadas en el desarrolllo de apps pero, ¿qué es exactamente una aplicación móvil híbrida?</a:t>
            </a:r>
          </a:p>
          <a:p>
            <a:r>
              <a:rPr lang="es-GT" dirty="0"/>
              <a:t>Las </a:t>
            </a:r>
            <a:r>
              <a:rPr lang="es-GT" b="1" dirty="0"/>
              <a:t>aplicaciones móviles híbridas</a:t>
            </a:r>
            <a:r>
              <a:rPr lang="es-GT" dirty="0"/>
              <a:t> son una combinación de tecnologías web como </a:t>
            </a:r>
            <a:r>
              <a:rPr lang="es-GT" b="1" dirty="0"/>
              <a:t>HTML, CSS y JavaScript</a:t>
            </a:r>
            <a:r>
              <a:rPr lang="es-GT" dirty="0"/>
              <a:t>, que no son ni aplicaciones móviles verdaderamente nativas, porque consisten en un WebView ejecutado dentro de un contenedor nativo, ni tampoco están basadas en Web, porque se empaquetan como aplicaciones para distribución y tienen acceso a las APIs nativas del dispositivo.</a:t>
            </a:r>
          </a:p>
          <a:p>
            <a:endParaRPr lang="es-GT" dirty="0"/>
          </a:p>
        </p:txBody>
      </p:sp>
    </p:spTree>
    <p:extLst>
      <p:ext uri="{BB962C8B-B14F-4D97-AF65-F5344CB8AC3E}">
        <p14:creationId xmlns:p14="http://schemas.microsoft.com/office/powerpoint/2010/main" val="206776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r>
              <a:rPr lang="es-GT" dirty="0"/>
              <a:t>Los sitios web están escritos en código HTML (</a:t>
            </a:r>
            <a:r>
              <a:rPr lang="es-GT" i="1" dirty="0"/>
              <a:t>Hyper Text Markup Language</a:t>
            </a:r>
            <a:r>
              <a:rPr lang="es-GT" dirty="0"/>
              <a:t>), o dinámicamente convertidos a este, y se acceden aplicando un </a:t>
            </a:r>
            <a:r>
              <a:rPr lang="es-GT" dirty="0">
                <a:hlinkClick r:id="rId2" tooltip="Software"/>
              </a:rPr>
              <a:t>software</a:t>
            </a:r>
            <a:r>
              <a:rPr lang="es-GT" dirty="0"/>
              <a:t> conveniente llamado </a:t>
            </a:r>
            <a:r>
              <a:rPr lang="es-GT" dirty="0">
                <a:hlinkClick r:id="rId3" tooltip="Navegador web"/>
              </a:rPr>
              <a:t>navegador web</a:t>
            </a:r>
            <a:r>
              <a:rPr lang="es-GT" dirty="0"/>
              <a:t>, también conocido como un cliente </a:t>
            </a:r>
            <a:r>
              <a:rPr lang="es-GT" dirty="0">
                <a:hlinkClick r:id="rId4" tooltip="HTTP"/>
              </a:rPr>
              <a:t>HTTP</a:t>
            </a:r>
            <a:r>
              <a:rPr lang="es-GT" dirty="0"/>
              <a:t>. Los sitios web pueden ser visualizados o accedidos desde un amplio abanico de dispositivos con conexión a Internet, como </a:t>
            </a:r>
            <a:r>
              <a:rPr lang="es-GT" dirty="0">
                <a:hlinkClick r:id="rId5" tooltip="Computadoras"/>
              </a:rPr>
              <a:t>computadoras</a:t>
            </a:r>
            <a:r>
              <a:rPr lang="es-GT" dirty="0"/>
              <a:t>personales, portátiles, </a:t>
            </a:r>
            <a:r>
              <a:rPr lang="es-GT" dirty="0">
                <a:hlinkClick r:id="rId6" tooltip="PDA"/>
              </a:rPr>
              <a:t>PDAs</a:t>
            </a:r>
            <a:r>
              <a:rPr lang="es-GT" dirty="0"/>
              <a:t>, y </a:t>
            </a:r>
            <a:r>
              <a:rPr lang="es-GT" dirty="0">
                <a:hlinkClick r:id="rId7" tooltip="Teléfonos móviles"/>
              </a:rPr>
              <a:t>teléfonos móviles</a:t>
            </a:r>
            <a:r>
              <a:rPr lang="es-GT" dirty="0"/>
              <a:t>.</a:t>
            </a:r>
          </a:p>
          <a:p>
            <a:r>
              <a:rPr lang="es-GT" dirty="0"/>
              <a:t>Un sitio web está </a:t>
            </a:r>
            <a:r>
              <a:rPr lang="es-GT" dirty="0">
                <a:hlinkClick r:id="rId8" tooltip="Alojamiento web"/>
              </a:rPr>
              <a:t>alojado</a:t>
            </a:r>
            <a:r>
              <a:rPr lang="es-GT" dirty="0"/>
              <a:t> en una computadora conocida como </a:t>
            </a:r>
            <a:r>
              <a:rPr lang="es-GT" dirty="0">
                <a:hlinkClick r:id="rId9" tooltip="Servidor web"/>
              </a:rPr>
              <a:t>servidor web</a:t>
            </a:r>
            <a:r>
              <a:rPr lang="es-GT" dirty="0"/>
              <a:t>, también llamada servidor HTTP, y estos términos también pueden referirse al </a:t>
            </a:r>
            <a:r>
              <a:rPr lang="es-GT" dirty="0">
                <a:hlinkClick r:id="rId2" tooltip="Software"/>
              </a:rPr>
              <a:t>software</a:t>
            </a:r>
            <a:r>
              <a:rPr lang="es-GT" dirty="0"/>
              <a:t> que se ejecuta en esta computadora y que recupera y entrega las páginas de un sitio web en respuesta a peticiones del usuario. </a:t>
            </a:r>
            <a:r>
              <a:rPr lang="es-GT" dirty="0">
                <a:hlinkClick r:id="rId10" tooltip="Servidor HTTP Apache"/>
              </a:rPr>
              <a:t>Apache</a:t>
            </a:r>
            <a:r>
              <a:rPr lang="es-GT" dirty="0"/>
              <a:t> es el programa más comúnmente usado como servidor web (según las estadísticas de Netcraft) y el </a:t>
            </a:r>
            <a:r>
              <a:rPr lang="es-GT" dirty="0">
                <a:hlinkClick r:id="rId11" tooltip="Internet Information Services"/>
              </a:rPr>
              <a:t>Internet Information Services</a:t>
            </a:r>
            <a:r>
              <a:rPr lang="es-GT" dirty="0"/>
              <a:t> (IIS) de </a:t>
            </a:r>
            <a:r>
              <a:rPr lang="es-GT" dirty="0">
                <a:hlinkClick r:id="rId12" tooltip="Microsoft"/>
              </a:rPr>
              <a:t>Microsoft</a:t>
            </a:r>
            <a:r>
              <a:rPr lang="es-GT" dirty="0"/>
              <a:t> también se usa con mucha frecuencia. Un sitio web estático es uno que tiene contenido que no se espera que cambie frecuentemente y se mantiene manualmente por alguna persona o personas que usan algún tipo de programa editor. Hay dos amplias categorías de programas editores usados para este propósito que son</a:t>
            </a:r>
          </a:p>
          <a:p>
            <a:endParaRPr lang="es-GT" dirty="0"/>
          </a:p>
        </p:txBody>
      </p:sp>
    </p:spTree>
    <p:extLst>
      <p:ext uri="{BB962C8B-B14F-4D97-AF65-F5344CB8AC3E}">
        <p14:creationId xmlns:p14="http://schemas.microsoft.com/office/powerpoint/2010/main" val="109636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par>
                                <p:cTn id="11" presetID="34" presetClass="emph" presetSubtype="0" fill="hold"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3">
                                            <p:txEl>
                                              <p:pRg st="1" end="1"/>
                                            </p:txEl>
                                          </p:spTgt>
                                        </p:tgtEl>
                                        <p:attrNameLst>
                                          <p:attrName>ppt_x</p:attrName>
                                          <p:attrName>ppt_y</p:attrName>
                                        </p:attrNameLst>
                                      </p:cBhvr>
                                    </p:animMotion>
                                    <p:animRot by="1500000">
                                      <p:cBhvr>
                                        <p:cTn id="13" dur="125" fill="hold">
                                          <p:stCondLst>
                                            <p:cond delay="0"/>
                                          </p:stCondLst>
                                        </p:cTn>
                                        <p:tgtEl>
                                          <p:spTgt spid="3">
                                            <p:txEl>
                                              <p:pRg st="1" end="1"/>
                                            </p:txEl>
                                          </p:spTgt>
                                        </p:tgtEl>
                                        <p:attrNameLst>
                                          <p:attrName>r</p:attrName>
                                        </p:attrNameLst>
                                      </p:cBhvr>
                                    </p:animRot>
                                    <p:animRot by="-1500000">
                                      <p:cBhvr>
                                        <p:cTn id="14" dur="125" fill="hold">
                                          <p:stCondLst>
                                            <p:cond delay="125"/>
                                          </p:stCondLst>
                                        </p:cTn>
                                        <p:tgtEl>
                                          <p:spTgt spid="3">
                                            <p:txEl>
                                              <p:pRg st="1" end="1"/>
                                            </p:txEl>
                                          </p:spTgt>
                                        </p:tgtEl>
                                        <p:attrNameLst>
                                          <p:attrName>r</p:attrName>
                                        </p:attrNameLst>
                                      </p:cBhvr>
                                    </p:animRot>
                                    <p:animRot by="-1500000">
                                      <p:cBhvr>
                                        <p:cTn id="15" dur="125" fill="hold">
                                          <p:stCondLst>
                                            <p:cond delay="250"/>
                                          </p:stCondLst>
                                        </p:cTn>
                                        <p:tgtEl>
                                          <p:spTgt spid="3">
                                            <p:txEl>
                                              <p:pRg st="1" end="1"/>
                                            </p:txEl>
                                          </p:spTgt>
                                        </p:tgtEl>
                                        <p:attrNameLst>
                                          <p:attrName>r</p:attrName>
                                        </p:attrNameLst>
                                      </p:cBhvr>
                                    </p:animRot>
                                    <p:animRot by="1500000">
                                      <p:cBhvr>
                                        <p:cTn id="16" dur="125" fill="hold">
                                          <p:stCondLst>
                                            <p:cond delay="375"/>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126827" y="2056686"/>
            <a:ext cx="6096000" cy="4801314"/>
          </a:xfrm>
          <a:prstGeom prst="rect">
            <a:avLst/>
          </a:prstGeom>
        </p:spPr>
        <p:txBody>
          <a:bodyPr>
            <a:spAutoFit/>
          </a:bodyPr>
          <a:lstStyle/>
          <a:p>
            <a:pPr>
              <a:buFont typeface="Arial" panose="020B0604020202020204" pitchFamily="34" charset="0"/>
              <a:buChar char="•"/>
            </a:pPr>
            <a:r>
              <a:rPr lang="es-GT" dirty="0">
                <a:solidFill>
                  <a:srgbClr val="0B0080"/>
                </a:solidFill>
                <a:latin typeface="Arial" panose="020B0604020202020204" pitchFamily="34" charset="0"/>
                <a:hlinkClick r:id="rId2" tooltip="Editores de texto"/>
              </a:rPr>
              <a:t>Editores de texto</a:t>
            </a:r>
            <a:r>
              <a:rPr lang="es-GT" dirty="0">
                <a:solidFill>
                  <a:srgbClr val="222222"/>
                </a:solidFill>
                <a:latin typeface="Arial" panose="020B0604020202020204" pitchFamily="34" charset="0"/>
              </a:rPr>
              <a:t> como </a:t>
            </a:r>
            <a:r>
              <a:rPr lang="es-GT" dirty="0">
                <a:solidFill>
                  <a:srgbClr val="0B0080"/>
                </a:solidFill>
                <a:latin typeface="Arial" panose="020B0604020202020204" pitchFamily="34" charset="0"/>
                <a:hlinkClick r:id="rId3" tooltip="Notepad"/>
              </a:rPr>
              <a:t>Notepad</a:t>
            </a:r>
            <a:r>
              <a:rPr lang="es-GT" dirty="0">
                <a:solidFill>
                  <a:srgbClr val="222222"/>
                </a:solidFill>
                <a:latin typeface="Arial" panose="020B0604020202020204" pitchFamily="34" charset="0"/>
              </a:rPr>
              <a:t>, donde el HTML se manipula directamente en el programa editor o</a:t>
            </a:r>
          </a:p>
          <a:p>
            <a:pPr>
              <a:buFont typeface="Arial" panose="020B0604020202020204" pitchFamily="34" charset="0"/>
              <a:buChar char="•"/>
            </a:pPr>
            <a:r>
              <a:rPr lang="es-GT" dirty="0">
                <a:solidFill>
                  <a:srgbClr val="222222"/>
                </a:solidFill>
                <a:latin typeface="Arial" panose="020B0604020202020204" pitchFamily="34" charset="0"/>
              </a:rPr>
              <a:t>Editores </a:t>
            </a:r>
            <a:r>
              <a:rPr lang="es-GT" dirty="0">
                <a:solidFill>
                  <a:srgbClr val="0B0080"/>
                </a:solidFill>
                <a:latin typeface="Arial" panose="020B0604020202020204" pitchFamily="34" charset="0"/>
                <a:hlinkClick r:id="rId4" tooltip="WYSIWYG"/>
              </a:rPr>
              <a:t>WYSIWYG</a:t>
            </a:r>
            <a:r>
              <a:rPr lang="es-GT" dirty="0">
                <a:solidFill>
                  <a:srgbClr val="222222"/>
                </a:solidFill>
                <a:latin typeface="Arial" panose="020B0604020202020204" pitchFamily="34" charset="0"/>
              </a:rPr>
              <a:t> como por ejemplo </a:t>
            </a:r>
            <a:r>
              <a:rPr lang="es-GT" dirty="0">
                <a:solidFill>
                  <a:srgbClr val="0B0080"/>
                </a:solidFill>
                <a:latin typeface="Arial" panose="020B0604020202020204" pitchFamily="34" charset="0"/>
                <a:hlinkClick r:id="rId5" tooltip="Microsoft FrontPage"/>
              </a:rPr>
              <a:t>Microsoft FrontPage</a:t>
            </a:r>
            <a:r>
              <a:rPr lang="es-GT" dirty="0">
                <a:solidFill>
                  <a:srgbClr val="222222"/>
                </a:solidFill>
                <a:latin typeface="Arial" panose="020B0604020202020204" pitchFamily="34" charset="0"/>
              </a:rPr>
              <a:t> y </a:t>
            </a:r>
            <a:r>
              <a:rPr lang="es-GT" dirty="0">
                <a:solidFill>
                  <a:srgbClr val="0B0080"/>
                </a:solidFill>
                <a:latin typeface="Arial" panose="020B0604020202020204" pitchFamily="34" charset="0"/>
                <a:hlinkClick r:id="rId6" tooltip="Adobe Dreamweaver"/>
              </a:rPr>
              <a:t>Adobe Dreamweaver</a:t>
            </a:r>
            <a:r>
              <a:rPr lang="es-GT" dirty="0">
                <a:solidFill>
                  <a:srgbClr val="222222"/>
                </a:solidFill>
                <a:latin typeface="Arial" panose="020B0604020202020204" pitchFamily="34" charset="0"/>
              </a:rPr>
              <a:t>, donde el sitio se edita usando una interfaz </a:t>
            </a:r>
            <a:r>
              <a:rPr lang="es-GT" dirty="0">
                <a:solidFill>
                  <a:srgbClr val="0B0080"/>
                </a:solidFill>
                <a:latin typeface="Arial" panose="020B0604020202020204" pitchFamily="34" charset="0"/>
                <a:hlinkClick r:id="rId7" tooltip="GUI"/>
              </a:rPr>
              <a:t>GUI</a:t>
            </a:r>
            <a:r>
              <a:rPr lang="es-GT" dirty="0">
                <a:solidFill>
                  <a:srgbClr val="222222"/>
                </a:solidFill>
                <a:latin typeface="Arial" panose="020B0604020202020204" pitchFamily="34" charset="0"/>
              </a:rPr>
              <a:t> y el HTML subyacente se genera automáticamente con el programa editor.</a:t>
            </a:r>
          </a:p>
          <a:p>
            <a:r>
              <a:rPr lang="es-GT" dirty="0">
                <a:solidFill>
                  <a:srgbClr val="222222"/>
                </a:solidFill>
                <a:latin typeface="Arial" panose="020B0604020202020204" pitchFamily="34" charset="0"/>
              </a:rPr>
              <a:t>Un sitio web dinámico es uno que puede tener cambios frecuentes en la </a:t>
            </a:r>
            <a:r>
              <a:rPr lang="es-GT" dirty="0">
                <a:solidFill>
                  <a:srgbClr val="0B0080"/>
                </a:solidFill>
                <a:latin typeface="Arial" panose="020B0604020202020204" pitchFamily="34" charset="0"/>
                <a:hlinkClick r:id="rId8" tooltip="Información"/>
              </a:rPr>
              <a:t>información</a:t>
            </a:r>
            <a:r>
              <a:rPr lang="es-GT" dirty="0">
                <a:solidFill>
                  <a:srgbClr val="222222"/>
                </a:solidFill>
                <a:latin typeface="Arial" panose="020B0604020202020204" pitchFamily="34" charset="0"/>
              </a:rPr>
              <a:t>. Cuando el servidor web recibe una petición para una determinada página de un sitio web, la página se genera automáticamente por el software, como respuesta directa a la petición de la página; Por lo tanto se puede dar así un amplio abanico de posibilidades, incluyendo por ejemplo: (a) Mostrar el estado actual de un diálogo entre usuarios, (b) Monitorizar una situación cambiante, o proporcionar información personalizada de alguna manera a los requisitos del usuario individual, etc.</a:t>
            </a:r>
            <a:endParaRPr lang="es-GT"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07949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dirty="0"/>
              <a:t>Tipos de sitios </a:t>
            </a:r>
            <a:r>
              <a:rPr lang="es-GT" dirty="0" smtClean="0"/>
              <a:t>web</a:t>
            </a:r>
            <a:endParaRPr lang="es-GT" dirty="0"/>
          </a:p>
          <a:p>
            <a:r>
              <a:rPr lang="es-GT" dirty="0"/>
              <a:t>Existen muchas variedades de sitios web, cada uno especializado en un tipo particular de contenido o uso, y pueden clasificarse arbitrariamente de muchas maneras. Unas pocas clasificaciones pueden incluir:</a:t>
            </a:r>
          </a:p>
          <a:p>
            <a:endParaRPr lang="es-GT" dirty="0"/>
          </a:p>
        </p:txBody>
      </p:sp>
    </p:spTree>
    <p:extLst>
      <p:ext uri="{BB962C8B-B14F-4D97-AF65-F5344CB8AC3E}">
        <p14:creationId xmlns:p14="http://schemas.microsoft.com/office/powerpoint/2010/main" val="3974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r>
              <a:rPr lang="es-GT" dirty="0">
                <a:hlinkClick r:id="rId2" tooltip="Sitio archivo"/>
              </a:rPr>
              <a:t>Sitio archivo</a:t>
            </a:r>
            <a:r>
              <a:rPr lang="es-GT" dirty="0"/>
              <a:t>: usado para preservar contenido electrónico valioso amenazado de extinción. Dos ejemplos son: </a:t>
            </a:r>
            <a:r>
              <a:rPr lang="es-GT" dirty="0">
                <a:hlinkClick r:id="rId3" tooltip="Internet Archive"/>
              </a:rPr>
              <a:t>Internet Archive</a:t>
            </a:r>
            <a:r>
              <a:rPr lang="es-GT" dirty="0"/>
              <a:t>, el cual desde </a:t>
            </a:r>
            <a:r>
              <a:rPr lang="es-GT" dirty="0">
                <a:hlinkClick r:id="rId4" tooltip="1996"/>
              </a:rPr>
              <a:t>1996</a:t>
            </a:r>
            <a:r>
              <a:rPr lang="es-GT" dirty="0"/>
              <a:t> ha preservado billones de antiguas (y nuevas) páginas web; y </a:t>
            </a:r>
            <a:r>
              <a:rPr lang="es-GT" dirty="0">
                <a:hlinkClick r:id="rId5" tooltip="Google Groups"/>
              </a:rPr>
              <a:t>Google Groups</a:t>
            </a:r>
            <a:r>
              <a:rPr lang="es-GT" dirty="0"/>
              <a:t>, que a principios del </a:t>
            </a:r>
            <a:r>
              <a:rPr lang="es-GT" dirty="0">
                <a:hlinkClick r:id="rId6" tooltip="2005"/>
              </a:rPr>
              <a:t>2005</a:t>
            </a:r>
            <a:r>
              <a:rPr lang="es-GT" dirty="0"/>
              <a:t> archivaba más de 845 000 000 mensajes expuestos en los grupos de noticias/discusión de </a:t>
            </a:r>
            <a:r>
              <a:rPr lang="es-GT" dirty="0">
                <a:hlinkClick r:id="rId7" tooltip="Usenet"/>
              </a:rPr>
              <a:t>Usenet</a:t>
            </a:r>
            <a:r>
              <a:rPr lang="es-GT" dirty="0"/>
              <a:t>, tras su adquisición de Deja News.</a:t>
            </a:r>
          </a:p>
          <a:p>
            <a:r>
              <a:rPr lang="es-GT" dirty="0"/>
              <a:t>Sitio </a:t>
            </a:r>
            <a:r>
              <a:rPr lang="es-GT" dirty="0">
                <a:hlinkClick r:id="rId8" tooltip="Weblog"/>
              </a:rPr>
              <a:t>weblog</a:t>
            </a:r>
            <a:r>
              <a:rPr lang="es-GT" dirty="0"/>
              <a:t> (o </a:t>
            </a:r>
            <a:r>
              <a:rPr lang="es-GT" i="1" dirty="0"/>
              <a:t>blog</a:t>
            </a:r>
            <a:r>
              <a:rPr lang="es-GT" dirty="0"/>
              <a:t> o </a:t>
            </a:r>
            <a:r>
              <a:rPr lang="es-GT" i="1" dirty="0"/>
              <a:t>bitácora digital</a:t>
            </a:r>
            <a:r>
              <a:rPr lang="es-GT" dirty="0"/>
              <a:t>):</a:t>
            </a:r>
            <a:r>
              <a:rPr lang="es-GT" baseline="30000" dirty="0">
                <a:hlinkClick r:id="rId9"/>
              </a:rPr>
              <a:t>5</a:t>
            </a:r>
            <a:r>
              <a:rPr lang="es-GT" dirty="0"/>
              <a:t>​ sitio usado para registrar lecturas en línea o para exponer contenidos en línea con la fecha del día de ingreso; también puede incluir foros de discusión. Ejemplos: </a:t>
            </a:r>
            <a:r>
              <a:rPr lang="es-GT" dirty="0">
                <a:hlinkClick r:id="rId10" tooltip="Blogger"/>
              </a:rPr>
              <a:t>Blogger</a:t>
            </a:r>
            <a:r>
              <a:rPr lang="es-GT" dirty="0"/>
              <a:t>, </a:t>
            </a:r>
            <a:r>
              <a:rPr lang="es-GT" dirty="0">
                <a:hlinkClick r:id="rId11" tooltip="LiveJournal"/>
              </a:rPr>
              <a:t>LiveJournal</a:t>
            </a:r>
            <a:r>
              <a:rPr lang="es-GT" dirty="0"/>
              <a:t>, </a:t>
            </a:r>
            <a:r>
              <a:rPr lang="es-GT" dirty="0">
                <a:hlinkClick r:id="rId12" tooltip="WordPress"/>
              </a:rPr>
              <a:t>WordPress</a:t>
            </a:r>
            <a:r>
              <a:rPr lang="es-GT" dirty="0"/>
              <a:t>.</a:t>
            </a:r>
          </a:p>
          <a:p>
            <a:r>
              <a:rPr lang="es-GT" dirty="0"/>
              <a:t>Sitio de empresa: usado para promocionar una </a:t>
            </a:r>
            <a:r>
              <a:rPr lang="es-GT" dirty="0">
                <a:hlinkClick r:id="rId13" tooltip="Empresa"/>
              </a:rPr>
              <a:t>empresa</a:t>
            </a:r>
            <a:r>
              <a:rPr lang="es-GT" dirty="0"/>
              <a:t> o servicio, los cuales pueden ser fabricados por empresas dedicadas.</a:t>
            </a:r>
          </a:p>
          <a:p>
            <a:r>
              <a:rPr lang="es-GT" dirty="0"/>
              <a:t>Sitio de </a:t>
            </a:r>
            <a:r>
              <a:rPr lang="es-GT" dirty="0">
                <a:hlinkClick r:id="rId14" tooltip="Comercio electrónico"/>
              </a:rPr>
              <a:t>comercio electrónico</a:t>
            </a:r>
            <a:r>
              <a:rPr lang="es-GT" dirty="0"/>
              <a:t>: para comprar bienes, como </a:t>
            </a:r>
            <a:r>
              <a:rPr lang="es-GT" dirty="0">
                <a:hlinkClick r:id="rId15" tooltip="Amazon.com"/>
              </a:rPr>
              <a:t>Amazon.com</a:t>
            </a:r>
            <a:r>
              <a:rPr lang="es-GT" dirty="0"/>
              <a:t>.</a:t>
            </a:r>
          </a:p>
          <a:p>
            <a:r>
              <a:rPr lang="es-GT" dirty="0"/>
              <a:t>Sitio de </a:t>
            </a:r>
            <a:r>
              <a:rPr lang="es-GT" dirty="0">
                <a:hlinkClick r:id="rId16" tooltip="Comunidad virtual"/>
              </a:rPr>
              <a:t>comunidad virtual</a:t>
            </a:r>
            <a:r>
              <a:rPr lang="es-GT" dirty="0"/>
              <a:t>: un sitio o portal social donde las personas con intereses similares se comunican entre sí, normalmente por </a:t>
            </a:r>
            <a:r>
              <a:rPr lang="es-GT" dirty="0">
                <a:hlinkClick r:id="rId17" tooltip="Chat"/>
              </a:rPr>
              <a:t>chat</a:t>
            </a:r>
            <a:r>
              <a:rPr lang="es-GT" dirty="0"/>
              <a:t> o foros o simples mensajes. Por ejemplo: </a:t>
            </a:r>
            <a:r>
              <a:rPr lang="es-GT" dirty="0">
                <a:hlinkClick r:id="rId18" tooltip="MySpace"/>
              </a:rPr>
              <a:t>MySpace</a:t>
            </a:r>
            <a:r>
              <a:rPr lang="es-GT" dirty="0"/>
              <a:t>, </a:t>
            </a:r>
            <a:r>
              <a:rPr lang="es-GT" dirty="0">
                <a:hlinkClick r:id="rId19" tooltip="Facebook"/>
              </a:rPr>
              <a:t>Facebook</a:t>
            </a:r>
            <a:r>
              <a:rPr lang="es-GT" dirty="0"/>
              <a:t>, </a:t>
            </a:r>
            <a:r>
              <a:rPr lang="es-GT" dirty="0">
                <a:hlinkClick r:id="rId20" tooltip="Hi5"/>
              </a:rPr>
              <a:t>Hi5</a:t>
            </a:r>
            <a:r>
              <a:rPr lang="es-GT" dirty="0"/>
              <a:t>, </a:t>
            </a:r>
            <a:r>
              <a:rPr lang="es-GT" dirty="0">
                <a:hlinkClick r:id="rId21" tooltip="Orkut"/>
              </a:rPr>
              <a:t>Orkut</a:t>
            </a:r>
            <a:r>
              <a:rPr lang="es-GT" dirty="0"/>
              <a:t>, </a:t>
            </a:r>
            <a:r>
              <a:rPr lang="es-GT" dirty="0">
                <a:hlinkClick r:id="rId22" tooltip="Habbo"/>
              </a:rPr>
              <a:t>Habbo</a:t>
            </a:r>
            <a:r>
              <a:rPr lang="es-GT" dirty="0"/>
              <a:t>, </a:t>
            </a:r>
            <a:r>
              <a:rPr lang="es-GT" dirty="0">
                <a:hlinkClick r:id="rId23" tooltip="Twitter"/>
              </a:rPr>
              <a:t>Twitter</a:t>
            </a:r>
            <a:r>
              <a:rPr lang="es-GT" dirty="0"/>
              <a:t>,</a:t>
            </a:r>
          </a:p>
          <a:p>
            <a:r>
              <a:rPr lang="es-GT" dirty="0"/>
              <a:t>Sitio de </a:t>
            </a:r>
            <a:r>
              <a:rPr lang="es-GT" dirty="0">
                <a:hlinkClick r:id="rId24" tooltip="Base de datos"/>
              </a:rPr>
              <a:t>Base de datos</a:t>
            </a:r>
            <a:r>
              <a:rPr lang="es-GT" dirty="0"/>
              <a:t>: un sitio donde el uso principal es la búsqueda y muestra de un contenido específico de la base de datos, como por ejemplo </a:t>
            </a:r>
            <a:r>
              <a:rPr lang="es-GT" dirty="0">
                <a:hlinkClick r:id="rId25" tooltip="Internet Movie Database"/>
              </a:rPr>
              <a:t>Internet Movie Database</a:t>
            </a:r>
            <a:r>
              <a:rPr lang="es-GT" dirty="0"/>
              <a:t>.</a:t>
            </a:r>
          </a:p>
          <a:p>
            <a:endParaRPr lang="es-GT" dirty="0"/>
          </a:p>
        </p:txBody>
      </p:sp>
    </p:spTree>
    <p:extLst>
      <p:ext uri="{BB962C8B-B14F-4D97-AF65-F5344CB8AC3E}">
        <p14:creationId xmlns:p14="http://schemas.microsoft.com/office/powerpoint/2010/main" val="183826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dirty="0"/>
              <a:t>Sitio de desarrollo: un sitio con el propósito de proporcionar información y recursos relacionados con el </a:t>
            </a:r>
            <a:r>
              <a:rPr lang="es-GT" dirty="0">
                <a:hlinkClick r:id="rId2" tooltip="Ingeniería de software"/>
              </a:rPr>
              <a:t>desarrollo de software</a:t>
            </a:r>
            <a:r>
              <a:rPr lang="es-GT" dirty="0"/>
              <a:t>, </a:t>
            </a:r>
            <a:r>
              <a:rPr lang="es-GT" dirty="0">
                <a:hlinkClick r:id="rId3" tooltip="Diseño web"/>
              </a:rPr>
              <a:t>diseño web</a:t>
            </a:r>
            <a:r>
              <a:rPr lang="es-GT" dirty="0"/>
              <a:t>, etc.</a:t>
            </a:r>
          </a:p>
          <a:p>
            <a:r>
              <a:rPr lang="es-GT" dirty="0"/>
              <a:t>Sitio </a:t>
            </a:r>
            <a:r>
              <a:rPr lang="es-GT" dirty="0">
                <a:hlinkClick r:id="rId4" tooltip="Directorio"/>
              </a:rPr>
              <a:t>directorio</a:t>
            </a:r>
            <a:r>
              <a:rPr lang="es-GT" dirty="0"/>
              <a:t>: un sitio que contiene contenidos variados que están divididos en categorías y subcategorías, como el directorio de </a:t>
            </a:r>
            <a:r>
              <a:rPr lang="es-GT" dirty="0">
                <a:hlinkClick r:id="rId5" tooltip="Yahoo!"/>
              </a:rPr>
              <a:t>Yahoo!</a:t>
            </a:r>
            <a:r>
              <a:rPr lang="es-GT" dirty="0"/>
              <a:t>, el directorio de </a:t>
            </a:r>
            <a:r>
              <a:rPr lang="es-GT" dirty="0">
                <a:hlinkClick r:id="rId6" tooltip="Google"/>
              </a:rPr>
              <a:t>Google</a:t>
            </a:r>
            <a:r>
              <a:rPr lang="es-GT" dirty="0"/>
              <a:t>, y el </a:t>
            </a:r>
            <a:r>
              <a:rPr lang="es-GT" dirty="0">
                <a:hlinkClick r:id="rId7" tooltip="Open Directory Project"/>
              </a:rPr>
              <a:t>Open Directory Project</a:t>
            </a:r>
            <a:r>
              <a:rPr lang="es-GT" dirty="0"/>
              <a:t>.</a:t>
            </a:r>
          </a:p>
          <a:p>
            <a:r>
              <a:rPr lang="es-GT" dirty="0"/>
              <a:t>Sitio de </a:t>
            </a:r>
            <a:r>
              <a:rPr lang="es-GT" dirty="0">
                <a:hlinkClick r:id="rId8" tooltip="Descarga de archivos"/>
              </a:rPr>
              <a:t>descargas</a:t>
            </a:r>
            <a:r>
              <a:rPr lang="es-GT" dirty="0"/>
              <a:t>: estrictamente usado para descargar contenido electrónico, como </a:t>
            </a:r>
            <a:r>
              <a:rPr lang="es-GT" dirty="0">
                <a:hlinkClick r:id="rId9" tooltip="Software"/>
              </a:rPr>
              <a:t>software</a:t>
            </a:r>
            <a:r>
              <a:rPr lang="es-GT" dirty="0"/>
              <a:t>, juegos o </a:t>
            </a:r>
            <a:r>
              <a:rPr lang="es-GT" dirty="0">
                <a:hlinkClick r:id="rId10" tooltip="Fondo de escritorio"/>
              </a:rPr>
              <a:t>fondos de escritorio</a:t>
            </a:r>
            <a:r>
              <a:rPr lang="es-GT" dirty="0"/>
              <a:t>: Download, </a:t>
            </a:r>
            <a:r>
              <a:rPr lang="es-GT" dirty="0">
                <a:hlinkClick r:id="rId11" tooltip="Tucows"/>
              </a:rPr>
              <a:t>Tucows</a:t>
            </a:r>
            <a:r>
              <a:rPr lang="es-GT" dirty="0"/>
              <a:t>, </a:t>
            </a:r>
            <a:r>
              <a:rPr lang="es-GT" dirty="0">
                <a:hlinkClick r:id="rId12" tooltip="Softonic"/>
              </a:rPr>
              <a:t>Softonic</a:t>
            </a:r>
            <a:r>
              <a:rPr lang="es-GT" dirty="0"/>
              <a:t>, Baulsoft.</a:t>
            </a:r>
          </a:p>
          <a:p>
            <a:r>
              <a:rPr lang="es-GT" dirty="0"/>
              <a:t>Sitio de </a:t>
            </a:r>
            <a:r>
              <a:rPr lang="es-GT" dirty="0">
                <a:hlinkClick r:id="rId13" tooltip="Juego"/>
              </a:rPr>
              <a:t>juego</a:t>
            </a:r>
            <a:r>
              <a:rPr lang="es-GT" dirty="0"/>
              <a:t>: un sitio que es propiamente un juego o un «patio de recreo» donde mucha gente viene a jugar, como </a:t>
            </a:r>
            <a:r>
              <a:rPr lang="es-GT" dirty="0">
                <a:hlinkClick r:id="rId14" tooltip="MSN"/>
              </a:rPr>
              <a:t>MSN</a:t>
            </a:r>
            <a:r>
              <a:rPr lang="es-GT" dirty="0"/>
              <a:t>Games, Minijuegos.com, Pogo.com y los </a:t>
            </a:r>
            <a:r>
              <a:rPr lang="es-GT" dirty="0">
                <a:hlinkClick r:id="rId15" tooltip="MMORPG"/>
              </a:rPr>
              <a:t>MMORPGs</a:t>
            </a:r>
            <a:r>
              <a:rPr lang="es-GT" dirty="0"/>
              <a:t> </a:t>
            </a:r>
            <a:r>
              <a:rPr lang="es-GT" i="1" dirty="0"/>
              <a:t>VidaJurasica</a:t>
            </a:r>
            <a:r>
              <a:rPr lang="es-GT" dirty="0"/>
              <a:t>, </a:t>
            </a:r>
            <a:r>
              <a:rPr lang="es-GT" i="1" dirty="0"/>
              <a:t>Planetarion</a:t>
            </a:r>
            <a:r>
              <a:rPr lang="es-GT" dirty="0"/>
              <a:t>, </a:t>
            </a:r>
            <a:r>
              <a:rPr lang="es-GT" i="1" dirty="0">
                <a:hlinkClick r:id="rId16" tooltip="Kings of Chaos"/>
              </a:rPr>
              <a:t>Kings of Chaos</a:t>
            </a:r>
            <a:r>
              <a:rPr lang="es-GT" dirty="0"/>
              <a:t> y </a:t>
            </a:r>
            <a:r>
              <a:rPr lang="es-GT" i="1" dirty="0">
                <a:hlinkClick r:id="rId17" tooltip="Runescape"/>
              </a:rPr>
              <a:t>Runescape</a:t>
            </a:r>
            <a:r>
              <a:rPr lang="es-GT" dirty="0"/>
              <a:t>.</a:t>
            </a:r>
          </a:p>
          <a:p>
            <a:r>
              <a:rPr lang="es-GT" dirty="0"/>
              <a:t>Sitio de </a:t>
            </a:r>
            <a:r>
              <a:rPr lang="es-GT" dirty="0">
                <a:hlinkClick r:id="rId18" tooltip="Información"/>
              </a:rPr>
              <a:t>información</a:t>
            </a:r>
            <a:r>
              <a:rPr lang="es-GT" dirty="0"/>
              <a:t>: sitio con contenido que pretende informar a los visitantes, pero no necesariamente de propósitos comerciales; tales como: Free Internet Lexicon y </a:t>
            </a:r>
            <a:r>
              <a:rPr lang="es-GT" dirty="0">
                <a:hlinkClick r:id="rId19" tooltip="Encyclopedia"/>
              </a:rPr>
              <a:t>Encyclopedia</a:t>
            </a:r>
            <a:r>
              <a:rPr lang="es-GT" dirty="0"/>
              <a:t>. La mayoría de los gobiernos e instituciones educacionales y sin ánimo de lucro tienen un sitio de información.</a:t>
            </a:r>
          </a:p>
        </p:txBody>
      </p:sp>
    </p:spTree>
    <p:extLst>
      <p:ext uri="{BB962C8B-B14F-4D97-AF65-F5344CB8AC3E}">
        <p14:creationId xmlns:p14="http://schemas.microsoft.com/office/powerpoint/2010/main" val="374034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10000"/>
          </a:bodyPr>
          <a:lstStyle/>
          <a:p>
            <a:r>
              <a:rPr lang="es-GT" dirty="0"/>
              <a:t>Sitio de </a:t>
            </a:r>
            <a:r>
              <a:rPr lang="es-GT" dirty="0">
                <a:hlinkClick r:id="rId2" tooltip="Noticia"/>
              </a:rPr>
              <a:t>noticias</a:t>
            </a:r>
            <a:r>
              <a:rPr lang="es-GT" dirty="0"/>
              <a:t>: similar a un sitio de información, pero dedicado a mostrar noticias y comentarios de la actualidad.</a:t>
            </a:r>
          </a:p>
          <a:p>
            <a:r>
              <a:rPr lang="es-GT" dirty="0"/>
              <a:t>Sitio </a:t>
            </a:r>
            <a:r>
              <a:rPr lang="es-GT" dirty="0">
                <a:hlinkClick r:id="rId3" tooltip="Pornografía"/>
              </a:rPr>
              <a:t>pornográfico</a:t>
            </a:r>
            <a:r>
              <a:rPr lang="es-GT" dirty="0"/>
              <a:t>: muestra imágenes y vídeos de contenido sexual explícito.</a:t>
            </a:r>
          </a:p>
          <a:p>
            <a:r>
              <a:rPr lang="es-GT" dirty="0"/>
              <a:t>Sitio de promoción web: usado para promocionar otras páginas web por medio de publicación de artículos de opinión.</a:t>
            </a:r>
          </a:p>
          <a:p>
            <a:r>
              <a:rPr lang="es-GT" dirty="0"/>
              <a:t>Sitio </a:t>
            </a:r>
            <a:r>
              <a:rPr lang="es-GT" dirty="0">
                <a:hlinkClick r:id="rId4" tooltip="Buscador"/>
              </a:rPr>
              <a:t>buscador</a:t>
            </a:r>
            <a:r>
              <a:rPr lang="es-GT" dirty="0"/>
              <a:t>: un sitio que proporciona información general y está pensado como entrada o búsqueda para otros sitios. Un ejemplo puro es </a:t>
            </a:r>
            <a:r>
              <a:rPr lang="es-GT" dirty="0">
                <a:hlinkClick r:id="rId5" tooltip="Google"/>
              </a:rPr>
              <a:t>Google</a:t>
            </a:r>
            <a:r>
              <a:rPr lang="es-GT" dirty="0"/>
              <a:t>, y el tipo de buscador más conocido es </a:t>
            </a:r>
            <a:r>
              <a:rPr lang="es-GT" dirty="0">
                <a:hlinkClick r:id="rId6" tooltip="Yahoo!"/>
              </a:rPr>
              <a:t>Yahoo!</a:t>
            </a:r>
            <a:r>
              <a:rPr lang="es-GT" dirty="0"/>
              <a:t>.</a:t>
            </a:r>
          </a:p>
          <a:p>
            <a:r>
              <a:rPr lang="es-GT" dirty="0"/>
              <a:t>Sitio </a:t>
            </a:r>
            <a:r>
              <a:rPr lang="es-GT" dirty="0">
                <a:hlinkClick r:id="rId7" tooltip="Shock"/>
              </a:rPr>
              <a:t>shock</a:t>
            </a:r>
            <a:r>
              <a:rPr lang="es-GT" dirty="0"/>
              <a:t>: incluye </a:t>
            </a:r>
            <a:r>
              <a:rPr lang="es-GT" dirty="0">
                <a:hlinkClick r:id="rId8" tooltip="Imagen"/>
              </a:rPr>
              <a:t>imágenes</a:t>
            </a:r>
            <a:r>
              <a:rPr lang="es-GT" dirty="0"/>
              <a:t> u otro material que tiene la intención de ser ofensivo a la mayoría de los visitantes.</a:t>
            </a:r>
          </a:p>
          <a:p>
            <a:r>
              <a:rPr lang="es-GT" dirty="0"/>
              <a:t>Sitio de </a:t>
            </a:r>
            <a:r>
              <a:rPr lang="es-GT" dirty="0">
                <a:hlinkClick r:id="rId9" tooltip="Subastas"/>
              </a:rPr>
              <a:t>subastas</a:t>
            </a:r>
            <a:r>
              <a:rPr lang="es-GT" dirty="0"/>
              <a:t>: subastas de artículos por Internet, como </a:t>
            </a:r>
            <a:r>
              <a:rPr lang="es-GT" dirty="0">
                <a:hlinkClick r:id="rId10" tooltip="EBay"/>
              </a:rPr>
              <a:t>eBay</a:t>
            </a:r>
            <a:r>
              <a:rPr lang="es-GT" dirty="0"/>
              <a:t>.</a:t>
            </a:r>
          </a:p>
          <a:p>
            <a:r>
              <a:rPr lang="es-GT" dirty="0"/>
              <a:t>Sitio </a:t>
            </a:r>
            <a:r>
              <a:rPr lang="es-GT" dirty="0">
                <a:hlinkClick r:id="rId11" tooltip="Persona"/>
              </a:rPr>
              <a:t>personal</a:t>
            </a:r>
            <a:r>
              <a:rPr lang="es-GT" dirty="0"/>
              <a:t>: mantenido por una persona o un pequeño grupo (como por ejemplo </a:t>
            </a:r>
            <a:r>
              <a:rPr lang="es-GT" dirty="0">
                <a:hlinkClick r:id="rId12" tooltip="Familia"/>
              </a:rPr>
              <a:t>familia</a:t>
            </a:r>
            <a:r>
              <a:rPr lang="es-GT" dirty="0"/>
              <a:t>) que contiene información o cualquier contenido que la persona quiere incluir: </a:t>
            </a:r>
            <a:r>
              <a:rPr lang="es-GT" dirty="0">
                <a:hlinkClick r:id="rId13" tooltip="Facebook"/>
              </a:rPr>
              <a:t>Facebook</a:t>
            </a:r>
            <a:r>
              <a:rPr lang="es-GT" dirty="0"/>
              <a:t>, </a:t>
            </a:r>
            <a:r>
              <a:rPr lang="es-GT" dirty="0">
                <a:hlinkClick r:id="rId14" tooltip="Fotolog"/>
              </a:rPr>
              <a:t>Fotolog</a:t>
            </a:r>
            <a:r>
              <a:rPr lang="es-GT" dirty="0"/>
              <a:t>.</a:t>
            </a:r>
          </a:p>
          <a:p>
            <a:r>
              <a:rPr lang="es-GT" dirty="0"/>
              <a:t>Sitio </a:t>
            </a:r>
            <a:r>
              <a:rPr lang="es-GT" dirty="0">
                <a:hlinkClick r:id="rId15" tooltip="Portal (internet)"/>
              </a:rPr>
              <a:t>portal</a:t>
            </a:r>
            <a:r>
              <a:rPr lang="es-GT" dirty="0"/>
              <a:t>: un sitio web que proporciona un punto de inicio, entrada o portal, a otros recursos en Internet o una intranet.</a:t>
            </a:r>
          </a:p>
          <a:p>
            <a:r>
              <a:rPr lang="es-GT" dirty="0"/>
              <a:t>Sitio </a:t>
            </a:r>
            <a:r>
              <a:rPr lang="es-GT" dirty="0">
                <a:hlinkClick r:id="rId16" tooltip="Web 1.0"/>
              </a:rPr>
              <a:t>Web 1.0</a:t>
            </a:r>
            <a:r>
              <a:rPr lang="es-GT" dirty="0"/>
              <a:t>: un sitio web estático. Un sitio donde el visitante solo puede recorrer sus páginas sin posibilidad de interactuar con ellas.</a:t>
            </a:r>
          </a:p>
        </p:txBody>
      </p:sp>
    </p:spTree>
    <p:extLst>
      <p:ext uri="{BB962C8B-B14F-4D97-AF65-F5344CB8AC3E}">
        <p14:creationId xmlns:p14="http://schemas.microsoft.com/office/powerpoint/2010/main" val="357027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dirty="0"/>
              <a:t>Sitio </a:t>
            </a:r>
            <a:r>
              <a:rPr lang="es-GT" dirty="0">
                <a:hlinkClick r:id="rId2" tooltip="Web 2.0"/>
              </a:rPr>
              <a:t>Web 2.0</a:t>
            </a:r>
            <a:r>
              <a:rPr lang="es-GT" dirty="0"/>
              <a:t>: un sitio web interactivo. Un sitio donde el visitante puede hacer más cosas que recorrer sus páginas, en concreto, extraer información en la forma y criterios que estime oportuno y conveniente.</a:t>
            </a:r>
          </a:p>
          <a:p>
            <a:r>
              <a:rPr lang="es-GT" dirty="0"/>
              <a:t>Sitio </a:t>
            </a:r>
            <a:r>
              <a:rPr lang="es-GT" dirty="0">
                <a:hlinkClick r:id="rId3" tooltip="Web 3.0"/>
              </a:rPr>
              <a:t>Web 3.0</a:t>
            </a:r>
            <a:r>
              <a:rPr lang="es-GT" dirty="0"/>
              <a:t>: un sitio web inteligente. Un sitio que reconoce al usuario y muestra una dinámica en función de sus gustos, preferencias, historial, el momento y el estado de ánimo en que se encuentre... Solo está disponible en muy contadas redes privadas. Para </a:t>
            </a:r>
            <a:r>
              <a:rPr lang="es-GT" dirty="0">
                <a:hlinkClick r:id="rId4" tooltip="Internet"/>
              </a:rPr>
              <a:t>Internet</a:t>
            </a:r>
            <a:r>
              <a:rPr lang="es-GT" dirty="0"/>
              <a:t> aún se está desarrollado, pero se encuentra posiblemente en fases muy incipientes (fase de definición). Los sistemas de </a:t>
            </a:r>
            <a:r>
              <a:rPr lang="es-GT" dirty="0">
                <a:hlinkClick r:id="rId5" tooltip="Inteligencia artificial"/>
              </a:rPr>
              <a:t>inteligencia artificial</a:t>
            </a:r>
            <a:r>
              <a:rPr lang="es-GT" dirty="0"/>
              <a:t> y de interacción </a:t>
            </a:r>
            <a:r>
              <a:rPr lang="es-GT" dirty="0">
                <a:hlinkClick r:id="rId6" tooltip="Hardware"/>
              </a:rPr>
              <a:t>hardware</a:t>
            </a:r>
            <a:r>
              <a:rPr lang="es-GT" dirty="0"/>
              <a:t> lo hacen tecnológicamente posible, aunque nos encontramos todavía lejos de su implementación a gran escala.</a:t>
            </a:r>
          </a:p>
          <a:p>
            <a:r>
              <a:rPr lang="es-GT" dirty="0"/>
              <a:t>Creador de sitios: es básicamente un sitio que permite crear otros sitios, utilizando herramientas de trabajo en línea, como PageCreative.</a:t>
            </a:r>
          </a:p>
          <a:p>
            <a:endParaRPr lang="es-GT" dirty="0"/>
          </a:p>
        </p:txBody>
      </p:sp>
    </p:spTree>
    <p:extLst>
      <p:ext uri="{BB962C8B-B14F-4D97-AF65-F5344CB8AC3E}">
        <p14:creationId xmlns:p14="http://schemas.microsoft.com/office/powerpoint/2010/main" val="23343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par>
                                <p:cTn id="11" presetID="34" presetClass="emph" presetSubtype="0" fill="hold"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3">
                                            <p:txEl>
                                              <p:pRg st="1" end="1"/>
                                            </p:txEl>
                                          </p:spTgt>
                                        </p:tgtEl>
                                        <p:attrNameLst>
                                          <p:attrName>ppt_x</p:attrName>
                                          <p:attrName>ppt_y</p:attrName>
                                        </p:attrNameLst>
                                      </p:cBhvr>
                                    </p:animMotion>
                                    <p:animRot by="1500000">
                                      <p:cBhvr>
                                        <p:cTn id="13" dur="125" fill="hold">
                                          <p:stCondLst>
                                            <p:cond delay="0"/>
                                          </p:stCondLst>
                                        </p:cTn>
                                        <p:tgtEl>
                                          <p:spTgt spid="3">
                                            <p:txEl>
                                              <p:pRg st="1" end="1"/>
                                            </p:txEl>
                                          </p:spTgt>
                                        </p:tgtEl>
                                        <p:attrNameLst>
                                          <p:attrName>r</p:attrName>
                                        </p:attrNameLst>
                                      </p:cBhvr>
                                    </p:animRot>
                                    <p:animRot by="-1500000">
                                      <p:cBhvr>
                                        <p:cTn id="14" dur="125" fill="hold">
                                          <p:stCondLst>
                                            <p:cond delay="125"/>
                                          </p:stCondLst>
                                        </p:cTn>
                                        <p:tgtEl>
                                          <p:spTgt spid="3">
                                            <p:txEl>
                                              <p:pRg st="1" end="1"/>
                                            </p:txEl>
                                          </p:spTgt>
                                        </p:tgtEl>
                                        <p:attrNameLst>
                                          <p:attrName>r</p:attrName>
                                        </p:attrNameLst>
                                      </p:cBhvr>
                                    </p:animRot>
                                    <p:animRot by="-1500000">
                                      <p:cBhvr>
                                        <p:cTn id="15" dur="125" fill="hold">
                                          <p:stCondLst>
                                            <p:cond delay="250"/>
                                          </p:stCondLst>
                                        </p:cTn>
                                        <p:tgtEl>
                                          <p:spTgt spid="3">
                                            <p:txEl>
                                              <p:pRg st="1" end="1"/>
                                            </p:txEl>
                                          </p:spTgt>
                                        </p:tgtEl>
                                        <p:attrNameLst>
                                          <p:attrName>r</p:attrName>
                                        </p:attrNameLst>
                                      </p:cBhvr>
                                    </p:animRot>
                                    <p:animRot by="1500000">
                                      <p:cBhvr>
                                        <p:cTn id="16" dur="125" fill="hold">
                                          <p:stCondLst>
                                            <p:cond delay="375"/>
                                          </p:stCondLst>
                                        </p:cTn>
                                        <p:tgtEl>
                                          <p:spTgt spid="3">
                                            <p:txEl>
                                              <p:pRg st="1" end="1"/>
                                            </p:txEl>
                                          </p:spTgt>
                                        </p:tgtEl>
                                        <p:attrNameLst>
                                          <p:attrName>r</p:attrName>
                                        </p:attrNameLst>
                                      </p:cBhvr>
                                    </p:animRot>
                                  </p:childTnLst>
                                </p:cTn>
                              </p:par>
                              <p:par>
                                <p:cTn id="17" presetID="34" presetClass="emph" presetSubtype="0" fill="hold"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3">
                                            <p:txEl>
                                              <p:pRg st="2" end="2"/>
                                            </p:txEl>
                                          </p:spTgt>
                                        </p:tgtEl>
                                        <p:attrNameLst>
                                          <p:attrName>ppt_x</p:attrName>
                                          <p:attrName>ppt_y</p:attrName>
                                        </p:attrNameLst>
                                      </p:cBhvr>
                                    </p:animMotion>
                                    <p:animRot by="1500000">
                                      <p:cBhvr>
                                        <p:cTn id="19" dur="125" fill="hold">
                                          <p:stCondLst>
                                            <p:cond delay="0"/>
                                          </p:stCondLst>
                                        </p:cTn>
                                        <p:tgtEl>
                                          <p:spTgt spid="3">
                                            <p:txEl>
                                              <p:pRg st="2" end="2"/>
                                            </p:txEl>
                                          </p:spTgt>
                                        </p:tgtEl>
                                        <p:attrNameLst>
                                          <p:attrName>r</p:attrName>
                                        </p:attrNameLst>
                                      </p:cBhvr>
                                    </p:animRot>
                                    <p:animRot by="-1500000">
                                      <p:cBhvr>
                                        <p:cTn id="20" dur="125" fill="hold">
                                          <p:stCondLst>
                                            <p:cond delay="125"/>
                                          </p:stCondLst>
                                        </p:cTn>
                                        <p:tgtEl>
                                          <p:spTgt spid="3">
                                            <p:txEl>
                                              <p:pRg st="2" end="2"/>
                                            </p:txEl>
                                          </p:spTgt>
                                        </p:tgtEl>
                                        <p:attrNameLst>
                                          <p:attrName>r</p:attrName>
                                        </p:attrNameLst>
                                      </p:cBhvr>
                                    </p:animRot>
                                    <p:animRot by="-1500000">
                                      <p:cBhvr>
                                        <p:cTn id="21" dur="125" fill="hold">
                                          <p:stCondLst>
                                            <p:cond delay="250"/>
                                          </p:stCondLst>
                                        </p:cTn>
                                        <p:tgtEl>
                                          <p:spTgt spid="3">
                                            <p:txEl>
                                              <p:pRg st="2" end="2"/>
                                            </p:txEl>
                                          </p:spTgt>
                                        </p:tgtEl>
                                        <p:attrNameLst>
                                          <p:attrName>r</p:attrName>
                                        </p:attrNameLst>
                                      </p:cBhvr>
                                    </p:animRot>
                                    <p:animRot by="1500000">
                                      <p:cBhvr>
                                        <p:cTn id="22" dur="125" fill="hold">
                                          <p:stCondLst>
                                            <p:cond delay="375"/>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dirty="0"/>
              <a:t>Sitio colaborativo o </a:t>
            </a:r>
            <a:r>
              <a:rPr lang="es-GT" dirty="0">
                <a:hlinkClick r:id="rId2" tooltip="Wiki"/>
              </a:rPr>
              <a:t>Wiki</a:t>
            </a:r>
            <a:r>
              <a:rPr lang="es-GT" dirty="0"/>
              <a:t>: un sitio donde los usuarios editan colaborativamente, donde los propios visitantes son los responsables de mantener la aplicación viva, usando tecnologías de última generación: </a:t>
            </a:r>
            <a:r>
              <a:rPr lang="es-GT" dirty="0">
                <a:hlinkClick r:id="rId3" tooltip="Pikeo (aún no redactado)"/>
              </a:rPr>
              <a:t>pikeo</a:t>
            </a:r>
            <a:r>
              <a:rPr lang="es-GT" dirty="0"/>
              <a:t>, </a:t>
            </a:r>
            <a:r>
              <a:rPr lang="es-GT" dirty="0">
                <a:hlinkClick r:id="rId4" tooltip="Flickr"/>
              </a:rPr>
              <a:t>flickr</a:t>
            </a:r>
            <a:r>
              <a:rPr lang="es-GT" dirty="0"/>
              <a:t>, </a:t>
            </a:r>
            <a:r>
              <a:rPr lang="es-GT" dirty="0">
                <a:hlinkClick r:id="rId5" tooltip="Wikipedia"/>
              </a:rPr>
              <a:t>Wikipedia</a:t>
            </a:r>
            <a:r>
              <a:rPr lang="es-GT" dirty="0"/>
              <a:t>.</a:t>
            </a:r>
          </a:p>
          <a:p>
            <a:r>
              <a:rPr lang="es-GT" dirty="0"/>
              <a:t>Sitio </a:t>
            </a:r>
            <a:r>
              <a:rPr lang="es-GT" dirty="0">
                <a:hlinkClick r:id="rId6" tooltip="Política"/>
              </a:rPr>
              <a:t>político</a:t>
            </a:r>
            <a:r>
              <a:rPr lang="es-GT" dirty="0"/>
              <a:t>: un sitio web donde la gente puede manifestar su visión política. Ejemplo: </a:t>
            </a:r>
            <a:r>
              <a:rPr lang="es-GT" dirty="0">
                <a:hlinkClick r:id="rId7" tooltip="New Confederacy (aún no redactado)"/>
              </a:rPr>
              <a:t>New Confederacy</a:t>
            </a:r>
            <a:r>
              <a:rPr lang="es-GT" dirty="0"/>
              <a:t>.</a:t>
            </a:r>
          </a:p>
          <a:p>
            <a:r>
              <a:rPr lang="es-GT" dirty="0"/>
              <a:t>Sitio de </a:t>
            </a:r>
            <a:r>
              <a:rPr lang="es-GT" i="1" dirty="0">
                <a:hlinkClick r:id="rId8" tooltip="Cuota de pantalla"/>
              </a:rPr>
              <a:t>rating</a:t>
            </a:r>
            <a:r>
              <a:rPr lang="es-GT" dirty="0"/>
              <a:t>: un sitio donde la gente puede alabar o menospreciar lo que aparece.</a:t>
            </a:r>
          </a:p>
          <a:p>
            <a:r>
              <a:rPr lang="es-GT" dirty="0"/>
              <a:t>Sitios </a:t>
            </a:r>
            <a:r>
              <a:rPr lang="es-GT" dirty="0">
                <a:hlinkClick r:id="rId9" tooltip="Educación"/>
              </a:rPr>
              <a:t>educativos</a:t>
            </a:r>
            <a:r>
              <a:rPr lang="es-GT" dirty="0"/>
              <a:t>: promueven cursos presenciales y a distancia, información a profesores y estudiantes, permiten ver o descargar contenidos de asignaturas o temas.</a:t>
            </a:r>
          </a:p>
          <a:p>
            <a:r>
              <a:rPr lang="es-GT" dirty="0"/>
              <a:t>Sitio </a:t>
            </a:r>
            <a:r>
              <a:rPr lang="es-GT" i="1" dirty="0">
                <a:hlinkClick r:id="rId10" tooltip="Spam"/>
              </a:rPr>
              <a:t>spam</a:t>
            </a:r>
            <a:r>
              <a:rPr lang="es-GT" dirty="0"/>
              <a:t>: sitio web sin contenidos de valor que ha sido creado exclusivamente para obtener beneficios y fines publicitarios, engañando o pretendiendo engañar a los motores de búsqueda.</a:t>
            </a:r>
          </a:p>
          <a:p>
            <a:r>
              <a:rPr lang="es-GT" dirty="0"/>
              <a:t>Sitio </a:t>
            </a:r>
            <a:r>
              <a:rPr lang="es-GT" dirty="0">
                <a:hlinkClick r:id="rId11" tooltip="Religión"/>
              </a:rPr>
              <a:t>religioso</a:t>
            </a:r>
            <a:r>
              <a:rPr lang="es-GT" dirty="0"/>
              <a:t>: sitio web donde la gente puede conocer más sobre la religión que profesa.</a:t>
            </a:r>
          </a:p>
        </p:txBody>
      </p:sp>
    </p:spTree>
    <p:extLst>
      <p:ext uri="{BB962C8B-B14F-4D97-AF65-F5344CB8AC3E}">
        <p14:creationId xmlns:p14="http://schemas.microsoft.com/office/powerpoint/2010/main" val="14826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6" presetClass="exit" presetSubtype="21" fill="hold" nodeType="withEffect">
                                  <p:stCondLst>
                                    <p:cond delay="0"/>
                                  </p:stCondLst>
                                  <p:childTnLst>
                                    <p:animEffect transition="out" filter="barn(inVertical)">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6" presetClass="exit" presetSubtype="21" fill="hold" nodeType="withEffect">
                                  <p:stCondLst>
                                    <p:cond delay="0"/>
                                  </p:stCondLst>
                                  <p:childTnLst>
                                    <p:animEffect transition="out" filter="barn(inVertical)">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6" presetClass="exit" presetSubtype="21" fill="hold" nodeType="withEffect">
                                  <p:stCondLst>
                                    <p:cond delay="0"/>
                                  </p:stCondLst>
                                  <p:childTnLst>
                                    <p:animEffect transition="out" filter="barn(inVertical)">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6" presetClass="exit" presetSubtype="21" fill="hold" nodeType="withEffect">
                                  <p:stCondLst>
                                    <p:cond delay="0"/>
                                  </p:stCondLst>
                                  <p:childTnLst>
                                    <p:animEffect transition="out" filter="barn(inVertical)">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6" presetClass="exit" presetSubtype="21" fill="hold" nodeType="withEffect">
                                  <p:stCondLst>
                                    <p:cond delay="0"/>
                                  </p:stCondLst>
                                  <p:childTnLst>
                                    <p:animEffect transition="out" filter="barn(inVertical)">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0622" y="2453153"/>
            <a:ext cx="4348600" cy="2686406"/>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08054" y="2585547"/>
            <a:ext cx="4082370" cy="2837930"/>
          </a:xfrm>
        </p:spPr>
      </p:pic>
    </p:spTree>
    <p:extLst>
      <p:ext uri="{BB962C8B-B14F-4D97-AF65-F5344CB8AC3E}">
        <p14:creationId xmlns:p14="http://schemas.microsoft.com/office/powerpoint/2010/main" val="107003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
            </a:r>
            <a:br>
              <a:rPr lang="es-GT" dirty="0"/>
            </a:br>
            <a:endParaRPr lang="es-GT"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2664446"/>
            <a:ext cx="4899680" cy="1780217"/>
          </a:xfrm>
        </p:spPr>
      </p:pic>
      <p:sp>
        <p:nvSpPr>
          <p:cNvPr id="5" name="Rectángulo 4"/>
          <p:cNvSpPr/>
          <p:nvPr/>
        </p:nvSpPr>
        <p:spPr>
          <a:xfrm>
            <a:off x="3048000" y="2413338"/>
            <a:ext cx="6096000" cy="2031325"/>
          </a:xfrm>
          <a:prstGeom prst="rect">
            <a:avLst/>
          </a:prstGeom>
        </p:spPr>
        <p:txBody>
          <a:bodyPr>
            <a:spAutoFit/>
          </a:bodyPr>
          <a:lstStyle/>
          <a:p>
            <a:r>
              <a:rPr lang="es-GT" dirty="0">
                <a:solidFill>
                  <a:srgbClr val="3F3F3F"/>
                </a:solidFill>
                <a:latin typeface="Roboto Condensed"/>
              </a:rPr>
              <a:t>¿Qué es Ionic?</a:t>
            </a:r>
          </a:p>
          <a:p>
            <a:r>
              <a:rPr lang="es-GT" dirty="0">
                <a:solidFill>
                  <a:srgbClr val="333333"/>
                </a:solidFill>
                <a:latin typeface="Roboto"/>
              </a:rPr>
              <a:t>Es un SDK de código abierto que provee herramientas y servicios para desarrollar aplicaciones móviles híbridas. Está construido por encima de </a:t>
            </a:r>
            <a:r>
              <a:rPr lang="es-GT" b="1" dirty="0">
                <a:solidFill>
                  <a:srgbClr val="333333"/>
                </a:solidFill>
                <a:latin typeface="Roboto"/>
              </a:rPr>
              <a:t>AngularJS y Apache Cordova </a:t>
            </a:r>
            <a:r>
              <a:rPr lang="es-GT" dirty="0">
                <a:solidFill>
                  <a:srgbClr val="333333"/>
                </a:solidFill>
                <a:latin typeface="Roboto"/>
              </a:rPr>
              <a:t>y se centra principalmente en el </a:t>
            </a:r>
            <a:r>
              <a:rPr lang="es-GT" i="1" dirty="0">
                <a:solidFill>
                  <a:srgbClr val="333333"/>
                </a:solidFill>
                <a:latin typeface="Roboto"/>
              </a:rPr>
              <a:t>look and feel</a:t>
            </a:r>
            <a:r>
              <a:rPr lang="es-GT" dirty="0">
                <a:solidFill>
                  <a:srgbClr val="333333"/>
                </a:solidFill>
                <a:latin typeface="Roboto"/>
              </a:rPr>
              <a:t> y la interacción con la interfaz de usuario de la aplicación, con la finalidad de </a:t>
            </a:r>
            <a:r>
              <a:rPr lang="es-GT" b="1" dirty="0">
                <a:solidFill>
                  <a:srgbClr val="333333"/>
                </a:solidFill>
                <a:latin typeface="Roboto"/>
              </a:rPr>
              <a:t>simplificar el front-end</a:t>
            </a:r>
            <a:r>
              <a:rPr lang="es-GT" dirty="0">
                <a:solidFill>
                  <a:srgbClr val="333333"/>
                </a:solidFill>
                <a:latin typeface="Roboto"/>
              </a:rPr>
              <a:t>.</a:t>
            </a:r>
            <a:endParaRPr lang="es-GT" b="0" i="0" dirty="0">
              <a:solidFill>
                <a:srgbClr val="333333"/>
              </a:solidFill>
              <a:effectLst/>
              <a:latin typeface="Roboto"/>
            </a:endParaRPr>
          </a:p>
        </p:txBody>
      </p:sp>
    </p:spTree>
    <p:extLst>
      <p:ext uri="{BB962C8B-B14F-4D97-AF65-F5344CB8AC3E}">
        <p14:creationId xmlns:p14="http://schemas.microsoft.com/office/powerpoint/2010/main" val="26953591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b="1" dirty="0"/>
              <a:t>1.</a:t>
            </a:r>
            <a:r>
              <a:rPr lang="es-GT" dirty="0"/>
              <a:t> </a:t>
            </a:r>
            <a:r>
              <a:rPr lang="es-GT" b="1" dirty="0"/>
              <a:t>Un framework CSS</a:t>
            </a:r>
            <a:r>
              <a:rPr lang="es-GT" dirty="0"/>
              <a:t> con multitud de elementos de front-end reutilizables y personalizables, que permiten </a:t>
            </a:r>
            <a:r>
              <a:rPr lang="es-GT" b="1" dirty="0"/>
              <a:t>desarrollar una interfaz de usuario relativamente rápido</a:t>
            </a:r>
            <a:r>
              <a:rPr lang="es-GT" dirty="0"/>
              <a:t>, como por ejemplo encabezados, pies de página, botones de diferentes tamaños y estilos, listas, avatares, tarjetas, formularios, entradas, casillas de verificación, pestañas y muchos más.</a:t>
            </a:r>
          </a:p>
          <a:p>
            <a:r>
              <a:rPr lang="es-GT" dirty="0"/>
              <a:t>Ejemplo de dos componentes CSS, </a:t>
            </a:r>
            <a:r>
              <a:rPr lang="es-GT" b="1" dirty="0"/>
              <a:t>etiquetas de entrada de texto y botón</a:t>
            </a:r>
            <a:r>
              <a:rPr lang="es-GT" dirty="0"/>
              <a:t>.</a:t>
            </a:r>
          </a:p>
          <a:p>
            <a:endParaRPr lang="es-GT" dirty="0"/>
          </a:p>
        </p:txBody>
      </p:sp>
    </p:spTree>
    <p:extLst>
      <p:ext uri="{BB962C8B-B14F-4D97-AF65-F5344CB8AC3E}">
        <p14:creationId xmlns:p14="http://schemas.microsoft.com/office/powerpoint/2010/main" val="2738324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1192" y="677917"/>
            <a:ext cx="11029616" cy="1038039"/>
          </a:xfrm>
        </p:spPr>
        <p:txBody>
          <a:bodyPr/>
          <a:lstStyle/>
          <a:p>
            <a:r>
              <a:rPr lang="es-GT" dirty="0" smtClean="0"/>
              <a:t>EJEMPLO:</a:t>
            </a:r>
            <a:endParaRPr lang="es-GT" dirty="0"/>
          </a:p>
        </p:txBody>
      </p:sp>
      <p:sp>
        <p:nvSpPr>
          <p:cNvPr id="6" name="Rectangle 2"/>
          <p:cNvSpPr>
            <a:spLocks noGrp="1" noChangeArrowheads="1"/>
          </p:cNvSpPr>
          <p:nvPr>
            <p:ph idx="1"/>
          </p:nvPr>
        </p:nvSpPr>
        <p:spPr bwMode="auto">
          <a:xfrm>
            <a:off x="581192" y="2043619"/>
            <a:ext cx="5409705"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&lt;div class="list"&gt;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 &lt;label class="item item-input item-stacked-label"&gt;</a:t>
            </a:r>
            <a:r>
              <a:rPr kumimoji="0" lang="es-GT" altLang="es-GT" sz="12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  &lt;span class="input-label"&gt;First Name&lt;/span&gt;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&lt;input type="text" placeholder="John"&gt;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&lt;/label&gt;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&lt;label class="item item-input item-stacked-label"&gt;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&lt;span class="input-label"&gt;Last Name&lt;/span&gt;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&lt;input type="text" placeholder="Suhr"&gt;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&lt;/label&gt;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  &lt;label class="item item-input item-stacked-label"&gt;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&lt;span class="input-label"&gt;Email&lt;/span&gt;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&lt;input type="text" placeholder="john@suhr.com"&gt;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&lt;/label&gt;</a:t>
            </a:r>
            <a:r>
              <a:rPr kumimoji="0" lang="es-GT" altLang="es-GT" sz="12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0" i="0" u="none" strike="noStrike" cap="none" normalizeH="0" baseline="0" dirty="0" smtClean="0">
                <a:ln>
                  <a:noFill/>
                </a:ln>
                <a:solidFill>
                  <a:srgbClr val="333333"/>
                </a:solidFill>
                <a:effectLst/>
                <a:latin typeface="Monaco"/>
              </a:rPr>
              <a:t>&lt;/div&gt;</a:t>
            </a:r>
            <a:r>
              <a:rPr kumimoji="0" lang="es-GT" altLang="es-GT" sz="12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lang="es-GT" altLang="es-GT" sz="1200" dirty="0">
                <a:solidFill>
                  <a:srgbClr val="333333"/>
                </a:solidFill>
                <a:latin typeface="inherit"/>
              </a:rPr>
              <a:t>.</a:t>
            </a:r>
            <a:r>
              <a:rPr kumimoji="0" lang="es-GT" altLang="es-GT" sz="1600" b="0" i="0" u="none" strike="noStrike" cap="none" normalizeH="0" baseline="0" dirty="0" smtClean="0">
                <a:ln>
                  <a:noFill/>
                </a:ln>
                <a:solidFill>
                  <a:srgbClr val="333333"/>
                </a:solidFill>
                <a:effectLst/>
                <a:latin typeface="Monaco"/>
              </a:rPr>
              <a:t>&lt;button class="button button-block button-positive"&gt;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Create account</a:t>
            </a:r>
            <a:r>
              <a:rPr kumimoji="0" lang="es-GT" altLang="es-GT" sz="1200" b="0" i="0" u="none" strike="noStrike" cap="none" normalizeH="0" baseline="0" dirty="0" smtClean="0">
                <a:ln>
                  <a:noFill/>
                </a:ln>
                <a:solidFill>
                  <a:srgbClr val="333333"/>
                </a:solidFill>
                <a:effectLst/>
                <a:latin typeface="inherit"/>
              </a:rPr>
              <a:t> </a:t>
            </a:r>
            <a:r>
              <a:rPr kumimoji="0" lang="es-GT" altLang="es-GT" sz="1600" b="0" i="0" u="none" strike="noStrike" cap="none" normalizeH="0" baseline="0" dirty="0" smtClean="0">
                <a:ln>
                  <a:noFill/>
                </a:ln>
                <a:solidFill>
                  <a:srgbClr val="333333"/>
                </a:solidFill>
                <a:effectLst/>
                <a:latin typeface="Monaco"/>
              </a:rPr>
              <a:t>&lt;/button&gt;</a:t>
            </a:r>
            <a:r>
              <a:rPr kumimoji="0" lang="es-GT" altLang="es-GT" sz="2000" b="0" i="0" u="none" strike="noStrike" cap="none" normalizeH="0" baseline="0" dirty="0" smtClean="0">
                <a:ln>
                  <a:noFill/>
                </a:ln>
                <a:solidFill>
                  <a:schemeClr val="tx1"/>
                </a:solidFill>
                <a:effectLst/>
              </a:rPr>
              <a:t> </a:t>
            </a:r>
            <a:endParaRPr kumimoji="0" lang="es-GT" altLang="es-GT"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63878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heel(1)">
                                      <p:cBhvr>
                                        <p:cTn id="10" dur="2000"/>
                                        <p:tgtEl>
                                          <p:spTgt spid="6">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heel(1)">
                                      <p:cBhvr>
                                        <p:cTn id="13" dur="2000"/>
                                        <p:tgtEl>
                                          <p:spTgt spid="6">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heel(1)">
                                      <p:cBhvr>
                                        <p:cTn id="16" dur="2000"/>
                                        <p:tgtEl>
                                          <p:spTgt spid="6">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wheel(1)">
                                      <p:cBhvr>
                                        <p:cTn id="19" dur="2000"/>
                                        <p:tgtEl>
                                          <p:spTgt spid="6">
                                            <p:txEl>
                                              <p:pRg st="4" end="4"/>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heel(1)">
                                      <p:cBhvr>
                                        <p:cTn id="22" dur="2000"/>
                                        <p:tgtEl>
                                          <p:spTgt spid="6">
                                            <p:txEl>
                                              <p:pRg st="5" end="5"/>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wheel(1)">
                                      <p:cBhvr>
                                        <p:cTn id="25" dur="2000"/>
                                        <p:tgtEl>
                                          <p:spTgt spid="6">
                                            <p:txEl>
                                              <p:pRg st="6" end="6"/>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wheel(1)">
                                      <p:cBhvr>
                                        <p:cTn id="28" dur="2000"/>
                                        <p:tgtEl>
                                          <p:spTgt spid="6">
                                            <p:txEl>
                                              <p:pRg st="7" end="7"/>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wheel(1)">
                                      <p:cBhvr>
                                        <p:cTn id="31" dur="2000"/>
                                        <p:tgtEl>
                                          <p:spTgt spid="6">
                                            <p:txEl>
                                              <p:pRg st="8" end="8"/>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wheel(1)">
                                      <p:cBhvr>
                                        <p:cTn id="34" dur="2000"/>
                                        <p:tgtEl>
                                          <p:spTgt spid="6">
                                            <p:txEl>
                                              <p:pRg st="9" end="9"/>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wheel(1)">
                                      <p:cBhvr>
                                        <p:cTn id="37" dur="2000"/>
                                        <p:tgtEl>
                                          <p:spTgt spid="6">
                                            <p:txEl>
                                              <p:pRg st="10" end="10"/>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wheel(1)">
                                      <p:cBhvr>
                                        <p:cTn id="40" dur="2000"/>
                                        <p:tgtEl>
                                          <p:spTgt spid="6">
                                            <p:txEl>
                                              <p:pRg st="11" end="11"/>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wheel(1)">
                                      <p:cBhvr>
                                        <p:cTn id="43" dur="2000"/>
                                        <p:tgtEl>
                                          <p:spTgt spid="6">
                                            <p:txEl>
                                              <p:pRg st="12" end="12"/>
                                            </p:txEl>
                                          </p:spTgt>
                                        </p:tgtEl>
                                      </p:cBhvr>
                                    </p:animEffect>
                                  </p:childTnLst>
                                </p:cTn>
                              </p:par>
                              <p:par>
                                <p:cTn id="44" presetID="21" presetClass="entr" presetSubtype="1" fill="hold"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wheel(1)">
                                      <p:cBhvr>
                                        <p:cTn id="46" dur="20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0924" y="825390"/>
            <a:ext cx="2738997" cy="5802349"/>
          </a:xfrm>
        </p:spPr>
      </p:pic>
    </p:spTree>
    <p:extLst>
      <p:ext uri="{BB962C8B-B14F-4D97-AF65-F5344CB8AC3E}">
        <p14:creationId xmlns:p14="http://schemas.microsoft.com/office/powerpoint/2010/main" val="40390389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b="1" dirty="0"/>
              <a:t>2. Una biblioteca JavaScript de interfaz de usuario </a:t>
            </a:r>
            <a:r>
              <a:rPr lang="es-GT" dirty="0"/>
              <a:t>con componentes JS que dan vida a los elementos del front-end y se utilizan como elementos HTML en la aplicación.</a:t>
            </a:r>
          </a:p>
          <a:p>
            <a:r>
              <a:rPr lang="es-GT" dirty="0"/>
              <a:t>Uno de los componentes JS de Ionic más utilizados es el </a:t>
            </a:r>
            <a:r>
              <a:rPr lang="es-GT" b="1" dirty="0"/>
              <a:t>componente pestañas, </a:t>
            </a:r>
            <a:r>
              <a:rPr lang="es-GT" dirty="0"/>
              <a:t> el cual permite que un determinado contenido se muestre u oculte en función de la pestaña seleccionada por el usuario.</a:t>
            </a:r>
          </a:p>
          <a:p>
            <a:r>
              <a:rPr lang="es-GT" dirty="0"/>
              <a:t>El siguiente código muestra el uso de este componente en una aplicación de mensajería instantánea con tres pestañas: chat, grupos y cuenta.</a:t>
            </a:r>
          </a:p>
          <a:p>
            <a:endParaRPr lang="es-GT" dirty="0"/>
          </a:p>
        </p:txBody>
      </p:sp>
    </p:spTree>
    <p:extLst>
      <p:ext uri="{BB962C8B-B14F-4D97-AF65-F5344CB8AC3E}">
        <p14:creationId xmlns:p14="http://schemas.microsoft.com/office/powerpoint/2010/main" val="28323087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EJEMPLO:</a:t>
            </a:r>
            <a:endParaRPr lang="es-GT" dirty="0"/>
          </a:p>
        </p:txBody>
      </p:sp>
      <p:sp>
        <p:nvSpPr>
          <p:cNvPr id="4" name="Rectangle 1"/>
          <p:cNvSpPr>
            <a:spLocks noGrp="1" noChangeArrowheads="1"/>
          </p:cNvSpPr>
          <p:nvPr>
            <p:ph idx="1"/>
          </p:nvPr>
        </p:nvSpPr>
        <p:spPr bwMode="auto">
          <a:xfrm>
            <a:off x="2804131" y="1773270"/>
            <a:ext cx="766395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&lt;ion-tabs class="tabs-positive tabs-icon-top"&gt;</a:t>
            </a:r>
            <a:r>
              <a:rPr kumimoji="0" lang="es-GT" altLang="es-GT" sz="14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 Chats Tab --&gt;</a:t>
            </a:r>
            <a:r>
              <a:rPr kumimoji="0" lang="es-GT" altLang="es-GT" sz="14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&lt;ion-tab title="Chats" icon="ion-chatbubble-working" href="#/tab/chats"&gt;</a:t>
            </a:r>
            <a:r>
              <a:rPr kumimoji="0" lang="es-GT" altLang="es-GT" sz="1400" b="0" i="0" u="none" strike="noStrike" cap="none" normalizeH="0" baseline="0" dirty="0" smtClean="0">
                <a:ln>
                  <a:noFill/>
                </a:ln>
                <a:solidFill>
                  <a:srgbClr val="333333"/>
                </a:solidFill>
                <a:effectLst/>
                <a:latin typeface="inherit"/>
              </a:rPr>
              <a:t> </a:t>
            </a:r>
            <a:r>
              <a:rPr kumimoji="0" lang="es-GT" altLang="es-GT"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&lt;ion-nav-view name="tab-chats"&gt;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&lt;/ion-nav-view&gt;</a:t>
            </a:r>
            <a:r>
              <a:rPr kumimoji="0" lang="es-GT" altLang="es-GT" sz="14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&lt;/ion-tab&gt;</a:t>
            </a:r>
            <a:r>
              <a:rPr kumimoji="0" lang="es-GT" altLang="es-GT" sz="14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 Groups Tab --&gt;</a:t>
            </a:r>
            <a:r>
              <a:rPr kumimoji="0" lang="es-GT" altLang="es-GT" sz="14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&lt;ion-tab title="Groups" icon="ion-person-stalker" href="#/tab/dash"&gt;</a:t>
            </a:r>
            <a:r>
              <a:rPr kumimoji="0" lang="es-GT" altLang="es-GT" sz="1400" b="0" i="0" u="none" strike="noStrike" cap="none" normalizeH="0" baseline="0" dirty="0" smtClean="0">
                <a:ln>
                  <a:noFill/>
                </a:ln>
                <a:solidFill>
                  <a:srgbClr val="333333"/>
                </a:solidFill>
                <a:effectLst/>
                <a:latin typeface="inherit"/>
              </a:rPr>
              <a:t> </a:t>
            </a:r>
            <a:r>
              <a:rPr kumimoji="0" lang="es-GT" altLang="es-GT"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&lt;ion-nav-view name="tab-dash"&gt;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&lt;/ion-nav-view&gt;</a:t>
            </a:r>
            <a:r>
              <a:rPr kumimoji="0" lang="es-GT" altLang="es-GT" sz="1400" b="0" i="0" u="none" strike="noStrike" cap="none" normalizeH="0" baseline="0" dirty="0" smtClean="0">
                <a:ln>
                  <a:noFill/>
                </a:ln>
                <a:solidFill>
                  <a:srgbClr val="333333"/>
                </a:solidFill>
                <a:effectLst/>
                <a:latin typeface="inherit"/>
              </a:rPr>
              <a:t> </a:t>
            </a:r>
            <a:r>
              <a:rPr kumimoji="0" lang="es-GT" altLang="es-GT" b="0" i="0" u="none" strike="noStrike" cap="none" normalizeH="0" baseline="0" dirty="0" smtClean="0">
                <a:ln>
                  <a:noFill/>
                </a:ln>
                <a:solidFill>
                  <a:srgbClr val="333333"/>
                </a:solidFill>
                <a:effectLst/>
                <a:latin typeface="Monaco"/>
              </a:rPr>
              <a:t>&lt;/ion-tab&gt;</a:t>
            </a:r>
            <a:r>
              <a:rPr kumimoji="0" lang="es-GT" altLang="es-GT" sz="14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 Account Tab --&gt;</a:t>
            </a:r>
            <a:r>
              <a:rPr kumimoji="0" lang="es-GT" altLang="es-GT" sz="14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&lt;ion-tab title="Account" icon="ion-ios-gear" href="#/tab/account"&gt;</a:t>
            </a:r>
            <a:r>
              <a:rPr kumimoji="0" lang="es-GT" altLang="es-GT" sz="1400" b="0" i="0" u="none" strike="noStrike" cap="none" normalizeH="0" baseline="0" dirty="0" smtClean="0">
                <a:ln>
                  <a:noFill/>
                </a:ln>
                <a:solidFill>
                  <a:srgbClr val="333333"/>
                </a:solidFill>
                <a:effectLst/>
                <a:latin typeface="inherit"/>
              </a:rPr>
              <a:t> </a:t>
            </a:r>
            <a:r>
              <a:rPr kumimoji="0" lang="es-GT" altLang="es-GT"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&lt;ion-nav-view name="tab-account"&gt;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&lt;/ion-nav-view&gt;</a:t>
            </a:r>
            <a:r>
              <a:rPr kumimoji="0" lang="es-GT" altLang="es-GT" sz="1400" b="0" i="0" u="none" strike="noStrike" cap="none" normalizeH="0" baseline="0" dirty="0" smtClean="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&lt;/ion-tab&gt;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b="0" i="0" u="none" strike="noStrike" cap="none" normalizeH="0" baseline="0" dirty="0" smtClean="0">
                <a:ln>
                  <a:noFill/>
                </a:ln>
                <a:solidFill>
                  <a:srgbClr val="333333"/>
                </a:solidFill>
                <a:effectLst/>
                <a:latin typeface="Monaco"/>
              </a:rPr>
              <a:t>&lt;/ion-tabs&gt;</a:t>
            </a:r>
            <a:r>
              <a:rPr kumimoji="0" lang="es-GT" altLang="es-GT" sz="2400" b="0" i="0" u="none" strike="noStrike" cap="none" normalizeH="0" baseline="0" dirty="0" smtClean="0">
                <a:ln>
                  <a:noFill/>
                </a:ln>
                <a:solidFill>
                  <a:schemeClr val="tx1"/>
                </a:solidFill>
                <a:effectLst/>
              </a:rPr>
              <a:t> </a:t>
            </a:r>
            <a:endParaRPr kumimoji="0" lang="es-GT" altLang="es-GT"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5664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p:cTn id="1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p:cTn id="22"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p:cTn id="27"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4">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p:cTn id="32"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4">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p:cTn id="37"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4">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p:cTn id="42"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4">
                                            <p:txEl>
                                              <p:pRg st="7" end="7"/>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p:cTn id="47"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4">
                                            <p:txEl>
                                              <p:pRg st="8" end="8"/>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 calcmode="lin" valueType="num">
                                      <p:cBhvr>
                                        <p:cTn id="52"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4">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4">
                                            <p:txEl>
                                              <p:pRg st="9" end="9"/>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 calcmode="lin" valueType="num">
                                      <p:cBhvr>
                                        <p:cTn id="57" dur="5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4">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4">
                                            <p:txEl>
                                              <p:pRg st="10" end="10"/>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 calcmode="lin" valueType="num">
                                      <p:cBhvr>
                                        <p:cTn id="62" dur="500" fill="hold"/>
                                        <p:tgtEl>
                                          <p:spTgt spid="4">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4">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4">
                                            <p:txEl>
                                              <p:pRg st="11" end="11"/>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p:cTn id="67" dur="500" fill="hold"/>
                                        <p:tgtEl>
                                          <p:spTgt spid="4">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4">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4">
                                            <p:txEl>
                                              <p:pRg st="12" end="12"/>
                                            </p:txEl>
                                          </p:spTgt>
                                        </p:tgtEl>
                                      </p:cBhvr>
                                    </p:animEffect>
                                  </p:childTnLst>
                                </p:cTn>
                              </p:par>
                              <p:par>
                                <p:cTn id="70" presetID="53" presetClass="entr" presetSubtype="16" fill="hold" nodeType="with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 calcmode="lin" valueType="num">
                                      <p:cBhvr>
                                        <p:cTn id="72" dur="500" fill="hold"/>
                                        <p:tgtEl>
                                          <p:spTgt spid="4">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4">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4">
                                            <p:txEl>
                                              <p:pRg st="13" end="13"/>
                                            </p:txEl>
                                          </p:spTgt>
                                        </p:tgtEl>
                                      </p:cBhvr>
                                    </p:animEffect>
                                  </p:childTnLst>
                                </p:cTn>
                              </p:par>
                              <p:par>
                                <p:cTn id="75" presetID="53" presetClass="entr" presetSubtype="16" fill="hold" nodeType="with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 calcmode="lin" valueType="num">
                                      <p:cBhvr>
                                        <p:cTn id="77" dur="500" fill="hold"/>
                                        <p:tgtEl>
                                          <p:spTgt spid="4">
                                            <p:txEl>
                                              <p:pRg st="14" end="14"/>
                                            </p:txEl>
                                          </p:spTgt>
                                        </p:tgtEl>
                                        <p:attrNameLst>
                                          <p:attrName>ppt_w</p:attrName>
                                        </p:attrNameLst>
                                      </p:cBhvr>
                                      <p:tavLst>
                                        <p:tav tm="0">
                                          <p:val>
                                            <p:fltVal val="0"/>
                                          </p:val>
                                        </p:tav>
                                        <p:tav tm="100000">
                                          <p:val>
                                            <p:strVal val="#ppt_w"/>
                                          </p:val>
                                        </p:tav>
                                      </p:tavLst>
                                    </p:anim>
                                    <p:anim calcmode="lin" valueType="num">
                                      <p:cBhvr>
                                        <p:cTn id="78" dur="500" fill="hold"/>
                                        <p:tgtEl>
                                          <p:spTgt spid="4">
                                            <p:txEl>
                                              <p:pRg st="14" end="14"/>
                                            </p:txEl>
                                          </p:spTgt>
                                        </p:tgtEl>
                                        <p:attrNameLst>
                                          <p:attrName>ppt_h</p:attrName>
                                        </p:attrNameLst>
                                      </p:cBhvr>
                                      <p:tavLst>
                                        <p:tav tm="0">
                                          <p:val>
                                            <p:fltVal val="0"/>
                                          </p:val>
                                        </p:tav>
                                        <p:tav tm="100000">
                                          <p:val>
                                            <p:strVal val="#ppt_h"/>
                                          </p:val>
                                        </p:tav>
                                      </p:tavLst>
                                    </p:anim>
                                    <p:animEffect transition="in" filter="fade">
                                      <p:cBhvr>
                                        <p:cTn id="79" dur="500"/>
                                        <p:tgtEl>
                                          <p:spTgt spid="4">
                                            <p:txEl>
                                              <p:pRg st="14" end="14"/>
                                            </p:txEl>
                                          </p:spTgt>
                                        </p:tgtEl>
                                      </p:cBhvr>
                                    </p:animEffect>
                                  </p:childTnLst>
                                </p:cTn>
                              </p:par>
                              <p:par>
                                <p:cTn id="80" presetID="53" presetClass="entr" presetSubtype="16" fill="hold" nodeType="with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 calcmode="lin" valueType="num">
                                      <p:cBhvr>
                                        <p:cTn id="82" dur="500" fill="hold"/>
                                        <p:tgtEl>
                                          <p:spTgt spid="4">
                                            <p:txEl>
                                              <p:pRg st="15" end="15"/>
                                            </p:txEl>
                                          </p:spTgt>
                                        </p:tgtEl>
                                        <p:attrNameLst>
                                          <p:attrName>ppt_w</p:attrName>
                                        </p:attrNameLst>
                                      </p:cBhvr>
                                      <p:tavLst>
                                        <p:tav tm="0">
                                          <p:val>
                                            <p:fltVal val="0"/>
                                          </p:val>
                                        </p:tav>
                                        <p:tav tm="100000">
                                          <p:val>
                                            <p:strVal val="#ppt_w"/>
                                          </p:val>
                                        </p:tav>
                                      </p:tavLst>
                                    </p:anim>
                                    <p:anim calcmode="lin" valueType="num">
                                      <p:cBhvr>
                                        <p:cTn id="83" dur="500" fill="hold"/>
                                        <p:tgtEl>
                                          <p:spTgt spid="4">
                                            <p:txEl>
                                              <p:pRg st="15" end="15"/>
                                            </p:txEl>
                                          </p:spTgt>
                                        </p:tgtEl>
                                        <p:attrNameLst>
                                          <p:attrName>ppt_h</p:attrName>
                                        </p:attrNameLst>
                                      </p:cBhvr>
                                      <p:tavLst>
                                        <p:tav tm="0">
                                          <p:val>
                                            <p:fltVal val="0"/>
                                          </p:val>
                                        </p:tav>
                                        <p:tav tm="100000">
                                          <p:val>
                                            <p:strVal val="#ppt_h"/>
                                          </p:val>
                                        </p:tav>
                                      </p:tavLst>
                                    </p:anim>
                                    <p:animEffect transition="in" filter="fade">
                                      <p:cBhvr>
                                        <p:cTn id="84"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TM03457464[[fn=Dividendo]]</Template>
  <TotalTime>48</TotalTime>
  <Words>361</Words>
  <Application>Microsoft Office PowerPoint</Application>
  <PresentationFormat>Panorámica</PresentationFormat>
  <Paragraphs>132</Paragraphs>
  <Slides>38</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38</vt:i4>
      </vt:variant>
    </vt:vector>
  </HeadingPairs>
  <TitlesOfParts>
    <vt:vector size="47" baseType="lpstr">
      <vt:lpstr>Arial</vt:lpstr>
      <vt:lpstr>Gill Sans MT</vt:lpstr>
      <vt:lpstr>inherit</vt:lpstr>
      <vt:lpstr>Monaco</vt:lpstr>
      <vt:lpstr>Roboto</vt:lpstr>
      <vt:lpstr>Roboto Condensed</vt:lpstr>
      <vt:lpstr>Source Sans Pro</vt:lpstr>
      <vt:lpstr>Wingdings 2</vt:lpstr>
      <vt:lpstr>Dividendo</vt:lpstr>
      <vt:lpstr>APLICACIONES HIBRIDIAS Y SITIOS WEB</vt:lpstr>
      <vt:lpstr>Presentación de PowerPoint</vt:lpstr>
      <vt:lpstr>APLICACIONES HIBRIDIAS </vt:lpstr>
      <vt:lpstr> </vt:lpstr>
      <vt:lpstr>Presentación de PowerPoint</vt:lpstr>
      <vt:lpstr>EJEMPLO:</vt:lpstr>
      <vt:lpstr>Presentación de PowerPoint</vt:lpstr>
      <vt:lpstr>Presentación de PowerPoint</vt:lpstr>
      <vt:lpstr>EJEMPLO:</vt:lpstr>
      <vt:lpstr>Presentación de PowerPoint</vt:lpstr>
      <vt:lpstr>Presentación de PowerPoint</vt:lpstr>
      <vt:lpstr>Presentación de PowerPoint</vt:lpstr>
      <vt:lpstr>Presentación de PowerPoint</vt:lpstr>
      <vt:lpstr>Ionic es más que código, es un ecosistema Existen muchas herramientas y recursos para el desarrollo móvil que completan Ionic, como son: </vt:lpstr>
      <vt:lpstr>Presentación de PowerPoint</vt:lpstr>
      <vt:lpstr>Presentación de PowerPoint</vt:lpstr>
      <vt:lpstr>Presentación de PowerPoint</vt:lpstr>
      <vt:lpstr>Presentación de PowerPoint</vt:lpstr>
      <vt:lpstr>4.</vt:lpstr>
      <vt:lpstr>5.</vt:lpstr>
      <vt:lpstr>6.</vt:lpstr>
      <vt:lpstr>Aplicaciones Híbridas </vt:lpstr>
      <vt:lpstr>Presentación de PowerPoint</vt:lpstr>
      <vt:lpstr>Presentación de PowerPoint</vt:lpstr>
      <vt:lpstr>Presentación de PowerPoint</vt:lpstr>
      <vt:lpstr>Presentación de PowerPoint</vt:lpstr>
      <vt:lpstr>SITIOS   WEB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HIBRIDIAS Y SITIOS WEB</dc:title>
  <dc:creator>Liceo Compu-Market</dc:creator>
  <cp:lastModifiedBy>Liceo Compu-Market</cp:lastModifiedBy>
  <cp:revision>6</cp:revision>
  <dcterms:created xsi:type="dcterms:W3CDTF">2019-05-30T13:52:16Z</dcterms:created>
  <dcterms:modified xsi:type="dcterms:W3CDTF">2019-05-30T14:40:22Z</dcterms:modified>
</cp:coreProperties>
</file>