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embeddedFontLst>
    <p:embeddedFont>
      <p:font typeface="Source Code Pr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CodePro-regular.fntdata"/><Relationship Id="rId25" Type="http://schemas.openxmlformats.org/officeDocument/2006/relationships/slide" Target="slides/slide21.xml"/><Relationship Id="rId28" Type="http://schemas.openxmlformats.org/officeDocument/2006/relationships/font" Target="fonts/SourceCodePro-italic.fntdata"/><Relationship Id="rId27" Type="http://schemas.openxmlformats.org/officeDocument/2006/relationships/font" Target="fonts/SourceCodePr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SourceCodePr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3cb48a6b16_0_1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g23cb48a6b16_0_1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211fe7fd8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2.5 minutes for branch prediction</a:t>
            </a:r>
            <a:endParaRPr/>
          </a:p>
        </p:txBody>
      </p:sp>
      <p:sp>
        <p:nvSpPr>
          <p:cNvPr id="199" name="Google Shape;199;g2211fe7fd8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1f1641061f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g21f1641061f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1f1641061f_0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g21f1641061f_0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1f1641061f_0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g21f1641061f_0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3cb48a6b16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" name="Google Shape;265;g23cb48a6b16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1f1641061f_0_1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8" name="Google Shape;278;g21f1641061f_0_1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211fe7fd8e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1.5 minutes slides 18-21</a:t>
            </a:r>
            <a:endParaRPr/>
          </a:p>
        </p:txBody>
      </p:sp>
      <p:sp>
        <p:nvSpPr>
          <p:cNvPr id="290" name="Google Shape;290;g2211fe7fd8e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1f1641061f_0_1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When ran at same frequency, it’s a 1.5x speedup</a:t>
            </a:r>
            <a:endParaRPr/>
          </a:p>
        </p:txBody>
      </p:sp>
      <p:sp>
        <p:nvSpPr>
          <p:cNvPr id="301" name="Google Shape;301;g21f1641061f_0_1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3cb48a6b16_0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g23cb48a6b16_0_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3cb48a6b16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RAS = Return Address Stack</a:t>
            </a:r>
            <a:endParaRPr/>
          </a:p>
        </p:txBody>
      </p:sp>
      <p:sp>
        <p:nvSpPr>
          <p:cNvPr id="313" name="Google Shape;313;g23cb48a6b16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3cb48a6b16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23cb48a6b16_0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3cb48a6b16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23cb48a6b16_0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211fe7fd8e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45 seconds slides 1-4</a:t>
            </a:r>
            <a:endParaRPr/>
          </a:p>
        </p:txBody>
      </p:sp>
      <p:sp>
        <p:nvSpPr>
          <p:cNvPr id="112" name="Google Shape;112;g2211fe7fd8e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3cb48a6b16_0_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23cb48a6b16_0_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3cb48a6b16_0_1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23cb48a6b16_0_1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3cb48a6b16_0_1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g23cb48a6b16_0_1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3cb48a6b16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g23cb48a6b16_0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3cb48a6b16_0_1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g23cb48a6b16_0_1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5" name="Google Shape;55;p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0.png"/><Relationship Id="rId5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22.jpg"/><Relationship Id="rId5" Type="http://schemas.openxmlformats.org/officeDocument/2006/relationships/image" Target="../media/image24.jpg"/><Relationship Id="rId6" Type="http://schemas.openxmlformats.org/officeDocument/2006/relationships/image" Target="../media/image11.png"/><Relationship Id="rId7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28.jpg"/><Relationship Id="rId5" Type="http://schemas.openxmlformats.org/officeDocument/2006/relationships/image" Target="../media/image18.png"/><Relationship Id="rId6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5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28.jpg"/><Relationship Id="rId5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23.png"/><Relationship Id="rId5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jp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/>
          <p:nvPr/>
        </p:nvSpPr>
        <p:spPr>
          <a:xfrm flipH="1" rot="10800000">
            <a:off x="-1" y="8163"/>
            <a:ext cx="12192000" cy="6858000"/>
          </a:xfrm>
          <a:prstGeom prst="rect">
            <a:avLst/>
          </a:prstGeom>
          <a:gradFill>
            <a:gsLst>
              <a:gs pos="0">
                <a:srgbClr val="1B4284"/>
              </a:gs>
              <a:gs pos="100000">
                <a:srgbClr val="13294B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newspaper&#10;&#10;Description automatically generated" id="83" name="Google Shape;83;p12"/>
          <p:cNvPicPr preferRelativeResize="0"/>
          <p:nvPr/>
        </p:nvPicPr>
        <p:blipFill rotWithShape="1">
          <a:blip r:embed="rId3">
            <a:alphaModFix amt="30000"/>
          </a:blip>
          <a:srcRect b="0" l="0" r="0" t="0"/>
          <a:stretch/>
        </p:blipFill>
        <p:spPr>
          <a:xfrm>
            <a:off x="0" y="8164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2"/>
          <p:cNvSpPr txBox="1"/>
          <p:nvPr/>
        </p:nvSpPr>
        <p:spPr>
          <a:xfrm>
            <a:off x="1134035" y="2553964"/>
            <a:ext cx="99240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en-US" sz="4500">
                <a:solidFill>
                  <a:schemeClr val="lt1"/>
                </a:solidFill>
              </a:rPr>
              <a:t>ECE 411 MP4 Final Presentation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</a:rPr>
              <a:t>This Isn’t CS 411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Mitchell Bifeld</a:t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Neha Agarwal</a:t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Yu Li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descr="A picture containing drawing&#10;&#10;Description automatically generated" id="85" name="Google Shape;8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1007" y="852965"/>
            <a:ext cx="2909982" cy="754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376809" y="1334279"/>
            <a:ext cx="11177400" cy="48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US" sz="2600">
                <a:solidFill>
                  <a:srgbClr val="E84B36"/>
                </a:solidFill>
                <a:latin typeface="Arial"/>
                <a:ea typeface="Arial"/>
                <a:cs typeface="Arial"/>
                <a:sym typeface="Arial"/>
              </a:rPr>
              <a:t>4, 8, and 16-Way FA Victim Cache</a:t>
            </a:r>
            <a:endParaRPr b="1" sz="2600">
              <a:solidFill>
                <a:srgbClr val="E84B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Placed between L1 and Physical Memory within the Data Cache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Utilized Parameterized Cache for faster development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Had to adjust L1 Cache to write back clean evictions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1" sz="2000">
              <a:solidFill>
                <a:srgbClr val="1526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1" sz="2000">
              <a:solidFill>
                <a:srgbClr val="1526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US" sz="2000">
                <a:solidFill>
                  <a:srgbClr val="15264B"/>
                </a:solidFill>
                <a:latin typeface="Arial"/>
                <a:ea typeface="Arial"/>
                <a:cs typeface="Arial"/>
                <a:sym typeface="Arial"/>
              </a:rPr>
              <a:t>Results: Worse Performance Due To High Miss Rate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1"/>
          <p:cNvSpPr/>
          <p:nvPr/>
        </p:nvSpPr>
        <p:spPr>
          <a:xfrm flipH="1" rot="10800000">
            <a:off x="0" y="6437100"/>
            <a:ext cx="12192000" cy="420900"/>
          </a:xfrm>
          <a:prstGeom prst="rect">
            <a:avLst/>
          </a:prstGeom>
          <a:gradFill>
            <a:gsLst>
              <a:gs pos="0">
                <a:srgbClr val="7F7F7F"/>
              </a:gs>
              <a:gs pos="100000">
                <a:srgbClr val="BFBFB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1"/>
          <p:cNvSpPr txBox="1"/>
          <p:nvPr/>
        </p:nvSpPr>
        <p:spPr>
          <a:xfrm>
            <a:off x="9335597" y="6524381"/>
            <a:ext cx="2473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GRAINGER ENGINEERING</a:t>
            </a:r>
            <a:endParaRPr/>
          </a:p>
        </p:txBody>
      </p:sp>
      <p:sp>
        <p:nvSpPr>
          <p:cNvPr id="191" name="Google Shape;191;p21"/>
          <p:cNvSpPr/>
          <p:nvPr/>
        </p:nvSpPr>
        <p:spPr>
          <a:xfrm flipH="1" rot="10800000">
            <a:off x="0" y="-7677"/>
            <a:ext cx="12192000" cy="868200"/>
          </a:xfrm>
          <a:prstGeom prst="rect">
            <a:avLst/>
          </a:prstGeom>
          <a:gradFill>
            <a:gsLst>
              <a:gs pos="0">
                <a:srgbClr val="1B4284"/>
              </a:gs>
              <a:gs pos="100000">
                <a:srgbClr val="13294B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192" name="Google Shape;19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4210" y="228014"/>
            <a:ext cx="277906" cy="40142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1"/>
          <p:cNvSpPr txBox="1"/>
          <p:nvPr/>
        </p:nvSpPr>
        <p:spPr>
          <a:xfrm>
            <a:off x="376810" y="204051"/>
            <a:ext cx="1091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</a:rPr>
              <a:t>Victim Cache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1"/>
          <p:cNvSpPr txBox="1"/>
          <p:nvPr/>
        </p:nvSpPr>
        <p:spPr>
          <a:xfrm>
            <a:off x="376807" y="6524381"/>
            <a:ext cx="79914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ELECTRICAL &amp; COMPUTER ENGINEERING</a:t>
            </a:r>
            <a:endParaRPr/>
          </a:p>
        </p:txBody>
      </p:sp>
      <p:pic>
        <p:nvPicPr>
          <p:cNvPr id="195" name="Google Shape;19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8202" y="860525"/>
            <a:ext cx="3788451" cy="3224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458510"/>
            <a:ext cx="12192001" cy="1978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/>
          <p:nvPr/>
        </p:nvSpPr>
        <p:spPr>
          <a:xfrm flipH="1" rot="10800000">
            <a:off x="0" y="-105"/>
            <a:ext cx="12192000" cy="6865800"/>
          </a:xfrm>
          <a:prstGeom prst="rect">
            <a:avLst/>
          </a:prstGeom>
          <a:gradFill>
            <a:gsLst>
              <a:gs pos="0">
                <a:srgbClr val="1B4284"/>
              </a:gs>
              <a:gs pos="100000">
                <a:srgbClr val="13294B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202" name="Google Shape;20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4210" y="235709"/>
            <a:ext cx="277906" cy="40142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2"/>
          <p:cNvSpPr txBox="1"/>
          <p:nvPr/>
        </p:nvSpPr>
        <p:spPr>
          <a:xfrm>
            <a:off x="9335597" y="6524381"/>
            <a:ext cx="2473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GRAINGER ENGINEERING</a:t>
            </a:r>
            <a:endParaRPr/>
          </a:p>
        </p:txBody>
      </p:sp>
      <p:sp>
        <p:nvSpPr>
          <p:cNvPr id="204" name="Google Shape;204;p22"/>
          <p:cNvSpPr txBox="1"/>
          <p:nvPr/>
        </p:nvSpPr>
        <p:spPr>
          <a:xfrm>
            <a:off x="1295400" y="2948490"/>
            <a:ext cx="96012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en-US" sz="4500">
                <a:solidFill>
                  <a:schemeClr val="lt1"/>
                </a:solidFill>
              </a:rPr>
              <a:t>Branch Prediction</a:t>
            </a:r>
            <a:endParaRPr b="1" i="0" sz="4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2"/>
          <p:cNvSpPr/>
          <p:nvPr/>
        </p:nvSpPr>
        <p:spPr>
          <a:xfrm>
            <a:off x="5520230" y="1704276"/>
            <a:ext cx="1151400" cy="111900"/>
          </a:xfrm>
          <a:prstGeom prst="rect">
            <a:avLst/>
          </a:prstGeom>
          <a:solidFill>
            <a:srgbClr val="FF55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2"/>
          <p:cNvSpPr txBox="1"/>
          <p:nvPr/>
        </p:nvSpPr>
        <p:spPr>
          <a:xfrm>
            <a:off x="376807" y="6524381"/>
            <a:ext cx="79914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ELECTRICAL &amp; COMPUTER ENGINEERING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/>
          <p:nvPr>
            <p:ph idx="1" type="body"/>
          </p:nvPr>
        </p:nvSpPr>
        <p:spPr>
          <a:xfrm>
            <a:off x="376804" y="1140852"/>
            <a:ext cx="6287400" cy="29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US" sz="2600">
                <a:solidFill>
                  <a:srgbClr val="E84B36"/>
                </a:solidFill>
                <a:latin typeface="Arial"/>
                <a:ea typeface="Arial"/>
                <a:cs typeface="Arial"/>
                <a:sym typeface="Arial"/>
              </a:rPr>
              <a:t>2-bit predictor table &amp; update FSM</a:t>
            </a:r>
            <a:endParaRPr b="1" sz="2600">
              <a:solidFill>
                <a:srgbClr val="E84B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- Use PC [idx_bits+1:2] to directly index the predictor table.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- Get the 2-bit predictor, determine the predicted direction.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US" sz="2000">
                <a:solidFill>
                  <a:srgbClr val="15264B"/>
                </a:solidFill>
                <a:latin typeface="Arial"/>
                <a:ea typeface="Arial"/>
                <a:cs typeface="Arial"/>
                <a:sym typeface="Arial"/>
              </a:rPr>
              <a:t>Update logic: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- Input: branch enable signal from ex_mem stage.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- Output: updated 2-bit predictor.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Result: The 2^5 choice has better performance than the baseline.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3"/>
          <p:cNvSpPr/>
          <p:nvPr/>
        </p:nvSpPr>
        <p:spPr>
          <a:xfrm flipH="1" rot="10800000">
            <a:off x="0" y="6437100"/>
            <a:ext cx="12192000" cy="420900"/>
          </a:xfrm>
          <a:prstGeom prst="rect">
            <a:avLst/>
          </a:prstGeom>
          <a:gradFill>
            <a:gsLst>
              <a:gs pos="0">
                <a:srgbClr val="7F7F7F"/>
              </a:gs>
              <a:gs pos="100000">
                <a:srgbClr val="BFBFB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3"/>
          <p:cNvSpPr txBox="1"/>
          <p:nvPr/>
        </p:nvSpPr>
        <p:spPr>
          <a:xfrm>
            <a:off x="9335597" y="6524381"/>
            <a:ext cx="2473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GRAINGER ENGINEERING</a:t>
            </a:r>
            <a:endParaRPr/>
          </a:p>
        </p:txBody>
      </p:sp>
      <p:sp>
        <p:nvSpPr>
          <p:cNvPr id="214" name="Google Shape;214;p23"/>
          <p:cNvSpPr/>
          <p:nvPr/>
        </p:nvSpPr>
        <p:spPr>
          <a:xfrm flipH="1" rot="10800000">
            <a:off x="0" y="-7677"/>
            <a:ext cx="12192000" cy="868200"/>
          </a:xfrm>
          <a:prstGeom prst="rect">
            <a:avLst/>
          </a:prstGeom>
          <a:gradFill>
            <a:gsLst>
              <a:gs pos="0">
                <a:srgbClr val="1B4284"/>
              </a:gs>
              <a:gs pos="100000">
                <a:srgbClr val="13294B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215" name="Google Shape;21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4210" y="228014"/>
            <a:ext cx="277906" cy="40142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3"/>
          <p:cNvSpPr txBox="1"/>
          <p:nvPr/>
        </p:nvSpPr>
        <p:spPr>
          <a:xfrm>
            <a:off x="376810" y="204051"/>
            <a:ext cx="1091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</a:rPr>
              <a:t>Local Branch Predictor 1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3"/>
          <p:cNvSpPr txBox="1"/>
          <p:nvPr/>
        </p:nvSpPr>
        <p:spPr>
          <a:xfrm>
            <a:off x="376807" y="6524381"/>
            <a:ext cx="79914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ELECTRICAL &amp; COMPUTER ENGINEERING</a:t>
            </a:r>
            <a:endParaRPr/>
          </a:p>
        </p:txBody>
      </p:sp>
      <p:pic>
        <p:nvPicPr>
          <p:cNvPr id="218" name="Google Shape;21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48725" y="1370200"/>
            <a:ext cx="3373851" cy="2308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3"/>
          <p:cNvPicPr preferRelativeResize="0"/>
          <p:nvPr/>
        </p:nvPicPr>
        <p:blipFill rotWithShape="1">
          <a:blip r:embed="rId5">
            <a:alphaModFix/>
          </a:blip>
          <a:srcRect b="62600" l="1531" r="1531" t="0"/>
          <a:stretch/>
        </p:blipFill>
        <p:spPr>
          <a:xfrm>
            <a:off x="6768651" y="2525053"/>
            <a:ext cx="3278001" cy="155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125" y="4498275"/>
            <a:ext cx="11176348" cy="1738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192482" y="4498275"/>
            <a:ext cx="842217" cy="173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4"/>
          <p:cNvSpPr txBox="1"/>
          <p:nvPr>
            <p:ph idx="1" type="body"/>
          </p:nvPr>
        </p:nvSpPr>
        <p:spPr>
          <a:xfrm>
            <a:off x="376800" y="1140925"/>
            <a:ext cx="6470700" cy="3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US" sz="2600">
                <a:solidFill>
                  <a:srgbClr val="E84B36"/>
                </a:solidFill>
                <a:latin typeface="Arial"/>
                <a:ea typeface="Arial"/>
                <a:cs typeface="Arial"/>
                <a:sym typeface="Arial"/>
              </a:rPr>
              <a:t>2-bits predictor table &amp; Local history table &amp; Update FSM</a:t>
            </a:r>
            <a:endParaRPr b="1" sz="2600">
              <a:solidFill>
                <a:srgbClr val="E84B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- Maintain a local history table which each entry corresponds to a separate conditional jump, and each entry contains the history of branches at this branch PC.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The prediction accuracy and latency for the 2^9 case is the best, but the power increases the score.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The 2^5 case has the best performance, but it doesn’t outperform the baseline.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800">
              <a:solidFill>
                <a:srgbClr val="1526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4"/>
          <p:cNvSpPr/>
          <p:nvPr/>
        </p:nvSpPr>
        <p:spPr>
          <a:xfrm flipH="1" rot="10800000">
            <a:off x="0" y="6437100"/>
            <a:ext cx="12192000" cy="420900"/>
          </a:xfrm>
          <a:prstGeom prst="rect">
            <a:avLst/>
          </a:prstGeom>
          <a:gradFill>
            <a:gsLst>
              <a:gs pos="0">
                <a:srgbClr val="7F7F7F"/>
              </a:gs>
              <a:gs pos="100000">
                <a:srgbClr val="BFBFB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4"/>
          <p:cNvSpPr txBox="1"/>
          <p:nvPr/>
        </p:nvSpPr>
        <p:spPr>
          <a:xfrm>
            <a:off x="9335597" y="6524381"/>
            <a:ext cx="2473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GRAINGER ENGINEERING</a:t>
            </a:r>
            <a:endParaRPr/>
          </a:p>
        </p:txBody>
      </p:sp>
      <p:sp>
        <p:nvSpPr>
          <p:cNvPr id="229" name="Google Shape;229;p24"/>
          <p:cNvSpPr/>
          <p:nvPr/>
        </p:nvSpPr>
        <p:spPr>
          <a:xfrm flipH="1" rot="10800000">
            <a:off x="0" y="-7677"/>
            <a:ext cx="12192000" cy="868200"/>
          </a:xfrm>
          <a:prstGeom prst="rect">
            <a:avLst/>
          </a:prstGeom>
          <a:gradFill>
            <a:gsLst>
              <a:gs pos="0">
                <a:srgbClr val="1B4284"/>
              </a:gs>
              <a:gs pos="100000">
                <a:srgbClr val="13294B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230" name="Google Shape;23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4210" y="228014"/>
            <a:ext cx="277906" cy="40142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4"/>
          <p:cNvSpPr txBox="1"/>
          <p:nvPr/>
        </p:nvSpPr>
        <p:spPr>
          <a:xfrm>
            <a:off x="376810" y="204051"/>
            <a:ext cx="1091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</a:rPr>
              <a:t>Local Branch Predictor 2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4"/>
          <p:cNvSpPr txBox="1"/>
          <p:nvPr/>
        </p:nvSpPr>
        <p:spPr>
          <a:xfrm>
            <a:off x="376807" y="6524381"/>
            <a:ext cx="79914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ELECTRICAL &amp; COMPUTER ENGINEERING</a:t>
            </a:r>
            <a:endParaRPr/>
          </a:p>
        </p:txBody>
      </p:sp>
      <p:pic>
        <p:nvPicPr>
          <p:cNvPr id="233" name="Google Shape;233;p24"/>
          <p:cNvPicPr preferRelativeResize="0"/>
          <p:nvPr/>
        </p:nvPicPr>
        <p:blipFill rotWithShape="1">
          <a:blip r:embed="rId4">
            <a:alphaModFix/>
          </a:blip>
          <a:srcRect b="14131" l="60793" r="0" t="4321"/>
          <a:stretch/>
        </p:blipFill>
        <p:spPr>
          <a:xfrm>
            <a:off x="7311693" y="860525"/>
            <a:ext cx="4557481" cy="373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2475" y="4595950"/>
            <a:ext cx="11067925" cy="1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2475" y="4788700"/>
            <a:ext cx="11656699" cy="1519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"/>
          <p:cNvSpPr txBox="1"/>
          <p:nvPr>
            <p:ph idx="1" type="body"/>
          </p:nvPr>
        </p:nvSpPr>
        <p:spPr>
          <a:xfrm>
            <a:off x="376800" y="1140925"/>
            <a:ext cx="11286600" cy="26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US" sz="2600">
                <a:solidFill>
                  <a:srgbClr val="E84B36"/>
                </a:solidFill>
                <a:latin typeface="Arial"/>
                <a:ea typeface="Arial"/>
                <a:cs typeface="Arial"/>
                <a:sym typeface="Arial"/>
              </a:rPr>
              <a:t>Shared Global History Register &amp; 2-bit predictor table &amp; Update FSM</a:t>
            </a:r>
            <a:endParaRPr b="1" sz="2600">
              <a:solidFill>
                <a:srgbClr val="E84B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- In addition to the local branch predictor 1, the global branch predictor keeps track of last n branches (n=7).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- The branch history is stored in a 7-bits shift register.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- PC[idx_bits+1:2] XOR zero-extended global history register.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Results: Worse performance due to the power increase. Accuracy is low because all the global branches pollute the prediction register.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5"/>
          <p:cNvSpPr/>
          <p:nvPr/>
        </p:nvSpPr>
        <p:spPr>
          <a:xfrm flipH="1" rot="10800000">
            <a:off x="0" y="6437100"/>
            <a:ext cx="12192000" cy="420900"/>
          </a:xfrm>
          <a:prstGeom prst="rect">
            <a:avLst/>
          </a:prstGeom>
          <a:gradFill>
            <a:gsLst>
              <a:gs pos="0">
                <a:srgbClr val="7F7F7F"/>
              </a:gs>
              <a:gs pos="100000">
                <a:srgbClr val="BFBFB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5"/>
          <p:cNvSpPr txBox="1"/>
          <p:nvPr/>
        </p:nvSpPr>
        <p:spPr>
          <a:xfrm>
            <a:off x="9335597" y="6524381"/>
            <a:ext cx="2473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GRAINGER ENGINEERING</a:t>
            </a:r>
            <a:endParaRPr/>
          </a:p>
        </p:txBody>
      </p:sp>
      <p:sp>
        <p:nvSpPr>
          <p:cNvPr id="243" name="Google Shape;243;p25"/>
          <p:cNvSpPr/>
          <p:nvPr/>
        </p:nvSpPr>
        <p:spPr>
          <a:xfrm flipH="1" rot="10800000">
            <a:off x="0" y="-7677"/>
            <a:ext cx="12192000" cy="868200"/>
          </a:xfrm>
          <a:prstGeom prst="rect">
            <a:avLst/>
          </a:prstGeom>
          <a:gradFill>
            <a:gsLst>
              <a:gs pos="0">
                <a:srgbClr val="1B4284"/>
              </a:gs>
              <a:gs pos="100000">
                <a:srgbClr val="13294B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244" name="Google Shape;24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4210" y="228014"/>
            <a:ext cx="277906" cy="40142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5"/>
          <p:cNvSpPr txBox="1"/>
          <p:nvPr/>
        </p:nvSpPr>
        <p:spPr>
          <a:xfrm>
            <a:off x="376810" y="204051"/>
            <a:ext cx="1091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</a:rPr>
              <a:t>Global Branch Predictor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5"/>
          <p:cNvSpPr txBox="1"/>
          <p:nvPr/>
        </p:nvSpPr>
        <p:spPr>
          <a:xfrm>
            <a:off x="376807" y="6524381"/>
            <a:ext cx="79914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ELECTRICAL &amp; COMPUTER ENGINEERING</a:t>
            </a:r>
            <a:endParaRPr/>
          </a:p>
        </p:txBody>
      </p:sp>
      <p:pic>
        <p:nvPicPr>
          <p:cNvPr id="247" name="Google Shape;24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750" y="3809725"/>
            <a:ext cx="10758149" cy="17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750" y="3987800"/>
            <a:ext cx="11134500" cy="2449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"/>
          <p:cNvSpPr txBox="1"/>
          <p:nvPr>
            <p:ph idx="1" type="body"/>
          </p:nvPr>
        </p:nvSpPr>
        <p:spPr>
          <a:xfrm>
            <a:off x="376800" y="1083575"/>
            <a:ext cx="6665700" cy="44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US" sz="2600">
                <a:solidFill>
                  <a:srgbClr val="E84B36"/>
                </a:solidFill>
                <a:latin typeface="Arial"/>
                <a:ea typeface="Arial"/>
                <a:cs typeface="Arial"/>
                <a:sym typeface="Arial"/>
              </a:rPr>
              <a:t>Combination of local branch predictor 1 and global branch predictor</a:t>
            </a:r>
            <a:endParaRPr b="1" sz="2600">
              <a:solidFill>
                <a:srgbClr val="E84B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1" sz="2600">
              <a:solidFill>
                <a:srgbClr val="E84B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Combine 2^5 local predictor and 2^6 global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predictor.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                  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      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lc_pred        gl_pred   testcode  score       total score    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Result: Worse performance due to the power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increase.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6"/>
          <p:cNvSpPr/>
          <p:nvPr/>
        </p:nvSpPr>
        <p:spPr>
          <a:xfrm flipH="1" rot="10800000">
            <a:off x="0" y="6437100"/>
            <a:ext cx="12192000" cy="420900"/>
          </a:xfrm>
          <a:prstGeom prst="rect">
            <a:avLst/>
          </a:prstGeom>
          <a:gradFill>
            <a:gsLst>
              <a:gs pos="0">
                <a:srgbClr val="7F7F7F"/>
              </a:gs>
              <a:gs pos="100000">
                <a:srgbClr val="BFBFB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6"/>
          <p:cNvSpPr txBox="1"/>
          <p:nvPr/>
        </p:nvSpPr>
        <p:spPr>
          <a:xfrm>
            <a:off x="9335597" y="6524381"/>
            <a:ext cx="2473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GRAINGER ENGINEERING</a:t>
            </a:r>
            <a:endParaRPr/>
          </a:p>
        </p:txBody>
      </p:sp>
      <p:sp>
        <p:nvSpPr>
          <p:cNvPr id="256" name="Google Shape;256;p26"/>
          <p:cNvSpPr/>
          <p:nvPr/>
        </p:nvSpPr>
        <p:spPr>
          <a:xfrm flipH="1" rot="10800000">
            <a:off x="0" y="-7677"/>
            <a:ext cx="12192000" cy="868200"/>
          </a:xfrm>
          <a:prstGeom prst="rect">
            <a:avLst/>
          </a:prstGeom>
          <a:gradFill>
            <a:gsLst>
              <a:gs pos="0">
                <a:srgbClr val="1B4284"/>
              </a:gs>
              <a:gs pos="100000">
                <a:srgbClr val="13294B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257" name="Google Shape;25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4210" y="228014"/>
            <a:ext cx="277906" cy="40142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6"/>
          <p:cNvSpPr txBox="1"/>
          <p:nvPr/>
        </p:nvSpPr>
        <p:spPr>
          <a:xfrm>
            <a:off x="376810" y="204051"/>
            <a:ext cx="1091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</a:rPr>
              <a:t>Tournament Branch Predictor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6"/>
          <p:cNvSpPr txBox="1"/>
          <p:nvPr/>
        </p:nvSpPr>
        <p:spPr>
          <a:xfrm>
            <a:off x="376807" y="6524381"/>
            <a:ext cx="79914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ELECTRICAL &amp; COMPUTER ENGINEERING</a:t>
            </a:r>
            <a:endParaRPr/>
          </a:p>
        </p:txBody>
      </p:sp>
      <p:pic>
        <p:nvPicPr>
          <p:cNvPr id="260" name="Google Shape;260;p26"/>
          <p:cNvPicPr preferRelativeResize="0"/>
          <p:nvPr/>
        </p:nvPicPr>
        <p:blipFill rotWithShape="1">
          <a:blip r:embed="rId4">
            <a:alphaModFix/>
          </a:blip>
          <a:srcRect b="0" l="0" r="47407" t="0"/>
          <a:stretch/>
        </p:blipFill>
        <p:spPr>
          <a:xfrm>
            <a:off x="5723800" y="1481925"/>
            <a:ext cx="6412099" cy="480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6"/>
          <p:cNvPicPr preferRelativeResize="0"/>
          <p:nvPr/>
        </p:nvPicPr>
        <p:blipFill rotWithShape="1">
          <a:blip r:embed="rId5">
            <a:alphaModFix/>
          </a:blip>
          <a:srcRect b="0" l="9041" r="68196" t="0"/>
          <a:stretch/>
        </p:blipFill>
        <p:spPr>
          <a:xfrm>
            <a:off x="376800" y="3417375"/>
            <a:ext cx="2775299" cy="55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6"/>
          <p:cNvPicPr preferRelativeResize="0"/>
          <p:nvPr/>
        </p:nvPicPr>
        <p:blipFill rotWithShape="1">
          <a:blip r:embed="rId5">
            <a:alphaModFix/>
          </a:blip>
          <a:srcRect b="0" l="62184" r="23307" t="0"/>
          <a:stretch/>
        </p:blipFill>
        <p:spPr>
          <a:xfrm>
            <a:off x="3152100" y="3417375"/>
            <a:ext cx="1768826" cy="55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"/>
          <p:cNvSpPr txBox="1"/>
          <p:nvPr>
            <p:ph idx="1" type="body"/>
          </p:nvPr>
        </p:nvSpPr>
        <p:spPr>
          <a:xfrm>
            <a:off x="376809" y="1140917"/>
            <a:ext cx="11177400" cy="48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US" sz="2600">
                <a:solidFill>
                  <a:srgbClr val="E84B36"/>
                </a:solidFill>
                <a:latin typeface="Arial"/>
                <a:ea typeface="Arial"/>
                <a:cs typeface="Arial"/>
                <a:sym typeface="Arial"/>
              </a:rPr>
              <a:t>Fully-associative BTB with pseudoLRU</a:t>
            </a:r>
            <a:endParaRPr b="1" sz="2600">
              <a:solidFill>
                <a:srgbClr val="E84B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- Most efficient at 8 entries.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- Recursive pseudoLRU.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7"/>
          <p:cNvSpPr/>
          <p:nvPr/>
        </p:nvSpPr>
        <p:spPr>
          <a:xfrm flipH="1" rot="10800000">
            <a:off x="0" y="6437100"/>
            <a:ext cx="12192000" cy="420900"/>
          </a:xfrm>
          <a:prstGeom prst="rect">
            <a:avLst/>
          </a:prstGeom>
          <a:gradFill>
            <a:gsLst>
              <a:gs pos="0">
                <a:srgbClr val="7F7F7F"/>
              </a:gs>
              <a:gs pos="100000">
                <a:srgbClr val="BFBFB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7"/>
          <p:cNvSpPr txBox="1"/>
          <p:nvPr/>
        </p:nvSpPr>
        <p:spPr>
          <a:xfrm>
            <a:off x="9335597" y="6524381"/>
            <a:ext cx="2473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GRAINGER ENGINEERING</a:t>
            </a:r>
            <a:endParaRPr/>
          </a:p>
        </p:txBody>
      </p:sp>
      <p:sp>
        <p:nvSpPr>
          <p:cNvPr id="270" name="Google Shape;270;p27"/>
          <p:cNvSpPr/>
          <p:nvPr/>
        </p:nvSpPr>
        <p:spPr>
          <a:xfrm flipH="1" rot="10800000">
            <a:off x="0" y="-7677"/>
            <a:ext cx="12192000" cy="868200"/>
          </a:xfrm>
          <a:prstGeom prst="rect">
            <a:avLst/>
          </a:prstGeom>
          <a:gradFill>
            <a:gsLst>
              <a:gs pos="0">
                <a:srgbClr val="1B4284"/>
              </a:gs>
              <a:gs pos="100000">
                <a:srgbClr val="13294B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271" name="Google Shape;27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4210" y="228014"/>
            <a:ext cx="277906" cy="40142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7"/>
          <p:cNvSpPr txBox="1"/>
          <p:nvPr/>
        </p:nvSpPr>
        <p:spPr>
          <a:xfrm>
            <a:off x="376810" y="204051"/>
            <a:ext cx="1091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</a:rPr>
              <a:t>BTB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7"/>
          <p:cNvSpPr txBox="1"/>
          <p:nvPr/>
        </p:nvSpPr>
        <p:spPr>
          <a:xfrm>
            <a:off x="376807" y="6524381"/>
            <a:ext cx="79914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ELECTRICAL &amp; COMPUTER ENGINEERING</a:t>
            </a:r>
            <a:endParaRPr/>
          </a:p>
        </p:txBody>
      </p:sp>
      <p:pic>
        <p:nvPicPr>
          <p:cNvPr id="274" name="Google Shape;27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100" y="2652700"/>
            <a:ext cx="10972800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7"/>
          <p:cNvPicPr preferRelativeResize="0"/>
          <p:nvPr/>
        </p:nvPicPr>
        <p:blipFill rotWithShape="1">
          <a:blip r:embed="rId5">
            <a:alphaModFix/>
          </a:blip>
          <a:srcRect b="0" l="0" r="23330" t="0"/>
          <a:stretch/>
        </p:blipFill>
        <p:spPr>
          <a:xfrm>
            <a:off x="479100" y="4205275"/>
            <a:ext cx="10972799" cy="645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"/>
          <p:cNvSpPr txBox="1"/>
          <p:nvPr>
            <p:ph idx="1" type="body"/>
          </p:nvPr>
        </p:nvSpPr>
        <p:spPr>
          <a:xfrm>
            <a:off x="376803" y="1238313"/>
            <a:ext cx="6975300" cy="48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US" sz="2600">
                <a:solidFill>
                  <a:srgbClr val="E84B36"/>
                </a:solidFill>
                <a:latin typeface="Arial"/>
                <a:ea typeface="Arial"/>
                <a:cs typeface="Arial"/>
                <a:sym typeface="Arial"/>
              </a:rPr>
              <a:t>Debugging method for branch predictor</a:t>
            </a:r>
            <a:endParaRPr b="1" sz="2600">
              <a:solidFill>
                <a:srgbClr val="E84B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- Using software model to compute the expectation, compare the expectation with the actual prediction.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- Example code for local branch predictor software model (right)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8"/>
          <p:cNvSpPr/>
          <p:nvPr/>
        </p:nvSpPr>
        <p:spPr>
          <a:xfrm flipH="1" rot="10800000">
            <a:off x="0" y="6437100"/>
            <a:ext cx="12192000" cy="420900"/>
          </a:xfrm>
          <a:prstGeom prst="rect">
            <a:avLst/>
          </a:prstGeom>
          <a:gradFill>
            <a:gsLst>
              <a:gs pos="0">
                <a:srgbClr val="7F7F7F"/>
              </a:gs>
              <a:gs pos="100000">
                <a:srgbClr val="BFBFB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8"/>
          <p:cNvSpPr txBox="1"/>
          <p:nvPr/>
        </p:nvSpPr>
        <p:spPr>
          <a:xfrm>
            <a:off x="9335597" y="6524381"/>
            <a:ext cx="2473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GRAINGER ENGINEERING</a:t>
            </a:r>
            <a:endParaRPr/>
          </a:p>
        </p:txBody>
      </p:sp>
      <p:sp>
        <p:nvSpPr>
          <p:cNvPr id="283" name="Google Shape;283;p28"/>
          <p:cNvSpPr/>
          <p:nvPr/>
        </p:nvSpPr>
        <p:spPr>
          <a:xfrm flipH="1" rot="10800000">
            <a:off x="0" y="-7677"/>
            <a:ext cx="12192000" cy="868200"/>
          </a:xfrm>
          <a:prstGeom prst="rect">
            <a:avLst/>
          </a:prstGeom>
          <a:gradFill>
            <a:gsLst>
              <a:gs pos="0">
                <a:srgbClr val="1B4284"/>
              </a:gs>
              <a:gs pos="100000">
                <a:srgbClr val="13294B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284" name="Google Shape;28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4210" y="228014"/>
            <a:ext cx="277906" cy="40142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8"/>
          <p:cNvSpPr txBox="1"/>
          <p:nvPr/>
        </p:nvSpPr>
        <p:spPr>
          <a:xfrm>
            <a:off x="376810" y="204051"/>
            <a:ext cx="1091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</a:rPr>
              <a:t>Software Branch Prediction Model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8"/>
          <p:cNvSpPr txBox="1"/>
          <p:nvPr/>
        </p:nvSpPr>
        <p:spPr>
          <a:xfrm>
            <a:off x="376807" y="6524381"/>
            <a:ext cx="79914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ELECTRICAL &amp; COMPUTER ENGINEERING</a:t>
            </a:r>
            <a:endParaRPr/>
          </a:p>
        </p:txBody>
      </p:sp>
      <p:pic>
        <p:nvPicPr>
          <p:cNvPr id="287" name="Google Shape;28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4503" y="1012923"/>
            <a:ext cx="4204076" cy="5271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outdoor, building, arch&#10;&#10;Description automatically generated" id="292" name="Google Shape;29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9"/>
          <p:cNvSpPr/>
          <p:nvPr/>
        </p:nvSpPr>
        <p:spPr>
          <a:xfrm flipH="1" rot="10800000">
            <a:off x="-2" y="0"/>
            <a:ext cx="12192000" cy="6858000"/>
          </a:xfrm>
          <a:prstGeom prst="rect">
            <a:avLst/>
          </a:prstGeom>
          <a:gradFill>
            <a:gsLst>
              <a:gs pos="0">
                <a:srgbClr val="1B4284">
                  <a:alpha val="9803"/>
                </a:srgbClr>
              </a:gs>
              <a:gs pos="50000">
                <a:srgbClr val="1B4284">
                  <a:alpha val="9803"/>
                </a:srgbClr>
              </a:gs>
              <a:gs pos="100000">
                <a:srgbClr val="13294B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9"/>
          <p:cNvSpPr txBox="1"/>
          <p:nvPr/>
        </p:nvSpPr>
        <p:spPr>
          <a:xfrm>
            <a:off x="2206906" y="1491040"/>
            <a:ext cx="7778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n-US" sz="6000">
                <a:solidFill>
                  <a:schemeClr val="lt1"/>
                </a:solidFill>
              </a:rPr>
              <a:t>Final Results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a logo&#10;&#10;Description automatically generated" id="295" name="Google Shape;29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54210" y="235709"/>
            <a:ext cx="277906" cy="40142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9"/>
          <p:cNvSpPr/>
          <p:nvPr/>
        </p:nvSpPr>
        <p:spPr>
          <a:xfrm>
            <a:off x="5520230" y="2759325"/>
            <a:ext cx="1151400" cy="111900"/>
          </a:xfrm>
          <a:prstGeom prst="rect">
            <a:avLst/>
          </a:prstGeom>
          <a:solidFill>
            <a:srgbClr val="FF55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9"/>
          <p:cNvSpPr txBox="1"/>
          <p:nvPr/>
        </p:nvSpPr>
        <p:spPr>
          <a:xfrm>
            <a:off x="376807" y="6524381"/>
            <a:ext cx="79914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ELECTRICAL &amp; COMPUTER ENGINEERING</a:t>
            </a:r>
            <a:endParaRPr/>
          </a:p>
        </p:txBody>
      </p:sp>
      <p:sp>
        <p:nvSpPr>
          <p:cNvPr id="298" name="Google Shape;298;p29"/>
          <p:cNvSpPr txBox="1"/>
          <p:nvPr/>
        </p:nvSpPr>
        <p:spPr>
          <a:xfrm>
            <a:off x="9335597" y="6524381"/>
            <a:ext cx="2473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GRAINGER ENGINEERING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0"/>
          <p:cNvSpPr txBox="1"/>
          <p:nvPr>
            <p:ph idx="1" type="body"/>
          </p:nvPr>
        </p:nvSpPr>
        <p:spPr>
          <a:xfrm>
            <a:off x="376809" y="1334279"/>
            <a:ext cx="11177400" cy="48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US" sz="2600">
                <a:solidFill>
                  <a:srgbClr val="E84B36"/>
                </a:solidFill>
                <a:latin typeface="Arial"/>
                <a:ea typeface="Arial"/>
                <a:cs typeface="Arial"/>
                <a:sym typeface="Arial"/>
              </a:rPr>
              <a:t>Advanced Features Included In Final Design</a:t>
            </a:r>
            <a:endParaRPr b="1" sz="2600">
              <a:solidFill>
                <a:srgbClr val="E84B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Instruction Cache - 16-Set 2-Way L1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Data Cache - 4-Set 2-Way L1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Local Branch Prediction - 32 Entries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Final Frequency: 333 MHz 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0"/>
          <p:cNvSpPr/>
          <p:nvPr/>
        </p:nvSpPr>
        <p:spPr>
          <a:xfrm flipH="1" rot="10800000">
            <a:off x="0" y="6437100"/>
            <a:ext cx="12192000" cy="420900"/>
          </a:xfrm>
          <a:prstGeom prst="rect">
            <a:avLst/>
          </a:prstGeom>
          <a:gradFill>
            <a:gsLst>
              <a:gs pos="0">
                <a:srgbClr val="7F7F7F"/>
              </a:gs>
              <a:gs pos="100000">
                <a:srgbClr val="BFBFB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0"/>
          <p:cNvSpPr txBox="1"/>
          <p:nvPr/>
        </p:nvSpPr>
        <p:spPr>
          <a:xfrm>
            <a:off x="9335597" y="6524381"/>
            <a:ext cx="2473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GRAINGER ENGINEERING</a:t>
            </a:r>
            <a:endParaRPr/>
          </a:p>
        </p:txBody>
      </p:sp>
      <p:sp>
        <p:nvSpPr>
          <p:cNvPr id="306" name="Google Shape;306;p30"/>
          <p:cNvSpPr/>
          <p:nvPr/>
        </p:nvSpPr>
        <p:spPr>
          <a:xfrm flipH="1" rot="10800000">
            <a:off x="0" y="-7677"/>
            <a:ext cx="12192000" cy="868200"/>
          </a:xfrm>
          <a:prstGeom prst="rect">
            <a:avLst/>
          </a:prstGeom>
          <a:gradFill>
            <a:gsLst>
              <a:gs pos="0">
                <a:srgbClr val="1B4284"/>
              </a:gs>
              <a:gs pos="100000">
                <a:srgbClr val="13294B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307" name="Google Shape;30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4210" y="228014"/>
            <a:ext cx="277906" cy="40142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0"/>
          <p:cNvSpPr txBox="1"/>
          <p:nvPr/>
        </p:nvSpPr>
        <p:spPr>
          <a:xfrm>
            <a:off x="376810" y="204051"/>
            <a:ext cx="1091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</a:rPr>
              <a:t>Final Results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0"/>
          <p:cNvSpPr txBox="1"/>
          <p:nvPr/>
        </p:nvSpPr>
        <p:spPr>
          <a:xfrm>
            <a:off x="376807" y="6524381"/>
            <a:ext cx="79914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ELECTRICAL &amp; COMPUTER ENGINEERING</a:t>
            </a:r>
            <a:endParaRPr/>
          </a:p>
        </p:txBody>
      </p:sp>
      <p:pic>
        <p:nvPicPr>
          <p:cNvPr id="310" name="Google Shape;31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905987"/>
            <a:ext cx="12192001" cy="1154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376809" y="1334279"/>
            <a:ext cx="11177400" cy="48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4B36"/>
              </a:buClr>
              <a:buSzPts val="2600"/>
              <a:buFont typeface="Arial"/>
              <a:buChar char="•"/>
            </a:pPr>
            <a:r>
              <a:rPr b="1" lang="en-US" sz="2600">
                <a:solidFill>
                  <a:srgbClr val="E84B36"/>
                </a:solidFill>
                <a:latin typeface="Arial"/>
                <a:ea typeface="Arial"/>
                <a:cs typeface="Arial"/>
                <a:sym typeface="Arial"/>
              </a:rPr>
              <a:t>In order, 5-stage pipeline</a:t>
            </a:r>
            <a:endParaRPr b="1" sz="2600">
              <a:solidFill>
                <a:srgbClr val="E84B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4B36"/>
              </a:buClr>
              <a:buSzPts val="2600"/>
              <a:buFont typeface="Arial"/>
              <a:buChar char="•"/>
            </a:pPr>
            <a:r>
              <a:rPr b="1" lang="en-US" sz="2600">
                <a:solidFill>
                  <a:srgbClr val="E84B36"/>
                </a:solidFill>
                <a:latin typeface="Arial"/>
                <a:ea typeface="Arial"/>
                <a:cs typeface="Arial"/>
                <a:sym typeface="Arial"/>
              </a:rPr>
              <a:t>2-way SA cache w/ 8 sets for Data Cache &amp; Instruction Cache</a:t>
            </a:r>
            <a:endParaRPr b="1" sz="2600">
              <a:solidFill>
                <a:srgbClr val="E84B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4B36"/>
              </a:buClr>
              <a:buSzPts val="2600"/>
              <a:buFont typeface="Arial"/>
              <a:buChar char="•"/>
            </a:pPr>
            <a:r>
              <a:rPr b="1" lang="en-US" sz="2600">
                <a:solidFill>
                  <a:srgbClr val="E84B36"/>
                </a:solidFill>
                <a:latin typeface="Arial"/>
                <a:ea typeface="Arial"/>
                <a:cs typeface="Arial"/>
                <a:sym typeface="Arial"/>
              </a:rPr>
              <a:t>Static not-taken branch prediction</a:t>
            </a:r>
            <a:endParaRPr b="1" sz="2600">
              <a:solidFill>
                <a:srgbClr val="E84B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/>
          <p:nvPr/>
        </p:nvSpPr>
        <p:spPr>
          <a:xfrm flipH="1" rot="10800000">
            <a:off x="0" y="6437100"/>
            <a:ext cx="12192000" cy="420900"/>
          </a:xfrm>
          <a:prstGeom prst="rect">
            <a:avLst/>
          </a:prstGeom>
          <a:gradFill>
            <a:gsLst>
              <a:gs pos="0">
                <a:srgbClr val="7F7F7F"/>
              </a:gs>
              <a:gs pos="100000">
                <a:srgbClr val="BFBFB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9335597" y="6524381"/>
            <a:ext cx="2473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GRAINGER ENGINEERING</a:t>
            </a:r>
            <a:endParaRPr/>
          </a:p>
        </p:txBody>
      </p:sp>
      <p:sp>
        <p:nvSpPr>
          <p:cNvPr id="93" name="Google Shape;93;p13"/>
          <p:cNvSpPr/>
          <p:nvPr/>
        </p:nvSpPr>
        <p:spPr>
          <a:xfrm flipH="1" rot="10800000">
            <a:off x="0" y="-7677"/>
            <a:ext cx="12192000" cy="868200"/>
          </a:xfrm>
          <a:prstGeom prst="rect">
            <a:avLst/>
          </a:prstGeom>
          <a:gradFill>
            <a:gsLst>
              <a:gs pos="0">
                <a:srgbClr val="1B4284"/>
              </a:gs>
              <a:gs pos="100000">
                <a:srgbClr val="13294B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94" name="Google Shape;9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4210" y="228014"/>
            <a:ext cx="277906" cy="40142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 txBox="1"/>
          <p:nvPr/>
        </p:nvSpPr>
        <p:spPr>
          <a:xfrm>
            <a:off x="376810" y="204051"/>
            <a:ext cx="1091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</a:rPr>
              <a:t>Baseline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376807" y="6524381"/>
            <a:ext cx="79914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ELECTRICAL &amp; COMPUTER ENGINEERING</a:t>
            </a:r>
            <a:endParaRPr/>
          </a:p>
        </p:txBody>
      </p:sp>
      <p:pic>
        <p:nvPicPr>
          <p:cNvPr id="97" name="Google Shape;97;p13"/>
          <p:cNvPicPr preferRelativeResize="0"/>
          <p:nvPr/>
        </p:nvPicPr>
        <p:blipFill rotWithShape="1">
          <a:blip r:embed="rId4">
            <a:alphaModFix/>
          </a:blip>
          <a:srcRect b="0" l="20204" r="0" t="0"/>
          <a:stretch/>
        </p:blipFill>
        <p:spPr>
          <a:xfrm>
            <a:off x="0" y="2967675"/>
            <a:ext cx="12191998" cy="1345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843045"/>
            <a:ext cx="12192000" cy="1194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1"/>
          <p:cNvSpPr txBox="1"/>
          <p:nvPr>
            <p:ph idx="1" type="body"/>
          </p:nvPr>
        </p:nvSpPr>
        <p:spPr>
          <a:xfrm>
            <a:off x="376809" y="1334279"/>
            <a:ext cx="11177400" cy="48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Test codes are small, so most cache optimizations did little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There are lots of function calls in the test code, so having RAS should improve the performance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1"/>
          <p:cNvSpPr/>
          <p:nvPr/>
        </p:nvSpPr>
        <p:spPr>
          <a:xfrm flipH="1" rot="10800000">
            <a:off x="0" y="6437100"/>
            <a:ext cx="12192000" cy="420900"/>
          </a:xfrm>
          <a:prstGeom prst="rect">
            <a:avLst/>
          </a:prstGeom>
          <a:gradFill>
            <a:gsLst>
              <a:gs pos="0">
                <a:srgbClr val="7F7F7F"/>
              </a:gs>
              <a:gs pos="100000">
                <a:srgbClr val="BFBFB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31"/>
          <p:cNvSpPr txBox="1"/>
          <p:nvPr/>
        </p:nvSpPr>
        <p:spPr>
          <a:xfrm>
            <a:off x="9335597" y="6524381"/>
            <a:ext cx="2473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GRAINGER ENGINEERING</a:t>
            </a:r>
            <a:endParaRPr/>
          </a:p>
        </p:txBody>
      </p:sp>
      <p:sp>
        <p:nvSpPr>
          <p:cNvPr id="318" name="Google Shape;318;p31"/>
          <p:cNvSpPr/>
          <p:nvPr/>
        </p:nvSpPr>
        <p:spPr>
          <a:xfrm flipH="1" rot="10800000">
            <a:off x="0" y="-7677"/>
            <a:ext cx="12192000" cy="868200"/>
          </a:xfrm>
          <a:prstGeom prst="rect">
            <a:avLst/>
          </a:prstGeom>
          <a:gradFill>
            <a:gsLst>
              <a:gs pos="0">
                <a:srgbClr val="1B4284"/>
              </a:gs>
              <a:gs pos="100000">
                <a:srgbClr val="13294B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319" name="Google Shape;31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4210" y="228014"/>
            <a:ext cx="277906" cy="40142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1"/>
          <p:cNvSpPr txBox="1"/>
          <p:nvPr/>
        </p:nvSpPr>
        <p:spPr>
          <a:xfrm>
            <a:off x="376810" y="204051"/>
            <a:ext cx="1091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</a:rPr>
              <a:t>What We Would Do Differently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1"/>
          <p:cNvSpPr txBox="1"/>
          <p:nvPr/>
        </p:nvSpPr>
        <p:spPr>
          <a:xfrm>
            <a:off x="376807" y="6524381"/>
            <a:ext cx="79914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ELECTRICAL &amp; COMPUTER ENGINEERING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outdoor, building, arch&#10;&#10;Description automatically generated" id="326" name="Google Shape;32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2"/>
          <p:cNvSpPr/>
          <p:nvPr/>
        </p:nvSpPr>
        <p:spPr>
          <a:xfrm flipH="1" rot="10800000">
            <a:off x="-2" y="0"/>
            <a:ext cx="12192000" cy="6858000"/>
          </a:xfrm>
          <a:prstGeom prst="rect">
            <a:avLst/>
          </a:prstGeom>
          <a:gradFill>
            <a:gsLst>
              <a:gs pos="0">
                <a:srgbClr val="1B4284">
                  <a:alpha val="9803"/>
                </a:srgbClr>
              </a:gs>
              <a:gs pos="50000">
                <a:srgbClr val="1B4284">
                  <a:alpha val="9803"/>
                </a:srgbClr>
              </a:gs>
              <a:gs pos="100000">
                <a:srgbClr val="13294B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32"/>
          <p:cNvSpPr txBox="1"/>
          <p:nvPr/>
        </p:nvSpPr>
        <p:spPr>
          <a:xfrm>
            <a:off x="2206906" y="1491040"/>
            <a:ext cx="7778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n-US" sz="6000">
                <a:solidFill>
                  <a:schemeClr val="lt1"/>
                </a:solidFill>
              </a:rPr>
              <a:t>Q &amp;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a logo&#10;&#10;Description automatically generated" id="329" name="Google Shape;329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54210" y="235709"/>
            <a:ext cx="277906" cy="40142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2"/>
          <p:cNvSpPr/>
          <p:nvPr/>
        </p:nvSpPr>
        <p:spPr>
          <a:xfrm>
            <a:off x="5520230" y="2759325"/>
            <a:ext cx="1151400" cy="111900"/>
          </a:xfrm>
          <a:prstGeom prst="rect">
            <a:avLst/>
          </a:prstGeom>
          <a:solidFill>
            <a:srgbClr val="FF55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32"/>
          <p:cNvSpPr txBox="1"/>
          <p:nvPr/>
        </p:nvSpPr>
        <p:spPr>
          <a:xfrm>
            <a:off x="376807" y="6524381"/>
            <a:ext cx="79914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ELECTRICAL &amp; COMPUTER ENGINEERING</a:t>
            </a:r>
            <a:endParaRPr/>
          </a:p>
        </p:txBody>
      </p:sp>
      <p:sp>
        <p:nvSpPr>
          <p:cNvPr id="332" name="Google Shape;332;p32"/>
          <p:cNvSpPr txBox="1"/>
          <p:nvPr/>
        </p:nvSpPr>
        <p:spPr>
          <a:xfrm>
            <a:off x="9335597" y="6524381"/>
            <a:ext cx="2473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GRAINGER ENGINEERING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outdoor, building, arch&#10;&#10;Description automatically generated" id="103" name="Google Shape;10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/>
          <p:nvPr/>
        </p:nvSpPr>
        <p:spPr>
          <a:xfrm flipH="1" rot="10800000">
            <a:off x="-2" y="0"/>
            <a:ext cx="12192000" cy="6858000"/>
          </a:xfrm>
          <a:prstGeom prst="rect">
            <a:avLst/>
          </a:prstGeom>
          <a:gradFill>
            <a:gsLst>
              <a:gs pos="0">
                <a:srgbClr val="1B4284">
                  <a:alpha val="9803"/>
                </a:srgbClr>
              </a:gs>
              <a:gs pos="50000">
                <a:srgbClr val="1B4284">
                  <a:alpha val="9803"/>
                </a:srgbClr>
              </a:gs>
              <a:gs pos="100000">
                <a:srgbClr val="13294B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2206906" y="1491040"/>
            <a:ext cx="7778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n-US" sz="6000">
                <a:solidFill>
                  <a:schemeClr val="lt1"/>
                </a:solidFill>
              </a:rPr>
              <a:t>Advanced Features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a logo&#10;&#10;Description automatically generated" id="106" name="Google Shape;10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54210" y="235709"/>
            <a:ext cx="277906" cy="40142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4"/>
          <p:cNvSpPr/>
          <p:nvPr/>
        </p:nvSpPr>
        <p:spPr>
          <a:xfrm>
            <a:off x="5520230" y="2759325"/>
            <a:ext cx="1151400" cy="111900"/>
          </a:xfrm>
          <a:prstGeom prst="rect">
            <a:avLst/>
          </a:prstGeom>
          <a:solidFill>
            <a:srgbClr val="FF55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376807" y="6524381"/>
            <a:ext cx="79914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ELECTRICAL &amp; COMPUTER ENGINEERING</a:t>
            </a:r>
            <a:endParaRPr/>
          </a:p>
        </p:txBody>
      </p:sp>
      <p:sp>
        <p:nvSpPr>
          <p:cNvPr id="109" name="Google Shape;109;p14"/>
          <p:cNvSpPr txBox="1"/>
          <p:nvPr/>
        </p:nvSpPr>
        <p:spPr>
          <a:xfrm>
            <a:off x="9335597" y="6524381"/>
            <a:ext cx="2473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GRAINGER ENGINEERING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/>
        </p:nvSpPr>
        <p:spPr>
          <a:xfrm>
            <a:off x="376810" y="1334279"/>
            <a:ext cx="5442000" cy="48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E84B36"/>
                </a:solidFill>
              </a:rPr>
              <a:t>Cache Optimizations</a:t>
            </a:r>
            <a:endParaRPr b="1" i="0" sz="2600" u="none" cap="none" strike="noStrike">
              <a:solidFill>
                <a:srgbClr val="E84B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/>
              <a:t>Parameterized Cache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4/8-way Cache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L2 Cache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OBL Prefetching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Victim Cache</a:t>
            </a:r>
            <a:endParaRPr sz="1800"/>
          </a:p>
        </p:txBody>
      </p:sp>
      <p:sp>
        <p:nvSpPr>
          <p:cNvPr id="115" name="Google Shape;115;p15"/>
          <p:cNvSpPr/>
          <p:nvPr/>
        </p:nvSpPr>
        <p:spPr>
          <a:xfrm flipH="1" rot="10800000">
            <a:off x="0" y="6437100"/>
            <a:ext cx="12192000" cy="420900"/>
          </a:xfrm>
          <a:prstGeom prst="rect">
            <a:avLst/>
          </a:prstGeom>
          <a:gradFill>
            <a:gsLst>
              <a:gs pos="0">
                <a:srgbClr val="7F7F7F"/>
              </a:gs>
              <a:gs pos="100000">
                <a:srgbClr val="BFBFB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9335597" y="6524381"/>
            <a:ext cx="2473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GRAINGER ENGINEERING</a:t>
            </a:r>
            <a:endParaRPr/>
          </a:p>
        </p:txBody>
      </p:sp>
      <p:sp>
        <p:nvSpPr>
          <p:cNvPr id="117" name="Google Shape;117;p15"/>
          <p:cNvSpPr/>
          <p:nvPr/>
        </p:nvSpPr>
        <p:spPr>
          <a:xfrm flipH="1" rot="10800000">
            <a:off x="0" y="-7677"/>
            <a:ext cx="12192000" cy="868200"/>
          </a:xfrm>
          <a:prstGeom prst="rect">
            <a:avLst/>
          </a:prstGeom>
          <a:gradFill>
            <a:gsLst>
              <a:gs pos="0">
                <a:srgbClr val="1B4284"/>
              </a:gs>
              <a:gs pos="100000">
                <a:srgbClr val="13294B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118" name="Google Shape;11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4210" y="228014"/>
            <a:ext cx="277906" cy="40142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5"/>
          <p:cNvSpPr txBox="1"/>
          <p:nvPr/>
        </p:nvSpPr>
        <p:spPr>
          <a:xfrm>
            <a:off x="376810" y="204051"/>
            <a:ext cx="1091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</a:rPr>
              <a:t>Advanced Features Overview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376807" y="6524381"/>
            <a:ext cx="79914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ELECTRICAL &amp; COMPUTER ENGINEERING</a:t>
            </a:r>
            <a:endParaRPr/>
          </a:p>
        </p:txBody>
      </p:sp>
      <p:sp>
        <p:nvSpPr>
          <p:cNvPr id="121" name="Google Shape;121;p15"/>
          <p:cNvSpPr txBox="1"/>
          <p:nvPr/>
        </p:nvSpPr>
        <p:spPr>
          <a:xfrm>
            <a:off x="6367110" y="1334279"/>
            <a:ext cx="5442000" cy="48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E84B36"/>
                </a:solidFill>
              </a:rPr>
              <a:t>Branch Prediction</a:t>
            </a:r>
            <a:endParaRPr b="1" i="0" sz="2600" u="none" cap="none" strike="noStrike">
              <a:solidFill>
                <a:srgbClr val="E84B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/>
              <a:t>Local Branch Predictor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Global Branch Predictor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Tournament Branch Predictor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BTB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Software Branch Prediction 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/>
          <p:nvPr/>
        </p:nvSpPr>
        <p:spPr>
          <a:xfrm flipH="1" rot="10800000">
            <a:off x="0" y="-105"/>
            <a:ext cx="12192000" cy="6865800"/>
          </a:xfrm>
          <a:prstGeom prst="rect">
            <a:avLst/>
          </a:prstGeom>
          <a:gradFill>
            <a:gsLst>
              <a:gs pos="0">
                <a:srgbClr val="1B4284"/>
              </a:gs>
              <a:gs pos="100000">
                <a:srgbClr val="13294B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127" name="Google Shape;12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4210" y="235709"/>
            <a:ext cx="277906" cy="40142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6"/>
          <p:cNvSpPr txBox="1"/>
          <p:nvPr/>
        </p:nvSpPr>
        <p:spPr>
          <a:xfrm>
            <a:off x="9335597" y="6524381"/>
            <a:ext cx="2473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GRAINGER ENGINEERING</a:t>
            </a:r>
            <a:endParaRPr/>
          </a:p>
        </p:txBody>
      </p:sp>
      <p:sp>
        <p:nvSpPr>
          <p:cNvPr id="129" name="Google Shape;129;p16"/>
          <p:cNvSpPr txBox="1"/>
          <p:nvPr/>
        </p:nvSpPr>
        <p:spPr>
          <a:xfrm>
            <a:off x="1295400" y="2948490"/>
            <a:ext cx="9601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chemeClr val="lt1"/>
                </a:solidFill>
              </a:rPr>
              <a:t>Cache Optimization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6"/>
          <p:cNvSpPr/>
          <p:nvPr/>
        </p:nvSpPr>
        <p:spPr>
          <a:xfrm>
            <a:off x="5520230" y="1704276"/>
            <a:ext cx="1151400" cy="111900"/>
          </a:xfrm>
          <a:prstGeom prst="rect">
            <a:avLst/>
          </a:prstGeom>
          <a:solidFill>
            <a:srgbClr val="FF55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376807" y="6524381"/>
            <a:ext cx="79914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ELECTRICAL &amp; COMPUTER ENGINEERING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idx="1" type="body"/>
          </p:nvPr>
        </p:nvSpPr>
        <p:spPr>
          <a:xfrm>
            <a:off x="376800" y="1334275"/>
            <a:ext cx="11177400" cy="22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US" sz="2600">
                <a:solidFill>
                  <a:srgbClr val="E84B36"/>
                </a:solidFill>
                <a:latin typeface="Arial"/>
                <a:ea typeface="Arial"/>
                <a:cs typeface="Arial"/>
                <a:sym typeface="Arial"/>
              </a:rPr>
              <a:t>Parameterized Sets and Ways</a:t>
            </a:r>
            <a:endParaRPr b="1" sz="2600">
              <a:solidFill>
                <a:srgbClr val="E84B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1" sz="2600">
              <a:solidFill>
                <a:srgbClr val="E84B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Sets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Changed tag and index selection bits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Ways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Pseudo LRU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Generate block to create tag array, data array, etc. </a:t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7"/>
          <p:cNvSpPr/>
          <p:nvPr/>
        </p:nvSpPr>
        <p:spPr>
          <a:xfrm flipH="1" rot="10800000">
            <a:off x="0" y="6437100"/>
            <a:ext cx="12192000" cy="420900"/>
          </a:xfrm>
          <a:prstGeom prst="rect">
            <a:avLst/>
          </a:prstGeom>
          <a:gradFill>
            <a:gsLst>
              <a:gs pos="0">
                <a:srgbClr val="7F7F7F"/>
              </a:gs>
              <a:gs pos="100000">
                <a:srgbClr val="BFBFB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9335597" y="6524381"/>
            <a:ext cx="2473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GRAINGER ENGINEERING</a:t>
            </a:r>
            <a:endParaRPr/>
          </a:p>
        </p:txBody>
      </p:sp>
      <p:sp>
        <p:nvSpPr>
          <p:cNvPr id="139" name="Google Shape;139;p17"/>
          <p:cNvSpPr/>
          <p:nvPr/>
        </p:nvSpPr>
        <p:spPr>
          <a:xfrm flipH="1" rot="10800000">
            <a:off x="0" y="-7677"/>
            <a:ext cx="12192000" cy="868200"/>
          </a:xfrm>
          <a:prstGeom prst="rect">
            <a:avLst/>
          </a:prstGeom>
          <a:gradFill>
            <a:gsLst>
              <a:gs pos="0">
                <a:srgbClr val="1B4284"/>
              </a:gs>
              <a:gs pos="100000">
                <a:srgbClr val="13294B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140" name="Google Shape;14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4210" y="228014"/>
            <a:ext cx="277906" cy="40142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7"/>
          <p:cNvSpPr txBox="1"/>
          <p:nvPr/>
        </p:nvSpPr>
        <p:spPr>
          <a:xfrm>
            <a:off x="376810" y="204051"/>
            <a:ext cx="1091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</a:rPr>
              <a:t>Parameterized Cache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376807" y="6524381"/>
            <a:ext cx="79914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ELECTRICAL &amp; COMPUTER ENGINEERING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/>
          <p:nvPr>
            <p:ph idx="1" type="body"/>
          </p:nvPr>
        </p:nvSpPr>
        <p:spPr>
          <a:xfrm>
            <a:off x="376800" y="985012"/>
            <a:ext cx="11177400" cy="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Arial"/>
                <a:ea typeface="Arial"/>
                <a:cs typeface="Arial"/>
                <a:sym typeface="Arial"/>
              </a:rPr>
              <a:t>Results: Best performance with 2-way cache with 16 sets on ICache and 4 sets on DCache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8"/>
          <p:cNvSpPr/>
          <p:nvPr/>
        </p:nvSpPr>
        <p:spPr>
          <a:xfrm flipH="1" rot="10800000">
            <a:off x="0" y="6437100"/>
            <a:ext cx="12192000" cy="420900"/>
          </a:xfrm>
          <a:prstGeom prst="rect">
            <a:avLst/>
          </a:prstGeom>
          <a:gradFill>
            <a:gsLst>
              <a:gs pos="0">
                <a:srgbClr val="7F7F7F"/>
              </a:gs>
              <a:gs pos="100000">
                <a:srgbClr val="BFBFB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9335597" y="6524381"/>
            <a:ext cx="2473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GRAINGER ENGINEERING</a:t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 flipH="1" rot="10800000">
            <a:off x="0" y="-7677"/>
            <a:ext cx="12192000" cy="868200"/>
          </a:xfrm>
          <a:prstGeom prst="rect">
            <a:avLst/>
          </a:prstGeom>
          <a:gradFill>
            <a:gsLst>
              <a:gs pos="0">
                <a:srgbClr val="1B4284"/>
              </a:gs>
              <a:gs pos="100000">
                <a:srgbClr val="13294B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151" name="Google Shape;15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4210" y="228014"/>
            <a:ext cx="277906" cy="40142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8"/>
          <p:cNvSpPr txBox="1"/>
          <p:nvPr/>
        </p:nvSpPr>
        <p:spPr>
          <a:xfrm>
            <a:off x="376810" y="204051"/>
            <a:ext cx="1091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</a:rPr>
              <a:t>Parameterized Cache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8"/>
          <p:cNvSpPr txBox="1"/>
          <p:nvPr/>
        </p:nvSpPr>
        <p:spPr>
          <a:xfrm>
            <a:off x="376807" y="6524381"/>
            <a:ext cx="79914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ELECTRICAL &amp; COMPUTER ENGINEERING</a:t>
            </a:r>
            <a:endParaRPr/>
          </a:p>
        </p:txBody>
      </p:sp>
      <p:pic>
        <p:nvPicPr>
          <p:cNvPr id="154" name="Google Shape;154;p18"/>
          <p:cNvPicPr preferRelativeResize="0"/>
          <p:nvPr/>
        </p:nvPicPr>
        <p:blipFill rotWithShape="1">
          <a:blip r:embed="rId4">
            <a:alphaModFix/>
          </a:blip>
          <a:srcRect b="0" l="9869" r="0" t="0"/>
          <a:stretch/>
        </p:blipFill>
        <p:spPr>
          <a:xfrm>
            <a:off x="71300" y="2412850"/>
            <a:ext cx="5975300" cy="324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9000" y="2429822"/>
            <a:ext cx="5934684" cy="324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8"/>
          <p:cNvSpPr txBox="1"/>
          <p:nvPr>
            <p:ph idx="1" type="body"/>
          </p:nvPr>
        </p:nvSpPr>
        <p:spPr>
          <a:xfrm>
            <a:off x="1536450" y="1967575"/>
            <a:ext cx="304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US" sz="2600">
                <a:solidFill>
                  <a:srgbClr val="E84B36"/>
                </a:solidFill>
                <a:latin typeface="Arial"/>
                <a:ea typeface="Arial"/>
                <a:cs typeface="Arial"/>
                <a:sym typeface="Arial"/>
              </a:rPr>
              <a:t>Instruction Cache</a:t>
            </a:r>
            <a:endParaRPr b="1" sz="2600">
              <a:solidFill>
                <a:srgbClr val="E84B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8"/>
          <p:cNvSpPr txBox="1"/>
          <p:nvPr>
            <p:ph idx="1" type="body"/>
          </p:nvPr>
        </p:nvSpPr>
        <p:spPr>
          <a:xfrm>
            <a:off x="8126388" y="1967575"/>
            <a:ext cx="207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US" sz="2600">
                <a:solidFill>
                  <a:srgbClr val="E84B36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b="1" lang="en-US" sz="2600">
                <a:solidFill>
                  <a:srgbClr val="E84B36"/>
                </a:solidFill>
                <a:latin typeface="Arial"/>
                <a:ea typeface="Arial"/>
                <a:cs typeface="Arial"/>
                <a:sym typeface="Arial"/>
              </a:rPr>
              <a:t>Cache</a:t>
            </a:r>
            <a:endParaRPr b="1" sz="2600">
              <a:solidFill>
                <a:srgbClr val="E84B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idx="1" type="body"/>
          </p:nvPr>
        </p:nvSpPr>
        <p:spPr>
          <a:xfrm>
            <a:off x="376809" y="1334279"/>
            <a:ext cx="11177400" cy="48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Applied to data cache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L1: 2-way SA w/ 8 sets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L2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 sz="2600">
                <a:latin typeface="Source Code Pro"/>
                <a:ea typeface="Source Code Pro"/>
                <a:cs typeface="Source Code Pro"/>
                <a:sym typeface="Source Code Pro"/>
              </a:rPr>
              <a:t>write_en</a:t>
            </a:r>
            <a:r>
              <a:rPr lang="en-US" sz="26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>
                <a:latin typeface="Source Code Pro"/>
                <a:ea typeface="Source Code Pro"/>
                <a:cs typeface="Source Code Pro"/>
                <a:sym typeface="Source Code Pro"/>
              </a:rPr>
              <a:t>= 32’d0</a:t>
            </a:r>
            <a:endParaRPr sz="2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No read before write 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Arial"/>
                <a:ea typeface="Arial"/>
                <a:cs typeface="Arial"/>
                <a:sym typeface="Arial"/>
              </a:rPr>
              <a:t>Results: Worse performance due to high power requirement 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9"/>
          <p:cNvSpPr/>
          <p:nvPr/>
        </p:nvSpPr>
        <p:spPr>
          <a:xfrm flipH="1" rot="10800000">
            <a:off x="0" y="6437100"/>
            <a:ext cx="12192000" cy="420900"/>
          </a:xfrm>
          <a:prstGeom prst="rect">
            <a:avLst/>
          </a:prstGeom>
          <a:gradFill>
            <a:gsLst>
              <a:gs pos="0">
                <a:srgbClr val="7F7F7F"/>
              </a:gs>
              <a:gs pos="100000">
                <a:srgbClr val="BFBFB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9335597" y="6524381"/>
            <a:ext cx="2473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GRAINGER ENGINEERING</a:t>
            </a:r>
            <a:endParaRPr/>
          </a:p>
        </p:txBody>
      </p:sp>
      <p:sp>
        <p:nvSpPr>
          <p:cNvPr id="165" name="Google Shape;165;p19"/>
          <p:cNvSpPr/>
          <p:nvPr/>
        </p:nvSpPr>
        <p:spPr>
          <a:xfrm flipH="1" rot="10800000">
            <a:off x="0" y="-7677"/>
            <a:ext cx="12192000" cy="868200"/>
          </a:xfrm>
          <a:prstGeom prst="rect">
            <a:avLst/>
          </a:prstGeom>
          <a:gradFill>
            <a:gsLst>
              <a:gs pos="0">
                <a:srgbClr val="1B4284"/>
              </a:gs>
              <a:gs pos="100000">
                <a:srgbClr val="13294B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166" name="Google Shape;16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4210" y="228014"/>
            <a:ext cx="277906" cy="40142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9"/>
          <p:cNvSpPr txBox="1"/>
          <p:nvPr/>
        </p:nvSpPr>
        <p:spPr>
          <a:xfrm>
            <a:off x="376810" y="204051"/>
            <a:ext cx="1091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</a:rPr>
              <a:t>L2 Cache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376807" y="6524381"/>
            <a:ext cx="79914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ELECTRICAL &amp; COMPUTER ENGINEERING</a:t>
            </a:r>
            <a:endParaRPr/>
          </a:p>
        </p:txBody>
      </p:sp>
      <p:pic>
        <p:nvPicPr>
          <p:cNvPr id="169" name="Google Shape;16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526148"/>
            <a:ext cx="12192000" cy="1910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376809" y="1334279"/>
            <a:ext cx="11177400" cy="48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Applied to data cache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Initiates prefetch only when 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Last CPU access resulted in miss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CPU is not attempting read/write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Arial"/>
                <a:ea typeface="Arial"/>
                <a:cs typeface="Arial"/>
                <a:sym typeface="Arial"/>
              </a:rPr>
              <a:t>Results: Performs slightly worse overall, results vary by testcode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0"/>
          <p:cNvSpPr/>
          <p:nvPr/>
        </p:nvSpPr>
        <p:spPr>
          <a:xfrm flipH="1" rot="10800000">
            <a:off x="0" y="6437100"/>
            <a:ext cx="12192000" cy="420900"/>
          </a:xfrm>
          <a:prstGeom prst="rect">
            <a:avLst/>
          </a:prstGeom>
          <a:gradFill>
            <a:gsLst>
              <a:gs pos="0">
                <a:srgbClr val="7F7F7F"/>
              </a:gs>
              <a:gs pos="100000">
                <a:srgbClr val="BFBFB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9335597" y="6524381"/>
            <a:ext cx="2473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GRAINGER ENGINEERING</a:t>
            </a:r>
            <a:endParaRPr/>
          </a:p>
        </p:txBody>
      </p:sp>
      <p:sp>
        <p:nvSpPr>
          <p:cNvPr id="177" name="Google Shape;177;p20"/>
          <p:cNvSpPr/>
          <p:nvPr/>
        </p:nvSpPr>
        <p:spPr>
          <a:xfrm flipH="1" rot="10800000">
            <a:off x="0" y="-7677"/>
            <a:ext cx="12192000" cy="868200"/>
          </a:xfrm>
          <a:prstGeom prst="rect">
            <a:avLst/>
          </a:prstGeom>
          <a:gradFill>
            <a:gsLst>
              <a:gs pos="0">
                <a:srgbClr val="1B4284"/>
              </a:gs>
              <a:gs pos="100000">
                <a:srgbClr val="13294B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178" name="Google Shape;17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4210" y="228014"/>
            <a:ext cx="277906" cy="40142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0"/>
          <p:cNvSpPr txBox="1"/>
          <p:nvPr/>
        </p:nvSpPr>
        <p:spPr>
          <a:xfrm>
            <a:off x="376810" y="204051"/>
            <a:ext cx="1091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</a:rPr>
              <a:t>OBL Prefetching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376807" y="6524381"/>
            <a:ext cx="79914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ELECTRICAL &amp; COMPUTER ENGINEERING</a:t>
            </a:r>
            <a:endParaRPr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275" y="5175825"/>
            <a:ext cx="116014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6900" y="1454062"/>
            <a:ext cx="5209824" cy="219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0"/>
          <p:cNvSpPr txBox="1"/>
          <p:nvPr/>
        </p:nvSpPr>
        <p:spPr>
          <a:xfrm>
            <a:off x="6800975" y="3721275"/>
            <a:ext cx="520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Simplified state diagram for prefetching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