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32"/>
  </p:notesMasterIdLst>
  <p:handoutMasterIdLst>
    <p:handoutMasterId r:id="rId33"/>
  </p:handoutMasterIdLst>
  <p:sldIdLst>
    <p:sldId id="338" r:id="rId5"/>
    <p:sldId id="340" r:id="rId6"/>
    <p:sldId id="375" r:id="rId7"/>
    <p:sldId id="378" r:id="rId8"/>
    <p:sldId id="379" r:id="rId9"/>
    <p:sldId id="387" r:id="rId10"/>
    <p:sldId id="388" r:id="rId11"/>
    <p:sldId id="389" r:id="rId12"/>
    <p:sldId id="390" r:id="rId13"/>
    <p:sldId id="391" r:id="rId14"/>
    <p:sldId id="392" r:id="rId15"/>
    <p:sldId id="393" r:id="rId16"/>
    <p:sldId id="394" r:id="rId17"/>
    <p:sldId id="395" r:id="rId18"/>
    <p:sldId id="396" r:id="rId19"/>
    <p:sldId id="397" r:id="rId20"/>
    <p:sldId id="380" r:id="rId21"/>
    <p:sldId id="381" r:id="rId22"/>
    <p:sldId id="342" r:id="rId23"/>
    <p:sldId id="343" r:id="rId24"/>
    <p:sldId id="354" r:id="rId25"/>
    <p:sldId id="386" r:id="rId26"/>
    <p:sldId id="355" r:id="rId27"/>
    <p:sldId id="356" r:id="rId28"/>
    <p:sldId id="398" r:id="rId29"/>
    <p:sldId id="399" r:id="rId30"/>
    <p:sldId id="339" r:id="rId31"/>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6" autoAdjust="0"/>
    <p:restoredTop sz="94415" autoAdjust="0"/>
  </p:normalViewPr>
  <p:slideViewPr>
    <p:cSldViewPr>
      <p:cViewPr varScale="1">
        <p:scale>
          <a:sx n="120" d="100"/>
          <a:sy n="120" d="100"/>
        </p:scale>
        <p:origin x="-246" y="-10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Лист1!$B$1</c:f>
              <c:strCache>
                <c:ptCount val="1"/>
                <c:pt idx="0">
                  <c:v>Ряд 1</c:v>
                </c:pt>
              </c:strCache>
            </c:strRef>
          </c:tx>
          <c:invertIfNegative val="0"/>
          <c:cat>
            <c:strRef>
              <c:f>Лист1!$A$2:$A$5</c:f>
              <c:strCache>
                <c:ptCount val="4"/>
                <c:pt idx="0">
                  <c:v>A</c:v>
                </c:pt>
                <c:pt idx="1">
                  <c:v>B</c:v>
                </c:pt>
                <c:pt idx="2">
                  <c:v>C</c:v>
                </c:pt>
                <c:pt idx="3">
                  <c:v>D</c:v>
                </c:pt>
              </c:strCache>
            </c:strRef>
          </c:cat>
          <c:val>
            <c:numRef>
              <c:f>Лист1!$B$2:$B$5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15C-4410-818B-84840FB5C63D}"/>
            </c:ext>
          </c:extLst>
        </c:ser>
        <c:ser>
          <c:idx val="1"/>
          <c:order val="1"/>
          <c:tx>
            <c:strRef>
              <c:f>Лист1!$C$1</c:f>
              <c:strCache>
                <c:ptCount val="1"/>
                <c:pt idx="0">
                  <c:v>Столбец1</c:v>
                </c:pt>
              </c:strCache>
            </c:strRef>
          </c:tx>
          <c:invertIfNegative val="0"/>
          <c:cat>
            <c:strRef>
              <c:f>Лист1!$A$2:$A$5</c:f>
              <c:strCache>
                <c:ptCount val="4"/>
                <c:pt idx="0">
                  <c:v>A</c:v>
                </c:pt>
                <c:pt idx="1">
                  <c:v>B</c:v>
                </c:pt>
                <c:pt idx="2">
                  <c:v>C</c:v>
                </c:pt>
                <c:pt idx="3">
                  <c:v>D</c:v>
                </c:pt>
              </c:strCache>
            </c:strRef>
          </c:cat>
          <c:val>
            <c:numRef>
              <c:f>Лист1!$C$2:$C$5</c:f>
              <c:numCache>
                <c:formatCode>General</c:formatCode>
                <c:ptCount val="4"/>
              </c:numCache>
            </c:numRef>
          </c:val>
          <c:extLst xmlns:c16r2="http://schemas.microsoft.com/office/drawing/2015/06/chart">
            <c:ext xmlns:c16="http://schemas.microsoft.com/office/drawing/2014/chart" uri="{C3380CC4-5D6E-409C-BE32-E72D297353CC}">
              <c16:uniqueId val="{00000001-215C-4410-818B-84840FB5C63D}"/>
            </c:ext>
          </c:extLst>
        </c:ser>
        <c:ser>
          <c:idx val="2"/>
          <c:order val="2"/>
          <c:tx>
            <c:strRef>
              <c:f>Лист1!$D$1</c:f>
              <c:strCache>
                <c:ptCount val="1"/>
                <c:pt idx="0">
                  <c:v>Столбец2</c:v>
                </c:pt>
              </c:strCache>
            </c:strRef>
          </c:tx>
          <c:invertIfNegative val="0"/>
          <c:cat>
            <c:strRef>
              <c:f>Лист1!$A$2:$A$5</c:f>
              <c:strCache>
                <c:ptCount val="4"/>
                <c:pt idx="0">
                  <c:v>A</c:v>
                </c:pt>
                <c:pt idx="1">
                  <c:v>B</c:v>
                </c:pt>
                <c:pt idx="2">
                  <c:v>C</c:v>
                </c:pt>
                <c:pt idx="3">
                  <c:v>D</c:v>
                </c:pt>
              </c:strCache>
            </c:strRef>
          </c:cat>
          <c:val>
            <c:numRef>
              <c:f>Лист1!$D$2:$D$5</c:f>
              <c:numCache>
                <c:formatCode>General</c:formatCode>
                <c:ptCount val="4"/>
              </c:numCache>
            </c:numRef>
          </c:val>
          <c:extLst xmlns:c16r2="http://schemas.microsoft.com/office/drawing/2015/06/chart">
            <c:ext xmlns:c16="http://schemas.microsoft.com/office/drawing/2014/chart" uri="{C3380CC4-5D6E-409C-BE32-E72D297353CC}">
              <c16:uniqueId val="{00000002-215C-4410-818B-84840FB5C63D}"/>
            </c:ext>
          </c:extLst>
        </c:ser>
        <c:dLbls>
          <c:showLegendKey val="0"/>
          <c:showVal val="0"/>
          <c:showCatName val="0"/>
          <c:showSerName val="0"/>
          <c:showPercent val="0"/>
          <c:showBubbleSize val="0"/>
        </c:dLbls>
        <c:gapWidth val="150"/>
        <c:axId val="214170624"/>
        <c:axId val="213380480"/>
      </c:barChart>
      <c:catAx>
        <c:axId val="214170624"/>
        <c:scaling>
          <c:orientation val="minMax"/>
        </c:scaling>
        <c:delete val="0"/>
        <c:axPos val="b"/>
        <c:numFmt formatCode="General" sourceLinked="0"/>
        <c:majorTickMark val="out"/>
        <c:minorTickMark val="none"/>
        <c:tickLblPos val="nextTo"/>
        <c:crossAx val="213380480"/>
        <c:crosses val="autoZero"/>
        <c:auto val="1"/>
        <c:lblAlgn val="ctr"/>
        <c:lblOffset val="100"/>
        <c:noMultiLvlLbl val="0"/>
      </c:catAx>
      <c:valAx>
        <c:axId val="213380480"/>
        <c:scaling>
          <c:orientation val="minMax"/>
        </c:scaling>
        <c:delete val="0"/>
        <c:axPos val="l"/>
        <c:majorGridlines/>
        <c:numFmt formatCode="General" sourceLinked="1"/>
        <c:majorTickMark val="out"/>
        <c:minorTickMark val="none"/>
        <c:tickLblPos val="nextTo"/>
        <c:crossAx val="214170624"/>
        <c:crosses val="autoZero"/>
        <c:crossBetween val="between"/>
      </c:valAx>
    </c:plotArea>
    <c:plotVisOnly val="1"/>
    <c:dispBlanksAs val="gap"/>
    <c:showDLblsOverMax val="0"/>
  </c:chart>
  <c:txPr>
    <a:bodyPr/>
    <a:lstStyle/>
    <a:p>
      <a:pPr>
        <a:defRPr sz="1800"/>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Лист1!$B$1</c:f>
              <c:strCache>
                <c:ptCount val="1"/>
                <c:pt idx="0">
                  <c:v>Ряд 1</c:v>
                </c:pt>
              </c:strCache>
            </c:strRef>
          </c:tx>
          <c:cat>
            <c:strRef>
              <c:f>Лист1!$A$2:$A$5</c:f>
              <c:strCache>
                <c:ptCount val="4"/>
                <c:pt idx="0">
                  <c:v>A</c:v>
                </c:pt>
                <c:pt idx="1">
                  <c:v>B</c:v>
                </c:pt>
                <c:pt idx="2">
                  <c:v>C</c:v>
                </c:pt>
                <c:pt idx="3">
                  <c:v>D</c:v>
                </c:pt>
              </c:strCache>
            </c:strRef>
          </c:cat>
          <c:val>
            <c:numRef>
              <c:f>Лист1!$B$2:$B$5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8E48-4255-8132-AC4BC4169EC6}"/>
            </c:ext>
          </c:extLst>
        </c:ser>
        <c:ser>
          <c:idx val="1"/>
          <c:order val="1"/>
          <c:tx>
            <c:strRef>
              <c:f>Лист1!$C$1</c:f>
              <c:strCache>
                <c:ptCount val="1"/>
                <c:pt idx="0">
                  <c:v>Столбец1</c:v>
                </c:pt>
              </c:strCache>
            </c:strRef>
          </c:tx>
          <c:cat>
            <c:strRef>
              <c:f>Лист1!$A$2:$A$5</c:f>
              <c:strCache>
                <c:ptCount val="4"/>
                <c:pt idx="0">
                  <c:v>A</c:v>
                </c:pt>
                <c:pt idx="1">
                  <c:v>B</c:v>
                </c:pt>
                <c:pt idx="2">
                  <c:v>C</c:v>
                </c:pt>
                <c:pt idx="3">
                  <c:v>D</c:v>
                </c:pt>
              </c:strCache>
            </c:strRef>
          </c:cat>
          <c:val>
            <c:numRef>
              <c:f>Лист1!$C$2:$C$5</c:f>
              <c:numCache>
                <c:formatCode>General</c:formatCode>
                <c:ptCount val="4"/>
              </c:numCache>
            </c:numRef>
          </c:val>
          <c:extLst xmlns:c16r2="http://schemas.microsoft.com/office/drawing/2015/06/chart">
            <c:ext xmlns:c16="http://schemas.microsoft.com/office/drawing/2014/chart" uri="{C3380CC4-5D6E-409C-BE32-E72D297353CC}">
              <c16:uniqueId val="{00000001-8E48-4255-8132-AC4BC4169EC6}"/>
            </c:ext>
          </c:extLst>
        </c:ser>
        <c:ser>
          <c:idx val="2"/>
          <c:order val="2"/>
          <c:tx>
            <c:strRef>
              <c:f>Лист1!$D$1</c:f>
              <c:strCache>
                <c:ptCount val="1"/>
                <c:pt idx="0">
                  <c:v>Столбец2</c:v>
                </c:pt>
              </c:strCache>
            </c:strRef>
          </c:tx>
          <c:cat>
            <c:strRef>
              <c:f>Лист1!$A$2:$A$5</c:f>
              <c:strCache>
                <c:ptCount val="4"/>
                <c:pt idx="0">
                  <c:v>A</c:v>
                </c:pt>
                <c:pt idx="1">
                  <c:v>B</c:v>
                </c:pt>
                <c:pt idx="2">
                  <c:v>C</c:v>
                </c:pt>
                <c:pt idx="3">
                  <c:v>D</c:v>
                </c:pt>
              </c:strCache>
            </c:strRef>
          </c:cat>
          <c:val>
            <c:numRef>
              <c:f>Лист1!$D$2:$D$5</c:f>
              <c:numCache>
                <c:formatCode>General</c:formatCode>
                <c:ptCount val="4"/>
              </c:numCache>
            </c:numRef>
          </c:val>
          <c:extLst xmlns:c16r2="http://schemas.microsoft.com/office/drawing/2015/06/chart">
            <c:ext xmlns:c16="http://schemas.microsoft.com/office/drawing/2014/chart" uri="{C3380CC4-5D6E-409C-BE32-E72D297353CC}">
              <c16:uniqueId val="{00000002-8E48-4255-8132-AC4BC4169EC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Лист1!$B$1</c:f>
              <c:strCache>
                <c:ptCount val="1"/>
                <c:pt idx="0">
                  <c:v>Ряд 1</c:v>
                </c:pt>
              </c:strCache>
            </c:strRef>
          </c:tx>
          <c:invertIfNegative val="0"/>
          <c:cat>
            <c:strRef>
              <c:f>Лист1!$A$2:$A$5</c:f>
              <c:strCache>
                <c:ptCount val="4"/>
                <c:pt idx="0">
                  <c:v>A</c:v>
                </c:pt>
                <c:pt idx="1">
                  <c:v>B</c:v>
                </c:pt>
                <c:pt idx="2">
                  <c:v>C</c:v>
                </c:pt>
                <c:pt idx="3">
                  <c:v>D</c:v>
                </c:pt>
              </c:strCache>
            </c:strRef>
          </c:cat>
          <c:val>
            <c:numRef>
              <c:f>Лист1!$B$2:$B$5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A767-4352-A58C-9F55F9580AFD}"/>
            </c:ext>
          </c:extLst>
        </c:ser>
        <c:ser>
          <c:idx val="1"/>
          <c:order val="1"/>
          <c:tx>
            <c:strRef>
              <c:f>Лист1!$C$1</c:f>
              <c:strCache>
                <c:ptCount val="1"/>
                <c:pt idx="0">
                  <c:v>Столбец1</c:v>
                </c:pt>
              </c:strCache>
            </c:strRef>
          </c:tx>
          <c:invertIfNegative val="0"/>
          <c:cat>
            <c:strRef>
              <c:f>Лист1!$A$2:$A$5</c:f>
              <c:strCache>
                <c:ptCount val="4"/>
                <c:pt idx="0">
                  <c:v>A</c:v>
                </c:pt>
                <c:pt idx="1">
                  <c:v>B</c:v>
                </c:pt>
                <c:pt idx="2">
                  <c:v>C</c:v>
                </c:pt>
                <c:pt idx="3">
                  <c:v>D</c:v>
                </c:pt>
              </c:strCache>
            </c:strRef>
          </c:cat>
          <c:val>
            <c:numRef>
              <c:f>Лист1!$C$2:$C$5</c:f>
              <c:numCache>
                <c:formatCode>General</c:formatCode>
                <c:ptCount val="4"/>
              </c:numCache>
            </c:numRef>
          </c:val>
          <c:extLst xmlns:c16r2="http://schemas.microsoft.com/office/drawing/2015/06/chart">
            <c:ext xmlns:c16="http://schemas.microsoft.com/office/drawing/2014/chart" uri="{C3380CC4-5D6E-409C-BE32-E72D297353CC}">
              <c16:uniqueId val="{00000001-A767-4352-A58C-9F55F9580AFD}"/>
            </c:ext>
          </c:extLst>
        </c:ser>
        <c:ser>
          <c:idx val="2"/>
          <c:order val="2"/>
          <c:tx>
            <c:strRef>
              <c:f>Лист1!$D$1</c:f>
              <c:strCache>
                <c:ptCount val="1"/>
                <c:pt idx="0">
                  <c:v>Столбец2</c:v>
                </c:pt>
              </c:strCache>
            </c:strRef>
          </c:tx>
          <c:invertIfNegative val="0"/>
          <c:cat>
            <c:strRef>
              <c:f>Лист1!$A$2:$A$5</c:f>
              <c:strCache>
                <c:ptCount val="4"/>
                <c:pt idx="0">
                  <c:v>A</c:v>
                </c:pt>
                <c:pt idx="1">
                  <c:v>B</c:v>
                </c:pt>
                <c:pt idx="2">
                  <c:v>C</c:v>
                </c:pt>
                <c:pt idx="3">
                  <c:v>D</c:v>
                </c:pt>
              </c:strCache>
            </c:strRef>
          </c:cat>
          <c:val>
            <c:numRef>
              <c:f>Лист1!$D$2:$D$5</c:f>
              <c:numCache>
                <c:formatCode>General</c:formatCode>
                <c:ptCount val="4"/>
              </c:numCache>
            </c:numRef>
          </c:val>
          <c:extLst xmlns:c16r2="http://schemas.microsoft.com/office/drawing/2015/06/chart">
            <c:ext xmlns:c16="http://schemas.microsoft.com/office/drawing/2014/chart" uri="{C3380CC4-5D6E-409C-BE32-E72D297353CC}">
              <c16:uniqueId val="{00000002-A767-4352-A58C-9F55F9580AFD}"/>
            </c:ext>
          </c:extLst>
        </c:ser>
        <c:dLbls>
          <c:showLegendKey val="0"/>
          <c:showVal val="0"/>
          <c:showCatName val="0"/>
          <c:showSerName val="0"/>
          <c:showPercent val="0"/>
          <c:showBubbleSize val="0"/>
        </c:dLbls>
        <c:gapWidth val="100"/>
        <c:axId val="255551488"/>
        <c:axId val="213383360"/>
      </c:barChart>
      <c:valAx>
        <c:axId val="213383360"/>
        <c:scaling>
          <c:orientation val="minMax"/>
        </c:scaling>
        <c:delete val="0"/>
        <c:axPos val="b"/>
        <c:majorGridlines/>
        <c:numFmt formatCode="General" sourceLinked="1"/>
        <c:majorTickMark val="out"/>
        <c:minorTickMark val="none"/>
        <c:tickLblPos val="nextTo"/>
        <c:crossAx val="255551488"/>
        <c:crosses val="autoZero"/>
        <c:crossBetween val="between"/>
      </c:valAx>
      <c:catAx>
        <c:axId val="255551488"/>
        <c:scaling>
          <c:orientation val="minMax"/>
        </c:scaling>
        <c:delete val="0"/>
        <c:axPos val="l"/>
        <c:numFmt formatCode="General" sourceLinked="0"/>
        <c:majorTickMark val="out"/>
        <c:minorTickMark val="none"/>
        <c:tickLblPos val="nextTo"/>
        <c:crossAx val="213383360"/>
        <c:crosses val="autoZero"/>
        <c:auto val="1"/>
        <c:lblAlgn val="ctr"/>
        <c:lblOffset val="100"/>
        <c:noMultiLvlLbl val="0"/>
      </c:catAx>
    </c:plotArea>
    <c:plotVisOnly val="1"/>
    <c:dispBlanksAs val="gap"/>
    <c:showDLblsOverMax val="0"/>
  </c:chart>
  <c:txPr>
    <a:bodyPr/>
    <a:lstStyle/>
    <a:p>
      <a:pPr>
        <a:defRPr sz="1800"/>
      </a:pPr>
      <a:endParaRPr lang="ru-RU"/>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2/29/2024</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6" Type="http://schemas.openxmlformats.org/officeDocument/2006/relationships/hyperlink" Target="http://citforum.ru/SE/project/pattern/p_1.shtml#3.2.7" TargetMode="External"/><Relationship Id="rId21" Type="http://schemas.openxmlformats.org/officeDocument/2006/relationships/hyperlink" Target="http://citforum.ru/SE/project/pattern/p_1.shtml#3.2.2" TargetMode="External"/><Relationship Id="rId42" Type="http://schemas.openxmlformats.org/officeDocument/2006/relationships/hyperlink" Target="http://citforum.ru/SE/project/pattern/p_2.shtml#3.3.5" TargetMode="External"/><Relationship Id="rId47" Type="http://schemas.openxmlformats.org/officeDocument/2006/relationships/hyperlink" Target="http://citforum.ru/SE/project/pattern/p_3.shtml#4.1.2" TargetMode="External"/><Relationship Id="rId63" Type="http://schemas.openxmlformats.org/officeDocument/2006/relationships/hyperlink" Target="http://citforum.ru/SE/project/pattern/p_3.shtml#4.2.3.5" TargetMode="External"/><Relationship Id="rId68" Type="http://schemas.openxmlformats.org/officeDocument/2006/relationships/hyperlink" Target="http://citforum.ru/SE/project/pattern/p_3.shtml#4.2.3.10" TargetMode="External"/><Relationship Id="rId84" Type="http://schemas.openxmlformats.org/officeDocument/2006/relationships/hyperlink" Target="http://citforum.ru/SE/project/pattern/p_4.shtml#5.2.3" TargetMode="External"/><Relationship Id="rId89" Type="http://schemas.openxmlformats.org/officeDocument/2006/relationships/hyperlink" Target="http://citforum.ru/SE/project/pattern/p_4.shtml#5.3.3" TargetMode="External"/><Relationship Id="rId16" Type="http://schemas.openxmlformats.org/officeDocument/2006/relationships/hyperlink" Target="http://citforum.ru/SE/project/pattern/#3.1.8" TargetMode="External"/><Relationship Id="rId11" Type="http://schemas.openxmlformats.org/officeDocument/2006/relationships/hyperlink" Target="http://citforum.ru/SE/project/pattern/#3.1.3" TargetMode="External"/><Relationship Id="rId32" Type="http://schemas.openxmlformats.org/officeDocument/2006/relationships/hyperlink" Target="http://citforum.ru/SE/project/pattern/p_2.shtml#3.2.13" TargetMode="External"/><Relationship Id="rId37" Type="http://schemas.openxmlformats.org/officeDocument/2006/relationships/hyperlink" Target="http://citforum.ru/SE/project/pattern/p_2.shtml#3.3" TargetMode="External"/><Relationship Id="rId53" Type="http://schemas.openxmlformats.org/officeDocument/2006/relationships/hyperlink" Target="http://citforum.ru/SE/project/pattern/p_3.shtml#4.2.1.1" TargetMode="External"/><Relationship Id="rId58" Type="http://schemas.openxmlformats.org/officeDocument/2006/relationships/hyperlink" Target="http://citforum.ru/SE/project/pattern/p_3.shtml#4.2.3" TargetMode="External"/><Relationship Id="rId74" Type="http://schemas.openxmlformats.org/officeDocument/2006/relationships/hyperlink" Target="http://citforum.ru/SE/project/pattern/p_3.shtml#4.2.3.16" TargetMode="External"/><Relationship Id="rId79" Type="http://schemas.openxmlformats.org/officeDocument/2006/relationships/hyperlink" Target="http://citforum.ru/SE/project/pattern/p_4.shtml#5.1.2" TargetMode="External"/><Relationship Id="rId5" Type="http://schemas.openxmlformats.org/officeDocument/2006/relationships/hyperlink" Target="http://citforum.ru/SE/project/pattern/p_4.shtml#lit_5" TargetMode="External"/><Relationship Id="rId90" Type="http://schemas.openxmlformats.org/officeDocument/2006/relationships/hyperlink" Target="http://citforum.ru/SE/project/pattern/p_4.shtml#5.3.4" TargetMode="External"/><Relationship Id="rId14" Type="http://schemas.openxmlformats.org/officeDocument/2006/relationships/hyperlink" Target="http://citforum.ru/SE/project/pattern/#3.1.6" TargetMode="External"/><Relationship Id="rId22" Type="http://schemas.openxmlformats.org/officeDocument/2006/relationships/hyperlink" Target="http://citforum.ru/SE/project/pattern/p_1.shtml#3.2.3" TargetMode="External"/><Relationship Id="rId27" Type="http://schemas.openxmlformats.org/officeDocument/2006/relationships/hyperlink" Target="http://citforum.ru/SE/project/pattern/p_2.shtml#3.2.8" TargetMode="External"/><Relationship Id="rId30" Type="http://schemas.openxmlformats.org/officeDocument/2006/relationships/hyperlink" Target="http://citforum.ru/SE/project/pattern/p_2.shtml#3.2.11" TargetMode="External"/><Relationship Id="rId35" Type="http://schemas.openxmlformats.org/officeDocument/2006/relationships/hyperlink" Target="http://citforum.ru/SE/project/pattern/p_2.shtml#3.2.16" TargetMode="External"/><Relationship Id="rId43" Type="http://schemas.openxmlformats.org/officeDocument/2006/relationships/hyperlink" Target="http://citforum.ru/SE/project/pattern/p_2.shtml#3.3.6" TargetMode="External"/><Relationship Id="rId48" Type="http://schemas.openxmlformats.org/officeDocument/2006/relationships/hyperlink" Target="http://citforum.ru/SE/project/pattern/p_3.shtml#4.1.3" TargetMode="External"/><Relationship Id="rId56" Type="http://schemas.openxmlformats.org/officeDocument/2006/relationships/hyperlink" Target="http://citforum.ru/SE/project/pattern/p_3.shtml#4.2.2.1" TargetMode="External"/><Relationship Id="rId64" Type="http://schemas.openxmlformats.org/officeDocument/2006/relationships/hyperlink" Target="http://citforum.ru/SE/project/pattern/p_3.shtml#4.2.3.6" TargetMode="External"/><Relationship Id="rId69" Type="http://schemas.openxmlformats.org/officeDocument/2006/relationships/hyperlink" Target="http://citforum.ru/SE/project/pattern/p_3.shtml#4.2.3.11" TargetMode="External"/><Relationship Id="rId77" Type="http://schemas.openxmlformats.org/officeDocument/2006/relationships/hyperlink" Target="http://citforum.ru/SE/project/pattern/p_4.shtml#5.1" TargetMode="External"/><Relationship Id="rId8" Type="http://schemas.openxmlformats.org/officeDocument/2006/relationships/hyperlink" Target="http://citforum.ru/SE/project/pattern/#3.1" TargetMode="External"/><Relationship Id="rId51" Type="http://schemas.openxmlformats.org/officeDocument/2006/relationships/hyperlink" Target="http://citforum.ru/SE/project/pattern/p_3.shtml#4.2" TargetMode="External"/><Relationship Id="rId72" Type="http://schemas.openxmlformats.org/officeDocument/2006/relationships/hyperlink" Target="http://citforum.ru/SE/project/pattern/p_3.shtml#4.2.3.14" TargetMode="External"/><Relationship Id="rId80" Type="http://schemas.openxmlformats.org/officeDocument/2006/relationships/hyperlink" Target="http://citforum.ru/SE/project/pattern/p_4.shtml#5.1.3" TargetMode="External"/><Relationship Id="rId85" Type="http://schemas.openxmlformats.org/officeDocument/2006/relationships/hyperlink" Target="http://citforum.ru/SE/project/pattern/p_4.shtml#5.2.4" TargetMode="External"/><Relationship Id="rId3" Type="http://schemas.openxmlformats.org/officeDocument/2006/relationships/hyperlink" Target="http://citforum.ru/SE/project/pattern/p_4.shtml#lit_4" TargetMode="External"/><Relationship Id="rId12" Type="http://schemas.openxmlformats.org/officeDocument/2006/relationships/hyperlink" Target="http://citforum.ru/SE/project/pattern/#3.1.4" TargetMode="External"/><Relationship Id="rId17" Type="http://schemas.openxmlformats.org/officeDocument/2006/relationships/hyperlink" Target="http://citforum.ru/SE/project/pattern/#3.1.9" TargetMode="External"/><Relationship Id="rId25" Type="http://schemas.openxmlformats.org/officeDocument/2006/relationships/hyperlink" Target="http://citforum.ru/SE/project/pattern/p_1.shtml#3.2.6" TargetMode="External"/><Relationship Id="rId33" Type="http://schemas.openxmlformats.org/officeDocument/2006/relationships/hyperlink" Target="http://citforum.ru/SE/project/pattern/p_2.shtml#3.2.14" TargetMode="External"/><Relationship Id="rId38" Type="http://schemas.openxmlformats.org/officeDocument/2006/relationships/hyperlink" Target="http://citforum.ru/SE/project/pattern/p_2.shtml#3.3.1" TargetMode="External"/><Relationship Id="rId46" Type="http://schemas.openxmlformats.org/officeDocument/2006/relationships/hyperlink" Target="http://citforum.ru/SE/project/pattern/p_3.shtml#4.1.1" TargetMode="External"/><Relationship Id="rId59" Type="http://schemas.openxmlformats.org/officeDocument/2006/relationships/hyperlink" Target="http://citforum.ru/SE/project/pattern/p_3.shtml#4.2.3.1" TargetMode="External"/><Relationship Id="rId67" Type="http://schemas.openxmlformats.org/officeDocument/2006/relationships/hyperlink" Target="http://citforum.ru/SE/project/pattern/p_3.shtml#4.2.3.9" TargetMode="External"/><Relationship Id="rId20" Type="http://schemas.openxmlformats.org/officeDocument/2006/relationships/hyperlink" Target="http://citforum.ru/SE/project/pattern/p_1.shtml#3.2.1" TargetMode="External"/><Relationship Id="rId41" Type="http://schemas.openxmlformats.org/officeDocument/2006/relationships/hyperlink" Target="http://citforum.ru/SE/project/pattern/p_2.shtml#3.3.4" TargetMode="External"/><Relationship Id="rId54" Type="http://schemas.openxmlformats.org/officeDocument/2006/relationships/hyperlink" Target="http://citforum.ru/SE/project/pattern/p_3.shtml#4.2.1.2" TargetMode="External"/><Relationship Id="rId62" Type="http://schemas.openxmlformats.org/officeDocument/2006/relationships/hyperlink" Target="http://citforum.ru/SE/project/pattern/p_3.shtml#4.2.3.4" TargetMode="External"/><Relationship Id="rId70" Type="http://schemas.openxmlformats.org/officeDocument/2006/relationships/hyperlink" Target="http://citforum.ru/SE/project/pattern/p_3.shtml#4.2.3.12" TargetMode="External"/><Relationship Id="rId75" Type="http://schemas.openxmlformats.org/officeDocument/2006/relationships/hyperlink" Target="http://citforum.ru/SE/project/pattern/p_3.shtml#4.2.3.17" TargetMode="External"/><Relationship Id="rId83" Type="http://schemas.openxmlformats.org/officeDocument/2006/relationships/hyperlink" Target="http://citforum.ru/SE/project/pattern/p_4.shtml#5.2.2" TargetMode="External"/><Relationship Id="rId88" Type="http://schemas.openxmlformats.org/officeDocument/2006/relationships/hyperlink" Target="http://citforum.ru/SE/project/pattern/p_4.shtml#5.3.2" TargetMode="External"/><Relationship Id="rId1" Type="http://schemas.openxmlformats.org/officeDocument/2006/relationships/notesMaster" Target="../notesMasters/notesMaster1.xml"/><Relationship Id="rId6" Type="http://schemas.openxmlformats.org/officeDocument/2006/relationships/hyperlink" Target="http://citforum.ru/SE/project/pattern/p_4.shtml#lit_6" TargetMode="External"/><Relationship Id="rId15" Type="http://schemas.openxmlformats.org/officeDocument/2006/relationships/hyperlink" Target="http://citforum.ru/SE/project/pattern/#3.1.7" TargetMode="External"/><Relationship Id="rId23" Type="http://schemas.openxmlformats.org/officeDocument/2006/relationships/hyperlink" Target="http://citforum.ru/SE/project/pattern/p_1.shtml#3.2.4" TargetMode="External"/><Relationship Id="rId28" Type="http://schemas.openxmlformats.org/officeDocument/2006/relationships/hyperlink" Target="http://citforum.ru/SE/project/pattern/p_2.shtml#3.2.9" TargetMode="External"/><Relationship Id="rId36" Type="http://schemas.openxmlformats.org/officeDocument/2006/relationships/hyperlink" Target="http://citforum.ru/SE/project/pattern/p_2.shtml#3.2.17" TargetMode="External"/><Relationship Id="rId49" Type="http://schemas.openxmlformats.org/officeDocument/2006/relationships/hyperlink" Target="http://citforum.ru/SE/project/pattern/p_3.shtml#4.1.4" TargetMode="External"/><Relationship Id="rId57" Type="http://schemas.openxmlformats.org/officeDocument/2006/relationships/hyperlink" Target="http://citforum.ru/SE/project/pattern/p_3.shtml#4.2.2.2" TargetMode="External"/><Relationship Id="rId10" Type="http://schemas.openxmlformats.org/officeDocument/2006/relationships/hyperlink" Target="http://citforum.ru/SE/project/pattern/#3.1.2" TargetMode="External"/><Relationship Id="rId31" Type="http://schemas.openxmlformats.org/officeDocument/2006/relationships/hyperlink" Target="http://citforum.ru/SE/project/pattern/p_2.shtml#3.2.12" TargetMode="External"/><Relationship Id="rId44" Type="http://schemas.openxmlformats.org/officeDocument/2006/relationships/hyperlink" Target="http://citforum.ru/SE/project/pattern/p_3.shtml#4" TargetMode="External"/><Relationship Id="rId52" Type="http://schemas.openxmlformats.org/officeDocument/2006/relationships/hyperlink" Target="http://citforum.ru/SE/project/pattern/p_3.shtml#4.2.1" TargetMode="External"/><Relationship Id="rId60" Type="http://schemas.openxmlformats.org/officeDocument/2006/relationships/hyperlink" Target="http://citforum.ru/SE/project/pattern/p_3.shtml#4.2.3.2" TargetMode="External"/><Relationship Id="rId65" Type="http://schemas.openxmlformats.org/officeDocument/2006/relationships/hyperlink" Target="http://citforum.ru/SE/project/pattern/p_3.shtml#4.2.3.7" TargetMode="External"/><Relationship Id="rId73" Type="http://schemas.openxmlformats.org/officeDocument/2006/relationships/hyperlink" Target="http://citforum.ru/SE/project/pattern/p_3.shtml#4.2.3.15" TargetMode="External"/><Relationship Id="rId78" Type="http://schemas.openxmlformats.org/officeDocument/2006/relationships/hyperlink" Target="http://citforum.ru/SE/project/pattern/p_4.shtml#5.1.1" TargetMode="External"/><Relationship Id="rId81" Type="http://schemas.openxmlformats.org/officeDocument/2006/relationships/hyperlink" Target="http://citforum.ru/SE/project/pattern/p_4.shtml#5.2" TargetMode="External"/><Relationship Id="rId86" Type="http://schemas.openxmlformats.org/officeDocument/2006/relationships/hyperlink" Target="http://citforum.ru/SE/project/pattern/p_4.shtml#5.3" TargetMode="External"/><Relationship Id="rId4" Type="http://schemas.openxmlformats.org/officeDocument/2006/relationships/hyperlink" Target="http://citforum.ru/SE/project/pattern/p_4.shtml#lit_2" TargetMode="External"/><Relationship Id="rId9" Type="http://schemas.openxmlformats.org/officeDocument/2006/relationships/hyperlink" Target="http://citforum.ru/SE/project/pattern/#3.1.1" TargetMode="External"/><Relationship Id="rId13" Type="http://schemas.openxmlformats.org/officeDocument/2006/relationships/hyperlink" Target="http://citforum.ru/SE/project/pattern/#3.1.5" TargetMode="External"/><Relationship Id="rId18" Type="http://schemas.openxmlformats.org/officeDocument/2006/relationships/hyperlink" Target="http://citforum.ru/SE/project/pattern/#3.1.10" TargetMode="External"/><Relationship Id="rId39" Type="http://schemas.openxmlformats.org/officeDocument/2006/relationships/hyperlink" Target="http://citforum.ru/SE/project/pattern/p_2.shtml#3.3.2" TargetMode="External"/><Relationship Id="rId34" Type="http://schemas.openxmlformats.org/officeDocument/2006/relationships/hyperlink" Target="http://citforum.ru/SE/project/pattern/p_2.shtml#3.2.15" TargetMode="External"/><Relationship Id="rId50" Type="http://schemas.openxmlformats.org/officeDocument/2006/relationships/hyperlink" Target="http://citforum.ru/SE/project/pattern/p_3.shtml#4.1.51" TargetMode="External"/><Relationship Id="rId55" Type="http://schemas.openxmlformats.org/officeDocument/2006/relationships/hyperlink" Target="http://citforum.ru/SE/project/pattern/p_3.shtml#4.2.2" TargetMode="External"/><Relationship Id="rId76" Type="http://schemas.openxmlformats.org/officeDocument/2006/relationships/hyperlink" Target="http://citforum.ru/SE/project/pattern/p_4.shtml#5" TargetMode="External"/><Relationship Id="rId7" Type="http://schemas.openxmlformats.org/officeDocument/2006/relationships/hyperlink" Target="http://citforum.ru/SE/project/pattern/#3" TargetMode="External"/><Relationship Id="rId71" Type="http://schemas.openxmlformats.org/officeDocument/2006/relationships/hyperlink" Target="http://citforum.ru/SE/project/pattern/p_3.shtml#4.2.3.13" TargetMode="External"/><Relationship Id="rId2" Type="http://schemas.openxmlformats.org/officeDocument/2006/relationships/slide" Target="../slides/slide19.xml"/><Relationship Id="rId29" Type="http://schemas.openxmlformats.org/officeDocument/2006/relationships/hyperlink" Target="http://citforum.ru/SE/project/pattern/p_2.shtml#3.2.10" TargetMode="External"/><Relationship Id="rId24" Type="http://schemas.openxmlformats.org/officeDocument/2006/relationships/hyperlink" Target="http://citforum.ru/SE/project/pattern/p_1.shtml#3.2.5" TargetMode="External"/><Relationship Id="rId40" Type="http://schemas.openxmlformats.org/officeDocument/2006/relationships/hyperlink" Target="http://citforum.ru/SE/project/pattern/p_2.shtml#3.3.3" TargetMode="External"/><Relationship Id="rId45" Type="http://schemas.openxmlformats.org/officeDocument/2006/relationships/hyperlink" Target="http://citforum.ru/SE/project/pattern/p_3.shtml#4.1" TargetMode="External"/><Relationship Id="rId66" Type="http://schemas.openxmlformats.org/officeDocument/2006/relationships/hyperlink" Target="http://citforum.ru/SE/project/pattern/p_3.shtml#4.2.3.8" TargetMode="External"/><Relationship Id="rId87" Type="http://schemas.openxmlformats.org/officeDocument/2006/relationships/hyperlink" Target="http://citforum.ru/SE/project/pattern/p_4.shtml#5.3.1" TargetMode="External"/><Relationship Id="rId61" Type="http://schemas.openxmlformats.org/officeDocument/2006/relationships/hyperlink" Target="http://citforum.ru/SE/project/pattern/p_3.shtml#4.2.3.3" TargetMode="External"/><Relationship Id="rId82" Type="http://schemas.openxmlformats.org/officeDocument/2006/relationships/hyperlink" Target="http://citforum.ru/SE/project/pattern/p_4.shtml#5.2.1" TargetMode="External"/><Relationship Id="rId19" Type="http://schemas.openxmlformats.org/officeDocument/2006/relationships/hyperlink" Target="http://citforum.ru/SE/project/pattern/p_1.shtml#3.2"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17</a:t>
            </a:fld>
            <a:endParaRPr lang="ru-RU"/>
          </a:p>
        </p:txBody>
      </p:sp>
    </p:spTree>
    <p:extLst>
      <p:ext uri="{BB962C8B-B14F-4D97-AF65-F5344CB8AC3E}">
        <p14:creationId xmlns:p14="http://schemas.microsoft.com/office/powerpoint/2010/main" val="63405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 17</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18</a:t>
            </a:fld>
            <a:endParaRPr lang="ru-RU"/>
          </a:p>
        </p:txBody>
      </p:sp>
    </p:spTree>
    <p:extLst>
      <p:ext uri="{BB962C8B-B14F-4D97-AF65-F5344CB8AC3E}">
        <p14:creationId xmlns:p14="http://schemas.microsoft.com/office/powerpoint/2010/main" val="79994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ru-RU" b="1" u="sng" dirty="0" smtClean="0"/>
              <a:t/>
            </a:r>
            <a:br>
              <a:rPr lang="ru-RU" b="1" u="sng" dirty="0" smtClean="0"/>
            </a:br>
            <a:r>
              <a:rPr lang="ru-RU" b="1" u="sng" dirty="0" smtClean="0"/>
              <a:t>паттерн проектирования объектов</a:t>
            </a:r>
            <a:r>
              <a:rPr lang="ru-RU" dirty="0" smtClean="0"/>
              <a:t> - </a:t>
            </a:r>
            <a:r>
              <a:rPr lang="ru-RU" dirty="0" err="1" smtClean="0"/>
              <a:t>GoF</a:t>
            </a:r>
            <a:r>
              <a:rPr lang="ru-RU" dirty="0" smtClean="0"/>
              <a:t> - паттерны, разработанные четырьмя авторами </a:t>
            </a:r>
            <a:r>
              <a:rPr lang="ru-RU" dirty="0" smtClean="0">
                <a:hlinkClick r:id="rId3"/>
              </a:rPr>
              <a:t>[ 4]</a:t>
            </a:r>
            <a:r>
              <a:rPr lang="ru-RU" dirty="0" smtClean="0"/>
              <a:t>, GRASP (</a:t>
            </a:r>
            <a:r>
              <a:rPr lang="ru-RU" dirty="0" err="1" smtClean="0"/>
              <a:t>General</a:t>
            </a:r>
            <a:r>
              <a:rPr lang="ru-RU" dirty="0" smtClean="0"/>
              <a:t> </a:t>
            </a:r>
            <a:r>
              <a:rPr lang="ru-RU" dirty="0" err="1" smtClean="0"/>
              <a:t>Responsibility</a:t>
            </a:r>
            <a:r>
              <a:rPr lang="ru-RU" dirty="0" smtClean="0"/>
              <a:t> </a:t>
            </a:r>
            <a:r>
              <a:rPr lang="ru-RU" dirty="0" err="1" smtClean="0"/>
              <a:t>Assignment</a:t>
            </a:r>
            <a:r>
              <a:rPr lang="ru-RU" dirty="0" smtClean="0"/>
              <a:t> </a:t>
            </a:r>
            <a:r>
              <a:rPr lang="ru-RU" dirty="0" err="1" smtClean="0"/>
              <a:t>Software</a:t>
            </a:r>
            <a:r>
              <a:rPr lang="ru-RU" dirty="0" smtClean="0"/>
              <a:t> </a:t>
            </a:r>
            <a:r>
              <a:rPr lang="ru-RU" dirty="0" err="1" smtClean="0"/>
              <a:t>Patterns</a:t>
            </a:r>
            <a:r>
              <a:rPr lang="ru-RU" dirty="0" smtClean="0"/>
              <a:t>) - паттерны распределения обязанностей между объектами </a:t>
            </a:r>
            <a:r>
              <a:rPr lang="ru-RU" dirty="0" smtClean="0">
                <a:hlinkClick r:id="rId4"/>
              </a:rPr>
              <a:t>[ 2]</a:t>
            </a:r>
            <a:r>
              <a:rPr lang="ru-RU" dirty="0" smtClean="0"/>
              <a:t>;</a:t>
            </a:r>
            <a:br>
              <a:rPr lang="ru-RU" dirty="0" smtClean="0"/>
            </a:br>
            <a:r>
              <a:rPr lang="ru-RU" b="1" u="sng" dirty="0" smtClean="0"/>
              <a:t>архитектурный системный паттерн</a:t>
            </a:r>
            <a:r>
              <a:rPr lang="ru-RU" dirty="0" smtClean="0"/>
              <a:t> - крупномасштабное проектное решение при разработке системы, обычно формируется на ранних итерациях </a:t>
            </a:r>
            <a:r>
              <a:rPr lang="ru-RU" dirty="0" smtClean="0">
                <a:hlinkClick r:id="rId5"/>
              </a:rPr>
              <a:t>[ 5]</a:t>
            </a:r>
            <a:r>
              <a:rPr lang="ru-RU" dirty="0" smtClean="0"/>
              <a:t>;</a:t>
            </a:r>
            <a:br>
              <a:rPr lang="ru-RU" dirty="0" smtClean="0"/>
            </a:br>
            <a:r>
              <a:rPr lang="ru-RU" b="1" u="sng" dirty="0" smtClean="0"/>
              <a:t>паттерн интеграции систем</a:t>
            </a:r>
            <a:r>
              <a:rPr lang="ru-RU" dirty="0" smtClean="0"/>
              <a:t> - используется при интеграции нескольких систем </a:t>
            </a:r>
            <a:r>
              <a:rPr lang="ru-RU" dirty="0" smtClean="0">
                <a:hlinkClick r:id="rId6"/>
              </a:rPr>
              <a:t>[ 6]</a:t>
            </a:r>
            <a:r>
              <a:rPr lang="ru-RU" dirty="0" smtClean="0"/>
              <a:t>.</a:t>
            </a:r>
          </a:p>
          <a:p>
            <a:r>
              <a:rPr lang="ru-RU" sz="1200" b="0" i="0" kern="1200" dirty="0" smtClean="0">
                <a:solidFill>
                  <a:schemeClr val="tx1"/>
                </a:solidFill>
                <a:effectLst/>
                <a:latin typeface="+mn-lt"/>
                <a:ea typeface="+mn-ea"/>
                <a:cs typeface="+mn-cs"/>
                <a:hlinkClick r:id="rId7"/>
              </a:rPr>
              <a:t>3. Паттерны проектирования классов/</a:t>
            </a:r>
            <a:r>
              <a:rPr lang="ru-RU" sz="1200" b="0" i="0" kern="1200" dirty="0" err="1" smtClean="0">
                <a:solidFill>
                  <a:schemeClr val="tx1"/>
                </a:solidFill>
                <a:effectLst/>
                <a:latin typeface="+mn-lt"/>
                <a:ea typeface="+mn-ea"/>
                <a:cs typeface="+mn-cs"/>
                <a:hlinkClick r:id="rId7"/>
              </a:rPr>
              <a:t>обьектов</a:t>
            </a:r>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hlinkClick r:id="rId8"/>
              </a:rPr>
              <a:t>3.1 Структурные паттерны проектирования классов/</a:t>
            </a:r>
            <a:r>
              <a:rPr lang="ru-RU" sz="1200" b="0" i="0" kern="1200" dirty="0" err="1" smtClean="0">
                <a:solidFill>
                  <a:schemeClr val="tx1"/>
                </a:solidFill>
                <a:effectLst/>
                <a:latin typeface="+mn-lt"/>
                <a:ea typeface="+mn-ea"/>
                <a:cs typeface="+mn-cs"/>
                <a:hlinkClick r:id="rId8"/>
              </a:rPr>
              <a:t>обьектов</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9"/>
              </a:rPr>
              <a:t>3.1.1 Адаптер (</a:t>
            </a:r>
            <a:r>
              <a:rPr lang="en-US" sz="1200" b="0" i="0" kern="1200" dirty="0" smtClean="0">
                <a:solidFill>
                  <a:schemeClr val="tx1"/>
                </a:solidFill>
                <a:effectLst/>
                <a:latin typeface="+mn-lt"/>
                <a:ea typeface="+mn-ea"/>
                <a:cs typeface="+mn-cs"/>
                <a:hlinkClick r:id="rId9"/>
              </a:rPr>
              <a:t>Adapter) - </a:t>
            </a:r>
            <a:r>
              <a:rPr lang="en-US" sz="1200" b="0" i="0" kern="1200" dirty="0" err="1" smtClean="0">
                <a:solidFill>
                  <a:schemeClr val="tx1"/>
                </a:solidFill>
                <a:effectLst/>
                <a:latin typeface="+mn-lt"/>
                <a:ea typeface="+mn-ea"/>
                <a:cs typeface="+mn-cs"/>
                <a:hlinkClick r:id="rId9"/>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0"/>
              </a:rPr>
              <a:t>3.1.2 </a:t>
            </a:r>
            <a:r>
              <a:rPr lang="ru-RU" sz="1200" b="0" i="0" kern="1200" dirty="0" smtClean="0">
                <a:solidFill>
                  <a:schemeClr val="tx1"/>
                </a:solidFill>
                <a:effectLst/>
                <a:latin typeface="+mn-lt"/>
                <a:ea typeface="+mn-ea"/>
                <a:cs typeface="+mn-cs"/>
                <a:hlinkClick r:id="rId10"/>
              </a:rPr>
              <a:t>Декоратор (</a:t>
            </a:r>
            <a:r>
              <a:rPr lang="en-US" sz="1200" b="0" i="0" kern="1200" dirty="0" smtClean="0">
                <a:solidFill>
                  <a:schemeClr val="tx1"/>
                </a:solidFill>
                <a:effectLst/>
                <a:latin typeface="+mn-lt"/>
                <a:ea typeface="+mn-ea"/>
                <a:cs typeface="+mn-cs"/>
                <a:hlinkClick r:id="rId10"/>
              </a:rPr>
              <a:t>Decorator) </a:t>
            </a:r>
            <a:r>
              <a:rPr lang="ru-RU" sz="1200" b="0" i="0" kern="1200" dirty="0" smtClean="0">
                <a:solidFill>
                  <a:schemeClr val="tx1"/>
                </a:solidFill>
                <a:effectLst/>
                <a:latin typeface="+mn-lt"/>
                <a:ea typeface="+mn-ea"/>
                <a:cs typeface="+mn-cs"/>
                <a:hlinkClick r:id="rId10"/>
              </a:rPr>
              <a:t>или Оболочка (</a:t>
            </a:r>
            <a:r>
              <a:rPr lang="en-US" sz="1200" b="0" i="0" kern="1200" dirty="0" smtClean="0">
                <a:solidFill>
                  <a:schemeClr val="tx1"/>
                </a:solidFill>
                <a:effectLst/>
                <a:latin typeface="+mn-lt"/>
                <a:ea typeface="+mn-ea"/>
                <a:cs typeface="+mn-cs"/>
                <a:hlinkClick r:id="rId10"/>
              </a:rPr>
              <a:t>Wrapper) - </a:t>
            </a:r>
            <a:r>
              <a:rPr lang="en-US" sz="1200" b="0" i="0" kern="1200" dirty="0" err="1" smtClean="0">
                <a:solidFill>
                  <a:schemeClr val="tx1"/>
                </a:solidFill>
                <a:effectLst/>
                <a:latin typeface="+mn-lt"/>
                <a:ea typeface="+mn-ea"/>
                <a:cs typeface="+mn-cs"/>
                <a:hlinkClick r:id="rId10"/>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1"/>
              </a:rPr>
              <a:t>3.1.3 </a:t>
            </a:r>
            <a:r>
              <a:rPr lang="ru-RU" sz="1200" b="0" i="0" kern="1200" dirty="0" smtClean="0">
                <a:solidFill>
                  <a:schemeClr val="tx1"/>
                </a:solidFill>
                <a:effectLst/>
                <a:latin typeface="+mn-lt"/>
                <a:ea typeface="+mn-ea"/>
                <a:cs typeface="+mn-cs"/>
                <a:hlinkClick r:id="rId11"/>
              </a:rPr>
              <a:t>Заместитель (</a:t>
            </a:r>
            <a:r>
              <a:rPr lang="en-US" sz="1200" b="0" i="0" kern="1200" dirty="0" smtClean="0">
                <a:solidFill>
                  <a:schemeClr val="tx1"/>
                </a:solidFill>
                <a:effectLst/>
                <a:latin typeface="+mn-lt"/>
                <a:ea typeface="+mn-ea"/>
                <a:cs typeface="+mn-cs"/>
                <a:hlinkClick r:id="rId11"/>
              </a:rPr>
              <a:t>Proxy) </a:t>
            </a:r>
            <a:r>
              <a:rPr lang="ru-RU" sz="1200" b="0" i="0" kern="1200" dirty="0" smtClean="0">
                <a:solidFill>
                  <a:schemeClr val="tx1"/>
                </a:solidFill>
                <a:effectLst/>
                <a:latin typeface="+mn-lt"/>
                <a:ea typeface="+mn-ea"/>
                <a:cs typeface="+mn-cs"/>
                <a:hlinkClick r:id="rId11"/>
              </a:rPr>
              <a:t>или Суррогат (</a:t>
            </a:r>
            <a:r>
              <a:rPr lang="en-US" sz="1200" b="0" i="0" kern="1200" dirty="0" smtClean="0">
                <a:solidFill>
                  <a:schemeClr val="tx1"/>
                </a:solidFill>
                <a:effectLst/>
                <a:latin typeface="+mn-lt"/>
                <a:ea typeface="+mn-ea"/>
                <a:cs typeface="+mn-cs"/>
                <a:hlinkClick r:id="rId11"/>
              </a:rPr>
              <a:t>Surrogate) - </a:t>
            </a:r>
            <a:r>
              <a:rPr lang="en-US" sz="1200" b="0" i="0" kern="1200" dirty="0" err="1" smtClean="0">
                <a:solidFill>
                  <a:schemeClr val="tx1"/>
                </a:solidFill>
                <a:effectLst/>
                <a:latin typeface="+mn-lt"/>
                <a:ea typeface="+mn-ea"/>
                <a:cs typeface="+mn-cs"/>
                <a:hlinkClick r:id="rId11"/>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2"/>
              </a:rPr>
              <a:t>3.1.4 </a:t>
            </a:r>
            <a:r>
              <a:rPr lang="ru-RU" sz="1200" b="0" i="0" kern="1200" dirty="0" smtClean="0">
                <a:solidFill>
                  <a:schemeClr val="tx1"/>
                </a:solidFill>
                <a:effectLst/>
                <a:latin typeface="+mn-lt"/>
                <a:ea typeface="+mn-ea"/>
                <a:cs typeface="+mn-cs"/>
                <a:hlinkClick r:id="rId12"/>
              </a:rPr>
              <a:t>Информационный эксперт (</a:t>
            </a:r>
            <a:r>
              <a:rPr lang="en-US" sz="1200" b="0" i="0" kern="1200" dirty="0" smtClean="0">
                <a:solidFill>
                  <a:schemeClr val="tx1"/>
                </a:solidFill>
                <a:effectLst/>
                <a:latin typeface="+mn-lt"/>
                <a:ea typeface="+mn-ea"/>
                <a:cs typeface="+mn-cs"/>
                <a:hlinkClick r:id="rId12"/>
              </a:rPr>
              <a:t>Information Expert)-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3"/>
              </a:rPr>
              <a:t>3.1.5 </a:t>
            </a:r>
            <a:r>
              <a:rPr lang="ru-RU" sz="1200" b="0" i="0" kern="1200" dirty="0" smtClean="0">
                <a:solidFill>
                  <a:schemeClr val="tx1"/>
                </a:solidFill>
                <a:effectLst/>
                <a:latin typeface="+mn-lt"/>
                <a:ea typeface="+mn-ea"/>
                <a:cs typeface="+mn-cs"/>
                <a:hlinkClick r:id="rId13"/>
              </a:rPr>
              <a:t>Компоновщик (</a:t>
            </a:r>
            <a:r>
              <a:rPr lang="en-US" sz="1200" b="0" i="0" kern="1200" dirty="0" smtClean="0">
                <a:solidFill>
                  <a:schemeClr val="tx1"/>
                </a:solidFill>
                <a:effectLst/>
                <a:latin typeface="+mn-lt"/>
                <a:ea typeface="+mn-ea"/>
                <a:cs typeface="+mn-cs"/>
                <a:hlinkClick r:id="rId13"/>
              </a:rPr>
              <a:t>Composite) - </a:t>
            </a:r>
            <a:r>
              <a:rPr lang="en-US" sz="1200" b="0" i="0" kern="1200" dirty="0" err="1" smtClean="0">
                <a:solidFill>
                  <a:schemeClr val="tx1"/>
                </a:solidFill>
                <a:effectLst/>
                <a:latin typeface="+mn-lt"/>
                <a:ea typeface="+mn-ea"/>
                <a:cs typeface="+mn-cs"/>
                <a:hlinkClick r:id="rId13"/>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4"/>
              </a:rPr>
              <a:t>3.1.6 </a:t>
            </a:r>
            <a:r>
              <a:rPr lang="ru-RU" sz="1200" b="0" i="0" kern="1200" dirty="0" smtClean="0">
                <a:solidFill>
                  <a:schemeClr val="tx1"/>
                </a:solidFill>
                <a:effectLst/>
                <a:latin typeface="+mn-lt"/>
                <a:ea typeface="+mn-ea"/>
                <a:cs typeface="+mn-cs"/>
                <a:hlinkClick r:id="rId14"/>
              </a:rPr>
              <a:t>Мост (</a:t>
            </a:r>
            <a:r>
              <a:rPr lang="en-US" sz="1200" b="0" i="0" kern="1200" dirty="0" smtClean="0">
                <a:solidFill>
                  <a:schemeClr val="tx1"/>
                </a:solidFill>
                <a:effectLst/>
                <a:latin typeface="+mn-lt"/>
                <a:ea typeface="+mn-ea"/>
                <a:cs typeface="+mn-cs"/>
                <a:hlinkClick r:id="rId14"/>
              </a:rPr>
              <a:t>Bridge), Handle (</a:t>
            </a:r>
            <a:r>
              <a:rPr lang="ru-RU" sz="1200" b="0" i="0" kern="1200" dirty="0" smtClean="0">
                <a:solidFill>
                  <a:schemeClr val="tx1"/>
                </a:solidFill>
                <a:effectLst/>
                <a:latin typeface="+mn-lt"/>
                <a:ea typeface="+mn-ea"/>
                <a:cs typeface="+mn-cs"/>
                <a:hlinkClick r:id="rId14"/>
              </a:rPr>
              <a:t>описатель) или Тело (</a:t>
            </a:r>
            <a:r>
              <a:rPr lang="en-US" sz="1200" b="0" i="0" kern="1200" dirty="0" smtClean="0">
                <a:solidFill>
                  <a:schemeClr val="tx1"/>
                </a:solidFill>
                <a:effectLst/>
                <a:latin typeface="+mn-lt"/>
                <a:ea typeface="+mn-ea"/>
                <a:cs typeface="+mn-cs"/>
                <a:hlinkClick r:id="rId14"/>
              </a:rPr>
              <a:t>Body) - </a:t>
            </a:r>
            <a:r>
              <a:rPr lang="en-US" sz="1200" b="0" i="0" kern="1200" dirty="0" err="1" smtClean="0">
                <a:solidFill>
                  <a:schemeClr val="tx1"/>
                </a:solidFill>
                <a:effectLst/>
                <a:latin typeface="+mn-lt"/>
                <a:ea typeface="+mn-ea"/>
                <a:cs typeface="+mn-cs"/>
                <a:hlinkClick r:id="rId14"/>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5"/>
              </a:rPr>
              <a:t>3.1.7 </a:t>
            </a:r>
            <a:r>
              <a:rPr lang="ru-RU" sz="1200" b="0" i="0" kern="1200" dirty="0" smtClean="0">
                <a:solidFill>
                  <a:schemeClr val="tx1"/>
                </a:solidFill>
                <a:effectLst/>
                <a:latin typeface="+mn-lt"/>
                <a:ea typeface="+mn-ea"/>
                <a:cs typeface="+mn-cs"/>
                <a:hlinkClick r:id="rId15"/>
              </a:rPr>
              <a:t>Низкая связанность (</a:t>
            </a:r>
            <a:r>
              <a:rPr lang="en-US" sz="1200" b="0" i="0" kern="1200" dirty="0" smtClean="0">
                <a:solidFill>
                  <a:schemeClr val="tx1"/>
                </a:solidFill>
                <a:effectLst/>
                <a:latin typeface="+mn-lt"/>
                <a:ea typeface="+mn-ea"/>
                <a:cs typeface="+mn-cs"/>
                <a:hlinkClick r:id="rId15"/>
              </a:rPr>
              <a:t>Low Coupling)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6"/>
              </a:rPr>
              <a:t>3.1.8 </a:t>
            </a:r>
            <a:r>
              <a:rPr lang="ru-RU" sz="1200" b="0" i="0" kern="1200" dirty="0" smtClean="0">
                <a:solidFill>
                  <a:schemeClr val="tx1"/>
                </a:solidFill>
                <a:effectLst/>
                <a:latin typeface="+mn-lt"/>
                <a:ea typeface="+mn-ea"/>
                <a:cs typeface="+mn-cs"/>
                <a:hlinkClick r:id="rId16"/>
              </a:rPr>
              <a:t>Приспособленец (</a:t>
            </a:r>
            <a:r>
              <a:rPr lang="en-US" sz="1200" b="0" i="0" kern="1200" dirty="0" smtClean="0">
                <a:solidFill>
                  <a:schemeClr val="tx1"/>
                </a:solidFill>
                <a:effectLst/>
                <a:latin typeface="+mn-lt"/>
                <a:ea typeface="+mn-ea"/>
                <a:cs typeface="+mn-cs"/>
                <a:hlinkClick r:id="rId16"/>
              </a:rPr>
              <a:t>Flyweight) - </a:t>
            </a:r>
            <a:r>
              <a:rPr lang="en-US" sz="1200" b="0" i="0" kern="1200" dirty="0" err="1" smtClean="0">
                <a:solidFill>
                  <a:schemeClr val="tx1"/>
                </a:solidFill>
                <a:effectLst/>
                <a:latin typeface="+mn-lt"/>
                <a:ea typeface="+mn-ea"/>
                <a:cs typeface="+mn-cs"/>
                <a:hlinkClick r:id="rId16"/>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7"/>
              </a:rPr>
              <a:t>3.1.9 </a:t>
            </a:r>
            <a:r>
              <a:rPr lang="ru-RU" sz="1200" b="0" i="0" kern="1200" dirty="0" smtClean="0">
                <a:solidFill>
                  <a:schemeClr val="tx1"/>
                </a:solidFill>
                <a:effectLst/>
                <a:latin typeface="+mn-lt"/>
                <a:ea typeface="+mn-ea"/>
                <a:cs typeface="+mn-cs"/>
                <a:hlinkClick r:id="rId17"/>
              </a:rPr>
              <a:t>Устойчивый к изменениям (</a:t>
            </a:r>
            <a:r>
              <a:rPr lang="en-US" sz="1200" b="0" i="0" kern="1200" dirty="0" smtClean="0">
                <a:solidFill>
                  <a:schemeClr val="tx1"/>
                </a:solidFill>
                <a:effectLst/>
                <a:latin typeface="+mn-lt"/>
                <a:ea typeface="+mn-ea"/>
                <a:cs typeface="+mn-cs"/>
                <a:hlinkClick r:id="rId17"/>
              </a:rPr>
              <a:t>Protected Variations)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18"/>
              </a:rPr>
              <a:t>3.1.10 </a:t>
            </a:r>
            <a:r>
              <a:rPr lang="ru-RU" sz="1200" b="0" i="0" kern="1200" dirty="0" smtClean="0">
                <a:solidFill>
                  <a:schemeClr val="tx1"/>
                </a:solidFill>
                <a:effectLst/>
                <a:latin typeface="+mn-lt"/>
                <a:ea typeface="+mn-ea"/>
                <a:cs typeface="+mn-cs"/>
                <a:hlinkClick r:id="rId18"/>
              </a:rPr>
              <a:t>Фасад (</a:t>
            </a:r>
            <a:r>
              <a:rPr lang="en-US" sz="1200" b="0" i="0" kern="1200" dirty="0" smtClean="0">
                <a:solidFill>
                  <a:schemeClr val="tx1"/>
                </a:solidFill>
                <a:effectLst/>
                <a:latin typeface="+mn-lt"/>
                <a:ea typeface="+mn-ea"/>
                <a:cs typeface="+mn-cs"/>
                <a:hlinkClick r:id="rId18"/>
              </a:rPr>
              <a:t>Facade) - </a:t>
            </a:r>
            <a:r>
              <a:rPr lang="en-US" sz="1200" b="0" i="0" kern="1200" dirty="0" err="1" smtClean="0">
                <a:solidFill>
                  <a:schemeClr val="tx1"/>
                </a:solidFill>
                <a:effectLst/>
                <a:latin typeface="+mn-lt"/>
                <a:ea typeface="+mn-ea"/>
                <a:cs typeface="+mn-cs"/>
                <a:hlinkClick r:id="rId18"/>
              </a:rPr>
              <a:t>GoF</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hlinkClick r:id="rId19"/>
              </a:rPr>
              <a:t>3.2 </a:t>
            </a:r>
            <a:r>
              <a:rPr lang="ru-RU" sz="1200" b="0" i="0" kern="1200" dirty="0" smtClean="0">
                <a:solidFill>
                  <a:schemeClr val="tx1"/>
                </a:solidFill>
                <a:effectLst/>
                <a:latin typeface="+mn-lt"/>
                <a:ea typeface="+mn-ea"/>
                <a:cs typeface="+mn-cs"/>
                <a:hlinkClick r:id="rId19"/>
              </a:rPr>
              <a:t>Паттерны проектирования поведения классов/</a:t>
            </a:r>
            <a:r>
              <a:rPr lang="ru-RU" sz="1200" b="0" i="0" kern="1200" dirty="0" err="1" smtClean="0">
                <a:solidFill>
                  <a:schemeClr val="tx1"/>
                </a:solidFill>
                <a:effectLst/>
                <a:latin typeface="+mn-lt"/>
                <a:ea typeface="+mn-ea"/>
                <a:cs typeface="+mn-cs"/>
                <a:hlinkClick r:id="rId19"/>
              </a:rPr>
              <a:t>обьектов</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20"/>
              </a:rPr>
              <a:t>3.2.1 Интерпретатор (</a:t>
            </a:r>
            <a:r>
              <a:rPr lang="en-US" sz="1200" b="0" i="0" kern="1200" dirty="0" smtClean="0">
                <a:solidFill>
                  <a:schemeClr val="tx1"/>
                </a:solidFill>
                <a:effectLst/>
                <a:latin typeface="+mn-lt"/>
                <a:ea typeface="+mn-ea"/>
                <a:cs typeface="+mn-cs"/>
                <a:hlinkClick r:id="rId20"/>
              </a:rPr>
              <a:t>Interpreter ) - </a:t>
            </a:r>
            <a:r>
              <a:rPr lang="en-US" sz="1200" b="0" i="0" kern="1200" dirty="0" err="1" smtClean="0">
                <a:solidFill>
                  <a:schemeClr val="tx1"/>
                </a:solidFill>
                <a:effectLst/>
                <a:latin typeface="+mn-lt"/>
                <a:ea typeface="+mn-ea"/>
                <a:cs typeface="+mn-cs"/>
                <a:hlinkClick r:id="rId20"/>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1"/>
              </a:rPr>
              <a:t>3.2.2 </a:t>
            </a:r>
            <a:r>
              <a:rPr lang="ru-RU" sz="1200" b="0" i="0" kern="1200" dirty="0" smtClean="0">
                <a:solidFill>
                  <a:schemeClr val="tx1"/>
                </a:solidFill>
                <a:effectLst/>
                <a:latin typeface="+mn-lt"/>
                <a:ea typeface="+mn-ea"/>
                <a:cs typeface="+mn-cs"/>
                <a:hlinkClick r:id="rId21"/>
              </a:rPr>
              <a:t>Итератор (</a:t>
            </a:r>
            <a:r>
              <a:rPr lang="en-US" sz="1200" b="0" i="0" kern="1200" dirty="0" smtClean="0">
                <a:solidFill>
                  <a:schemeClr val="tx1"/>
                </a:solidFill>
                <a:effectLst/>
                <a:latin typeface="+mn-lt"/>
                <a:ea typeface="+mn-ea"/>
                <a:cs typeface="+mn-cs"/>
                <a:hlinkClick r:id="rId21"/>
              </a:rPr>
              <a:t>Iterator) </a:t>
            </a:r>
            <a:r>
              <a:rPr lang="ru-RU" sz="1200" b="0" i="0" kern="1200" dirty="0" smtClean="0">
                <a:solidFill>
                  <a:schemeClr val="tx1"/>
                </a:solidFill>
                <a:effectLst/>
                <a:latin typeface="+mn-lt"/>
                <a:ea typeface="+mn-ea"/>
                <a:cs typeface="+mn-cs"/>
                <a:hlinkClick r:id="rId21"/>
              </a:rPr>
              <a:t>или Курсор (</a:t>
            </a:r>
            <a:r>
              <a:rPr lang="en-US" sz="1200" b="0" i="0" kern="1200" dirty="0" smtClean="0">
                <a:solidFill>
                  <a:schemeClr val="tx1"/>
                </a:solidFill>
                <a:effectLst/>
                <a:latin typeface="+mn-lt"/>
                <a:ea typeface="+mn-ea"/>
                <a:cs typeface="+mn-cs"/>
                <a:hlinkClick r:id="rId21"/>
              </a:rPr>
              <a:t>Cursor) - </a:t>
            </a:r>
            <a:r>
              <a:rPr lang="en-US" sz="1200" b="0" i="0" kern="1200" dirty="0" err="1" smtClean="0">
                <a:solidFill>
                  <a:schemeClr val="tx1"/>
                </a:solidFill>
                <a:effectLst/>
                <a:latin typeface="+mn-lt"/>
                <a:ea typeface="+mn-ea"/>
                <a:cs typeface="+mn-cs"/>
                <a:hlinkClick r:id="rId21"/>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2"/>
              </a:rPr>
              <a:t>3.2.3 </a:t>
            </a:r>
            <a:r>
              <a:rPr lang="ru-RU" sz="1200" b="0" i="0" kern="1200" dirty="0" smtClean="0">
                <a:solidFill>
                  <a:schemeClr val="tx1"/>
                </a:solidFill>
                <a:effectLst/>
                <a:latin typeface="+mn-lt"/>
                <a:ea typeface="+mn-ea"/>
                <a:cs typeface="+mn-cs"/>
                <a:hlinkClick r:id="rId22"/>
              </a:rPr>
              <a:t>Команда (</a:t>
            </a:r>
            <a:r>
              <a:rPr lang="en-US" sz="1200" b="0" i="0" kern="1200" dirty="0" smtClean="0">
                <a:solidFill>
                  <a:schemeClr val="tx1"/>
                </a:solidFill>
                <a:effectLst/>
                <a:latin typeface="+mn-lt"/>
                <a:ea typeface="+mn-ea"/>
                <a:cs typeface="+mn-cs"/>
                <a:hlinkClick r:id="rId22"/>
              </a:rPr>
              <a:t>Command), </a:t>
            </a:r>
            <a:r>
              <a:rPr lang="ru-RU" sz="1200" b="0" i="0" kern="1200" dirty="0" smtClean="0">
                <a:solidFill>
                  <a:schemeClr val="tx1"/>
                </a:solidFill>
                <a:effectLst/>
                <a:latin typeface="+mn-lt"/>
                <a:ea typeface="+mn-ea"/>
                <a:cs typeface="+mn-cs"/>
                <a:hlinkClick r:id="rId22"/>
              </a:rPr>
              <a:t>Действие (</a:t>
            </a:r>
            <a:r>
              <a:rPr lang="en-US" sz="1200" b="0" i="0" kern="1200" dirty="0" smtClean="0">
                <a:solidFill>
                  <a:schemeClr val="tx1"/>
                </a:solidFill>
                <a:effectLst/>
                <a:latin typeface="+mn-lt"/>
                <a:ea typeface="+mn-ea"/>
                <a:cs typeface="+mn-cs"/>
                <a:hlinkClick r:id="rId22"/>
              </a:rPr>
              <a:t>Action) </a:t>
            </a:r>
            <a:r>
              <a:rPr lang="ru-RU" sz="1200" b="0" i="0" kern="1200" dirty="0" smtClean="0">
                <a:solidFill>
                  <a:schemeClr val="tx1"/>
                </a:solidFill>
                <a:effectLst/>
                <a:latin typeface="+mn-lt"/>
                <a:ea typeface="+mn-ea"/>
                <a:cs typeface="+mn-cs"/>
                <a:hlinkClick r:id="rId22"/>
              </a:rPr>
              <a:t>или Транзакция (Транзакция) - </a:t>
            </a:r>
            <a:r>
              <a:rPr lang="en-US" sz="1200" b="0" i="0" kern="1200" dirty="0" err="1" smtClean="0">
                <a:solidFill>
                  <a:schemeClr val="tx1"/>
                </a:solidFill>
                <a:effectLst/>
                <a:latin typeface="+mn-lt"/>
                <a:ea typeface="+mn-ea"/>
                <a:cs typeface="+mn-cs"/>
                <a:hlinkClick r:id="rId22"/>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3"/>
              </a:rPr>
              <a:t>3.2.4 </a:t>
            </a:r>
            <a:r>
              <a:rPr lang="ru-RU" sz="1200" b="0" i="0" kern="1200" dirty="0" smtClean="0">
                <a:solidFill>
                  <a:schemeClr val="tx1"/>
                </a:solidFill>
                <a:effectLst/>
                <a:latin typeface="+mn-lt"/>
                <a:ea typeface="+mn-ea"/>
                <a:cs typeface="+mn-cs"/>
                <a:hlinkClick r:id="rId23"/>
              </a:rPr>
              <a:t>Наблюдатель (</a:t>
            </a:r>
            <a:r>
              <a:rPr lang="en-US" sz="1200" b="0" i="0" kern="1200" dirty="0" smtClean="0">
                <a:solidFill>
                  <a:schemeClr val="tx1"/>
                </a:solidFill>
                <a:effectLst/>
                <a:latin typeface="+mn-lt"/>
                <a:ea typeface="+mn-ea"/>
                <a:cs typeface="+mn-cs"/>
                <a:hlinkClick r:id="rId23"/>
              </a:rPr>
              <a:t>Observer), </a:t>
            </a:r>
            <a:r>
              <a:rPr lang="ru-RU" sz="1200" b="0" i="0" kern="1200" dirty="0" smtClean="0">
                <a:solidFill>
                  <a:schemeClr val="tx1"/>
                </a:solidFill>
                <a:effectLst/>
                <a:latin typeface="+mn-lt"/>
                <a:ea typeface="+mn-ea"/>
                <a:cs typeface="+mn-cs"/>
                <a:hlinkClick r:id="rId23"/>
              </a:rPr>
              <a:t>Опубликовать - подписаться (</a:t>
            </a:r>
            <a:r>
              <a:rPr lang="en-US" sz="1200" b="0" i="0" kern="1200" dirty="0" smtClean="0">
                <a:solidFill>
                  <a:schemeClr val="tx1"/>
                </a:solidFill>
                <a:effectLst/>
                <a:latin typeface="+mn-lt"/>
                <a:ea typeface="+mn-ea"/>
                <a:cs typeface="+mn-cs"/>
                <a:hlinkClick r:id="rId23"/>
              </a:rPr>
              <a:t>Publish - Subscribe) </a:t>
            </a:r>
            <a:r>
              <a:rPr lang="ru-RU" sz="1200" b="0" i="0" kern="1200" dirty="0" smtClean="0">
                <a:solidFill>
                  <a:schemeClr val="tx1"/>
                </a:solidFill>
                <a:effectLst/>
                <a:latin typeface="+mn-lt"/>
                <a:ea typeface="+mn-ea"/>
                <a:cs typeface="+mn-cs"/>
                <a:hlinkClick r:id="rId23"/>
              </a:rPr>
              <a:t>или </a:t>
            </a:r>
            <a:r>
              <a:rPr lang="en-US" sz="1200" b="0" i="0" kern="1200" dirty="0" smtClean="0">
                <a:solidFill>
                  <a:schemeClr val="tx1"/>
                </a:solidFill>
                <a:effectLst/>
                <a:latin typeface="+mn-lt"/>
                <a:ea typeface="+mn-ea"/>
                <a:cs typeface="+mn-cs"/>
                <a:hlinkClick r:id="rId23"/>
              </a:rPr>
              <a:t>Delegation Event Model - </a:t>
            </a:r>
            <a:r>
              <a:rPr lang="en-US" sz="1200" b="0" i="0" kern="1200" dirty="0" err="1" smtClean="0">
                <a:solidFill>
                  <a:schemeClr val="tx1"/>
                </a:solidFill>
                <a:effectLst/>
                <a:latin typeface="+mn-lt"/>
                <a:ea typeface="+mn-ea"/>
                <a:cs typeface="+mn-cs"/>
                <a:hlinkClick r:id="rId23"/>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4"/>
              </a:rPr>
              <a:t>3.2.5 </a:t>
            </a:r>
            <a:r>
              <a:rPr lang="ru-RU" sz="1200" b="0" i="0" kern="1200" dirty="0" smtClean="0">
                <a:solidFill>
                  <a:schemeClr val="tx1"/>
                </a:solidFill>
                <a:effectLst/>
                <a:latin typeface="+mn-lt"/>
                <a:ea typeface="+mn-ea"/>
                <a:cs typeface="+mn-cs"/>
                <a:hlinkClick r:id="rId24"/>
              </a:rPr>
              <a:t>Не разговаривайте с неизвестными (</a:t>
            </a:r>
            <a:r>
              <a:rPr lang="en-US" sz="1200" b="0" i="0" kern="1200" dirty="0" smtClean="0">
                <a:solidFill>
                  <a:schemeClr val="tx1"/>
                </a:solidFill>
                <a:effectLst/>
                <a:latin typeface="+mn-lt"/>
                <a:ea typeface="+mn-ea"/>
                <a:cs typeface="+mn-cs"/>
                <a:hlinkClick r:id="rId24"/>
              </a:rPr>
              <a:t>Don't talk to strangers)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5"/>
              </a:rPr>
              <a:t>3.2.6 </a:t>
            </a:r>
            <a:r>
              <a:rPr lang="ru-RU" sz="1200" b="0" i="0" kern="1200" dirty="0" smtClean="0">
                <a:solidFill>
                  <a:schemeClr val="tx1"/>
                </a:solidFill>
                <a:effectLst/>
                <a:latin typeface="+mn-lt"/>
                <a:ea typeface="+mn-ea"/>
                <a:cs typeface="+mn-cs"/>
                <a:hlinkClick r:id="rId25"/>
              </a:rPr>
              <a:t>Посетитель (</a:t>
            </a:r>
            <a:r>
              <a:rPr lang="en-US" sz="1200" b="0" i="0" kern="1200" dirty="0" smtClean="0">
                <a:solidFill>
                  <a:schemeClr val="tx1"/>
                </a:solidFill>
                <a:effectLst/>
                <a:latin typeface="+mn-lt"/>
                <a:ea typeface="+mn-ea"/>
                <a:cs typeface="+mn-cs"/>
                <a:hlinkClick r:id="rId25"/>
              </a:rPr>
              <a:t>Visitor) - </a:t>
            </a:r>
            <a:r>
              <a:rPr lang="en-US" sz="1200" b="0" i="0" kern="1200" dirty="0" err="1" smtClean="0">
                <a:solidFill>
                  <a:schemeClr val="tx1"/>
                </a:solidFill>
                <a:effectLst/>
                <a:latin typeface="+mn-lt"/>
                <a:ea typeface="+mn-ea"/>
                <a:cs typeface="+mn-cs"/>
                <a:hlinkClick r:id="rId25"/>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6"/>
              </a:rPr>
              <a:t>3.2.7 </a:t>
            </a:r>
            <a:r>
              <a:rPr lang="ru-RU" sz="1200" b="0" i="0" kern="1200" dirty="0" smtClean="0">
                <a:solidFill>
                  <a:schemeClr val="tx1"/>
                </a:solidFill>
                <a:effectLst/>
                <a:latin typeface="+mn-lt"/>
                <a:ea typeface="+mn-ea"/>
                <a:cs typeface="+mn-cs"/>
                <a:hlinkClick r:id="rId26"/>
              </a:rPr>
              <a:t>Посредник (</a:t>
            </a:r>
            <a:r>
              <a:rPr lang="en-US" sz="1200" b="0" i="0" kern="1200" dirty="0" smtClean="0">
                <a:solidFill>
                  <a:schemeClr val="tx1"/>
                </a:solidFill>
                <a:effectLst/>
                <a:latin typeface="+mn-lt"/>
                <a:ea typeface="+mn-ea"/>
                <a:cs typeface="+mn-cs"/>
                <a:hlinkClick r:id="rId26"/>
              </a:rPr>
              <a:t>Mediator) - </a:t>
            </a:r>
            <a:r>
              <a:rPr lang="en-US" sz="1200" b="0" i="0" kern="1200" dirty="0" err="1" smtClean="0">
                <a:solidFill>
                  <a:schemeClr val="tx1"/>
                </a:solidFill>
                <a:effectLst/>
                <a:latin typeface="+mn-lt"/>
                <a:ea typeface="+mn-ea"/>
                <a:cs typeface="+mn-cs"/>
                <a:hlinkClick r:id="rId26"/>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7"/>
              </a:rPr>
              <a:t>3.2.8 </a:t>
            </a:r>
            <a:r>
              <a:rPr lang="ru-RU" sz="1200" b="0" i="0" kern="1200" dirty="0" smtClean="0">
                <a:solidFill>
                  <a:schemeClr val="tx1"/>
                </a:solidFill>
                <a:effectLst/>
                <a:latin typeface="+mn-lt"/>
                <a:ea typeface="+mn-ea"/>
                <a:cs typeface="+mn-cs"/>
                <a:hlinkClick r:id="rId27"/>
              </a:rPr>
              <a:t>Состояние (</a:t>
            </a:r>
            <a:r>
              <a:rPr lang="en-US" sz="1200" b="0" i="0" kern="1200" dirty="0" smtClean="0">
                <a:solidFill>
                  <a:schemeClr val="tx1"/>
                </a:solidFill>
                <a:effectLst/>
                <a:latin typeface="+mn-lt"/>
                <a:ea typeface="+mn-ea"/>
                <a:cs typeface="+mn-cs"/>
                <a:hlinkClick r:id="rId27"/>
              </a:rPr>
              <a:t>State) - </a:t>
            </a:r>
            <a:r>
              <a:rPr lang="en-US" sz="1200" b="0" i="0" kern="1200" dirty="0" err="1" smtClean="0">
                <a:solidFill>
                  <a:schemeClr val="tx1"/>
                </a:solidFill>
                <a:effectLst/>
                <a:latin typeface="+mn-lt"/>
                <a:ea typeface="+mn-ea"/>
                <a:cs typeface="+mn-cs"/>
                <a:hlinkClick r:id="rId27"/>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8"/>
              </a:rPr>
              <a:t>3.2.9 </a:t>
            </a:r>
            <a:r>
              <a:rPr lang="ru-RU" sz="1200" b="0" i="0" kern="1200" dirty="0" smtClean="0">
                <a:solidFill>
                  <a:schemeClr val="tx1"/>
                </a:solidFill>
                <a:effectLst/>
                <a:latin typeface="+mn-lt"/>
                <a:ea typeface="+mn-ea"/>
                <a:cs typeface="+mn-cs"/>
                <a:hlinkClick r:id="rId28"/>
              </a:rPr>
              <a:t>Стратегия (</a:t>
            </a:r>
            <a:r>
              <a:rPr lang="en-US" sz="1200" b="0" i="0" kern="1200" dirty="0" smtClean="0">
                <a:solidFill>
                  <a:schemeClr val="tx1"/>
                </a:solidFill>
                <a:effectLst/>
                <a:latin typeface="+mn-lt"/>
                <a:ea typeface="+mn-ea"/>
                <a:cs typeface="+mn-cs"/>
                <a:hlinkClick r:id="rId28"/>
              </a:rPr>
              <a:t>Strategy) - </a:t>
            </a:r>
            <a:r>
              <a:rPr lang="en-US" sz="1200" b="0" i="0" kern="1200" dirty="0" err="1" smtClean="0">
                <a:solidFill>
                  <a:schemeClr val="tx1"/>
                </a:solidFill>
                <a:effectLst/>
                <a:latin typeface="+mn-lt"/>
                <a:ea typeface="+mn-ea"/>
                <a:cs typeface="+mn-cs"/>
                <a:hlinkClick r:id="rId28"/>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29"/>
              </a:rPr>
              <a:t>3.2.10 </a:t>
            </a:r>
            <a:r>
              <a:rPr lang="ru-RU" sz="1200" b="0" i="0" kern="1200" dirty="0" smtClean="0">
                <a:solidFill>
                  <a:schemeClr val="tx1"/>
                </a:solidFill>
                <a:effectLst/>
                <a:latin typeface="+mn-lt"/>
                <a:ea typeface="+mn-ea"/>
                <a:cs typeface="+mn-cs"/>
                <a:hlinkClick r:id="rId29"/>
              </a:rPr>
              <a:t>Хранитель (</a:t>
            </a:r>
            <a:r>
              <a:rPr lang="en-US" sz="1200" b="0" i="0" kern="1200" dirty="0" smtClean="0">
                <a:solidFill>
                  <a:schemeClr val="tx1"/>
                </a:solidFill>
                <a:effectLst/>
                <a:latin typeface="+mn-lt"/>
                <a:ea typeface="+mn-ea"/>
                <a:cs typeface="+mn-cs"/>
                <a:hlinkClick r:id="rId29"/>
              </a:rPr>
              <a:t>Memento) - </a:t>
            </a:r>
            <a:r>
              <a:rPr lang="en-US" sz="1200" b="0" i="0" kern="1200" dirty="0" err="1" smtClean="0">
                <a:solidFill>
                  <a:schemeClr val="tx1"/>
                </a:solidFill>
                <a:effectLst/>
                <a:latin typeface="+mn-lt"/>
                <a:ea typeface="+mn-ea"/>
                <a:cs typeface="+mn-cs"/>
                <a:hlinkClick r:id="rId29"/>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0"/>
              </a:rPr>
              <a:t>3.2.11 </a:t>
            </a:r>
            <a:r>
              <a:rPr lang="ru-RU" sz="1200" b="0" i="0" kern="1200" dirty="0" smtClean="0">
                <a:solidFill>
                  <a:schemeClr val="tx1"/>
                </a:solidFill>
                <a:effectLst/>
                <a:latin typeface="+mn-lt"/>
                <a:ea typeface="+mn-ea"/>
                <a:cs typeface="+mn-cs"/>
                <a:hlinkClick r:id="rId30"/>
              </a:rPr>
              <a:t>Цепочка обязанностей (</a:t>
            </a:r>
            <a:r>
              <a:rPr lang="en-US" sz="1200" b="0" i="0" kern="1200" dirty="0" smtClean="0">
                <a:solidFill>
                  <a:schemeClr val="tx1"/>
                </a:solidFill>
                <a:effectLst/>
                <a:latin typeface="+mn-lt"/>
                <a:ea typeface="+mn-ea"/>
                <a:cs typeface="+mn-cs"/>
                <a:hlinkClick r:id="rId30"/>
              </a:rPr>
              <a:t>Chain of Responsibility) - </a:t>
            </a:r>
            <a:r>
              <a:rPr lang="en-US" sz="1200" b="0" i="0" kern="1200" dirty="0" err="1" smtClean="0">
                <a:solidFill>
                  <a:schemeClr val="tx1"/>
                </a:solidFill>
                <a:effectLst/>
                <a:latin typeface="+mn-lt"/>
                <a:ea typeface="+mn-ea"/>
                <a:cs typeface="+mn-cs"/>
                <a:hlinkClick r:id="rId30"/>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1"/>
              </a:rPr>
              <a:t>3.2.12 </a:t>
            </a:r>
            <a:r>
              <a:rPr lang="ru-RU" sz="1200" b="0" i="0" kern="1200" dirty="0" smtClean="0">
                <a:solidFill>
                  <a:schemeClr val="tx1"/>
                </a:solidFill>
                <a:effectLst/>
                <a:latin typeface="+mn-lt"/>
                <a:ea typeface="+mn-ea"/>
                <a:cs typeface="+mn-cs"/>
                <a:hlinkClick r:id="rId31"/>
              </a:rPr>
              <a:t>Шаблонный метод (</a:t>
            </a:r>
            <a:r>
              <a:rPr lang="en-US" sz="1200" b="0" i="0" kern="1200" dirty="0" smtClean="0">
                <a:solidFill>
                  <a:schemeClr val="tx1"/>
                </a:solidFill>
                <a:effectLst/>
                <a:latin typeface="+mn-lt"/>
                <a:ea typeface="+mn-ea"/>
                <a:cs typeface="+mn-cs"/>
                <a:hlinkClick r:id="rId31"/>
              </a:rPr>
              <a:t>Template Method) - </a:t>
            </a:r>
            <a:r>
              <a:rPr lang="en-US" sz="1200" b="0" i="0" kern="1200" dirty="0" err="1" smtClean="0">
                <a:solidFill>
                  <a:schemeClr val="tx1"/>
                </a:solidFill>
                <a:effectLst/>
                <a:latin typeface="+mn-lt"/>
                <a:ea typeface="+mn-ea"/>
                <a:cs typeface="+mn-cs"/>
                <a:hlinkClick r:id="rId31"/>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2"/>
              </a:rPr>
              <a:t>3.2.13 </a:t>
            </a:r>
            <a:r>
              <a:rPr lang="ru-RU" sz="1200" b="0" i="0" kern="1200" dirty="0" smtClean="0">
                <a:solidFill>
                  <a:schemeClr val="tx1"/>
                </a:solidFill>
                <a:effectLst/>
                <a:latin typeface="+mn-lt"/>
                <a:ea typeface="+mn-ea"/>
                <a:cs typeface="+mn-cs"/>
                <a:hlinkClick r:id="rId32"/>
              </a:rPr>
              <a:t>Высокое зацепление (</a:t>
            </a:r>
            <a:r>
              <a:rPr lang="en-US" sz="1200" b="0" i="0" kern="1200" dirty="0" smtClean="0">
                <a:solidFill>
                  <a:schemeClr val="tx1"/>
                </a:solidFill>
                <a:effectLst/>
                <a:latin typeface="+mn-lt"/>
                <a:ea typeface="+mn-ea"/>
                <a:cs typeface="+mn-cs"/>
                <a:hlinkClick r:id="rId32"/>
              </a:rPr>
              <a:t>High Cohesion)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3"/>
              </a:rPr>
              <a:t>3.2.14 </a:t>
            </a:r>
            <a:r>
              <a:rPr lang="ru-RU" sz="1200" b="0" i="0" kern="1200" dirty="0" smtClean="0">
                <a:solidFill>
                  <a:schemeClr val="tx1"/>
                </a:solidFill>
                <a:effectLst/>
                <a:latin typeface="+mn-lt"/>
                <a:ea typeface="+mn-ea"/>
                <a:cs typeface="+mn-cs"/>
                <a:hlinkClick r:id="rId33"/>
              </a:rPr>
              <a:t>Контроллер (</a:t>
            </a:r>
            <a:r>
              <a:rPr lang="en-US" sz="1200" b="0" i="0" kern="1200" dirty="0" smtClean="0">
                <a:solidFill>
                  <a:schemeClr val="tx1"/>
                </a:solidFill>
                <a:effectLst/>
                <a:latin typeface="+mn-lt"/>
                <a:ea typeface="+mn-ea"/>
                <a:cs typeface="+mn-cs"/>
                <a:hlinkClick r:id="rId33"/>
              </a:rPr>
              <a:t>Controller)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4"/>
              </a:rPr>
              <a:t>3.2.15 </a:t>
            </a:r>
            <a:r>
              <a:rPr lang="ru-RU" sz="1200" b="0" i="0" kern="1200" dirty="0" smtClean="0">
                <a:solidFill>
                  <a:schemeClr val="tx1"/>
                </a:solidFill>
                <a:effectLst/>
                <a:latin typeface="+mn-lt"/>
                <a:ea typeface="+mn-ea"/>
                <a:cs typeface="+mn-cs"/>
                <a:hlinkClick r:id="rId34"/>
              </a:rPr>
              <a:t>Полиморфизм (</a:t>
            </a:r>
            <a:r>
              <a:rPr lang="en-US" sz="1200" b="0" i="0" kern="1200" dirty="0" smtClean="0">
                <a:solidFill>
                  <a:schemeClr val="tx1"/>
                </a:solidFill>
                <a:effectLst/>
                <a:latin typeface="+mn-lt"/>
                <a:ea typeface="+mn-ea"/>
                <a:cs typeface="+mn-cs"/>
                <a:hlinkClick r:id="rId34"/>
              </a:rPr>
              <a:t>Polymorphism)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5"/>
              </a:rPr>
              <a:t>3.2.16 </a:t>
            </a:r>
            <a:r>
              <a:rPr lang="ru-RU" sz="1200" b="0" i="0" kern="1200" dirty="0" smtClean="0">
                <a:solidFill>
                  <a:schemeClr val="tx1"/>
                </a:solidFill>
                <a:effectLst/>
                <a:latin typeface="+mn-lt"/>
                <a:ea typeface="+mn-ea"/>
                <a:cs typeface="+mn-cs"/>
                <a:hlinkClick r:id="rId35"/>
              </a:rPr>
              <a:t>Искусственный (</a:t>
            </a:r>
            <a:r>
              <a:rPr lang="en-US" sz="1200" b="0" i="0" kern="1200" dirty="0" smtClean="0">
                <a:solidFill>
                  <a:schemeClr val="tx1"/>
                </a:solidFill>
                <a:effectLst/>
                <a:latin typeface="+mn-lt"/>
                <a:ea typeface="+mn-ea"/>
                <a:cs typeface="+mn-cs"/>
                <a:hlinkClick r:id="rId35"/>
              </a:rPr>
              <a:t>Pure Fabrication)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6"/>
              </a:rPr>
              <a:t>3.2.17 </a:t>
            </a:r>
            <a:r>
              <a:rPr lang="ru-RU" sz="1200" b="0" i="0" kern="1200" dirty="0" smtClean="0">
                <a:solidFill>
                  <a:schemeClr val="tx1"/>
                </a:solidFill>
                <a:effectLst/>
                <a:latin typeface="+mn-lt"/>
                <a:ea typeface="+mn-ea"/>
                <a:cs typeface="+mn-cs"/>
                <a:hlinkClick r:id="rId36"/>
              </a:rPr>
              <a:t>Перенаправление (</a:t>
            </a:r>
            <a:r>
              <a:rPr lang="en-US" sz="1200" b="0" i="0" kern="1200" dirty="0" smtClean="0">
                <a:solidFill>
                  <a:schemeClr val="tx1"/>
                </a:solidFill>
                <a:effectLst/>
                <a:latin typeface="+mn-lt"/>
                <a:ea typeface="+mn-ea"/>
                <a:cs typeface="+mn-cs"/>
                <a:hlinkClick r:id="rId36"/>
              </a:rPr>
              <a:t>Indirection) - GRASP</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hlinkClick r:id="rId37"/>
              </a:rPr>
              <a:t>3.3 </a:t>
            </a:r>
            <a:r>
              <a:rPr lang="ru-RU" sz="1200" b="0" i="0" kern="1200" dirty="0" smtClean="0">
                <a:solidFill>
                  <a:schemeClr val="tx1"/>
                </a:solidFill>
                <a:effectLst/>
                <a:latin typeface="+mn-lt"/>
                <a:ea typeface="+mn-ea"/>
                <a:cs typeface="+mn-cs"/>
                <a:hlinkClick r:id="rId37"/>
              </a:rPr>
              <a:t>Порождающие паттерны проектирования</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38"/>
              </a:rPr>
              <a:t>3.3.1 Абстрактная фабрика (</a:t>
            </a:r>
            <a:r>
              <a:rPr lang="en-US" sz="1200" b="0" i="0" kern="1200" dirty="0" smtClean="0">
                <a:solidFill>
                  <a:schemeClr val="tx1"/>
                </a:solidFill>
                <a:effectLst/>
                <a:latin typeface="+mn-lt"/>
                <a:ea typeface="+mn-ea"/>
                <a:cs typeface="+mn-cs"/>
                <a:hlinkClick r:id="rId38"/>
              </a:rPr>
              <a:t>Abstract Factory, Factory), </a:t>
            </a:r>
            <a:r>
              <a:rPr lang="ru-RU" sz="1200" b="0" i="0" kern="1200" dirty="0" smtClean="0">
                <a:solidFill>
                  <a:schemeClr val="tx1"/>
                </a:solidFill>
                <a:effectLst/>
                <a:latin typeface="+mn-lt"/>
                <a:ea typeface="+mn-ea"/>
                <a:cs typeface="+mn-cs"/>
                <a:hlinkClick r:id="rId38"/>
              </a:rPr>
              <a:t>др. название Инструментарий (</a:t>
            </a:r>
            <a:r>
              <a:rPr lang="en-US" sz="1200" b="0" i="0" kern="1200" dirty="0" smtClean="0">
                <a:solidFill>
                  <a:schemeClr val="tx1"/>
                </a:solidFill>
                <a:effectLst/>
                <a:latin typeface="+mn-lt"/>
                <a:ea typeface="+mn-ea"/>
                <a:cs typeface="+mn-cs"/>
                <a:hlinkClick r:id="rId38"/>
              </a:rPr>
              <a:t>Kit) - </a:t>
            </a:r>
            <a:r>
              <a:rPr lang="en-US" sz="1200" b="0" i="0" kern="1200" dirty="0" err="1" smtClean="0">
                <a:solidFill>
                  <a:schemeClr val="tx1"/>
                </a:solidFill>
                <a:effectLst/>
                <a:latin typeface="+mn-lt"/>
                <a:ea typeface="+mn-ea"/>
                <a:cs typeface="+mn-cs"/>
                <a:hlinkClick r:id="rId38"/>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39"/>
              </a:rPr>
              <a:t>3.3.2 </a:t>
            </a:r>
            <a:r>
              <a:rPr lang="ru-RU" sz="1200" b="0" i="0" kern="1200" dirty="0" smtClean="0">
                <a:solidFill>
                  <a:schemeClr val="tx1"/>
                </a:solidFill>
                <a:effectLst/>
                <a:latin typeface="+mn-lt"/>
                <a:ea typeface="+mn-ea"/>
                <a:cs typeface="+mn-cs"/>
                <a:hlinkClick r:id="rId39"/>
              </a:rPr>
              <a:t>Одиночка (</a:t>
            </a:r>
            <a:r>
              <a:rPr lang="en-US" sz="1200" b="0" i="0" kern="1200" dirty="0" smtClean="0">
                <a:solidFill>
                  <a:schemeClr val="tx1"/>
                </a:solidFill>
                <a:effectLst/>
                <a:latin typeface="+mn-lt"/>
                <a:ea typeface="+mn-ea"/>
                <a:cs typeface="+mn-cs"/>
                <a:hlinkClick r:id="rId39"/>
              </a:rPr>
              <a:t>Singleton) - </a:t>
            </a:r>
            <a:r>
              <a:rPr lang="en-US" sz="1200" b="0" i="0" kern="1200" dirty="0" err="1" smtClean="0">
                <a:solidFill>
                  <a:schemeClr val="tx1"/>
                </a:solidFill>
                <a:effectLst/>
                <a:latin typeface="+mn-lt"/>
                <a:ea typeface="+mn-ea"/>
                <a:cs typeface="+mn-cs"/>
                <a:hlinkClick r:id="rId39"/>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40"/>
              </a:rPr>
              <a:t>3.3.3 </a:t>
            </a:r>
            <a:r>
              <a:rPr lang="ru-RU" sz="1200" b="0" i="0" kern="1200" dirty="0" smtClean="0">
                <a:solidFill>
                  <a:schemeClr val="tx1"/>
                </a:solidFill>
                <a:effectLst/>
                <a:latin typeface="+mn-lt"/>
                <a:ea typeface="+mn-ea"/>
                <a:cs typeface="+mn-cs"/>
                <a:hlinkClick r:id="rId40"/>
              </a:rPr>
              <a:t>Прототип (</a:t>
            </a:r>
            <a:r>
              <a:rPr lang="en-US" sz="1200" b="0" i="0" kern="1200" dirty="0" smtClean="0">
                <a:solidFill>
                  <a:schemeClr val="tx1"/>
                </a:solidFill>
                <a:effectLst/>
                <a:latin typeface="+mn-lt"/>
                <a:ea typeface="+mn-ea"/>
                <a:cs typeface="+mn-cs"/>
                <a:hlinkClick r:id="rId40"/>
              </a:rPr>
              <a:t>Prototype) - </a:t>
            </a:r>
            <a:r>
              <a:rPr lang="en-US" sz="1200" b="0" i="0" kern="1200" dirty="0" err="1" smtClean="0">
                <a:solidFill>
                  <a:schemeClr val="tx1"/>
                </a:solidFill>
                <a:effectLst/>
                <a:latin typeface="+mn-lt"/>
                <a:ea typeface="+mn-ea"/>
                <a:cs typeface="+mn-cs"/>
                <a:hlinkClick r:id="rId40"/>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41"/>
              </a:rPr>
              <a:t>3.3.4 </a:t>
            </a:r>
            <a:r>
              <a:rPr lang="ru-RU" sz="1200" b="0" i="0" kern="1200" dirty="0" smtClean="0">
                <a:solidFill>
                  <a:schemeClr val="tx1"/>
                </a:solidFill>
                <a:effectLst/>
                <a:latin typeface="+mn-lt"/>
                <a:ea typeface="+mn-ea"/>
                <a:cs typeface="+mn-cs"/>
                <a:hlinkClick r:id="rId41"/>
              </a:rPr>
              <a:t>Создатель экземпляров класса (</a:t>
            </a:r>
            <a:r>
              <a:rPr lang="en-US" sz="1200" b="0" i="0" kern="1200" dirty="0" smtClean="0">
                <a:solidFill>
                  <a:schemeClr val="tx1"/>
                </a:solidFill>
                <a:effectLst/>
                <a:latin typeface="+mn-lt"/>
                <a:ea typeface="+mn-ea"/>
                <a:cs typeface="+mn-cs"/>
                <a:hlinkClick r:id="rId41"/>
              </a:rPr>
              <a:t>Creator) - GRASP</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42"/>
              </a:rPr>
              <a:t>3.3.5 </a:t>
            </a:r>
            <a:r>
              <a:rPr lang="ru-RU" sz="1200" b="0" i="0" kern="1200" dirty="0" smtClean="0">
                <a:solidFill>
                  <a:schemeClr val="tx1"/>
                </a:solidFill>
                <a:effectLst/>
                <a:latin typeface="+mn-lt"/>
                <a:ea typeface="+mn-ea"/>
                <a:cs typeface="+mn-cs"/>
                <a:hlinkClick r:id="rId42"/>
              </a:rPr>
              <a:t>Строитель (</a:t>
            </a:r>
            <a:r>
              <a:rPr lang="en-US" sz="1200" b="0" i="0" kern="1200" dirty="0" smtClean="0">
                <a:solidFill>
                  <a:schemeClr val="tx1"/>
                </a:solidFill>
                <a:effectLst/>
                <a:latin typeface="+mn-lt"/>
                <a:ea typeface="+mn-ea"/>
                <a:cs typeface="+mn-cs"/>
                <a:hlinkClick r:id="rId42"/>
              </a:rPr>
              <a:t>Builder) - </a:t>
            </a:r>
            <a:r>
              <a:rPr lang="en-US" sz="1200" b="0" i="0" kern="1200" dirty="0" err="1" smtClean="0">
                <a:solidFill>
                  <a:schemeClr val="tx1"/>
                </a:solidFill>
                <a:effectLst/>
                <a:latin typeface="+mn-lt"/>
                <a:ea typeface="+mn-ea"/>
                <a:cs typeface="+mn-cs"/>
                <a:hlinkClick r:id="rId42"/>
              </a:rPr>
              <a:t>GoF</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43"/>
              </a:rPr>
              <a:t>3.3.6 (</a:t>
            </a:r>
            <a:r>
              <a:rPr lang="ru-RU" sz="1200" b="0" i="0" kern="1200" dirty="0" smtClean="0">
                <a:solidFill>
                  <a:schemeClr val="tx1"/>
                </a:solidFill>
                <a:effectLst/>
                <a:latin typeface="+mn-lt"/>
                <a:ea typeface="+mn-ea"/>
                <a:cs typeface="+mn-cs"/>
                <a:hlinkClick r:id="rId43"/>
              </a:rPr>
              <a:t>Фабричный метод) </a:t>
            </a:r>
            <a:r>
              <a:rPr lang="en-US" sz="1200" b="0" i="0" kern="1200" dirty="0" smtClean="0">
                <a:solidFill>
                  <a:schemeClr val="tx1"/>
                </a:solidFill>
                <a:effectLst/>
                <a:latin typeface="+mn-lt"/>
                <a:ea typeface="+mn-ea"/>
                <a:cs typeface="+mn-cs"/>
                <a:hlinkClick r:id="rId43"/>
              </a:rPr>
              <a:t>Factory Method </a:t>
            </a:r>
            <a:r>
              <a:rPr lang="ru-RU" sz="1200" b="0" i="0" kern="1200" dirty="0" smtClean="0">
                <a:solidFill>
                  <a:schemeClr val="tx1"/>
                </a:solidFill>
                <a:effectLst/>
                <a:latin typeface="+mn-lt"/>
                <a:ea typeface="+mn-ea"/>
                <a:cs typeface="+mn-cs"/>
                <a:hlinkClick r:id="rId43"/>
              </a:rPr>
              <a:t>или Виртуальный конструктор (</a:t>
            </a:r>
            <a:r>
              <a:rPr lang="en-US" sz="1200" b="0" i="0" kern="1200" dirty="0" smtClean="0">
                <a:solidFill>
                  <a:schemeClr val="tx1"/>
                </a:solidFill>
                <a:effectLst/>
                <a:latin typeface="+mn-lt"/>
                <a:ea typeface="+mn-ea"/>
                <a:cs typeface="+mn-cs"/>
                <a:hlinkClick r:id="rId43"/>
              </a:rPr>
              <a:t>Virtual Constructor) - </a:t>
            </a:r>
            <a:r>
              <a:rPr lang="en-US" sz="1200" b="0" i="0" kern="1200" dirty="0" err="1" smtClean="0">
                <a:solidFill>
                  <a:schemeClr val="tx1"/>
                </a:solidFill>
                <a:effectLst/>
                <a:latin typeface="+mn-lt"/>
                <a:ea typeface="+mn-ea"/>
                <a:cs typeface="+mn-cs"/>
                <a:hlinkClick r:id="rId43"/>
              </a:rPr>
              <a:t>GoF</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44"/>
              </a:rPr>
              <a:t>4 </a:t>
            </a:r>
            <a:r>
              <a:rPr lang="ru-RU" sz="1200" b="0" i="0" kern="1200" dirty="0" smtClean="0">
                <a:solidFill>
                  <a:schemeClr val="tx1"/>
                </a:solidFill>
                <a:effectLst/>
                <a:latin typeface="+mn-lt"/>
                <a:ea typeface="+mn-ea"/>
                <a:cs typeface="+mn-cs"/>
                <a:hlinkClick r:id="rId44"/>
              </a:rPr>
              <a:t>Архитектурные системные паттерны</a:t>
            </a:r>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hlinkClick r:id="rId45"/>
              </a:rPr>
              <a:t>4.1 Структурные паттерны</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46"/>
              </a:rPr>
              <a:t>4.1.1 </a:t>
            </a:r>
            <a:r>
              <a:rPr lang="ru-RU" sz="1200" b="0" i="0" kern="1200" dirty="0" err="1" smtClean="0">
                <a:solidFill>
                  <a:schemeClr val="tx1"/>
                </a:solidFill>
                <a:effectLst/>
                <a:latin typeface="+mn-lt"/>
                <a:ea typeface="+mn-ea"/>
                <a:cs typeface="+mn-cs"/>
                <a:hlinkClick r:id="rId46"/>
              </a:rPr>
              <a:t>Репозиторий</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47"/>
              </a:rPr>
              <a:t>4.1.2 Клиент/сервер</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48"/>
              </a:rPr>
              <a:t>4.1.3 </a:t>
            </a:r>
            <a:r>
              <a:rPr lang="ru-RU" sz="1200" b="0" i="0" kern="1200" dirty="0" err="1" smtClean="0">
                <a:solidFill>
                  <a:schemeClr val="tx1"/>
                </a:solidFill>
                <a:effectLst/>
                <a:latin typeface="+mn-lt"/>
                <a:ea typeface="+mn-ea"/>
                <a:cs typeface="+mn-cs"/>
                <a:hlinkClick r:id="rId48"/>
              </a:rPr>
              <a:t>Обьектно</a:t>
            </a:r>
            <a:r>
              <a:rPr lang="ru-RU" sz="1200" b="0" i="0" kern="1200" dirty="0" smtClean="0">
                <a:solidFill>
                  <a:schemeClr val="tx1"/>
                </a:solidFill>
                <a:effectLst/>
                <a:latin typeface="+mn-lt"/>
                <a:ea typeface="+mn-ea"/>
                <a:cs typeface="+mn-cs"/>
                <a:hlinkClick r:id="rId48"/>
              </a:rPr>
              <a:t> - ориентированный, Модель предметной области (</a:t>
            </a:r>
            <a:r>
              <a:rPr lang="en-US" sz="1200" b="0" i="0" kern="1200" dirty="0" smtClean="0">
                <a:solidFill>
                  <a:schemeClr val="tx1"/>
                </a:solidFill>
                <a:effectLst/>
                <a:latin typeface="+mn-lt"/>
                <a:ea typeface="+mn-ea"/>
                <a:cs typeface="+mn-cs"/>
                <a:hlinkClick r:id="rId48"/>
              </a:rPr>
              <a:t>Domain Model), </a:t>
            </a:r>
            <a:r>
              <a:rPr lang="ru-RU" sz="1200" b="0" i="0" kern="1200" dirty="0" smtClean="0">
                <a:solidFill>
                  <a:schemeClr val="tx1"/>
                </a:solidFill>
                <a:effectLst/>
                <a:latin typeface="+mn-lt"/>
                <a:ea typeface="+mn-ea"/>
                <a:cs typeface="+mn-cs"/>
                <a:hlinkClick r:id="rId48"/>
              </a:rPr>
              <a:t>модуль таблицы (</a:t>
            </a:r>
            <a:r>
              <a:rPr lang="en-US" sz="1200" b="0" i="0" kern="1200" dirty="0" smtClean="0">
                <a:solidFill>
                  <a:schemeClr val="tx1"/>
                </a:solidFill>
                <a:effectLst/>
                <a:latin typeface="+mn-lt"/>
                <a:ea typeface="+mn-ea"/>
                <a:cs typeface="+mn-cs"/>
                <a:hlinkClick r:id="rId48"/>
              </a:rPr>
              <a:t>Data Mapper)</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49"/>
              </a:rPr>
              <a:t>4.1.4 </a:t>
            </a:r>
            <a:r>
              <a:rPr lang="ru-RU" sz="1200" b="0" i="0" kern="1200" dirty="0" smtClean="0">
                <a:solidFill>
                  <a:schemeClr val="tx1"/>
                </a:solidFill>
                <a:effectLst/>
                <a:latin typeface="+mn-lt"/>
                <a:ea typeface="+mn-ea"/>
                <a:cs typeface="+mn-cs"/>
                <a:hlinkClick r:id="rId49"/>
              </a:rPr>
              <a:t>Многоуровневая система (</a:t>
            </a:r>
            <a:r>
              <a:rPr lang="en-US" sz="1200" b="0" i="0" kern="1200" dirty="0" smtClean="0">
                <a:solidFill>
                  <a:schemeClr val="tx1"/>
                </a:solidFill>
                <a:effectLst/>
                <a:latin typeface="+mn-lt"/>
                <a:ea typeface="+mn-ea"/>
                <a:cs typeface="+mn-cs"/>
                <a:hlinkClick r:id="rId49"/>
              </a:rPr>
              <a:t>Layers) </a:t>
            </a:r>
            <a:r>
              <a:rPr lang="ru-RU" sz="1200" b="0" i="0" kern="1200" dirty="0" smtClean="0">
                <a:solidFill>
                  <a:schemeClr val="tx1"/>
                </a:solidFill>
                <a:effectLst/>
                <a:latin typeface="+mn-lt"/>
                <a:ea typeface="+mn-ea"/>
                <a:cs typeface="+mn-cs"/>
                <a:hlinkClick r:id="rId49"/>
              </a:rPr>
              <a:t>или абстрактная машина</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50"/>
              </a:rPr>
              <a:t>4.1.5 Потоки данных (конвейер или фильтр)</a:t>
            </a:r>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hlinkClick r:id="rId51"/>
              </a:rPr>
              <a:t>4.2 Паттерны управления</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52"/>
              </a:rPr>
              <a:t>4.2.1 Паттерны централизованного управления</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53"/>
              </a:rPr>
              <a:t>4.2.1.1 Вызов - возврат (сценарий транзакции - частный случай).</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54"/>
              </a:rPr>
              <a:t>4.2.1.2 Диспетчер</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55"/>
              </a:rPr>
              <a:t>4.2.2 Паттерны управления, основанные на событиях</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56"/>
              </a:rPr>
              <a:t>4.2.2.1 Передача сообщений</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57"/>
              </a:rPr>
              <a:t>4.2.2.2 Управляемый прерываниями</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58"/>
              </a:rPr>
              <a:t>4.2.3 Паттерны, обеспечивающие взаимодействие с базой данных</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59"/>
              </a:rPr>
              <a:t>4.2.3.1 Активная запись (</a:t>
            </a:r>
            <a:r>
              <a:rPr lang="en-US" sz="1200" b="0" i="0" kern="1200" dirty="0" smtClean="0">
                <a:solidFill>
                  <a:schemeClr val="tx1"/>
                </a:solidFill>
                <a:effectLst/>
                <a:latin typeface="+mn-lt"/>
                <a:ea typeface="+mn-ea"/>
                <a:cs typeface="+mn-cs"/>
                <a:hlinkClick r:id="rId59"/>
              </a:rPr>
              <a:t>Active Record)</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0"/>
              </a:rPr>
              <a:t>4.2.3.2 </a:t>
            </a:r>
            <a:r>
              <a:rPr lang="ru-RU" sz="1200" b="0" i="0" kern="1200" dirty="0" smtClean="0">
                <a:solidFill>
                  <a:schemeClr val="tx1"/>
                </a:solidFill>
                <a:effectLst/>
                <a:latin typeface="+mn-lt"/>
                <a:ea typeface="+mn-ea"/>
                <a:cs typeface="+mn-cs"/>
                <a:hlinkClick r:id="rId60"/>
              </a:rPr>
              <a:t>Единица работы (</a:t>
            </a:r>
            <a:r>
              <a:rPr lang="en-US" sz="1200" b="0" i="0" kern="1200" dirty="0" smtClean="0">
                <a:solidFill>
                  <a:schemeClr val="tx1"/>
                </a:solidFill>
                <a:effectLst/>
                <a:latin typeface="+mn-lt"/>
                <a:ea typeface="+mn-ea"/>
                <a:cs typeface="+mn-cs"/>
                <a:hlinkClick r:id="rId60"/>
              </a:rPr>
              <a:t>Unit Of Work)</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1"/>
              </a:rPr>
              <a:t>4.2.3.3 </a:t>
            </a:r>
            <a:r>
              <a:rPr lang="ru-RU" sz="1200" b="0" i="0" kern="1200" dirty="0" smtClean="0">
                <a:solidFill>
                  <a:schemeClr val="tx1"/>
                </a:solidFill>
                <a:effectLst/>
                <a:latin typeface="+mn-lt"/>
                <a:ea typeface="+mn-ea"/>
                <a:cs typeface="+mn-cs"/>
                <a:hlinkClick r:id="rId61"/>
              </a:rPr>
              <a:t>Загрузка по требованию (</a:t>
            </a:r>
            <a:r>
              <a:rPr lang="en-US" sz="1200" b="0" i="0" kern="1200" dirty="0" smtClean="0">
                <a:solidFill>
                  <a:schemeClr val="tx1"/>
                </a:solidFill>
                <a:effectLst/>
                <a:latin typeface="+mn-lt"/>
                <a:ea typeface="+mn-ea"/>
                <a:cs typeface="+mn-cs"/>
                <a:hlinkClick r:id="rId61"/>
              </a:rPr>
              <a:t>Lazy Load)</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2"/>
              </a:rPr>
              <a:t>4.2.3.4 </a:t>
            </a:r>
            <a:r>
              <a:rPr lang="ru-RU" sz="1200" b="0" i="0" kern="1200" dirty="0" smtClean="0">
                <a:solidFill>
                  <a:schemeClr val="tx1"/>
                </a:solidFill>
                <a:effectLst/>
                <a:latin typeface="+mn-lt"/>
                <a:ea typeface="+mn-ea"/>
                <a:cs typeface="+mn-cs"/>
                <a:hlinkClick r:id="rId62"/>
              </a:rPr>
              <a:t>Коллекция </a:t>
            </a:r>
            <a:r>
              <a:rPr lang="ru-RU" sz="1200" b="0" i="0" kern="1200" dirty="0" err="1" smtClean="0">
                <a:solidFill>
                  <a:schemeClr val="tx1"/>
                </a:solidFill>
                <a:effectLst/>
                <a:latin typeface="+mn-lt"/>
                <a:ea typeface="+mn-ea"/>
                <a:cs typeface="+mn-cs"/>
                <a:hlinkClick r:id="rId62"/>
              </a:rPr>
              <a:t>обьектов</a:t>
            </a:r>
            <a:r>
              <a:rPr lang="ru-RU" sz="1200" b="0" i="0" kern="1200" dirty="0" smtClean="0">
                <a:solidFill>
                  <a:schemeClr val="tx1"/>
                </a:solidFill>
                <a:effectLst/>
                <a:latin typeface="+mn-lt"/>
                <a:ea typeface="+mn-ea"/>
                <a:cs typeface="+mn-cs"/>
                <a:hlinkClick r:id="rId62"/>
              </a:rPr>
              <a:t> (</a:t>
            </a:r>
            <a:r>
              <a:rPr lang="en-US" sz="1200" b="0" i="0" kern="1200" dirty="0" smtClean="0">
                <a:solidFill>
                  <a:schemeClr val="tx1"/>
                </a:solidFill>
                <a:effectLst/>
                <a:latin typeface="+mn-lt"/>
                <a:ea typeface="+mn-ea"/>
                <a:cs typeface="+mn-cs"/>
                <a:hlinkClick r:id="rId62"/>
              </a:rPr>
              <a:t>Identity Map)</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3"/>
              </a:rPr>
              <a:t>4.2.3.5 </a:t>
            </a:r>
            <a:r>
              <a:rPr lang="ru-RU" sz="1200" b="0" i="0" kern="1200" dirty="0" smtClean="0">
                <a:solidFill>
                  <a:schemeClr val="tx1"/>
                </a:solidFill>
                <a:effectLst/>
                <a:latin typeface="+mn-lt"/>
                <a:ea typeface="+mn-ea"/>
                <a:cs typeface="+mn-cs"/>
                <a:hlinkClick r:id="rId63"/>
              </a:rPr>
              <a:t>Множество записей (</a:t>
            </a:r>
            <a:r>
              <a:rPr lang="en-US" sz="1200" b="0" i="0" kern="1200" dirty="0" smtClean="0">
                <a:solidFill>
                  <a:schemeClr val="tx1"/>
                </a:solidFill>
                <a:effectLst/>
                <a:latin typeface="+mn-lt"/>
                <a:ea typeface="+mn-ea"/>
                <a:cs typeface="+mn-cs"/>
                <a:hlinkClick r:id="rId63"/>
              </a:rPr>
              <a:t>Record Set)</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4"/>
              </a:rPr>
              <a:t>4.2.3.6 </a:t>
            </a:r>
            <a:r>
              <a:rPr lang="ru-RU" sz="1200" b="0" i="0" kern="1200" dirty="0" smtClean="0">
                <a:solidFill>
                  <a:schemeClr val="tx1"/>
                </a:solidFill>
                <a:effectLst/>
                <a:latin typeface="+mn-lt"/>
                <a:ea typeface="+mn-ea"/>
                <a:cs typeface="+mn-cs"/>
                <a:hlinkClick r:id="rId64"/>
              </a:rPr>
              <a:t>Наследование с одной таблицей (</a:t>
            </a:r>
            <a:r>
              <a:rPr lang="en-US" sz="1200" b="0" i="0" kern="1200" dirty="0" smtClean="0">
                <a:solidFill>
                  <a:schemeClr val="tx1"/>
                </a:solidFill>
                <a:effectLst/>
                <a:latin typeface="+mn-lt"/>
                <a:ea typeface="+mn-ea"/>
                <a:cs typeface="+mn-cs"/>
                <a:hlinkClick r:id="rId64"/>
              </a:rPr>
              <a:t>Single Table Inheritance)</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5"/>
              </a:rPr>
              <a:t>4.2.3.7 </a:t>
            </a:r>
            <a:r>
              <a:rPr lang="ru-RU" sz="1200" b="0" i="0" kern="1200" dirty="0" smtClean="0">
                <a:solidFill>
                  <a:schemeClr val="tx1"/>
                </a:solidFill>
                <a:effectLst/>
                <a:latin typeface="+mn-lt"/>
                <a:ea typeface="+mn-ea"/>
                <a:cs typeface="+mn-cs"/>
                <a:hlinkClick r:id="rId65"/>
              </a:rPr>
              <a:t>Наследование с таблицами для каждого класса (</a:t>
            </a:r>
            <a:r>
              <a:rPr lang="en-US" sz="1200" b="0" i="0" kern="1200" dirty="0" smtClean="0">
                <a:solidFill>
                  <a:schemeClr val="tx1"/>
                </a:solidFill>
                <a:effectLst/>
                <a:latin typeface="+mn-lt"/>
                <a:ea typeface="+mn-ea"/>
                <a:cs typeface="+mn-cs"/>
                <a:hlinkClick r:id="rId65"/>
              </a:rPr>
              <a:t>Class Table Inheritance)</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6"/>
              </a:rPr>
              <a:t>4.2.3.8 </a:t>
            </a:r>
            <a:r>
              <a:rPr lang="ru-RU" sz="1200" b="0" i="0" kern="1200" dirty="0" smtClean="0">
                <a:solidFill>
                  <a:schemeClr val="tx1"/>
                </a:solidFill>
                <a:effectLst/>
                <a:latin typeface="+mn-lt"/>
                <a:ea typeface="+mn-ea"/>
                <a:cs typeface="+mn-cs"/>
                <a:hlinkClick r:id="rId66"/>
              </a:rPr>
              <a:t>Оптимистическая автономная блокировка (</a:t>
            </a:r>
            <a:r>
              <a:rPr lang="en-US" sz="1200" b="0" i="0" kern="1200" dirty="0" smtClean="0">
                <a:solidFill>
                  <a:schemeClr val="tx1"/>
                </a:solidFill>
                <a:effectLst/>
                <a:latin typeface="+mn-lt"/>
                <a:ea typeface="+mn-ea"/>
                <a:cs typeface="+mn-cs"/>
                <a:hlinkClick r:id="rId66"/>
              </a:rPr>
              <a:t>Optimistic Offline Lock)</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7"/>
              </a:rPr>
              <a:t>4.2.3.9 </a:t>
            </a:r>
            <a:r>
              <a:rPr lang="ru-RU" sz="1200" b="0" i="0" kern="1200" dirty="0" smtClean="0">
                <a:solidFill>
                  <a:schemeClr val="tx1"/>
                </a:solidFill>
                <a:effectLst/>
                <a:latin typeface="+mn-lt"/>
                <a:ea typeface="+mn-ea"/>
                <a:cs typeface="+mn-cs"/>
                <a:hlinkClick r:id="rId67"/>
              </a:rPr>
              <a:t>Отображение с помощью внешних ключей</a:t>
            </a:r>
            <a:endParaRPr lang="ru-RU" sz="1200" b="0" i="0" kern="1200" dirty="0" smtClean="0">
              <a:solidFill>
                <a:schemeClr val="tx1"/>
              </a:solidFill>
              <a:effectLst/>
              <a:latin typeface="+mn-lt"/>
              <a:ea typeface="+mn-ea"/>
              <a:cs typeface="+mn-cs"/>
            </a:endParaRPr>
          </a:p>
          <a:p>
            <a:pPr lvl="3"/>
            <a:r>
              <a:rPr lang="ru-RU" sz="1200" b="0" i="0" kern="1200" dirty="0" smtClean="0">
                <a:solidFill>
                  <a:schemeClr val="tx1"/>
                </a:solidFill>
                <a:effectLst/>
                <a:latin typeface="+mn-lt"/>
                <a:ea typeface="+mn-ea"/>
                <a:cs typeface="+mn-cs"/>
                <a:hlinkClick r:id="rId68"/>
              </a:rPr>
              <a:t>4.2.3.10 Отображение с помощью таблицы ассоциаций (</a:t>
            </a:r>
            <a:r>
              <a:rPr lang="en-US" sz="1200" b="0" i="0" kern="1200" dirty="0" smtClean="0">
                <a:solidFill>
                  <a:schemeClr val="tx1"/>
                </a:solidFill>
                <a:effectLst/>
                <a:latin typeface="+mn-lt"/>
                <a:ea typeface="+mn-ea"/>
                <a:cs typeface="+mn-cs"/>
                <a:hlinkClick r:id="rId68"/>
              </a:rPr>
              <a:t>Association Table Mapping)</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69"/>
              </a:rPr>
              <a:t>4.2.3.11 </a:t>
            </a:r>
            <a:r>
              <a:rPr lang="ru-RU" sz="1200" b="0" i="0" kern="1200" dirty="0" smtClean="0">
                <a:solidFill>
                  <a:schemeClr val="tx1"/>
                </a:solidFill>
                <a:effectLst/>
                <a:latin typeface="+mn-lt"/>
                <a:ea typeface="+mn-ea"/>
                <a:cs typeface="+mn-cs"/>
                <a:hlinkClick r:id="rId69"/>
              </a:rPr>
              <a:t>Пессимистическая автономная блокировка (</a:t>
            </a:r>
            <a:r>
              <a:rPr lang="en-US" sz="1200" b="0" i="0" kern="1200" dirty="0" smtClean="0">
                <a:solidFill>
                  <a:schemeClr val="tx1"/>
                </a:solidFill>
                <a:effectLst/>
                <a:latin typeface="+mn-lt"/>
                <a:ea typeface="+mn-ea"/>
                <a:cs typeface="+mn-cs"/>
                <a:hlinkClick r:id="rId69"/>
              </a:rPr>
              <a:t>Pessimistic Offline Lock)</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0"/>
              </a:rPr>
              <a:t>4.2.3.12 </a:t>
            </a:r>
            <a:r>
              <a:rPr lang="ru-RU" sz="1200" b="0" i="0" kern="1200" dirty="0" smtClean="0">
                <a:solidFill>
                  <a:schemeClr val="tx1"/>
                </a:solidFill>
                <a:effectLst/>
                <a:latin typeface="+mn-lt"/>
                <a:ea typeface="+mn-ea"/>
                <a:cs typeface="+mn-cs"/>
                <a:hlinkClick r:id="rId70"/>
              </a:rPr>
              <a:t>Поле идентификации (</a:t>
            </a:r>
            <a:r>
              <a:rPr lang="en-US" sz="1200" b="0" i="0" kern="1200" dirty="0" smtClean="0">
                <a:solidFill>
                  <a:schemeClr val="tx1"/>
                </a:solidFill>
                <a:effectLst/>
                <a:latin typeface="+mn-lt"/>
                <a:ea typeface="+mn-ea"/>
                <a:cs typeface="+mn-cs"/>
                <a:hlinkClick r:id="rId70"/>
              </a:rPr>
              <a:t>Identity Field)</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1"/>
              </a:rPr>
              <a:t>4.2.3.13 </a:t>
            </a:r>
            <a:r>
              <a:rPr lang="ru-RU" sz="1200" b="0" i="0" kern="1200" dirty="0" smtClean="0">
                <a:solidFill>
                  <a:schemeClr val="tx1"/>
                </a:solidFill>
                <a:effectLst/>
                <a:latin typeface="+mn-lt"/>
                <a:ea typeface="+mn-ea"/>
                <a:cs typeface="+mn-cs"/>
                <a:hlinkClick r:id="rId71"/>
              </a:rPr>
              <a:t>Преобразователь данных (</a:t>
            </a:r>
            <a:r>
              <a:rPr lang="en-US" sz="1200" b="0" i="0" kern="1200" dirty="0" smtClean="0">
                <a:solidFill>
                  <a:schemeClr val="tx1"/>
                </a:solidFill>
                <a:effectLst/>
                <a:latin typeface="+mn-lt"/>
                <a:ea typeface="+mn-ea"/>
                <a:cs typeface="+mn-cs"/>
                <a:hlinkClick r:id="rId71"/>
              </a:rPr>
              <a:t>Data Mapper)</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2"/>
              </a:rPr>
              <a:t>4.2.3.14 C</a:t>
            </a:r>
            <a:r>
              <a:rPr lang="ru-RU" sz="1200" b="0" i="0" kern="1200" dirty="0" smtClean="0">
                <a:solidFill>
                  <a:schemeClr val="tx1"/>
                </a:solidFill>
                <a:effectLst/>
                <a:latin typeface="+mn-lt"/>
                <a:ea typeface="+mn-ea"/>
                <a:cs typeface="+mn-cs"/>
                <a:hlinkClick r:id="rId72"/>
              </a:rPr>
              <a:t>охранение сеанса на стороне клиента (</a:t>
            </a:r>
            <a:r>
              <a:rPr lang="en-US" sz="1200" b="0" i="0" kern="1200" dirty="0" smtClean="0">
                <a:solidFill>
                  <a:schemeClr val="tx1"/>
                </a:solidFill>
                <a:effectLst/>
                <a:latin typeface="+mn-lt"/>
                <a:ea typeface="+mn-ea"/>
                <a:cs typeface="+mn-cs"/>
                <a:hlinkClick r:id="rId72"/>
              </a:rPr>
              <a:t>Client Session State)</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3"/>
              </a:rPr>
              <a:t>4.2.3.15 C</a:t>
            </a:r>
            <a:r>
              <a:rPr lang="ru-RU" sz="1200" b="0" i="0" kern="1200" dirty="0" smtClean="0">
                <a:solidFill>
                  <a:schemeClr val="tx1"/>
                </a:solidFill>
                <a:effectLst/>
                <a:latin typeface="+mn-lt"/>
                <a:ea typeface="+mn-ea"/>
                <a:cs typeface="+mn-cs"/>
                <a:hlinkClick r:id="rId73"/>
              </a:rPr>
              <a:t>охранение сеанса на стороне сервера (</a:t>
            </a:r>
            <a:r>
              <a:rPr lang="en-US" sz="1200" b="0" i="0" kern="1200" dirty="0" smtClean="0">
                <a:solidFill>
                  <a:schemeClr val="tx1"/>
                </a:solidFill>
                <a:effectLst/>
                <a:latin typeface="+mn-lt"/>
                <a:ea typeface="+mn-ea"/>
                <a:cs typeface="+mn-cs"/>
                <a:hlinkClick r:id="rId73"/>
              </a:rPr>
              <a:t>Server Session State)</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4"/>
              </a:rPr>
              <a:t>4.2.3.16 </a:t>
            </a:r>
            <a:r>
              <a:rPr lang="ru-RU" sz="1200" b="0" i="0" kern="1200" dirty="0" smtClean="0">
                <a:solidFill>
                  <a:schemeClr val="tx1"/>
                </a:solidFill>
                <a:effectLst/>
                <a:latin typeface="+mn-lt"/>
                <a:ea typeface="+mn-ea"/>
                <a:cs typeface="+mn-cs"/>
                <a:hlinkClick r:id="rId74"/>
              </a:rPr>
              <a:t>Шлюз записи данных (</a:t>
            </a:r>
            <a:r>
              <a:rPr lang="en-US" sz="1200" b="0" i="0" kern="1200" dirty="0" smtClean="0">
                <a:solidFill>
                  <a:schemeClr val="tx1"/>
                </a:solidFill>
                <a:effectLst/>
                <a:latin typeface="+mn-lt"/>
                <a:ea typeface="+mn-ea"/>
                <a:cs typeface="+mn-cs"/>
                <a:hlinkClick r:id="rId74"/>
              </a:rPr>
              <a:t>Row Data Gateway)</a:t>
            </a:r>
            <a:endParaRPr lang="en-US" sz="1200" b="0" i="0" kern="1200" dirty="0" smtClean="0">
              <a:solidFill>
                <a:schemeClr val="tx1"/>
              </a:solidFill>
              <a:effectLst/>
              <a:latin typeface="+mn-lt"/>
              <a:ea typeface="+mn-ea"/>
              <a:cs typeface="+mn-cs"/>
            </a:endParaRPr>
          </a:p>
          <a:p>
            <a:pPr lvl="3"/>
            <a:r>
              <a:rPr lang="en-US" sz="1200" b="0" i="0" kern="1200" dirty="0" smtClean="0">
                <a:solidFill>
                  <a:schemeClr val="tx1"/>
                </a:solidFill>
                <a:effectLst/>
                <a:latin typeface="+mn-lt"/>
                <a:ea typeface="+mn-ea"/>
                <a:cs typeface="+mn-cs"/>
                <a:hlinkClick r:id="rId75"/>
              </a:rPr>
              <a:t>4.2.3.17 </a:t>
            </a:r>
            <a:r>
              <a:rPr lang="ru-RU" sz="1200" b="0" i="0" kern="1200" dirty="0" smtClean="0">
                <a:solidFill>
                  <a:schemeClr val="tx1"/>
                </a:solidFill>
                <a:effectLst/>
                <a:latin typeface="+mn-lt"/>
                <a:ea typeface="+mn-ea"/>
                <a:cs typeface="+mn-cs"/>
                <a:hlinkClick r:id="rId75"/>
              </a:rPr>
              <a:t>Шлюз таблицы данных (</a:t>
            </a:r>
            <a:r>
              <a:rPr lang="en-US" sz="1200" b="0" i="0" kern="1200" dirty="0" smtClean="0">
                <a:solidFill>
                  <a:schemeClr val="tx1"/>
                </a:solidFill>
                <a:effectLst/>
                <a:latin typeface="+mn-lt"/>
                <a:ea typeface="+mn-ea"/>
                <a:cs typeface="+mn-cs"/>
                <a:hlinkClick r:id="rId75"/>
              </a:rPr>
              <a:t>Table Data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76"/>
              </a:rPr>
              <a:t>5 </a:t>
            </a:r>
            <a:r>
              <a:rPr lang="ru-RU" sz="1200" b="0" i="0" kern="1200" dirty="0" smtClean="0">
                <a:solidFill>
                  <a:schemeClr val="tx1"/>
                </a:solidFill>
                <a:effectLst/>
                <a:latin typeface="+mn-lt"/>
                <a:ea typeface="+mn-ea"/>
                <a:cs typeface="+mn-cs"/>
                <a:hlinkClick r:id="rId76"/>
              </a:rPr>
              <a:t>Паттерны интеграции корпоративных информационных систем</a:t>
            </a:r>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hlinkClick r:id="rId77"/>
              </a:rPr>
              <a:t>5.1 Структурные </a:t>
            </a:r>
            <a:r>
              <a:rPr lang="ru-RU" sz="1200" b="0" i="0" kern="1200" dirty="0" err="1" smtClean="0">
                <a:solidFill>
                  <a:schemeClr val="tx1"/>
                </a:solidFill>
                <a:effectLst/>
                <a:latin typeface="+mn-lt"/>
                <a:ea typeface="+mn-ea"/>
                <a:cs typeface="+mn-cs"/>
                <a:hlinkClick r:id="rId77"/>
              </a:rPr>
              <a:t>паттерныны</a:t>
            </a:r>
            <a:r>
              <a:rPr lang="ru-RU" sz="1200" b="0" i="0" kern="1200" dirty="0" smtClean="0">
                <a:solidFill>
                  <a:schemeClr val="tx1"/>
                </a:solidFill>
                <a:effectLst/>
                <a:latin typeface="+mn-lt"/>
                <a:ea typeface="+mn-ea"/>
                <a:cs typeface="+mn-cs"/>
                <a:hlinkClick r:id="rId77"/>
              </a:rPr>
              <a:t> интеграции</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78"/>
              </a:rPr>
              <a:t>5.1.1 Взаимодействие "точка - точка"</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79"/>
              </a:rPr>
              <a:t>5.1.2 Взаимодействие "звезда" (интегрирующая среда)</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0"/>
              </a:rPr>
              <a:t>5.1.3 Смешанный способ взаимодействия</a:t>
            </a:r>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hlinkClick r:id="rId81"/>
              </a:rPr>
              <a:t>5.2 Паттерны по методу интеграции</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2"/>
              </a:rPr>
              <a:t>5.2.1 Интеграция систем по данным (</a:t>
            </a:r>
            <a:r>
              <a:rPr lang="en-US" sz="1200" b="0" i="0" kern="1200" dirty="0" smtClean="0">
                <a:solidFill>
                  <a:schemeClr val="tx1"/>
                </a:solidFill>
                <a:effectLst/>
                <a:latin typeface="+mn-lt"/>
                <a:ea typeface="+mn-ea"/>
                <a:cs typeface="+mn-cs"/>
                <a:hlinkClick r:id="rId82"/>
              </a:rPr>
              <a:t>data-centric).</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83"/>
              </a:rPr>
              <a:t>5.2.2 </a:t>
            </a:r>
            <a:r>
              <a:rPr lang="ru-RU" sz="1200" b="0" i="0" kern="1200" dirty="0" smtClean="0">
                <a:solidFill>
                  <a:schemeClr val="tx1"/>
                </a:solidFill>
                <a:effectLst/>
                <a:latin typeface="+mn-lt"/>
                <a:ea typeface="+mn-ea"/>
                <a:cs typeface="+mn-cs"/>
                <a:hlinkClick r:id="rId83"/>
              </a:rPr>
              <a:t>Функционально-центрический (</a:t>
            </a:r>
            <a:r>
              <a:rPr lang="en-US" sz="1200" b="0" i="0" kern="1200" dirty="0" smtClean="0">
                <a:solidFill>
                  <a:schemeClr val="tx1"/>
                </a:solidFill>
                <a:effectLst/>
                <a:latin typeface="+mn-lt"/>
                <a:ea typeface="+mn-ea"/>
                <a:cs typeface="+mn-cs"/>
                <a:hlinkClick r:id="rId83"/>
              </a:rPr>
              <a:t>function-centric) </a:t>
            </a:r>
            <a:r>
              <a:rPr lang="ru-RU" sz="1200" b="0" i="0" kern="1200" dirty="0" smtClean="0">
                <a:solidFill>
                  <a:schemeClr val="tx1"/>
                </a:solidFill>
                <a:effectLst/>
                <a:latin typeface="+mn-lt"/>
                <a:ea typeface="+mn-ea"/>
                <a:cs typeface="+mn-cs"/>
                <a:hlinkClick r:id="rId83"/>
              </a:rPr>
              <a:t>подход.</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4"/>
              </a:rPr>
              <a:t>5.2.3 Объектно-центрический (</a:t>
            </a:r>
            <a:r>
              <a:rPr lang="en-US" sz="1200" b="0" i="0" kern="1200" dirty="0" smtClean="0">
                <a:solidFill>
                  <a:schemeClr val="tx1"/>
                </a:solidFill>
                <a:effectLst/>
                <a:latin typeface="+mn-lt"/>
                <a:ea typeface="+mn-ea"/>
                <a:cs typeface="+mn-cs"/>
                <a:hlinkClick r:id="rId84"/>
              </a:rPr>
              <a:t>object-centric).</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hlinkClick r:id="rId85"/>
              </a:rPr>
              <a:t>5.2.4 </a:t>
            </a:r>
            <a:r>
              <a:rPr lang="ru-RU" sz="1200" b="0" i="0" kern="1200" dirty="0" smtClean="0">
                <a:solidFill>
                  <a:schemeClr val="tx1"/>
                </a:solidFill>
                <a:effectLst/>
                <a:latin typeface="+mn-lt"/>
                <a:ea typeface="+mn-ea"/>
                <a:cs typeface="+mn-cs"/>
                <a:hlinkClick r:id="rId85"/>
              </a:rPr>
              <a:t>Интеграция на основе единой понятийной модели предметной области (</a:t>
            </a:r>
            <a:r>
              <a:rPr lang="en-US" sz="1200" b="0" i="0" kern="1200" dirty="0" smtClean="0">
                <a:solidFill>
                  <a:schemeClr val="tx1"/>
                </a:solidFill>
                <a:effectLst/>
                <a:latin typeface="+mn-lt"/>
                <a:ea typeface="+mn-ea"/>
                <a:cs typeface="+mn-cs"/>
                <a:hlinkClick r:id="rId85"/>
              </a:rPr>
              <a:t>concept-centric).</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hlinkClick r:id="rId86"/>
              </a:rPr>
              <a:t>5.3 </a:t>
            </a:r>
            <a:r>
              <a:rPr lang="ru-RU" sz="1200" b="0" i="0" kern="1200" dirty="0" smtClean="0">
                <a:solidFill>
                  <a:schemeClr val="tx1"/>
                </a:solidFill>
                <a:effectLst/>
                <a:latin typeface="+mn-lt"/>
                <a:ea typeface="+mn-ea"/>
                <a:cs typeface="+mn-cs"/>
                <a:hlinkClick r:id="rId86"/>
              </a:rPr>
              <a:t>Паттерны интеграции по типу обмена данными</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7"/>
              </a:rPr>
              <a:t>5.3.1 Файловый обмен</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8"/>
              </a:rPr>
              <a:t>5.3.2 Общая база данных</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89"/>
              </a:rPr>
              <a:t>5.3.3 Удаленный вызов процедур</a:t>
            </a:r>
            <a:endParaRPr lang="ru-RU" sz="1200" b="0" i="0" kern="1200" dirty="0" smtClean="0">
              <a:solidFill>
                <a:schemeClr val="tx1"/>
              </a:solidFill>
              <a:effectLst/>
              <a:latin typeface="+mn-lt"/>
              <a:ea typeface="+mn-ea"/>
              <a:cs typeface="+mn-cs"/>
            </a:endParaRPr>
          </a:p>
          <a:p>
            <a:pPr lvl="2"/>
            <a:r>
              <a:rPr lang="ru-RU" sz="1200" b="0" i="0" kern="1200" dirty="0" smtClean="0">
                <a:solidFill>
                  <a:schemeClr val="tx1"/>
                </a:solidFill>
                <a:effectLst/>
                <a:latin typeface="+mn-lt"/>
                <a:ea typeface="+mn-ea"/>
                <a:cs typeface="+mn-cs"/>
                <a:hlinkClick r:id="rId90"/>
              </a:rPr>
              <a:t>5.3.4 Обмен сообщениями</a:t>
            </a:r>
            <a:endParaRPr lang="ru-RU"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8144D336-DBEE-4DAD-9873-6A3B2EB31A31}" type="slidenum">
              <a:rPr lang="ru-RU" smtClean="0"/>
              <a:t>19</a:t>
            </a:fld>
            <a:endParaRPr lang="ru-RU"/>
          </a:p>
        </p:txBody>
      </p:sp>
    </p:spTree>
    <p:extLst>
      <p:ext uri="{BB962C8B-B14F-4D97-AF65-F5344CB8AC3E}">
        <p14:creationId xmlns:p14="http://schemas.microsoft.com/office/powerpoint/2010/main" val="360613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ru-RU" sz="1200" i="0" kern="1200" baseline="0" dirty="0" smtClean="0">
                <a:solidFill>
                  <a:schemeClr val="tx1"/>
                </a:solidFill>
                <a:latin typeface="+mn-lt"/>
                <a:ea typeface="+mn-ea"/>
                <a:cs typeface="+mn-cs"/>
              </a:rPr>
              <a:t>Таблица 1.1. Пространство паттернов проектирования</a:t>
            </a:r>
          </a:p>
          <a:p>
            <a:r>
              <a:rPr lang="ru-RU" sz="1200" b="1" kern="1200" baseline="0" dirty="0" smtClean="0">
                <a:solidFill>
                  <a:schemeClr val="tx1"/>
                </a:solidFill>
                <a:latin typeface="+mn-lt"/>
                <a:ea typeface="+mn-ea"/>
                <a:cs typeface="+mn-cs"/>
              </a:rPr>
              <a:t>Цель</a:t>
            </a:r>
            <a:r>
              <a:rPr lang="en-US" sz="1200" b="1" kern="1200" baseline="0" dirty="0" smtClean="0">
                <a:solidFill>
                  <a:schemeClr val="tx1"/>
                </a:solidFill>
                <a:latin typeface="+mn-lt"/>
                <a:ea typeface="+mn-ea"/>
                <a:cs typeface="+mn-cs"/>
              </a:rPr>
              <a:t>	</a:t>
            </a:r>
            <a:r>
              <a:rPr lang="ru-RU" sz="1200" b="1" kern="1200" baseline="0" dirty="0" smtClean="0">
                <a:solidFill>
                  <a:schemeClr val="tx1"/>
                </a:solidFill>
                <a:latin typeface="+mn-lt"/>
                <a:ea typeface="+mn-ea"/>
                <a:cs typeface="+mn-cs"/>
              </a:rPr>
              <a:t>Порождающие паттерны</a:t>
            </a:r>
            <a:r>
              <a:rPr lang="en-US" sz="1200" b="1" kern="1200" baseline="0" dirty="0" smtClean="0">
                <a:solidFill>
                  <a:schemeClr val="tx1"/>
                </a:solidFill>
                <a:latin typeface="+mn-lt"/>
                <a:ea typeface="+mn-ea"/>
                <a:cs typeface="+mn-cs"/>
              </a:rPr>
              <a:t>	</a:t>
            </a:r>
            <a:r>
              <a:rPr lang="ru-RU" sz="1200" b="1" kern="1200" baseline="0" dirty="0" smtClean="0">
                <a:solidFill>
                  <a:schemeClr val="tx1"/>
                </a:solidFill>
                <a:latin typeface="+mn-lt"/>
                <a:ea typeface="+mn-ea"/>
                <a:cs typeface="+mn-cs"/>
              </a:rPr>
              <a:t>Структурные паттерны</a:t>
            </a:r>
            <a:r>
              <a:rPr lang="en-US" sz="1200" b="1" kern="1200" baseline="0" dirty="0" smtClean="0">
                <a:solidFill>
                  <a:schemeClr val="tx1"/>
                </a:solidFill>
                <a:latin typeface="+mn-lt"/>
                <a:ea typeface="+mn-ea"/>
                <a:cs typeface="+mn-cs"/>
              </a:rPr>
              <a:t>	</a:t>
            </a:r>
            <a:r>
              <a:rPr lang="ru-RU" sz="1200" b="1" kern="1200" baseline="0" dirty="0" smtClean="0">
                <a:solidFill>
                  <a:schemeClr val="tx1"/>
                </a:solidFill>
                <a:latin typeface="+mn-lt"/>
                <a:ea typeface="+mn-ea"/>
                <a:cs typeface="+mn-cs"/>
              </a:rPr>
              <a:t>Паттерны поведения</a:t>
            </a:r>
          </a:p>
          <a:p>
            <a:r>
              <a:rPr lang="ru-RU" sz="1200" b="1" kern="1200" baseline="0" dirty="0" smtClean="0">
                <a:solidFill>
                  <a:schemeClr val="tx1"/>
                </a:solidFill>
                <a:latin typeface="+mn-lt"/>
                <a:ea typeface="+mn-ea"/>
                <a:cs typeface="+mn-cs"/>
              </a:rPr>
              <a:t>Уровень</a:t>
            </a:r>
            <a:endParaRPr lang="en-US" sz="1200" b="1" kern="1200" baseline="0" dirty="0" smtClean="0">
              <a:solidFill>
                <a:schemeClr val="tx1"/>
              </a:solidFill>
              <a:latin typeface="+mn-lt"/>
              <a:ea typeface="+mn-ea"/>
              <a:cs typeface="+mn-cs"/>
            </a:endParaRPr>
          </a:p>
          <a:p>
            <a:r>
              <a:rPr lang="ru-RU" sz="1200" b="1" kern="1200" baseline="0" dirty="0" smtClean="0">
                <a:solidFill>
                  <a:schemeClr val="tx1"/>
                </a:solidFill>
                <a:latin typeface="+mn-lt"/>
                <a:ea typeface="+mn-ea"/>
                <a:cs typeface="+mn-cs"/>
              </a:rPr>
              <a:t>Класс	</a:t>
            </a:r>
            <a:r>
              <a:rPr lang="ru-RU" sz="1200" kern="1200" baseline="0" dirty="0" smtClean="0">
                <a:solidFill>
                  <a:schemeClr val="tx1"/>
                </a:solidFill>
                <a:latin typeface="+mn-lt"/>
                <a:ea typeface="+mn-ea"/>
                <a:cs typeface="+mn-cs"/>
              </a:rPr>
              <a:t>Фабричный метод		Адаптер (класса)		Интерпретатор </a:t>
            </a:r>
          </a:p>
          <a:p>
            <a:r>
              <a:rPr lang="ru-RU" sz="1200" kern="1200" baseline="0" dirty="0" smtClean="0">
                <a:solidFill>
                  <a:schemeClr val="tx1"/>
                </a:solidFill>
                <a:latin typeface="+mn-lt"/>
                <a:ea typeface="+mn-ea"/>
                <a:cs typeface="+mn-cs"/>
              </a:rPr>
              <a:t>							Шаблонный метод</a:t>
            </a:r>
          </a:p>
          <a:p>
            <a:r>
              <a:rPr lang="ru-RU" sz="1200" b="1" kern="1200" baseline="0" dirty="0" smtClean="0">
                <a:solidFill>
                  <a:schemeClr val="tx1"/>
                </a:solidFill>
                <a:latin typeface="+mn-lt"/>
                <a:ea typeface="+mn-ea"/>
                <a:cs typeface="+mn-cs"/>
              </a:rPr>
              <a:t>Объект	</a:t>
            </a:r>
            <a:r>
              <a:rPr lang="ru-RU" sz="1200" kern="1200" baseline="0" dirty="0" smtClean="0">
                <a:solidFill>
                  <a:schemeClr val="tx1"/>
                </a:solidFill>
                <a:latin typeface="+mn-lt"/>
                <a:ea typeface="+mn-ea"/>
                <a:cs typeface="+mn-cs"/>
              </a:rPr>
              <a:t>Абстрактная фабрика </a:t>
            </a:r>
          </a:p>
          <a:p>
            <a:r>
              <a:rPr lang="ru-RU" sz="1200" kern="1200" baseline="0" dirty="0" smtClean="0">
                <a:solidFill>
                  <a:schemeClr val="tx1"/>
                </a:solidFill>
                <a:latin typeface="+mn-lt"/>
                <a:ea typeface="+mn-ea"/>
                <a:cs typeface="+mn-cs"/>
              </a:rPr>
              <a:t>	Одиночка </a:t>
            </a:r>
          </a:p>
          <a:p>
            <a:r>
              <a:rPr lang="ru-RU" sz="1200" kern="1200" baseline="0" dirty="0" smtClean="0">
                <a:solidFill>
                  <a:schemeClr val="tx1"/>
                </a:solidFill>
                <a:latin typeface="+mn-lt"/>
                <a:ea typeface="+mn-ea"/>
                <a:cs typeface="+mn-cs"/>
              </a:rPr>
              <a:t>	Прототип </a:t>
            </a:r>
          </a:p>
          <a:p>
            <a:r>
              <a:rPr lang="ru-RU" sz="1200" kern="1200" baseline="0" dirty="0" smtClean="0">
                <a:solidFill>
                  <a:schemeClr val="tx1"/>
                </a:solidFill>
                <a:latin typeface="+mn-lt"/>
                <a:ea typeface="+mn-ea"/>
                <a:cs typeface="+mn-cs"/>
              </a:rPr>
              <a:t>	Строитель</a:t>
            </a:r>
          </a:p>
          <a:p>
            <a:r>
              <a:rPr lang="ru-RU" sz="1200" kern="1200" baseline="0" dirty="0" smtClean="0">
                <a:solidFill>
                  <a:schemeClr val="tx1"/>
                </a:solidFill>
                <a:latin typeface="+mn-lt"/>
                <a:ea typeface="+mn-ea"/>
                <a:cs typeface="+mn-cs"/>
              </a:rPr>
              <a:t>				Адаптер (объекта)</a:t>
            </a:r>
          </a:p>
          <a:p>
            <a:r>
              <a:rPr lang="ru-RU" sz="1200" kern="1200" baseline="0" dirty="0" smtClean="0">
                <a:solidFill>
                  <a:schemeClr val="tx1"/>
                </a:solidFill>
                <a:latin typeface="+mn-lt"/>
                <a:ea typeface="+mn-ea"/>
                <a:cs typeface="+mn-cs"/>
              </a:rPr>
              <a:t>				Декоратор</a:t>
            </a:r>
          </a:p>
          <a:p>
            <a:r>
              <a:rPr lang="ru-RU" sz="1200" kern="1200" baseline="0" dirty="0" smtClean="0">
                <a:solidFill>
                  <a:schemeClr val="tx1"/>
                </a:solidFill>
                <a:latin typeface="+mn-lt"/>
                <a:ea typeface="+mn-ea"/>
                <a:cs typeface="+mn-cs"/>
              </a:rPr>
              <a:t>				Заместитель</a:t>
            </a:r>
          </a:p>
          <a:p>
            <a:r>
              <a:rPr lang="ru-RU" sz="1200" kern="1200" baseline="0" dirty="0" smtClean="0">
                <a:solidFill>
                  <a:schemeClr val="tx1"/>
                </a:solidFill>
                <a:latin typeface="+mn-lt"/>
                <a:ea typeface="+mn-ea"/>
                <a:cs typeface="+mn-cs"/>
              </a:rPr>
              <a:t>				Компоновщик</a:t>
            </a:r>
          </a:p>
          <a:p>
            <a:r>
              <a:rPr lang="ru-RU" sz="1200" kern="1200" baseline="0" dirty="0" smtClean="0">
                <a:solidFill>
                  <a:schemeClr val="tx1"/>
                </a:solidFill>
                <a:latin typeface="+mn-lt"/>
                <a:ea typeface="+mn-ea"/>
                <a:cs typeface="+mn-cs"/>
              </a:rPr>
              <a:t>				Мост</a:t>
            </a:r>
          </a:p>
          <a:p>
            <a:r>
              <a:rPr lang="ru-RU" sz="1200" kern="1200" baseline="0" dirty="0" smtClean="0">
                <a:solidFill>
                  <a:schemeClr val="tx1"/>
                </a:solidFill>
                <a:latin typeface="+mn-lt"/>
                <a:ea typeface="+mn-ea"/>
                <a:cs typeface="+mn-cs"/>
              </a:rPr>
              <a:t>				Приспособленец</a:t>
            </a:r>
          </a:p>
          <a:p>
            <a:r>
              <a:rPr lang="ru-RU" sz="1200" kern="1200" baseline="0" dirty="0" smtClean="0">
                <a:solidFill>
                  <a:schemeClr val="tx1"/>
                </a:solidFill>
                <a:latin typeface="+mn-lt"/>
                <a:ea typeface="+mn-ea"/>
                <a:cs typeface="+mn-cs"/>
              </a:rPr>
              <a:t>				Фасад</a:t>
            </a:r>
          </a:p>
          <a:p>
            <a:r>
              <a:rPr lang="ru-RU" sz="1200" kern="1200" baseline="0" dirty="0" smtClean="0">
                <a:solidFill>
                  <a:schemeClr val="tx1"/>
                </a:solidFill>
                <a:latin typeface="+mn-lt"/>
                <a:ea typeface="+mn-ea"/>
                <a:cs typeface="+mn-cs"/>
              </a:rPr>
              <a:t>							Итератор</a:t>
            </a:r>
          </a:p>
          <a:p>
            <a:r>
              <a:rPr lang="ru-RU" sz="1200" kern="1200" baseline="0" dirty="0" smtClean="0">
                <a:solidFill>
                  <a:schemeClr val="tx1"/>
                </a:solidFill>
                <a:latin typeface="+mn-lt"/>
                <a:ea typeface="+mn-ea"/>
                <a:cs typeface="+mn-cs"/>
              </a:rPr>
              <a:t>							Команда</a:t>
            </a:r>
          </a:p>
          <a:p>
            <a:r>
              <a:rPr lang="ru-RU" sz="1200" kern="1200" baseline="0" dirty="0" smtClean="0">
                <a:solidFill>
                  <a:schemeClr val="tx1"/>
                </a:solidFill>
                <a:latin typeface="+mn-lt"/>
                <a:ea typeface="+mn-ea"/>
                <a:cs typeface="+mn-cs"/>
              </a:rPr>
              <a:t>							Наблюдатель</a:t>
            </a:r>
          </a:p>
          <a:p>
            <a:r>
              <a:rPr lang="ru-RU" sz="1200" kern="1200" baseline="0" dirty="0" smtClean="0">
                <a:solidFill>
                  <a:schemeClr val="tx1"/>
                </a:solidFill>
                <a:latin typeface="+mn-lt"/>
                <a:ea typeface="+mn-ea"/>
                <a:cs typeface="+mn-cs"/>
              </a:rPr>
              <a:t>							Посетитель</a:t>
            </a:r>
          </a:p>
          <a:p>
            <a:r>
              <a:rPr lang="ru-RU" sz="1200" kern="1200" baseline="0" dirty="0" smtClean="0">
                <a:solidFill>
                  <a:schemeClr val="tx1"/>
                </a:solidFill>
                <a:latin typeface="+mn-lt"/>
                <a:ea typeface="+mn-ea"/>
                <a:cs typeface="+mn-cs"/>
              </a:rPr>
              <a:t>							Посредник</a:t>
            </a:r>
          </a:p>
          <a:p>
            <a:r>
              <a:rPr lang="ru-RU" sz="1200" kern="1200" baseline="0" dirty="0" smtClean="0">
                <a:solidFill>
                  <a:schemeClr val="tx1"/>
                </a:solidFill>
                <a:latin typeface="+mn-lt"/>
                <a:ea typeface="+mn-ea"/>
                <a:cs typeface="+mn-cs"/>
              </a:rPr>
              <a:t>							Состояние</a:t>
            </a:r>
          </a:p>
          <a:p>
            <a:r>
              <a:rPr lang="ru-RU" sz="1200" kern="1200" baseline="0" dirty="0" smtClean="0">
                <a:solidFill>
                  <a:schemeClr val="tx1"/>
                </a:solidFill>
                <a:latin typeface="+mn-lt"/>
                <a:ea typeface="+mn-ea"/>
                <a:cs typeface="+mn-cs"/>
              </a:rPr>
              <a:t>							Стратегия</a:t>
            </a:r>
          </a:p>
          <a:p>
            <a:r>
              <a:rPr lang="ru-RU" sz="1200" kern="1200" baseline="0" dirty="0" smtClean="0">
                <a:solidFill>
                  <a:schemeClr val="tx1"/>
                </a:solidFill>
                <a:latin typeface="+mn-lt"/>
                <a:ea typeface="+mn-ea"/>
                <a:cs typeface="+mn-cs"/>
              </a:rPr>
              <a:t>							Хранитель</a:t>
            </a:r>
          </a:p>
          <a:p>
            <a:r>
              <a:rPr lang="ru-RU" sz="1200" kern="1200" baseline="0" dirty="0" smtClean="0">
                <a:solidFill>
                  <a:schemeClr val="tx1"/>
                </a:solidFill>
                <a:latin typeface="+mn-lt"/>
                <a:ea typeface="+mn-ea"/>
                <a:cs typeface="+mn-cs"/>
              </a:rPr>
              <a:t>							Цепочка обязанностей</a:t>
            </a:r>
          </a:p>
          <a:p>
            <a:endParaRPr lang="ru-RU" dirty="0"/>
          </a:p>
        </p:txBody>
      </p:sp>
      <p:sp>
        <p:nvSpPr>
          <p:cNvPr id="4" name="Номер слайда 3"/>
          <p:cNvSpPr>
            <a:spLocks noGrp="1"/>
          </p:cNvSpPr>
          <p:nvPr>
            <p:ph type="sldNum" sz="quarter" idx="10"/>
          </p:nvPr>
        </p:nvSpPr>
        <p:spPr/>
        <p:txBody>
          <a:bodyPr/>
          <a:lstStyle/>
          <a:p>
            <a:fld id="{CB5505EB-1773-4E5C-9435-4788A55207E6}" type="slidenum">
              <a:rPr lang="ru-RU" smtClean="0"/>
              <a:pPr/>
              <a:t>20</a:t>
            </a:fld>
            <a:endParaRPr lang="ru-RU"/>
          </a:p>
        </p:txBody>
      </p:sp>
    </p:spTree>
    <p:extLst>
      <p:ext uri="{BB962C8B-B14F-4D97-AF65-F5344CB8AC3E}">
        <p14:creationId xmlns:p14="http://schemas.microsoft.com/office/powerpoint/2010/main" val="37998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F215F72E-AD00-43A6-94E1-87C5D9C64983}" type="slidenum">
              <a:rPr lang="en-US" smtClean="0"/>
              <a:pPr>
                <a:defRPr/>
              </a:pPr>
              <a:t>21</a:t>
            </a:fld>
            <a:endParaRPr lang="en-US"/>
          </a:p>
        </p:txBody>
      </p:sp>
    </p:spTree>
    <p:extLst>
      <p:ext uri="{BB962C8B-B14F-4D97-AF65-F5344CB8AC3E}">
        <p14:creationId xmlns:p14="http://schemas.microsoft.com/office/powerpoint/2010/main" val="318847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 89</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22</a:t>
            </a:fld>
            <a:endParaRPr lang="ru-RU"/>
          </a:p>
        </p:txBody>
      </p:sp>
    </p:spTree>
    <p:extLst>
      <p:ext uri="{BB962C8B-B14F-4D97-AF65-F5344CB8AC3E}">
        <p14:creationId xmlns:p14="http://schemas.microsoft.com/office/powerpoint/2010/main" val="219268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i="1" kern="1200" dirty="0" smtClean="0">
                <a:solidFill>
                  <a:schemeClr val="tx1"/>
                </a:solidFill>
                <a:effectLst/>
                <a:latin typeface="+mn-lt"/>
                <a:ea typeface="+mn-ea"/>
                <a:cs typeface="+mn-cs"/>
              </a:rPr>
              <a:t>/// Защищённый конструктор необходим для того, чтобы предотвратить создание экземпляра класса </a:t>
            </a:r>
            <a:r>
              <a:rPr lang="ru-RU" sz="1200" i="1" kern="1200" dirty="0" err="1" smtClean="0">
                <a:solidFill>
                  <a:schemeClr val="tx1"/>
                </a:solidFill>
                <a:effectLst/>
                <a:latin typeface="+mn-lt"/>
                <a:ea typeface="+mn-ea"/>
                <a:cs typeface="+mn-cs"/>
              </a:rPr>
              <a:t>Singleton</a:t>
            </a:r>
            <a:r>
              <a:rPr lang="ru-RU" sz="1200" i="1" kern="1200" dirty="0" smtClean="0">
                <a:solidFill>
                  <a:schemeClr val="tx1"/>
                </a:solidFill>
                <a:effectLst/>
                <a:latin typeface="+mn-lt"/>
                <a:ea typeface="+mn-ea"/>
                <a:cs typeface="+mn-cs"/>
              </a:rPr>
              <a:t>. /// Он будет вызван из закрытого конструктора наследственного класса.</a:t>
            </a:r>
            <a:endParaRPr lang="en-US" sz="1200" i="1"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некоторых классов важно, чтобы существовал только один экземпляр. Хотя в системе может быть много принтеров, но возможен лишь один </a:t>
            </a:r>
            <a:r>
              <a:rPr lang="ru-RU" sz="1200" b="0" i="0" kern="1200" dirty="0" err="1" smtClean="0">
                <a:solidFill>
                  <a:schemeClr val="tx1"/>
                </a:solidFill>
                <a:effectLst/>
                <a:latin typeface="+mn-lt"/>
                <a:ea typeface="+mn-ea"/>
                <a:cs typeface="+mn-cs"/>
              </a:rPr>
              <a:t>спулер</a:t>
            </a:r>
            <a:r>
              <a:rPr lang="ru-RU" sz="1200" b="0" i="0" kern="1200" dirty="0" smtClean="0">
                <a:solidFill>
                  <a:schemeClr val="tx1"/>
                </a:solidFill>
                <a:effectLst/>
                <a:latin typeface="+mn-lt"/>
                <a:ea typeface="+mn-ea"/>
                <a:cs typeface="+mn-cs"/>
              </a:rPr>
              <a:t>. Должны быть только одна файловая система и единственный оконный менеджер. В цифровом фильтре может находиться только один аналого-цифровой преобразователь (АЦП). Бухгалтерская система обслуживает только одну компанию.</a:t>
            </a:r>
          </a:p>
          <a:p>
            <a:r>
              <a:rPr lang="ru-RU" sz="1200" b="0" i="0" kern="1200" dirty="0" smtClean="0">
                <a:solidFill>
                  <a:schemeClr val="tx1"/>
                </a:solidFill>
                <a:effectLst/>
                <a:latin typeface="+mn-lt"/>
                <a:ea typeface="+mn-ea"/>
                <a:cs typeface="+mn-cs"/>
              </a:rPr>
              <a:t>Как гарантировать, что у класса есть единственный экземпляр и что этот экземпляр легко доступен? Глобальная переменная дает доступ к объекту, но не запрещает </a:t>
            </a:r>
            <a:r>
              <a:rPr lang="ru-RU" sz="1200" b="0" i="0" kern="1200" dirty="0" err="1" smtClean="0">
                <a:solidFill>
                  <a:schemeClr val="tx1"/>
                </a:solidFill>
                <a:effectLst/>
                <a:latin typeface="+mn-lt"/>
                <a:ea typeface="+mn-ea"/>
                <a:cs typeface="+mn-cs"/>
              </a:rPr>
              <a:t>инстанцировать</a:t>
            </a:r>
            <a:r>
              <a:rPr lang="ru-RU" sz="1200" b="0" i="0" kern="1200" dirty="0" smtClean="0">
                <a:solidFill>
                  <a:schemeClr val="tx1"/>
                </a:solidFill>
                <a:effectLst/>
                <a:latin typeface="+mn-lt"/>
                <a:ea typeface="+mn-ea"/>
                <a:cs typeface="+mn-cs"/>
              </a:rPr>
              <a:t> класс в нескольких экземплярах.</a:t>
            </a:r>
          </a:p>
          <a:p>
            <a:r>
              <a:rPr lang="ru-RU" sz="1200" b="0" i="0" kern="1200" dirty="0" smtClean="0">
                <a:solidFill>
                  <a:schemeClr val="tx1"/>
                </a:solidFill>
                <a:effectLst/>
                <a:latin typeface="+mn-lt"/>
                <a:ea typeface="+mn-ea"/>
                <a:cs typeface="+mn-cs"/>
              </a:rPr>
              <a:t>Более удачное решение - сам класс контролирует то, что у него есть только один экземпляр, может запретить создание дополнительных экземпляров, перехватывая запросы на создание новых объектов, и он же способен предоставить доступ к своему экземпляру. Это и есть назначение паттерна одиночка.</a:t>
            </a:r>
          </a:p>
          <a:p>
            <a:r>
              <a:rPr lang="ru-RU" sz="1200" b="1" i="0" kern="1200" dirty="0" err="1" smtClean="0">
                <a:solidFill>
                  <a:schemeClr val="tx1"/>
                </a:solidFill>
                <a:effectLst/>
                <a:latin typeface="+mn-lt"/>
                <a:ea typeface="+mn-ea"/>
                <a:cs typeface="+mn-cs"/>
              </a:rPr>
              <a:t>Применимость</a:t>
            </a:r>
            <a:r>
              <a:rPr lang="ru-RU" sz="1200" b="0" i="0" kern="1200" dirty="0" err="1" smtClean="0">
                <a:solidFill>
                  <a:schemeClr val="tx1"/>
                </a:solidFill>
                <a:effectLst/>
                <a:latin typeface="+mn-lt"/>
                <a:ea typeface="+mn-ea"/>
                <a:cs typeface="+mn-cs"/>
              </a:rPr>
              <a:t>должен</a:t>
            </a:r>
            <a:r>
              <a:rPr lang="ru-RU" sz="1200" b="0" i="0" kern="1200" dirty="0" smtClean="0">
                <a:solidFill>
                  <a:schemeClr val="tx1"/>
                </a:solidFill>
                <a:effectLst/>
                <a:latin typeface="+mn-lt"/>
                <a:ea typeface="+mn-ea"/>
                <a:cs typeface="+mn-cs"/>
              </a:rPr>
              <a:t> быть ровно один экземпляр некоторого класса, легко доступный всем клиентам;</a:t>
            </a:r>
          </a:p>
          <a:p>
            <a:r>
              <a:rPr lang="ru-RU" sz="1200" b="0" i="0" kern="1200" dirty="0" smtClean="0">
                <a:solidFill>
                  <a:schemeClr val="tx1"/>
                </a:solidFill>
                <a:effectLst/>
                <a:latin typeface="+mn-lt"/>
                <a:ea typeface="+mn-ea"/>
                <a:cs typeface="+mn-cs"/>
              </a:rPr>
              <a:t>единственный экземпляр должен расширяться путем порождения подклассов, и клиентам нужно иметь возможность работать с расширенным экземпляром без модификации своего кода.</a:t>
            </a:r>
          </a:p>
          <a:p>
            <a:r>
              <a:rPr lang="ru-RU" dirty="0" smtClean="0"/>
              <a:t/>
            </a:r>
            <a:br>
              <a:rPr lang="ru-RU" dirty="0" smtClean="0"/>
            </a:br>
            <a:r>
              <a:rPr lang="ru-RU" sz="1200" b="1" i="0" kern="1200" dirty="0" smtClean="0">
                <a:solidFill>
                  <a:schemeClr val="tx1"/>
                </a:solidFill>
                <a:effectLst/>
                <a:latin typeface="+mn-lt"/>
                <a:ea typeface="+mn-ea"/>
                <a:cs typeface="+mn-cs"/>
              </a:rPr>
              <a:t>Принцип </a:t>
            </a:r>
            <a:r>
              <a:rPr lang="ru-RU" sz="1200" b="1" i="0" kern="1200" dirty="0" err="1" smtClean="0">
                <a:solidFill>
                  <a:schemeClr val="tx1"/>
                </a:solidFill>
                <a:effectLst/>
                <a:latin typeface="+mn-lt"/>
                <a:ea typeface="+mn-ea"/>
                <a:cs typeface="+mn-cs"/>
              </a:rPr>
              <a:t>действия:Участники</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 - одиночка:- определяет операцию </a:t>
            </a:r>
            <a:r>
              <a:rPr lang="ru-RU" sz="1200" b="0" i="0" kern="1200" dirty="0" err="1" smtClean="0">
                <a:solidFill>
                  <a:schemeClr val="tx1"/>
                </a:solidFill>
                <a:effectLst/>
                <a:latin typeface="+mn-lt"/>
                <a:ea typeface="+mn-ea"/>
                <a:cs typeface="+mn-cs"/>
              </a:rPr>
              <a:t>Instance</a:t>
            </a:r>
            <a:r>
              <a:rPr lang="ru-RU" sz="1200" b="0" i="0" kern="1200" dirty="0" smtClean="0">
                <a:solidFill>
                  <a:schemeClr val="tx1"/>
                </a:solidFill>
                <a:effectLst/>
                <a:latin typeface="+mn-lt"/>
                <a:ea typeface="+mn-ea"/>
                <a:cs typeface="+mn-cs"/>
              </a:rPr>
              <a:t>, которая позволяет клиентам получать доступ к единственному экземпляру. </a:t>
            </a:r>
            <a:r>
              <a:rPr lang="ru-RU" sz="1200" b="0" i="0" kern="1200" dirty="0" err="1" smtClean="0">
                <a:solidFill>
                  <a:schemeClr val="tx1"/>
                </a:solidFill>
                <a:effectLst/>
                <a:latin typeface="+mn-lt"/>
                <a:ea typeface="+mn-ea"/>
                <a:cs typeface="+mn-cs"/>
              </a:rPr>
              <a:t>Instance</a:t>
            </a:r>
            <a:r>
              <a:rPr lang="ru-RU" sz="1200" b="0" i="0" kern="1200" dirty="0" smtClean="0">
                <a:solidFill>
                  <a:schemeClr val="tx1"/>
                </a:solidFill>
                <a:effectLst/>
                <a:latin typeface="+mn-lt"/>
                <a:ea typeface="+mn-ea"/>
                <a:cs typeface="+mn-cs"/>
              </a:rPr>
              <a:t> - это операция класса, то есть метод класса в терминологии </a:t>
            </a:r>
            <a:r>
              <a:rPr lang="ru-RU" sz="1200" b="0" i="0" kern="1200" dirty="0" err="1" smtClean="0">
                <a:solidFill>
                  <a:schemeClr val="tx1"/>
                </a:solidFill>
                <a:effectLst/>
                <a:latin typeface="+mn-lt"/>
                <a:ea typeface="+mn-ea"/>
                <a:cs typeface="+mn-cs"/>
              </a:rPr>
              <a:t>Smalltalk</a:t>
            </a:r>
            <a:r>
              <a:rPr lang="ru-RU" sz="1200" b="0" i="0" kern="1200" dirty="0" smtClean="0">
                <a:solidFill>
                  <a:schemeClr val="tx1"/>
                </a:solidFill>
                <a:effectLst/>
                <a:latin typeface="+mn-lt"/>
                <a:ea typeface="+mn-ea"/>
                <a:cs typeface="+mn-cs"/>
              </a:rPr>
              <a:t> и статическая функция-член в C++;</a:t>
            </a:r>
          </a:p>
          <a:p>
            <a:r>
              <a:rPr lang="ru-RU" sz="1200" b="0" i="0" kern="1200" dirty="0" smtClean="0">
                <a:solidFill>
                  <a:schemeClr val="tx1"/>
                </a:solidFill>
                <a:effectLst/>
                <a:latin typeface="+mn-lt"/>
                <a:ea typeface="+mn-ea"/>
                <a:cs typeface="+mn-cs"/>
              </a:rPr>
              <a:t>- может нести ответственность за создание собственного уникального экземпляра.</a:t>
            </a:r>
          </a:p>
          <a:p>
            <a:r>
              <a:rPr lang="ru-RU" sz="1200" b="1" i="0" kern="1200" dirty="0" smtClean="0">
                <a:solidFill>
                  <a:schemeClr val="tx1"/>
                </a:solidFill>
                <a:effectLst/>
                <a:latin typeface="+mn-lt"/>
                <a:ea typeface="+mn-ea"/>
                <a:cs typeface="+mn-cs"/>
              </a:rPr>
              <a:t>Отношения</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Клиенты получают доступ к экземпляру класса </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 только через его операцию </a:t>
            </a:r>
            <a:r>
              <a:rPr lang="ru-RU" sz="1200" b="0" i="0" kern="1200" dirty="0" err="1" smtClean="0">
                <a:solidFill>
                  <a:schemeClr val="tx1"/>
                </a:solidFill>
                <a:effectLst/>
                <a:latin typeface="+mn-lt"/>
                <a:ea typeface="+mn-ea"/>
                <a:cs typeface="+mn-cs"/>
              </a:rPr>
              <a:t>Instance</a:t>
            </a:r>
            <a:r>
              <a:rPr lang="ru-RU" sz="1200" b="0" i="0" kern="1200" dirty="0" smtClean="0">
                <a:solidFill>
                  <a:schemeClr val="tx1"/>
                </a:solidFill>
                <a:effectLst/>
                <a:latin typeface="+mn-lt"/>
                <a:ea typeface="+mn-ea"/>
                <a:cs typeface="+mn-cs"/>
              </a:rPr>
              <a:t>.</a:t>
            </a:r>
          </a:p>
          <a:p>
            <a:r>
              <a:rPr lang="ru-RU" sz="1200" b="1" i="0" kern="1200" dirty="0" smtClean="0">
                <a:solidFill>
                  <a:schemeClr val="tx1"/>
                </a:solidFill>
                <a:effectLst/>
                <a:latin typeface="+mn-lt"/>
                <a:ea typeface="+mn-ea"/>
                <a:cs typeface="+mn-cs"/>
              </a:rPr>
              <a:t>Результаты</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 паттерна одиночка есть определенные </a:t>
            </a:r>
            <a:r>
              <a:rPr lang="ru-RU" sz="1200" b="0" i="0" kern="1200" dirty="0" err="1" smtClean="0">
                <a:solidFill>
                  <a:schemeClr val="tx1"/>
                </a:solidFill>
                <a:effectLst/>
                <a:latin typeface="+mn-lt"/>
                <a:ea typeface="+mn-ea"/>
                <a:cs typeface="+mn-cs"/>
              </a:rPr>
              <a:t>достоинства:контролируемый</a:t>
            </a:r>
            <a:r>
              <a:rPr lang="ru-RU" sz="1200" b="0" i="0" kern="1200" dirty="0" smtClean="0">
                <a:solidFill>
                  <a:schemeClr val="tx1"/>
                </a:solidFill>
                <a:effectLst/>
                <a:latin typeface="+mn-lt"/>
                <a:ea typeface="+mn-ea"/>
                <a:cs typeface="+mn-cs"/>
              </a:rPr>
              <a:t> доступ к единственному экземпляру. Поскольку класс </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 инкапсулирует свой единственный экземпляр, он полностью контролирует то, как и когда клиенты получают доступ к нему;</a:t>
            </a:r>
          </a:p>
          <a:p>
            <a:r>
              <a:rPr lang="ru-RU" sz="1200" b="0" i="0" kern="1200" dirty="0" smtClean="0">
                <a:solidFill>
                  <a:schemeClr val="tx1"/>
                </a:solidFill>
                <a:effectLst/>
                <a:latin typeface="+mn-lt"/>
                <a:ea typeface="+mn-ea"/>
                <a:cs typeface="+mn-cs"/>
              </a:rPr>
              <a:t>уменьшение числа имен. Паттерн одиночка - шаг вперед по сравнению с глобальными переменными. Он позволяет избежать засорения пространства имен глобальными переменными, в которых хранятся уникальные экземпляры;</a:t>
            </a:r>
          </a:p>
          <a:p>
            <a:r>
              <a:rPr lang="ru-RU" sz="1200" b="0" i="0" kern="1200" dirty="0" smtClean="0">
                <a:solidFill>
                  <a:schemeClr val="tx1"/>
                </a:solidFill>
                <a:effectLst/>
                <a:latin typeface="+mn-lt"/>
                <a:ea typeface="+mn-ea"/>
                <a:cs typeface="+mn-cs"/>
              </a:rPr>
              <a:t>допускает уточнение операций и представления. От класса </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 можно порождать подклассы, а приложение легко сконфигурировать экземпляром расширенного класса. Можно конкретизировать приложение экземпляром того класса, который необходим во время выполнения;</a:t>
            </a:r>
          </a:p>
          <a:p>
            <a:r>
              <a:rPr lang="ru-RU" sz="1200" b="0" i="0" kern="1200" dirty="0" err="1" smtClean="0">
                <a:solidFill>
                  <a:schemeClr val="tx1"/>
                </a:solidFill>
                <a:effectLst/>
                <a:latin typeface="+mn-lt"/>
                <a:ea typeface="+mn-ea"/>
                <a:cs typeface="+mn-cs"/>
              </a:rPr>
              <a:t>допускаеает</a:t>
            </a:r>
            <a:r>
              <a:rPr lang="ru-RU" sz="1200" b="0" i="0" kern="1200" dirty="0" smtClean="0">
                <a:solidFill>
                  <a:schemeClr val="tx1"/>
                </a:solidFill>
                <a:effectLst/>
                <a:latin typeface="+mn-lt"/>
                <a:ea typeface="+mn-ea"/>
                <a:cs typeface="+mn-cs"/>
              </a:rPr>
              <a:t> переменное число экземпляров. Паттерн позволяет нам легко изменить свое решение и разрешить появление более одного экземпляра класса </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 Вы можете применять один и тот же подход для управления числом экземпляров, используемых в приложении. Изменить нужно будет лишь операцию, дающую доступ к экземпляру класса </a:t>
            </a:r>
            <a:r>
              <a:rPr lang="ru-RU" sz="1200" b="0" i="0" kern="1200" dirty="0" err="1" smtClean="0">
                <a:solidFill>
                  <a:schemeClr val="tx1"/>
                </a:solidFill>
                <a:effectLst/>
                <a:latin typeface="+mn-lt"/>
                <a:ea typeface="+mn-ea"/>
                <a:cs typeface="+mn-cs"/>
              </a:rPr>
              <a:t>singleton</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большая гибкость, чем у операций класса. Еще один способ реализовать функциональность одиночки - использовать операции класса, то есть статические функции-члены в C++ и методы класса в </a:t>
            </a:r>
            <a:r>
              <a:rPr lang="ru-RU" sz="1200" b="0" i="0" kern="1200" dirty="0" err="1" smtClean="0">
                <a:solidFill>
                  <a:schemeClr val="tx1"/>
                </a:solidFill>
                <a:effectLst/>
                <a:latin typeface="+mn-lt"/>
                <a:ea typeface="+mn-ea"/>
                <a:cs typeface="+mn-cs"/>
              </a:rPr>
              <a:t>Smalltalk</a:t>
            </a:r>
            <a:r>
              <a:rPr lang="ru-RU" sz="1200" b="0" i="0" kern="1200" dirty="0" smtClean="0">
                <a:solidFill>
                  <a:schemeClr val="tx1"/>
                </a:solidFill>
                <a:effectLst/>
                <a:latin typeface="+mn-lt"/>
                <a:ea typeface="+mn-ea"/>
                <a:cs typeface="+mn-cs"/>
              </a:rPr>
              <a:t>. Но оба этих приема препятствуют изменению дизайна, если потребуется разрешить наличие нескольких экземпляров класса. Кроме того, статические функции-члены в C++ не могут быть виртуальными, так что их нельзя полиморфно заместить в подклассах.</a:t>
            </a:r>
          </a:p>
          <a:p>
            <a:endParaRPr lang="en-US" dirty="0"/>
          </a:p>
        </p:txBody>
      </p:sp>
      <p:sp>
        <p:nvSpPr>
          <p:cNvPr id="4" name="Номер слайда 3"/>
          <p:cNvSpPr>
            <a:spLocks noGrp="1"/>
          </p:cNvSpPr>
          <p:nvPr>
            <p:ph type="sldNum" sz="quarter" idx="10"/>
          </p:nvPr>
        </p:nvSpPr>
        <p:spPr/>
        <p:txBody>
          <a:bodyPr/>
          <a:lstStyle/>
          <a:p>
            <a:fld id="{8144D336-DBEE-4DAD-9873-6A3B2EB31A31}" type="slidenum">
              <a:rPr lang="ru-RU" smtClean="0"/>
              <a:t>23</a:t>
            </a:fld>
            <a:endParaRPr lang="ru-RU"/>
          </a:p>
        </p:txBody>
      </p:sp>
    </p:spTree>
    <p:extLst>
      <p:ext uri="{BB962C8B-B14F-4D97-AF65-F5344CB8AC3E}">
        <p14:creationId xmlns:p14="http://schemas.microsoft.com/office/powerpoint/2010/main" val="370070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27</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Создание компьютерных систем (может быть, вы этого еще не знаете) — весьма непростое дело. По мере увеличения их сложности трудоемкость процессов конструирования соответствующего программного обеспечения возрастает согласно экспоненциальному закону. Как и в любой профессии, прогресс в программировании достигается только путем обучения, причем как на ошибках, так и на удачах — своих и чужих. </a:t>
            </a:r>
            <a:endParaRPr lang="en-US" dirty="0"/>
          </a:p>
        </p:txBody>
      </p:sp>
      <p:sp>
        <p:nvSpPr>
          <p:cNvPr id="4" name="Номер слайда 3"/>
          <p:cNvSpPr>
            <a:spLocks noGrp="1"/>
          </p:cNvSpPr>
          <p:nvPr>
            <p:ph type="sldNum" sz="quarter" idx="10"/>
          </p:nvPr>
        </p:nvSpPr>
        <p:spPr/>
        <p:txBody>
          <a:bodyPr/>
          <a:lstStyle/>
          <a:p>
            <a:fld id="{8144D336-DBEE-4DAD-9873-6A3B2EB31A31}" type="slidenum">
              <a:rPr lang="ru-RU" smtClean="0"/>
              <a:t>2</a:t>
            </a:fld>
            <a:endParaRPr lang="ru-RU"/>
          </a:p>
        </p:txBody>
      </p:sp>
    </p:spTree>
    <p:extLst>
      <p:ext uri="{BB962C8B-B14F-4D97-AF65-F5344CB8AC3E}">
        <p14:creationId xmlns:p14="http://schemas.microsoft.com/office/powerpoint/2010/main" val="249779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0B3A2-EC25-4485-A4C4-A3422D285198}" type="slidenum">
              <a:rPr lang="ru-RU"/>
              <a:pPr/>
              <a:t>5</a:t>
            </a:fld>
            <a:endParaRPr lang="ru-RU"/>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ru-RU" b="1" dirty="0" smtClean="0"/>
              <a:t>с. 15</a:t>
            </a:r>
          </a:p>
          <a:p>
            <a:r>
              <a:rPr lang="ru-RU" b="1" dirty="0" smtClean="0"/>
              <a:t>Паттерны </a:t>
            </a:r>
            <a:r>
              <a:rPr lang="ru-RU" b="1" dirty="0"/>
              <a:t>проектирования</a:t>
            </a:r>
            <a:r>
              <a:rPr lang="ru-RU" dirty="0"/>
              <a:t> - эффективные способы решения характерных задач проектирования компьютерных программ</a:t>
            </a:r>
          </a:p>
          <a:p>
            <a:r>
              <a:rPr lang="ru-RU" dirty="0"/>
              <a:t>Представляют собой обобщенное описание решения задачи, которое можно использовать в различных ситуациях</a:t>
            </a:r>
          </a:p>
          <a:p>
            <a:pPr lvl="1"/>
            <a:r>
              <a:rPr lang="ru-RU" dirty="0"/>
              <a:t>ОО паттерны проектирования часто показывают отношения и взаимодействия между классами или объектами без определения того какие именно классы и объекты будут использоваться</a:t>
            </a:r>
          </a:p>
          <a:p>
            <a:r>
              <a:rPr lang="ru-RU" dirty="0"/>
              <a:t>Алгоритмы не являются паттернами, т.к. решают задачу вычисления а не программирования</a:t>
            </a:r>
          </a:p>
        </p:txBody>
      </p:sp>
    </p:spTree>
    <p:extLst>
      <p:ext uri="{BB962C8B-B14F-4D97-AF65-F5344CB8AC3E}">
        <p14:creationId xmlns:p14="http://schemas.microsoft.com/office/powerpoint/2010/main" val="154239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2813" rtl="0" eaLnBrk="0" fontAlgn="base" latinLnBrk="0" hangingPunct="0">
              <a:lnSpc>
                <a:spcPct val="90000"/>
              </a:lnSpc>
              <a:spcBef>
                <a:spcPct val="30000"/>
              </a:spcBef>
              <a:spcAft>
                <a:spcPts val="338"/>
              </a:spcAft>
              <a:buClrTx/>
              <a:buSzTx/>
              <a:buFontTx/>
              <a:buNone/>
              <a:tabLst/>
              <a:defRPr/>
            </a:pPr>
            <a:r>
              <a:rPr lang="ru-RU" sz="900" kern="1200" dirty="0" smtClean="0">
                <a:solidFill>
                  <a:schemeClr val="tx1"/>
                </a:solidFill>
                <a:effectLst/>
                <a:latin typeface="Segoe" pitchFamily="34" charset="0"/>
                <a:ea typeface="+mn-ea"/>
                <a:cs typeface="+mn-cs"/>
              </a:rPr>
              <a:t>В 70-е годы прошлого века известный архитектор Кристофер Александр (</a:t>
            </a:r>
            <a:r>
              <a:rPr lang="ru-RU" sz="900" kern="1200" dirty="0" err="1" smtClean="0">
                <a:solidFill>
                  <a:schemeClr val="tx1"/>
                </a:solidFill>
                <a:effectLst/>
                <a:latin typeface="Segoe" pitchFamily="34" charset="0"/>
                <a:ea typeface="+mn-ea"/>
                <a:cs typeface="+mn-cs"/>
              </a:rPr>
              <a:t>Christopher</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Alexander</a:t>
            </a:r>
            <a:r>
              <a:rPr lang="ru-RU" sz="900" kern="1200" dirty="0" smtClean="0">
                <a:solidFill>
                  <a:schemeClr val="tx1"/>
                </a:solidFill>
                <a:effectLst/>
                <a:latin typeface="Segoe" pitchFamily="34" charset="0"/>
                <a:ea typeface="+mn-ea"/>
                <a:cs typeface="+mn-cs"/>
              </a:rPr>
              <a:t>) описал основные шаблоны проектирования при построении зданий. Он впервые предложил способ описания знаний в некоторой области с помощью образцов(паттернов), каждый из которых описывает проблему-конфликт и способы ее разрешения.</a:t>
            </a:r>
          </a:p>
          <a:p>
            <a:r>
              <a:rPr lang="ru-RU" sz="900" kern="1200" dirty="0" smtClean="0">
                <a:solidFill>
                  <a:schemeClr val="tx1"/>
                </a:solidFill>
                <a:effectLst/>
                <a:latin typeface="Segoe" pitchFamily="34" charset="0"/>
                <a:ea typeface="+mn-ea"/>
                <a:cs typeface="+mn-cs"/>
              </a:rPr>
              <a:t>Дорожные происшествия гораздо чаще происходят там где пересекаются две дороги, чем на Т-образных перекрестках.</a:t>
            </a:r>
          </a:p>
          <a:p>
            <a:r>
              <a:rPr lang="ru-RU" sz="900" kern="1200" dirty="0" smtClean="0">
                <a:solidFill>
                  <a:schemeClr val="tx1"/>
                </a:solidFill>
                <a:effectLst/>
                <a:latin typeface="Segoe" pitchFamily="34" charset="0"/>
                <a:ea typeface="+mn-ea"/>
                <a:cs typeface="+mn-cs"/>
              </a:rPr>
              <a:t>Следовательно: Располагайте систему дорог так, чтобы </a:t>
            </a:r>
            <a:r>
              <a:rPr lang="ru-RU" sz="900" kern="1200" dirty="0" err="1" smtClean="0">
                <a:solidFill>
                  <a:schemeClr val="tx1"/>
                </a:solidFill>
                <a:effectLst/>
                <a:latin typeface="Segoe" pitchFamily="34" charset="0"/>
                <a:ea typeface="+mn-ea"/>
                <a:cs typeface="+mn-cs"/>
              </a:rPr>
              <a:t>кажые</a:t>
            </a:r>
            <a:r>
              <a:rPr lang="ru-RU" sz="900" kern="1200" dirty="0" smtClean="0">
                <a:solidFill>
                  <a:schemeClr val="tx1"/>
                </a:solidFill>
                <a:effectLst/>
                <a:latin typeface="Segoe" pitchFamily="34" charset="0"/>
                <a:ea typeface="+mn-ea"/>
                <a:cs typeface="+mn-cs"/>
              </a:rPr>
              <a:t> две дороги, которые встречаются на одном уровне, встречались в виде Т-образного перекрестка как можно ближе к 90 градусам. Избегайте четырехсторонних перекрестков и поперечного движения.</a:t>
            </a:r>
          </a:p>
          <a:p>
            <a:pPr marL="0" marR="0" indent="0" algn="l" defTabSz="912813" rtl="0" eaLnBrk="0" fontAlgn="base" latinLnBrk="0" hangingPunct="0">
              <a:lnSpc>
                <a:spcPct val="90000"/>
              </a:lnSpc>
              <a:spcBef>
                <a:spcPct val="30000"/>
              </a:spcBef>
              <a:spcAft>
                <a:spcPts val="338"/>
              </a:spcAft>
              <a:buClrTx/>
              <a:buSzTx/>
              <a:buFontTx/>
              <a:buNone/>
              <a:tabLst/>
              <a:defRPr/>
            </a:pPr>
            <a:endParaRPr lang="ru-RU" sz="900" kern="1200" dirty="0" smtClean="0">
              <a:solidFill>
                <a:schemeClr val="tx1"/>
              </a:solidFill>
              <a:effectLst/>
              <a:latin typeface="Segoe" pitchFamily="34" charset="0"/>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393504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kern="1200" dirty="0" smtClean="0">
                <a:solidFill>
                  <a:schemeClr val="tx1"/>
                </a:solidFill>
                <a:effectLst/>
                <a:latin typeface="Segoe" pitchFamily="34" charset="0"/>
                <a:ea typeface="+mn-ea"/>
                <a:cs typeface="+mn-cs"/>
              </a:rPr>
              <a:t>в 1987 году Кент </a:t>
            </a:r>
            <a:r>
              <a:rPr lang="ru-RU" sz="900" kern="1200" dirty="0" err="1" smtClean="0">
                <a:solidFill>
                  <a:schemeClr val="tx1"/>
                </a:solidFill>
                <a:effectLst/>
                <a:latin typeface="Segoe" pitchFamily="34" charset="0"/>
                <a:ea typeface="+mn-ea"/>
                <a:cs typeface="+mn-cs"/>
              </a:rPr>
              <a:t>Бэк</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Kent</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Beck</a:t>
            </a:r>
            <a:r>
              <a:rPr lang="ru-RU" sz="900" kern="1200" dirty="0" smtClean="0">
                <a:solidFill>
                  <a:schemeClr val="tx1"/>
                </a:solidFill>
                <a:effectLst/>
                <a:latin typeface="Segoe" pitchFamily="34" charset="0"/>
                <a:ea typeface="+mn-ea"/>
                <a:cs typeface="+mn-cs"/>
              </a:rPr>
              <a:t>) и </a:t>
            </a:r>
            <a:r>
              <a:rPr lang="ru-RU" sz="900" kern="1200" dirty="0" err="1" smtClean="0">
                <a:solidFill>
                  <a:schemeClr val="tx1"/>
                </a:solidFill>
                <a:effectLst/>
                <a:latin typeface="Segoe" pitchFamily="34" charset="0"/>
                <a:ea typeface="+mn-ea"/>
                <a:cs typeface="+mn-cs"/>
              </a:rPr>
              <a:t>Вард</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Каннингем</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Ward</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Cunningham</a:t>
            </a:r>
            <a:r>
              <a:rPr lang="ru-RU" sz="900" kern="1200" dirty="0" smtClean="0">
                <a:solidFill>
                  <a:schemeClr val="tx1"/>
                </a:solidFill>
                <a:effectLst/>
                <a:latin typeface="Segoe" pitchFamily="34" charset="0"/>
                <a:ea typeface="+mn-ea"/>
                <a:cs typeface="+mn-cs"/>
              </a:rPr>
              <a:t>) взяли идеи Александра и разработали шаблоны применительно к разработке программного обеспечения для разработки графических оболочек на языке </a:t>
            </a:r>
            <a:r>
              <a:rPr lang="ru-RU" sz="900" kern="1200" dirty="0" err="1" smtClean="0">
                <a:solidFill>
                  <a:schemeClr val="tx1"/>
                </a:solidFill>
                <a:effectLst/>
                <a:latin typeface="Segoe" pitchFamily="34" charset="0"/>
                <a:ea typeface="+mn-ea"/>
                <a:cs typeface="+mn-cs"/>
              </a:rPr>
              <a:t>Smalltalk</a:t>
            </a:r>
            <a:r>
              <a:rPr lang="ru-RU" sz="900" kern="1200" dirty="0" smtClean="0">
                <a:solidFill>
                  <a:schemeClr val="tx1"/>
                </a:solidFill>
                <a:effectLst/>
                <a:latin typeface="Segoe" pitchFamily="34" charset="0"/>
                <a:ea typeface="+mn-ea"/>
                <a:cs typeface="+mn-cs"/>
              </a:rPr>
              <a:t>;  </a:t>
            </a:r>
          </a:p>
          <a:p>
            <a:r>
              <a:rPr lang="ru-RU" sz="900" kern="1200" dirty="0" smtClean="0">
                <a:solidFill>
                  <a:schemeClr val="tx1"/>
                </a:solidFill>
                <a:effectLst/>
                <a:latin typeface="Segoe" pitchFamily="34" charset="0"/>
                <a:ea typeface="+mn-ea"/>
                <a:cs typeface="+mn-cs"/>
              </a:rPr>
              <a:t>в 1988 году Эрих Гамма (</a:t>
            </a:r>
            <a:r>
              <a:rPr lang="ru-RU" sz="900" kern="1200" dirty="0" err="1" smtClean="0">
                <a:solidFill>
                  <a:schemeClr val="tx1"/>
                </a:solidFill>
                <a:effectLst/>
                <a:latin typeface="Segoe" pitchFamily="34" charset="0"/>
                <a:ea typeface="+mn-ea"/>
                <a:cs typeface="+mn-cs"/>
              </a:rPr>
              <a:t>Erich</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Gamma</a:t>
            </a:r>
            <a:r>
              <a:rPr lang="ru-RU" sz="900" kern="1200" dirty="0" smtClean="0">
                <a:solidFill>
                  <a:schemeClr val="tx1"/>
                </a:solidFill>
                <a:effectLst/>
                <a:latin typeface="Segoe" pitchFamily="34" charset="0"/>
                <a:ea typeface="+mn-ea"/>
                <a:cs typeface="+mn-cs"/>
              </a:rPr>
              <a:t>) начал писать докторскую диссертацию при </a:t>
            </a:r>
            <a:r>
              <a:rPr lang="ru-RU" sz="900" kern="1200" dirty="0" err="1" smtClean="0">
                <a:solidFill>
                  <a:schemeClr val="tx1"/>
                </a:solidFill>
                <a:effectLst/>
                <a:latin typeface="Segoe" pitchFamily="34" charset="0"/>
                <a:ea typeface="+mn-ea"/>
                <a:cs typeface="+mn-cs"/>
              </a:rPr>
              <a:t>Цюрихском</a:t>
            </a:r>
            <a:r>
              <a:rPr lang="ru-RU" sz="900" kern="1200" dirty="0" smtClean="0">
                <a:solidFill>
                  <a:schemeClr val="tx1"/>
                </a:solidFill>
                <a:effectLst/>
                <a:latin typeface="Segoe" pitchFamily="34" charset="0"/>
                <a:ea typeface="+mn-ea"/>
                <a:cs typeface="+mn-cs"/>
              </a:rPr>
              <a:t> университете об общей переносимости этой методики на разработку программ;  </a:t>
            </a:r>
          </a:p>
          <a:p>
            <a:r>
              <a:rPr lang="ru-RU" sz="900" kern="1200" dirty="0" smtClean="0">
                <a:solidFill>
                  <a:schemeClr val="tx1"/>
                </a:solidFill>
                <a:effectLst/>
                <a:latin typeface="Segoe" pitchFamily="34" charset="0"/>
                <a:ea typeface="+mn-ea"/>
                <a:cs typeface="+mn-cs"/>
              </a:rPr>
              <a:t>в 1989—1991 годах Джеймс </a:t>
            </a:r>
            <a:r>
              <a:rPr lang="ru-RU" sz="900" kern="1200" dirty="0" err="1" smtClean="0">
                <a:solidFill>
                  <a:schemeClr val="tx1"/>
                </a:solidFill>
                <a:effectLst/>
                <a:latin typeface="Segoe" pitchFamily="34" charset="0"/>
                <a:ea typeface="+mn-ea"/>
                <a:cs typeface="+mn-cs"/>
              </a:rPr>
              <a:t>Коплин</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James</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Coplien</a:t>
            </a:r>
            <a:r>
              <a:rPr lang="ru-RU" sz="900" kern="1200" dirty="0" smtClean="0">
                <a:solidFill>
                  <a:schemeClr val="tx1"/>
                </a:solidFill>
                <a:effectLst/>
                <a:latin typeface="Segoe" pitchFamily="34" charset="0"/>
                <a:ea typeface="+mn-ea"/>
                <a:cs typeface="+mn-cs"/>
              </a:rPr>
              <a:t>) трудился над разработкой идиом для программирования на C++ и опубликовал в 1991 году книгу </a:t>
            </a:r>
            <a:r>
              <a:rPr lang="ru-RU" sz="900" kern="1200" dirty="0" err="1" smtClean="0">
                <a:solidFill>
                  <a:schemeClr val="tx1"/>
                </a:solidFill>
                <a:effectLst/>
                <a:latin typeface="Segoe" pitchFamily="34" charset="0"/>
                <a:ea typeface="+mn-ea"/>
                <a:cs typeface="+mn-cs"/>
              </a:rPr>
              <a:t>Advanced</a:t>
            </a:r>
            <a:r>
              <a:rPr lang="ru-RU" sz="900" kern="1200" dirty="0" smtClean="0">
                <a:solidFill>
                  <a:schemeClr val="tx1"/>
                </a:solidFill>
                <a:effectLst/>
                <a:latin typeface="Segoe" pitchFamily="34" charset="0"/>
                <a:ea typeface="+mn-ea"/>
                <a:cs typeface="+mn-cs"/>
              </a:rPr>
              <a:t> C++ </a:t>
            </a:r>
            <a:r>
              <a:rPr lang="ru-RU" sz="900" kern="1200" dirty="0" err="1" smtClean="0">
                <a:solidFill>
                  <a:schemeClr val="tx1"/>
                </a:solidFill>
                <a:effectLst/>
                <a:latin typeface="Segoe" pitchFamily="34" charset="0"/>
                <a:ea typeface="+mn-ea"/>
                <a:cs typeface="+mn-cs"/>
              </a:rPr>
              <a:t>Idioms</a:t>
            </a:r>
            <a:r>
              <a:rPr lang="ru-RU" sz="900" kern="1200" dirty="0" smtClean="0">
                <a:solidFill>
                  <a:schemeClr val="tx1"/>
                </a:solidFill>
                <a:effectLst/>
                <a:latin typeface="Segoe" pitchFamily="34" charset="0"/>
                <a:ea typeface="+mn-ea"/>
                <a:cs typeface="+mn-cs"/>
              </a:rPr>
              <a:t>.</a:t>
            </a:r>
          </a:p>
          <a:p>
            <a:r>
              <a:rPr lang="ru-RU" sz="900" kern="1200" dirty="0" smtClean="0">
                <a:solidFill>
                  <a:schemeClr val="tx1"/>
                </a:solidFill>
                <a:effectLst/>
                <a:latin typeface="Segoe" pitchFamily="34" charset="0"/>
                <a:ea typeface="+mn-ea"/>
                <a:cs typeface="+mn-cs"/>
              </a:rPr>
              <a:t>Эрих Гамма в сотрудничестве с Ричардом </a:t>
            </a:r>
            <a:r>
              <a:rPr lang="ru-RU" sz="900" kern="1200" dirty="0" err="1" smtClean="0">
                <a:solidFill>
                  <a:schemeClr val="tx1"/>
                </a:solidFill>
                <a:effectLst/>
                <a:latin typeface="Segoe" pitchFamily="34" charset="0"/>
                <a:ea typeface="+mn-ea"/>
                <a:cs typeface="+mn-cs"/>
              </a:rPr>
              <a:t>Хелмом</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Richard</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Helm</a:t>
            </a:r>
            <a:r>
              <a:rPr lang="ru-RU" sz="900" kern="1200" dirty="0" smtClean="0">
                <a:solidFill>
                  <a:schemeClr val="tx1"/>
                </a:solidFill>
                <a:effectLst/>
                <a:latin typeface="Segoe" pitchFamily="34" charset="0"/>
                <a:ea typeface="+mn-ea"/>
                <a:cs typeface="+mn-cs"/>
              </a:rPr>
              <a:t>),</a:t>
            </a:r>
          </a:p>
          <a:p>
            <a:r>
              <a:rPr lang="ru-RU" sz="900" kern="1200" dirty="0" smtClean="0">
                <a:solidFill>
                  <a:schemeClr val="tx1"/>
                </a:solidFill>
                <a:effectLst/>
                <a:latin typeface="Segoe" pitchFamily="34" charset="0"/>
                <a:ea typeface="+mn-ea"/>
                <a:cs typeface="+mn-cs"/>
              </a:rPr>
              <a:t>Ральфом Джонсоном (</a:t>
            </a:r>
            <a:r>
              <a:rPr lang="ru-RU" sz="900" kern="1200" dirty="0" err="1" smtClean="0">
                <a:solidFill>
                  <a:schemeClr val="tx1"/>
                </a:solidFill>
                <a:effectLst/>
                <a:latin typeface="Segoe" pitchFamily="34" charset="0"/>
                <a:ea typeface="+mn-ea"/>
                <a:cs typeface="+mn-cs"/>
              </a:rPr>
              <a:t>Ralph</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Johnson</a:t>
            </a:r>
            <a:r>
              <a:rPr lang="ru-RU" sz="900" kern="1200" dirty="0" smtClean="0">
                <a:solidFill>
                  <a:schemeClr val="tx1"/>
                </a:solidFill>
                <a:effectLst/>
                <a:latin typeface="Segoe" pitchFamily="34" charset="0"/>
                <a:ea typeface="+mn-ea"/>
                <a:cs typeface="+mn-cs"/>
              </a:rPr>
              <a:t>) и Джоном </a:t>
            </a:r>
            <a:r>
              <a:rPr lang="ru-RU" sz="900" kern="1200" dirty="0" err="1" smtClean="0">
                <a:solidFill>
                  <a:schemeClr val="tx1"/>
                </a:solidFill>
                <a:effectLst/>
                <a:latin typeface="Segoe" pitchFamily="34" charset="0"/>
                <a:ea typeface="+mn-ea"/>
                <a:cs typeface="+mn-cs"/>
              </a:rPr>
              <a:t>Влиссидсом</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John</a:t>
            </a:r>
            <a:endParaRPr lang="ru-RU" sz="900" kern="1200" dirty="0" smtClean="0">
              <a:solidFill>
                <a:schemeClr val="tx1"/>
              </a:solidFill>
              <a:effectLst/>
              <a:latin typeface="Segoe" pitchFamily="34" charset="0"/>
              <a:ea typeface="+mn-ea"/>
              <a:cs typeface="+mn-cs"/>
            </a:endParaRPr>
          </a:p>
          <a:p>
            <a:r>
              <a:rPr lang="en-US" sz="900" kern="1200" dirty="0" err="1" smtClean="0">
                <a:solidFill>
                  <a:schemeClr val="tx1"/>
                </a:solidFill>
                <a:effectLst/>
                <a:latin typeface="Segoe" pitchFamily="34" charset="0"/>
                <a:ea typeface="+mn-ea"/>
                <a:cs typeface="+mn-cs"/>
              </a:rPr>
              <a:t>Vlissides</a:t>
            </a:r>
            <a:r>
              <a:rPr lang="en-US" sz="900" kern="1200" dirty="0" smtClean="0">
                <a:solidFill>
                  <a:schemeClr val="tx1"/>
                </a:solidFill>
                <a:effectLst/>
                <a:latin typeface="Segoe" pitchFamily="34" charset="0"/>
                <a:ea typeface="+mn-ea"/>
                <a:cs typeface="+mn-cs"/>
              </a:rPr>
              <a:t>) </a:t>
            </a:r>
            <a:r>
              <a:rPr lang="ru-RU" sz="900" kern="1200" dirty="0" smtClean="0">
                <a:solidFill>
                  <a:schemeClr val="tx1"/>
                </a:solidFill>
                <a:effectLst/>
                <a:latin typeface="Segoe" pitchFamily="34" charset="0"/>
                <a:ea typeface="+mn-ea"/>
                <a:cs typeface="+mn-cs"/>
              </a:rPr>
              <a:t>публикует книгу </a:t>
            </a:r>
            <a:r>
              <a:rPr lang="en-US" sz="900" kern="1200" dirty="0" smtClean="0">
                <a:solidFill>
                  <a:schemeClr val="tx1"/>
                </a:solidFill>
                <a:effectLst/>
                <a:latin typeface="Segoe" pitchFamily="34" charset="0"/>
                <a:ea typeface="+mn-ea"/>
                <a:cs typeface="+mn-cs"/>
              </a:rPr>
              <a:t>Design Patterns — Elements of Reusable Object-Oriented Software. </a:t>
            </a:r>
            <a:endParaRPr lang="ru-RU" sz="900" kern="1200" dirty="0" smtClean="0">
              <a:solidFill>
                <a:schemeClr val="tx1"/>
              </a:solidFill>
              <a:effectLst/>
              <a:latin typeface="Segoe" pitchFamily="34" charset="0"/>
              <a:ea typeface="+mn-ea"/>
              <a:cs typeface="+mn-cs"/>
            </a:endParaRPr>
          </a:p>
          <a:p>
            <a:r>
              <a:rPr lang="ru-RU" sz="900" kern="1200" dirty="0" smtClean="0">
                <a:solidFill>
                  <a:schemeClr val="tx1"/>
                </a:solidFill>
                <a:effectLst/>
                <a:latin typeface="Segoe" pitchFamily="34" charset="0"/>
                <a:ea typeface="+mn-ea"/>
                <a:cs typeface="+mn-cs"/>
              </a:rPr>
              <a:t>Также команда авторов этой книги известна общественности под названием “Банда четырёх” (англ. </a:t>
            </a:r>
            <a:r>
              <a:rPr lang="ru-RU" sz="900" kern="1200" dirty="0" err="1" smtClean="0">
                <a:solidFill>
                  <a:schemeClr val="tx1"/>
                </a:solidFill>
                <a:effectLst/>
                <a:latin typeface="Segoe" pitchFamily="34" charset="0"/>
                <a:ea typeface="+mn-ea"/>
                <a:cs typeface="+mn-cs"/>
              </a:rPr>
              <a:t>Gang</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of</a:t>
            </a:r>
            <a:r>
              <a:rPr lang="ru-RU" sz="900" kern="1200" dirty="0" smtClean="0">
                <a:solidFill>
                  <a:schemeClr val="tx1"/>
                </a:solidFill>
                <a:effectLst/>
                <a:latin typeface="Segoe" pitchFamily="34" charset="0"/>
                <a:ea typeface="+mn-ea"/>
                <a:cs typeface="+mn-cs"/>
              </a:rPr>
              <a:t> </a:t>
            </a:r>
            <a:r>
              <a:rPr lang="ru-RU" sz="900" kern="1200" dirty="0" err="1" smtClean="0">
                <a:solidFill>
                  <a:schemeClr val="tx1"/>
                </a:solidFill>
                <a:effectLst/>
                <a:latin typeface="Segoe" pitchFamily="34" charset="0"/>
                <a:ea typeface="+mn-ea"/>
                <a:cs typeface="+mn-cs"/>
              </a:rPr>
              <a:t>Four</a:t>
            </a:r>
            <a:r>
              <a:rPr lang="ru-RU" sz="900" kern="1200" dirty="0" smtClean="0">
                <a:solidFill>
                  <a:schemeClr val="tx1"/>
                </a:solidFill>
                <a:effectLst/>
                <a:latin typeface="Segoe" pitchFamily="34" charset="0"/>
                <a:ea typeface="+mn-ea"/>
                <a:cs typeface="+mn-cs"/>
              </a:rPr>
              <a:t>, часто сокращается до </a:t>
            </a:r>
            <a:r>
              <a:rPr lang="ru-RU" sz="900" kern="1200" dirty="0" err="1" smtClean="0">
                <a:solidFill>
                  <a:schemeClr val="tx1"/>
                </a:solidFill>
                <a:effectLst/>
                <a:latin typeface="Segoe" pitchFamily="34" charset="0"/>
                <a:ea typeface="+mn-ea"/>
                <a:cs typeface="+mn-cs"/>
              </a:rPr>
              <a:t>GoF</a:t>
            </a:r>
            <a:r>
              <a:rPr lang="ru-RU" sz="900" kern="1200" dirty="0" smtClean="0">
                <a:solidFill>
                  <a:schemeClr val="tx1"/>
                </a:solidFill>
                <a:effectLst/>
                <a:latin typeface="Segoe" pitchFamily="34" charset="0"/>
                <a:ea typeface="+mn-ea"/>
                <a:cs typeface="+mn-cs"/>
              </a:rPr>
              <a:t>).</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178168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Многослойная архитектура обеспечивает группировку связанной функциональности приложения в разных слоях, выстраиваемых вертикально, поверх друг друга.</a:t>
            </a:r>
          </a:p>
          <a:p>
            <a:r>
              <a:rPr lang="ru-RU" sz="1200" b="0" i="0" kern="1200" dirty="0" smtClean="0">
                <a:solidFill>
                  <a:schemeClr val="tx1"/>
                </a:solidFill>
                <a:effectLst/>
                <a:latin typeface="+mn-lt"/>
                <a:ea typeface="+mn-ea"/>
                <a:cs typeface="+mn-cs"/>
              </a:rPr>
              <a:t>Функциональность каждого слоя объединена общей ролью или ответственностью. Слои слабо связаны, и между ними осуществляется явный обмен данными.</a:t>
            </a:r>
          </a:p>
          <a:p>
            <a:r>
              <a:rPr lang="ru-RU" sz="1200" b="0" i="0" kern="1200" dirty="0" smtClean="0">
                <a:solidFill>
                  <a:schemeClr val="tx1"/>
                </a:solidFill>
                <a:effectLst/>
                <a:latin typeface="+mn-lt"/>
                <a:ea typeface="+mn-ea"/>
                <a:cs typeface="+mn-cs"/>
              </a:rPr>
              <a:t>Сквозная функциональность охватывает все слои приложения и включает в себя такие важные блоки, как: журнализация, конфигурирование и связь.</a:t>
            </a:r>
          </a:p>
          <a:p>
            <a:r>
              <a:rPr lang="ru-RU" sz="1200" b="0" i="0" kern="1200" dirty="0" smtClean="0">
                <a:solidFill>
                  <a:schemeClr val="tx1"/>
                </a:solidFill>
                <a:effectLst/>
                <a:latin typeface="+mn-lt"/>
                <a:ea typeface="+mn-ea"/>
                <a:cs typeface="+mn-cs"/>
              </a:rPr>
              <a:t>Система журнализации призвана упростить диагностику и локализацию ошибок в случае их возникновения, а также может использоваться как система аудита действий пользователя.</a:t>
            </a:r>
          </a:p>
          <a:p>
            <a:endParaRPr lang="en-US" dirty="0"/>
          </a:p>
        </p:txBody>
      </p:sp>
      <p:sp>
        <p:nvSpPr>
          <p:cNvPr id="4" name="Номер слайда 3"/>
          <p:cNvSpPr>
            <a:spLocks noGrp="1"/>
          </p:cNvSpPr>
          <p:nvPr>
            <p:ph type="sldNum" sz="quarter" idx="10"/>
          </p:nvPr>
        </p:nvSpPr>
        <p:spPr/>
        <p:txBody>
          <a:bodyPr/>
          <a:lstStyle/>
          <a:p>
            <a:fld id="{8144D336-DBEE-4DAD-9873-6A3B2EB31A31}" type="slidenum">
              <a:rPr lang="ru-RU" smtClean="0"/>
              <a:t>13</a:t>
            </a:fld>
            <a:endParaRPr lang="ru-RU"/>
          </a:p>
        </p:txBody>
      </p:sp>
    </p:spTree>
    <p:extLst>
      <p:ext uri="{BB962C8B-B14F-4D97-AF65-F5344CB8AC3E}">
        <p14:creationId xmlns:p14="http://schemas.microsoft.com/office/powerpoint/2010/main" val="1225491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err="1" smtClean="0">
                <a:solidFill>
                  <a:schemeClr val="tx1"/>
                </a:solidFill>
                <a:latin typeface="Arial" charset="0"/>
                <a:ea typeface="+mn-ea"/>
                <a:cs typeface="Arial" charset="0"/>
              </a:rPr>
              <a:t>MVC</a:t>
            </a:r>
            <a:r>
              <a:rPr lang="ru-RU" sz="1200" b="0" i="0" u="none" strike="noStrike" kern="1200" baseline="0" dirty="0" smtClean="0">
                <a:solidFill>
                  <a:schemeClr val="tx1"/>
                </a:solidFill>
                <a:latin typeface="Arial" charset="0"/>
                <a:ea typeface="+mn-ea"/>
                <a:cs typeface="Arial" charset="0"/>
              </a:rPr>
              <a:t> состоит из объектов трех видов. </a:t>
            </a:r>
            <a:r>
              <a:rPr lang="ru-RU" sz="1200" b="0" i="1" u="none" strike="noStrike" kern="1200" baseline="0" dirty="0" smtClean="0">
                <a:solidFill>
                  <a:schemeClr val="tx1"/>
                </a:solidFill>
                <a:latin typeface="Arial" charset="0"/>
                <a:ea typeface="+mn-ea"/>
                <a:cs typeface="Arial" charset="0"/>
              </a:rPr>
              <a:t>Модель </a:t>
            </a:r>
            <a:r>
              <a:rPr lang="ru-RU" sz="1200" b="0" i="0" u="none" strike="noStrike" kern="1200" baseline="0" dirty="0" smtClean="0">
                <a:solidFill>
                  <a:schemeClr val="tx1"/>
                </a:solidFill>
                <a:latin typeface="Arial" charset="0"/>
                <a:ea typeface="+mn-ea"/>
                <a:cs typeface="Arial" charset="0"/>
              </a:rPr>
              <a:t>– это объект приложения,</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а </a:t>
            </a:r>
            <a:r>
              <a:rPr lang="ru-RU" sz="1200" b="0" i="1" u="none" strike="noStrike" kern="1200" baseline="0" dirty="0" smtClean="0">
                <a:solidFill>
                  <a:schemeClr val="tx1"/>
                </a:solidFill>
                <a:latin typeface="Arial" charset="0"/>
                <a:ea typeface="+mn-ea"/>
                <a:cs typeface="Arial" charset="0"/>
              </a:rPr>
              <a:t>вид </a:t>
            </a:r>
            <a:r>
              <a:rPr lang="ru-RU" sz="1200" b="0" i="0" u="none" strike="noStrike" kern="1200" baseline="0" dirty="0" smtClean="0">
                <a:solidFill>
                  <a:schemeClr val="tx1"/>
                </a:solidFill>
                <a:latin typeface="Arial" charset="0"/>
                <a:ea typeface="+mn-ea"/>
                <a:cs typeface="Arial" charset="0"/>
              </a:rPr>
              <a:t>– экранное представление. </a:t>
            </a:r>
            <a:r>
              <a:rPr lang="ru-RU" sz="1200" b="0" i="1" u="none" strike="noStrike" kern="1200" baseline="0" dirty="0" smtClean="0">
                <a:solidFill>
                  <a:schemeClr val="tx1"/>
                </a:solidFill>
                <a:latin typeface="Arial" charset="0"/>
                <a:ea typeface="+mn-ea"/>
                <a:cs typeface="Arial" charset="0"/>
              </a:rPr>
              <a:t>Контроллер </a:t>
            </a:r>
            <a:r>
              <a:rPr lang="ru-RU" sz="1200" b="0" i="0" u="none" strike="noStrike" kern="1200" baseline="0" dirty="0" smtClean="0">
                <a:solidFill>
                  <a:schemeClr val="tx1"/>
                </a:solidFill>
                <a:latin typeface="Arial" charset="0"/>
                <a:ea typeface="+mn-ea"/>
                <a:cs typeface="Arial" charset="0"/>
              </a:rPr>
              <a:t>описывает, как интерфейс реагирует на управляющие воздействия пользователя. До появления схемы </a:t>
            </a:r>
            <a:r>
              <a:rPr lang="ru-RU" sz="1200" b="0" i="0" u="none" strike="noStrike" kern="1200" baseline="0" dirty="0" err="1" smtClean="0">
                <a:solidFill>
                  <a:schemeClr val="tx1"/>
                </a:solidFill>
                <a:latin typeface="Arial" charset="0"/>
                <a:ea typeface="+mn-ea"/>
                <a:cs typeface="Arial" charset="0"/>
              </a:rPr>
              <a:t>MVC</a:t>
            </a:r>
            <a:r>
              <a:rPr lang="ru-RU" sz="1200" b="0" i="0" u="none" strike="noStrike" kern="1200" baseline="0" dirty="0" smtClean="0">
                <a:solidFill>
                  <a:schemeClr val="tx1"/>
                </a:solidFill>
                <a:latin typeface="Arial" charset="0"/>
                <a:ea typeface="+mn-ea"/>
                <a:cs typeface="Arial" charset="0"/>
              </a:rPr>
              <a:t> эти</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объекты в пользовательских интерфейсах смешивались. MVC отделяет их друг</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от друга, за счет чего повышается гибкость и улучшаются возможности повторного использования.</a:t>
            </a:r>
            <a:endParaRPr lang="en-US" sz="1200" b="0" i="0" u="none" strike="noStrike" kern="1200" baseline="0" dirty="0" smtClean="0">
              <a:solidFill>
                <a:schemeClr val="tx1"/>
              </a:solidFill>
              <a:latin typeface="Arial" charset="0"/>
              <a:ea typeface="+mn-ea"/>
              <a:cs typeface="Arial" charset="0"/>
            </a:endParaRPr>
          </a:p>
        </p:txBody>
      </p:sp>
      <p:sp>
        <p:nvSpPr>
          <p:cNvPr id="4" name="Номер слайда 3"/>
          <p:cNvSpPr>
            <a:spLocks noGrp="1"/>
          </p:cNvSpPr>
          <p:nvPr>
            <p:ph type="sldNum" sz="quarter" idx="10"/>
          </p:nvPr>
        </p:nvSpPr>
        <p:spPr/>
        <p:txBody>
          <a:bodyPr/>
          <a:lstStyle/>
          <a:p>
            <a:fld id="{2BA51D53-1D63-4A9F-8701-A073A0EC8030}" type="slidenum">
              <a:rPr lang="ru-RU" smtClean="0"/>
              <a:pPr/>
              <a:t>14</a:t>
            </a:fld>
            <a:endParaRPr lang="ru-RU"/>
          </a:p>
        </p:txBody>
      </p:sp>
    </p:spTree>
    <p:extLst>
      <p:ext uri="{BB962C8B-B14F-4D97-AF65-F5344CB8AC3E}">
        <p14:creationId xmlns:p14="http://schemas.microsoft.com/office/powerpoint/2010/main" val="126196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Arial" charset="0"/>
                <a:ea typeface="+mn-ea"/>
                <a:cs typeface="Arial" charset="0"/>
              </a:rPr>
              <a:t>MVC отделяет вид от модели, устанавливая между ними протокол взаимодействия «подписка/оповещение». Вид должен гарантировать, что внешнее представление отражает состояние модели. При каждом изменении внутренних данных</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модель оповещает все зависящие от нее виды, в результате чего вид обновляет</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себя. Такой подход позволяет присоединить к одной модели несколько видов,</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обеспечив тем самым различные представления. Можно создать новый вид, не</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переписывая модель.</a:t>
            </a:r>
            <a:endParaRPr lang="en-US" sz="1200" b="0" i="0" u="none" strike="noStrike" kern="1200" baseline="0" dirty="0" smtClean="0">
              <a:solidFill>
                <a:schemeClr val="tx1"/>
              </a:solidFill>
              <a:latin typeface="Arial" charset="0"/>
              <a:ea typeface="+mn-ea"/>
              <a:cs typeface="Arial" charset="0"/>
            </a:endParaRPr>
          </a:p>
          <a:p>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15</a:t>
            </a:fld>
            <a:endParaRPr lang="ru-RU"/>
          </a:p>
        </p:txBody>
      </p:sp>
    </p:spTree>
    <p:extLst>
      <p:ext uri="{BB962C8B-B14F-4D97-AF65-F5344CB8AC3E}">
        <p14:creationId xmlns:p14="http://schemas.microsoft.com/office/powerpoint/2010/main" val="182989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1 </a:t>
            </a:r>
            <a:r>
              <a:rPr lang="ru-RU" dirty="0" smtClean="0"/>
              <a:t>модель</a:t>
            </a:r>
            <a:r>
              <a:rPr lang="ru-RU" baseline="0" dirty="0" smtClean="0"/>
              <a:t> – 3 вида</a:t>
            </a:r>
          </a:p>
          <a:p>
            <a:r>
              <a:rPr lang="en-US" baseline="0" dirty="0" smtClean="0"/>
              <a:t>Composite view</a:t>
            </a:r>
            <a:r>
              <a:rPr lang="ru-RU" baseline="0" dirty="0" smtClean="0"/>
              <a:t> – вложенные виды, паттерн компоновщик</a:t>
            </a:r>
            <a:endParaRPr lang="en-US" baseline="0" dirty="0" smtClean="0"/>
          </a:p>
          <a:p>
            <a:r>
              <a:rPr lang="en-US" baseline="0" dirty="0" smtClean="0"/>
              <a:t>Controller – </a:t>
            </a:r>
            <a:r>
              <a:rPr lang="ru-RU" baseline="0" dirty="0" smtClean="0"/>
              <a:t>изменение поведения</a:t>
            </a:r>
            <a:endParaRPr lang="en-US" baseline="0" dirty="0" smtClean="0"/>
          </a:p>
          <a:p>
            <a:endParaRPr lang="en-US" baseline="0" dirty="0" smtClean="0"/>
          </a:p>
          <a:p>
            <a:r>
              <a:rPr lang="ru-RU" sz="1200" b="0" i="0" u="none" strike="noStrike" kern="1200" baseline="0" dirty="0" smtClean="0">
                <a:solidFill>
                  <a:schemeClr val="tx1"/>
                </a:solidFill>
                <a:latin typeface="Arial" charset="0"/>
                <a:ea typeface="+mn-ea"/>
                <a:cs typeface="Arial" charset="0"/>
              </a:rPr>
              <a:t>На первый взгляд, в этом примере продемонстрирован просто дизайн, отделяющий вид от модели. Но тот же принцип применим и к более общей задаче: разделение объектов таким образом, что изменение одного отражается сразу на нескольких других, причем изменившийся объект не имеет информации о деталях</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реализации объектов, на которые он оказал воздействие. Этот более общий подход описывается паттерном проектирования наблюдатель.</a:t>
            </a:r>
          </a:p>
          <a:p>
            <a:endParaRPr lang="ru-RU" sz="1200" b="0" i="0" u="none" strike="noStrike" kern="1200" baseline="0" dirty="0" smtClean="0">
              <a:solidFill>
                <a:schemeClr val="tx1"/>
              </a:solidFill>
              <a:latin typeface="Arial" charset="0"/>
              <a:ea typeface="+mn-ea"/>
              <a:cs typeface="Arial" charset="0"/>
            </a:endParaRPr>
          </a:p>
          <a:p>
            <a:r>
              <a:rPr lang="ru-RU" sz="1200" b="0" i="0" u="none" strike="noStrike" kern="1200" baseline="0" dirty="0" err="1" smtClean="0">
                <a:solidFill>
                  <a:schemeClr val="tx1"/>
                </a:solidFill>
                <a:latin typeface="Arial" charset="0"/>
                <a:ea typeface="+mn-ea"/>
                <a:cs typeface="Arial" charset="0"/>
              </a:rPr>
              <a:t>MVC</a:t>
            </a:r>
            <a:r>
              <a:rPr lang="ru-RU" sz="1200" b="0" i="0" u="none" strike="noStrike" kern="1200" baseline="0" dirty="0" smtClean="0">
                <a:solidFill>
                  <a:schemeClr val="tx1"/>
                </a:solidFill>
                <a:latin typeface="Arial" charset="0"/>
                <a:ea typeface="+mn-ea"/>
                <a:cs typeface="Arial" charset="0"/>
              </a:rPr>
              <a:t> позволяет также изменять реакцию вида на действия пользователя. При этом визуальное представление остается прежним. Например, можно изменить</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smtClean="0">
                <a:solidFill>
                  <a:schemeClr val="tx1"/>
                </a:solidFill>
                <a:latin typeface="Arial" charset="0"/>
                <a:ea typeface="+mn-ea"/>
                <a:cs typeface="Arial" charset="0"/>
              </a:rPr>
              <a:t>реакцию на нажатие клавиши или использовать всплывающие меню вместо командных клавиш. MVC инкапсулирует механизм определения реакции в объекте</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err="1" smtClean="0">
                <a:solidFill>
                  <a:schemeClr val="tx1"/>
                </a:solidFill>
                <a:latin typeface="Arial" charset="0"/>
                <a:ea typeface="+mn-ea"/>
                <a:cs typeface="Arial" charset="0"/>
              </a:rPr>
              <a:t>Controller</a:t>
            </a:r>
            <a:r>
              <a:rPr lang="ru-RU" sz="1200" b="0" i="0" u="none" strike="noStrike" kern="1200" baseline="0" dirty="0" smtClean="0">
                <a:solidFill>
                  <a:schemeClr val="tx1"/>
                </a:solidFill>
                <a:latin typeface="Arial" charset="0"/>
                <a:ea typeface="+mn-ea"/>
                <a:cs typeface="Arial" charset="0"/>
              </a:rPr>
              <a:t>. Существует иерархия классов контроллеров, и это позволяет без труда создать новый контроллер как вариант уже существующего.</a:t>
            </a:r>
            <a:endParaRPr lang="ru-RU" dirty="0" smtClean="0"/>
          </a:p>
          <a:p>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extLst>
      <p:ext uri="{BB962C8B-B14F-4D97-AF65-F5344CB8AC3E}">
        <p14:creationId xmlns:p14="http://schemas.microsoft.com/office/powerpoint/2010/main" val="3835000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B25BA29-DDAD-4789-B091-1C6260786720}"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448FF2-E93D-4476-A701-06E361FE9F1C}"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D63B1F-BB40-4B50-8C94-B23B1334AA81}"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7E64C6C-1E4F-414F-AE07-495806931597}" type="datetime1">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17737BB-0CC7-4FB5-8B85-26D4B35D4CFE}" type="datetime1">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7E248F9-2097-45E3-B8B7-6F18C20DEEC1}" type="datetime1">
              <a:rPr lang="en-US" smtClean="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A0A70-0A79-4492-8007-B8B0E511089E}" type="datetime1">
              <a:rPr lang="en-US" smtClean="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C6628484-5A37-4EAA-91A9-FC53B622FB99}" type="datetime1">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9D2FE76-21B4-4C73-9032-4DBE0F250621}" type="datetime1">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3B3A6B-7449-4EFF-9207-A99E634D1101}"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E171B1-362A-4F1B-834A-E1093E51D44A}"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9D1E18B-6087-4AA1-B8DE-4ABA943B3401}"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A7DD9BC-E29E-4A4E-BE49-FE1EDBC00D24}"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6DF521-7EA7-4E49-8B9D-0C185C54F4A1}"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7A16BD3-CA57-4955-BC7C-3BD2B54715AA}"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41A0312-FC80-4838-BE72-4975FA6E1486}" type="datetime1">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5B5299-2FA7-485C-9A2B-D906DB6198EE}" type="datetime1">
              <a:rPr lang="en-US" smtClean="0"/>
              <a:t>2/29/2024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077218"/>
          </a:xfrm>
          <a:prstGeom prst="rect">
            <a:avLst/>
          </a:prstGeom>
        </p:spPr>
        <p:txBody>
          <a:bodyPr>
            <a:spAutoFit/>
          </a:bodyPr>
          <a:lstStyle/>
          <a:p>
            <a:pPr algn="ctr" defTabSz="457200" eaLnBrk="1" hangingPunct="1"/>
            <a:r>
              <a:rPr lang="ru-RU" sz="3200" dirty="0" smtClean="0">
                <a:solidFill>
                  <a:schemeClr val="accent1"/>
                </a:solidFill>
                <a:latin typeface="+mj-lt"/>
                <a:ea typeface="+mj-ea"/>
                <a:cs typeface="+mj-cs"/>
              </a:rPr>
              <a:t>Паттерны проектирования</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Корпоративные приложения по </a:t>
            </a:r>
            <a:r>
              <a:rPr lang="ru-RU" dirty="0" err="1"/>
              <a:t>Фаулеру</a:t>
            </a:r>
            <a:r>
              <a:rPr lang="ru-RU" dirty="0"/>
              <a:t/>
            </a:r>
            <a:br>
              <a:rPr lang="ru-RU" dirty="0"/>
            </a:br>
            <a:endParaRPr lang="ru-RU" dirty="0"/>
          </a:p>
        </p:txBody>
      </p:sp>
      <p:sp>
        <p:nvSpPr>
          <p:cNvPr id="3" name="Объект 2"/>
          <p:cNvSpPr>
            <a:spLocks noGrp="1"/>
          </p:cNvSpPr>
          <p:nvPr>
            <p:ph idx="1"/>
          </p:nvPr>
        </p:nvSpPr>
        <p:spPr>
          <a:xfrm>
            <a:off x="609599" y="2160591"/>
            <a:ext cx="5715001" cy="2106610"/>
          </a:xfrm>
        </p:spPr>
        <p:txBody>
          <a:bodyPr/>
          <a:lstStyle/>
          <a:p>
            <a:r>
              <a:rPr lang="ru-RU" dirty="0"/>
              <a:t>Основной архитектурный стиль: многослойные приложения.</a:t>
            </a:r>
          </a:p>
          <a:p>
            <a:r>
              <a:rPr lang="ru-RU" dirty="0"/>
              <a:t>Смешение с другими стилями: независимые компоненты (клиент-сервер).</a:t>
            </a:r>
          </a:p>
          <a:p>
            <a:r>
              <a:rPr lang="ru-RU" dirty="0"/>
              <a:t>Возможно смешение с MVC.</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4529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Слои по </a:t>
            </a:r>
            <a:r>
              <a:rPr lang="ru-RU" dirty="0" err="1" smtClean="0"/>
              <a:t>Фаулеру</a:t>
            </a:r>
            <a:endParaRPr lang="ru-RU" dirty="0"/>
          </a:p>
        </p:txBody>
      </p:sp>
      <p:sp>
        <p:nvSpPr>
          <p:cNvPr id="3" name="Объект 2"/>
          <p:cNvSpPr>
            <a:spLocks noGrp="1"/>
          </p:cNvSpPr>
          <p:nvPr>
            <p:ph idx="1"/>
          </p:nvPr>
        </p:nvSpPr>
        <p:spPr>
          <a:xfrm>
            <a:off x="609598" y="1371600"/>
            <a:ext cx="6347714" cy="3880773"/>
          </a:xfrm>
        </p:spPr>
        <p:txBody>
          <a:bodyPr/>
          <a:lstStyle/>
          <a:p>
            <a:r>
              <a:rPr lang="ru-RU" dirty="0"/>
              <a:t>представление (</a:t>
            </a:r>
            <a:r>
              <a:rPr lang="ru-RU" dirty="0" err="1"/>
              <a:t>presentation</a:t>
            </a:r>
            <a:r>
              <a:rPr lang="ru-RU" dirty="0"/>
              <a:t>) — предоставление услуг, отображение данных, обработка событий пользовательского интерфейса (щелчков кнопками мыши и нажатий клавиш), обслуживание запросов HTTP, поддержка функций командной строки и API пакетного выполнения; </a:t>
            </a:r>
            <a:endParaRPr lang="ru-RU" dirty="0" smtClean="0"/>
          </a:p>
          <a:p>
            <a:r>
              <a:rPr lang="ru-RU" dirty="0" smtClean="0"/>
              <a:t>домен </a:t>
            </a:r>
            <a:r>
              <a:rPr lang="ru-RU" dirty="0"/>
              <a:t>(</a:t>
            </a:r>
            <a:r>
              <a:rPr lang="ru-RU" dirty="0" err="1"/>
              <a:t>domen</a:t>
            </a:r>
            <a:r>
              <a:rPr lang="ru-RU" dirty="0"/>
              <a:t>) — бизнес-логика приложения; </a:t>
            </a:r>
            <a:endParaRPr lang="ru-RU" dirty="0" smtClean="0"/>
          </a:p>
          <a:p>
            <a:r>
              <a:rPr lang="ru-RU" dirty="0" smtClean="0"/>
              <a:t>источник </a:t>
            </a:r>
            <a:r>
              <a:rPr lang="ru-RU" dirty="0"/>
              <a:t>данных (</a:t>
            </a:r>
            <a:r>
              <a:rPr lang="ru-RU" dirty="0" err="1"/>
              <a:t>data</a:t>
            </a:r>
            <a:r>
              <a:rPr lang="ru-RU" dirty="0"/>
              <a:t> </a:t>
            </a:r>
            <a:r>
              <a:rPr lang="ru-RU" dirty="0" err="1"/>
              <a:t>source</a:t>
            </a:r>
            <a:r>
              <a:rPr lang="ru-RU" dirty="0"/>
              <a:t>) — обращение к базе данных, обмен сообщениями, управление транзакциями и т.д.</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2" descr="http://1.bp.blogspot.com/-HlqHZA6_oNY/URQXXsZQnmI/AAAAAAAABf0/Hu0QkJnsgMw/s1600/3-lay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186237"/>
            <a:ext cx="2886075" cy="26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2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7514035" cy="474478"/>
          </a:xfrm>
        </p:spPr>
        <p:txBody>
          <a:bodyPr>
            <a:normAutofit fontScale="90000"/>
          </a:bodyPr>
          <a:lstStyle/>
          <a:p>
            <a:r>
              <a:rPr lang="ru-RU" i="1" dirty="0"/>
              <a:t>Слоистая программная система</a:t>
            </a:r>
            <a:endParaRPr lang="en-US" dirty="0"/>
          </a:p>
        </p:txBody>
      </p:sp>
      <p:sp>
        <p:nvSpPr>
          <p:cNvPr id="3" name="Объект 2"/>
          <p:cNvSpPr>
            <a:spLocks noGrp="1"/>
          </p:cNvSpPr>
          <p:nvPr>
            <p:ph idx="1"/>
          </p:nvPr>
        </p:nvSpPr>
        <p:spPr>
          <a:xfrm>
            <a:off x="457199" y="914400"/>
            <a:ext cx="6477001" cy="2743200"/>
          </a:xfrm>
        </p:spPr>
        <p:txBody>
          <a:bodyPr>
            <a:noAutofit/>
          </a:bodyPr>
          <a:lstStyle/>
          <a:p>
            <a:pPr marL="0" indent="0">
              <a:buNone/>
            </a:pPr>
            <a:r>
              <a:rPr lang="ru-RU" sz="1400" i="1" dirty="0"/>
              <a:t>	Слоистая программная система</a:t>
            </a:r>
            <a:r>
              <a:rPr lang="ru-RU" sz="1400" dirty="0"/>
              <a:t> состоит из некоторой упорядоченной совокупности программных подсистем, называемых </a:t>
            </a:r>
            <a:r>
              <a:rPr lang="ru-RU" sz="1400" i="1" dirty="0"/>
              <a:t>слоями</a:t>
            </a:r>
            <a:r>
              <a:rPr lang="ru-RU" sz="1400" dirty="0"/>
              <a:t>, такой, что:</a:t>
            </a:r>
            <a:endParaRPr lang="en-US" sz="1400" dirty="0"/>
          </a:p>
          <a:p>
            <a:pPr lvl="0"/>
            <a:r>
              <a:rPr lang="ru-RU" sz="1400" dirty="0"/>
              <a:t>на каждом слое ничего не известно о свойствах последующих слоев;</a:t>
            </a:r>
            <a:endParaRPr lang="en-US" sz="1400" dirty="0"/>
          </a:p>
          <a:p>
            <a:pPr lvl="0"/>
            <a:r>
              <a:rPr lang="ru-RU" sz="1400" dirty="0"/>
              <a:t>каждый слой может взаимодействовать по управлению с непосредственно предшествующим слоем  через  заранее  определенный интерфейс,  ничего не зная о внутреннем строении всех предшествующих  слоев;</a:t>
            </a:r>
            <a:endParaRPr lang="en-US" sz="1400" dirty="0"/>
          </a:p>
          <a:p>
            <a:pPr lvl="0"/>
            <a:r>
              <a:rPr lang="ru-RU" sz="1400" dirty="0"/>
              <a:t>каждый слой располагает определенными ресурсами, которые он либо скрывает от других слоев, либо предоставляет непосредственно последующему слою (через  указанный интерфейс) некоторые их абстракции.</a:t>
            </a:r>
            <a:endParaRPr lang="en-US" sz="1400" dirty="0"/>
          </a:p>
          <a:p>
            <a:endParaRPr lang="en-US" sz="1400" dirty="0"/>
          </a:p>
        </p:txBody>
      </p:sp>
      <p:pic>
        <p:nvPicPr>
          <p:cNvPr id="2050" name="Picture 2" descr="http://1.bp.blogspot.com/-HlqHZA6_oNY/URQXXsZQnmI/AAAAAAAABf0/Hu0QkJnsgMw/s1600/3-lay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07785"/>
            <a:ext cx="2886075" cy="2671763"/>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53862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3233" y="908753"/>
            <a:ext cx="7514035" cy="386759"/>
          </a:xfrm>
        </p:spPr>
        <p:txBody>
          <a:bodyPr>
            <a:normAutofit fontScale="90000"/>
          </a:bodyPr>
          <a:lstStyle/>
          <a:p>
            <a:r>
              <a:rPr lang="ru-RU" dirty="0"/>
              <a:t>Многослойная архитектура</a:t>
            </a:r>
            <a:endParaRPr lang="en-US" dirty="0"/>
          </a:p>
        </p:txBody>
      </p:sp>
      <p:pic>
        <p:nvPicPr>
          <p:cNvPr id="3074" name="Picture 2" descr="Многослойная архитектура приложения для поиска клоно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5638800" cy="4933949"/>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943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en-US" dirty="0" smtClean="0"/>
              <a:t>Model</a:t>
            </a:r>
          </a:p>
          <a:p>
            <a:r>
              <a:rPr lang="en-US" dirty="0" smtClean="0"/>
              <a:t>View</a:t>
            </a:r>
          </a:p>
          <a:p>
            <a:r>
              <a:rPr lang="en-US" dirty="0" smtClean="0"/>
              <a:t>Controller</a:t>
            </a:r>
            <a:endParaRPr lang="ru-RU" dirty="0" smtClean="0"/>
          </a:p>
          <a:p>
            <a:endParaRPr lang="ru-RU" dirty="0"/>
          </a:p>
          <a:p>
            <a:r>
              <a:rPr lang="ru-RU" dirty="0" smtClean="0"/>
              <a:t>используется с 80-х годов при проектировании </a:t>
            </a:r>
            <a:r>
              <a:rPr lang="en-US" dirty="0" smtClean="0"/>
              <a:t>GUI</a:t>
            </a:r>
          </a:p>
          <a:p>
            <a:endParaRPr lang="ru-RU" dirty="0"/>
          </a:p>
        </p:txBody>
      </p:sp>
      <p:sp>
        <p:nvSpPr>
          <p:cNvPr id="2" name="Заголовок 1"/>
          <p:cNvSpPr>
            <a:spLocks noGrp="1"/>
          </p:cNvSpPr>
          <p:nvPr>
            <p:ph type="title"/>
          </p:nvPr>
        </p:nvSpPr>
        <p:spPr/>
        <p:txBody>
          <a:bodyPr/>
          <a:lstStyle/>
          <a:p>
            <a:r>
              <a:rPr lang="en-US" dirty="0" smtClean="0"/>
              <a:t>MVC</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01520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MVC</a:t>
            </a:r>
            <a:endParaRPr lang="ru-RU" dirty="0"/>
          </a:p>
        </p:txBody>
      </p:sp>
      <p:pic>
        <p:nvPicPr>
          <p:cNvPr id="1026" name="Picture 2" descr="http://www.hireaspdeveloper.com/blog/wp-content/uploads/2013/08/mvc-architecture.png"/>
          <p:cNvPicPr>
            <a:picLocks noChangeAspect="1" noChangeArrowheads="1"/>
          </p:cNvPicPr>
          <p:nvPr/>
        </p:nvPicPr>
        <p:blipFill>
          <a:blip r:embed="rId3"/>
          <a:srcRect/>
          <a:stretch>
            <a:fillRect/>
          </a:stretch>
        </p:blipFill>
        <p:spPr bwMode="auto">
          <a:xfrm>
            <a:off x="547461" y="1632857"/>
            <a:ext cx="3810000" cy="3810000"/>
          </a:xfrm>
          <a:prstGeom prst="rect">
            <a:avLst/>
          </a:prstGeom>
          <a:noFill/>
        </p:spPr>
      </p:pic>
      <p:sp>
        <p:nvSpPr>
          <p:cNvPr id="5" name="Овал 4"/>
          <p:cNvSpPr/>
          <p:nvPr/>
        </p:nvSpPr>
        <p:spPr>
          <a:xfrm>
            <a:off x="5839097" y="1737360"/>
            <a:ext cx="1371600" cy="1293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ru-RU" dirty="0"/>
          </a:p>
        </p:txBody>
      </p:sp>
      <p:cxnSp>
        <p:nvCxnSpPr>
          <p:cNvPr id="7" name="Прямая соединительная линия 6"/>
          <p:cNvCxnSpPr/>
          <p:nvPr/>
        </p:nvCxnSpPr>
        <p:spPr>
          <a:xfrm>
            <a:off x="5760720" y="3017520"/>
            <a:ext cx="1449977"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Овал 7"/>
          <p:cNvSpPr/>
          <p:nvPr/>
        </p:nvSpPr>
        <p:spPr>
          <a:xfrm>
            <a:off x="4959532" y="3666309"/>
            <a:ext cx="118872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ru-RU" dirty="0"/>
          </a:p>
        </p:txBody>
      </p:sp>
      <p:cxnSp>
        <p:nvCxnSpPr>
          <p:cNvPr id="9" name="Прямая соединительная линия 8"/>
          <p:cNvCxnSpPr/>
          <p:nvPr/>
        </p:nvCxnSpPr>
        <p:spPr>
          <a:xfrm rot="16200000" flipV="1">
            <a:off x="4336870" y="4284615"/>
            <a:ext cx="1197428" cy="217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7206343" y="3627120"/>
            <a:ext cx="118872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Стрелка влево 11"/>
          <p:cNvSpPr/>
          <p:nvPr/>
        </p:nvSpPr>
        <p:spPr>
          <a:xfrm rot="1616153">
            <a:off x="7949490" y="3603971"/>
            <a:ext cx="186803" cy="17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7145383" y="4062548"/>
            <a:ext cx="1308371" cy="369332"/>
          </a:xfrm>
          <a:prstGeom prst="rect">
            <a:avLst/>
          </a:prstGeom>
          <a:noFill/>
        </p:spPr>
        <p:txBody>
          <a:bodyPr wrap="none" rtlCol="0">
            <a:spAutoFit/>
          </a:bodyPr>
          <a:lstStyle/>
          <a:p>
            <a:r>
              <a:rPr lang="en-US" dirty="0" smtClean="0">
                <a:solidFill>
                  <a:schemeClr val="bg1"/>
                </a:solidFill>
              </a:rPr>
              <a:t>Controller</a:t>
            </a:r>
            <a:endParaRPr lang="ru-RU" dirty="0">
              <a:solidFill>
                <a:schemeClr val="bg1"/>
              </a:solidFill>
            </a:endParaRPr>
          </a:p>
        </p:txBody>
      </p:sp>
      <p:sp>
        <p:nvSpPr>
          <p:cNvPr id="3" name="Номер слайда 2"/>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865956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935163"/>
          <a:ext cx="2043098" cy="1636713"/>
        </p:xfrm>
        <a:graphic>
          <a:graphicData uri="http://schemas.openxmlformats.org/drawingml/2006/chart">
            <c:chart xmlns:c="http://schemas.openxmlformats.org/drawingml/2006/chart" xmlns:r="http://schemas.openxmlformats.org/officeDocument/2006/relationships" r:id="rId3"/>
          </a:graphicData>
        </a:graphic>
      </p:graphicFrame>
      <p:sp>
        <p:nvSpPr>
          <p:cNvPr id="2" name="Заголовок 1"/>
          <p:cNvSpPr>
            <a:spLocks noGrp="1"/>
          </p:cNvSpPr>
          <p:nvPr>
            <p:ph type="title"/>
          </p:nvPr>
        </p:nvSpPr>
        <p:spPr/>
        <p:txBody>
          <a:bodyPr/>
          <a:lstStyle/>
          <a:p>
            <a:r>
              <a:rPr lang="en-US" dirty="0" smtClean="0"/>
              <a:t>MVC</a:t>
            </a:r>
            <a:endParaRPr lang="ru-RU" dirty="0"/>
          </a:p>
        </p:txBody>
      </p:sp>
      <p:graphicFrame>
        <p:nvGraphicFramePr>
          <p:cNvPr id="5" name="Содержимое 3"/>
          <p:cNvGraphicFramePr>
            <a:graphicFrameLocks/>
          </p:cNvGraphicFramePr>
          <p:nvPr/>
        </p:nvGraphicFramePr>
        <p:xfrm>
          <a:off x="3214678" y="2000240"/>
          <a:ext cx="2143140" cy="1428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Содержимое 3"/>
          <p:cNvGraphicFramePr>
            <a:graphicFrameLocks/>
          </p:cNvGraphicFramePr>
          <p:nvPr/>
        </p:nvGraphicFramePr>
        <p:xfrm>
          <a:off x="6072198" y="1785926"/>
          <a:ext cx="2143140" cy="17145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Таблица 6"/>
          <p:cNvGraphicFramePr>
            <a:graphicFrameLocks noGrp="1"/>
          </p:cNvGraphicFramePr>
          <p:nvPr/>
        </p:nvGraphicFramePr>
        <p:xfrm>
          <a:off x="3071802" y="4643446"/>
          <a:ext cx="2786082" cy="1500200"/>
        </p:xfrm>
        <a:graphic>
          <a:graphicData uri="http://schemas.openxmlformats.org/drawingml/2006/table">
            <a:tbl>
              <a:tblPr bandRow="1">
                <a:tableStyleId>{284E427A-3D55-4303-BF80-6455036E1DE7}</a:tableStyleId>
              </a:tblPr>
              <a:tblGrid>
                <a:gridCol w="1573093">
                  <a:extLst>
                    <a:ext uri="{9D8B030D-6E8A-4147-A177-3AD203B41FA5}">
                      <a16:colId xmlns="" xmlns:a16="http://schemas.microsoft.com/office/drawing/2014/main" val="20000"/>
                    </a:ext>
                  </a:extLst>
                </a:gridCol>
                <a:gridCol w="1212989">
                  <a:extLst>
                    <a:ext uri="{9D8B030D-6E8A-4147-A177-3AD203B41FA5}">
                      <a16:colId xmlns="" xmlns:a16="http://schemas.microsoft.com/office/drawing/2014/main" val="20001"/>
                    </a:ext>
                  </a:extLst>
                </a:gridCol>
              </a:tblGrid>
              <a:tr h="375050">
                <a:tc>
                  <a:txBody>
                    <a:bodyPr/>
                    <a:lstStyle/>
                    <a:p>
                      <a:pPr algn="ctr" fontAlgn="b"/>
                      <a:r>
                        <a:rPr lang="en-US" sz="1800" u="none" strike="noStrike" dirty="0"/>
                        <a:t>A</a:t>
                      </a:r>
                      <a:endParaRPr lang="en-US" sz="1800" b="0" i="0" u="none" strike="noStrike" dirty="0">
                        <a:solidFill>
                          <a:srgbClr val="000000"/>
                        </a:solidFill>
                        <a:latin typeface="Calibri"/>
                      </a:endParaRPr>
                    </a:p>
                  </a:txBody>
                  <a:tcPr marL="9525" marR="9525" marT="9525" marB="0" anchor="b"/>
                </a:tc>
                <a:tc>
                  <a:txBody>
                    <a:bodyPr/>
                    <a:lstStyle/>
                    <a:p>
                      <a:pPr algn="ctr" fontAlgn="b"/>
                      <a:r>
                        <a:rPr lang="ru-RU" sz="1800" u="none" strike="noStrike"/>
                        <a:t>4,3</a:t>
                      </a:r>
                      <a:endParaRPr lang="ru-RU" sz="1800" b="0" i="0" u="none" strike="noStrike">
                        <a:solidFill>
                          <a:srgbClr val="000000"/>
                        </a:solidFill>
                        <a:latin typeface="Calibri"/>
                      </a:endParaRPr>
                    </a:p>
                  </a:txBody>
                  <a:tcPr marL="9525" marR="9525" marT="9525" marB="0" anchor="b"/>
                </a:tc>
                <a:extLst>
                  <a:ext uri="{0D108BD9-81ED-4DB2-BD59-A6C34878D82A}">
                    <a16:rowId xmlns="" xmlns:a16="http://schemas.microsoft.com/office/drawing/2014/main" val="10000"/>
                  </a:ext>
                </a:extLst>
              </a:tr>
              <a:tr h="375050">
                <a:tc>
                  <a:txBody>
                    <a:bodyPr/>
                    <a:lstStyle/>
                    <a:p>
                      <a:pPr algn="ctr" fontAlgn="b"/>
                      <a:r>
                        <a:rPr lang="en-US" sz="1800" u="none" strike="noStrike" dirty="0"/>
                        <a:t>B</a:t>
                      </a:r>
                      <a:endParaRPr lang="en-US" sz="1800" b="0" i="0" u="none" strike="noStrike" dirty="0">
                        <a:solidFill>
                          <a:srgbClr val="000000"/>
                        </a:solidFill>
                        <a:latin typeface="Calibri"/>
                      </a:endParaRPr>
                    </a:p>
                  </a:txBody>
                  <a:tcPr marL="9525" marR="9525" marT="9525" marB="0" anchor="b"/>
                </a:tc>
                <a:tc>
                  <a:txBody>
                    <a:bodyPr/>
                    <a:lstStyle/>
                    <a:p>
                      <a:pPr algn="ctr" fontAlgn="b"/>
                      <a:r>
                        <a:rPr lang="ru-RU" sz="1800" u="none" strike="noStrike" dirty="0"/>
                        <a:t>2,5</a:t>
                      </a:r>
                      <a:endParaRPr lang="ru-RU" sz="1800" b="0" i="0" u="none" strike="noStrike" dirty="0">
                        <a:solidFill>
                          <a:srgbClr val="000000"/>
                        </a:solidFill>
                        <a:latin typeface="Calibri"/>
                      </a:endParaRPr>
                    </a:p>
                  </a:txBody>
                  <a:tcPr marL="9525" marR="9525" marT="9525" marB="0" anchor="b"/>
                </a:tc>
                <a:extLst>
                  <a:ext uri="{0D108BD9-81ED-4DB2-BD59-A6C34878D82A}">
                    <a16:rowId xmlns="" xmlns:a16="http://schemas.microsoft.com/office/drawing/2014/main" val="10001"/>
                  </a:ext>
                </a:extLst>
              </a:tr>
              <a:tr h="375050">
                <a:tc>
                  <a:txBody>
                    <a:bodyPr/>
                    <a:lstStyle/>
                    <a:p>
                      <a:pPr algn="ctr" fontAlgn="b"/>
                      <a:r>
                        <a:rPr lang="en-US" sz="1800" u="none" strike="noStrike"/>
                        <a:t>C</a:t>
                      </a:r>
                      <a:endParaRPr lang="en-US" sz="1800" b="0" i="0" u="none" strike="noStrike">
                        <a:solidFill>
                          <a:srgbClr val="000000"/>
                        </a:solidFill>
                        <a:latin typeface="Calibri"/>
                      </a:endParaRPr>
                    </a:p>
                  </a:txBody>
                  <a:tcPr marL="9525" marR="9525" marT="9525" marB="0" anchor="b"/>
                </a:tc>
                <a:tc>
                  <a:txBody>
                    <a:bodyPr/>
                    <a:lstStyle/>
                    <a:p>
                      <a:pPr algn="ctr" fontAlgn="b"/>
                      <a:r>
                        <a:rPr lang="ru-RU" sz="1800" u="none" strike="noStrike" dirty="0"/>
                        <a:t>3,5</a:t>
                      </a:r>
                      <a:endParaRPr lang="ru-RU" sz="1800" b="0" i="0" u="none" strike="noStrike" dirty="0">
                        <a:solidFill>
                          <a:srgbClr val="000000"/>
                        </a:solidFill>
                        <a:latin typeface="Calibri"/>
                      </a:endParaRPr>
                    </a:p>
                  </a:txBody>
                  <a:tcPr marL="9525" marR="9525" marT="9525" marB="0" anchor="b"/>
                </a:tc>
                <a:extLst>
                  <a:ext uri="{0D108BD9-81ED-4DB2-BD59-A6C34878D82A}">
                    <a16:rowId xmlns="" xmlns:a16="http://schemas.microsoft.com/office/drawing/2014/main" val="10002"/>
                  </a:ext>
                </a:extLst>
              </a:tr>
              <a:tr h="375050">
                <a:tc>
                  <a:txBody>
                    <a:bodyPr/>
                    <a:lstStyle/>
                    <a:p>
                      <a:pPr algn="ctr" fontAlgn="b"/>
                      <a:r>
                        <a:rPr lang="en-US" sz="1800" u="none" strike="noStrike"/>
                        <a:t>D</a:t>
                      </a:r>
                      <a:endParaRPr lang="en-US" sz="1800" b="0" i="0" u="none" strike="noStrike">
                        <a:solidFill>
                          <a:srgbClr val="000000"/>
                        </a:solidFill>
                        <a:latin typeface="Calibri"/>
                      </a:endParaRPr>
                    </a:p>
                  </a:txBody>
                  <a:tcPr marL="9525" marR="9525" marT="9525" marB="0" anchor="b"/>
                </a:tc>
                <a:tc>
                  <a:txBody>
                    <a:bodyPr/>
                    <a:lstStyle/>
                    <a:p>
                      <a:pPr algn="ctr" fontAlgn="b"/>
                      <a:r>
                        <a:rPr lang="ru-RU" sz="1800" u="none" strike="noStrike" dirty="0"/>
                        <a:t>4,5</a:t>
                      </a:r>
                      <a:endParaRPr lang="ru-RU" sz="1800" b="0" i="0" u="none" strike="noStrike" dirty="0">
                        <a:solidFill>
                          <a:srgbClr val="000000"/>
                        </a:solidFill>
                        <a:latin typeface="Calibri"/>
                      </a:endParaRPr>
                    </a:p>
                  </a:txBody>
                  <a:tcPr marL="9525" marR="9525" marT="9525" marB="0" anchor="b"/>
                </a:tc>
                <a:extLst>
                  <a:ext uri="{0D108BD9-81ED-4DB2-BD59-A6C34878D82A}">
                    <a16:rowId xmlns="" xmlns:a16="http://schemas.microsoft.com/office/drawing/2014/main" val="10003"/>
                  </a:ext>
                </a:extLst>
              </a:tr>
            </a:tbl>
          </a:graphicData>
        </a:graphic>
      </p:graphicFrame>
      <p:cxnSp>
        <p:nvCxnSpPr>
          <p:cNvPr id="9" name="Прямая со стрелкой 8"/>
          <p:cNvCxnSpPr/>
          <p:nvPr/>
        </p:nvCxnSpPr>
        <p:spPr>
          <a:xfrm rot="10800000">
            <a:off x="2214546" y="3714752"/>
            <a:ext cx="121444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rot="5400000" flipH="1" flipV="1">
            <a:off x="3893339" y="396478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286380" y="3500438"/>
            <a:ext cx="114300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Номер слайда 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203684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85000" lnSpcReduction="10000"/>
          </a:bodyPr>
          <a:lstStyle/>
          <a:p>
            <a:pPr>
              <a:lnSpc>
                <a:spcPct val="90000"/>
              </a:lnSpc>
            </a:pPr>
            <a:r>
              <a:rPr lang="ru-RU" sz="2800" dirty="0"/>
              <a:t>Каждый паттерн описывает решение целого класса проблем</a:t>
            </a:r>
          </a:p>
          <a:p>
            <a:pPr>
              <a:lnSpc>
                <a:spcPct val="90000"/>
              </a:lnSpc>
            </a:pPr>
            <a:r>
              <a:rPr lang="ru-RU" sz="2800" dirty="0"/>
              <a:t>Каждый паттерн имеет известное имя</a:t>
            </a:r>
          </a:p>
          <a:p>
            <a:pPr lvl="1">
              <a:lnSpc>
                <a:spcPct val="90000"/>
              </a:lnSpc>
            </a:pPr>
            <a:r>
              <a:rPr lang="ru-RU" sz="2400" dirty="0"/>
              <a:t>облегчается взаимодействие между разработчиками</a:t>
            </a:r>
          </a:p>
          <a:p>
            <a:pPr lvl="1">
              <a:lnSpc>
                <a:spcPct val="90000"/>
              </a:lnSpc>
            </a:pPr>
            <a:r>
              <a:rPr lang="ru-RU" sz="2400" dirty="0"/>
              <a:t>Правильно сформулированный паттерн проектирования позволяет, отыскав удачное решение, пользоваться им снова и снова</a:t>
            </a:r>
          </a:p>
          <a:p>
            <a:pPr>
              <a:lnSpc>
                <a:spcPct val="90000"/>
              </a:lnSpc>
            </a:pPr>
            <a:r>
              <a:rPr lang="ru-RU" sz="2800" dirty="0"/>
              <a:t>Шаблоны проектирования </a:t>
            </a:r>
            <a:r>
              <a:rPr lang="ru-RU" sz="2800" dirty="0" smtClean="0"/>
              <a:t>не зависят </a:t>
            </a:r>
            <a:r>
              <a:rPr lang="ru-RU" sz="2800" dirty="0"/>
              <a:t>от языка программирования, в отличие от идиом</a:t>
            </a:r>
          </a:p>
        </p:txBody>
      </p:sp>
      <p:sp>
        <p:nvSpPr>
          <p:cNvPr id="16386" name="Rectangle 2"/>
          <p:cNvSpPr>
            <a:spLocks noGrp="1" noChangeArrowheads="1"/>
          </p:cNvSpPr>
          <p:nvPr>
            <p:ph type="title"/>
          </p:nvPr>
        </p:nvSpPr>
        <p:spPr/>
        <p:txBody>
          <a:bodyPr/>
          <a:lstStyle/>
          <a:p>
            <a:r>
              <a:rPr lang="ru-RU"/>
              <a:t>Польза</a:t>
            </a:r>
          </a:p>
        </p:txBody>
      </p:sp>
      <p:sp>
        <p:nvSpPr>
          <p:cNvPr id="2" name="Номер слайда 1"/>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33795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Имя</a:t>
            </a:r>
          </a:p>
          <a:p>
            <a:r>
              <a:rPr lang="ru-RU" dirty="0" smtClean="0"/>
              <a:t>Задача</a:t>
            </a:r>
          </a:p>
          <a:p>
            <a:r>
              <a:rPr lang="ru-RU" dirty="0" smtClean="0"/>
              <a:t>Решение</a:t>
            </a:r>
          </a:p>
          <a:p>
            <a:r>
              <a:rPr lang="ru-RU" dirty="0" smtClean="0"/>
              <a:t>Результаты</a:t>
            </a:r>
            <a:endParaRPr lang="ru-RU" dirty="0"/>
          </a:p>
        </p:txBody>
      </p:sp>
      <p:sp>
        <p:nvSpPr>
          <p:cNvPr id="2" name="Заголовок 1"/>
          <p:cNvSpPr>
            <a:spLocks noGrp="1"/>
          </p:cNvSpPr>
          <p:nvPr>
            <p:ph type="title"/>
          </p:nvPr>
        </p:nvSpPr>
        <p:spPr/>
        <p:txBody>
          <a:bodyPr/>
          <a:lstStyle/>
          <a:p>
            <a:r>
              <a:rPr lang="ru-RU" dirty="0" smtClean="0"/>
              <a:t>Структура паттерна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531307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3233" y="956931"/>
            <a:ext cx="7514035" cy="474478"/>
          </a:xfrm>
        </p:spPr>
        <p:txBody>
          <a:bodyPr>
            <a:normAutofit fontScale="90000"/>
          </a:bodyPr>
          <a:lstStyle/>
          <a:p>
            <a:r>
              <a:rPr lang="ru-RU" dirty="0" smtClean="0"/>
              <a:t>Основные виды шаблонов</a:t>
            </a:r>
            <a:endParaRPr lang="en-US" dirty="0"/>
          </a:p>
        </p:txBody>
      </p:sp>
      <p:sp>
        <p:nvSpPr>
          <p:cNvPr id="3" name="Объект 2"/>
          <p:cNvSpPr>
            <a:spLocks noGrp="1"/>
          </p:cNvSpPr>
          <p:nvPr>
            <p:ph idx="1"/>
          </p:nvPr>
        </p:nvSpPr>
        <p:spPr>
          <a:xfrm>
            <a:off x="1113233" y="1710513"/>
            <a:ext cx="7514035" cy="4290237"/>
          </a:xfrm>
        </p:spPr>
        <p:txBody>
          <a:bodyPr/>
          <a:lstStyle/>
          <a:p>
            <a:r>
              <a:rPr lang="ru-RU" dirty="0"/>
              <a:t>Паттерны проектирования классов/</a:t>
            </a:r>
            <a:r>
              <a:rPr lang="ru-RU" dirty="0" err="1"/>
              <a:t>обьектов</a:t>
            </a:r>
            <a:endParaRPr lang="ru-RU" dirty="0" smtClean="0"/>
          </a:p>
          <a:p>
            <a:pPr lvl="1"/>
            <a:r>
              <a:rPr lang="ru-RU" dirty="0" smtClean="0"/>
              <a:t>Структурные </a:t>
            </a:r>
            <a:r>
              <a:rPr lang="ru-RU" dirty="0"/>
              <a:t>паттерны проектирования </a:t>
            </a:r>
            <a:r>
              <a:rPr lang="ru-RU" dirty="0" smtClean="0"/>
              <a:t>классов/</a:t>
            </a:r>
            <a:r>
              <a:rPr lang="ru-RU" dirty="0" err="1" smtClean="0"/>
              <a:t>обьектов</a:t>
            </a:r>
            <a:endParaRPr lang="ru-RU" dirty="0" smtClean="0"/>
          </a:p>
          <a:p>
            <a:pPr lvl="1"/>
            <a:r>
              <a:rPr lang="ru-RU" dirty="0"/>
              <a:t>Паттерны проектирования поведения </a:t>
            </a:r>
            <a:r>
              <a:rPr lang="ru-RU" dirty="0" smtClean="0"/>
              <a:t>классов/</a:t>
            </a:r>
            <a:r>
              <a:rPr lang="ru-RU" dirty="0" err="1" smtClean="0"/>
              <a:t>обьектов</a:t>
            </a:r>
            <a:endParaRPr lang="ru-RU" dirty="0" smtClean="0"/>
          </a:p>
          <a:p>
            <a:pPr lvl="1"/>
            <a:r>
              <a:rPr lang="ru-RU" dirty="0"/>
              <a:t>Порождающие паттерны </a:t>
            </a:r>
            <a:r>
              <a:rPr lang="ru-RU" dirty="0" smtClean="0"/>
              <a:t>проектирования</a:t>
            </a:r>
          </a:p>
          <a:p>
            <a:r>
              <a:rPr lang="ru-RU" dirty="0"/>
              <a:t>Архитектурные системные </a:t>
            </a:r>
            <a:r>
              <a:rPr lang="ru-RU" dirty="0" smtClean="0"/>
              <a:t>паттерны</a:t>
            </a:r>
          </a:p>
          <a:p>
            <a:pPr lvl="1"/>
            <a:r>
              <a:rPr lang="ru-RU" dirty="0"/>
              <a:t>Структурные </a:t>
            </a:r>
            <a:r>
              <a:rPr lang="ru-RU" dirty="0" smtClean="0"/>
              <a:t>паттерны</a:t>
            </a:r>
          </a:p>
          <a:p>
            <a:pPr lvl="1"/>
            <a:r>
              <a:rPr lang="ru-RU" dirty="0"/>
              <a:t>Паттерны </a:t>
            </a:r>
            <a:r>
              <a:rPr lang="ru-RU" dirty="0" smtClean="0"/>
              <a:t>управления</a:t>
            </a:r>
          </a:p>
          <a:p>
            <a:r>
              <a:rPr lang="ru-RU" dirty="0"/>
              <a:t>Паттерны интеграции корпоративных информационных </a:t>
            </a:r>
            <a:r>
              <a:rPr lang="ru-RU" dirty="0" smtClean="0"/>
              <a:t>систем</a:t>
            </a:r>
          </a:p>
          <a:p>
            <a:pPr lvl="1"/>
            <a:r>
              <a:rPr lang="ru-RU" dirty="0"/>
              <a:t>Структурные </a:t>
            </a:r>
            <a:r>
              <a:rPr lang="ru-RU" dirty="0" smtClean="0"/>
              <a:t>паттерны интеграции</a:t>
            </a:r>
          </a:p>
          <a:p>
            <a:pPr lvl="1"/>
            <a:r>
              <a:rPr lang="ru-RU" dirty="0"/>
              <a:t>Паттерны по методу </a:t>
            </a:r>
            <a:r>
              <a:rPr lang="ru-RU" dirty="0" smtClean="0"/>
              <a:t>интеграции</a:t>
            </a:r>
          </a:p>
          <a:p>
            <a:pPr lvl="1"/>
            <a:r>
              <a:rPr lang="ru-RU" dirty="0"/>
              <a:t>Паттерны интеграции по типу обмена данными</a:t>
            </a:r>
            <a:endParaRPr lang="ru-RU" dirty="0" smtClean="0"/>
          </a:p>
          <a:p>
            <a:endParaRPr lang="ru-RU" dirty="0" smtClean="0"/>
          </a:p>
          <a:p>
            <a:endParaRPr lang="ru-RU" dirty="0" smtClean="0"/>
          </a:p>
          <a:p>
            <a:endParaRPr lang="en-US" dirty="0"/>
          </a:p>
        </p:txBody>
      </p:sp>
      <p:sp>
        <p:nvSpPr>
          <p:cNvPr id="4" name="Номер слайда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975358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3233" y="946298"/>
            <a:ext cx="7514035" cy="474478"/>
          </a:xfrm>
        </p:spPr>
        <p:txBody>
          <a:bodyPr>
            <a:normAutofit fontScale="90000"/>
          </a:bodyPr>
          <a:lstStyle/>
          <a:p>
            <a:r>
              <a:rPr lang="ru-RU" dirty="0"/>
              <a:t>Архитектура программных систем</a:t>
            </a:r>
          </a:p>
        </p:txBody>
      </p:sp>
      <p:pic>
        <p:nvPicPr>
          <p:cNvPr id="1026" name="Picture 2" descr="http://www.image.kg/images/2013/01/13/CYx4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91881"/>
            <a:ext cx="3156345" cy="44369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qrcoder.ru/code/?https%3A%2F%2Fdrive.google.com%2Ffile%2Fd%2F0B835_0BG1_tNN0tady1LeUFhZ00%2Fedit%3Fusp%3Dsharing&amp;10&a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760" y="1491881"/>
            <a:ext cx="3514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169513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Классификация паттернов проектирования</a:t>
            </a:r>
            <a:endParaRPr lang="ru-RU" dirty="0"/>
          </a:p>
        </p:txBody>
      </p:sp>
      <p:graphicFrame>
        <p:nvGraphicFramePr>
          <p:cNvPr id="4" name="Содержимое 3"/>
          <p:cNvGraphicFramePr>
            <a:graphicFrameLocks noGrp="1"/>
          </p:cNvGraphicFramePr>
          <p:nvPr>
            <p:ph idx="1"/>
            <p:extLst>
              <p:ext uri="{D42A27DB-BD31-4B8C-83A1-F6EECF244321}">
                <p14:modId xmlns:p14="http://schemas.microsoft.com/office/powerpoint/2010/main" val="1085094623"/>
              </p:ext>
            </p:extLst>
          </p:nvPr>
        </p:nvGraphicFramePr>
        <p:xfrm>
          <a:off x="304800" y="2362200"/>
          <a:ext cx="6515100" cy="3192780"/>
        </p:xfrm>
        <a:graphic>
          <a:graphicData uri="http://schemas.openxmlformats.org/drawingml/2006/table">
            <a:tbl>
              <a:tblPr firstRow="1" bandRow="1">
                <a:tableStyleId>{5C22544A-7EE6-4342-B048-85BDC9FD1C3A}</a:tableStyleId>
              </a:tblPr>
              <a:tblGrid>
                <a:gridCol w="1167985">
                  <a:extLst>
                    <a:ext uri="{9D8B030D-6E8A-4147-A177-3AD203B41FA5}">
                      <a16:colId xmlns="" xmlns:a16="http://schemas.microsoft.com/office/drawing/2014/main" val="20000"/>
                    </a:ext>
                  </a:extLst>
                </a:gridCol>
                <a:gridCol w="1478309">
                  <a:extLst>
                    <a:ext uri="{9D8B030D-6E8A-4147-A177-3AD203B41FA5}">
                      <a16:colId xmlns="" xmlns:a16="http://schemas.microsoft.com/office/drawing/2014/main" val="20001"/>
                    </a:ext>
                  </a:extLst>
                </a:gridCol>
                <a:gridCol w="1944216">
                  <a:extLst>
                    <a:ext uri="{9D8B030D-6E8A-4147-A177-3AD203B41FA5}">
                      <a16:colId xmlns="" xmlns:a16="http://schemas.microsoft.com/office/drawing/2014/main" val="20002"/>
                    </a:ext>
                  </a:extLst>
                </a:gridCol>
                <a:gridCol w="1924590">
                  <a:extLst>
                    <a:ext uri="{9D8B030D-6E8A-4147-A177-3AD203B41FA5}">
                      <a16:colId xmlns="" xmlns:a16="http://schemas.microsoft.com/office/drawing/2014/main" val="20003"/>
                    </a:ext>
                  </a:extLst>
                </a:gridCol>
              </a:tblGrid>
              <a:tr h="4800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1400" b="1" kern="1200" baseline="0" dirty="0" smtClean="0">
                          <a:solidFill>
                            <a:schemeClr val="bg1"/>
                          </a:solidFill>
                          <a:latin typeface="+mn-lt"/>
                          <a:ea typeface="+mn-ea"/>
                          <a:cs typeface="+mn-cs"/>
                        </a:rPr>
                        <a:t>Цель</a:t>
                      </a:r>
                    </a:p>
                    <a:p>
                      <a:r>
                        <a:rPr lang="ru-RU" sz="1400" dirty="0" smtClean="0"/>
                        <a:t>Уровень</a:t>
                      </a:r>
                      <a:endParaRPr lang="ru-RU" sz="1400" dirty="0"/>
                    </a:p>
                  </a:txBody>
                  <a:tcPr marL="68580" marR="68580" marT="34290" marB="34290"/>
                </a:tc>
                <a:tc>
                  <a:txBody>
                    <a:bodyPr/>
                    <a:lstStyle/>
                    <a:p>
                      <a:r>
                        <a:rPr lang="ru-RU" sz="1400" b="1" kern="1200" baseline="0" dirty="0" smtClean="0">
                          <a:solidFill>
                            <a:schemeClr val="bg1"/>
                          </a:solidFill>
                          <a:latin typeface="+mn-lt"/>
                          <a:ea typeface="+mn-ea"/>
                          <a:cs typeface="+mn-cs"/>
                        </a:rPr>
                        <a:t>Порождающие паттерны</a:t>
                      </a:r>
                      <a:endParaRPr lang="ru-RU" sz="1400" dirty="0">
                        <a:solidFill>
                          <a:schemeClr val="bg1"/>
                        </a:solidFill>
                      </a:endParaRPr>
                    </a:p>
                  </a:txBody>
                  <a:tcPr marL="68580" marR="68580" marT="34290" marB="34290"/>
                </a:tc>
                <a:tc>
                  <a:txBody>
                    <a:bodyPr/>
                    <a:lstStyle/>
                    <a:p>
                      <a:r>
                        <a:rPr lang="ru-RU" sz="1400" b="1" kern="1200" baseline="0" dirty="0" smtClean="0">
                          <a:solidFill>
                            <a:schemeClr val="bg1"/>
                          </a:solidFill>
                          <a:latin typeface="+mn-lt"/>
                          <a:ea typeface="+mn-ea"/>
                          <a:cs typeface="+mn-cs"/>
                        </a:rPr>
                        <a:t>Структурные паттерны</a:t>
                      </a:r>
                      <a:endParaRPr lang="ru-RU" sz="1400" dirty="0">
                        <a:solidFill>
                          <a:schemeClr val="bg1"/>
                        </a:solidFill>
                      </a:endParaRPr>
                    </a:p>
                  </a:txBody>
                  <a:tcPr marL="68580" marR="68580" marT="34290" marB="34290"/>
                </a:tc>
                <a:tc>
                  <a:txBody>
                    <a:bodyPr/>
                    <a:lstStyle/>
                    <a:p>
                      <a:r>
                        <a:rPr lang="ru-RU" sz="1400" b="1" kern="1200" baseline="0" dirty="0" smtClean="0">
                          <a:solidFill>
                            <a:schemeClr val="bg1"/>
                          </a:solidFill>
                          <a:latin typeface="+mn-lt"/>
                          <a:ea typeface="+mn-ea"/>
                          <a:cs typeface="+mn-cs"/>
                        </a:rPr>
                        <a:t>Паттерны поведения</a:t>
                      </a:r>
                      <a:endParaRPr lang="ru-RU" sz="1400" dirty="0">
                        <a:solidFill>
                          <a:schemeClr val="bg1"/>
                        </a:solidFill>
                      </a:endParaRPr>
                    </a:p>
                  </a:txBody>
                  <a:tcPr marL="68580" marR="68580" marT="34290" marB="34290"/>
                </a:tc>
                <a:extLst>
                  <a:ext uri="{0D108BD9-81ED-4DB2-BD59-A6C34878D82A}">
                    <a16:rowId xmlns="" xmlns:a16="http://schemas.microsoft.com/office/drawing/2014/main" val="10000"/>
                  </a:ext>
                </a:extLst>
              </a:tr>
              <a:tr h="480060">
                <a:tc>
                  <a:txBody>
                    <a:bodyPr/>
                    <a:lstStyle/>
                    <a:p>
                      <a:r>
                        <a:rPr lang="ru-RU" sz="1400" b="1" kern="1200" baseline="0" dirty="0" smtClean="0">
                          <a:solidFill>
                            <a:schemeClr val="tx1"/>
                          </a:solidFill>
                          <a:latin typeface="+mn-lt"/>
                          <a:ea typeface="+mn-ea"/>
                          <a:cs typeface="+mn-cs"/>
                        </a:rPr>
                        <a:t>Класс</a:t>
                      </a:r>
                      <a:endParaRPr lang="ru-RU" sz="1400" dirty="0"/>
                    </a:p>
                  </a:txBody>
                  <a:tcPr marL="68580" marR="68580" marT="34290" marB="34290"/>
                </a:tc>
                <a:tc>
                  <a:txBody>
                    <a:bodyPr/>
                    <a:lstStyle/>
                    <a:p>
                      <a:r>
                        <a:rPr lang="en-US" sz="1400" b="1" dirty="0" smtClean="0"/>
                        <a:t>Factory Method </a:t>
                      </a:r>
                      <a:endParaRPr lang="ru-RU" sz="1400" dirty="0"/>
                    </a:p>
                  </a:txBody>
                  <a:tcPr marL="68580" marR="68580" marT="34290" marB="34290"/>
                </a:tc>
                <a:tc>
                  <a:txBody>
                    <a:bodyPr/>
                    <a:lstStyle/>
                    <a:p>
                      <a:r>
                        <a:rPr lang="en-US" sz="1400" b="1" dirty="0" smtClean="0"/>
                        <a:t>Adapter </a:t>
                      </a:r>
                      <a:r>
                        <a:rPr lang="ru-RU" sz="1400" kern="1200" baseline="0" dirty="0" smtClean="0">
                          <a:solidFill>
                            <a:schemeClr val="tx1"/>
                          </a:solidFill>
                          <a:latin typeface="+mn-lt"/>
                          <a:ea typeface="+mn-ea"/>
                          <a:cs typeface="+mn-cs"/>
                        </a:rPr>
                        <a:t>(класса)</a:t>
                      </a:r>
                      <a:endParaRPr lang="ru-RU" sz="1400" dirty="0"/>
                    </a:p>
                  </a:txBody>
                  <a:tcPr marL="68580" marR="68580" marT="34290" marB="34290"/>
                </a:tc>
                <a:tc>
                  <a:txBody>
                    <a:bodyPr/>
                    <a:lstStyle/>
                    <a:p>
                      <a:r>
                        <a:rPr lang="en-US" sz="1400" b="1" dirty="0" smtClean="0"/>
                        <a:t>Interpreter </a:t>
                      </a:r>
                      <a:endParaRPr lang="ru-RU" sz="1400" b="1" dirty="0" smtClean="0"/>
                    </a:p>
                    <a:p>
                      <a:r>
                        <a:rPr lang="en-US" sz="1400" b="1" dirty="0" smtClean="0"/>
                        <a:t>Template Method </a:t>
                      </a:r>
                      <a:endParaRPr lang="ru-RU" sz="1400" dirty="0"/>
                    </a:p>
                  </a:txBody>
                  <a:tcPr marL="68580" marR="68580" marT="34290" marB="34290"/>
                </a:tc>
                <a:extLst>
                  <a:ext uri="{0D108BD9-81ED-4DB2-BD59-A6C34878D82A}">
                    <a16:rowId xmlns="" xmlns:a16="http://schemas.microsoft.com/office/drawing/2014/main" val="10001"/>
                  </a:ext>
                </a:extLst>
              </a:tr>
              <a:tr h="2125980">
                <a:tc>
                  <a:txBody>
                    <a:bodyPr/>
                    <a:lstStyle/>
                    <a:p>
                      <a:r>
                        <a:rPr lang="ru-RU" sz="1400" b="1" kern="1200" baseline="0" dirty="0" smtClean="0">
                          <a:solidFill>
                            <a:schemeClr val="tx1"/>
                          </a:solidFill>
                          <a:latin typeface="+mn-lt"/>
                          <a:ea typeface="+mn-ea"/>
                          <a:cs typeface="+mn-cs"/>
                        </a:rPr>
                        <a:t>Объект</a:t>
                      </a:r>
                      <a:endParaRPr lang="ru-RU" sz="1400" dirty="0"/>
                    </a:p>
                  </a:txBody>
                  <a:tcPr marL="68580" marR="68580" marT="34290" marB="34290"/>
                </a:tc>
                <a:tc>
                  <a:txBody>
                    <a:bodyPr/>
                    <a:lstStyle/>
                    <a:p>
                      <a:r>
                        <a:rPr lang="en-US" sz="1400" b="1" dirty="0" smtClean="0"/>
                        <a:t>Abstract Factory </a:t>
                      </a:r>
                      <a:endParaRPr lang="ru-RU" sz="1400" kern="1200" baseline="0" dirty="0" smtClean="0">
                        <a:solidFill>
                          <a:schemeClr val="tx1"/>
                        </a:solidFill>
                        <a:latin typeface="+mn-lt"/>
                        <a:ea typeface="+mn-ea"/>
                        <a:cs typeface="+mn-cs"/>
                      </a:endParaRPr>
                    </a:p>
                    <a:p>
                      <a:r>
                        <a:rPr lang="en-US" sz="1400" b="1" dirty="0" smtClean="0"/>
                        <a:t>Singleton </a:t>
                      </a:r>
                      <a:endParaRPr lang="ru-RU" sz="1400" kern="1200" baseline="0" dirty="0" smtClean="0">
                        <a:solidFill>
                          <a:schemeClr val="tx1"/>
                        </a:solidFill>
                        <a:latin typeface="+mn-lt"/>
                        <a:ea typeface="+mn-ea"/>
                        <a:cs typeface="+mn-cs"/>
                      </a:endParaRPr>
                    </a:p>
                    <a:p>
                      <a:r>
                        <a:rPr lang="en-US" sz="1400" b="1" dirty="0" smtClean="0"/>
                        <a:t>Prototype </a:t>
                      </a:r>
                      <a:endParaRPr lang="ru-RU" sz="1400" kern="1200" baseline="0" dirty="0" smtClean="0">
                        <a:solidFill>
                          <a:schemeClr val="tx1"/>
                        </a:solidFill>
                        <a:latin typeface="+mn-lt"/>
                        <a:ea typeface="+mn-ea"/>
                        <a:cs typeface="+mn-cs"/>
                      </a:endParaRPr>
                    </a:p>
                    <a:p>
                      <a:r>
                        <a:rPr lang="en-US" sz="1400" b="1" dirty="0" smtClean="0"/>
                        <a:t>Builder </a:t>
                      </a:r>
                      <a:endParaRPr lang="ru-RU" sz="1400" kern="1200" baseline="0" dirty="0" smtClean="0">
                        <a:solidFill>
                          <a:schemeClr val="tx1"/>
                        </a:solidFill>
                        <a:latin typeface="+mn-lt"/>
                        <a:ea typeface="+mn-ea"/>
                        <a:cs typeface="+mn-cs"/>
                      </a:endParaRPr>
                    </a:p>
                  </a:txBody>
                  <a:tcPr marL="68580" marR="68580" marT="34290" marB="34290"/>
                </a:tc>
                <a:tc>
                  <a:txBody>
                    <a:bodyPr/>
                    <a:lstStyle/>
                    <a:p>
                      <a:r>
                        <a:rPr lang="en-US" sz="1400" b="1" dirty="0" smtClean="0"/>
                        <a:t>Adapter </a:t>
                      </a:r>
                      <a:r>
                        <a:rPr lang="ru-RU" sz="1400" kern="1200" baseline="0" dirty="0" smtClean="0">
                          <a:solidFill>
                            <a:schemeClr val="tx1"/>
                          </a:solidFill>
                          <a:latin typeface="+mn-lt"/>
                          <a:ea typeface="+mn-ea"/>
                          <a:cs typeface="+mn-cs"/>
                        </a:rPr>
                        <a:t>(объекта)</a:t>
                      </a:r>
                    </a:p>
                    <a:p>
                      <a:r>
                        <a:rPr lang="en-US" sz="1400" b="1" dirty="0" smtClean="0"/>
                        <a:t>Decorator </a:t>
                      </a:r>
                      <a:endParaRPr lang="ru-RU" sz="1400" kern="1200" baseline="0" dirty="0" smtClean="0">
                        <a:solidFill>
                          <a:schemeClr val="tx1"/>
                        </a:solidFill>
                        <a:latin typeface="+mn-lt"/>
                        <a:ea typeface="+mn-ea"/>
                        <a:cs typeface="+mn-cs"/>
                      </a:endParaRPr>
                    </a:p>
                    <a:p>
                      <a:r>
                        <a:rPr lang="en-US" sz="1400" b="1" dirty="0" smtClean="0"/>
                        <a:t>Proxy </a:t>
                      </a:r>
                      <a:endParaRPr lang="ru-RU" sz="1400" kern="1200" baseline="0" dirty="0" smtClean="0">
                        <a:solidFill>
                          <a:schemeClr val="tx1"/>
                        </a:solidFill>
                        <a:latin typeface="+mn-lt"/>
                        <a:ea typeface="+mn-ea"/>
                        <a:cs typeface="+mn-cs"/>
                      </a:endParaRPr>
                    </a:p>
                    <a:p>
                      <a:r>
                        <a:rPr lang="en-US" sz="1400" b="1" dirty="0" smtClean="0"/>
                        <a:t>Composite </a:t>
                      </a:r>
                      <a:endParaRPr lang="ru-RU" sz="1400" kern="1200" baseline="0" dirty="0" smtClean="0">
                        <a:solidFill>
                          <a:schemeClr val="tx1"/>
                        </a:solidFill>
                        <a:latin typeface="+mn-lt"/>
                        <a:ea typeface="+mn-ea"/>
                        <a:cs typeface="+mn-cs"/>
                      </a:endParaRPr>
                    </a:p>
                    <a:p>
                      <a:r>
                        <a:rPr lang="en-US" sz="1400" b="1" dirty="0" smtClean="0"/>
                        <a:t>Bridge </a:t>
                      </a:r>
                      <a:endParaRPr lang="ru-RU" sz="1400" kern="1200" baseline="0" dirty="0" smtClean="0">
                        <a:solidFill>
                          <a:schemeClr val="tx1"/>
                        </a:solidFill>
                        <a:latin typeface="+mn-lt"/>
                        <a:ea typeface="+mn-ea"/>
                        <a:cs typeface="+mn-cs"/>
                      </a:endParaRPr>
                    </a:p>
                    <a:p>
                      <a:r>
                        <a:rPr lang="en-US" sz="1400" b="1" dirty="0" smtClean="0"/>
                        <a:t>Flyweight </a:t>
                      </a:r>
                      <a:endParaRPr lang="ru-RU" sz="1400" kern="1200" baseline="0" dirty="0" smtClean="0">
                        <a:solidFill>
                          <a:schemeClr val="tx1"/>
                        </a:solidFill>
                        <a:latin typeface="+mn-lt"/>
                        <a:ea typeface="+mn-ea"/>
                        <a:cs typeface="+mn-cs"/>
                      </a:endParaRPr>
                    </a:p>
                    <a:p>
                      <a:r>
                        <a:rPr lang="en-US" sz="1400" b="1" dirty="0" smtClean="0"/>
                        <a:t>Facade </a:t>
                      </a:r>
                      <a:endParaRPr lang="ru-RU" sz="1400" dirty="0"/>
                    </a:p>
                  </a:txBody>
                  <a:tcPr marL="68580" marR="68580" marT="34290" marB="34290"/>
                </a:tc>
                <a:tc>
                  <a:txBody>
                    <a:bodyPr/>
                    <a:lstStyle/>
                    <a:p>
                      <a:r>
                        <a:rPr lang="en-US" sz="1400" b="1" dirty="0" smtClean="0"/>
                        <a:t>Iterator </a:t>
                      </a:r>
                      <a:endParaRPr lang="ru-RU" sz="1400" kern="1200" baseline="0" dirty="0" smtClean="0">
                        <a:solidFill>
                          <a:schemeClr val="tx1"/>
                        </a:solidFill>
                        <a:latin typeface="+mn-lt"/>
                        <a:ea typeface="+mn-ea"/>
                        <a:cs typeface="+mn-cs"/>
                      </a:endParaRPr>
                    </a:p>
                    <a:p>
                      <a:r>
                        <a:rPr lang="en-US" sz="1400" b="1" dirty="0" smtClean="0"/>
                        <a:t>Command </a:t>
                      </a:r>
                      <a:endParaRPr lang="ru-RU" sz="1400" kern="1200" baseline="0" dirty="0" smtClean="0">
                        <a:solidFill>
                          <a:schemeClr val="tx1"/>
                        </a:solidFill>
                        <a:latin typeface="+mn-lt"/>
                        <a:ea typeface="+mn-ea"/>
                        <a:cs typeface="+mn-cs"/>
                      </a:endParaRPr>
                    </a:p>
                    <a:p>
                      <a:r>
                        <a:rPr lang="en-US" sz="1400" b="1" dirty="0" smtClean="0"/>
                        <a:t>Observer </a:t>
                      </a:r>
                      <a:endParaRPr lang="ru-RU" sz="1400" kern="1200" baseline="0" dirty="0" smtClean="0">
                        <a:solidFill>
                          <a:schemeClr val="tx1"/>
                        </a:solidFill>
                        <a:latin typeface="+mn-lt"/>
                        <a:ea typeface="+mn-ea"/>
                        <a:cs typeface="+mn-cs"/>
                      </a:endParaRPr>
                    </a:p>
                    <a:p>
                      <a:r>
                        <a:rPr lang="en-US" sz="1400" b="1" dirty="0" smtClean="0"/>
                        <a:t>Visitor </a:t>
                      </a:r>
                      <a:endParaRPr lang="ru-RU" sz="1400" kern="1200" baseline="0" dirty="0" smtClean="0">
                        <a:solidFill>
                          <a:schemeClr val="tx1"/>
                        </a:solidFill>
                        <a:latin typeface="+mn-lt"/>
                        <a:ea typeface="+mn-ea"/>
                        <a:cs typeface="+mn-cs"/>
                      </a:endParaRPr>
                    </a:p>
                    <a:p>
                      <a:r>
                        <a:rPr lang="en-US" sz="1400" b="1" dirty="0" smtClean="0"/>
                        <a:t>Mediator </a:t>
                      </a:r>
                      <a:endParaRPr lang="ru-RU" sz="1400" kern="1200" baseline="0" dirty="0" smtClean="0">
                        <a:solidFill>
                          <a:schemeClr val="tx1"/>
                        </a:solidFill>
                        <a:latin typeface="+mn-lt"/>
                        <a:ea typeface="+mn-ea"/>
                        <a:cs typeface="+mn-cs"/>
                      </a:endParaRPr>
                    </a:p>
                    <a:p>
                      <a:r>
                        <a:rPr lang="en-US" sz="1400" b="1" dirty="0" smtClean="0"/>
                        <a:t>State </a:t>
                      </a:r>
                      <a:endParaRPr lang="ru-RU" sz="1400" kern="1200" baseline="0" dirty="0" smtClean="0">
                        <a:solidFill>
                          <a:schemeClr val="tx1"/>
                        </a:solidFill>
                        <a:latin typeface="+mn-lt"/>
                        <a:ea typeface="+mn-ea"/>
                        <a:cs typeface="+mn-cs"/>
                      </a:endParaRPr>
                    </a:p>
                    <a:p>
                      <a:r>
                        <a:rPr lang="en-US" sz="1400" b="1" dirty="0" smtClean="0"/>
                        <a:t>Strategy </a:t>
                      </a:r>
                      <a:endParaRPr lang="ru-RU" sz="1400" kern="1200" baseline="0" dirty="0" smtClean="0">
                        <a:solidFill>
                          <a:schemeClr val="tx1"/>
                        </a:solidFill>
                        <a:latin typeface="+mn-lt"/>
                        <a:ea typeface="+mn-ea"/>
                        <a:cs typeface="+mn-cs"/>
                      </a:endParaRPr>
                    </a:p>
                    <a:p>
                      <a:r>
                        <a:rPr lang="en-US" sz="1400" b="1" dirty="0" smtClean="0"/>
                        <a:t>Memento </a:t>
                      </a:r>
                      <a:endParaRPr lang="ru-RU" sz="1400" kern="1200" baseline="0" dirty="0" smtClean="0">
                        <a:solidFill>
                          <a:schemeClr val="tx1"/>
                        </a:solidFill>
                        <a:latin typeface="+mn-lt"/>
                        <a:ea typeface="+mn-ea"/>
                        <a:cs typeface="+mn-cs"/>
                      </a:endParaRPr>
                    </a:p>
                    <a:p>
                      <a:r>
                        <a:rPr lang="en-US" sz="1400" b="1" dirty="0" smtClean="0"/>
                        <a:t>Chain of Responsibility </a:t>
                      </a:r>
                      <a:endParaRPr lang="ru-RU" sz="1400" kern="1200" baseline="0" dirty="0" smtClean="0">
                        <a:solidFill>
                          <a:schemeClr val="tx1"/>
                        </a:solidFill>
                        <a:latin typeface="+mn-lt"/>
                        <a:ea typeface="+mn-ea"/>
                        <a:cs typeface="+mn-cs"/>
                      </a:endParaRPr>
                    </a:p>
                  </a:txBody>
                  <a:tcPr marL="68580" marR="68580" marT="34290" marB="34290"/>
                </a:tc>
                <a:extLst>
                  <a:ext uri="{0D108BD9-81ED-4DB2-BD59-A6C34878D82A}">
                    <a16:rowId xmlns="" xmlns:a16="http://schemas.microsoft.com/office/drawing/2014/main" val="10002"/>
                  </a:ext>
                </a:extLst>
              </a:tr>
            </a:tbl>
          </a:graphicData>
        </a:graphic>
      </p:graphicFrame>
      <p:sp>
        <p:nvSpPr>
          <p:cNvPr id="3" name="Номер слайда 2"/>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9796048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 y="381000"/>
            <a:ext cx="6430967" cy="1962149"/>
          </a:xfrm>
        </p:spPr>
        <p:txBody>
          <a:bodyPr>
            <a:normAutofit/>
          </a:bodyPr>
          <a:lstStyle/>
          <a:p>
            <a:r>
              <a:rPr lang="ru-RU" b="1" dirty="0" smtClean="0"/>
              <a:t>Порождающие Паттерны</a:t>
            </a:r>
            <a:endParaRPr lang="ru-RU" dirty="0"/>
          </a:p>
        </p:txBody>
      </p:sp>
      <p:pic>
        <p:nvPicPr>
          <p:cNvPr id="5122" name="Picture 2" descr="illustration of the conventional imple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208" y="2895600"/>
            <a:ext cx="5199106" cy="320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949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p:txBody>
          <a:bodyPr/>
          <a:lstStyle/>
          <a:p>
            <a:r>
              <a:rPr lang="ru-RU" dirty="0" smtClean="0"/>
              <a:t>Абстрагируют процесс </a:t>
            </a:r>
            <a:r>
              <a:rPr lang="ru-RU" dirty="0" err="1" smtClean="0"/>
              <a:t>инстанцирования</a:t>
            </a:r>
            <a:r>
              <a:rPr lang="ru-RU" dirty="0" smtClean="0"/>
              <a:t> объектов</a:t>
            </a:r>
          </a:p>
          <a:p>
            <a:r>
              <a:rPr lang="ru-RU" dirty="0" smtClean="0"/>
              <a:t>Список паттернов</a:t>
            </a:r>
          </a:p>
          <a:p>
            <a:pPr lvl="1"/>
            <a:r>
              <a:rPr lang="ru-RU" b="1" dirty="0"/>
              <a:t>Одиночка</a:t>
            </a:r>
            <a:r>
              <a:rPr lang="en-US" b="1" dirty="0"/>
              <a:t> (Singleton)</a:t>
            </a:r>
            <a:endParaRPr lang="ru-RU" b="1" dirty="0"/>
          </a:p>
          <a:p>
            <a:pPr lvl="1"/>
            <a:r>
              <a:rPr lang="ru-RU" b="1" dirty="0" smtClean="0"/>
              <a:t>Абстрактная фабрика (</a:t>
            </a:r>
            <a:r>
              <a:rPr lang="en-US" b="1" dirty="0" smtClean="0"/>
              <a:t>Abstract Factory)</a:t>
            </a:r>
            <a:endParaRPr lang="ru-RU" b="1" dirty="0" smtClean="0"/>
          </a:p>
          <a:p>
            <a:pPr lvl="1"/>
            <a:r>
              <a:rPr lang="ru-RU" dirty="0" smtClean="0"/>
              <a:t>Прототип</a:t>
            </a:r>
            <a:r>
              <a:rPr lang="en-US" dirty="0" smtClean="0"/>
              <a:t> </a:t>
            </a:r>
            <a:r>
              <a:rPr lang="en-US" dirty="0"/>
              <a:t>(Prototype)</a:t>
            </a:r>
            <a:endParaRPr lang="ru-RU" dirty="0"/>
          </a:p>
          <a:p>
            <a:pPr lvl="1"/>
            <a:r>
              <a:rPr lang="ru-RU" dirty="0" smtClean="0"/>
              <a:t>Строитель</a:t>
            </a:r>
            <a:r>
              <a:rPr lang="en-US" dirty="0" smtClean="0"/>
              <a:t> (Builder)</a:t>
            </a:r>
            <a:endParaRPr lang="ru-RU" dirty="0" smtClean="0"/>
          </a:p>
          <a:p>
            <a:pPr lvl="1"/>
            <a:r>
              <a:rPr lang="ru-RU" dirty="0" smtClean="0"/>
              <a:t>Фабричный метод</a:t>
            </a:r>
            <a:r>
              <a:rPr lang="en-US" dirty="0" smtClean="0"/>
              <a:t> (Factory method)</a:t>
            </a:r>
            <a:endParaRPr lang="ru-RU" dirty="0" smtClean="0"/>
          </a:p>
        </p:txBody>
      </p:sp>
      <p:sp>
        <p:nvSpPr>
          <p:cNvPr id="4" name="Заголовок 3"/>
          <p:cNvSpPr>
            <a:spLocks noGrp="1"/>
          </p:cNvSpPr>
          <p:nvPr>
            <p:ph type="title"/>
          </p:nvPr>
        </p:nvSpPr>
        <p:spPr/>
        <p:txBody>
          <a:bodyPr>
            <a:normAutofit/>
          </a:bodyPr>
          <a:lstStyle/>
          <a:p>
            <a:r>
              <a:rPr lang="ru-RU" dirty="0" smtClean="0"/>
              <a:t>Порождающие паттерны проектирования</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147862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57332"/>
            <a:ext cx="7514035" cy="477280"/>
          </a:xfrm>
        </p:spPr>
        <p:txBody>
          <a:bodyPr>
            <a:normAutofit fontScale="90000"/>
          </a:bodyPr>
          <a:lstStyle/>
          <a:p>
            <a:r>
              <a:rPr lang="ru-RU" dirty="0" smtClean="0"/>
              <a:t>Паттерн </a:t>
            </a:r>
            <a:r>
              <a:rPr lang="en-US" b="1" dirty="0"/>
              <a:t>Singleton</a:t>
            </a:r>
            <a:endParaRPr lang="en-US" dirty="0"/>
          </a:p>
        </p:txBody>
      </p:sp>
      <p:sp>
        <p:nvSpPr>
          <p:cNvPr id="3" name="Объект 2"/>
          <p:cNvSpPr>
            <a:spLocks noGrp="1"/>
          </p:cNvSpPr>
          <p:nvPr>
            <p:ph idx="1"/>
          </p:nvPr>
        </p:nvSpPr>
        <p:spPr>
          <a:xfrm>
            <a:off x="381000" y="914400"/>
            <a:ext cx="8619674" cy="5486400"/>
          </a:xfrm>
        </p:spPr>
        <p:txBody>
          <a:bodyPr>
            <a:normAutofit fontScale="92500" lnSpcReduction="10000"/>
          </a:bodyPr>
          <a:lstStyle/>
          <a:p>
            <a:pPr marL="0" indent="0">
              <a:buNone/>
            </a:pPr>
            <a:r>
              <a:rPr lang="ru-RU" b="1" dirty="0"/>
              <a:t>Одиночка</a:t>
            </a:r>
            <a:r>
              <a:rPr lang="ru-RU" dirty="0"/>
              <a:t>  — порождающий шаблон проектирования, гарантирующий, что в </a:t>
            </a:r>
            <a:r>
              <a:rPr lang="ru-RU" b="1" dirty="0"/>
              <a:t>однопоточном приложении </a:t>
            </a:r>
            <a:r>
              <a:rPr lang="ru-RU" dirty="0"/>
              <a:t>будет единственный экземпляр класса с глобальной точкой доступа</a:t>
            </a:r>
            <a:r>
              <a:rPr lang="ru-RU" dirty="0" smtClean="0"/>
              <a:t>.</a:t>
            </a:r>
          </a:p>
          <a:p>
            <a:pPr marL="0" indent="0">
              <a:buNone/>
            </a:pPr>
            <a:endParaRPr lang="en-US" dirty="0" smtClean="0"/>
          </a:p>
          <a:p>
            <a:pPr marL="0" indent="0">
              <a:buNone/>
            </a:pPr>
            <a:r>
              <a:rPr lang="en-US" dirty="0"/>
              <a:t>public class Singleton </a:t>
            </a:r>
            <a:r>
              <a:rPr lang="en-US" dirty="0" smtClean="0"/>
              <a:t>{</a:t>
            </a:r>
            <a:endParaRPr lang="ru-RU" dirty="0" smtClean="0"/>
          </a:p>
          <a:p>
            <a:pPr marL="0" indent="0">
              <a:buNone/>
            </a:pPr>
            <a:r>
              <a:rPr lang="ru-RU" dirty="0" smtClean="0"/>
              <a:t>	</a:t>
            </a:r>
            <a:r>
              <a:rPr lang="en-US" dirty="0" smtClean="0"/>
              <a:t>private </a:t>
            </a:r>
            <a:r>
              <a:rPr lang="en-US" dirty="0"/>
              <a:t>static Singleton </a:t>
            </a:r>
            <a:r>
              <a:rPr lang="en-US" dirty="0" err="1"/>
              <a:t>uniqueInstance</a:t>
            </a:r>
            <a:r>
              <a:rPr lang="en-US" dirty="0"/>
              <a:t>; </a:t>
            </a:r>
            <a:endParaRPr lang="ru-RU" dirty="0" smtClean="0"/>
          </a:p>
          <a:p>
            <a:pPr marL="0" indent="0">
              <a:buNone/>
            </a:pPr>
            <a:r>
              <a:rPr lang="ru-RU" dirty="0" smtClean="0"/>
              <a:t>	</a:t>
            </a:r>
            <a:r>
              <a:rPr lang="en-US" dirty="0" smtClean="0"/>
              <a:t>private </a:t>
            </a:r>
            <a:r>
              <a:rPr lang="en-US" dirty="0"/>
              <a:t>Singleton() {} </a:t>
            </a:r>
            <a:endParaRPr lang="ru-RU" dirty="0" smtClean="0"/>
          </a:p>
          <a:p>
            <a:pPr marL="0" indent="0">
              <a:buNone/>
            </a:pPr>
            <a:r>
              <a:rPr lang="ru-RU" dirty="0" smtClean="0"/>
              <a:t>	</a:t>
            </a:r>
            <a:r>
              <a:rPr lang="en-US" dirty="0" smtClean="0"/>
              <a:t>public </a:t>
            </a:r>
            <a:r>
              <a:rPr lang="en-US" dirty="0"/>
              <a:t>static Singleton </a:t>
            </a:r>
            <a:r>
              <a:rPr lang="en-US" dirty="0" err="1"/>
              <a:t>getInstance</a:t>
            </a:r>
            <a:r>
              <a:rPr lang="en-US" dirty="0"/>
              <a:t>() </a:t>
            </a:r>
            <a:r>
              <a:rPr lang="en-US" dirty="0" smtClean="0"/>
              <a:t>{</a:t>
            </a:r>
            <a:endParaRPr lang="ru-RU" dirty="0" smtClean="0"/>
          </a:p>
          <a:p>
            <a:pPr marL="0" indent="0">
              <a:buNone/>
            </a:pPr>
            <a:r>
              <a:rPr lang="ru-RU" dirty="0" smtClean="0"/>
              <a:t>	</a:t>
            </a:r>
            <a:r>
              <a:rPr lang="ru-RU" dirty="0"/>
              <a:t>	</a:t>
            </a:r>
            <a:r>
              <a:rPr lang="en-US" dirty="0" smtClean="0"/>
              <a:t>if </a:t>
            </a:r>
            <a:r>
              <a:rPr lang="en-US" dirty="0"/>
              <a:t>(</a:t>
            </a:r>
            <a:r>
              <a:rPr lang="en-US" dirty="0" err="1"/>
              <a:t>uniqueInstance</a:t>
            </a:r>
            <a:r>
              <a:rPr lang="en-US" dirty="0"/>
              <a:t> == null) </a:t>
            </a:r>
            <a:r>
              <a:rPr lang="en-US" dirty="0" smtClean="0"/>
              <a:t>{</a:t>
            </a:r>
          </a:p>
          <a:p>
            <a:pPr marL="0" indent="0">
              <a:buNone/>
            </a:pPr>
            <a:r>
              <a:rPr lang="ru-RU" dirty="0" smtClean="0"/>
              <a:t>			</a:t>
            </a:r>
            <a:r>
              <a:rPr lang="en-US" dirty="0" err="1" smtClean="0"/>
              <a:t>uniqueInstance</a:t>
            </a:r>
            <a:r>
              <a:rPr lang="en-US" dirty="0" smtClean="0"/>
              <a:t> </a:t>
            </a:r>
            <a:r>
              <a:rPr lang="en-US" dirty="0"/>
              <a:t>= new Singleton</a:t>
            </a:r>
            <a:r>
              <a:rPr lang="en-US" dirty="0" smtClean="0"/>
              <a:t>();</a:t>
            </a:r>
            <a:endParaRPr lang="ru-RU" dirty="0" smtClean="0"/>
          </a:p>
          <a:p>
            <a:pPr marL="0" indent="0">
              <a:buNone/>
            </a:pPr>
            <a:r>
              <a:rPr lang="ru-RU" dirty="0" smtClean="0"/>
              <a:t>	</a:t>
            </a:r>
            <a:r>
              <a:rPr lang="ru-RU" dirty="0"/>
              <a:t>	</a:t>
            </a:r>
            <a:r>
              <a:rPr lang="en-US" dirty="0" smtClean="0"/>
              <a:t>} </a:t>
            </a:r>
            <a:endParaRPr lang="ru-RU" dirty="0" smtClean="0"/>
          </a:p>
          <a:p>
            <a:pPr marL="0" indent="0">
              <a:buNone/>
            </a:pPr>
            <a:r>
              <a:rPr lang="ru-RU" dirty="0" smtClean="0"/>
              <a:t>		</a:t>
            </a:r>
            <a:r>
              <a:rPr lang="en-US" dirty="0" smtClean="0"/>
              <a:t>return </a:t>
            </a:r>
            <a:r>
              <a:rPr lang="en-US" dirty="0" err="1"/>
              <a:t>uniqueInstance</a:t>
            </a:r>
            <a:r>
              <a:rPr lang="en-US" dirty="0" smtClean="0"/>
              <a:t>;</a:t>
            </a:r>
            <a:endParaRPr lang="ru-RU" dirty="0" smtClean="0"/>
          </a:p>
          <a:p>
            <a:pPr marL="0" indent="0">
              <a:buNone/>
            </a:pPr>
            <a:r>
              <a:rPr lang="ru-RU" dirty="0" smtClean="0"/>
              <a:t>	</a:t>
            </a:r>
            <a:r>
              <a:rPr lang="en-US" dirty="0" smtClean="0"/>
              <a:t>}</a:t>
            </a:r>
            <a:endParaRPr lang="ru-RU" dirty="0" smtClean="0"/>
          </a:p>
          <a:p>
            <a:pPr marL="0" indent="0">
              <a:buNone/>
            </a:pPr>
            <a:r>
              <a:rPr lang="en-US" dirty="0" smtClean="0"/>
              <a:t>// </a:t>
            </a:r>
            <a:r>
              <a:rPr lang="ru-RU" dirty="0"/>
              <a:t>Другие методы </a:t>
            </a:r>
            <a:endParaRPr lang="ru-RU" dirty="0" smtClean="0"/>
          </a:p>
          <a:p>
            <a:pPr marL="0" indent="0">
              <a:buNone/>
            </a:pPr>
            <a:r>
              <a:rPr lang="ru-RU" dirty="0" smtClean="0"/>
              <a:t>}</a:t>
            </a:r>
            <a:endParaRPr lang="en-US" dirty="0"/>
          </a:p>
        </p:txBody>
      </p:sp>
      <p:pic>
        <p:nvPicPr>
          <p:cNvPr id="1030" name="Picture 6" descr="illustration of the singleton imple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038600"/>
            <a:ext cx="3133274" cy="193412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327857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304800"/>
            <a:ext cx="7514035" cy="477280"/>
          </a:xfrm>
        </p:spPr>
        <p:txBody>
          <a:bodyPr>
            <a:normAutofit fontScale="90000"/>
          </a:bodyPr>
          <a:lstStyle/>
          <a:p>
            <a:r>
              <a:rPr lang="ru-RU" dirty="0"/>
              <a:t>Паттерн </a:t>
            </a:r>
            <a:r>
              <a:rPr lang="en-US" b="1" dirty="0" smtClean="0"/>
              <a:t>Singleton</a:t>
            </a:r>
            <a:r>
              <a:rPr lang="ru-RU" b="1" dirty="0" smtClean="0"/>
              <a:t> (синхронизация)</a:t>
            </a:r>
            <a:endParaRPr lang="en-US" dirty="0"/>
          </a:p>
        </p:txBody>
      </p:sp>
      <p:sp>
        <p:nvSpPr>
          <p:cNvPr id="3" name="Объект 2"/>
          <p:cNvSpPr>
            <a:spLocks noGrp="1"/>
          </p:cNvSpPr>
          <p:nvPr>
            <p:ph idx="1"/>
          </p:nvPr>
        </p:nvSpPr>
        <p:spPr>
          <a:xfrm>
            <a:off x="228600" y="990600"/>
            <a:ext cx="8305800" cy="5638800"/>
          </a:xfrm>
        </p:spPr>
        <p:txBody>
          <a:bodyPr>
            <a:normAutofit lnSpcReduction="10000"/>
          </a:bodyPr>
          <a:lstStyle/>
          <a:p>
            <a:pPr marL="0" indent="0">
              <a:buNone/>
            </a:pPr>
            <a:r>
              <a:rPr lang="en-US" dirty="0"/>
              <a:t>public class Singleton {</a:t>
            </a:r>
            <a:endParaRPr lang="ru-RU" dirty="0"/>
          </a:p>
          <a:p>
            <a:pPr marL="0" indent="0">
              <a:buNone/>
            </a:pPr>
            <a:r>
              <a:rPr lang="ru-RU" dirty="0"/>
              <a:t>	</a:t>
            </a:r>
            <a:r>
              <a:rPr lang="en-US" dirty="0"/>
              <a:t>private static Singleton </a:t>
            </a:r>
            <a:r>
              <a:rPr lang="en-US" dirty="0" err="1"/>
              <a:t>uniqueInstance</a:t>
            </a:r>
            <a:r>
              <a:rPr lang="en-US" dirty="0"/>
              <a:t>; // </a:t>
            </a:r>
            <a:r>
              <a:rPr lang="ru-RU" dirty="0"/>
              <a:t>Другие письменные экземпляры </a:t>
            </a:r>
          </a:p>
          <a:p>
            <a:pPr marL="0" indent="0">
              <a:buNone/>
            </a:pPr>
            <a:r>
              <a:rPr lang="ru-RU" dirty="0"/>
              <a:t>	</a:t>
            </a:r>
            <a:r>
              <a:rPr lang="en-US" dirty="0"/>
              <a:t>private Singleton() {} </a:t>
            </a:r>
            <a:endParaRPr lang="ru-RU" dirty="0"/>
          </a:p>
          <a:p>
            <a:pPr marL="0" indent="0">
              <a:buNone/>
            </a:pPr>
            <a:r>
              <a:rPr lang="ru-RU" dirty="0"/>
              <a:t>	</a:t>
            </a:r>
            <a:r>
              <a:rPr lang="en-US" dirty="0"/>
              <a:t>public static </a:t>
            </a:r>
            <a:r>
              <a:rPr lang="en-US" dirty="0" smtClean="0">
                <a:solidFill>
                  <a:srgbClr val="FF0000"/>
                </a:solidFill>
              </a:rPr>
              <a:t>s</a:t>
            </a:r>
            <a:r>
              <a:rPr lang="en-US" b="1" dirty="0" smtClean="0">
                <a:solidFill>
                  <a:srgbClr val="FF0000"/>
                </a:solidFill>
              </a:rPr>
              <a:t>ynchronized</a:t>
            </a:r>
            <a:r>
              <a:rPr lang="ru-RU" dirty="0" smtClean="0"/>
              <a:t> </a:t>
            </a:r>
            <a:r>
              <a:rPr lang="en-US" dirty="0" smtClean="0"/>
              <a:t>Singleton </a:t>
            </a:r>
            <a:r>
              <a:rPr lang="en-US" dirty="0" err="1"/>
              <a:t>getInstance</a:t>
            </a:r>
            <a:r>
              <a:rPr lang="en-US" dirty="0"/>
              <a:t>() {</a:t>
            </a:r>
            <a:endParaRPr lang="ru-RU" dirty="0"/>
          </a:p>
          <a:p>
            <a:pPr marL="0" indent="0">
              <a:buNone/>
            </a:pPr>
            <a:r>
              <a:rPr lang="ru-RU" dirty="0"/>
              <a:t>		</a:t>
            </a:r>
            <a:r>
              <a:rPr lang="en-US" dirty="0"/>
              <a:t>if (</a:t>
            </a:r>
            <a:r>
              <a:rPr lang="en-US" dirty="0" err="1"/>
              <a:t>uniqueInstance</a:t>
            </a:r>
            <a:r>
              <a:rPr lang="en-US" dirty="0"/>
              <a:t> == null) {</a:t>
            </a:r>
            <a:endParaRPr lang="ru-RU" dirty="0"/>
          </a:p>
          <a:p>
            <a:pPr marL="0" indent="0">
              <a:buNone/>
            </a:pPr>
            <a:r>
              <a:rPr lang="ru-RU" dirty="0"/>
              <a:t>			</a:t>
            </a:r>
            <a:r>
              <a:rPr lang="en-US" dirty="0" err="1"/>
              <a:t>uniqueInstance</a:t>
            </a:r>
            <a:r>
              <a:rPr lang="en-US" dirty="0"/>
              <a:t> = new Singleton();</a:t>
            </a:r>
            <a:endParaRPr lang="ru-RU" dirty="0"/>
          </a:p>
          <a:p>
            <a:pPr marL="0" indent="0">
              <a:buNone/>
            </a:pPr>
            <a:r>
              <a:rPr lang="ru-RU" dirty="0"/>
              <a:t>		</a:t>
            </a:r>
            <a:r>
              <a:rPr lang="en-US" dirty="0"/>
              <a:t>} </a:t>
            </a:r>
            <a:endParaRPr lang="ru-RU" dirty="0"/>
          </a:p>
          <a:p>
            <a:pPr marL="0" indent="0">
              <a:buNone/>
            </a:pPr>
            <a:r>
              <a:rPr lang="ru-RU" dirty="0"/>
              <a:t>		</a:t>
            </a:r>
            <a:r>
              <a:rPr lang="en-US" dirty="0"/>
              <a:t>return </a:t>
            </a:r>
            <a:r>
              <a:rPr lang="en-US" dirty="0" err="1"/>
              <a:t>uniqueInstance</a:t>
            </a:r>
            <a:r>
              <a:rPr lang="en-US" dirty="0"/>
              <a:t>;</a:t>
            </a:r>
            <a:endParaRPr lang="ru-RU" dirty="0"/>
          </a:p>
          <a:p>
            <a:pPr marL="0" indent="0">
              <a:buNone/>
            </a:pPr>
            <a:r>
              <a:rPr lang="ru-RU" dirty="0"/>
              <a:t>	</a:t>
            </a:r>
            <a:r>
              <a:rPr lang="en-US" dirty="0"/>
              <a:t>}</a:t>
            </a:r>
            <a:endParaRPr lang="ru-RU" dirty="0"/>
          </a:p>
          <a:p>
            <a:pPr marL="0" indent="0">
              <a:buNone/>
            </a:pPr>
            <a:r>
              <a:rPr lang="en-US" dirty="0"/>
              <a:t>// </a:t>
            </a:r>
            <a:r>
              <a:rPr lang="ru-RU" dirty="0"/>
              <a:t>Другие методы </a:t>
            </a:r>
          </a:p>
          <a:p>
            <a:pPr marL="0" indent="0">
              <a:buNone/>
            </a:pPr>
            <a:r>
              <a:rPr lang="ru-RU" dirty="0" smtClean="0"/>
              <a:t>}</a:t>
            </a:r>
          </a:p>
          <a:p>
            <a:pPr marL="0" indent="0">
              <a:buNone/>
            </a:pPr>
            <a:r>
              <a:rPr lang="ru-RU" dirty="0"/>
              <a:t>Включая в объявление </a:t>
            </a:r>
            <a:r>
              <a:rPr lang="ru-RU" b="1" dirty="0" err="1"/>
              <a:t>getInstance</a:t>
            </a:r>
            <a:r>
              <a:rPr lang="ru-RU" b="1" dirty="0"/>
              <a:t>(</a:t>
            </a:r>
            <a:r>
              <a:rPr lang="ru-RU" dirty="0"/>
              <a:t>) ключевое слово </a:t>
            </a:r>
            <a:r>
              <a:rPr lang="ru-RU" b="1" dirty="0" err="1"/>
              <a:t>synchronized</a:t>
            </a:r>
            <a:r>
              <a:rPr lang="ru-RU" dirty="0"/>
              <a:t>, мы заставляем каждый поток дождаться своей очереди для входа в него. Иначе говоря, два потока не смогут войти в метод одновременно</a:t>
            </a:r>
            <a:r>
              <a:rPr lang="ru-RU" dirty="0" smtClean="0"/>
              <a:t>.</a:t>
            </a:r>
          </a:p>
          <a:p>
            <a:pPr marL="0" indent="0">
              <a:buNone/>
            </a:pPr>
            <a:r>
              <a:rPr lang="ru-RU" b="1" dirty="0" smtClean="0">
                <a:solidFill>
                  <a:srgbClr val="FF0000"/>
                </a:solidFill>
              </a:rPr>
              <a:t>ПРОБЛЕМА!!! Большие затраты на синхронизацию.</a:t>
            </a:r>
            <a:endParaRPr lang="en-US" b="1" dirty="0">
              <a:solidFill>
                <a:srgbClr val="FF0000"/>
              </a:solidFill>
            </a:endParaRPr>
          </a:p>
        </p:txBody>
      </p:sp>
      <p:sp>
        <p:nvSpPr>
          <p:cNvPr id="4" name="Номер слайда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967006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304800"/>
            <a:ext cx="7514035" cy="477280"/>
          </a:xfrm>
        </p:spPr>
        <p:txBody>
          <a:bodyPr>
            <a:normAutofit fontScale="90000"/>
          </a:bodyPr>
          <a:lstStyle/>
          <a:p>
            <a:r>
              <a:rPr lang="ru-RU" dirty="0"/>
              <a:t>Паттерн </a:t>
            </a:r>
            <a:r>
              <a:rPr lang="en-US" b="1" dirty="0" smtClean="0"/>
              <a:t>Singleton</a:t>
            </a:r>
            <a:r>
              <a:rPr lang="ru-RU" b="1" dirty="0" smtClean="0"/>
              <a:t> (создаем заранее)</a:t>
            </a:r>
            <a:endParaRPr lang="en-US" dirty="0"/>
          </a:p>
        </p:txBody>
      </p:sp>
      <p:sp>
        <p:nvSpPr>
          <p:cNvPr id="3" name="Объект 2"/>
          <p:cNvSpPr>
            <a:spLocks noGrp="1"/>
          </p:cNvSpPr>
          <p:nvPr>
            <p:ph idx="1"/>
          </p:nvPr>
        </p:nvSpPr>
        <p:spPr>
          <a:xfrm>
            <a:off x="228600" y="990600"/>
            <a:ext cx="7514035" cy="5638800"/>
          </a:xfrm>
        </p:spPr>
        <p:txBody>
          <a:bodyPr>
            <a:normAutofit/>
          </a:bodyPr>
          <a:lstStyle/>
          <a:p>
            <a:pPr marL="0" indent="0">
              <a:buNone/>
            </a:pPr>
            <a:r>
              <a:rPr lang="en-US" dirty="0"/>
              <a:t>public class Singleton {</a:t>
            </a:r>
            <a:endParaRPr lang="ru-RU" dirty="0"/>
          </a:p>
          <a:p>
            <a:pPr marL="0" indent="0">
              <a:buNone/>
            </a:pPr>
            <a:r>
              <a:rPr lang="en-US" dirty="0"/>
              <a:t>private static Singleton </a:t>
            </a:r>
            <a:r>
              <a:rPr lang="en-US" dirty="0" err="1"/>
              <a:t>uniqueInstance</a:t>
            </a:r>
            <a:r>
              <a:rPr lang="en-US" dirty="0"/>
              <a:t> = </a:t>
            </a:r>
            <a:r>
              <a:rPr lang="en-US" b="1" dirty="0">
                <a:solidFill>
                  <a:srgbClr val="FF0000"/>
                </a:solidFill>
              </a:rPr>
              <a:t>new Singleton(</a:t>
            </a:r>
            <a:r>
              <a:rPr lang="en-US" dirty="0">
                <a:solidFill>
                  <a:srgbClr val="FF0000"/>
                </a:solidFill>
              </a:rPr>
              <a:t>)</a:t>
            </a:r>
            <a:r>
              <a:rPr lang="en-US" dirty="0"/>
              <a:t>;</a:t>
            </a:r>
            <a:r>
              <a:rPr lang="ru-RU" dirty="0"/>
              <a:t>	</a:t>
            </a:r>
            <a:endParaRPr lang="ru-RU" dirty="0" smtClean="0"/>
          </a:p>
          <a:p>
            <a:pPr marL="0" indent="0">
              <a:buNone/>
            </a:pPr>
            <a:r>
              <a:rPr lang="ru-RU" dirty="0"/>
              <a:t>	</a:t>
            </a:r>
            <a:r>
              <a:rPr lang="en-US" dirty="0"/>
              <a:t>private Singleton() {} </a:t>
            </a:r>
            <a:endParaRPr lang="ru-RU" dirty="0"/>
          </a:p>
          <a:p>
            <a:pPr marL="0" indent="0">
              <a:buNone/>
            </a:pPr>
            <a:r>
              <a:rPr lang="ru-RU" dirty="0"/>
              <a:t>	</a:t>
            </a:r>
            <a:r>
              <a:rPr lang="en-US" dirty="0"/>
              <a:t>public static </a:t>
            </a:r>
            <a:r>
              <a:rPr lang="en-US" dirty="0" smtClean="0"/>
              <a:t>Singleton </a:t>
            </a:r>
            <a:r>
              <a:rPr lang="en-US" dirty="0" err="1"/>
              <a:t>getInstance</a:t>
            </a:r>
            <a:r>
              <a:rPr lang="en-US" dirty="0"/>
              <a:t>() {</a:t>
            </a:r>
            <a:endParaRPr lang="ru-RU" dirty="0"/>
          </a:p>
          <a:p>
            <a:pPr marL="0" indent="0">
              <a:buNone/>
            </a:pPr>
            <a:r>
              <a:rPr lang="ru-RU" b="1" dirty="0"/>
              <a:t>		</a:t>
            </a:r>
            <a:r>
              <a:rPr lang="en-US" b="1" dirty="0">
                <a:solidFill>
                  <a:srgbClr val="FF0000"/>
                </a:solidFill>
              </a:rPr>
              <a:t>return </a:t>
            </a:r>
            <a:r>
              <a:rPr lang="en-US" b="1" dirty="0" err="1">
                <a:solidFill>
                  <a:srgbClr val="FF0000"/>
                </a:solidFill>
              </a:rPr>
              <a:t>uniqueInstance</a:t>
            </a:r>
            <a:r>
              <a:rPr lang="en-US" b="1" dirty="0">
                <a:solidFill>
                  <a:srgbClr val="FF0000"/>
                </a:solidFill>
              </a:rPr>
              <a:t>;</a:t>
            </a:r>
            <a:endParaRPr lang="ru-RU" b="1" dirty="0">
              <a:solidFill>
                <a:srgbClr val="FF0000"/>
              </a:solidFill>
            </a:endParaRPr>
          </a:p>
          <a:p>
            <a:pPr marL="0" indent="0">
              <a:buNone/>
            </a:pPr>
            <a:r>
              <a:rPr lang="ru-RU" dirty="0"/>
              <a:t>	</a:t>
            </a:r>
            <a:r>
              <a:rPr lang="en-US" dirty="0"/>
              <a:t>}</a:t>
            </a:r>
            <a:endParaRPr lang="ru-RU" dirty="0"/>
          </a:p>
          <a:p>
            <a:pPr marL="0" indent="0">
              <a:buNone/>
            </a:pPr>
            <a:r>
              <a:rPr lang="ru-RU" dirty="0" smtClean="0"/>
              <a:t>}</a:t>
            </a:r>
          </a:p>
          <a:p>
            <a:pPr marL="0" indent="0">
              <a:buNone/>
            </a:pPr>
            <a:r>
              <a:rPr lang="ru-RU" dirty="0"/>
              <a:t>Экземпляр </a:t>
            </a:r>
            <a:r>
              <a:rPr lang="ru-RU" dirty="0" err="1"/>
              <a:t>Singleton</a:t>
            </a:r>
            <a:r>
              <a:rPr lang="ru-RU" dirty="0"/>
              <a:t> создается в </a:t>
            </a:r>
            <a:r>
              <a:rPr lang="ru-RU" dirty="0" smtClean="0"/>
              <a:t>статическом инициализаторе во время загрузки класса </a:t>
            </a:r>
            <a:r>
              <a:rPr lang="en-US" dirty="0" smtClean="0"/>
              <a:t>JVM</a:t>
            </a:r>
            <a:r>
              <a:rPr lang="ru-RU" dirty="0" smtClean="0"/>
              <a:t>.</a:t>
            </a:r>
          </a:p>
          <a:p>
            <a:pPr marL="0" indent="0">
              <a:buNone/>
            </a:pPr>
            <a:r>
              <a:rPr lang="ru-RU" dirty="0" smtClean="0"/>
              <a:t>Потоковая </a:t>
            </a:r>
            <a:r>
              <a:rPr lang="ru-RU" dirty="0"/>
              <a:t>безопасность этого кода </a:t>
            </a:r>
            <a:r>
              <a:rPr lang="ru-RU" dirty="0" smtClean="0"/>
              <a:t>гарантирована</a:t>
            </a:r>
            <a:r>
              <a:rPr lang="ru-RU" dirty="0"/>
              <a:t>!</a:t>
            </a:r>
            <a:endParaRPr lang="ru-RU" dirty="0" smtClean="0"/>
          </a:p>
          <a:p>
            <a:pPr marL="0" indent="0">
              <a:buNone/>
            </a:pPr>
            <a:r>
              <a:rPr lang="ru-RU" b="1" dirty="0" smtClean="0">
                <a:solidFill>
                  <a:srgbClr val="FF0000"/>
                </a:solidFill>
              </a:rPr>
              <a:t>ПРОБЛЕМА!!! Если класс большой то надо много времени при старте </a:t>
            </a:r>
            <a:r>
              <a:rPr lang="en-US" b="1" dirty="0" smtClean="0">
                <a:solidFill>
                  <a:srgbClr val="FF0000"/>
                </a:solidFill>
              </a:rPr>
              <a:t>JVM</a:t>
            </a:r>
            <a:r>
              <a:rPr lang="ru-RU" b="1" dirty="0" smtClean="0">
                <a:solidFill>
                  <a:srgbClr val="FF0000"/>
                </a:solidFill>
              </a:rPr>
              <a:t>. Если класс может не использоваться никогда то займем ресурсы памяти.</a:t>
            </a:r>
            <a:endParaRPr lang="en-US" b="1" dirty="0">
              <a:solidFill>
                <a:srgbClr val="FF0000"/>
              </a:solidFill>
            </a:endParaRPr>
          </a:p>
        </p:txBody>
      </p:sp>
      <p:sp>
        <p:nvSpPr>
          <p:cNvPr id="4" name="Номер слайда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0748609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304800"/>
            <a:ext cx="8763000" cy="477280"/>
          </a:xfrm>
        </p:spPr>
        <p:txBody>
          <a:bodyPr>
            <a:normAutofit fontScale="90000"/>
          </a:bodyPr>
          <a:lstStyle/>
          <a:p>
            <a:r>
              <a:rPr lang="ru-RU" dirty="0"/>
              <a:t>Паттерн </a:t>
            </a:r>
            <a:r>
              <a:rPr lang="en-US" b="1" dirty="0" smtClean="0"/>
              <a:t>Singleton</a:t>
            </a:r>
            <a:r>
              <a:rPr lang="ru-RU" b="1" dirty="0" smtClean="0"/>
              <a:t> (условная блокировка)</a:t>
            </a:r>
            <a:endParaRPr lang="en-US" dirty="0"/>
          </a:p>
        </p:txBody>
      </p:sp>
      <p:sp>
        <p:nvSpPr>
          <p:cNvPr id="3" name="Объект 2"/>
          <p:cNvSpPr>
            <a:spLocks noGrp="1"/>
          </p:cNvSpPr>
          <p:nvPr>
            <p:ph idx="1"/>
          </p:nvPr>
        </p:nvSpPr>
        <p:spPr>
          <a:xfrm>
            <a:off x="228600" y="990600"/>
            <a:ext cx="7514035" cy="5638800"/>
          </a:xfrm>
        </p:spPr>
        <p:txBody>
          <a:bodyPr>
            <a:normAutofit fontScale="92500" lnSpcReduction="20000"/>
          </a:bodyPr>
          <a:lstStyle/>
          <a:p>
            <a:pPr marL="0" indent="0">
              <a:buNone/>
            </a:pPr>
            <a:r>
              <a:rPr lang="en-US" dirty="0"/>
              <a:t>public class Singleton {</a:t>
            </a:r>
            <a:endParaRPr lang="ru-RU" dirty="0"/>
          </a:p>
          <a:p>
            <a:pPr marL="0" indent="0">
              <a:buNone/>
            </a:pPr>
            <a:r>
              <a:rPr lang="en-US" dirty="0"/>
              <a:t>private </a:t>
            </a:r>
            <a:r>
              <a:rPr lang="en-US" b="1" dirty="0" smtClean="0">
                <a:solidFill>
                  <a:srgbClr val="FF0000"/>
                </a:solidFill>
              </a:rPr>
              <a:t>volatile</a:t>
            </a:r>
            <a:r>
              <a:rPr lang="en-US" b="1" dirty="0" smtClean="0"/>
              <a:t> </a:t>
            </a:r>
            <a:r>
              <a:rPr lang="en-US" dirty="0" smtClean="0"/>
              <a:t>static </a:t>
            </a:r>
            <a:r>
              <a:rPr lang="en-US" dirty="0"/>
              <a:t>Singleton </a:t>
            </a:r>
            <a:r>
              <a:rPr lang="en-US" dirty="0" err="1" smtClean="0"/>
              <a:t>uniqueInstance</a:t>
            </a:r>
            <a:r>
              <a:rPr lang="en-US" dirty="0" smtClean="0"/>
              <a:t>;</a:t>
            </a:r>
            <a:r>
              <a:rPr lang="ru-RU" dirty="0"/>
              <a:t>	</a:t>
            </a:r>
            <a:endParaRPr lang="ru-RU" dirty="0" smtClean="0"/>
          </a:p>
          <a:p>
            <a:pPr marL="0" indent="0">
              <a:buNone/>
            </a:pPr>
            <a:r>
              <a:rPr lang="ru-RU" dirty="0"/>
              <a:t>	</a:t>
            </a:r>
            <a:r>
              <a:rPr lang="en-US" dirty="0"/>
              <a:t>private Singleton() {} </a:t>
            </a:r>
            <a:endParaRPr lang="ru-RU" dirty="0"/>
          </a:p>
          <a:p>
            <a:pPr marL="0" indent="0">
              <a:buNone/>
            </a:pPr>
            <a:r>
              <a:rPr lang="ru-RU" dirty="0"/>
              <a:t>	</a:t>
            </a:r>
            <a:r>
              <a:rPr lang="en-US" dirty="0"/>
              <a:t>public static </a:t>
            </a:r>
            <a:r>
              <a:rPr lang="en-US" dirty="0" smtClean="0"/>
              <a:t>Singleton </a:t>
            </a:r>
            <a:r>
              <a:rPr lang="en-US" dirty="0" err="1"/>
              <a:t>getInstance</a:t>
            </a:r>
            <a:r>
              <a:rPr lang="en-US" dirty="0"/>
              <a:t>() {</a:t>
            </a:r>
            <a:endParaRPr lang="ru-RU" dirty="0"/>
          </a:p>
          <a:p>
            <a:pPr marL="0" indent="0">
              <a:buNone/>
            </a:pPr>
            <a:r>
              <a:rPr lang="en-US" dirty="0" smtClean="0"/>
              <a:t>		if </a:t>
            </a:r>
            <a:r>
              <a:rPr lang="en-US" dirty="0"/>
              <a:t>(</a:t>
            </a:r>
            <a:r>
              <a:rPr lang="en-US" dirty="0" err="1"/>
              <a:t>uniqueInstance</a:t>
            </a:r>
            <a:r>
              <a:rPr lang="en-US" dirty="0"/>
              <a:t> == null) </a:t>
            </a:r>
            <a:r>
              <a:rPr lang="en-US" dirty="0" smtClean="0"/>
              <a:t>{</a:t>
            </a:r>
          </a:p>
          <a:p>
            <a:pPr marL="0" indent="0">
              <a:buNone/>
            </a:pPr>
            <a:r>
              <a:rPr lang="en-US" dirty="0"/>
              <a:t>	</a:t>
            </a:r>
            <a:r>
              <a:rPr lang="en-US" dirty="0" smtClean="0"/>
              <a:t>		</a:t>
            </a:r>
            <a:r>
              <a:rPr lang="en-US" b="1" dirty="0" smtClean="0">
                <a:solidFill>
                  <a:srgbClr val="FF0000"/>
                </a:solidFill>
              </a:rPr>
              <a:t>synchronized</a:t>
            </a:r>
            <a:r>
              <a:rPr lang="en-US" dirty="0" smtClean="0"/>
              <a:t> </a:t>
            </a:r>
            <a:r>
              <a:rPr lang="en-US" dirty="0"/>
              <a:t>(</a:t>
            </a:r>
            <a:r>
              <a:rPr lang="en-US" dirty="0" err="1"/>
              <a:t>Singleton.class</a:t>
            </a:r>
            <a:r>
              <a:rPr lang="en-US" dirty="0"/>
              <a:t>) </a:t>
            </a:r>
            <a:r>
              <a:rPr lang="en-US" dirty="0" smtClean="0"/>
              <a:t>{</a:t>
            </a:r>
          </a:p>
          <a:p>
            <a:pPr marL="0" indent="0">
              <a:buNone/>
            </a:pPr>
            <a:r>
              <a:rPr lang="en-US" dirty="0"/>
              <a:t>	</a:t>
            </a:r>
            <a:r>
              <a:rPr lang="en-US" dirty="0" smtClean="0"/>
              <a:t>			if </a:t>
            </a:r>
            <a:r>
              <a:rPr lang="en-US" dirty="0"/>
              <a:t>(</a:t>
            </a:r>
            <a:r>
              <a:rPr lang="en-US" dirty="0" err="1"/>
              <a:t>uniqueInstance</a:t>
            </a:r>
            <a:r>
              <a:rPr lang="en-US" dirty="0"/>
              <a:t> == null) </a:t>
            </a:r>
            <a:r>
              <a:rPr lang="en-US" dirty="0" smtClean="0"/>
              <a:t>{</a:t>
            </a:r>
          </a:p>
          <a:p>
            <a:pPr marL="0" indent="0">
              <a:buNone/>
            </a:pPr>
            <a:r>
              <a:rPr lang="en-US" dirty="0"/>
              <a:t>	</a:t>
            </a:r>
            <a:r>
              <a:rPr lang="en-US" dirty="0" smtClean="0"/>
              <a:t>				 </a:t>
            </a:r>
            <a:r>
              <a:rPr lang="en-US" dirty="0" err="1"/>
              <a:t>uniqueInstance</a:t>
            </a:r>
            <a:r>
              <a:rPr lang="en-US" dirty="0"/>
              <a:t> = new Singleton</a:t>
            </a:r>
            <a:r>
              <a:rPr lang="en-US" dirty="0" smtClean="0"/>
              <a:t>();</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ru-RU" b="1" dirty="0"/>
              <a:t>	</a:t>
            </a:r>
            <a:r>
              <a:rPr lang="en-US" dirty="0"/>
              <a:t>return </a:t>
            </a:r>
            <a:r>
              <a:rPr lang="en-US" dirty="0" err="1"/>
              <a:t>uniqueInstance</a:t>
            </a:r>
            <a:r>
              <a:rPr lang="en-US" b="1" dirty="0"/>
              <a:t>;</a:t>
            </a:r>
            <a:endParaRPr lang="ru-RU" b="1" dirty="0"/>
          </a:p>
          <a:p>
            <a:pPr marL="0" indent="0">
              <a:buNone/>
            </a:pPr>
            <a:r>
              <a:rPr lang="ru-RU" dirty="0"/>
              <a:t>	</a:t>
            </a:r>
            <a:r>
              <a:rPr lang="en-US" dirty="0"/>
              <a:t>}</a:t>
            </a:r>
            <a:endParaRPr lang="ru-RU" dirty="0"/>
          </a:p>
          <a:p>
            <a:pPr marL="0" indent="0">
              <a:buNone/>
            </a:pPr>
            <a:r>
              <a:rPr lang="ru-RU" dirty="0" smtClean="0"/>
              <a:t>}</a:t>
            </a:r>
          </a:p>
          <a:p>
            <a:pPr marL="0" indent="0">
              <a:buNone/>
            </a:pPr>
            <a:r>
              <a:rPr lang="ru-RU" dirty="0"/>
              <a:t>Ключевое слово </a:t>
            </a:r>
            <a:r>
              <a:rPr lang="ru-RU" b="1" dirty="0" err="1"/>
              <a:t>volatile</a:t>
            </a:r>
            <a:r>
              <a:rPr lang="ru-RU" dirty="0"/>
              <a:t> гарантирует, что параллельные </a:t>
            </a:r>
            <a:r>
              <a:rPr lang="ru-RU" dirty="0" smtClean="0"/>
              <a:t>программные </a:t>
            </a:r>
            <a:r>
              <a:rPr lang="ru-RU" dirty="0"/>
              <a:t>потоки будут правильно работать с переменной </a:t>
            </a:r>
            <a:r>
              <a:rPr lang="ru-RU" dirty="0" err="1"/>
              <a:t>uniqueInstance</a:t>
            </a:r>
            <a:r>
              <a:rPr lang="ru-RU" dirty="0"/>
              <a:t> при ее инициализации экземпляром </a:t>
            </a:r>
            <a:r>
              <a:rPr lang="ru-RU" dirty="0" err="1"/>
              <a:t>Singleton</a:t>
            </a:r>
            <a:r>
              <a:rPr lang="ru-RU" dirty="0" smtClean="0"/>
              <a:t>.</a:t>
            </a:r>
            <a:endParaRPr lang="en-US" b="1" dirty="0">
              <a:solidFill>
                <a:srgbClr val="FF0000"/>
              </a:solidFill>
            </a:endParaRPr>
          </a:p>
        </p:txBody>
      </p:sp>
      <p:sp>
        <p:nvSpPr>
          <p:cNvPr id="4" name="Номер слайда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853650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783455" y="2667000"/>
            <a:ext cx="3303145" cy="3124200"/>
          </a:xfrm>
        </p:spPr>
        <p:txBody>
          <a:bodyPr/>
          <a:lstStyle/>
          <a:p>
            <a:r>
              <a:rPr lang="ru-RU" sz="2800" dirty="0" smtClean="0"/>
              <a:t>Эрих </a:t>
            </a:r>
            <a:r>
              <a:rPr lang="ru-RU" sz="2800" dirty="0"/>
              <a:t>Гамма, Ричард </a:t>
            </a:r>
            <a:r>
              <a:rPr lang="ru-RU" sz="2800" dirty="0" err="1"/>
              <a:t>Хелм</a:t>
            </a:r>
            <a:r>
              <a:rPr lang="ru-RU" sz="2800" dirty="0"/>
              <a:t>, Ральф Джонсон, Джон </a:t>
            </a:r>
            <a:r>
              <a:rPr lang="ru-RU" sz="2800" dirty="0" err="1"/>
              <a:t>Влиссидес</a:t>
            </a:r>
            <a:r>
              <a:rPr lang="en-US" sz="2800" dirty="0" smtClean="0"/>
              <a:t>. </a:t>
            </a:r>
            <a:r>
              <a:rPr lang="ru-RU" sz="2800" dirty="0" smtClean="0"/>
              <a:t>1994-2016</a:t>
            </a:r>
            <a:endParaRPr lang="en-US" sz="2800" dirty="0"/>
          </a:p>
          <a:p>
            <a:endParaRPr lang="ru-RU" sz="2800" dirty="0"/>
          </a:p>
        </p:txBody>
      </p:sp>
      <p:pic>
        <p:nvPicPr>
          <p:cNvPr id="4" name="Picture 2" descr="http://ozon-st.cdn.ngenix.net/multimedia/10002812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2626"/>
            <a:ext cx="3240360" cy="4714726"/>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4"/>
          <p:cNvSpPr>
            <a:spLocks noGrp="1"/>
          </p:cNvSpPr>
          <p:nvPr>
            <p:ph type="title"/>
          </p:nvPr>
        </p:nvSpPr>
        <p:spPr>
          <a:xfrm>
            <a:off x="457200" y="76200"/>
            <a:ext cx="6705600" cy="1320800"/>
          </a:xfrm>
        </p:spPr>
        <p:txBody>
          <a:bodyPr>
            <a:noAutofit/>
          </a:bodyPr>
          <a:lstStyle/>
          <a:p>
            <a:r>
              <a:rPr lang="ru-RU" sz="2800" b="1" dirty="0"/>
              <a:t>Приемы объектно-ориентированного проектирования. </a:t>
            </a:r>
            <a:r>
              <a:rPr lang="ru-RU" sz="2800" b="1" dirty="0" smtClean="0"/>
              <a:t/>
            </a:r>
            <a:br>
              <a:rPr lang="ru-RU" sz="2800" b="1" dirty="0" smtClean="0"/>
            </a:br>
            <a:r>
              <a:rPr lang="ru-RU" sz="2800" b="1" dirty="0" smtClean="0"/>
              <a:t>Паттерны </a:t>
            </a:r>
            <a:r>
              <a:rPr lang="ru-RU" sz="2800" b="1" dirty="0"/>
              <a:t>проектирования</a:t>
            </a:r>
            <a:r>
              <a:rPr lang="en-US" sz="2800" b="1" dirty="0"/>
              <a:t>.</a:t>
            </a:r>
            <a:endParaRPr lang="ru-RU" sz="2800" b="1" dirty="0"/>
          </a:p>
        </p:txBody>
      </p:sp>
      <p:sp>
        <p:nvSpPr>
          <p:cNvPr id="7" name="Номер слайда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601678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609599" y="2160591"/>
            <a:ext cx="6347714" cy="2716210"/>
          </a:xfrm>
        </p:spPr>
        <p:txBody>
          <a:bodyPr/>
          <a:lstStyle/>
          <a:p>
            <a:r>
              <a:rPr lang="ru-RU" dirty="0" smtClean="0"/>
              <a:t>нужно ли изобретать велосипед?</a:t>
            </a:r>
          </a:p>
          <a:p>
            <a:pPr lvl="1"/>
            <a:r>
              <a:rPr lang="ru-RU" dirty="0" smtClean="0"/>
              <a:t>повторное использование </a:t>
            </a:r>
            <a:r>
              <a:rPr lang="ru-RU" dirty="0" err="1" smtClean="0"/>
              <a:t>ОО</a:t>
            </a:r>
            <a:r>
              <a:rPr lang="ru-RU" dirty="0" smtClean="0"/>
              <a:t> кода</a:t>
            </a:r>
          </a:p>
          <a:p>
            <a:pPr lvl="1"/>
            <a:r>
              <a:rPr lang="ru-RU" dirty="0" smtClean="0"/>
              <a:t>«мы это уже когда-то делали»</a:t>
            </a:r>
          </a:p>
          <a:p>
            <a:pPr lvl="1"/>
            <a:r>
              <a:rPr lang="ru-RU" dirty="0" smtClean="0"/>
              <a:t>«</a:t>
            </a:r>
            <a:r>
              <a:rPr lang="ru-RU" dirty="0" err="1" smtClean="0"/>
              <a:t>м.б</a:t>
            </a:r>
            <a:r>
              <a:rPr lang="ru-RU" dirty="0" smtClean="0"/>
              <a:t>. это кто-то неплохо сделал до нас?»</a:t>
            </a:r>
          </a:p>
          <a:p>
            <a:r>
              <a:rPr lang="en-US" dirty="0"/>
              <a:t>«</a:t>
            </a:r>
            <a:r>
              <a:rPr lang="en-US" dirty="0" err="1"/>
              <a:t>Банда</a:t>
            </a:r>
            <a:r>
              <a:rPr lang="en-US" dirty="0"/>
              <a:t> </a:t>
            </a:r>
            <a:r>
              <a:rPr lang="en-US" dirty="0" err="1"/>
              <a:t>четырёх</a:t>
            </a:r>
            <a:r>
              <a:rPr lang="en-US" dirty="0"/>
              <a:t>», Gang of </a:t>
            </a:r>
            <a:r>
              <a:rPr lang="en-US" dirty="0" smtClean="0"/>
              <a:t>Four, </a:t>
            </a:r>
            <a:r>
              <a:rPr lang="en-US" dirty="0" err="1" smtClean="0"/>
              <a:t>GoF</a:t>
            </a:r>
            <a:r>
              <a:rPr lang="ru-RU" dirty="0"/>
              <a:t>. Приёмы объектно-ориентированного проектирования. Паттерны </a:t>
            </a:r>
            <a:r>
              <a:rPr lang="ru-RU" dirty="0" smtClean="0"/>
              <a:t>проектирования. 1994 </a:t>
            </a:r>
            <a:endParaRPr lang="ru-RU" dirty="0"/>
          </a:p>
        </p:txBody>
      </p:sp>
      <p:sp>
        <p:nvSpPr>
          <p:cNvPr id="4" name="Заголовок 3"/>
          <p:cNvSpPr>
            <a:spLocks noGrp="1"/>
          </p:cNvSpPr>
          <p:nvPr>
            <p:ph type="title"/>
          </p:nvPr>
        </p:nvSpPr>
        <p:spPr/>
        <p:txBody>
          <a:bodyPr>
            <a:normAutofit/>
          </a:bodyPr>
          <a:lstStyle/>
          <a:p>
            <a:r>
              <a:rPr lang="ru-RU" dirty="0" smtClean="0"/>
              <a:t>Паттерны (шаблоны) проектирования</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73824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fontScale="92500" lnSpcReduction="20000"/>
          </a:bodyPr>
          <a:lstStyle/>
          <a:p>
            <a:pPr>
              <a:lnSpc>
                <a:spcPct val="90000"/>
              </a:lnSpc>
            </a:pPr>
            <a:r>
              <a:rPr lang="ru-RU" sz="2800" dirty="0"/>
              <a:t>Эффективные способы решения характерных задач проектирования</a:t>
            </a:r>
          </a:p>
          <a:p>
            <a:pPr>
              <a:lnSpc>
                <a:spcPct val="90000"/>
              </a:lnSpc>
            </a:pPr>
            <a:r>
              <a:rPr lang="ru-RU" sz="2800" dirty="0" smtClean="0"/>
              <a:t>Обобщенное </a:t>
            </a:r>
            <a:r>
              <a:rPr lang="ru-RU" sz="2800" dirty="0"/>
              <a:t>описание решения задачи, которое можно использовать в различных ситуациях</a:t>
            </a:r>
          </a:p>
          <a:p>
            <a:pPr>
              <a:lnSpc>
                <a:spcPct val="90000"/>
              </a:lnSpc>
            </a:pPr>
            <a:r>
              <a:rPr lang="ru-RU" sz="2800" dirty="0"/>
              <a:t>ОО паттерны проектирования часто показывают отношения и взаимодействия между классами и объектами</a:t>
            </a:r>
          </a:p>
          <a:p>
            <a:pPr lvl="1">
              <a:lnSpc>
                <a:spcPct val="90000"/>
              </a:lnSpc>
            </a:pPr>
            <a:r>
              <a:rPr lang="ru-RU" sz="2400" dirty="0"/>
              <a:t>Алгоритмы не являются паттернами, т.к. решают задачу </a:t>
            </a:r>
            <a:r>
              <a:rPr lang="ru-RU" sz="2400" dirty="0" smtClean="0"/>
              <a:t>вычисления</a:t>
            </a:r>
            <a:r>
              <a:rPr lang="en-US" sz="2400" dirty="0" smtClean="0"/>
              <a:t>,</a:t>
            </a:r>
            <a:r>
              <a:rPr lang="ru-RU" sz="2400" dirty="0" smtClean="0"/>
              <a:t> </a:t>
            </a:r>
            <a:r>
              <a:rPr lang="ru-RU" sz="2400" dirty="0"/>
              <a:t>а не программирования</a:t>
            </a:r>
          </a:p>
        </p:txBody>
      </p:sp>
      <p:sp>
        <p:nvSpPr>
          <p:cNvPr id="6146" name="Rectangle 2"/>
          <p:cNvSpPr>
            <a:spLocks noGrp="1" noChangeArrowheads="1"/>
          </p:cNvSpPr>
          <p:nvPr>
            <p:ph type="title"/>
          </p:nvPr>
        </p:nvSpPr>
        <p:spPr/>
        <p:txBody>
          <a:bodyPr>
            <a:normAutofit/>
          </a:bodyPr>
          <a:lstStyle/>
          <a:p>
            <a:r>
              <a:rPr lang="ru-RU" dirty="0"/>
              <a:t>Что такое паттерны </a:t>
            </a:r>
            <a:r>
              <a:rPr lang="ru-RU" dirty="0" smtClean="0"/>
              <a:t>проектирования</a:t>
            </a:r>
            <a:r>
              <a:rPr lang="ru-RU" dirty="0"/>
              <a:t>?</a:t>
            </a:r>
          </a:p>
        </p:txBody>
      </p:sp>
      <p:sp>
        <p:nvSpPr>
          <p:cNvPr id="2" name="Номер слайда 1"/>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895424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28600"/>
            <a:ext cx="6347713" cy="1320800"/>
          </a:xfrm>
        </p:spPr>
        <p:txBody>
          <a:bodyPr>
            <a:normAutofit fontScale="90000"/>
          </a:bodyPr>
          <a:lstStyle/>
          <a:p>
            <a:r>
              <a:rPr lang="ru-RU" dirty="0"/>
              <a:t>Разделение образцов проектирования</a:t>
            </a:r>
            <a:br>
              <a:rPr lang="ru-RU" dirty="0"/>
            </a:br>
            <a:endParaRPr lang="ru-RU" dirty="0"/>
          </a:p>
        </p:txBody>
      </p:sp>
      <p:sp>
        <p:nvSpPr>
          <p:cNvPr id="3" name="Объект 2"/>
          <p:cNvSpPr>
            <a:spLocks noGrp="1"/>
          </p:cNvSpPr>
          <p:nvPr>
            <p:ph idx="1"/>
          </p:nvPr>
        </p:nvSpPr>
        <p:spPr>
          <a:xfrm>
            <a:off x="358254" y="1295400"/>
            <a:ext cx="6370459" cy="5257800"/>
          </a:xfrm>
        </p:spPr>
        <p:txBody>
          <a:bodyPr>
            <a:normAutofit/>
          </a:bodyPr>
          <a:lstStyle/>
          <a:p>
            <a:r>
              <a:rPr lang="ru-RU" dirty="0"/>
              <a:t>Образцы проектирования разделяются в зависимости от масштаба решений на (по уменьшению степени детализации): </a:t>
            </a:r>
            <a:endParaRPr lang="ru-RU" dirty="0" smtClean="0"/>
          </a:p>
          <a:p>
            <a:pPr lvl="1"/>
            <a:r>
              <a:rPr lang="ru-RU" dirty="0" smtClean="0"/>
              <a:t>архитектурные</a:t>
            </a:r>
            <a:r>
              <a:rPr lang="ru-RU" dirty="0"/>
              <a:t>, определяющие возможную декомпозицию системы в целом или больших подсистем, области ответственности подсистем и правила их взаимодействия; </a:t>
            </a:r>
            <a:endParaRPr lang="ru-RU" dirty="0" smtClean="0"/>
          </a:p>
          <a:p>
            <a:pPr lvl="1"/>
            <a:r>
              <a:rPr lang="ru-RU" dirty="0" smtClean="0"/>
              <a:t>проектные</a:t>
            </a:r>
            <a:r>
              <a:rPr lang="ru-RU" dirty="0"/>
              <a:t>, определяющие шаблон взаимодействий группы компонентов, обычно в рамках некоторой подсистемы, для решения некоторой общей задачи проектирования в повторяющемся контексте; </a:t>
            </a:r>
            <a:endParaRPr lang="ru-RU" dirty="0" smtClean="0"/>
          </a:p>
          <a:p>
            <a:pPr lvl="1"/>
            <a:r>
              <a:rPr lang="ru-RU" dirty="0" smtClean="0"/>
              <a:t>аспекты</a:t>
            </a:r>
            <a:r>
              <a:rPr lang="ru-RU" dirty="0"/>
              <a:t>, для функциональности, которую сложно распределить путем декомпозиции в отдельные сущности; </a:t>
            </a:r>
            <a:endParaRPr lang="ru-RU" dirty="0" smtClean="0"/>
          </a:p>
          <a:p>
            <a:pPr lvl="1"/>
            <a:r>
              <a:rPr lang="ru-RU" dirty="0" smtClean="0"/>
              <a:t>классы</a:t>
            </a:r>
            <a:r>
              <a:rPr lang="ru-RU" dirty="0"/>
              <a:t>; </a:t>
            </a:r>
            <a:endParaRPr lang="ru-RU" dirty="0" smtClean="0"/>
          </a:p>
          <a:p>
            <a:pPr lvl="1"/>
            <a:r>
              <a:rPr lang="ru-RU" dirty="0" smtClean="0"/>
              <a:t>идиомы</a:t>
            </a:r>
            <a:r>
              <a:rPr lang="ru-RU" dirty="0"/>
              <a:t>, определяющие способ использования языковых конструкций для решения подобных задач.</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5082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3400" y="1945185"/>
            <a:ext cx="6347714" cy="3880773"/>
          </a:xfrm>
        </p:spPr>
        <p:txBody>
          <a:bodyPr/>
          <a:lstStyle/>
          <a:p>
            <a:r>
              <a:rPr lang="ru-RU" dirty="0"/>
              <a:t>Шаблоны проектирования являются образцами проектирования на уровне частных аспектов деталей архитектуры.</a:t>
            </a:r>
          </a:p>
          <a:p>
            <a:r>
              <a:rPr lang="ru-RU" dirty="0"/>
              <a:t>архитектурный стиль ⇐⇒ макро-архитектура </a:t>
            </a:r>
            <a:endParaRPr lang="ru-RU" dirty="0" smtClean="0"/>
          </a:p>
          <a:p>
            <a:r>
              <a:rPr lang="ru-RU" dirty="0" smtClean="0"/>
              <a:t>шаблон </a:t>
            </a:r>
            <a:r>
              <a:rPr lang="ru-RU" dirty="0"/>
              <a:t>проектирования ⇐⇒ микро-архитектура</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103"/>
          <p:cNvPicPr/>
          <p:nvPr/>
        </p:nvPicPr>
        <p:blipFill>
          <a:blip r:embed="rId2"/>
          <a:stretch>
            <a:fillRect/>
          </a:stretch>
        </p:blipFill>
        <p:spPr>
          <a:xfrm>
            <a:off x="1905000" y="3817593"/>
            <a:ext cx="3451860" cy="2588895"/>
          </a:xfrm>
          <a:prstGeom prst="rect">
            <a:avLst/>
          </a:prstGeom>
        </p:spPr>
      </p:pic>
    </p:spTree>
    <p:extLst>
      <p:ext uri="{BB962C8B-B14F-4D97-AF65-F5344CB8AC3E}">
        <p14:creationId xmlns:p14="http://schemas.microsoft.com/office/powerpoint/2010/main" val="29919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Кристофер Александр</a:t>
            </a:r>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141"/>
          <p:cNvPicPr/>
          <p:nvPr/>
        </p:nvPicPr>
        <p:blipFill>
          <a:blip r:embed="rId3"/>
          <a:stretch>
            <a:fillRect/>
          </a:stretch>
        </p:blipFill>
        <p:spPr>
          <a:xfrm>
            <a:off x="4495800" y="2057400"/>
            <a:ext cx="2743200" cy="2829257"/>
          </a:xfrm>
          <a:prstGeom prst="rect">
            <a:avLst/>
          </a:prstGeom>
        </p:spPr>
      </p:pic>
      <p:pic>
        <p:nvPicPr>
          <p:cNvPr id="6" name="Picture 156"/>
          <p:cNvPicPr/>
          <p:nvPr/>
        </p:nvPicPr>
        <p:blipFill>
          <a:blip r:embed="rId4"/>
          <a:stretch>
            <a:fillRect/>
          </a:stretch>
        </p:blipFill>
        <p:spPr>
          <a:xfrm>
            <a:off x="578891" y="2160590"/>
            <a:ext cx="3709670" cy="1537970"/>
          </a:xfrm>
          <a:prstGeom prst="rect">
            <a:avLst/>
          </a:prstGeom>
        </p:spPr>
      </p:pic>
      <p:pic>
        <p:nvPicPr>
          <p:cNvPr id="7" name="Picture 172"/>
          <p:cNvPicPr/>
          <p:nvPr/>
        </p:nvPicPr>
        <p:blipFill>
          <a:blip r:embed="rId5"/>
          <a:stretch>
            <a:fillRect/>
          </a:stretch>
        </p:blipFill>
        <p:spPr>
          <a:xfrm>
            <a:off x="762000" y="3915495"/>
            <a:ext cx="3581400" cy="2713905"/>
          </a:xfrm>
          <a:prstGeom prst="rect">
            <a:avLst/>
          </a:prstGeom>
        </p:spPr>
      </p:pic>
    </p:spTree>
    <p:extLst>
      <p:ext uri="{BB962C8B-B14F-4D97-AF65-F5344CB8AC3E}">
        <p14:creationId xmlns:p14="http://schemas.microsoft.com/office/powerpoint/2010/main" val="6995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err="1"/>
              <a:t>Gang</a:t>
            </a:r>
            <a:r>
              <a:rPr lang="ru-RU" dirty="0"/>
              <a:t> </a:t>
            </a:r>
            <a:r>
              <a:rPr lang="ru-RU" dirty="0" err="1"/>
              <a:t>of</a:t>
            </a:r>
            <a:r>
              <a:rPr lang="ru-RU" dirty="0"/>
              <a:t> </a:t>
            </a:r>
            <a:r>
              <a:rPr lang="ru-RU" dirty="0" err="1"/>
              <a:t>Four</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pic>
        <p:nvPicPr>
          <p:cNvPr id="12" name="Picture 215"/>
          <p:cNvPicPr>
            <a:picLocks noGrp="1"/>
          </p:cNvPicPr>
          <p:nvPr>
            <p:ph idx="1"/>
          </p:nvPr>
        </p:nvPicPr>
        <p:blipFill>
          <a:blip r:embed="rId3"/>
          <a:stretch>
            <a:fillRect/>
          </a:stretch>
        </p:blipFill>
        <p:spPr>
          <a:xfrm>
            <a:off x="1371600" y="2057400"/>
            <a:ext cx="4343400" cy="3124200"/>
          </a:xfrm>
          <a:prstGeom prst="rect">
            <a:avLst/>
          </a:prstGeom>
        </p:spPr>
      </p:pic>
    </p:spTree>
    <p:extLst>
      <p:ext uri="{BB962C8B-B14F-4D97-AF65-F5344CB8AC3E}">
        <p14:creationId xmlns:p14="http://schemas.microsoft.com/office/powerpoint/2010/main" val="2402011383"/>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1562</Words>
  <Application>Microsoft Office PowerPoint</Application>
  <PresentationFormat>Экран (4:3)</PresentationFormat>
  <Paragraphs>382</Paragraphs>
  <Slides>27</Slides>
  <Notes>17</Notes>
  <HiddenSlides>0</HiddenSlides>
  <MMClips>0</MMClips>
  <ScaleCrop>false</ScaleCrop>
  <HeadingPairs>
    <vt:vector size="4" baseType="variant">
      <vt:variant>
        <vt:lpstr>Тема</vt:lpstr>
      </vt:variant>
      <vt:variant>
        <vt:i4>4</vt:i4>
      </vt:variant>
      <vt:variant>
        <vt:lpstr>Заголовки слайдов</vt:lpstr>
      </vt:variant>
      <vt:variant>
        <vt:i4>27</vt:i4>
      </vt:variant>
    </vt:vector>
  </HeadingPairs>
  <TitlesOfParts>
    <vt:vector size="31" baseType="lpstr">
      <vt:lpstr>1_Dark Blue Satin Segoe Template</vt:lpstr>
      <vt:lpstr>White with Courier font for code slides</vt:lpstr>
      <vt:lpstr>1_Orange_Swirls_Template_Segoe</vt:lpstr>
      <vt:lpstr>Грань</vt:lpstr>
      <vt:lpstr>Архитектура программных систем</vt:lpstr>
      <vt:lpstr>Архитектура программных систем</vt:lpstr>
      <vt:lpstr>Приемы объектно-ориентированного проектирования.  Паттерны проектирования.</vt:lpstr>
      <vt:lpstr>Паттерны (шаблоны) проектирования</vt:lpstr>
      <vt:lpstr>Что такое паттерны проектирования?</vt:lpstr>
      <vt:lpstr>Разделение образцов проектирования </vt:lpstr>
      <vt:lpstr>Презентация PowerPoint</vt:lpstr>
      <vt:lpstr>Кристофер Александр</vt:lpstr>
      <vt:lpstr>Gang of Four</vt:lpstr>
      <vt:lpstr>Корпоративные приложения по Фаулеру </vt:lpstr>
      <vt:lpstr>Слои по Фаулеру</vt:lpstr>
      <vt:lpstr>Слоистая программная система</vt:lpstr>
      <vt:lpstr>Многослойная архитектура</vt:lpstr>
      <vt:lpstr>MVC</vt:lpstr>
      <vt:lpstr>MVC</vt:lpstr>
      <vt:lpstr>MVC</vt:lpstr>
      <vt:lpstr>Польза</vt:lpstr>
      <vt:lpstr>Структура паттерна</vt:lpstr>
      <vt:lpstr>Основные виды шаблонов</vt:lpstr>
      <vt:lpstr>Классификация паттернов проектирования</vt:lpstr>
      <vt:lpstr>Порождающие Паттерны</vt:lpstr>
      <vt:lpstr>Порождающие паттерны проектирования</vt:lpstr>
      <vt:lpstr>Паттерн Singleton</vt:lpstr>
      <vt:lpstr>Паттерн Singleton (синхронизация)</vt:lpstr>
      <vt:lpstr>Паттерн Singleton (создаем заранее)</vt:lpstr>
      <vt:lpstr>Паттерн Singleton (условная блокировка)</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2024-02-29T15:11:10Z</dcterms:modified>
</cp:coreProperties>
</file>