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1"/>
  </p:notesMasterIdLst>
  <p:handoutMasterIdLst>
    <p:handoutMasterId r:id="rId22"/>
  </p:handoutMasterIdLst>
  <p:sldIdLst>
    <p:sldId id="338" r:id="rId5"/>
    <p:sldId id="340" r:id="rId6"/>
    <p:sldId id="341" r:id="rId7"/>
    <p:sldId id="351" r:id="rId8"/>
    <p:sldId id="352" r:id="rId9"/>
    <p:sldId id="342" r:id="rId10"/>
    <p:sldId id="343" r:id="rId11"/>
    <p:sldId id="344" r:id="rId12"/>
    <p:sldId id="345" r:id="rId13"/>
    <p:sldId id="346" r:id="rId14"/>
    <p:sldId id="353" r:id="rId15"/>
    <p:sldId id="354" r:id="rId16"/>
    <p:sldId id="350" r:id="rId17"/>
    <p:sldId id="355" r:id="rId18"/>
    <p:sldId id="356" r:id="rId19"/>
    <p:sldId id="339" r:id="rId20"/>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2" autoAdjust="0"/>
    <p:restoredTop sz="99823" autoAdjust="0"/>
  </p:normalViewPr>
  <p:slideViewPr>
    <p:cSldViewPr>
      <p:cViewPr varScale="1">
        <p:scale>
          <a:sx n="118" d="100"/>
          <a:sy n="118" d="100"/>
        </p:scale>
        <p:origin x="-96" y="-33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F0ECEA-B481-4493-8BEC-0C43BAFFFF9D}"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BD52745E-5D0A-4D20-934A-B9BEB494DD13}">
      <dgm:prSet/>
      <dgm:spPr/>
      <dgm:t>
        <a:bodyPr/>
        <a:lstStyle/>
        <a:p>
          <a:r>
            <a:rPr lang="ru-RU" b="0" i="0" dirty="0" smtClean="0"/>
            <a:t>Избавляет класс от привязки к конкретным классам продуктов.</a:t>
          </a:r>
          <a:endParaRPr lang="ru-RU" b="0" i="0" dirty="0"/>
        </a:p>
      </dgm:t>
    </dgm:pt>
    <dgm:pt modelId="{B3FE85BB-C42C-48F5-A8A4-DDD1405E7BF9}" type="parTrans" cxnId="{75BEC1BE-83D3-481D-8E22-809255715A01}">
      <dgm:prSet/>
      <dgm:spPr/>
      <dgm:t>
        <a:bodyPr/>
        <a:lstStyle/>
        <a:p>
          <a:endParaRPr lang="ru-RU"/>
        </a:p>
      </dgm:t>
    </dgm:pt>
    <dgm:pt modelId="{2EE41019-FB80-4512-A6A3-3DE67AE70BD0}" type="sibTrans" cxnId="{75BEC1BE-83D3-481D-8E22-809255715A01}">
      <dgm:prSet/>
      <dgm:spPr/>
      <dgm:t>
        <a:bodyPr/>
        <a:lstStyle/>
        <a:p>
          <a:endParaRPr lang="ru-RU"/>
        </a:p>
      </dgm:t>
    </dgm:pt>
    <dgm:pt modelId="{E953E6B0-857C-4BBB-90CF-0693399F5174}">
      <dgm:prSet/>
      <dgm:spPr/>
      <dgm:t>
        <a:bodyPr/>
        <a:lstStyle/>
        <a:p>
          <a:r>
            <a:rPr lang="ru-RU" b="0" i="0" dirty="0" smtClean="0"/>
            <a:t>Выделяет код производства продуктов в одно место, упрощая поддержку кода.</a:t>
          </a:r>
          <a:endParaRPr lang="ru-RU" b="0" i="0" dirty="0"/>
        </a:p>
      </dgm:t>
    </dgm:pt>
    <dgm:pt modelId="{ACA6FB71-86D8-4DC1-B635-7097AD191266}" type="parTrans" cxnId="{9F9BF6DD-EC80-45A6-8B42-DB0739B5B1F8}">
      <dgm:prSet/>
      <dgm:spPr/>
      <dgm:t>
        <a:bodyPr/>
        <a:lstStyle/>
        <a:p>
          <a:endParaRPr lang="ru-RU"/>
        </a:p>
      </dgm:t>
    </dgm:pt>
    <dgm:pt modelId="{FEC0D606-C64F-4935-8404-7753C0D784B9}" type="sibTrans" cxnId="{9F9BF6DD-EC80-45A6-8B42-DB0739B5B1F8}">
      <dgm:prSet/>
      <dgm:spPr/>
      <dgm:t>
        <a:bodyPr/>
        <a:lstStyle/>
        <a:p>
          <a:endParaRPr lang="ru-RU"/>
        </a:p>
      </dgm:t>
    </dgm:pt>
    <dgm:pt modelId="{EA97C940-64FF-40CD-BE57-6D16A304CA20}">
      <dgm:prSet/>
      <dgm:spPr/>
      <dgm:t>
        <a:bodyPr/>
        <a:lstStyle/>
        <a:p>
          <a:r>
            <a:rPr lang="ru-RU" b="0" i="0" dirty="0" smtClean="0"/>
            <a:t>Упрощает добавление новых продуктов в программу.</a:t>
          </a:r>
          <a:endParaRPr lang="ru-RU" b="0" i="0" dirty="0"/>
        </a:p>
      </dgm:t>
    </dgm:pt>
    <dgm:pt modelId="{1D949959-7534-4E0B-9E7B-AA28088740BF}" type="parTrans" cxnId="{A3EAB6F9-9078-4B02-A2D2-3A2581CBBA22}">
      <dgm:prSet/>
      <dgm:spPr/>
      <dgm:t>
        <a:bodyPr/>
        <a:lstStyle/>
        <a:p>
          <a:endParaRPr lang="ru-RU"/>
        </a:p>
      </dgm:t>
    </dgm:pt>
    <dgm:pt modelId="{AEC0C261-462B-4E9F-82BB-A949EE46D32E}" type="sibTrans" cxnId="{A3EAB6F9-9078-4B02-A2D2-3A2581CBBA22}">
      <dgm:prSet/>
      <dgm:spPr/>
      <dgm:t>
        <a:bodyPr/>
        <a:lstStyle/>
        <a:p>
          <a:endParaRPr lang="ru-RU"/>
        </a:p>
      </dgm:t>
    </dgm:pt>
    <dgm:pt modelId="{F7B13D53-4E5E-41C7-9C87-1F6C17CFD318}">
      <dgm:prSet/>
      <dgm:spPr/>
      <dgm:t>
        <a:bodyPr/>
        <a:lstStyle/>
        <a:p>
          <a:r>
            <a:rPr lang="ru-RU" b="0" i="0" dirty="0" smtClean="0"/>
            <a:t>Реализует </a:t>
          </a:r>
          <a:r>
            <a:rPr lang="ru-RU" b="0" i="1" dirty="0" smtClean="0"/>
            <a:t>принцип открытости/закрытости</a:t>
          </a:r>
          <a:r>
            <a:rPr lang="ru-RU" b="0" i="0" dirty="0" smtClean="0"/>
            <a:t>.</a:t>
          </a:r>
          <a:endParaRPr lang="ru-RU" b="0" i="0" dirty="0"/>
        </a:p>
      </dgm:t>
    </dgm:pt>
    <dgm:pt modelId="{7B258B15-336E-4CFD-B84F-912A72E7C220}" type="parTrans" cxnId="{3AFDCB3F-2CB9-49A8-A7B6-7C9E994A0D61}">
      <dgm:prSet/>
      <dgm:spPr/>
      <dgm:t>
        <a:bodyPr/>
        <a:lstStyle/>
        <a:p>
          <a:endParaRPr lang="ru-RU"/>
        </a:p>
      </dgm:t>
    </dgm:pt>
    <dgm:pt modelId="{0E080257-0446-432F-8654-EFDD1F9CA0FF}" type="sibTrans" cxnId="{3AFDCB3F-2CB9-49A8-A7B6-7C9E994A0D61}">
      <dgm:prSet/>
      <dgm:spPr/>
      <dgm:t>
        <a:bodyPr/>
        <a:lstStyle/>
        <a:p>
          <a:endParaRPr lang="ru-RU"/>
        </a:p>
      </dgm:t>
    </dgm:pt>
    <dgm:pt modelId="{13394320-1BD3-4551-98DC-E6424949933A}">
      <dgm:prSet/>
      <dgm:spPr/>
      <dgm:t>
        <a:bodyPr/>
        <a:lstStyle/>
        <a:p>
          <a:r>
            <a:rPr lang="ru-RU" b="0" i="0" dirty="0" smtClean="0"/>
            <a:t>Может привести к созданию больших </a:t>
          </a:r>
          <a:r>
            <a:rPr lang="ru-RU" b="1" i="0" dirty="0" smtClean="0"/>
            <a:t>параллельных иерархий классов</a:t>
          </a:r>
          <a:r>
            <a:rPr lang="ru-RU" b="0" i="0" dirty="0" smtClean="0"/>
            <a:t>, так как для каждого класса продукта надо создать свой подкласс создателя.</a:t>
          </a:r>
          <a:endParaRPr lang="ru-RU" b="0" i="0" dirty="0"/>
        </a:p>
      </dgm:t>
    </dgm:pt>
    <dgm:pt modelId="{742E03D0-D59C-410C-8607-71A4EE5958EF}" type="parTrans" cxnId="{CAE9AFDB-533D-4FB0-967A-349A29F3B7DE}">
      <dgm:prSet/>
      <dgm:spPr/>
      <dgm:t>
        <a:bodyPr/>
        <a:lstStyle/>
        <a:p>
          <a:endParaRPr lang="ru-RU"/>
        </a:p>
      </dgm:t>
    </dgm:pt>
    <dgm:pt modelId="{CE216106-2885-42E4-8727-3446ECE8CC63}" type="sibTrans" cxnId="{CAE9AFDB-533D-4FB0-967A-349A29F3B7DE}">
      <dgm:prSet/>
      <dgm:spPr/>
      <dgm:t>
        <a:bodyPr/>
        <a:lstStyle/>
        <a:p>
          <a:endParaRPr lang="ru-RU"/>
        </a:p>
      </dgm:t>
    </dgm:pt>
    <dgm:pt modelId="{28A5EA0F-0947-4E50-AD1B-3DA881E3F5C6}">
      <dgm:prSet/>
      <dgm:spPr/>
      <dgm:t>
        <a:bodyPr/>
        <a:lstStyle/>
        <a:p>
          <a:r>
            <a:rPr lang="ru-RU" b="0" i="0" dirty="0" smtClean="0"/>
            <a:t>Преимущества</a:t>
          </a:r>
          <a:endParaRPr lang="ru-RU" b="0" i="0" dirty="0"/>
        </a:p>
      </dgm:t>
    </dgm:pt>
    <dgm:pt modelId="{8274137E-11E5-4520-B4CC-DB2845312ED5}" type="parTrans" cxnId="{D3154B9E-E5A4-4256-B74C-F61FB5C110F2}">
      <dgm:prSet/>
      <dgm:spPr/>
      <dgm:t>
        <a:bodyPr/>
        <a:lstStyle/>
        <a:p>
          <a:endParaRPr lang="ru-RU"/>
        </a:p>
      </dgm:t>
    </dgm:pt>
    <dgm:pt modelId="{AC1C7795-6B49-4C84-B66A-3CDCD0A2345B}" type="sibTrans" cxnId="{D3154B9E-E5A4-4256-B74C-F61FB5C110F2}">
      <dgm:prSet/>
      <dgm:spPr/>
      <dgm:t>
        <a:bodyPr/>
        <a:lstStyle/>
        <a:p>
          <a:endParaRPr lang="ru-RU"/>
        </a:p>
      </dgm:t>
    </dgm:pt>
    <dgm:pt modelId="{6FFEFFBE-424A-4FB6-8FB9-291AE36164A9}">
      <dgm:prSet/>
      <dgm:spPr/>
      <dgm:t>
        <a:bodyPr/>
        <a:lstStyle/>
        <a:p>
          <a:r>
            <a:rPr lang="ru-RU" b="0" i="0" dirty="0" smtClean="0"/>
            <a:t>Недостатки</a:t>
          </a:r>
          <a:endParaRPr lang="ru-RU" b="0" i="0" dirty="0"/>
        </a:p>
      </dgm:t>
    </dgm:pt>
    <dgm:pt modelId="{505175A8-8803-4F47-B649-826677BD1342}" type="parTrans" cxnId="{9FE26BE2-E4F7-4D84-A183-FC49CD026B19}">
      <dgm:prSet/>
      <dgm:spPr/>
      <dgm:t>
        <a:bodyPr/>
        <a:lstStyle/>
        <a:p>
          <a:endParaRPr lang="ru-RU"/>
        </a:p>
      </dgm:t>
    </dgm:pt>
    <dgm:pt modelId="{B860808B-195E-4EC1-9E14-514342531B85}" type="sibTrans" cxnId="{9FE26BE2-E4F7-4D84-A183-FC49CD026B19}">
      <dgm:prSet/>
      <dgm:spPr/>
      <dgm:t>
        <a:bodyPr/>
        <a:lstStyle/>
        <a:p>
          <a:endParaRPr lang="ru-RU"/>
        </a:p>
      </dgm:t>
    </dgm:pt>
    <dgm:pt modelId="{094F5DAC-21C1-4AF8-A9D5-60B92BA13D54}" type="pres">
      <dgm:prSet presAssocID="{6CF0ECEA-B481-4493-8BEC-0C43BAFFFF9D}" presName="outerComposite" presStyleCnt="0">
        <dgm:presLayoutVars>
          <dgm:chMax val="2"/>
          <dgm:animLvl val="lvl"/>
          <dgm:resizeHandles val="exact"/>
        </dgm:presLayoutVars>
      </dgm:prSet>
      <dgm:spPr/>
      <dgm:t>
        <a:bodyPr/>
        <a:lstStyle/>
        <a:p>
          <a:endParaRPr lang="ru-RU"/>
        </a:p>
      </dgm:t>
    </dgm:pt>
    <dgm:pt modelId="{A9DDE0BB-9781-4FD5-951C-B1FA97496C47}" type="pres">
      <dgm:prSet presAssocID="{6CF0ECEA-B481-4493-8BEC-0C43BAFFFF9D}" presName="dummyMaxCanvas" presStyleCnt="0"/>
      <dgm:spPr/>
    </dgm:pt>
    <dgm:pt modelId="{F4D1C376-CC05-4B0E-91CB-52C9B2514BD2}" type="pres">
      <dgm:prSet presAssocID="{6CF0ECEA-B481-4493-8BEC-0C43BAFFFF9D}" presName="parentComposite" presStyleCnt="0"/>
      <dgm:spPr/>
    </dgm:pt>
    <dgm:pt modelId="{FDC3E432-213A-47A8-989A-415BB282E815}" type="pres">
      <dgm:prSet presAssocID="{6CF0ECEA-B481-4493-8BEC-0C43BAFFFF9D}" presName="parent1" presStyleLbl="alignAccFollowNode1" presStyleIdx="0" presStyleCnt="4">
        <dgm:presLayoutVars>
          <dgm:chMax val="4"/>
        </dgm:presLayoutVars>
      </dgm:prSet>
      <dgm:spPr/>
      <dgm:t>
        <a:bodyPr/>
        <a:lstStyle/>
        <a:p>
          <a:endParaRPr lang="ru-RU"/>
        </a:p>
      </dgm:t>
    </dgm:pt>
    <dgm:pt modelId="{13CA8E7B-74EC-432A-B96C-DCFF15A7D6F7}" type="pres">
      <dgm:prSet presAssocID="{6CF0ECEA-B481-4493-8BEC-0C43BAFFFF9D}" presName="parent2" presStyleLbl="alignAccFollowNode1" presStyleIdx="1" presStyleCnt="4">
        <dgm:presLayoutVars>
          <dgm:chMax val="4"/>
        </dgm:presLayoutVars>
      </dgm:prSet>
      <dgm:spPr/>
      <dgm:t>
        <a:bodyPr/>
        <a:lstStyle/>
        <a:p>
          <a:endParaRPr lang="ru-RU"/>
        </a:p>
      </dgm:t>
    </dgm:pt>
    <dgm:pt modelId="{BDC5CC0A-E7F6-42C7-9D2A-EA90D7D6A722}" type="pres">
      <dgm:prSet presAssocID="{6CF0ECEA-B481-4493-8BEC-0C43BAFFFF9D}" presName="childrenComposite" presStyleCnt="0"/>
      <dgm:spPr/>
    </dgm:pt>
    <dgm:pt modelId="{4C02CFC4-9115-4FB6-8C29-BB75694BAF20}" type="pres">
      <dgm:prSet presAssocID="{6CF0ECEA-B481-4493-8BEC-0C43BAFFFF9D}" presName="dummyMaxCanvas_ChildArea" presStyleCnt="0"/>
      <dgm:spPr/>
    </dgm:pt>
    <dgm:pt modelId="{7A5C4D2C-7F68-48F5-9C75-E79FBA400071}" type="pres">
      <dgm:prSet presAssocID="{6CF0ECEA-B481-4493-8BEC-0C43BAFFFF9D}" presName="fulcrum" presStyleLbl="alignAccFollowNode1" presStyleIdx="2" presStyleCnt="4"/>
      <dgm:spPr/>
    </dgm:pt>
    <dgm:pt modelId="{A351300E-28C1-4C18-91E9-65A6B788339C}" type="pres">
      <dgm:prSet presAssocID="{6CF0ECEA-B481-4493-8BEC-0C43BAFFFF9D}" presName="balance_41" presStyleLbl="alignAccFollowNode1" presStyleIdx="3" presStyleCnt="4">
        <dgm:presLayoutVars>
          <dgm:bulletEnabled val="1"/>
        </dgm:presLayoutVars>
      </dgm:prSet>
      <dgm:spPr/>
    </dgm:pt>
    <dgm:pt modelId="{AAEA49DD-3C75-4B93-9D74-54D44BBABBBF}" type="pres">
      <dgm:prSet presAssocID="{6CF0ECEA-B481-4493-8BEC-0C43BAFFFF9D}" presName="left_41_1" presStyleLbl="node1" presStyleIdx="0" presStyleCnt="5">
        <dgm:presLayoutVars>
          <dgm:bulletEnabled val="1"/>
        </dgm:presLayoutVars>
      </dgm:prSet>
      <dgm:spPr/>
      <dgm:t>
        <a:bodyPr/>
        <a:lstStyle/>
        <a:p>
          <a:endParaRPr lang="ru-RU"/>
        </a:p>
      </dgm:t>
    </dgm:pt>
    <dgm:pt modelId="{A5BEEFFD-7F11-4995-AE64-52A3DE07B13C}" type="pres">
      <dgm:prSet presAssocID="{6CF0ECEA-B481-4493-8BEC-0C43BAFFFF9D}" presName="left_41_2" presStyleLbl="node1" presStyleIdx="1" presStyleCnt="5">
        <dgm:presLayoutVars>
          <dgm:bulletEnabled val="1"/>
        </dgm:presLayoutVars>
      </dgm:prSet>
      <dgm:spPr/>
      <dgm:t>
        <a:bodyPr/>
        <a:lstStyle/>
        <a:p>
          <a:endParaRPr lang="ru-RU"/>
        </a:p>
      </dgm:t>
    </dgm:pt>
    <dgm:pt modelId="{B08B368F-C738-43C8-B1D1-6A69A12F48C4}" type="pres">
      <dgm:prSet presAssocID="{6CF0ECEA-B481-4493-8BEC-0C43BAFFFF9D}" presName="left_41_3" presStyleLbl="node1" presStyleIdx="2" presStyleCnt="5">
        <dgm:presLayoutVars>
          <dgm:bulletEnabled val="1"/>
        </dgm:presLayoutVars>
      </dgm:prSet>
      <dgm:spPr/>
      <dgm:t>
        <a:bodyPr/>
        <a:lstStyle/>
        <a:p>
          <a:endParaRPr lang="ru-RU"/>
        </a:p>
      </dgm:t>
    </dgm:pt>
    <dgm:pt modelId="{1AFBAAB1-A6D3-4057-B4BF-EAC393FBAAC2}" type="pres">
      <dgm:prSet presAssocID="{6CF0ECEA-B481-4493-8BEC-0C43BAFFFF9D}" presName="left_41_4" presStyleLbl="node1" presStyleIdx="3" presStyleCnt="5">
        <dgm:presLayoutVars>
          <dgm:bulletEnabled val="1"/>
        </dgm:presLayoutVars>
      </dgm:prSet>
      <dgm:spPr/>
      <dgm:t>
        <a:bodyPr/>
        <a:lstStyle/>
        <a:p>
          <a:endParaRPr lang="ru-RU"/>
        </a:p>
      </dgm:t>
    </dgm:pt>
    <dgm:pt modelId="{9DA7FDD1-756A-4604-A490-04506DB1A65B}" type="pres">
      <dgm:prSet presAssocID="{6CF0ECEA-B481-4493-8BEC-0C43BAFFFF9D}" presName="right_41_1" presStyleLbl="node1" presStyleIdx="4" presStyleCnt="5">
        <dgm:presLayoutVars>
          <dgm:bulletEnabled val="1"/>
        </dgm:presLayoutVars>
      </dgm:prSet>
      <dgm:spPr/>
      <dgm:t>
        <a:bodyPr/>
        <a:lstStyle/>
        <a:p>
          <a:endParaRPr lang="ru-RU"/>
        </a:p>
      </dgm:t>
    </dgm:pt>
  </dgm:ptLst>
  <dgm:cxnLst>
    <dgm:cxn modelId="{CAE9AFDB-533D-4FB0-967A-349A29F3B7DE}" srcId="{6FFEFFBE-424A-4FB6-8FB9-291AE36164A9}" destId="{13394320-1BD3-4551-98DC-E6424949933A}" srcOrd="0" destOrd="0" parTransId="{742E03D0-D59C-410C-8607-71A4EE5958EF}" sibTransId="{CE216106-2885-42E4-8727-3446ECE8CC63}"/>
    <dgm:cxn modelId="{D3A7B22F-A586-4A31-9B34-2F3603522A07}" type="presOf" srcId="{13394320-1BD3-4551-98DC-E6424949933A}" destId="{9DA7FDD1-756A-4604-A490-04506DB1A65B}" srcOrd="0" destOrd="0" presId="urn:microsoft.com/office/officeart/2005/8/layout/balance1"/>
    <dgm:cxn modelId="{496245D1-1C3B-41B8-B0E2-80EF365573CF}" type="presOf" srcId="{E953E6B0-857C-4BBB-90CF-0693399F5174}" destId="{A5BEEFFD-7F11-4995-AE64-52A3DE07B13C}" srcOrd="0" destOrd="0" presId="urn:microsoft.com/office/officeart/2005/8/layout/balance1"/>
    <dgm:cxn modelId="{700495CB-7D20-46E7-B4BB-A4539FA97D43}" type="presOf" srcId="{6CF0ECEA-B481-4493-8BEC-0C43BAFFFF9D}" destId="{094F5DAC-21C1-4AF8-A9D5-60B92BA13D54}" srcOrd="0" destOrd="0" presId="urn:microsoft.com/office/officeart/2005/8/layout/balance1"/>
    <dgm:cxn modelId="{A0730D2B-54B0-4B2F-8E56-1DCF623AD249}" type="presOf" srcId="{EA97C940-64FF-40CD-BE57-6D16A304CA20}" destId="{B08B368F-C738-43C8-B1D1-6A69A12F48C4}" srcOrd="0" destOrd="0" presId="urn:microsoft.com/office/officeart/2005/8/layout/balance1"/>
    <dgm:cxn modelId="{75BEC1BE-83D3-481D-8E22-809255715A01}" srcId="{28A5EA0F-0947-4E50-AD1B-3DA881E3F5C6}" destId="{BD52745E-5D0A-4D20-934A-B9BEB494DD13}" srcOrd="0" destOrd="0" parTransId="{B3FE85BB-C42C-48F5-A8A4-DDD1405E7BF9}" sibTransId="{2EE41019-FB80-4512-A6A3-3DE67AE70BD0}"/>
    <dgm:cxn modelId="{9F9BF6DD-EC80-45A6-8B42-DB0739B5B1F8}" srcId="{28A5EA0F-0947-4E50-AD1B-3DA881E3F5C6}" destId="{E953E6B0-857C-4BBB-90CF-0693399F5174}" srcOrd="1" destOrd="0" parTransId="{ACA6FB71-86D8-4DC1-B635-7097AD191266}" sibTransId="{FEC0D606-C64F-4935-8404-7753C0D784B9}"/>
    <dgm:cxn modelId="{3710000E-58B4-41CD-88D3-F6AF96E601D6}" type="presOf" srcId="{BD52745E-5D0A-4D20-934A-B9BEB494DD13}" destId="{AAEA49DD-3C75-4B93-9D74-54D44BBABBBF}" srcOrd="0" destOrd="0" presId="urn:microsoft.com/office/officeart/2005/8/layout/balance1"/>
    <dgm:cxn modelId="{9FE26BE2-E4F7-4D84-A183-FC49CD026B19}" srcId="{6CF0ECEA-B481-4493-8BEC-0C43BAFFFF9D}" destId="{6FFEFFBE-424A-4FB6-8FB9-291AE36164A9}" srcOrd="1" destOrd="0" parTransId="{505175A8-8803-4F47-B649-826677BD1342}" sibTransId="{B860808B-195E-4EC1-9E14-514342531B85}"/>
    <dgm:cxn modelId="{7E15E984-7457-4062-8C8C-FE5604D18E1A}" type="presOf" srcId="{F7B13D53-4E5E-41C7-9C87-1F6C17CFD318}" destId="{1AFBAAB1-A6D3-4057-B4BF-EAC393FBAAC2}" srcOrd="0" destOrd="0" presId="urn:microsoft.com/office/officeart/2005/8/layout/balance1"/>
    <dgm:cxn modelId="{3AFDCB3F-2CB9-49A8-A7B6-7C9E994A0D61}" srcId="{28A5EA0F-0947-4E50-AD1B-3DA881E3F5C6}" destId="{F7B13D53-4E5E-41C7-9C87-1F6C17CFD318}" srcOrd="3" destOrd="0" parTransId="{7B258B15-336E-4CFD-B84F-912A72E7C220}" sibTransId="{0E080257-0446-432F-8654-EFDD1F9CA0FF}"/>
    <dgm:cxn modelId="{A3EAB6F9-9078-4B02-A2D2-3A2581CBBA22}" srcId="{28A5EA0F-0947-4E50-AD1B-3DA881E3F5C6}" destId="{EA97C940-64FF-40CD-BE57-6D16A304CA20}" srcOrd="2" destOrd="0" parTransId="{1D949959-7534-4E0B-9E7B-AA28088740BF}" sibTransId="{AEC0C261-462B-4E9F-82BB-A949EE46D32E}"/>
    <dgm:cxn modelId="{D3154B9E-E5A4-4256-B74C-F61FB5C110F2}" srcId="{6CF0ECEA-B481-4493-8BEC-0C43BAFFFF9D}" destId="{28A5EA0F-0947-4E50-AD1B-3DA881E3F5C6}" srcOrd="0" destOrd="0" parTransId="{8274137E-11E5-4520-B4CC-DB2845312ED5}" sibTransId="{AC1C7795-6B49-4C84-B66A-3CDCD0A2345B}"/>
    <dgm:cxn modelId="{3906EDAB-4112-468C-A6A4-F8BBC22FF982}" type="presOf" srcId="{28A5EA0F-0947-4E50-AD1B-3DA881E3F5C6}" destId="{FDC3E432-213A-47A8-989A-415BB282E815}" srcOrd="0" destOrd="0" presId="urn:microsoft.com/office/officeart/2005/8/layout/balance1"/>
    <dgm:cxn modelId="{5DC4A345-3E9B-4EF5-8737-E23DD5D8AFC6}" type="presOf" srcId="{6FFEFFBE-424A-4FB6-8FB9-291AE36164A9}" destId="{13CA8E7B-74EC-432A-B96C-DCFF15A7D6F7}" srcOrd="0" destOrd="0" presId="urn:microsoft.com/office/officeart/2005/8/layout/balance1"/>
    <dgm:cxn modelId="{3A0093B0-B431-499B-B32E-FF2D8A096F9A}" type="presParOf" srcId="{094F5DAC-21C1-4AF8-A9D5-60B92BA13D54}" destId="{A9DDE0BB-9781-4FD5-951C-B1FA97496C47}" srcOrd="0" destOrd="0" presId="urn:microsoft.com/office/officeart/2005/8/layout/balance1"/>
    <dgm:cxn modelId="{02A66278-DD97-4E90-9BC4-6B14FAC396F2}" type="presParOf" srcId="{094F5DAC-21C1-4AF8-A9D5-60B92BA13D54}" destId="{F4D1C376-CC05-4B0E-91CB-52C9B2514BD2}" srcOrd="1" destOrd="0" presId="urn:microsoft.com/office/officeart/2005/8/layout/balance1"/>
    <dgm:cxn modelId="{10344BB5-D352-4C6C-8D96-F07D927E2C89}" type="presParOf" srcId="{F4D1C376-CC05-4B0E-91CB-52C9B2514BD2}" destId="{FDC3E432-213A-47A8-989A-415BB282E815}" srcOrd="0" destOrd="0" presId="urn:microsoft.com/office/officeart/2005/8/layout/balance1"/>
    <dgm:cxn modelId="{D3DC6CBA-8D29-4112-94B6-B3090C9F69DA}" type="presParOf" srcId="{F4D1C376-CC05-4B0E-91CB-52C9B2514BD2}" destId="{13CA8E7B-74EC-432A-B96C-DCFF15A7D6F7}" srcOrd="1" destOrd="0" presId="urn:microsoft.com/office/officeart/2005/8/layout/balance1"/>
    <dgm:cxn modelId="{1D3DD451-2987-4938-9810-D9413C201934}" type="presParOf" srcId="{094F5DAC-21C1-4AF8-A9D5-60B92BA13D54}" destId="{BDC5CC0A-E7F6-42C7-9D2A-EA90D7D6A722}" srcOrd="2" destOrd="0" presId="urn:microsoft.com/office/officeart/2005/8/layout/balance1"/>
    <dgm:cxn modelId="{55DB71F4-B444-403E-96F1-9716E3D64F96}" type="presParOf" srcId="{BDC5CC0A-E7F6-42C7-9D2A-EA90D7D6A722}" destId="{4C02CFC4-9115-4FB6-8C29-BB75694BAF20}" srcOrd="0" destOrd="0" presId="urn:microsoft.com/office/officeart/2005/8/layout/balance1"/>
    <dgm:cxn modelId="{E7BB1FF9-2A1B-40C1-AC33-CB45A7F946D4}" type="presParOf" srcId="{BDC5CC0A-E7F6-42C7-9D2A-EA90D7D6A722}" destId="{7A5C4D2C-7F68-48F5-9C75-E79FBA400071}" srcOrd="1" destOrd="0" presId="urn:microsoft.com/office/officeart/2005/8/layout/balance1"/>
    <dgm:cxn modelId="{C2054DF3-D341-4A51-85D4-FEED33AC4FC3}" type="presParOf" srcId="{BDC5CC0A-E7F6-42C7-9D2A-EA90D7D6A722}" destId="{A351300E-28C1-4C18-91E9-65A6B788339C}" srcOrd="2" destOrd="0" presId="urn:microsoft.com/office/officeart/2005/8/layout/balance1"/>
    <dgm:cxn modelId="{2C6267D7-C8A9-4772-8DBD-5BB510CE2997}" type="presParOf" srcId="{BDC5CC0A-E7F6-42C7-9D2A-EA90D7D6A722}" destId="{AAEA49DD-3C75-4B93-9D74-54D44BBABBBF}" srcOrd="3" destOrd="0" presId="urn:microsoft.com/office/officeart/2005/8/layout/balance1"/>
    <dgm:cxn modelId="{9B1E1F6C-3DC0-490B-9A06-CE5357F50039}" type="presParOf" srcId="{BDC5CC0A-E7F6-42C7-9D2A-EA90D7D6A722}" destId="{A5BEEFFD-7F11-4995-AE64-52A3DE07B13C}" srcOrd="4" destOrd="0" presId="urn:microsoft.com/office/officeart/2005/8/layout/balance1"/>
    <dgm:cxn modelId="{80DD650C-E24F-4709-9ECC-9CAEB07CBFB5}" type="presParOf" srcId="{BDC5CC0A-E7F6-42C7-9D2A-EA90D7D6A722}" destId="{B08B368F-C738-43C8-B1D1-6A69A12F48C4}" srcOrd="5" destOrd="0" presId="urn:microsoft.com/office/officeart/2005/8/layout/balance1"/>
    <dgm:cxn modelId="{65156585-0F0F-4D51-AD98-4EF5BB18A740}" type="presParOf" srcId="{BDC5CC0A-E7F6-42C7-9D2A-EA90D7D6A722}" destId="{1AFBAAB1-A6D3-4057-B4BF-EAC393FBAAC2}" srcOrd="6" destOrd="0" presId="urn:microsoft.com/office/officeart/2005/8/layout/balance1"/>
    <dgm:cxn modelId="{108D2686-98CD-4CB5-999F-C28FA2CDBB31}" type="presParOf" srcId="{BDC5CC0A-E7F6-42C7-9D2A-EA90D7D6A722}" destId="{9DA7FDD1-756A-4604-A490-04506DB1A65B}"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3E432-213A-47A8-989A-415BB282E815}">
      <dsp:nvSpPr>
        <dsp:cNvPr id="0" name=""/>
        <dsp:cNvSpPr/>
      </dsp:nvSpPr>
      <dsp:spPr>
        <a:xfrm>
          <a:off x="10744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0" i="0" kern="1200" dirty="0" smtClean="0"/>
            <a:t>Преимущества</a:t>
          </a:r>
          <a:endParaRPr lang="ru-RU" sz="2400" b="0" i="0" kern="1200" dirty="0"/>
        </a:p>
      </dsp:txBody>
      <dsp:txXfrm>
        <a:off x="1112361" y="37941"/>
        <a:ext cx="2255838" cy="1219518"/>
      </dsp:txXfrm>
    </dsp:sp>
    <dsp:sp modelId="{13CA8E7B-74EC-432A-B96C-DCFF15A7D6F7}">
      <dsp:nvSpPr>
        <dsp:cNvPr id="0" name=""/>
        <dsp:cNvSpPr/>
      </dsp:nvSpPr>
      <dsp:spPr>
        <a:xfrm>
          <a:off x="44424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0" i="0" kern="1200" dirty="0" smtClean="0"/>
            <a:t>Недостатки</a:t>
          </a:r>
          <a:endParaRPr lang="ru-RU" sz="2400" b="0" i="0" kern="1200" dirty="0"/>
        </a:p>
      </dsp:txBody>
      <dsp:txXfrm>
        <a:off x="4480401" y="37941"/>
        <a:ext cx="2255838" cy="1219518"/>
      </dsp:txXfrm>
    </dsp:sp>
    <dsp:sp modelId="{7A5C4D2C-7F68-48F5-9C75-E79FBA400071}">
      <dsp:nvSpPr>
        <dsp:cNvPr id="0" name=""/>
        <dsp:cNvSpPr/>
      </dsp:nvSpPr>
      <dsp:spPr>
        <a:xfrm>
          <a:off x="34385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351300E-28C1-4C18-91E9-65A6B788339C}">
      <dsp:nvSpPr>
        <dsp:cNvPr id="0" name=""/>
        <dsp:cNvSpPr/>
      </dsp:nvSpPr>
      <dsp:spPr>
        <a:xfrm rot="21360000">
          <a:off x="10087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AEA49DD-3C75-4B93-9D74-54D44BBABBBF}">
      <dsp:nvSpPr>
        <dsp:cNvPr id="0" name=""/>
        <dsp:cNvSpPr/>
      </dsp:nvSpPr>
      <dsp:spPr>
        <a:xfrm rot="21360000">
          <a:off x="1018511" y="4354554"/>
          <a:ext cx="2313997" cy="79912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ru-RU" sz="900" b="0" i="0" kern="1200" dirty="0" smtClean="0"/>
            <a:t>Избавляет класс от привязки к конкретным классам продуктов.</a:t>
          </a:r>
          <a:endParaRPr lang="ru-RU" sz="900" b="0" i="0" kern="1200" dirty="0"/>
        </a:p>
      </dsp:txBody>
      <dsp:txXfrm>
        <a:off x="1057521" y="4393564"/>
        <a:ext cx="2235977" cy="721106"/>
      </dsp:txXfrm>
    </dsp:sp>
    <dsp:sp modelId="{A5BEEFFD-7F11-4995-AE64-52A3DE07B13C}">
      <dsp:nvSpPr>
        <dsp:cNvPr id="0" name=""/>
        <dsp:cNvSpPr/>
      </dsp:nvSpPr>
      <dsp:spPr>
        <a:xfrm rot="21360000">
          <a:off x="953741" y="3499590"/>
          <a:ext cx="2313997" cy="799126"/>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ru-RU" sz="900" b="0" i="0" kern="1200" dirty="0" smtClean="0"/>
            <a:t>Выделяет код производства продуктов в одно место, упрощая поддержку кода.</a:t>
          </a:r>
          <a:endParaRPr lang="ru-RU" sz="900" b="0" i="0" kern="1200" dirty="0"/>
        </a:p>
      </dsp:txBody>
      <dsp:txXfrm>
        <a:off x="992751" y="3538600"/>
        <a:ext cx="2235977" cy="721106"/>
      </dsp:txXfrm>
    </dsp:sp>
    <dsp:sp modelId="{B08B368F-C738-43C8-B1D1-6A69A12F48C4}">
      <dsp:nvSpPr>
        <dsp:cNvPr id="0" name=""/>
        <dsp:cNvSpPr/>
      </dsp:nvSpPr>
      <dsp:spPr>
        <a:xfrm rot="21360000">
          <a:off x="888971" y="2644626"/>
          <a:ext cx="2313997" cy="799126"/>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ru-RU" sz="900" b="0" i="0" kern="1200" dirty="0" smtClean="0"/>
            <a:t>Упрощает добавление новых продуктов в программу.</a:t>
          </a:r>
          <a:endParaRPr lang="ru-RU" sz="900" b="0" i="0" kern="1200" dirty="0"/>
        </a:p>
      </dsp:txBody>
      <dsp:txXfrm>
        <a:off x="927981" y="2683636"/>
        <a:ext cx="2235977" cy="721106"/>
      </dsp:txXfrm>
    </dsp:sp>
    <dsp:sp modelId="{1AFBAAB1-A6D3-4057-B4BF-EAC393FBAAC2}">
      <dsp:nvSpPr>
        <dsp:cNvPr id="0" name=""/>
        <dsp:cNvSpPr/>
      </dsp:nvSpPr>
      <dsp:spPr>
        <a:xfrm rot="21360000">
          <a:off x="824201" y="1789662"/>
          <a:ext cx="2313997" cy="799126"/>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ru-RU" sz="900" b="0" i="0" kern="1200" dirty="0" smtClean="0"/>
            <a:t>Реализует </a:t>
          </a:r>
          <a:r>
            <a:rPr lang="ru-RU" sz="900" b="0" i="1" kern="1200" dirty="0" smtClean="0"/>
            <a:t>принцип открытости/закрытости</a:t>
          </a:r>
          <a:r>
            <a:rPr lang="ru-RU" sz="900" b="0" i="0" kern="1200" dirty="0" smtClean="0"/>
            <a:t>.</a:t>
          </a:r>
          <a:endParaRPr lang="ru-RU" sz="900" b="0" i="0" kern="1200" dirty="0"/>
        </a:p>
      </dsp:txBody>
      <dsp:txXfrm>
        <a:off x="863211" y="1828672"/>
        <a:ext cx="2235977" cy="721106"/>
      </dsp:txXfrm>
    </dsp:sp>
    <dsp:sp modelId="{9DA7FDD1-756A-4604-A490-04506DB1A65B}">
      <dsp:nvSpPr>
        <dsp:cNvPr id="0" name=""/>
        <dsp:cNvSpPr/>
      </dsp:nvSpPr>
      <dsp:spPr>
        <a:xfrm rot="21360000">
          <a:off x="4386551" y="4121382"/>
          <a:ext cx="2313997" cy="799126"/>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ru-RU" sz="900" b="0" i="0" kern="1200" dirty="0" smtClean="0"/>
            <a:t>Может привести к созданию больших </a:t>
          </a:r>
          <a:r>
            <a:rPr lang="ru-RU" sz="900" b="1" i="0" kern="1200" dirty="0" smtClean="0"/>
            <a:t>параллельных иерархий классов</a:t>
          </a:r>
          <a:r>
            <a:rPr lang="ru-RU" sz="900" b="0" i="0" kern="1200" dirty="0" smtClean="0"/>
            <a:t>, так как для каждого класса продукта надо создать свой подкласс создателя.</a:t>
          </a:r>
          <a:endParaRPr lang="ru-RU" sz="900" b="0" i="0" kern="1200" dirty="0"/>
        </a:p>
      </dsp:txBody>
      <dsp:txXfrm>
        <a:off x="4425561" y="4160392"/>
        <a:ext cx="2235977" cy="72110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4/15/2023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Фабричный метод</a:t>
            </a:r>
            <a:r>
              <a:rPr lang="ru-RU" sz="900" b="0" i="0" kern="1200" dirty="0" smtClean="0">
                <a:solidFill>
                  <a:schemeClr val="tx1"/>
                </a:solidFill>
                <a:effectLst/>
                <a:latin typeface="Segoe" pitchFamily="34" charset="0"/>
                <a:ea typeface="+mn-ea"/>
                <a:cs typeface="+mn-cs"/>
              </a:rPr>
              <a:t> помогает создавать кросс-платформенные элементы интерфейса, не привязывая основной код программы к конкретным классам элементов.</a:t>
            </a:r>
            <a:endParaRPr lang="en-US" sz="900" b="0" i="0" kern="1200" dirty="0" smtClean="0">
              <a:solidFill>
                <a:schemeClr val="tx1"/>
              </a:solidFill>
              <a:effectLst/>
              <a:latin typeface="Segoe" pitchFamily="34" charset="0"/>
              <a:ea typeface="+mn-ea"/>
              <a:cs typeface="+mn-cs"/>
            </a:endParaRPr>
          </a:p>
          <a:p>
            <a:r>
              <a:rPr lang="ru-RU" sz="900" b="0" i="0" kern="1200" dirty="0" smtClean="0">
                <a:solidFill>
                  <a:schemeClr val="tx1"/>
                </a:solidFill>
                <a:effectLst/>
                <a:latin typeface="Segoe" pitchFamily="34" charset="0"/>
                <a:ea typeface="+mn-ea"/>
                <a:cs typeface="+mn-cs"/>
              </a:rPr>
              <a:t>Базовый класс диалогов работает с кнопками через их общий программный интерфейс. Поэтому, какую вариацию кнопок бы ни вернул фабричный метод, диалог останется рабочим. Базовый класс не зависит от конкретных классов кнопок, оставляя подклассам решение о том, какой тип кнопок создавать.</a:t>
            </a:r>
            <a:endParaRPr lang="en-US" sz="900" b="0" i="0" kern="1200" dirty="0" smtClean="0">
              <a:solidFill>
                <a:schemeClr val="tx1"/>
              </a:solidFill>
              <a:effectLst/>
              <a:latin typeface="Segoe" pitchFamily="34" charset="0"/>
              <a:ea typeface="+mn-ea"/>
              <a:cs typeface="+mn-cs"/>
            </a:endParaRPr>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11490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13</a:t>
            </a:fld>
            <a:endParaRPr lang="ru-RU"/>
          </a:p>
        </p:txBody>
      </p:sp>
    </p:spTree>
    <p:extLst>
      <p:ext uri="{BB962C8B-B14F-4D97-AF65-F5344CB8AC3E}">
        <p14:creationId xmlns:p14="http://schemas.microsoft.com/office/powerpoint/2010/main" val="377930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15</a:t>
            </a:fld>
            <a:endParaRPr lang="en-US"/>
          </a:p>
        </p:txBody>
      </p:sp>
    </p:spTree>
    <p:extLst>
      <p:ext uri="{BB962C8B-B14F-4D97-AF65-F5344CB8AC3E}">
        <p14:creationId xmlns:p14="http://schemas.microsoft.com/office/powerpoint/2010/main" val="388254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16</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Фабричный метод</a:t>
            </a:r>
            <a:r>
              <a:rPr lang="ru-RU" sz="900" b="0" i="0" kern="1200" dirty="0" smtClean="0">
                <a:solidFill>
                  <a:schemeClr val="tx1"/>
                </a:solidFill>
                <a:effectLst/>
                <a:latin typeface="Segoe" pitchFamily="34" charset="0"/>
                <a:ea typeface="+mn-ea"/>
                <a:cs typeface="+mn-cs"/>
              </a:rPr>
              <a:t> — это порождающий паттерн проектирования, который определяет общий интерфейс для создания объектов в суперклассе, позволяя подклассам изменять тип создаваемых объектов.</a:t>
            </a:r>
          </a:p>
          <a:p>
            <a:pPr marL="0" marR="0" lvl="0" indent="0" algn="l" defTabSz="914400" rtl="0" eaLnBrk="0" fontAlgn="ctr" latinLnBrk="0" hangingPunct="0">
              <a:lnSpc>
                <a:spcPct val="100000"/>
              </a:lnSpc>
              <a:spcBef>
                <a:spcPct val="0"/>
              </a:spcBef>
              <a:spcAft>
                <a:spcPct val="0"/>
              </a:spcAft>
              <a:buClrTx/>
              <a:buSzTx/>
              <a:buFontTx/>
              <a:buNone/>
              <a:tabLst/>
            </a:pPr>
            <a:r>
              <a:rPr lang="ru-RU" altLang="ru-RU" sz="800" kern="1200" dirty="0" smtClean="0">
                <a:solidFill>
                  <a:schemeClr val="tx1">
                    <a:lumMod val="75000"/>
                    <a:lumOff val="25000"/>
                  </a:schemeClr>
                </a:solidFill>
                <a:latin typeface="Segoe" pitchFamily="34" charset="0"/>
                <a:ea typeface="+mn-ea"/>
                <a:cs typeface="+mn-cs"/>
              </a:rPr>
              <a:t>Представьте, что вы создаёте программу управления грузовыми перевозками. Сперва вы рассчитываете перевозить товары только на автомобилях. Поэтому весь ваш код работает с объектами класса Грузовик.</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800" kern="1200" dirty="0" smtClean="0">
                <a:solidFill>
                  <a:schemeClr val="tx1">
                    <a:lumMod val="75000"/>
                    <a:lumOff val="25000"/>
                  </a:schemeClr>
                </a:solidFill>
                <a:latin typeface="Segoe" pitchFamily="34" charset="0"/>
                <a:ea typeface="+mn-ea"/>
                <a:cs typeface="+mn-cs"/>
              </a:rPr>
              <a:t>В какой-то момент ваша программа становится настолько известной, что морские перевозчики выстраиваются в очередь и просят добавить поддержку морской логистики в программу.</a:t>
            </a:r>
          </a:p>
          <a:p>
            <a:r>
              <a:rPr lang="ru-RU" sz="900" b="0" i="0" kern="1200" dirty="0" smtClean="0">
                <a:solidFill>
                  <a:schemeClr val="tx1"/>
                </a:solidFill>
                <a:effectLst/>
                <a:latin typeface="Segoe" pitchFamily="34" charset="0"/>
                <a:ea typeface="+mn-ea"/>
                <a:cs typeface="+mn-cs"/>
              </a:rPr>
              <a:t>Отличные новости, правда?! Но как насчёт кода? Большая часть существующего кода жёстко привязана к классам Грузовиков. Чтобы добавить в программу классы морских Судов понадобится перелопатить всю программу. Более того, если вы потом решите добавить в программу ещё один вид транспорта, то всю эту работы придётся повторить.</a:t>
            </a:r>
          </a:p>
          <a:p>
            <a:r>
              <a:rPr lang="ru-RU" sz="900" b="0" i="0" kern="1200" dirty="0" smtClean="0">
                <a:solidFill>
                  <a:schemeClr val="tx1"/>
                </a:solidFill>
                <a:effectLst/>
                <a:latin typeface="Segoe" pitchFamily="34" charset="0"/>
                <a:ea typeface="+mn-ea"/>
                <a:cs typeface="+mn-cs"/>
              </a:rPr>
              <a:t>В итоге вы получите ужасающий код, наполненный условными операторами, которые выполняют то или иное действие, в зависимости от класса транспорта.</a:t>
            </a:r>
          </a:p>
          <a:p>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2</a:t>
            </a:fld>
            <a:endParaRPr lang="ru-RU"/>
          </a:p>
        </p:txBody>
      </p:sp>
    </p:spTree>
    <p:extLst>
      <p:ext uri="{BB962C8B-B14F-4D97-AF65-F5344CB8AC3E}">
        <p14:creationId xmlns:p14="http://schemas.microsoft.com/office/powerpoint/2010/main" val="161554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На первый взгляд, это может показаться бессмысленным — мы просто переместили вызов конструктора из одного конца программы в другой. Но теперь вы сможете переопределить фабричный метод в подклассе, чтобы изменить тип создаваемого продукта.</a:t>
            </a:r>
          </a:p>
          <a:p>
            <a:r>
              <a:rPr lang="ru-RU" sz="900" b="0" i="0" kern="1200" dirty="0" smtClean="0">
                <a:solidFill>
                  <a:schemeClr val="tx1"/>
                </a:solidFill>
                <a:effectLst/>
                <a:latin typeface="Segoe" pitchFamily="34" charset="0"/>
                <a:ea typeface="+mn-ea"/>
                <a:cs typeface="+mn-cs"/>
              </a:rPr>
              <a:t>Чтобы эта система заработала, все возвращаемые объекты должны иметь общий интерфейс. Подклассы смогут производить объекты различных классов, следующих одному и тому же интерфейсу.</a:t>
            </a:r>
            <a:endParaRPr lang="en-US" sz="900" b="0" i="0" kern="1200" dirty="0" smtClean="0">
              <a:solidFill>
                <a:schemeClr val="tx1"/>
              </a:solidFill>
              <a:effectLst/>
              <a:latin typeface="Segoe" pitchFamily="34" charset="0"/>
              <a:ea typeface="+mn-ea"/>
              <a:cs typeface="+mn-cs"/>
            </a:endParaRPr>
          </a:p>
          <a:p>
            <a:r>
              <a:rPr lang="ru-RU" sz="900" b="0" i="0" kern="1200" dirty="0" smtClean="0">
                <a:solidFill>
                  <a:schemeClr val="tx1"/>
                </a:solidFill>
                <a:effectLst/>
                <a:latin typeface="Segoe" pitchFamily="34" charset="0"/>
                <a:ea typeface="+mn-ea"/>
                <a:cs typeface="+mn-cs"/>
              </a:rPr>
              <a:t>Например, классы </a:t>
            </a:r>
            <a:r>
              <a:rPr lang="ru-RU" dirty="0" smtClean="0"/>
              <a:t>Грузовик</a:t>
            </a:r>
            <a:r>
              <a:rPr lang="ru-RU" sz="900" b="0" i="0" kern="1200" dirty="0" smtClean="0">
                <a:solidFill>
                  <a:schemeClr val="tx1"/>
                </a:solidFill>
                <a:effectLst/>
                <a:latin typeface="Segoe" pitchFamily="34" charset="0"/>
                <a:ea typeface="+mn-ea"/>
                <a:cs typeface="+mn-cs"/>
              </a:rPr>
              <a:t> и </a:t>
            </a:r>
            <a:r>
              <a:rPr lang="ru-RU" dirty="0" smtClean="0"/>
              <a:t>Судно</a:t>
            </a:r>
            <a:r>
              <a:rPr lang="ru-RU" sz="900" b="0" i="0" kern="1200" dirty="0" smtClean="0">
                <a:solidFill>
                  <a:schemeClr val="tx1"/>
                </a:solidFill>
                <a:effectLst/>
                <a:latin typeface="Segoe" pitchFamily="34" charset="0"/>
                <a:ea typeface="+mn-ea"/>
                <a:cs typeface="+mn-cs"/>
              </a:rPr>
              <a:t> реализуют интерфейс </a:t>
            </a:r>
            <a:r>
              <a:rPr lang="ru-RU" dirty="0" smtClean="0"/>
              <a:t>Транспорт</a:t>
            </a:r>
            <a:r>
              <a:rPr lang="ru-RU" sz="900" b="0" i="0" kern="1200" dirty="0" smtClean="0">
                <a:solidFill>
                  <a:schemeClr val="tx1"/>
                </a:solidFill>
                <a:effectLst/>
                <a:latin typeface="Segoe" pitchFamily="34" charset="0"/>
                <a:ea typeface="+mn-ea"/>
                <a:cs typeface="+mn-cs"/>
              </a:rPr>
              <a:t> с методом </a:t>
            </a:r>
            <a:r>
              <a:rPr lang="ru-RU" dirty="0" smtClean="0"/>
              <a:t>доставить</a:t>
            </a:r>
            <a:r>
              <a:rPr lang="ru-RU" sz="900" b="0" i="0" kern="1200" dirty="0" smtClean="0">
                <a:solidFill>
                  <a:schemeClr val="tx1"/>
                </a:solidFill>
                <a:effectLst/>
                <a:latin typeface="Segoe" pitchFamily="34" charset="0"/>
                <a:ea typeface="+mn-ea"/>
                <a:cs typeface="+mn-cs"/>
              </a:rPr>
              <a:t>. Каждый из этих классов реализует метод по-своему: грузовики везут грузы по земле, а судна — по морю. Фабричный метод в классе </a:t>
            </a:r>
            <a:r>
              <a:rPr lang="ru-RU" dirty="0" err="1" smtClean="0"/>
              <a:t>ДорожнойЛогистики</a:t>
            </a:r>
            <a:r>
              <a:rPr lang="ru-RU" sz="900" b="0" i="0" kern="1200" dirty="0" smtClean="0">
                <a:solidFill>
                  <a:schemeClr val="tx1"/>
                </a:solidFill>
                <a:effectLst/>
                <a:latin typeface="Segoe" pitchFamily="34" charset="0"/>
                <a:ea typeface="+mn-ea"/>
                <a:cs typeface="+mn-cs"/>
              </a:rPr>
              <a:t> вернёт объект-грузовик, а класс </a:t>
            </a:r>
            <a:r>
              <a:rPr lang="ru-RU" dirty="0" err="1" smtClean="0"/>
              <a:t>МорскойЛогистики</a:t>
            </a:r>
            <a:r>
              <a:rPr lang="ru-RU" sz="900" b="0" i="0" kern="1200" dirty="0" smtClean="0">
                <a:solidFill>
                  <a:schemeClr val="tx1"/>
                </a:solidFill>
                <a:effectLst/>
                <a:latin typeface="Segoe" pitchFamily="34" charset="0"/>
                <a:ea typeface="+mn-ea"/>
                <a:cs typeface="+mn-cs"/>
              </a:rPr>
              <a:t> — объект-судно.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365078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470708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900" b="1" i="0" kern="1200" dirty="0" smtClean="0">
                <a:solidFill>
                  <a:schemeClr val="tx1"/>
                </a:solidFill>
                <a:effectLst/>
                <a:latin typeface="Segoe" pitchFamily="34" charset="0"/>
                <a:ea typeface="+mn-ea"/>
                <a:cs typeface="+mn-cs"/>
              </a:rPr>
              <a:t>Продукт</a:t>
            </a:r>
            <a:r>
              <a:rPr lang="ru-RU" sz="900" b="0" i="0" kern="1200" dirty="0" smtClean="0">
                <a:solidFill>
                  <a:schemeClr val="tx1"/>
                </a:solidFill>
                <a:effectLst/>
                <a:latin typeface="Segoe" pitchFamily="34" charset="0"/>
                <a:ea typeface="+mn-ea"/>
                <a:cs typeface="+mn-cs"/>
              </a:rPr>
              <a:t> определяет общий интерфейс объектов, которые может произвести создатель и его подклассы.</a:t>
            </a:r>
            <a:endParaRPr lang="en-US" sz="900" b="0" i="0" kern="1200" dirty="0" smtClean="0">
              <a:solidFill>
                <a:schemeClr val="tx1"/>
              </a:solidFill>
              <a:effectLst/>
              <a:latin typeface="Segoe" pitchFamily="34" charset="0"/>
              <a:ea typeface="+mn-ea"/>
              <a:cs typeface="+mn-cs"/>
            </a:endParaRPr>
          </a:p>
          <a:p>
            <a:r>
              <a:rPr lang="ru-RU" sz="900" b="1" i="0" kern="1200" dirty="0" smtClean="0">
                <a:solidFill>
                  <a:schemeClr val="tx1"/>
                </a:solidFill>
                <a:effectLst/>
                <a:latin typeface="Segoe" pitchFamily="34" charset="0"/>
                <a:ea typeface="+mn-ea"/>
                <a:cs typeface="+mn-cs"/>
              </a:rPr>
              <a:t>Конкретные </a:t>
            </a:r>
            <a:r>
              <a:rPr lang="ru-RU" sz="900" b="1" i="0" kern="1200" dirty="0" err="1" smtClean="0">
                <a:solidFill>
                  <a:schemeClr val="tx1"/>
                </a:solidFill>
                <a:effectLst/>
                <a:latin typeface="Segoe" pitchFamily="34" charset="0"/>
                <a:ea typeface="+mn-ea"/>
                <a:cs typeface="+mn-cs"/>
              </a:rPr>
              <a:t>продукты</a:t>
            </a:r>
            <a:r>
              <a:rPr lang="ru-RU" sz="900" b="0" i="0" kern="1200" dirty="0" err="1" smtClean="0">
                <a:solidFill>
                  <a:schemeClr val="tx1"/>
                </a:solidFill>
                <a:effectLst/>
                <a:latin typeface="Segoe" pitchFamily="34" charset="0"/>
                <a:ea typeface="+mn-ea"/>
                <a:cs typeface="+mn-cs"/>
              </a:rPr>
              <a:t>содержат</a:t>
            </a:r>
            <a:r>
              <a:rPr lang="ru-RU" sz="900" b="0" i="0" kern="1200" dirty="0" smtClean="0">
                <a:solidFill>
                  <a:schemeClr val="tx1"/>
                </a:solidFill>
                <a:effectLst/>
                <a:latin typeface="Segoe" pitchFamily="34" charset="0"/>
                <a:ea typeface="+mn-ea"/>
                <a:cs typeface="+mn-cs"/>
              </a:rPr>
              <a:t> код различных продуктов. Продукты будут отличаться реализацией, но интерфейс у них будет общий.</a:t>
            </a:r>
            <a:endParaRPr lang="en-US" sz="900" b="0" i="0" kern="1200" dirty="0" smtClean="0">
              <a:solidFill>
                <a:schemeClr val="tx1"/>
              </a:solidFill>
              <a:effectLst/>
              <a:latin typeface="Segoe" pitchFamily="34" charset="0"/>
              <a:ea typeface="+mn-ea"/>
              <a:cs typeface="+mn-cs"/>
            </a:endParaRPr>
          </a:p>
          <a:p>
            <a:r>
              <a:rPr lang="ru-RU" sz="900" b="1" i="0" kern="1200" dirty="0" smtClean="0">
                <a:solidFill>
                  <a:schemeClr val="tx1"/>
                </a:solidFill>
                <a:effectLst/>
                <a:latin typeface="Segoe" pitchFamily="34" charset="0"/>
                <a:ea typeface="+mn-ea"/>
                <a:cs typeface="+mn-cs"/>
              </a:rPr>
              <a:t>Создатель</a:t>
            </a:r>
            <a:r>
              <a:rPr lang="ru-RU" sz="900" b="0" i="0" kern="1200" dirty="0" smtClean="0">
                <a:solidFill>
                  <a:schemeClr val="tx1"/>
                </a:solidFill>
                <a:effectLst/>
                <a:latin typeface="Segoe" pitchFamily="34" charset="0"/>
                <a:ea typeface="+mn-ea"/>
                <a:cs typeface="+mn-cs"/>
              </a:rPr>
              <a:t> объявляет фабричный метод, который должен возвращать новые объекты продуктов. Важно, чтобы тип результата совпадал с общим интерфейсом продуктов.</a:t>
            </a:r>
          </a:p>
          <a:p>
            <a:r>
              <a:rPr lang="ru-RU" sz="900" b="0" i="0" kern="1200" dirty="0" smtClean="0">
                <a:solidFill>
                  <a:schemeClr val="tx1"/>
                </a:solidFill>
                <a:effectLst/>
                <a:latin typeface="Segoe" pitchFamily="34" charset="0"/>
                <a:ea typeface="+mn-ea"/>
                <a:cs typeface="+mn-cs"/>
              </a:rPr>
              <a:t>Зачастую фабричный метод объявляют абстрактным, чтобы заставить все подклассы реализовать его по-своему. Но он может возвращать и некий стандартный продукт.</a:t>
            </a:r>
          </a:p>
          <a:p>
            <a:r>
              <a:rPr lang="ru-RU" sz="900" b="0" i="0" kern="1200" dirty="0" smtClean="0">
                <a:solidFill>
                  <a:schemeClr val="tx1"/>
                </a:solidFill>
                <a:effectLst/>
                <a:latin typeface="Segoe" pitchFamily="34" charset="0"/>
                <a:ea typeface="+mn-ea"/>
                <a:cs typeface="+mn-cs"/>
              </a:rPr>
              <a:t>Несмотря на название, важно понимать, что создание продуктов </a:t>
            </a:r>
            <a:r>
              <a:rPr lang="ru-RU" sz="900" b="1" i="0" kern="1200" dirty="0" smtClean="0">
                <a:solidFill>
                  <a:schemeClr val="tx1"/>
                </a:solidFill>
                <a:effectLst/>
                <a:latin typeface="Segoe" pitchFamily="34" charset="0"/>
                <a:ea typeface="+mn-ea"/>
                <a:cs typeface="+mn-cs"/>
              </a:rPr>
              <a:t>не </a:t>
            </a:r>
            <a:r>
              <a:rPr lang="ru-RU" sz="900" b="1" i="0" kern="1200" dirty="0" err="1" smtClean="0">
                <a:solidFill>
                  <a:schemeClr val="tx1"/>
                </a:solidFill>
                <a:effectLst/>
                <a:latin typeface="Segoe" pitchFamily="34" charset="0"/>
                <a:ea typeface="+mn-ea"/>
                <a:cs typeface="+mn-cs"/>
              </a:rPr>
              <a:t>является</a:t>
            </a:r>
            <a:r>
              <a:rPr lang="ru-RU" sz="900" b="0" i="0" kern="1200" dirty="0" err="1" smtClean="0">
                <a:solidFill>
                  <a:schemeClr val="tx1"/>
                </a:solidFill>
                <a:effectLst/>
                <a:latin typeface="Segoe" pitchFamily="34" charset="0"/>
                <a:ea typeface="+mn-ea"/>
                <a:cs typeface="+mn-cs"/>
              </a:rPr>
              <a:t>единственной</a:t>
            </a:r>
            <a:r>
              <a:rPr lang="ru-RU" sz="900" b="0" i="0" kern="1200" dirty="0" smtClean="0">
                <a:solidFill>
                  <a:schemeClr val="tx1"/>
                </a:solidFill>
                <a:effectLst/>
                <a:latin typeface="Segoe" pitchFamily="34" charset="0"/>
                <a:ea typeface="+mn-ea"/>
                <a:cs typeface="+mn-cs"/>
              </a:rPr>
              <a:t> функцией создателя. Обычно он содержит и другой полезный код работы с продуктом. Аналогия: большой софтверная компания может иметь центр подготовки программистов, но основная задача компании — создавать программные продукты, а не готовить программистов.</a:t>
            </a:r>
            <a:endParaRPr lang="en-US" sz="900" b="0" i="0" kern="1200" dirty="0" smtClean="0">
              <a:solidFill>
                <a:schemeClr val="tx1"/>
              </a:solidFill>
              <a:effectLst/>
              <a:latin typeface="Segoe" pitchFamily="34" charset="0"/>
              <a:ea typeface="+mn-ea"/>
              <a:cs typeface="+mn-cs"/>
            </a:endParaRPr>
          </a:p>
          <a:p>
            <a:r>
              <a:rPr lang="ru-RU" sz="900" b="1" i="0" kern="1200" dirty="0" smtClean="0">
                <a:solidFill>
                  <a:schemeClr val="tx1"/>
                </a:solidFill>
                <a:effectLst/>
                <a:latin typeface="Segoe" pitchFamily="34" charset="0"/>
                <a:ea typeface="+mn-ea"/>
                <a:cs typeface="+mn-cs"/>
              </a:rPr>
              <a:t>Конкретные создатели</a:t>
            </a:r>
            <a:r>
              <a:rPr lang="ru-RU" sz="900" b="0" i="0" kern="1200" dirty="0" smtClean="0">
                <a:solidFill>
                  <a:schemeClr val="tx1"/>
                </a:solidFill>
                <a:effectLst/>
                <a:latin typeface="Segoe" pitchFamily="34" charset="0"/>
                <a:ea typeface="+mn-ea"/>
                <a:cs typeface="+mn-cs"/>
              </a:rPr>
              <a:t> по-своему реализуют фабричный метод, производя те или иные конкретные продукты.</a:t>
            </a:r>
          </a:p>
          <a:p>
            <a:r>
              <a:rPr lang="ru-RU" sz="900" b="0" i="0" kern="1200" dirty="0" smtClean="0">
                <a:solidFill>
                  <a:schemeClr val="tx1"/>
                </a:solidFill>
                <a:effectLst/>
                <a:latin typeface="Segoe" pitchFamily="34" charset="0"/>
                <a:ea typeface="+mn-ea"/>
                <a:cs typeface="+mn-cs"/>
              </a:rPr>
              <a:t>Фабричный метод не обязан всё время создавать новые объекты. Его можно переписать так, чтобы возвращать существующие объекты из какого-то хранилища или кэша.</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6</a:t>
            </a:fld>
            <a:endParaRPr lang="ru-RU"/>
          </a:p>
        </p:txBody>
      </p:sp>
    </p:spTree>
    <p:extLst>
      <p:ext uri="{BB962C8B-B14F-4D97-AF65-F5344CB8AC3E}">
        <p14:creationId xmlns:p14="http://schemas.microsoft.com/office/powerpoint/2010/main" val="32005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7</a:t>
            </a:fld>
            <a:endParaRPr lang="ru-RU"/>
          </a:p>
        </p:txBody>
      </p:sp>
    </p:spTree>
    <p:extLst>
      <p:ext uri="{BB962C8B-B14F-4D97-AF65-F5344CB8AC3E}">
        <p14:creationId xmlns:p14="http://schemas.microsoft.com/office/powerpoint/2010/main" val="3124886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8</a:t>
            </a:fld>
            <a:endParaRPr lang="ru-RU"/>
          </a:p>
        </p:txBody>
      </p:sp>
    </p:spTree>
    <p:extLst>
      <p:ext uri="{BB962C8B-B14F-4D97-AF65-F5344CB8AC3E}">
        <p14:creationId xmlns:p14="http://schemas.microsoft.com/office/powerpoint/2010/main" val="4178430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9</a:t>
            </a:fld>
            <a:endParaRPr lang="ru-RU"/>
          </a:p>
        </p:txBody>
      </p:sp>
    </p:spTree>
    <p:extLst>
      <p:ext uri="{BB962C8B-B14F-4D97-AF65-F5344CB8AC3E}">
        <p14:creationId xmlns:p14="http://schemas.microsoft.com/office/powerpoint/2010/main" val="419214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Arial" charset="0"/>
                <a:ea typeface="+mn-ea"/>
                <a:cs typeface="Arial" charset="0"/>
              </a:rPr>
              <a:t>Подклассы класса </a:t>
            </a:r>
            <a:r>
              <a:rPr lang="ru-RU" sz="1200" b="0" i="0" u="none" strike="noStrike" kern="1200" baseline="0" dirty="0" err="1" smtClean="0">
                <a:solidFill>
                  <a:schemeClr val="tx1"/>
                </a:solidFill>
                <a:latin typeface="Arial" charset="0"/>
                <a:ea typeface="+mn-ea"/>
                <a:cs typeface="Arial" charset="0"/>
              </a:rPr>
              <a:t>Application</a:t>
            </a:r>
            <a:r>
              <a:rPr lang="ru-RU" sz="1200" b="0" i="0" u="none" strike="noStrike" kern="1200" baseline="0" dirty="0" smtClean="0">
                <a:solidFill>
                  <a:schemeClr val="tx1"/>
                </a:solidFill>
                <a:latin typeface="Arial" charset="0"/>
                <a:ea typeface="+mn-ea"/>
                <a:cs typeface="Arial" charset="0"/>
              </a:rPr>
              <a:t> переопределяют абстрактную операцию</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err="1" smtClean="0">
                <a:solidFill>
                  <a:schemeClr val="tx1"/>
                </a:solidFill>
                <a:latin typeface="Arial" charset="0"/>
                <a:ea typeface="+mn-ea"/>
                <a:cs typeface="Arial" charset="0"/>
              </a:rPr>
              <a:t>CreateDocument</a:t>
            </a:r>
            <a:r>
              <a:rPr lang="ru-RU" sz="1200" b="0" i="0" u="none" strike="noStrike" kern="1200" baseline="0" dirty="0" smtClean="0">
                <a:solidFill>
                  <a:schemeClr val="tx1"/>
                </a:solidFill>
                <a:latin typeface="Arial" charset="0"/>
                <a:ea typeface="+mn-ea"/>
                <a:cs typeface="Arial" charset="0"/>
              </a:rPr>
              <a:t> таким образом, чтобы она возвращала подходящий подкласс</a:t>
            </a:r>
          </a:p>
          <a:p>
            <a:r>
              <a:rPr lang="ru-RU" sz="1200" b="0" i="0" u="none" strike="noStrike" kern="1200" baseline="0" dirty="0" smtClean="0">
                <a:solidFill>
                  <a:schemeClr val="tx1"/>
                </a:solidFill>
                <a:latin typeface="Arial" charset="0"/>
                <a:ea typeface="+mn-ea"/>
                <a:cs typeface="Arial" charset="0"/>
              </a:rPr>
              <a:t>класса </a:t>
            </a:r>
            <a:r>
              <a:rPr lang="ru-RU" sz="1200" b="0" i="0" u="none" strike="noStrike" kern="1200" baseline="0" dirty="0" err="1" smtClean="0">
                <a:solidFill>
                  <a:schemeClr val="tx1"/>
                </a:solidFill>
                <a:latin typeface="Arial" charset="0"/>
                <a:ea typeface="+mn-ea"/>
                <a:cs typeface="Arial" charset="0"/>
              </a:rPr>
              <a:t>Document</a:t>
            </a:r>
            <a:r>
              <a:rPr lang="ru-RU" sz="1200" b="0" i="0" u="none" strike="noStrike" kern="1200" baseline="0" dirty="0" smtClean="0">
                <a:solidFill>
                  <a:schemeClr val="tx1"/>
                </a:solidFill>
                <a:latin typeface="Arial" charset="0"/>
                <a:ea typeface="+mn-ea"/>
                <a:cs typeface="Arial" charset="0"/>
              </a:rPr>
              <a:t>. Как только подкласс </a:t>
            </a:r>
            <a:r>
              <a:rPr lang="ru-RU" sz="1200" b="0" i="0" u="none" strike="noStrike" kern="1200" baseline="0" dirty="0" err="1" smtClean="0">
                <a:solidFill>
                  <a:schemeClr val="tx1"/>
                </a:solidFill>
                <a:latin typeface="Arial" charset="0"/>
                <a:ea typeface="+mn-ea"/>
                <a:cs typeface="Arial" charset="0"/>
              </a:rPr>
              <a:t>Application</a:t>
            </a:r>
            <a:r>
              <a:rPr lang="ru-RU" sz="1200" b="0" i="0" u="none" strike="noStrike" kern="1200" baseline="0" dirty="0" smtClean="0">
                <a:solidFill>
                  <a:schemeClr val="tx1"/>
                </a:solidFill>
                <a:latin typeface="Arial" charset="0"/>
                <a:ea typeface="+mn-ea"/>
                <a:cs typeface="Arial" charset="0"/>
              </a:rPr>
              <a:t> </a:t>
            </a:r>
            <a:r>
              <a:rPr lang="ru-RU" sz="1200" b="0" i="0" u="none" strike="noStrike" kern="1200" baseline="0" dirty="0" err="1" smtClean="0">
                <a:solidFill>
                  <a:schemeClr val="tx1"/>
                </a:solidFill>
                <a:latin typeface="Arial" charset="0"/>
                <a:ea typeface="+mn-ea"/>
                <a:cs typeface="Arial" charset="0"/>
              </a:rPr>
              <a:t>инстанцирован</a:t>
            </a:r>
            <a:r>
              <a:rPr lang="ru-RU" sz="1200" b="0" i="0" u="none" strike="noStrike" kern="1200" baseline="0" dirty="0" smtClean="0">
                <a:solidFill>
                  <a:schemeClr val="tx1"/>
                </a:solidFill>
                <a:latin typeface="Arial" charset="0"/>
                <a:ea typeface="+mn-ea"/>
                <a:cs typeface="Arial" charset="0"/>
              </a:rPr>
              <a:t>, он может</a:t>
            </a:r>
            <a:r>
              <a:rPr lang="en-US" sz="1200" b="0" i="0" u="none" strike="noStrike" kern="1200" baseline="0" dirty="0" smtClean="0">
                <a:solidFill>
                  <a:schemeClr val="tx1"/>
                </a:solidFill>
                <a:latin typeface="Arial" charset="0"/>
                <a:ea typeface="+mn-ea"/>
                <a:cs typeface="Arial" charset="0"/>
              </a:rPr>
              <a:t> </a:t>
            </a:r>
            <a:r>
              <a:rPr lang="ru-RU" sz="1200" b="0" i="0" u="none" strike="noStrike" kern="1200" baseline="0" dirty="0" err="1" smtClean="0">
                <a:solidFill>
                  <a:schemeClr val="tx1"/>
                </a:solidFill>
                <a:latin typeface="Arial" charset="0"/>
                <a:ea typeface="+mn-ea"/>
                <a:cs typeface="Arial" charset="0"/>
              </a:rPr>
              <a:t>инстанцировать</a:t>
            </a:r>
            <a:r>
              <a:rPr lang="ru-RU" sz="1200" b="0" i="0" u="none" strike="noStrike" kern="1200" baseline="0" dirty="0" smtClean="0">
                <a:solidFill>
                  <a:schemeClr val="tx1"/>
                </a:solidFill>
                <a:latin typeface="Arial" charset="0"/>
                <a:ea typeface="+mn-ea"/>
                <a:cs typeface="Arial" charset="0"/>
              </a:rPr>
              <a:t> специфические для приложения документы, ничего не зная об их</a:t>
            </a:r>
          </a:p>
          <a:p>
            <a:r>
              <a:rPr lang="ru-RU" sz="1200" b="0" i="0" u="none" strike="noStrike" kern="1200" baseline="0" dirty="0" smtClean="0">
                <a:solidFill>
                  <a:schemeClr val="tx1"/>
                </a:solidFill>
                <a:latin typeface="Arial" charset="0"/>
                <a:ea typeface="+mn-ea"/>
                <a:cs typeface="Arial" charset="0"/>
              </a:rPr>
              <a:t>классах. Операцию </a:t>
            </a:r>
            <a:r>
              <a:rPr lang="ru-RU" sz="1200" b="0" i="0" u="none" strike="noStrike" kern="1200" baseline="0" dirty="0" err="1" smtClean="0">
                <a:solidFill>
                  <a:schemeClr val="tx1"/>
                </a:solidFill>
                <a:latin typeface="Arial" charset="0"/>
                <a:ea typeface="+mn-ea"/>
                <a:cs typeface="Arial" charset="0"/>
              </a:rPr>
              <a:t>CreateDocument</a:t>
            </a:r>
            <a:r>
              <a:rPr lang="ru-RU" sz="1200" b="0" i="0" u="none" strike="noStrike" kern="1200" baseline="0" dirty="0" smtClean="0">
                <a:solidFill>
                  <a:schemeClr val="tx1"/>
                </a:solidFill>
                <a:latin typeface="Arial" charset="0"/>
                <a:ea typeface="+mn-ea"/>
                <a:cs typeface="Arial" charset="0"/>
              </a:rPr>
              <a:t> мы называем </a:t>
            </a:r>
            <a:r>
              <a:rPr lang="ru-RU" sz="1200" b="0" i="1" u="none" strike="noStrike" kern="1200" baseline="0" dirty="0" smtClean="0">
                <a:solidFill>
                  <a:schemeClr val="tx1"/>
                </a:solidFill>
                <a:latin typeface="Arial" charset="0"/>
                <a:ea typeface="+mn-ea"/>
                <a:cs typeface="Arial" charset="0"/>
              </a:rPr>
              <a:t>фабричным методом</a:t>
            </a:r>
            <a:r>
              <a:rPr lang="ru-RU" sz="1200" b="0" i="0" u="none" strike="noStrike" kern="1200" baseline="0" dirty="0" smtClean="0">
                <a:solidFill>
                  <a:schemeClr val="tx1"/>
                </a:solidFill>
                <a:latin typeface="Arial" charset="0"/>
                <a:ea typeface="+mn-ea"/>
                <a:cs typeface="Arial" charset="0"/>
              </a:rPr>
              <a:t>, поскольку она отвечает за «изготовление» объекта.</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10</a:t>
            </a:fld>
            <a:endParaRPr lang="ru-RU"/>
          </a:p>
        </p:txBody>
      </p:sp>
    </p:spTree>
    <p:extLst>
      <p:ext uri="{BB962C8B-B14F-4D97-AF65-F5344CB8AC3E}">
        <p14:creationId xmlns:p14="http://schemas.microsoft.com/office/powerpoint/2010/main" val="887705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1207C9F-D755-4CB5-A96C-D50B374FEB9A}"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01CE653-C528-480F-A9FE-6B012599BD80}"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E9999EC-7176-4ED5-9647-AA859BB4A714}"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BAA25FB-BF08-40A9-AE92-EAAB5E0107F8}"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505C42F-6A6F-4C66-8D91-273ADD71402D}" type="datetime1">
              <a:rPr lang="en-US" smtClean="0"/>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7B51C37-FBA5-4BF5-820C-6C5C5A60AF34}"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40FAA-DE5B-4AFF-A769-B9704C193D38}" type="datetime1">
              <a:rPr lang="en-US" smtClean="0"/>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508B6368-A257-41CD-A626-EC99525C9F95}"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0739A13-A772-48EF-A7B8-3EF53440009A}"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4780E5-B0A5-496C-B6BE-4C119450CD67}"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8FAEB03-4D5A-43B3-A4F4-6794D4887EF8}"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BFB99E3-20A3-45EE-825D-4813F12A3C38}"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6CBE61-BA08-483E-8635-E33E65952517}"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4445902-1A7B-4F89-A381-3E5CDC6F8A1E}"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B46E4C-7393-47E4-9CBF-79D0271AFC8E}"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2DCAE81-781D-4D78-86BE-E3EBDF28878A}" type="datetime1">
              <a:rPr lang="en-US" smtClean="0"/>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E19229-9655-4323-943F-D3C9107ED982}" type="datetime1">
              <a:rPr lang="en-US" smtClean="0"/>
              <a:t>4/15/2023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077218"/>
          </a:xfrm>
          <a:prstGeom prst="rect">
            <a:avLst/>
          </a:prstGeom>
        </p:spPr>
        <p:txBody>
          <a:bodyPr>
            <a:spAutoFit/>
          </a:bodyPr>
          <a:lstStyle/>
          <a:p>
            <a:pPr algn="ctr" defTabSz="457200" eaLnBrk="1" hangingPunct="1"/>
            <a:r>
              <a:rPr lang="ru-RU" sz="3200" dirty="0" smtClean="0">
                <a:solidFill>
                  <a:schemeClr val="accent1"/>
                </a:solidFill>
                <a:latin typeface="+mj-lt"/>
                <a:ea typeface="+mj-ea"/>
                <a:cs typeface="+mj-cs"/>
              </a:rPr>
              <a:t>Паттерны проектирования</a:t>
            </a:r>
            <a:endParaRPr lang="ru-RU" sz="3200" dirty="0">
              <a:solidFill>
                <a:schemeClr val="accent1"/>
              </a:solidFill>
              <a:latin typeface="+mj-lt"/>
              <a:ea typeface="+mj-ea"/>
              <a:cs typeface="+mj-cs"/>
            </a:endParaRPr>
          </a:p>
        </p:txBody>
      </p:sp>
      <p:sp>
        <p:nvSpPr>
          <p:cNvPr id="3" name="Прямоугольник 2"/>
          <p:cNvSpPr/>
          <p:nvPr/>
        </p:nvSpPr>
        <p:spPr>
          <a:xfrm>
            <a:off x="2851805" y="4038600"/>
            <a:ext cx="2123402" cy="369332"/>
          </a:xfrm>
          <a:prstGeom prst="rect">
            <a:avLst/>
          </a:prstGeom>
        </p:spPr>
        <p:txBody>
          <a:bodyPr wrap="none">
            <a:spAutoFit/>
          </a:bodyPr>
          <a:lstStyle/>
          <a:p>
            <a:r>
              <a:rPr lang="ru-RU" dirty="0" smtClean="0"/>
              <a:t>Фабричный метод</a:t>
            </a:r>
            <a:endParaRPr lang="ru-RU" dirty="0"/>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Иерархия классов</a:t>
            </a:r>
            <a:endParaRPr lang="ru-RU" dirty="0"/>
          </a:p>
        </p:txBody>
      </p:sp>
      <p:grpSp>
        <p:nvGrpSpPr>
          <p:cNvPr id="93" name="Группа 92"/>
          <p:cNvGrpSpPr/>
          <p:nvPr/>
        </p:nvGrpSpPr>
        <p:grpSpPr>
          <a:xfrm>
            <a:off x="285720" y="1928802"/>
            <a:ext cx="8786842" cy="3500462"/>
            <a:chOff x="285720" y="1928802"/>
            <a:chExt cx="8786842" cy="3500462"/>
          </a:xfrm>
        </p:grpSpPr>
        <p:sp>
          <p:nvSpPr>
            <p:cNvPr id="26" name="Прямоугольник 25"/>
            <p:cNvSpPr/>
            <p:nvPr/>
          </p:nvSpPr>
          <p:spPr>
            <a:xfrm>
              <a:off x="500034" y="2143116"/>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CDocument</a:t>
              </a:r>
              <a:endParaRPr lang="ru-RU" b="1" dirty="0"/>
            </a:p>
          </p:txBody>
        </p:sp>
        <p:sp>
          <p:nvSpPr>
            <p:cNvPr id="28" name="Прямоугольник 5"/>
            <p:cNvSpPr/>
            <p:nvPr/>
          </p:nvSpPr>
          <p:spPr>
            <a:xfrm>
              <a:off x="500034" y="2500306"/>
              <a:ext cx="1500198"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Open()</a:t>
              </a:r>
            </a:p>
            <a:p>
              <a:r>
                <a:rPr lang="en-US" i="1" dirty="0" smtClean="0"/>
                <a:t>Close()</a:t>
              </a:r>
              <a:br>
                <a:rPr lang="en-US" i="1" dirty="0" smtClean="0"/>
              </a:br>
              <a:r>
                <a:rPr lang="en-US" i="1" dirty="0" smtClean="0"/>
                <a:t>Save()</a:t>
              </a:r>
              <a:endParaRPr lang="ru-RU" i="1" dirty="0" smtClean="0"/>
            </a:p>
          </p:txBody>
        </p:sp>
        <p:sp>
          <p:nvSpPr>
            <p:cNvPr id="6" name="Загнутый угол 5"/>
            <p:cNvSpPr/>
            <p:nvPr/>
          </p:nvSpPr>
          <p:spPr>
            <a:xfrm>
              <a:off x="5643570" y="4572008"/>
              <a:ext cx="2857488" cy="571504"/>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return new </a:t>
              </a:r>
              <a:r>
                <a:rPr lang="en-US" sz="1600" dirty="0" err="1" smtClean="0"/>
                <a:t>CMyDocument</a:t>
              </a:r>
              <a:r>
                <a:rPr lang="en-US" sz="1600" dirty="0" smtClean="0"/>
                <a:t>()</a:t>
              </a:r>
              <a:endParaRPr lang="ru-RU" sz="1600" dirty="0"/>
            </a:p>
          </p:txBody>
        </p:sp>
        <p:sp>
          <p:nvSpPr>
            <p:cNvPr id="23" name="Прямоугольник 22"/>
            <p:cNvSpPr/>
            <p:nvPr/>
          </p:nvSpPr>
          <p:spPr>
            <a:xfrm>
              <a:off x="3000364" y="2143116"/>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CApplication</a:t>
              </a:r>
              <a:endParaRPr lang="ru-RU" b="1" dirty="0"/>
            </a:p>
          </p:txBody>
        </p:sp>
        <p:sp>
          <p:nvSpPr>
            <p:cNvPr id="25" name="Прямоугольник 24"/>
            <p:cNvSpPr/>
            <p:nvPr/>
          </p:nvSpPr>
          <p:spPr>
            <a:xfrm>
              <a:off x="3000364" y="2500306"/>
              <a:ext cx="2357454"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err="1" smtClean="0"/>
                <a:t>CreateDocument</a:t>
              </a:r>
              <a:r>
                <a:rPr lang="en-US" i="1" dirty="0" smtClean="0"/>
                <a:t>()</a:t>
              </a:r>
            </a:p>
            <a:p>
              <a:r>
                <a:rPr lang="en-US" dirty="0" err="1" smtClean="0"/>
                <a:t>NewDocument</a:t>
              </a:r>
              <a:r>
                <a:rPr lang="en-US" dirty="0" smtClean="0"/>
                <a:t>()</a:t>
              </a:r>
              <a:br>
                <a:rPr lang="en-US" dirty="0" smtClean="0"/>
              </a:br>
              <a:r>
                <a:rPr lang="en-US" dirty="0" err="1" smtClean="0"/>
                <a:t>OpenDocument</a:t>
              </a:r>
              <a:r>
                <a:rPr lang="en-US" dirty="0" smtClean="0"/>
                <a:t>()</a:t>
              </a:r>
              <a:endParaRPr lang="ru-RU" dirty="0"/>
            </a:p>
          </p:txBody>
        </p:sp>
        <p:sp>
          <p:nvSpPr>
            <p:cNvPr id="20" name="Прямоугольник 19"/>
            <p:cNvSpPr/>
            <p:nvPr/>
          </p:nvSpPr>
          <p:spPr>
            <a:xfrm>
              <a:off x="3000364" y="4214818"/>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CMyApplication</a:t>
              </a:r>
              <a:endParaRPr lang="ru-RU" b="1" dirty="0"/>
            </a:p>
          </p:txBody>
        </p:sp>
        <p:sp>
          <p:nvSpPr>
            <p:cNvPr id="22" name="Прямоугольник 21"/>
            <p:cNvSpPr/>
            <p:nvPr/>
          </p:nvSpPr>
          <p:spPr>
            <a:xfrm>
              <a:off x="3000364" y="4572008"/>
              <a:ext cx="2357454"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CreateDocument</a:t>
              </a:r>
              <a:r>
                <a:rPr lang="en-US" dirty="0" smtClean="0"/>
                <a:t>()</a:t>
              </a:r>
              <a:endParaRPr lang="ru-RU" dirty="0"/>
            </a:p>
          </p:txBody>
        </p:sp>
        <p:sp>
          <p:nvSpPr>
            <p:cNvPr id="10" name="Ромб 9"/>
            <p:cNvSpPr/>
            <p:nvPr/>
          </p:nvSpPr>
          <p:spPr>
            <a:xfrm>
              <a:off x="2714612" y="2214554"/>
              <a:ext cx="285752" cy="21431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3" name="Равнобедренный треугольник 12"/>
            <p:cNvSpPr/>
            <p:nvPr/>
          </p:nvSpPr>
          <p:spPr>
            <a:xfrm>
              <a:off x="4000496" y="3571876"/>
              <a:ext cx="357190"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единительная линия 13"/>
            <p:cNvCxnSpPr>
              <a:stCxn id="13" idx="3"/>
              <a:endCxn id="20" idx="0"/>
            </p:cNvCxnSpPr>
            <p:nvPr/>
          </p:nvCxnSpPr>
          <p:spPr>
            <a:xfrm rot="5400000">
              <a:off x="4000496" y="4036223"/>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285720" y="4214818"/>
              <a:ext cx="192882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CMyDocument</a:t>
              </a:r>
              <a:endParaRPr lang="ru-RU" b="1" dirty="0"/>
            </a:p>
          </p:txBody>
        </p:sp>
        <p:sp>
          <p:nvSpPr>
            <p:cNvPr id="35" name="Равнобедренный треугольник 34"/>
            <p:cNvSpPr/>
            <p:nvPr/>
          </p:nvSpPr>
          <p:spPr>
            <a:xfrm>
              <a:off x="1071538" y="3571876"/>
              <a:ext cx="357190"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единительная линия 35"/>
            <p:cNvCxnSpPr>
              <a:stCxn id="35" idx="3"/>
              <a:endCxn id="34" idx="0"/>
            </p:cNvCxnSpPr>
            <p:nvPr/>
          </p:nvCxnSpPr>
          <p:spPr>
            <a:xfrm rot="5400000">
              <a:off x="1071538" y="4036223"/>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28" idx="2"/>
              <a:endCxn id="35" idx="0"/>
            </p:cNvCxnSpPr>
            <p:nvPr/>
          </p:nvCxnSpPr>
          <p:spPr>
            <a:xfrm rot="5400000">
              <a:off x="1142976" y="3464719"/>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20" idx="1"/>
              <a:endCxn id="34" idx="3"/>
            </p:cNvCxnSpPr>
            <p:nvPr/>
          </p:nvCxnSpPr>
          <p:spPr>
            <a:xfrm rot="10800000">
              <a:off x="2214546" y="4393413"/>
              <a:ext cx="785818" cy="1588"/>
            </a:xfrm>
            <a:prstGeom prst="straightConnector1">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25" idx="2"/>
              <a:endCxn id="13" idx="0"/>
            </p:cNvCxnSpPr>
            <p:nvPr/>
          </p:nvCxnSpPr>
          <p:spPr>
            <a:xfrm rot="5400000">
              <a:off x="4071934" y="3464719"/>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a:stCxn id="65" idx="6"/>
              <a:endCxn id="6" idx="1"/>
            </p:cNvCxnSpPr>
            <p:nvPr/>
          </p:nvCxnSpPr>
          <p:spPr>
            <a:xfrm>
              <a:off x="5286380" y="4857760"/>
              <a:ext cx="35719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5" name="Овал 64"/>
            <p:cNvSpPr/>
            <p:nvPr/>
          </p:nvSpPr>
          <p:spPr>
            <a:xfrm>
              <a:off x="5143504" y="4786322"/>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Загнутый угол 69"/>
            <p:cNvSpPr/>
            <p:nvPr/>
          </p:nvSpPr>
          <p:spPr>
            <a:xfrm>
              <a:off x="5572132" y="2276872"/>
              <a:ext cx="3500430" cy="1143008"/>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Document* doc = </a:t>
              </a:r>
              <a:r>
                <a:rPr lang="en-US" sz="1600" dirty="0" err="1" smtClean="0"/>
                <a:t>CreateDocument</a:t>
              </a:r>
              <a:r>
                <a:rPr lang="en-US" sz="1600" dirty="0" smtClean="0"/>
                <a:t>();</a:t>
              </a:r>
            </a:p>
            <a:p>
              <a:r>
                <a:rPr lang="en-US" sz="1600" dirty="0" err="1" smtClean="0"/>
                <a:t>docs.Add</a:t>
              </a:r>
              <a:r>
                <a:rPr lang="en-US" sz="1600" dirty="0" smtClean="0"/>
                <a:t>(doc);</a:t>
              </a:r>
            </a:p>
            <a:p>
              <a:r>
                <a:rPr lang="en-US" sz="1600" dirty="0" smtClean="0"/>
                <a:t>doc-&gt;Open(filename);</a:t>
              </a:r>
              <a:endParaRPr lang="ru-RU" sz="1600" dirty="0"/>
            </a:p>
          </p:txBody>
        </p:sp>
        <p:cxnSp>
          <p:nvCxnSpPr>
            <p:cNvPr id="73" name="Прямая со стрелкой 72"/>
            <p:cNvCxnSpPr>
              <a:stCxn id="10" idx="1"/>
              <a:endCxn id="76" idx="6"/>
            </p:cNvCxnSpPr>
            <p:nvPr/>
          </p:nvCxnSpPr>
          <p:spPr>
            <a:xfrm rot="10800000" flipV="1">
              <a:off x="2066908" y="2321710"/>
              <a:ext cx="647704" cy="2381"/>
            </a:xfrm>
            <a:prstGeom prst="straightConnector1">
              <a:avLst/>
            </a:prstGeom>
            <a:ln w="28575">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76" name="Овал 75"/>
            <p:cNvSpPr/>
            <p:nvPr/>
          </p:nvSpPr>
          <p:spPr>
            <a:xfrm>
              <a:off x="2000232" y="2290754"/>
              <a:ext cx="66676" cy="66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1" name="Прямая соединительная линия 80"/>
            <p:cNvCxnSpPr>
              <a:stCxn id="82" idx="6"/>
              <a:endCxn id="70" idx="1"/>
            </p:cNvCxnSpPr>
            <p:nvPr/>
          </p:nvCxnSpPr>
          <p:spPr>
            <a:xfrm flipV="1">
              <a:off x="5286380" y="2848376"/>
              <a:ext cx="285752" cy="912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2" name="Овал 81"/>
            <p:cNvSpPr/>
            <p:nvPr/>
          </p:nvSpPr>
          <p:spPr>
            <a:xfrm>
              <a:off x="5143504" y="2786058"/>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5"/>
            <p:cNvSpPr/>
            <p:nvPr/>
          </p:nvSpPr>
          <p:spPr>
            <a:xfrm>
              <a:off x="285720" y="4572008"/>
              <a:ext cx="1928826"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a:t>
              </a:r>
            </a:p>
            <a:p>
              <a:r>
                <a:rPr lang="en-US" dirty="0" smtClean="0"/>
                <a:t>Close()</a:t>
              </a:r>
              <a:br>
                <a:rPr lang="en-US" dirty="0" smtClean="0"/>
              </a:br>
              <a:r>
                <a:rPr lang="en-US" dirty="0" smtClean="0"/>
                <a:t>Save()</a:t>
              </a:r>
              <a:endParaRPr lang="ru-RU" dirty="0" smtClean="0"/>
            </a:p>
          </p:txBody>
        </p:sp>
        <p:sp>
          <p:nvSpPr>
            <p:cNvPr id="92" name="TextBox 91"/>
            <p:cNvSpPr txBox="1"/>
            <p:nvPr/>
          </p:nvSpPr>
          <p:spPr>
            <a:xfrm>
              <a:off x="2428860" y="1928802"/>
              <a:ext cx="642942" cy="307777"/>
            </a:xfrm>
            <a:prstGeom prst="rect">
              <a:avLst/>
            </a:prstGeom>
            <a:noFill/>
          </p:spPr>
          <p:txBody>
            <a:bodyPr wrap="square" rtlCol="0">
              <a:spAutoFit/>
            </a:bodyPr>
            <a:lstStyle/>
            <a:p>
              <a:r>
                <a:rPr lang="en-US" sz="1400" dirty="0" smtClean="0"/>
                <a:t>docs</a:t>
              </a:r>
              <a:endParaRPr lang="ru-RU" sz="1400" dirty="0"/>
            </a:p>
          </p:txBody>
        </p:sp>
      </p:grpSp>
      <p:sp>
        <p:nvSpPr>
          <p:cNvPr id="3" name="Номер слайда 2"/>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1445013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D22F896-40B5-4ADD-8801-0D06FADFA095}" type="slidenum">
              <a:rPr lang="en-US" smtClean="0"/>
              <a:t>11</a:t>
            </a:fld>
            <a:endParaRPr lang="en-US" dirty="0"/>
          </a:p>
        </p:txBody>
      </p:sp>
      <p:pic>
        <p:nvPicPr>
          <p:cNvPr id="6146" name="Picture 2" descr="Структура классов примера паттерна Фабричного метод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457200" y="4267200"/>
            <a:ext cx="6934200" cy="2031325"/>
          </a:xfrm>
          <a:prstGeom prst="rect">
            <a:avLst/>
          </a:prstGeom>
        </p:spPr>
        <p:txBody>
          <a:bodyPr wrap="square">
            <a:spAutoFit/>
          </a:bodyPr>
          <a:lstStyle/>
          <a:p>
            <a:r>
              <a:rPr lang="ru-RU" dirty="0">
                <a:latin typeface="Segoe" pitchFamily="34" charset="0"/>
              </a:rPr>
              <a:t>Фабричный метод объявлен в классе диалогов. Его подклассы относятся к различным операционным системам. Благодаря фабричному методу, вам не нужно переписывать логику диалогов под каждую систему. Подклассы могут наследовать почти весь код из базового диалога, изменяя типы кнопок и других элементов, из которых базовый код строит окна графического пользовательского интерфейса.</a:t>
            </a:r>
            <a:endParaRPr lang="ru-RU" dirty="0"/>
          </a:p>
        </p:txBody>
      </p:sp>
    </p:spTree>
    <p:extLst>
      <p:ext uri="{BB962C8B-B14F-4D97-AF65-F5344CB8AC3E}">
        <p14:creationId xmlns:p14="http://schemas.microsoft.com/office/powerpoint/2010/main" val="13960983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D22F896-40B5-4ADD-8801-0D06FADFA095}" type="slidenum">
              <a:rPr lang="en-US" smtClean="0"/>
              <a:t>12</a:t>
            </a:fld>
            <a:endParaRPr lang="en-US" dirty="0"/>
          </a:p>
        </p:txBody>
      </p:sp>
      <p:sp>
        <p:nvSpPr>
          <p:cNvPr id="3" name="Прямоугольник 2"/>
          <p:cNvSpPr/>
          <p:nvPr/>
        </p:nvSpPr>
        <p:spPr>
          <a:xfrm>
            <a:off x="192206" y="152400"/>
            <a:ext cx="8915400" cy="6340197"/>
          </a:xfrm>
          <a:prstGeom prst="rect">
            <a:avLst/>
          </a:prstGeom>
        </p:spPr>
        <p:txBody>
          <a:bodyPr wrap="square">
            <a:spAutoFit/>
          </a:bodyPr>
          <a:lstStyle/>
          <a:p>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Product</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GetType</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ConcreteProductA</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Product</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GetType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ConcreteProductA</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ConcreteProductB</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Product</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GetType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ConcreteProductB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abstract</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smtClean="0">
                <a:solidFill>
                  <a:srgbClr val="2B91AF"/>
                </a:solidFill>
                <a:latin typeface="Consolas" panose="020B0609020204030204" pitchFamily="49" charset="0"/>
              </a:rPr>
              <a:t>Creator</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abstract</a:t>
            </a:r>
            <a:r>
              <a:rPr lang="en-US" sz="1400" dirty="0">
                <a:solidFill>
                  <a:srgbClr val="000000"/>
                </a:solidFill>
                <a:latin typeface="Consolas" panose="020B0609020204030204" pitchFamily="49" charset="0"/>
              </a:rPr>
              <a:t> Product </a:t>
            </a:r>
            <a:r>
              <a:rPr lang="en-US" sz="1400" dirty="0" err="1">
                <a:solidFill>
                  <a:srgbClr val="000000"/>
                </a:solidFill>
                <a:latin typeface="Consolas" panose="020B0609020204030204" pitchFamily="49" charset="0"/>
              </a:rPr>
              <a:t>FactoryMethod</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ConcreteCreatorA</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Creator</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Product </a:t>
            </a:r>
            <a:r>
              <a:rPr lang="en-US" sz="1400" dirty="0" err="1">
                <a:solidFill>
                  <a:srgbClr val="000000"/>
                </a:solidFill>
                <a:latin typeface="Consolas" panose="020B0609020204030204" pitchFamily="49" charset="0"/>
              </a:rPr>
              <a:t>FactoryMethod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ConcreteProductA</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class</a:t>
            </a:r>
            <a:r>
              <a:rPr lang="en-US" sz="1400" dirty="0" smtClean="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ConcreteCreatorB</a:t>
            </a:r>
            <a:r>
              <a:rPr lang="en-US" sz="1400" dirty="0">
                <a:solidFill>
                  <a:srgbClr val="000000"/>
                </a:solidFill>
                <a:latin typeface="Consolas" panose="020B0609020204030204" pitchFamily="49" charset="0"/>
              </a:rPr>
              <a:t> : </a:t>
            </a:r>
            <a:r>
              <a:rPr lang="en-US" sz="1400" dirty="0" smtClean="0">
                <a:solidFill>
                  <a:srgbClr val="000000"/>
                </a:solidFill>
                <a:latin typeface="Consolas" panose="020B0609020204030204" pitchFamily="49" charset="0"/>
              </a:rPr>
              <a:t>Creator</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override</a:t>
            </a:r>
            <a:r>
              <a:rPr lang="en-US" sz="1400" dirty="0">
                <a:solidFill>
                  <a:srgbClr val="000000"/>
                </a:solidFill>
                <a:latin typeface="Consolas" panose="020B0609020204030204" pitchFamily="49" charset="0"/>
              </a:rPr>
              <a:t> Product </a:t>
            </a:r>
            <a:r>
              <a:rPr lang="en-US" sz="1400" dirty="0" err="1">
                <a:solidFill>
                  <a:srgbClr val="000000"/>
                </a:solidFill>
                <a:latin typeface="Consolas" panose="020B0609020204030204" pitchFamily="49" charset="0"/>
              </a:rPr>
              <a:t>FactoryMethod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ConcreteProductB</a:t>
            </a:r>
            <a:r>
              <a:rPr lang="en-US"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p>
          <a:p>
            <a:r>
              <a:rPr lang="en-US" sz="1400" dirty="0" smtClean="0">
                <a:solidFill>
                  <a:srgbClr val="0000FF"/>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smtClean="0">
                <a:solidFill>
                  <a:srgbClr val="2B91AF"/>
                </a:solidFill>
                <a:latin typeface="Consolas" panose="020B0609020204030204" pitchFamily="49" charset="0"/>
              </a:rPr>
              <a:t>MainApp</a:t>
            </a:r>
            <a:r>
              <a:rPr lang="ru-RU" sz="1400" dirty="0" smtClean="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smtClean="0">
                <a:solidFill>
                  <a:srgbClr val="000000"/>
                </a:solidFill>
                <a:latin typeface="Consolas" panose="020B0609020204030204" pitchFamily="49" charset="0"/>
              </a:rPr>
              <a:t>()</a:t>
            </a:r>
            <a:r>
              <a:rPr lang="ru-RU" sz="1400" dirty="0" smtClean="0">
                <a:solidFill>
                  <a:srgbClr val="000000"/>
                </a:solidFill>
                <a:latin typeface="Consolas" panose="020B0609020204030204" pitchFamily="49" charset="0"/>
              </a:rPr>
              <a:t>    </a:t>
            </a:r>
            <a:r>
              <a:rPr lang="ru-RU"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Creator</a:t>
            </a:r>
            <a:r>
              <a:rPr lang="en-US" sz="1400" dirty="0">
                <a:solidFill>
                  <a:srgbClr val="000000"/>
                </a:solidFill>
                <a:latin typeface="Consolas" panose="020B0609020204030204" pitchFamily="49" charset="0"/>
              </a:rPr>
              <a:t>[] creators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ConcreteCreatorA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ConcreteCreatorB</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a:t>
            </a:r>
            <a:r>
              <a:rPr lang="en-US" sz="1400" dirty="0" smtClean="0">
                <a:solidFill>
                  <a:srgbClr val="0000FF"/>
                </a:solidFill>
                <a:latin typeface="Consolas" panose="020B0609020204030204" pitchFamily="49" charset="0"/>
              </a:rPr>
              <a:t>       </a:t>
            </a:r>
            <a:r>
              <a:rPr lang="en-US" sz="1400" dirty="0" err="1" smtClean="0">
                <a:solidFill>
                  <a:srgbClr val="0000FF"/>
                </a:solidFill>
                <a:latin typeface="Consolas" panose="020B0609020204030204" pitchFamily="49" charset="0"/>
              </a:rPr>
              <a:t>foreach</a:t>
            </a:r>
            <a:r>
              <a:rPr lang="en-US" sz="1400" dirty="0" smtClean="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(Creator </a:t>
            </a:r>
            <a:r>
              <a:rPr lang="en-US" sz="1400" dirty="0" err="1">
                <a:solidFill>
                  <a:srgbClr val="000000"/>
                </a:solidFill>
                <a:latin typeface="Consolas" panose="020B0609020204030204" pitchFamily="49" charset="0"/>
              </a:rPr>
              <a:t>creator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creators)</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Product </a:t>
            </a:r>
            <a:r>
              <a:rPr lang="en-US" sz="1400" dirty="0" err="1">
                <a:solidFill>
                  <a:srgbClr val="000000"/>
                </a:solidFill>
                <a:latin typeface="Consolas" panose="020B0609020204030204" pitchFamily="49" charset="0"/>
              </a:rPr>
              <a:t>product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creator.FactoryMethod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"Created </a:t>
            </a:r>
            <a:r>
              <a:rPr lang="en-US" sz="1400" dirty="0">
                <a:solidFill>
                  <a:srgbClr val="3CB371"/>
                </a:solidFill>
                <a:latin typeface="Consolas" panose="020B0609020204030204" pitchFamily="49" charset="0"/>
              </a:rPr>
              <a:t>{0}</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product.GetType</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       </a:t>
            </a:r>
            <a:r>
              <a:rPr lang="en-US" sz="1400" dirty="0" err="1" smtClean="0">
                <a:solidFill>
                  <a:srgbClr val="000000"/>
                </a:solidFill>
                <a:latin typeface="Consolas" panose="020B0609020204030204" pitchFamily="49" charset="0"/>
              </a:rPr>
              <a:t>Console.Read</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5020994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555212962"/>
              </p:ext>
            </p:extLst>
          </p:nvPr>
        </p:nvGraphicFramePr>
        <p:xfrm>
          <a:off x="0" y="304800"/>
          <a:ext cx="78486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Номер слайда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1828329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p:txBody>
          <a:bodyPr/>
          <a:lstStyle/>
          <a:p>
            <a:r>
              <a:rPr lang="ru-RU" b="1" dirty="0"/>
              <a:t>Когда заранее неизвестны типы и зависимости объектов, с которыми должен работать ваш код</a:t>
            </a:r>
            <a:r>
              <a:rPr lang="ru-RU" b="1" dirty="0" smtClean="0"/>
              <a:t>.</a:t>
            </a:r>
            <a:endParaRPr lang="en-US" b="1" dirty="0" smtClean="0"/>
          </a:p>
          <a:p>
            <a:r>
              <a:rPr lang="ru-RU" b="1" dirty="0"/>
              <a:t> Когда вы хотите дать возможность пользователям расширять части вашего </a:t>
            </a:r>
            <a:r>
              <a:rPr lang="ru-RU" b="1" dirty="0" err="1"/>
              <a:t>фреймворка</a:t>
            </a:r>
            <a:r>
              <a:rPr lang="ru-RU" b="1" dirty="0"/>
              <a:t> или библиотеки</a:t>
            </a:r>
            <a:r>
              <a:rPr lang="ru-RU" b="1" dirty="0" smtClean="0"/>
              <a:t>.</a:t>
            </a:r>
            <a:endParaRPr lang="en-US" b="1" dirty="0" smtClean="0"/>
          </a:p>
          <a:p>
            <a:r>
              <a:rPr lang="ru-RU" b="1" dirty="0"/>
              <a:t> Когда вы хотите экономить системные ресурсы, повторно используя уже созданные объекты, вместо порождения новых.</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151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304800" y="609600"/>
            <a:ext cx="7162801" cy="6248400"/>
          </a:xfrm>
        </p:spPr>
        <p:txBody>
          <a:bodyPr>
            <a:normAutofit fontScale="77500" lnSpcReduction="20000"/>
          </a:bodyPr>
          <a:lstStyle/>
          <a:p>
            <a:pPr>
              <a:buFont typeface="+mj-lt"/>
              <a:buAutoNum type="arabicPeriod"/>
            </a:pPr>
            <a:r>
              <a:rPr lang="ru-RU" dirty="0">
                <a:solidFill>
                  <a:schemeClr val="tx1"/>
                </a:solidFill>
                <a:latin typeface="Segoe" pitchFamily="34" charset="0"/>
              </a:rPr>
              <a:t>Приведите все создаваемые продукты к общему интерфейсу.</a:t>
            </a:r>
          </a:p>
          <a:p>
            <a:pPr>
              <a:buFont typeface="+mj-lt"/>
              <a:buAutoNum type="arabicPeriod"/>
            </a:pPr>
            <a:r>
              <a:rPr lang="ru-RU" dirty="0">
                <a:solidFill>
                  <a:schemeClr val="tx1"/>
                </a:solidFill>
                <a:latin typeface="Segoe" pitchFamily="34" charset="0"/>
              </a:rPr>
              <a:t>В классе, который производит продукты, создайте пустой фабричный метод. В качестве возвращаемого типа укажите общий интерфейс продукта.</a:t>
            </a:r>
          </a:p>
          <a:p>
            <a:pPr>
              <a:buFont typeface="+mj-lt"/>
              <a:buAutoNum type="arabicPeriod"/>
            </a:pPr>
            <a:r>
              <a:rPr lang="ru-RU" dirty="0">
                <a:solidFill>
                  <a:schemeClr val="tx1"/>
                </a:solidFill>
                <a:latin typeface="Segoe" pitchFamily="34" charset="0"/>
              </a:rPr>
              <a:t>Затем, пройдитесь по коду класса и найдите все участки, создающие продукты. Поочерёдно замените эти участки вызовами фабричного метода, перенося в него код создания различных продуктов.</a:t>
            </a:r>
          </a:p>
          <a:p>
            <a:pPr>
              <a:buFont typeface="+mj-lt"/>
              <a:buAutoNum type="arabicPeriod"/>
            </a:pPr>
            <a:r>
              <a:rPr lang="ru-RU" dirty="0">
                <a:solidFill>
                  <a:schemeClr val="tx1"/>
                </a:solidFill>
                <a:latin typeface="Segoe" pitchFamily="34" charset="0"/>
              </a:rPr>
              <a:t>В фабричный метод, возможно, придётся добавить несколько параметров, контролирующих какой из продуктов нужно создать.</a:t>
            </a:r>
          </a:p>
          <a:p>
            <a:pPr>
              <a:buFont typeface="+mj-lt"/>
              <a:buAutoNum type="arabicPeriod"/>
            </a:pPr>
            <a:r>
              <a:rPr lang="ru-RU" dirty="0">
                <a:solidFill>
                  <a:schemeClr val="tx1"/>
                </a:solidFill>
                <a:latin typeface="Segoe" pitchFamily="34" charset="0"/>
              </a:rPr>
              <a:t>На этом этапе фабричный метод, скорее всего, будет выглядеть удручающе. В нём будет жить большой условный оператор, выбирающий класс создаваемого продукта. Но не волнуйтесь, мы вот-вот исправим это.</a:t>
            </a:r>
          </a:p>
          <a:p>
            <a:pPr>
              <a:buFont typeface="+mj-lt"/>
              <a:buAutoNum type="arabicPeriod"/>
            </a:pPr>
            <a:r>
              <a:rPr lang="ru-RU" dirty="0">
                <a:solidFill>
                  <a:schemeClr val="tx1"/>
                </a:solidFill>
                <a:latin typeface="Segoe" pitchFamily="34" charset="0"/>
              </a:rPr>
              <a:t>Для каждого типа продуктов заведите подкласс и переопределите в нём фабричный метод. Переместите туда код создания соответствующего продукта из суперкласса.</a:t>
            </a:r>
          </a:p>
          <a:p>
            <a:pPr>
              <a:buFont typeface="+mj-lt"/>
              <a:buAutoNum type="arabicPeriod"/>
            </a:pPr>
            <a:r>
              <a:rPr lang="ru-RU" dirty="0">
                <a:solidFill>
                  <a:schemeClr val="tx1"/>
                </a:solidFill>
                <a:latin typeface="Segoe" pitchFamily="34" charset="0"/>
              </a:rPr>
              <a:t>Если создаваемых продуктов слишком много для существующих подклассов создателя, вы можете подумать о введении параметров в фабричный метод, которые позволят возвращать различные продукты в пределах одного подкласса.</a:t>
            </a:r>
          </a:p>
          <a:p>
            <a:pPr>
              <a:buFont typeface="+mj-lt"/>
              <a:buAutoNum type="arabicPeriod"/>
            </a:pPr>
            <a:r>
              <a:rPr lang="ru-RU" dirty="0">
                <a:solidFill>
                  <a:schemeClr val="tx1"/>
                </a:solidFill>
                <a:latin typeface="Segoe" pitchFamily="34" charset="0"/>
              </a:rPr>
              <a:t>Например, у вас есть класс Почта с подклассами </a:t>
            </a:r>
            <a:r>
              <a:rPr lang="ru-RU" dirty="0" err="1">
                <a:solidFill>
                  <a:schemeClr val="tx1"/>
                </a:solidFill>
                <a:latin typeface="Segoe" pitchFamily="34" charset="0"/>
              </a:rPr>
              <a:t>АвиаПочта</a:t>
            </a:r>
            <a:r>
              <a:rPr lang="ru-RU" dirty="0">
                <a:solidFill>
                  <a:schemeClr val="tx1"/>
                </a:solidFill>
                <a:latin typeface="Segoe" pitchFamily="34" charset="0"/>
              </a:rPr>
              <a:t> и </a:t>
            </a:r>
            <a:r>
              <a:rPr lang="ru-RU" dirty="0" err="1">
                <a:solidFill>
                  <a:schemeClr val="tx1"/>
                </a:solidFill>
                <a:latin typeface="Segoe" pitchFamily="34" charset="0"/>
              </a:rPr>
              <a:t>НаземнаяПочта</a:t>
            </a:r>
            <a:r>
              <a:rPr lang="ru-RU" dirty="0">
                <a:solidFill>
                  <a:schemeClr val="tx1"/>
                </a:solidFill>
                <a:latin typeface="Segoe" pitchFamily="34" charset="0"/>
              </a:rPr>
              <a:t>, а также классы продуктов Самолёт, Грузовик и Поезд. Авиа соответствует Самолётам, но для </a:t>
            </a:r>
            <a:r>
              <a:rPr lang="ru-RU" dirty="0" err="1">
                <a:solidFill>
                  <a:schemeClr val="tx1"/>
                </a:solidFill>
                <a:latin typeface="Segoe" pitchFamily="34" charset="0"/>
              </a:rPr>
              <a:t>НаземнойПочты</a:t>
            </a:r>
            <a:r>
              <a:rPr lang="ru-RU" dirty="0">
                <a:solidFill>
                  <a:schemeClr val="tx1"/>
                </a:solidFill>
                <a:latin typeface="Segoe" pitchFamily="34" charset="0"/>
              </a:rPr>
              <a:t> есть сразу два продукта. Вы могли бы создать новый подкласс почты для поездов, но проблему можно решить и по-другому. Клиентский код может передавать в фабричный метод </a:t>
            </a:r>
            <a:r>
              <a:rPr lang="ru-RU" dirty="0" err="1">
                <a:solidFill>
                  <a:schemeClr val="tx1"/>
                </a:solidFill>
                <a:latin typeface="Segoe" pitchFamily="34" charset="0"/>
              </a:rPr>
              <a:t>НаземнойПочты</a:t>
            </a:r>
            <a:r>
              <a:rPr lang="ru-RU" dirty="0">
                <a:solidFill>
                  <a:schemeClr val="tx1"/>
                </a:solidFill>
                <a:latin typeface="Segoe" pitchFamily="34" charset="0"/>
              </a:rPr>
              <a:t> аргумент, контролирующий тип создаваемого продукта.</a:t>
            </a:r>
          </a:p>
          <a:p>
            <a:pPr>
              <a:buFont typeface="+mj-lt"/>
              <a:buAutoNum type="arabicPeriod"/>
            </a:pPr>
            <a:r>
              <a:rPr lang="ru-RU" dirty="0">
                <a:solidFill>
                  <a:schemeClr val="tx1"/>
                </a:solidFill>
                <a:latin typeface="Segoe" pitchFamily="34" charset="0"/>
              </a:rPr>
              <a:t>Если после всех перемещений фабричный метод стал пустым, можете сделать его абстрактным. Если в нём что-то осталось — не беда, это будет его реализацией по умолчанию.</a:t>
            </a:r>
          </a:p>
          <a:p>
            <a:pPr>
              <a:buFont typeface="+mj-lt"/>
              <a:buAutoNum type="arabicPeriod"/>
            </a:pPr>
            <a:endParaRPr lang="ru-RU" dirty="0"/>
          </a:p>
          <a:p>
            <a:pPr>
              <a:buFont typeface="+mj-lt"/>
              <a:buAutoNum type="arabicPeriod"/>
            </a:pP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42572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609600" y="990600"/>
            <a:ext cx="6347714" cy="3880773"/>
          </a:xfrm>
        </p:spPr>
        <p:txBody>
          <a:bodyPr/>
          <a:lstStyle/>
          <a:p>
            <a:r>
              <a:rPr lang="ru-RU" dirty="0"/>
              <a:t>Определяет интерфейс для создания объекта, но оставляет подклассам решение о том, какой класс </a:t>
            </a:r>
            <a:r>
              <a:rPr lang="ru-RU" dirty="0" err="1" smtClean="0"/>
              <a:t>инстанцировать</a:t>
            </a:r>
            <a:endParaRPr lang="ru-RU" dirty="0"/>
          </a:p>
          <a:p>
            <a:pPr lvl="1"/>
            <a:r>
              <a:rPr lang="ru-RU" dirty="0"/>
              <a:t>Фабричный </a:t>
            </a:r>
            <a:r>
              <a:rPr lang="ru-RU" dirty="0" smtClean="0"/>
              <a:t>метод</a:t>
            </a:r>
            <a:r>
              <a:rPr lang="en-US" dirty="0" smtClean="0"/>
              <a:t> </a:t>
            </a:r>
            <a:r>
              <a:rPr lang="ru-RU" dirty="0" smtClean="0"/>
              <a:t>позволяет классу делегировать </a:t>
            </a:r>
            <a:r>
              <a:rPr lang="ru-RU" dirty="0" err="1" smtClean="0"/>
              <a:t>инстанцирование</a:t>
            </a:r>
            <a:r>
              <a:rPr lang="ru-RU" dirty="0" smtClean="0"/>
              <a:t> подклассам</a:t>
            </a:r>
          </a:p>
          <a:p>
            <a:r>
              <a:rPr lang="ru-RU" dirty="0" smtClean="0"/>
              <a:t>Альтернативное название паттерна – «Виртуальный конструктор»</a:t>
            </a:r>
            <a:endParaRPr lang="ru-RU" dirty="0"/>
          </a:p>
        </p:txBody>
      </p:sp>
      <p:sp>
        <p:nvSpPr>
          <p:cNvPr id="20482" name="Rectangle 2"/>
          <p:cNvSpPr>
            <a:spLocks noGrp="1" noChangeArrowheads="1"/>
          </p:cNvSpPr>
          <p:nvPr>
            <p:ph type="title"/>
          </p:nvPr>
        </p:nvSpPr>
        <p:spPr>
          <a:xfrm>
            <a:off x="609600" y="-53047"/>
            <a:ext cx="6347713" cy="1320800"/>
          </a:xfrm>
        </p:spPr>
        <p:txBody>
          <a:bodyPr>
            <a:normAutofit/>
          </a:bodyPr>
          <a:lstStyle/>
          <a:p>
            <a:r>
              <a:rPr lang="ru-RU" dirty="0" smtClean="0"/>
              <a:t>Назначение паттерна «Фабричный метод»</a:t>
            </a:r>
            <a:endParaRPr lang="ru-RU" dirty="0"/>
          </a:p>
        </p:txBody>
      </p:sp>
      <p:pic>
        <p:nvPicPr>
          <p:cNvPr id="1026" name="Picture 2" descr="Паттерн Фабричный мето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159271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556792"/>
            <a:ext cx="6781800" cy="4610112"/>
          </a:xfrm>
        </p:spPr>
        <p:txBody>
          <a:bodyPr>
            <a:normAutofit/>
          </a:bodyPr>
          <a:lstStyle/>
          <a:p>
            <a:r>
              <a:rPr lang="ru-RU" dirty="0" smtClean="0"/>
              <a:t>Каркас приложения, позволяющего пользователю работать с различными типами документов</a:t>
            </a:r>
          </a:p>
          <a:p>
            <a:pPr lvl="1"/>
            <a:r>
              <a:rPr lang="ru-RU" dirty="0" smtClean="0"/>
              <a:t>Основные абстракции в таком каркасе – классы </a:t>
            </a:r>
            <a:r>
              <a:rPr lang="en-US" dirty="0" err="1" smtClean="0"/>
              <a:t>CApplication</a:t>
            </a:r>
            <a:r>
              <a:rPr lang="en-US" dirty="0" smtClean="0"/>
              <a:t> </a:t>
            </a:r>
            <a:r>
              <a:rPr lang="ru-RU" dirty="0" smtClean="0"/>
              <a:t>и </a:t>
            </a:r>
            <a:r>
              <a:rPr lang="en-US" dirty="0" err="1" smtClean="0"/>
              <a:t>CDocument</a:t>
            </a:r>
            <a:endParaRPr lang="en-US" dirty="0" smtClean="0"/>
          </a:p>
          <a:p>
            <a:pPr lvl="2"/>
            <a:r>
              <a:rPr lang="en-US" dirty="0" err="1" smtClean="0"/>
              <a:t>CApplication</a:t>
            </a:r>
            <a:r>
              <a:rPr lang="en-US" dirty="0" smtClean="0"/>
              <a:t> – </a:t>
            </a:r>
            <a:r>
              <a:rPr lang="ru-RU" dirty="0" smtClean="0"/>
              <a:t>управляет созданием и открытием документов</a:t>
            </a:r>
          </a:p>
          <a:p>
            <a:pPr lvl="2"/>
            <a:r>
              <a:rPr lang="en-US" dirty="0" err="1" smtClean="0"/>
              <a:t>CDocument</a:t>
            </a:r>
            <a:r>
              <a:rPr lang="en-US" dirty="0" smtClean="0"/>
              <a:t> – </a:t>
            </a:r>
            <a:r>
              <a:rPr lang="ru-RU" dirty="0" smtClean="0"/>
              <a:t>базовый абстрактный класс </a:t>
            </a:r>
            <a:r>
              <a:rPr lang="en-US" dirty="0" err="1" smtClean="0"/>
              <a:t>CDocument</a:t>
            </a:r>
            <a:r>
              <a:rPr lang="ru-RU" dirty="0" smtClean="0"/>
              <a:t>, основа для создания конкретных документов</a:t>
            </a:r>
          </a:p>
          <a:p>
            <a:r>
              <a:rPr lang="ru-RU" dirty="0" smtClean="0"/>
              <a:t>Например, в приложении для рисования определены классы </a:t>
            </a:r>
            <a:r>
              <a:rPr lang="en-US" dirty="0" err="1" smtClean="0"/>
              <a:t>DrawingApplication</a:t>
            </a:r>
            <a:r>
              <a:rPr lang="en-US" dirty="0" smtClean="0"/>
              <a:t> </a:t>
            </a:r>
            <a:r>
              <a:rPr lang="ru-RU" dirty="0" smtClean="0"/>
              <a:t>и </a:t>
            </a:r>
            <a:r>
              <a:rPr lang="en-US" dirty="0" err="1" smtClean="0"/>
              <a:t>DrawingDocument</a:t>
            </a:r>
            <a:endParaRPr lang="ru-RU" dirty="0"/>
          </a:p>
        </p:txBody>
      </p:sp>
      <p:sp>
        <p:nvSpPr>
          <p:cNvPr id="2" name="Заголовок 1"/>
          <p:cNvSpPr>
            <a:spLocks noGrp="1"/>
          </p:cNvSpPr>
          <p:nvPr>
            <p:ph type="title"/>
          </p:nvPr>
        </p:nvSpPr>
        <p:spPr>
          <a:xfrm>
            <a:off x="500034" y="642918"/>
            <a:ext cx="8229600" cy="857256"/>
          </a:xfrm>
        </p:spPr>
        <p:txBody>
          <a:bodyPr/>
          <a:lstStyle/>
          <a:p>
            <a:r>
              <a:rPr lang="ru-RU" dirty="0" smtClean="0"/>
              <a:t>Мотивация</a:t>
            </a:r>
            <a:endParaRPr lang="ru-RU" dirty="0"/>
          </a:p>
        </p:txBody>
      </p:sp>
      <p:pic>
        <p:nvPicPr>
          <p:cNvPr id="3074" name="Picture 2" descr="Проблема с добавлением нового класса в программ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476750"/>
            <a:ext cx="5715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08951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4814" y="-76200"/>
            <a:ext cx="6347713" cy="1320800"/>
          </a:xfrm>
        </p:spPr>
        <p:txBody>
          <a:bodyPr/>
          <a:lstStyle/>
          <a:p>
            <a:r>
              <a:rPr lang="ru-RU" dirty="0" smtClean="0"/>
              <a:t>Решение</a:t>
            </a:r>
            <a:endParaRPr lang="ru-RU" dirty="0"/>
          </a:p>
        </p:txBody>
      </p:sp>
      <p:sp>
        <p:nvSpPr>
          <p:cNvPr id="3" name="Объект 2"/>
          <p:cNvSpPr>
            <a:spLocks noGrp="1"/>
          </p:cNvSpPr>
          <p:nvPr>
            <p:ph idx="1"/>
          </p:nvPr>
        </p:nvSpPr>
        <p:spPr>
          <a:xfrm>
            <a:off x="609600" y="457200"/>
            <a:ext cx="6347714" cy="3880773"/>
          </a:xfrm>
        </p:spPr>
        <p:txBody>
          <a:bodyPr/>
          <a:lstStyle/>
          <a:p>
            <a:r>
              <a:rPr lang="ru-RU" dirty="0"/>
              <a:t>Паттерн Фабричный метод предлагает создавать объекты не напрямую, используя оператор </a:t>
            </a:r>
            <a:r>
              <a:rPr lang="ru-RU" dirty="0" err="1"/>
              <a:t>new</a:t>
            </a:r>
            <a:r>
              <a:rPr lang="ru-RU" dirty="0"/>
              <a:t>, а через вызов особого фабричного метода. Не пугайтесь, объекты всё равно будут создаваться при помощи </a:t>
            </a:r>
            <a:r>
              <a:rPr lang="ru-RU" dirty="0" err="1"/>
              <a:t>new</a:t>
            </a:r>
            <a:r>
              <a:rPr lang="ru-RU" dirty="0"/>
              <a:t>, но делать это будет фабричный метод.</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4099" name="Picture 3" descr="Структура классов-создателе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707" y="1778000"/>
            <a:ext cx="5905500" cy="257175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Структура иерархии продукто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832" y="4267200"/>
            <a:ext cx="4667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274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1636" y="4800601"/>
            <a:ext cx="6347714" cy="1600200"/>
          </a:xfrm>
        </p:spPr>
        <p:txBody>
          <a:bodyPr/>
          <a:lstStyle/>
          <a:p>
            <a:r>
              <a:rPr lang="ru-RU" dirty="0"/>
              <a:t>Для клиента фабричного метода нет разницы между этими объектами, так как он будет трактовать их как некий абстрактный Транспорт. Для него будет важно, чтобы объект имел метод доставить, а как конкретно он </a:t>
            </a:r>
            <a:r>
              <a:rPr lang="ru-RU" dirty="0" smtClean="0"/>
              <a:t>работает </a:t>
            </a:r>
            <a:r>
              <a:rPr lang="ru-RU" dirty="0"/>
              <a:t>— не важно.</a:t>
            </a:r>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5122" name="Picture 2" descr="Программа после применения фабричного метод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6096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5700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3" name="Picture 9"/>
          <p:cNvPicPr>
            <a:picLocks noGrp="1" noChangeAspect="1" noChangeArrowheads="1"/>
          </p:cNvPicPr>
          <p:nvPr>
            <p:ph idx="1"/>
          </p:nvPr>
        </p:nvPicPr>
        <p:blipFill>
          <a:blip r:embed="rId3" cstate="print"/>
          <a:stretch>
            <a:fillRect/>
          </a:stretch>
        </p:blipFill>
        <p:spPr>
          <a:xfrm>
            <a:off x="1088366" y="2862933"/>
            <a:ext cx="5716967" cy="2255690"/>
          </a:xfrm>
          <a:noFill/>
          <a:ln/>
        </p:spPr>
      </p:pic>
      <p:sp>
        <p:nvSpPr>
          <p:cNvPr id="21510" name="Rectangle 6"/>
          <p:cNvSpPr>
            <a:spLocks noGrp="1" noChangeArrowheads="1"/>
          </p:cNvSpPr>
          <p:nvPr>
            <p:ph type="title"/>
          </p:nvPr>
        </p:nvSpPr>
        <p:spPr>
          <a:xfrm>
            <a:off x="304800" y="152400"/>
            <a:ext cx="6347713" cy="762000"/>
          </a:xfrm>
        </p:spPr>
        <p:txBody>
          <a:bodyPr/>
          <a:lstStyle/>
          <a:p>
            <a:r>
              <a:rPr lang="ru-RU" dirty="0" smtClean="0"/>
              <a:t>Структура</a:t>
            </a:r>
            <a:endParaRPr lang="ru-RU" dirty="0"/>
          </a:p>
        </p:txBody>
      </p:sp>
      <p:sp>
        <p:nvSpPr>
          <p:cNvPr id="4" name="Выноска 1 3"/>
          <p:cNvSpPr/>
          <p:nvPr/>
        </p:nvSpPr>
        <p:spPr>
          <a:xfrm>
            <a:off x="324098" y="1124744"/>
            <a:ext cx="2604828" cy="1301844"/>
          </a:xfrm>
          <a:prstGeom prst="borderCallout1">
            <a:avLst>
              <a:gd name="adj1" fmla="val 100614"/>
              <a:gd name="adj2" fmla="val 50136"/>
              <a:gd name="adj3" fmla="val 141373"/>
              <a:gd name="adj4" fmla="val 6130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Определяет интерфейс объектов, создаваемых фабричным методом</a:t>
            </a:r>
            <a:endParaRPr lang="ru-RU" sz="1400" dirty="0"/>
          </a:p>
        </p:txBody>
      </p:sp>
      <p:sp>
        <p:nvSpPr>
          <p:cNvPr id="5" name="Выноска 1 4"/>
          <p:cNvSpPr/>
          <p:nvPr/>
        </p:nvSpPr>
        <p:spPr>
          <a:xfrm>
            <a:off x="197182" y="5666378"/>
            <a:ext cx="2214578" cy="642942"/>
          </a:xfrm>
          <a:prstGeom prst="borderCallout1">
            <a:avLst>
              <a:gd name="adj1" fmla="val 641"/>
              <a:gd name="adj2" fmla="val 48733"/>
              <a:gd name="adj3" fmla="val -124996"/>
              <a:gd name="adj4" fmla="val 78629"/>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Реализует интерфейс </a:t>
            </a:r>
            <a:r>
              <a:rPr lang="en-US" sz="1400" dirty="0" smtClean="0"/>
              <a:t>Product</a:t>
            </a:r>
            <a:endParaRPr lang="ru-RU" sz="1400" dirty="0"/>
          </a:p>
        </p:txBody>
      </p:sp>
      <p:sp>
        <p:nvSpPr>
          <p:cNvPr id="8" name="Выноска 1 7"/>
          <p:cNvSpPr/>
          <p:nvPr/>
        </p:nvSpPr>
        <p:spPr>
          <a:xfrm>
            <a:off x="3786182" y="1124744"/>
            <a:ext cx="5286412" cy="1285884"/>
          </a:xfrm>
          <a:prstGeom prst="borderCallout1">
            <a:avLst>
              <a:gd name="adj1" fmla="val 99587"/>
              <a:gd name="adj2" fmla="val 49713"/>
              <a:gd name="adj3" fmla="val 132772"/>
              <a:gd name="adj4" fmla="val 13656"/>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buFont typeface="Arial" pitchFamily="34" charset="0"/>
              <a:buChar char="•"/>
            </a:pPr>
            <a:r>
              <a:rPr lang="ru-RU" sz="1400" dirty="0" smtClean="0"/>
              <a:t>Объявляет фабричный метод, возвращающий объект типа </a:t>
            </a:r>
            <a:r>
              <a:rPr lang="ru-RU" sz="1400" dirty="0" err="1" smtClean="0"/>
              <a:t>Product</a:t>
            </a:r>
            <a:r>
              <a:rPr lang="ru-RU" sz="1400" dirty="0" smtClean="0"/>
              <a:t>, может также определять реализацию по умолчанию данного фабричного метода</a:t>
            </a:r>
          </a:p>
          <a:p>
            <a:pPr>
              <a:buFont typeface="Arial" pitchFamily="34" charset="0"/>
              <a:buChar char="•"/>
            </a:pPr>
            <a:r>
              <a:rPr lang="ru-RU" sz="1400" dirty="0" smtClean="0"/>
              <a:t>Может вызывать фабричный метод для создания объекта </a:t>
            </a:r>
            <a:r>
              <a:rPr lang="ru-RU" sz="1400" dirty="0" err="1" smtClean="0"/>
              <a:t>Product</a:t>
            </a:r>
            <a:r>
              <a:rPr lang="ru-RU" sz="1400" dirty="0" smtClean="0"/>
              <a:t>.</a:t>
            </a:r>
            <a:endParaRPr lang="ru-RU" sz="1400" dirty="0"/>
          </a:p>
        </p:txBody>
      </p:sp>
      <p:sp>
        <p:nvSpPr>
          <p:cNvPr id="9" name="Выноска 1 8"/>
          <p:cNvSpPr/>
          <p:nvPr/>
        </p:nvSpPr>
        <p:spPr>
          <a:xfrm>
            <a:off x="3803852" y="5595534"/>
            <a:ext cx="3000396" cy="785794"/>
          </a:xfrm>
          <a:prstGeom prst="borderCallout1">
            <a:avLst>
              <a:gd name="adj1" fmla="val -1180"/>
              <a:gd name="adj2" fmla="val 49593"/>
              <a:gd name="adj3" fmla="val -92413"/>
              <a:gd name="adj4" fmla="val 11586"/>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Замещает фабричный метод, возвращающий объект </a:t>
            </a:r>
            <a:r>
              <a:rPr lang="ru-RU" sz="1400" dirty="0" err="1" smtClean="0"/>
              <a:t>ConcreteProduct</a:t>
            </a:r>
            <a:endParaRPr lang="ru-RU" sz="1400" dirty="0"/>
          </a:p>
        </p:txBody>
      </p:sp>
      <p:sp>
        <p:nvSpPr>
          <p:cNvPr id="2" name="Номер слайда 1"/>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7713268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p>
            <a:r>
              <a:rPr lang="ru-RU" b="1" dirty="0" smtClean="0"/>
              <a:t>Создатель </a:t>
            </a:r>
            <a:r>
              <a:rPr lang="ru-RU" dirty="0" smtClean="0"/>
              <a:t>«полагается» на свои </a:t>
            </a:r>
            <a:r>
              <a:rPr lang="ru-RU" b="1" dirty="0" smtClean="0"/>
              <a:t>подклассы</a:t>
            </a:r>
            <a:r>
              <a:rPr lang="ru-RU" dirty="0" smtClean="0"/>
              <a:t> в определении фабричного метода, который будет возвращать экземпляр подходящего конкретного продукта</a:t>
            </a:r>
            <a:endParaRPr lang="ru-RU" dirty="0"/>
          </a:p>
        </p:txBody>
      </p:sp>
      <p:sp>
        <p:nvSpPr>
          <p:cNvPr id="2" name="Заголовок 1"/>
          <p:cNvSpPr>
            <a:spLocks noGrp="1"/>
          </p:cNvSpPr>
          <p:nvPr>
            <p:ph type="title"/>
          </p:nvPr>
        </p:nvSpPr>
        <p:spPr/>
        <p:txBody>
          <a:bodyPr>
            <a:normAutofit/>
          </a:bodyPr>
          <a:lstStyle/>
          <a:p>
            <a:r>
              <a:rPr lang="ru-RU" dirty="0" smtClean="0"/>
              <a:t>Отношения между участниками паттерна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6004629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fontScale="92500" lnSpcReduction="10000"/>
          </a:bodyPr>
          <a:lstStyle/>
          <a:p>
            <a:pPr>
              <a:lnSpc>
                <a:spcPct val="90000"/>
              </a:lnSpc>
            </a:pPr>
            <a:r>
              <a:rPr lang="ru-RU" sz="2800"/>
              <a:t>Классу заранее неизвестно, объекты каких классов ему нужно создавать</a:t>
            </a:r>
          </a:p>
          <a:p>
            <a:pPr>
              <a:lnSpc>
                <a:spcPct val="90000"/>
              </a:lnSpc>
            </a:pPr>
            <a:r>
              <a:rPr lang="ru-RU" sz="2800"/>
              <a:t>Класс спроектирован так, чтобы объекты, которые он создает, специфицировались подклассами</a:t>
            </a:r>
          </a:p>
          <a:p>
            <a:pPr>
              <a:lnSpc>
                <a:spcPct val="90000"/>
              </a:lnSpc>
            </a:pPr>
            <a:r>
              <a:rPr lang="ru-RU" sz="2800"/>
              <a:t>Класс делегирует свои обязанности одному из нескольких вспомогательных подклассов</a:t>
            </a:r>
          </a:p>
          <a:p>
            <a:pPr lvl="1">
              <a:lnSpc>
                <a:spcPct val="90000"/>
              </a:lnSpc>
            </a:pPr>
            <a:r>
              <a:rPr lang="ru-RU" sz="2400"/>
              <a:t>тип конкретного вспомогательного подкласса выбирается в ходе выполнения программы</a:t>
            </a:r>
          </a:p>
        </p:txBody>
      </p:sp>
      <p:sp>
        <p:nvSpPr>
          <p:cNvPr id="24578" name="Rectangle 2"/>
          <p:cNvSpPr>
            <a:spLocks noGrp="1" noChangeArrowheads="1"/>
          </p:cNvSpPr>
          <p:nvPr>
            <p:ph type="title"/>
          </p:nvPr>
        </p:nvSpPr>
        <p:spPr/>
        <p:txBody>
          <a:bodyPr/>
          <a:lstStyle/>
          <a:p>
            <a:r>
              <a:rPr lang="ru-RU"/>
              <a:t>Применимость</a:t>
            </a:r>
          </a:p>
        </p:txBody>
      </p:sp>
      <p:sp>
        <p:nvSpPr>
          <p:cNvPr id="2" name="Номер слайда 1"/>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258426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lnSpcReduction="10000"/>
          </a:bodyPr>
          <a:lstStyle/>
          <a:p>
            <a:r>
              <a:rPr lang="ru-RU" dirty="0" smtClean="0"/>
              <a:t>Каркас приложения, позволяющего пользователю работать с различными типами документов</a:t>
            </a:r>
          </a:p>
          <a:p>
            <a:pPr lvl="1"/>
            <a:r>
              <a:rPr lang="ru-RU" dirty="0" smtClean="0"/>
              <a:t>Основные абстракции в таком каркасе – классы </a:t>
            </a:r>
            <a:r>
              <a:rPr lang="en-US" dirty="0" err="1" smtClean="0"/>
              <a:t>CApplication</a:t>
            </a:r>
            <a:r>
              <a:rPr lang="en-US" dirty="0" smtClean="0"/>
              <a:t> </a:t>
            </a:r>
            <a:r>
              <a:rPr lang="ru-RU" dirty="0" smtClean="0"/>
              <a:t>и </a:t>
            </a:r>
            <a:r>
              <a:rPr lang="en-US" dirty="0" err="1" smtClean="0"/>
              <a:t>CDocument</a:t>
            </a:r>
            <a:endParaRPr lang="en-US" dirty="0" smtClean="0"/>
          </a:p>
          <a:p>
            <a:pPr lvl="2"/>
            <a:r>
              <a:rPr lang="en-US" dirty="0" err="1" smtClean="0"/>
              <a:t>CApplication</a:t>
            </a:r>
            <a:r>
              <a:rPr lang="en-US" dirty="0" smtClean="0"/>
              <a:t> – </a:t>
            </a:r>
            <a:r>
              <a:rPr lang="ru-RU" dirty="0" smtClean="0"/>
              <a:t>управляет созданием и открытием документов</a:t>
            </a:r>
          </a:p>
          <a:p>
            <a:pPr lvl="2"/>
            <a:r>
              <a:rPr lang="en-US" dirty="0" err="1" smtClean="0"/>
              <a:t>CDocument</a:t>
            </a:r>
            <a:r>
              <a:rPr lang="en-US" dirty="0" smtClean="0"/>
              <a:t> – </a:t>
            </a:r>
            <a:r>
              <a:rPr lang="ru-RU" dirty="0" smtClean="0"/>
              <a:t>базовый абстрактный класс </a:t>
            </a:r>
            <a:r>
              <a:rPr lang="en-US" dirty="0" err="1" smtClean="0"/>
              <a:t>CDocument</a:t>
            </a:r>
            <a:r>
              <a:rPr lang="ru-RU" dirty="0" smtClean="0"/>
              <a:t>, основа для создания конкретных документов</a:t>
            </a:r>
          </a:p>
          <a:p>
            <a:r>
              <a:rPr lang="ru-RU" b="1" dirty="0" smtClean="0"/>
              <a:t>Проблема</a:t>
            </a:r>
            <a:r>
              <a:rPr lang="ru-RU" dirty="0" smtClean="0"/>
              <a:t> – класс </a:t>
            </a:r>
            <a:r>
              <a:rPr lang="en-US" dirty="0" err="1" smtClean="0"/>
              <a:t>CApplication</a:t>
            </a:r>
            <a:r>
              <a:rPr lang="en-US" dirty="0" smtClean="0"/>
              <a:t> </a:t>
            </a:r>
            <a:r>
              <a:rPr lang="ru-RU" dirty="0" smtClean="0"/>
              <a:t>знает, в какой момент документ должен быть создан, но ему известно лишь об абстрактном классе </a:t>
            </a:r>
            <a:r>
              <a:rPr lang="en-US" dirty="0" err="1" smtClean="0"/>
              <a:t>CDocument</a:t>
            </a:r>
            <a:r>
              <a:rPr lang="ru-RU" dirty="0" smtClean="0"/>
              <a:t>, который </a:t>
            </a:r>
            <a:r>
              <a:rPr lang="ru-RU" dirty="0" err="1" smtClean="0"/>
              <a:t>инстанцировать</a:t>
            </a:r>
            <a:r>
              <a:rPr lang="ru-RU" dirty="0" smtClean="0"/>
              <a:t> нельзя</a:t>
            </a:r>
          </a:p>
          <a:p>
            <a:pPr lvl="1"/>
            <a:r>
              <a:rPr lang="ru-RU" dirty="0" smtClean="0"/>
              <a:t>Паттерн «Фабричный метод»</a:t>
            </a:r>
            <a:r>
              <a:rPr lang="en-US" dirty="0" smtClean="0"/>
              <a:t> </a:t>
            </a:r>
            <a:r>
              <a:rPr lang="ru-RU" dirty="0" smtClean="0"/>
              <a:t>предлагает решение данной проблемы</a:t>
            </a:r>
          </a:p>
        </p:txBody>
      </p:sp>
      <p:sp>
        <p:nvSpPr>
          <p:cNvPr id="2" name="Заголовок 1"/>
          <p:cNvSpPr>
            <a:spLocks noGrp="1"/>
          </p:cNvSpPr>
          <p:nvPr>
            <p:ph type="title"/>
          </p:nvPr>
        </p:nvSpPr>
        <p:spPr/>
        <p:txBody>
          <a:bodyPr/>
          <a:lstStyle/>
          <a:p>
            <a:r>
              <a:rPr lang="ru-RU" dirty="0" smtClean="0"/>
              <a:t>Пример использования</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825288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935</Words>
  <Application>Microsoft Office PowerPoint</Application>
  <PresentationFormat>Экран (4:3)</PresentationFormat>
  <Paragraphs>154</Paragraphs>
  <Slides>16</Slides>
  <Notes>13</Notes>
  <HiddenSlides>0</HiddenSlides>
  <MMClips>0</MMClips>
  <ScaleCrop>false</ScaleCrop>
  <HeadingPairs>
    <vt:vector size="4" baseType="variant">
      <vt:variant>
        <vt:lpstr>Тема</vt:lpstr>
      </vt:variant>
      <vt:variant>
        <vt:i4>4</vt:i4>
      </vt:variant>
      <vt:variant>
        <vt:lpstr>Заголовки слайдов</vt:lpstr>
      </vt:variant>
      <vt:variant>
        <vt:i4>16</vt:i4>
      </vt:variant>
    </vt:vector>
  </HeadingPairs>
  <TitlesOfParts>
    <vt:vector size="20" baseType="lpstr">
      <vt:lpstr>1_Dark Blue Satin Segoe Template</vt:lpstr>
      <vt:lpstr>White with Courier font for code slides</vt:lpstr>
      <vt:lpstr>1_Orange_Swirls_Template_Segoe</vt:lpstr>
      <vt:lpstr>Грань</vt:lpstr>
      <vt:lpstr>Архитектура программных систем</vt:lpstr>
      <vt:lpstr>Назначение паттерна «Фабричный метод»</vt:lpstr>
      <vt:lpstr>Мотивация</vt:lpstr>
      <vt:lpstr>Решение</vt:lpstr>
      <vt:lpstr>Презентация PowerPoint</vt:lpstr>
      <vt:lpstr>Структура</vt:lpstr>
      <vt:lpstr>Отношения между участниками паттерна</vt:lpstr>
      <vt:lpstr>Применимость</vt:lpstr>
      <vt:lpstr>Пример использования</vt:lpstr>
      <vt:lpstr>Иерархия классов</vt:lpstr>
      <vt:lpstr>Презентация PowerPoint</vt:lpstr>
      <vt:lpstr>Презентация PowerPoint</vt:lpstr>
      <vt:lpstr>Презентация PowerPoint</vt:lpstr>
      <vt:lpstr>Применимость </vt:lpstr>
      <vt:lpstr>Шаги реализации </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2023-04-15T19:19:51Z</dcterms:modified>
</cp:coreProperties>
</file>