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1"/>
    <p:sldMasterId id="2147483718" r:id="rId2"/>
    <p:sldMasterId id="2147483756" r:id="rId3"/>
    <p:sldMasterId id="2147483919" r:id="rId4"/>
  </p:sldMasterIdLst>
  <p:notesMasterIdLst>
    <p:notesMasterId r:id="rId35"/>
  </p:notesMasterIdLst>
  <p:handoutMasterIdLst>
    <p:handoutMasterId r:id="rId36"/>
  </p:handoutMasterIdLst>
  <p:sldIdLst>
    <p:sldId id="338" r:id="rId5"/>
    <p:sldId id="419" r:id="rId6"/>
    <p:sldId id="415" r:id="rId7"/>
    <p:sldId id="416" r:id="rId8"/>
    <p:sldId id="417" r:id="rId9"/>
    <p:sldId id="418" r:id="rId10"/>
    <p:sldId id="420" r:id="rId11"/>
    <p:sldId id="421" r:id="rId12"/>
    <p:sldId id="434" r:id="rId13"/>
    <p:sldId id="435" r:id="rId14"/>
    <p:sldId id="436" r:id="rId15"/>
    <p:sldId id="437" r:id="rId16"/>
    <p:sldId id="438" r:id="rId17"/>
    <p:sldId id="439" r:id="rId18"/>
    <p:sldId id="440" r:id="rId19"/>
    <p:sldId id="422" r:id="rId20"/>
    <p:sldId id="441" r:id="rId21"/>
    <p:sldId id="442" r:id="rId22"/>
    <p:sldId id="443" r:id="rId23"/>
    <p:sldId id="444" r:id="rId24"/>
    <p:sldId id="445" r:id="rId25"/>
    <p:sldId id="423" r:id="rId26"/>
    <p:sldId id="424" r:id="rId27"/>
    <p:sldId id="426" r:id="rId28"/>
    <p:sldId id="425" r:id="rId29"/>
    <p:sldId id="427" r:id="rId30"/>
    <p:sldId id="428" r:id="rId31"/>
    <p:sldId id="429" r:id="rId32"/>
    <p:sldId id="430" r:id="rId33"/>
    <p:sldId id="339" r:id="rId34"/>
  </p:sldIdLst>
  <p:sldSz cx="9144000" cy="6858000" type="screen4x3"/>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144">
          <p15:clr>
            <a:srgbClr val="A4A3A4"/>
          </p15:clr>
        </p15:guide>
        <p15:guide id="2" orient="horz" pos="895">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319">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FF0066"/>
    <a:srgbClr val="000000"/>
    <a:srgbClr val="F3AF35"/>
    <a:srgbClr val="9C42E6"/>
    <a:srgbClr val="D1943B"/>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53" autoAdjust="0"/>
    <p:restoredTop sz="99777" autoAdjust="0"/>
  </p:normalViewPr>
  <p:slideViewPr>
    <p:cSldViewPr>
      <p:cViewPr varScale="1">
        <p:scale>
          <a:sx n="118" d="100"/>
          <a:sy n="118" d="100"/>
        </p:scale>
        <p:origin x="-96" y="-138"/>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3A352F74-BFBF-4822-A398-959D8E45BE83}" type="datetimeFigureOut">
              <a:rPr lang="en-US"/>
              <a:pPr>
                <a:defRPr/>
              </a:pPr>
              <a:t>3/28/2024</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mn-lt"/>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B32673-0676-4890-97C5-58E0F1243EF6}" type="slidenum">
              <a:rPr lang="en-US"/>
              <a:pPr>
                <a:defRPr/>
              </a:pPr>
              <a:t>‹#›</a:t>
            </a:fld>
            <a:endParaRPr lang="en-US"/>
          </a:p>
        </p:txBody>
      </p:sp>
    </p:spTree>
    <p:extLst>
      <p:ext uri="{BB962C8B-B14F-4D97-AF65-F5344CB8AC3E}">
        <p14:creationId xmlns:p14="http://schemas.microsoft.com/office/powerpoint/2010/main" val="287396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79A81E2A-F226-4A6B-A60D-2C89714A20C8}" type="datetimeFigureOut">
              <a:rPr lang="en-US"/>
              <a:pPr>
                <a:defRPr/>
              </a:pPr>
              <a:t>3/28/2024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5CB8D6-9343-453B-B060-6127E41C542E}" type="slidenum">
              <a:rPr lang="en-US"/>
              <a:pPr>
                <a:defRPr/>
              </a:pPr>
              <a:t>‹#›</a:t>
            </a:fld>
            <a:endParaRPr lang="en-US"/>
          </a:p>
        </p:txBody>
      </p:sp>
    </p:spTree>
    <p:extLst>
      <p:ext uri="{BB962C8B-B14F-4D97-AF65-F5344CB8AC3E}">
        <p14:creationId xmlns:p14="http://schemas.microsoft.com/office/powerpoint/2010/main" val="2441992472"/>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a:t>
            </a:fld>
            <a:endParaRPr lang="en-US"/>
          </a:p>
        </p:txBody>
      </p:sp>
    </p:spTree>
    <p:extLst>
      <p:ext uri="{BB962C8B-B14F-4D97-AF65-F5344CB8AC3E}">
        <p14:creationId xmlns:p14="http://schemas.microsoft.com/office/powerpoint/2010/main" val="426216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sz="1200" b="0" i="0" kern="1200" dirty="0" smtClean="0">
                <a:solidFill>
                  <a:schemeClr val="tx1"/>
                </a:solidFill>
                <a:effectLst/>
                <a:latin typeface="+mn-lt"/>
                <a:ea typeface="+mn-ea"/>
                <a:cs typeface="+mn-cs"/>
              </a:rPr>
              <a:t>При реализации </a:t>
            </a:r>
            <a:r>
              <a:rPr lang="ru-RU" sz="1200" b="1" i="0" kern="1200" dirty="0" smtClean="0">
                <a:solidFill>
                  <a:schemeClr val="tx1"/>
                </a:solidFill>
                <a:effectLst/>
                <a:latin typeface="+mn-lt"/>
                <a:ea typeface="+mn-ea"/>
                <a:cs typeface="+mn-cs"/>
              </a:rPr>
              <a:t>шлюза записи данных</a:t>
            </a:r>
            <a:r>
              <a:rPr lang="ru-RU" sz="1200" b="0" i="0" kern="1200" dirty="0" smtClean="0">
                <a:solidFill>
                  <a:schemeClr val="tx1"/>
                </a:solidFill>
                <a:effectLst/>
                <a:latin typeface="+mn-lt"/>
                <a:ea typeface="+mn-ea"/>
                <a:cs typeface="+mn-cs"/>
              </a:rPr>
              <a:t> возникает вопрос: куда "пристроить" методы поиска, генерирующие экземпляр данного типового решения? Разумеется, можно воспользоваться статическими методами поиска, однако они исключают возможность полиморфизма (что могло бы пригодиться, если понадобиться определить разные методы поиска для различных источников данных). В подобной ситуации часто имеет смысл создать отдельные объекты поиска, чтобы у каждой таблицы реляционной базы данных был один класс для проведения поиска и один класс шлюза для сохранения результатов этого поиска.</a:t>
            </a:r>
          </a:p>
          <a:p>
            <a:r>
              <a:rPr lang="ru-RU" sz="1200" b="0" i="0" kern="1200" dirty="0" smtClean="0">
                <a:solidFill>
                  <a:schemeClr val="tx1"/>
                </a:solidFill>
                <a:effectLst/>
                <a:latin typeface="+mn-lt"/>
                <a:ea typeface="+mn-ea"/>
                <a:cs typeface="+mn-cs"/>
              </a:rPr>
              <a:t>Иногда </a:t>
            </a:r>
            <a:r>
              <a:rPr lang="ru-RU" sz="1200" b="1" i="0" kern="1200" dirty="0" smtClean="0">
                <a:solidFill>
                  <a:schemeClr val="tx1"/>
                </a:solidFill>
                <a:effectLst/>
                <a:latin typeface="+mn-lt"/>
                <a:ea typeface="+mn-ea"/>
                <a:cs typeface="+mn-cs"/>
              </a:rPr>
              <a:t>шлюз записи данных</a:t>
            </a:r>
            <a:r>
              <a:rPr lang="ru-RU" sz="1200" b="0" i="0" kern="1200" dirty="0" smtClean="0">
                <a:solidFill>
                  <a:schemeClr val="tx1"/>
                </a:solidFill>
                <a:effectLst/>
                <a:latin typeface="+mn-lt"/>
                <a:ea typeface="+mn-ea"/>
                <a:cs typeface="+mn-cs"/>
              </a:rPr>
              <a:t> трудно отличить от </a:t>
            </a:r>
            <a:r>
              <a:rPr lang="ru-RU" sz="1200" b="0" i="1" kern="1200" dirty="0" smtClean="0">
                <a:solidFill>
                  <a:schemeClr val="tx1"/>
                </a:solidFill>
                <a:effectLst/>
                <a:latin typeface="+mn-lt"/>
                <a:ea typeface="+mn-ea"/>
                <a:cs typeface="+mn-cs"/>
              </a:rPr>
              <a:t>активной записи(</a:t>
            </a:r>
            <a:r>
              <a:rPr lang="ru-RU" sz="1200" b="0" i="1" kern="1200" dirty="0" err="1" smtClean="0">
                <a:solidFill>
                  <a:schemeClr val="tx1"/>
                </a:solidFill>
                <a:effectLst/>
                <a:latin typeface="+mn-lt"/>
                <a:ea typeface="+mn-ea"/>
                <a:cs typeface="+mn-cs"/>
              </a:rPr>
              <a:t>Active</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Record</a:t>
            </a: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В этом случае следует обратить внимание на наличие какой-либо логики домена; если она есть, значит, это </a:t>
            </a:r>
            <a:r>
              <a:rPr lang="ru-RU" sz="1200" b="0" i="1" kern="1200" dirty="0" smtClean="0">
                <a:solidFill>
                  <a:schemeClr val="tx1"/>
                </a:solidFill>
                <a:effectLst/>
                <a:latin typeface="+mn-lt"/>
                <a:ea typeface="+mn-ea"/>
                <a:cs typeface="+mn-cs"/>
              </a:rPr>
              <a:t>активная запись</a:t>
            </a:r>
            <a:r>
              <a:rPr lang="ru-RU" sz="1200" b="0" i="0" kern="1200" dirty="0" smtClean="0">
                <a:solidFill>
                  <a:schemeClr val="tx1"/>
                </a:solidFill>
                <a:effectLst/>
                <a:latin typeface="+mn-lt"/>
                <a:ea typeface="+mn-ea"/>
                <a:cs typeface="+mn-cs"/>
              </a:rPr>
              <a:t>. Реализация </a:t>
            </a:r>
            <a:r>
              <a:rPr lang="ru-RU" sz="1200" b="1" i="0" kern="1200" dirty="0" smtClean="0">
                <a:solidFill>
                  <a:schemeClr val="tx1"/>
                </a:solidFill>
                <a:effectLst/>
                <a:latin typeface="+mn-lt"/>
                <a:ea typeface="+mn-ea"/>
                <a:cs typeface="+mn-cs"/>
              </a:rPr>
              <a:t>шлюза записи данных</a:t>
            </a:r>
            <a:r>
              <a:rPr lang="ru-RU" sz="1200" b="0" i="0" kern="1200" dirty="0" smtClean="0">
                <a:solidFill>
                  <a:schemeClr val="tx1"/>
                </a:solidFill>
                <a:effectLst/>
                <a:latin typeface="+mn-lt"/>
                <a:ea typeface="+mn-ea"/>
                <a:cs typeface="+mn-cs"/>
              </a:rPr>
              <a:t> должна включать в себя только логику доступа к базе данных и никакой логики домена.</a:t>
            </a:r>
          </a:p>
          <a:p>
            <a:r>
              <a:rPr lang="ru-RU" sz="1200" b="0" i="0" kern="1200" dirty="0" smtClean="0">
                <a:solidFill>
                  <a:schemeClr val="tx1"/>
                </a:solidFill>
                <a:effectLst/>
                <a:latin typeface="+mn-lt"/>
                <a:ea typeface="+mn-ea"/>
                <a:cs typeface="+mn-cs"/>
              </a:rPr>
              <a:t>Как и другие формы табличной инкапсуляции, </a:t>
            </a:r>
            <a:r>
              <a:rPr lang="ru-RU" sz="1200" b="1" i="0" kern="1200" dirty="0" smtClean="0">
                <a:solidFill>
                  <a:schemeClr val="tx1"/>
                </a:solidFill>
                <a:effectLst/>
                <a:latin typeface="+mn-lt"/>
                <a:ea typeface="+mn-ea"/>
                <a:cs typeface="+mn-cs"/>
              </a:rPr>
              <a:t>шлюз записи данных</a:t>
            </a:r>
            <a:r>
              <a:rPr lang="ru-RU" sz="1200" b="0" i="0" kern="1200" dirty="0" smtClean="0">
                <a:solidFill>
                  <a:schemeClr val="tx1"/>
                </a:solidFill>
                <a:effectLst/>
                <a:latin typeface="+mn-lt"/>
                <a:ea typeface="+mn-ea"/>
                <a:cs typeface="+mn-cs"/>
              </a:rPr>
              <a:t> можно применять не только к таблице, но и к представлению или запросу. Конечно же, в последних случаях существенно осложняется выполнение обновлений, поскольку приходиться обновлять таблицы, на основе которых были созданы соответствующие представления или запросы. Кроме того, если с одними и теми же таблицами работают два </a:t>
            </a:r>
            <a:r>
              <a:rPr lang="ru-RU" sz="1200" b="1" i="0" kern="1200" dirty="0" smtClean="0">
                <a:solidFill>
                  <a:schemeClr val="tx1"/>
                </a:solidFill>
                <a:effectLst/>
                <a:latin typeface="+mn-lt"/>
                <a:ea typeface="+mn-ea"/>
                <a:cs typeface="+mn-cs"/>
              </a:rPr>
              <a:t>шлюза записи данных</a:t>
            </a:r>
            <a:r>
              <a:rPr lang="ru-RU" sz="1200" b="0" i="0" kern="1200" dirty="0" smtClean="0">
                <a:solidFill>
                  <a:schemeClr val="tx1"/>
                </a:solidFill>
                <a:effectLst/>
                <a:latin typeface="+mn-lt"/>
                <a:ea typeface="+mn-ea"/>
                <a:cs typeface="+mn-cs"/>
              </a:rPr>
              <a:t>, обновление второго шлюза может аннулировать обновление первого. Универсального способа предотвратить эту проблему не существует; разработчикам просто необходимо следить за тем, как построены </a:t>
            </a:r>
            <a:r>
              <a:rPr lang="ru-RU" sz="1200" b="0" i="0" kern="1200" dirty="0" err="1" smtClean="0">
                <a:solidFill>
                  <a:schemeClr val="tx1"/>
                </a:solidFill>
                <a:effectLst/>
                <a:latin typeface="+mn-lt"/>
                <a:ea typeface="+mn-ea"/>
                <a:cs typeface="+mn-cs"/>
              </a:rPr>
              <a:t>виртуальные</a:t>
            </a:r>
            <a:r>
              <a:rPr lang="ru-RU" sz="1200" b="1" i="0" kern="1200" dirty="0" err="1" smtClean="0">
                <a:solidFill>
                  <a:schemeClr val="tx1"/>
                </a:solidFill>
                <a:effectLst/>
                <a:latin typeface="+mn-lt"/>
                <a:ea typeface="+mn-ea"/>
                <a:cs typeface="+mn-cs"/>
              </a:rPr>
              <a:t>шлюзы</a:t>
            </a:r>
            <a:r>
              <a:rPr lang="ru-RU" sz="1200" b="1" i="0" kern="1200" dirty="0" smtClean="0">
                <a:solidFill>
                  <a:schemeClr val="tx1"/>
                </a:solidFill>
                <a:effectLst/>
                <a:latin typeface="+mn-lt"/>
                <a:ea typeface="+mn-ea"/>
                <a:cs typeface="+mn-cs"/>
              </a:rPr>
              <a:t> записи данных</a:t>
            </a:r>
            <a:r>
              <a:rPr lang="ru-RU" sz="1200" b="0" i="0" kern="1200" dirty="0" smtClean="0">
                <a:solidFill>
                  <a:schemeClr val="tx1"/>
                </a:solidFill>
                <a:effectLst/>
                <a:latin typeface="+mn-lt"/>
                <a:ea typeface="+mn-ea"/>
                <a:cs typeface="+mn-cs"/>
              </a:rPr>
              <a:t>. В конце концов, это же может случиться и с обновляемыми представлениями. Разумеется, можно вообще не реализовать методы обновления.</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1BCF23EC-20E1-428B-9B52-62384534CEAC}" type="slidenum">
              <a:rPr lang="ru-RU" smtClean="0"/>
              <a:t>17</a:t>
            </a:fld>
            <a:endParaRPr lang="ru-RU"/>
          </a:p>
        </p:txBody>
      </p:sp>
    </p:spTree>
    <p:extLst>
      <p:ext uri="{BB962C8B-B14F-4D97-AF65-F5344CB8AC3E}">
        <p14:creationId xmlns:p14="http://schemas.microsoft.com/office/powerpoint/2010/main" val="3963549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sz="1200" b="0" i="0" kern="1200" dirty="0" smtClean="0">
                <a:solidFill>
                  <a:schemeClr val="tx1"/>
                </a:solidFill>
                <a:effectLst/>
                <a:latin typeface="+mn-lt"/>
                <a:ea typeface="+mn-ea"/>
                <a:cs typeface="+mn-cs"/>
              </a:rPr>
              <a:t>Не используют </a:t>
            </a:r>
            <a:r>
              <a:rPr lang="ru-RU" sz="1200" b="1" i="0" kern="1200" dirty="0" smtClean="0">
                <a:solidFill>
                  <a:schemeClr val="tx1"/>
                </a:solidFill>
                <a:effectLst/>
                <a:latin typeface="+mn-lt"/>
                <a:ea typeface="+mn-ea"/>
                <a:cs typeface="+mn-cs"/>
              </a:rPr>
              <a:t>шлюз записи данных</a:t>
            </a:r>
            <a:r>
              <a:rPr lang="ru-RU" sz="1200" b="0" i="0" kern="1200" dirty="0" smtClean="0">
                <a:solidFill>
                  <a:schemeClr val="tx1"/>
                </a:solidFill>
                <a:effectLst/>
                <a:latin typeface="+mn-lt"/>
                <a:ea typeface="+mn-ea"/>
                <a:cs typeface="+mn-cs"/>
              </a:rPr>
              <a:t> с </a:t>
            </a:r>
            <a:r>
              <a:rPr lang="ru-RU" sz="1200" b="0" i="1" kern="1200" dirty="0" smtClean="0">
                <a:solidFill>
                  <a:schemeClr val="tx1"/>
                </a:solidFill>
                <a:effectLst/>
                <a:latin typeface="+mn-lt"/>
                <a:ea typeface="+mn-ea"/>
                <a:cs typeface="+mn-cs"/>
              </a:rPr>
              <a:t>моделью предметной области (Domain Model)</a:t>
            </a:r>
            <a:r>
              <a:rPr lang="ru-RU" sz="1200" b="0" i="0" kern="1200" dirty="0" smtClean="0">
                <a:solidFill>
                  <a:schemeClr val="tx1"/>
                </a:solidFill>
                <a:effectLst/>
                <a:latin typeface="+mn-lt"/>
                <a:ea typeface="+mn-ea"/>
                <a:cs typeface="+mn-cs"/>
              </a:rPr>
              <a:t>. Если отображение на объекты домена достаточно простое, его можно реализовать и с помощью </a:t>
            </a:r>
            <a:r>
              <a:rPr lang="ru-RU" sz="1200" b="0" i="1" kern="1200" dirty="0" smtClean="0">
                <a:solidFill>
                  <a:schemeClr val="tx1"/>
                </a:solidFill>
                <a:effectLst/>
                <a:latin typeface="+mn-lt"/>
                <a:ea typeface="+mn-ea"/>
                <a:cs typeface="+mn-cs"/>
              </a:rPr>
              <a:t>активной записи</a:t>
            </a:r>
            <a:r>
              <a:rPr lang="ru-RU" sz="1200" b="0" i="0" kern="1200" dirty="0" smtClean="0">
                <a:solidFill>
                  <a:schemeClr val="tx1"/>
                </a:solidFill>
                <a:effectLst/>
                <a:latin typeface="+mn-lt"/>
                <a:ea typeface="+mn-ea"/>
                <a:cs typeface="+mn-cs"/>
              </a:rPr>
              <a:t>, не добавляя дополнительный слой кода. Если же отображение сложное, для его реализации рекомендуется применить </a:t>
            </a:r>
            <a:r>
              <a:rPr lang="ru-RU" sz="1200" b="0" i="1" kern="1200" dirty="0" smtClean="0">
                <a:solidFill>
                  <a:schemeClr val="tx1"/>
                </a:solidFill>
                <a:effectLst/>
                <a:latin typeface="+mn-lt"/>
                <a:ea typeface="+mn-ea"/>
                <a:cs typeface="+mn-cs"/>
              </a:rPr>
              <a:t>преобразователь данных (</a:t>
            </a:r>
            <a:r>
              <a:rPr lang="ru-RU" sz="1200" b="0" i="1" kern="1200" dirty="0" err="1" smtClean="0">
                <a:solidFill>
                  <a:schemeClr val="tx1"/>
                </a:solidFill>
                <a:effectLst/>
                <a:latin typeface="+mn-lt"/>
                <a:ea typeface="+mn-ea"/>
                <a:cs typeface="+mn-cs"/>
              </a:rPr>
              <a:t>Data</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Mapper</a:t>
            </a: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Последний лучше справляется с отделением структуры данных от объектов домена, потому что объектам домена не нужно знать о структуре базы данных. Конечно же, </a:t>
            </a:r>
            <a:r>
              <a:rPr lang="ru-RU" sz="1200" b="1" i="0" kern="1200" dirty="0" smtClean="0">
                <a:solidFill>
                  <a:schemeClr val="tx1"/>
                </a:solidFill>
                <a:effectLst/>
                <a:latin typeface="+mn-lt"/>
                <a:ea typeface="+mn-ea"/>
                <a:cs typeface="+mn-cs"/>
              </a:rPr>
              <a:t>шлюз записи данных</a:t>
            </a:r>
            <a:r>
              <a:rPr lang="ru-RU" sz="1200" b="0" i="0" kern="1200" dirty="0" smtClean="0">
                <a:solidFill>
                  <a:schemeClr val="tx1"/>
                </a:solidFill>
                <a:effectLst/>
                <a:latin typeface="+mn-lt"/>
                <a:ea typeface="+mn-ea"/>
                <a:cs typeface="+mn-cs"/>
              </a:rPr>
              <a:t> можно использовать, чтобы скрыть структуру базы данных от объектов домена. Это очень удобно, если вы собираетесь изменить структуру базы данных и не хотите менять логику домена. Тем не менее в этом случае у вас появится три различных представления данных: одно в бизнес-логике, одно в </a:t>
            </a:r>
            <a:r>
              <a:rPr lang="ru-RU" sz="1200" b="1" i="0" kern="1200" dirty="0" smtClean="0">
                <a:solidFill>
                  <a:schemeClr val="tx1"/>
                </a:solidFill>
                <a:effectLst/>
                <a:latin typeface="+mn-lt"/>
                <a:ea typeface="+mn-ea"/>
                <a:cs typeface="+mn-cs"/>
              </a:rPr>
              <a:t>шлюзе записи данных</a:t>
            </a:r>
            <a:r>
              <a:rPr lang="ru-RU" sz="1200" b="0" i="0" kern="1200" dirty="0" smtClean="0">
                <a:solidFill>
                  <a:schemeClr val="tx1"/>
                </a:solidFill>
                <a:effectLst/>
                <a:latin typeface="+mn-lt"/>
                <a:ea typeface="+mn-ea"/>
                <a:cs typeface="+mn-cs"/>
              </a:rPr>
              <a:t> и еще одно в базе данных. Для крупномасштабных систем это слишком много. Поэтому обычно используют </a:t>
            </a:r>
            <a:r>
              <a:rPr lang="ru-RU" sz="1200" b="1" i="0" kern="1200" dirty="0" smtClean="0">
                <a:solidFill>
                  <a:schemeClr val="tx1"/>
                </a:solidFill>
                <a:effectLst/>
                <a:latin typeface="+mn-lt"/>
                <a:ea typeface="+mn-ea"/>
                <a:cs typeface="+mn-cs"/>
              </a:rPr>
              <a:t>шлюзы записи данных</a:t>
            </a:r>
            <a:r>
              <a:rPr lang="ru-RU" sz="1200" b="0" i="0" kern="1200" dirty="0" smtClean="0">
                <a:solidFill>
                  <a:schemeClr val="tx1"/>
                </a:solidFill>
                <a:effectLst/>
                <a:latin typeface="+mn-lt"/>
                <a:ea typeface="+mn-ea"/>
                <a:cs typeface="+mn-cs"/>
              </a:rPr>
              <a:t>, отражающие структуру базы данных.</a:t>
            </a:r>
          </a:p>
          <a:p>
            <a:r>
              <a:rPr lang="ru-RU" sz="1200" b="0" i="0" kern="1200" dirty="0" smtClean="0">
                <a:solidFill>
                  <a:schemeClr val="tx1"/>
                </a:solidFill>
                <a:effectLst/>
                <a:latin typeface="+mn-lt"/>
                <a:ea typeface="+mn-ea"/>
                <a:cs typeface="+mn-cs"/>
              </a:rPr>
              <a:t>Интересно, что </a:t>
            </a:r>
            <a:r>
              <a:rPr lang="ru-RU" sz="1200" b="1" i="0" kern="1200" dirty="0" smtClean="0">
                <a:solidFill>
                  <a:schemeClr val="tx1"/>
                </a:solidFill>
                <a:effectLst/>
                <a:latin typeface="+mn-lt"/>
                <a:ea typeface="+mn-ea"/>
                <a:cs typeface="+mn-cs"/>
              </a:rPr>
              <a:t>шлюз записи данных</a:t>
            </a:r>
            <a:r>
              <a:rPr lang="ru-RU" sz="1200" b="0" i="0" kern="1200" dirty="0" smtClean="0">
                <a:solidFill>
                  <a:schemeClr val="tx1"/>
                </a:solidFill>
                <a:effectLst/>
                <a:latin typeface="+mn-lt"/>
                <a:ea typeface="+mn-ea"/>
                <a:cs typeface="+mn-cs"/>
              </a:rPr>
              <a:t> и </a:t>
            </a:r>
            <a:r>
              <a:rPr lang="ru-RU" sz="1200" b="0" i="1" kern="1200" dirty="0" smtClean="0">
                <a:solidFill>
                  <a:schemeClr val="tx1"/>
                </a:solidFill>
                <a:effectLst/>
                <a:latin typeface="+mn-lt"/>
                <a:ea typeface="+mn-ea"/>
                <a:cs typeface="+mn-cs"/>
              </a:rPr>
              <a:t>преобразователь данных</a:t>
            </a:r>
            <a:r>
              <a:rPr lang="ru-RU" sz="1200" b="0" i="0" kern="1200" dirty="0" smtClean="0">
                <a:solidFill>
                  <a:schemeClr val="tx1"/>
                </a:solidFill>
                <a:effectLst/>
                <a:latin typeface="+mn-lt"/>
                <a:ea typeface="+mn-ea"/>
                <a:cs typeface="+mn-cs"/>
              </a:rPr>
              <a:t> вполне могут сосуществовать. Несмотря на то, что с первого взгляда это кажется излишней тратой сил, сочетание </a:t>
            </a:r>
            <a:r>
              <a:rPr lang="ru-RU" sz="1200" b="1" i="0" kern="1200" dirty="0" smtClean="0">
                <a:solidFill>
                  <a:schemeClr val="tx1"/>
                </a:solidFill>
                <a:effectLst/>
                <a:latin typeface="+mn-lt"/>
                <a:ea typeface="+mn-ea"/>
                <a:cs typeface="+mn-cs"/>
              </a:rPr>
              <a:t>шлюза записи данных</a:t>
            </a:r>
            <a:r>
              <a:rPr lang="ru-RU" sz="1200" b="0" i="0" kern="1200" dirty="0" smtClean="0">
                <a:solidFill>
                  <a:schemeClr val="tx1"/>
                </a:solidFill>
                <a:effectLst/>
                <a:latin typeface="+mn-lt"/>
                <a:ea typeface="+mn-ea"/>
                <a:cs typeface="+mn-cs"/>
              </a:rPr>
              <a:t> и </a:t>
            </a:r>
            <a:r>
              <a:rPr lang="ru-RU" sz="1200" b="0" i="1" kern="1200" dirty="0" smtClean="0">
                <a:solidFill>
                  <a:schemeClr val="tx1"/>
                </a:solidFill>
                <a:effectLst/>
                <a:latin typeface="+mn-lt"/>
                <a:ea typeface="+mn-ea"/>
                <a:cs typeface="+mn-cs"/>
              </a:rPr>
              <a:t>преобразователя данных</a:t>
            </a:r>
            <a:r>
              <a:rPr lang="ru-RU" sz="1200" b="0" i="0" kern="1200" dirty="0" smtClean="0">
                <a:solidFill>
                  <a:schemeClr val="tx1"/>
                </a:solidFill>
                <a:effectLst/>
                <a:latin typeface="+mn-lt"/>
                <a:ea typeface="+mn-ea"/>
                <a:cs typeface="+mn-cs"/>
              </a:rPr>
              <a:t> может оказаться весьма эффективным в том случае, если первый автоматически генерируется на основе метаданных, а второй создается вручную.</a:t>
            </a:r>
          </a:p>
          <a:p>
            <a:r>
              <a:rPr lang="ru-RU" sz="1200" b="0" i="0" kern="1200" dirty="0" smtClean="0">
                <a:solidFill>
                  <a:schemeClr val="tx1"/>
                </a:solidFill>
                <a:effectLst/>
                <a:latin typeface="+mn-lt"/>
                <a:ea typeface="+mn-ea"/>
                <a:cs typeface="+mn-cs"/>
              </a:rPr>
              <a:t>Если </a:t>
            </a:r>
            <a:r>
              <a:rPr lang="ru-RU" sz="1200" b="1" i="0" kern="1200" dirty="0" smtClean="0">
                <a:solidFill>
                  <a:schemeClr val="tx1"/>
                </a:solidFill>
                <a:effectLst/>
                <a:latin typeface="+mn-lt"/>
                <a:ea typeface="+mn-ea"/>
                <a:cs typeface="+mn-cs"/>
              </a:rPr>
              <a:t>шлюз записи данных</a:t>
            </a:r>
            <a:r>
              <a:rPr lang="ru-RU" sz="1200" b="0" i="0" kern="1200" dirty="0" smtClean="0">
                <a:solidFill>
                  <a:schemeClr val="tx1"/>
                </a:solidFill>
                <a:effectLst/>
                <a:latin typeface="+mn-lt"/>
                <a:ea typeface="+mn-ea"/>
                <a:cs typeface="+mn-cs"/>
              </a:rPr>
              <a:t> используется со </a:t>
            </a:r>
            <a:r>
              <a:rPr lang="ru-RU" sz="1200" b="0" i="1" kern="1200" dirty="0" smtClean="0">
                <a:solidFill>
                  <a:schemeClr val="tx1"/>
                </a:solidFill>
                <a:effectLst/>
                <a:latin typeface="+mn-lt"/>
                <a:ea typeface="+mn-ea"/>
                <a:cs typeface="+mn-cs"/>
              </a:rPr>
              <a:t>сценарием транзакции</a:t>
            </a:r>
            <a:r>
              <a:rPr lang="ru-RU" sz="1200" b="0" i="0" kern="1200" dirty="0" smtClean="0">
                <a:solidFill>
                  <a:schemeClr val="tx1"/>
                </a:solidFill>
                <a:effectLst/>
                <a:latin typeface="+mn-lt"/>
                <a:ea typeface="+mn-ea"/>
                <a:cs typeface="+mn-cs"/>
              </a:rPr>
              <a:t>, вы можете заметить, что в различных сценариях повторяется одна и та же бизнес-логика, которую можно было бы реализовать в </a:t>
            </a:r>
            <a:r>
              <a:rPr lang="ru-RU" sz="1200" b="1" i="0" kern="1200" dirty="0" smtClean="0">
                <a:solidFill>
                  <a:schemeClr val="tx1"/>
                </a:solidFill>
                <a:effectLst/>
                <a:latin typeface="+mn-lt"/>
                <a:ea typeface="+mn-ea"/>
                <a:cs typeface="+mn-cs"/>
              </a:rPr>
              <a:t>шлюзе записи данных</a:t>
            </a:r>
            <a:r>
              <a:rPr lang="ru-RU" sz="1200" b="0" i="0" kern="1200" dirty="0" smtClean="0">
                <a:solidFill>
                  <a:schemeClr val="tx1"/>
                </a:solidFill>
                <a:effectLst/>
                <a:latin typeface="+mn-lt"/>
                <a:ea typeface="+mn-ea"/>
                <a:cs typeface="+mn-cs"/>
              </a:rPr>
              <a:t>. Перенос этой логики в </a:t>
            </a:r>
            <a:r>
              <a:rPr lang="ru-RU" sz="1200" b="1" i="0" kern="1200" dirty="0" smtClean="0">
                <a:solidFill>
                  <a:schemeClr val="tx1"/>
                </a:solidFill>
                <a:effectLst/>
                <a:latin typeface="+mn-lt"/>
                <a:ea typeface="+mn-ea"/>
                <a:cs typeface="+mn-cs"/>
              </a:rPr>
              <a:t>шлюз записи данных</a:t>
            </a:r>
            <a:r>
              <a:rPr lang="ru-RU" sz="1200" b="0" i="0" kern="1200" dirty="0" smtClean="0">
                <a:solidFill>
                  <a:schemeClr val="tx1"/>
                </a:solidFill>
                <a:effectLst/>
                <a:latin typeface="+mn-lt"/>
                <a:ea typeface="+mn-ea"/>
                <a:cs typeface="+mn-cs"/>
              </a:rPr>
              <a:t> превратить его в </a:t>
            </a:r>
            <a:r>
              <a:rPr lang="ru-RU" sz="1200" b="0" i="1" kern="1200" dirty="0" smtClean="0">
                <a:solidFill>
                  <a:schemeClr val="tx1"/>
                </a:solidFill>
                <a:effectLst/>
                <a:latin typeface="+mn-lt"/>
                <a:ea typeface="+mn-ea"/>
                <a:cs typeface="+mn-cs"/>
              </a:rPr>
              <a:t>активную запись</a:t>
            </a:r>
            <a:r>
              <a:rPr lang="ru-RU" sz="1200" b="0" i="0" kern="1200" dirty="0" smtClean="0">
                <a:solidFill>
                  <a:schemeClr val="tx1"/>
                </a:solidFill>
                <a:effectLst/>
                <a:latin typeface="+mn-lt"/>
                <a:ea typeface="+mn-ea"/>
                <a:cs typeface="+mn-cs"/>
              </a:rPr>
              <a:t>. Это весьма удачное решение, поскольку позволяет избежать дублирования элементов бизнес-логики.</a:t>
            </a:r>
          </a:p>
          <a:p>
            <a:endParaRPr lang="ru-RU" dirty="0"/>
          </a:p>
        </p:txBody>
      </p:sp>
      <p:sp>
        <p:nvSpPr>
          <p:cNvPr id="4" name="Номер слайда 3"/>
          <p:cNvSpPr>
            <a:spLocks noGrp="1"/>
          </p:cNvSpPr>
          <p:nvPr>
            <p:ph type="sldNum" sz="quarter" idx="10"/>
          </p:nvPr>
        </p:nvSpPr>
        <p:spPr/>
        <p:txBody>
          <a:bodyPr/>
          <a:lstStyle/>
          <a:p>
            <a:fld id="{1BCF23EC-20E1-428B-9B52-62384534CEAC}" type="slidenum">
              <a:rPr lang="ru-RU" smtClean="0"/>
              <a:t>18</a:t>
            </a:fld>
            <a:endParaRPr lang="ru-RU"/>
          </a:p>
        </p:txBody>
      </p:sp>
    </p:spTree>
    <p:extLst>
      <p:ext uri="{BB962C8B-B14F-4D97-AF65-F5344CB8AC3E}">
        <p14:creationId xmlns:p14="http://schemas.microsoft.com/office/powerpoint/2010/main" val="4019415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sz="1200" b="0" i="0" kern="1200" dirty="0" smtClean="0">
                <a:solidFill>
                  <a:schemeClr val="tx1"/>
                </a:solidFill>
                <a:effectLst/>
                <a:latin typeface="+mn-lt"/>
                <a:ea typeface="+mn-ea"/>
                <a:cs typeface="+mn-cs"/>
              </a:rPr>
              <a:t>Пожалуй, наиболее интересная особенность </a:t>
            </a:r>
            <a:r>
              <a:rPr lang="ru-RU" sz="1200" b="1" i="0" kern="1200" dirty="0" smtClean="0">
                <a:solidFill>
                  <a:schemeClr val="tx1"/>
                </a:solidFill>
                <a:effectLst/>
                <a:latin typeface="+mn-lt"/>
                <a:ea typeface="+mn-ea"/>
                <a:cs typeface="+mn-cs"/>
              </a:rPr>
              <a:t>шлюза таблицы данных</a:t>
            </a:r>
            <a:r>
              <a:rPr lang="ru-RU" sz="1200" b="0" i="0" kern="1200" dirty="0" smtClean="0">
                <a:solidFill>
                  <a:schemeClr val="tx1"/>
                </a:solidFill>
                <a:effectLst/>
                <a:latin typeface="+mn-lt"/>
                <a:ea typeface="+mn-ea"/>
                <a:cs typeface="+mn-cs"/>
              </a:rPr>
              <a:t>– это то, как он возвращает результат выполнения запроса. Даже простой запрос типа "найти данные с указанным идентификатором" может возвратить несколько записей. Это не составляет проблемы для сред разработки, допускающих множественные результаты, однако большинство классических языков программирования позволяют возвращать только одно значение.</a:t>
            </a:r>
          </a:p>
          <a:p>
            <a:r>
              <a:rPr lang="ru-RU" sz="1200" b="0" i="0" kern="1200" dirty="0" smtClean="0">
                <a:solidFill>
                  <a:schemeClr val="tx1"/>
                </a:solidFill>
                <a:effectLst/>
                <a:latin typeface="+mn-lt"/>
                <a:ea typeface="+mn-ea"/>
                <a:cs typeface="+mn-cs"/>
              </a:rPr>
              <a:t>В качестве альтернативы можно отобразить таблицу базы данных в какую-нибудь простую структуру наподобие коллекции. Это позволит работать с множественными результатами, однако потребует копирования данных из результирующего множества записей базы данных в упомянутую коллекцию. Хотя, этот способ не слишком хорош, поскольку не подразумевает выполнения проверки времени компиляции и не предоставляет явного интерфейса, что приводит к многочисленным опечаткам программистов, ссылающихся на содержимое коллекции.</a:t>
            </a:r>
          </a:p>
          <a:p>
            <a:r>
              <a:rPr lang="ru-RU" sz="1200" b="1" i="0" kern="1200" dirty="0" smtClean="0">
                <a:solidFill>
                  <a:schemeClr val="tx1"/>
                </a:solidFill>
                <a:effectLst/>
                <a:latin typeface="+mn-lt"/>
                <a:ea typeface="+mn-ea"/>
                <a:cs typeface="+mn-cs"/>
              </a:rPr>
              <a:t>Шлюз таблицы данных</a:t>
            </a:r>
            <a:r>
              <a:rPr lang="ru-RU" sz="1200" b="0" i="0" kern="1200" dirty="0" smtClean="0">
                <a:solidFill>
                  <a:schemeClr val="tx1"/>
                </a:solidFill>
                <a:effectLst/>
                <a:latin typeface="+mn-lt"/>
                <a:ea typeface="+mn-ea"/>
                <a:cs typeface="+mn-cs"/>
              </a:rPr>
              <a:t> хорошо сочетается с </a:t>
            </a:r>
            <a:r>
              <a:rPr lang="ru-RU" sz="1200" b="0" i="1" kern="1200" dirty="0" smtClean="0">
                <a:solidFill>
                  <a:schemeClr val="tx1"/>
                </a:solidFill>
                <a:effectLst/>
                <a:latin typeface="+mn-lt"/>
                <a:ea typeface="+mn-ea"/>
                <a:cs typeface="+mn-cs"/>
              </a:rPr>
              <a:t>модулем таблицы (</a:t>
            </a:r>
            <a:r>
              <a:rPr lang="ru-RU" sz="1200" b="0" i="1" kern="1200" dirty="0" err="1" smtClean="0">
                <a:solidFill>
                  <a:schemeClr val="tx1"/>
                </a:solidFill>
                <a:effectLst/>
                <a:latin typeface="+mn-lt"/>
                <a:ea typeface="+mn-ea"/>
                <a:cs typeface="+mn-cs"/>
              </a:rPr>
              <a:t>Table</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Module</a:t>
            </a: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Если все обновления таблиц выполняются через </a:t>
            </a:r>
            <a:r>
              <a:rPr lang="ru-RU" sz="1200" b="1" i="0" kern="1200" dirty="0" smtClean="0">
                <a:solidFill>
                  <a:schemeClr val="tx1"/>
                </a:solidFill>
                <a:effectLst/>
                <a:latin typeface="+mn-lt"/>
                <a:ea typeface="+mn-ea"/>
                <a:cs typeface="+mn-cs"/>
              </a:rPr>
              <a:t>шлюз таблицы данных</a:t>
            </a:r>
            <a:r>
              <a:rPr lang="ru-RU" sz="1200" b="0" i="0" kern="1200" dirty="0" smtClean="0">
                <a:solidFill>
                  <a:schemeClr val="tx1"/>
                </a:solidFill>
                <a:effectLst/>
                <a:latin typeface="+mn-lt"/>
                <a:ea typeface="+mn-ea"/>
                <a:cs typeface="+mn-cs"/>
              </a:rPr>
              <a:t>, результирующие данные могут быть основаны на виртуальных, а не на реальных таблицах, что уменьшает зависимость кода от базы данных.</a:t>
            </a:r>
          </a:p>
          <a:p>
            <a:r>
              <a:rPr lang="ru-RU" sz="1200" b="0" i="0" kern="1200" dirty="0" smtClean="0">
                <a:solidFill>
                  <a:schemeClr val="tx1"/>
                </a:solidFill>
                <a:effectLst/>
                <a:latin typeface="+mn-lt"/>
                <a:ea typeface="+mn-ea"/>
                <a:cs typeface="+mn-cs"/>
              </a:rPr>
              <a:t>Если используется </a:t>
            </a:r>
            <a:r>
              <a:rPr lang="ru-RU" sz="1200" b="0" i="1" kern="1200" dirty="0" smtClean="0">
                <a:solidFill>
                  <a:schemeClr val="tx1"/>
                </a:solidFill>
                <a:effectLst/>
                <a:latin typeface="+mn-lt"/>
                <a:ea typeface="+mn-ea"/>
                <a:cs typeface="+mn-cs"/>
              </a:rPr>
              <a:t>модель предметной области (Domain Model)</a:t>
            </a:r>
            <a:r>
              <a:rPr lang="ru-RU" sz="1200" b="0" i="0" kern="1200" dirty="0" smtClean="0">
                <a:solidFill>
                  <a:schemeClr val="tx1"/>
                </a:solidFill>
                <a:effectLst/>
                <a:latin typeface="+mn-lt"/>
                <a:ea typeface="+mn-ea"/>
                <a:cs typeface="+mn-cs"/>
              </a:rPr>
              <a:t>, методы </a:t>
            </a:r>
            <a:r>
              <a:rPr lang="ru-RU" sz="1200" b="1" i="0" kern="1200" dirty="0" smtClean="0">
                <a:solidFill>
                  <a:schemeClr val="tx1"/>
                </a:solidFill>
                <a:effectLst/>
                <a:latin typeface="+mn-lt"/>
                <a:ea typeface="+mn-ea"/>
                <a:cs typeface="+mn-cs"/>
              </a:rPr>
              <a:t>шлюза таблицы данных</a:t>
            </a:r>
            <a:r>
              <a:rPr lang="ru-RU" sz="1200" b="0" i="0" kern="1200" dirty="0" smtClean="0">
                <a:solidFill>
                  <a:schemeClr val="tx1"/>
                </a:solidFill>
                <a:effectLst/>
                <a:latin typeface="+mn-lt"/>
                <a:ea typeface="+mn-ea"/>
                <a:cs typeface="+mn-cs"/>
              </a:rPr>
              <a:t> могут возвращать соответствующий объект домена. Следует, однако, иметь в виду, что это подразумевает двунаправленные зависимости между объектами домена и шлюзом. И те и другие тесно связаны между собой, поэтому необходимость создания таких зависимостей не слишком усложняет дело, однако это нежелательно.</a:t>
            </a:r>
          </a:p>
          <a:p>
            <a:r>
              <a:rPr lang="ru-RU" sz="1200" b="0" i="0" kern="1200" dirty="0" smtClean="0">
                <a:solidFill>
                  <a:schemeClr val="tx1"/>
                </a:solidFill>
                <a:effectLst/>
                <a:latin typeface="+mn-lt"/>
                <a:ea typeface="+mn-ea"/>
                <a:cs typeface="+mn-cs"/>
              </a:rPr>
              <a:t>Как правило, для каждой таблицы базы данных создаётся собственный </a:t>
            </a:r>
            <a:r>
              <a:rPr lang="ru-RU" sz="1200" b="1" i="0" kern="1200" dirty="0" smtClean="0">
                <a:solidFill>
                  <a:schemeClr val="tx1"/>
                </a:solidFill>
                <a:effectLst/>
                <a:latin typeface="+mn-lt"/>
                <a:ea typeface="+mn-ea"/>
                <a:cs typeface="+mn-cs"/>
              </a:rPr>
              <a:t>шлюз таблицы данных</a:t>
            </a:r>
            <a:r>
              <a:rPr lang="ru-RU" sz="1200" b="0" i="0" kern="1200" dirty="0" smtClean="0">
                <a:solidFill>
                  <a:schemeClr val="tx1"/>
                </a:solidFill>
                <a:effectLst/>
                <a:latin typeface="+mn-lt"/>
                <a:ea typeface="+mn-ea"/>
                <a:cs typeface="+mn-cs"/>
              </a:rPr>
              <a:t>. Впрочем, в наиболее простых случаях можно ограничиться разработкой одного </a:t>
            </a:r>
            <a:r>
              <a:rPr lang="ru-RU" sz="1200" b="1" i="0" kern="1200" dirty="0" smtClean="0">
                <a:solidFill>
                  <a:schemeClr val="tx1"/>
                </a:solidFill>
                <a:effectLst/>
                <a:latin typeface="+mn-lt"/>
                <a:ea typeface="+mn-ea"/>
                <a:cs typeface="+mn-cs"/>
              </a:rPr>
              <a:t>шлюза таблицы данных</a:t>
            </a:r>
            <a:r>
              <a:rPr lang="ru-RU" sz="1200" b="0" i="0" kern="1200" dirty="0" smtClean="0">
                <a:solidFill>
                  <a:schemeClr val="tx1"/>
                </a:solidFill>
                <a:effectLst/>
                <a:latin typeface="+mn-lt"/>
                <a:ea typeface="+mn-ea"/>
                <a:cs typeface="+mn-cs"/>
              </a:rPr>
              <a:t>, который будет включать в себя все методы для всех таблиц. Кроме того, отдельные </a:t>
            </a:r>
            <a:r>
              <a:rPr lang="ru-RU" sz="1200" b="1" i="0" kern="1200" dirty="0" smtClean="0">
                <a:solidFill>
                  <a:schemeClr val="tx1"/>
                </a:solidFill>
                <a:effectLst/>
                <a:latin typeface="+mn-lt"/>
                <a:ea typeface="+mn-ea"/>
                <a:cs typeface="+mn-cs"/>
              </a:rPr>
              <a:t>шлюзы таблицы данных</a:t>
            </a:r>
            <a:r>
              <a:rPr lang="ru-RU" sz="1200" b="0" i="0" kern="1200" dirty="0" smtClean="0">
                <a:solidFill>
                  <a:schemeClr val="tx1"/>
                </a:solidFill>
                <a:effectLst/>
                <a:latin typeface="+mn-lt"/>
                <a:ea typeface="+mn-ea"/>
                <a:cs typeface="+mn-cs"/>
              </a:rPr>
              <a:t> могут быть созданы для представлений (виртуальных таблиц) и даже для некоторых запросов, не хранящихся в базе данных в форме представлений. Конечно же, </a:t>
            </a:r>
            <a:r>
              <a:rPr lang="ru-RU" sz="1200" b="1" i="0" kern="1200" dirty="0" smtClean="0">
                <a:solidFill>
                  <a:schemeClr val="tx1"/>
                </a:solidFill>
                <a:effectLst/>
                <a:latin typeface="+mn-lt"/>
                <a:ea typeface="+mn-ea"/>
                <a:cs typeface="+mn-cs"/>
              </a:rPr>
              <a:t>шлюз таблицы данных</a:t>
            </a:r>
            <a:r>
              <a:rPr lang="ru-RU" sz="1200" b="0" i="0" kern="1200" dirty="0" smtClean="0">
                <a:solidFill>
                  <a:schemeClr val="tx1"/>
                </a:solidFill>
                <a:effectLst/>
                <a:latin typeface="+mn-lt"/>
                <a:ea typeface="+mn-ea"/>
                <a:cs typeface="+mn-cs"/>
              </a:rPr>
              <a:t> для представления не сможет обновлять данные и поэтому не будет обладать соответствующими методами. Тем не менее, если возможно самим обновлять таблицы, инкапсуляция процедур обновления в методах типового решения </a:t>
            </a:r>
            <a:r>
              <a:rPr lang="ru-RU" sz="1200" b="1" i="0" kern="1200" dirty="0" smtClean="0">
                <a:solidFill>
                  <a:schemeClr val="tx1"/>
                </a:solidFill>
                <a:effectLst/>
                <a:latin typeface="+mn-lt"/>
                <a:ea typeface="+mn-ea"/>
                <a:cs typeface="+mn-cs"/>
              </a:rPr>
              <a:t>шлюз таблицы данных</a:t>
            </a:r>
            <a:r>
              <a:rPr lang="ru-RU" sz="1200" b="0" i="0" kern="1200" dirty="0" smtClean="0">
                <a:solidFill>
                  <a:schemeClr val="tx1"/>
                </a:solidFill>
                <a:effectLst/>
                <a:latin typeface="+mn-lt"/>
                <a:ea typeface="+mn-ea"/>
                <a:cs typeface="+mn-cs"/>
              </a:rPr>
              <a:t>– прекрасный выбор.</a:t>
            </a:r>
          </a:p>
          <a:p>
            <a:endParaRPr lang="ru-RU" dirty="0"/>
          </a:p>
        </p:txBody>
      </p:sp>
      <p:sp>
        <p:nvSpPr>
          <p:cNvPr id="4" name="Номер слайда 3"/>
          <p:cNvSpPr>
            <a:spLocks noGrp="1"/>
          </p:cNvSpPr>
          <p:nvPr>
            <p:ph type="sldNum" sz="quarter" idx="10"/>
          </p:nvPr>
        </p:nvSpPr>
        <p:spPr/>
        <p:txBody>
          <a:bodyPr/>
          <a:lstStyle/>
          <a:p>
            <a:fld id="{1BCF23EC-20E1-428B-9B52-62384534CEAC}" type="slidenum">
              <a:rPr lang="ru-RU" smtClean="0"/>
              <a:t>20</a:t>
            </a:fld>
            <a:endParaRPr lang="ru-RU"/>
          </a:p>
        </p:txBody>
      </p:sp>
    </p:spTree>
    <p:extLst>
      <p:ext uri="{BB962C8B-B14F-4D97-AF65-F5344CB8AC3E}">
        <p14:creationId xmlns:p14="http://schemas.microsoft.com/office/powerpoint/2010/main" val="1020926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ru-RU" sz="1200" b="0" i="0" kern="1200" dirty="0" smtClean="0">
                <a:solidFill>
                  <a:schemeClr val="tx1"/>
                </a:solidFill>
                <a:effectLst/>
                <a:latin typeface="+mn-lt"/>
                <a:ea typeface="+mn-ea"/>
                <a:cs typeface="+mn-cs"/>
              </a:rPr>
              <a:t>Типовое решение </a:t>
            </a:r>
            <a:r>
              <a:rPr lang="ru-RU" sz="1200" b="1" i="0" kern="1200" dirty="0" smtClean="0">
                <a:solidFill>
                  <a:schemeClr val="tx1"/>
                </a:solidFill>
                <a:effectLst/>
                <a:latin typeface="+mn-lt"/>
                <a:ea typeface="+mn-ea"/>
                <a:cs typeface="+mn-cs"/>
              </a:rPr>
              <a:t>шлюз таблицы данных</a:t>
            </a:r>
            <a:r>
              <a:rPr lang="ru-RU" sz="1200" b="0" i="0" kern="1200" dirty="0" smtClean="0">
                <a:solidFill>
                  <a:schemeClr val="tx1"/>
                </a:solidFill>
                <a:effectLst/>
                <a:latin typeface="+mn-lt"/>
                <a:ea typeface="+mn-ea"/>
                <a:cs typeface="+mn-cs"/>
              </a:rPr>
              <a:t> особенно хорошо сочетается с </a:t>
            </a:r>
            <a:r>
              <a:rPr lang="ru-RU" sz="1200" b="0" i="1" kern="1200" dirty="0" smtClean="0">
                <a:solidFill>
                  <a:schemeClr val="tx1"/>
                </a:solidFill>
                <a:effectLst/>
                <a:latin typeface="+mn-lt"/>
                <a:ea typeface="+mn-ea"/>
                <a:cs typeface="+mn-cs"/>
              </a:rPr>
              <a:t>модулем таблицы</a:t>
            </a:r>
            <a:r>
              <a:rPr lang="ru-RU" sz="1200" b="0" i="0" kern="1200" dirty="0" smtClean="0">
                <a:solidFill>
                  <a:schemeClr val="tx1"/>
                </a:solidFill>
                <a:effectLst/>
                <a:latin typeface="+mn-lt"/>
                <a:ea typeface="+mn-ea"/>
                <a:cs typeface="+mn-cs"/>
              </a:rPr>
              <a:t>. Методы </a:t>
            </a:r>
            <a:r>
              <a:rPr lang="ru-RU" sz="1200" b="1" i="0" kern="1200" dirty="0" smtClean="0">
                <a:solidFill>
                  <a:schemeClr val="tx1"/>
                </a:solidFill>
                <a:effectLst/>
                <a:latin typeface="+mn-lt"/>
                <a:ea typeface="+mn-ea"/>
                <a:cs typeface="+mn-cs"/>
              </a:rPr>
              <a:t>шлюза таблицы данных</a:t>
            </a:r>
            <a:r>
              <a:rPr lang="ru-RU" sz="1200" b="0" i="0" kern="1200" dirty="0" smtClean="0">
                <a:solidFill>
                  <a:schemeClr val="tx1"/>
                </a:solidFill>
                <a:effectLst/>
                <a:latin typeface="+mn-lt"/>
                <a:ea typeface="+mn-ea"/>
                <a:cs typeface="+mn-cs"/>
              </a:rPr>
              <a:t> возвращают структуру данных в виде множеств записей, с которыми затем работает </a:t>
            </a:r>
            <a:r>
              <a:rPr lang="ru-RU" sz="1200" b="0" i="1" kern="1200" dirty="0" smtClean="0">
                <a:solidFill>
                  <a:schemeClr val="tx1"/>
                </a:solidFill>
                <a:effectLst/>
                <a:latin typeface="+mn-lt"/>
                <a:ea typeface="+mn-ea"/>
                <a:cs typeface="+mn-cs"/>
              </a:rPr>
              <a:t>модуль таблицы</a:t>
            </a:r>
            <a:r>
              <a:rPr lang="ru-RU" sz="1200" b="0" i="0" kern="1200" dirty="0" smtClean="0">
                <a:solidFill>
                  <a:schemeClr val="tx1"/>
                </a:solidFill>
                <a:effectLst/>
                <a:latin typeface="+mn-lt"/>
                <a:ea typeface="+mn-ea"/>
                <a:cs typeface="+mn-cs"/>
              </a:rPr>
              <a:t> . На самом деле другой подход отображения базы данных для </a:t>
            </a:r>
            <a:r>
              <a:rPr lang="ru-RU" sz="1200" b="0" i="1" kern="1200" dirty="0" smtClean="0">
                <a:solidFill>
                  <a:schemeClr val="tx1"/>
                </a:solidFill>
                <a:effectLst/>
                <a:latin typeface="+mn-lt"/>
                <a:ea typeface="+mn-ea"/>
                <a:cs typeface="+mn-cs"/>
              </a:rPr>
              <a:t>модуля таблицы</a:t>
            </a:r>
            <a:r>
              <a:rPr lang="ru-RU" sz="1200" b="0" i="0" kern="1200" dirty="0" smtClean="0">
                <a:solidFill>
                  <a:schemeClr val="tx1"/>
                </a:solidFill>
                <a:effectLst/>
                <a:latin typeface="+mn-lt"/>
                <a:ea typeface="+mn-ea"/>
                <a:cs typeface="+mn-cs"/>
              </a:rPr>
              <a:t> придумать просто невозможно.</a:t>
            </a:r>
          </a:p>
          <a:p>
            <a:r>
              <a:rPr lang="ru-RU" sz="1200" b="0" i="0" kern="1200" dirty="0" smtClean="0">
                <a:solidFill>
                  <a:schemeClr val="tx1"/>
                </a:solidFill>
                <a:effectLst/>
                <a:latin typeface="+mn-lt"/>
                <a:ea typeface="+mn-ea"/>
                <a:cs typeface="+mn-cs"/>
              </a:rPr>
              <a:t>Подобно </a:t>
            </a:r>
            <a:r>
              <a:rPr lang="ru-RU" sz="1200" b="0" i="1" kern="1200" dirty="0" smtClean="0">
                <a:solidFill>
                  <a:schemeClr val="tx1"/>
                </a:solidFill>
                <a:effectLst/>
                <a:latin typeface="+mn-lt"/>
                <a:ea typeface="+mn-ea"/>
                <a:cs typeface="+mn-cs"/>
              </a:rPr>
              <a:t>шлюзу записи данных</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шлюз таблицы данных</a:t>
            </a:r>
            <a:r>
              <a:rPr lang="ru-RU" sz="1200" b="0" i="0" kern="1200" dirty="0" smtClean="0">
                <a:solidFill>
                  <a:schemeClr val="tx1"/>
                </a:solidFill>
                <a:effectLst/>
                <a:latin typeface="+mn-lt"/>
                <a:ea typeface="+mn-ea"/>
                <a:cs typeface="+mn-cs"/>
              </a:rPr>
              <a:t> прекрасно подходит для использования в </a:t>
            </a:r>
            <a:r>
              <a:rPr lang="ru-RU" sz="1200" b="0" i="1" kern="1200" dirty="0" smtClean="0">
                <a:solidFill>
                  <a:schemeClr val="tx1"/>
                </a:solidFill>
                <a:effectLst/>
                <a:latin typeface="+mn-lt"/>
                <a:ea typeface="+mn-ea"/>
                <a:cs typeface="+mn-cs"/>
              </a:rPr>
              <a:t>сценариях транзакции (Transaction Script)</a:t>
            </a:r>
            <a:r>
              <a:rPr lang="ru-RU" sz="1200" b="0" i="0" kern="1200" dirty="0" smtClean="0">
                <a:solidFill>
                  <a:schemeClr val="tx1"/>
                </a:solidFill>
                <a:effectLst/>
                <a:latin typeface="+mn-lt"/>
                <a:ea typeface="+mn-ea"/>
                <a:cs typeface="+mn-cs"/>
              </a:rPr>
              <a:t>. В действительности выбор одного из нескольких типовых решений зависит только от того, как они обрабатывают множественные результаты. Некоторые предпочитают осуществлять передачу данных посредством объекта переноса данных, однако мне это решение кажется более трудоемким (если только этот объект уже не был реализован где-нибудь в другом месте вашего проекта). Рекомендуется использовать </a:t>
            </a:r>
            <a:r>
              <a:rPr lang="ru-RU" sz="1200" b="1" i="0" kern="1200" dirty="0" smtClean="0">
                <a:solidFill>
                  <a:schemeClr val="tx1"/>
                </a:solidFill>
                <a:effectLst/>
                <a:latin typeface="+mn-lt"/>
                <a:ea typeface="+mn-ea"/>
                <a:cs typeface="+mn-cs"/>
              </a:rPr>
              <a:t>шлюз таблицы </a:t>
            </a:r>
            <a:r>
              <a:rPr lang="ru-RU" sz="1200" b="1" i="0" kern="1200" dirty="0" err="1" smtClean="0">
                <a:solidFill>
                  <a:schemeClr val="tx1"/>
                </a:solidFill>
                <a:effectLst/>
                <a:latin typeface="+mn-lt"/>
                <a:ea typeface="+mn-ea"/>
                <a:cs typeface="+mn-cs"/>
              </a:rPr>
              <a:t>данных</a:t>
            </a:r>
            <a:r>
              <a:rPr lang="ru-RU" sz="1200" b="0" i="0" kern="1200" dirty="0" err="1" smtClean="0">
                <a:solidFill>
                  <a:schemeClr val="tx1"/>
                </a:solidFill>
                <a:effectLst/>
                <a:latin typeface="+mn-lt"/>
                <a:ea typeface="+mn-ea"/>
                <a:cs typeface="+mn-cs"/>
              </a:rPr>
              <a:t>в</a:t>
            </a:r>
            <a:r>
              <a:rPr lang="ru-RU" sz="1200" b="0" i="0" kern="1200" dirty="0" smtClean="0">
                <a:solidFill>
                  <a:schemeClr val="tx1"/>
                </a:solidFill>
                <a:effectLst/>
                <a:latin typeface="+mn-lt"/>
                <a:ea typeface="+mn-ea"/>
                <a:cs typeface="+mn-cs"/>
              </a:rPr>
              <a:t> том случае, если его представление результирующего множества данных подходит для работы со </a:t>
            </a:r>
            <a:r>
              <a:rPr lang="ru-RU" sz="1200" b="0" i="1" kern="1200" dirty="0" smtClean="0">
                <a:solidFill>
                  <a:schemeClr val="tx1"/>
                </a:solidFill>
                <a:effectLst/>
                <a:latin typeface="+mn-lt"/>
                <a:ea typeface="+mn-ea"/>
                <a:cs typeface="+mn-cs"/>
              </a:rPr>
              <a:t>сценарием транзакции</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Что интересно, </a:t>
            </a:r>
            <a:r>
              <a:rPr lang="ru-RU" sz="1200" b="1" i="0" kern="1200" dirty="0" smtClean="0">
                <a:solidFill>
                  <a:schemeClr val="tx1"/>
                </a:solidFill>
                <a:effectLst/>
                <a:latin typeface="+mn-lt"/>
                <a:ea typeface="+mn-ea"/>
                <a:cs typeface="+mn-cs"/>
              </a:rPr>
              <a:t>шлюзы таблицы данных</a:t>
            </a:r>
            <a:r>
              <a:rPr lang="ru-RU" sz="1200" b="0" i="0" kern="1200" dirty="0" smtClean="0">
                <a:solidFill>
                  <a:schemeClr val="tx1"/>
                </a:solidFill>
                <a:effectLst/>
                <a:latin typeface="+mn-lt"/>
                <a:ea typeface="+mn-ea"/>
                <a:cs typeface="+mn-cs"/>
              </a:rPr>
              <a:t>, могут выступать в качестве посредника при обращении к базе данных </a:t>
            </a:r>
            <a:r>
              <a:rPr lang="ru-RU" sz="1200" b="0" i="1" kern="1200" dirty="0" smtClean="0">
                <a:solidFill>
                  <a:schemeClr val="tx1"/>
                </a:solidFill>
                <a:effectLst/>
                <a:latin typeface="+mn-lt"/>
                <a:ea typeface="+mn-ea"/>
                <a:cs typeface="+mn-cs"/>
              </a:rPr>
              <a:t>преобразователя данных</a:t>
            </a:r>
            <a:r>
              <a:rPr lang="ru-RU" sz="1200" b="0" i="0" kern="1200" dirty="0" smtClean="0">
                <a:solidFill>
                  <a:schemeClr val="tx1"/>
                </a:solidFill>
                <a:effectLst/>
                <a:latin typeface="+mn-lt"/>
                <a:ea typeface="+mn-ea"/>
                <a:cs typeface="+mn-cs"/>
              </a:rPr>
              <a:t>. Правда, когда весь код пишется вручную, это не всегда нужно, однако данный прием может быть весьма эффективен, если для реализации </a:t>
            </a:r>
            <a:r>
              <a:rPr lang="ru-RU" sz="1200" b="1" i="0" kern="1200" dirty="0" smtClean="0">
                <a:solidFill>
                  <a:schemeClr val="tx1"/>
                </a:solidFill>
                <a:effectLst/>
                <a:latin typeface="+mn-lt"/>
                <a:ea typeface="+mn-ea"/>
                <a:cs typeface="+mn-cs"/>
              </a:rPr>
              <a:t>шлюза таблицы данных</a:t>
            </a:r>
            <a:r>
              <a:rPr lang="ru-RU" sz="1200" b="0" i="0" kern="1200" dirty="0" smtClean="0">
                <a:solidFill>
                  <a:schemeClr val="tx1"/>
                </a:solidFill>
                <a:effectLst/>
                <a:latin typeface="+mn-lt"/>
                <a:ea typeface="+mn-ea"/>
                <a:cs typeface="+mn-cs"/>
              </a:rPr>
              <a:t> используются метаданные, а реальное отображение содержимого базы данных на объекты домена выполняются вручную.</a:t>
            </a:r>
          </a:p>
          <a:p>
            <a:r>
              <a:rPr lang="ru-RU" sz="1200" b="0" i="0" kern="1200" dirty="0" smtClean="0">
                <a:solidFill>
                  <a:schemeClr val="tx1"/>
                </a:solidFill>
                <a:effectLst/>
                <a:latin typeface="+mn-lt"/>
                <a:ea typeface="+mn-ea"/>
                <a:cs typeface="+mn-cs"/>
              </a:rPr>
              <a:t>Одно из преимуществ использования </a:t>
            </a:r>
            <a:r>
              <a:rPr lang="ru-RU" sz="1200" b="1" i="0" kern="1200" dirty="0" smtClean="0">
                <a:solidFill>
                  <a:schemeClr val="tx1"/>
                </a:solidFill>
                <a:effectLst/>
                <a:latin typeface="+mn-lt"/>
                <a:ea typeface="+mn-ea"/>
                <a:cs typeface="+mn-cs"/>
              </a:rPr>
              <a:t>шлюза таблицы </a:t>
            </a:r>
            <a:r>
              <a:rPr lang="ru-RU" sz="1200" b="1" i="0" kern="1200" dirty="0" err="1" smtClean="0">
                <a:solidFill>
                  <a:schemeClr val="tx1"/>
                </a:solidFill>
                <a:effectLst/>
                <a:latin typeface="+mn-lt"/>
                <a:ea typeface="+mn-ea"/>
                <a:cs typeface="+mn-cs"/>
              </a:rPr>
              <a:t>данных</a:t>
            </a:r>
            <a:r>
              <a:rPr lang="ru-RU" sz="1200" b="0" i="0" kern="1200" dirty="0" err="1" smtClean="0">
                <a:solidFill>
                  <a:schemeClr val="tx1"/>
                </a:solidFill>
                <a:effectLst/>
                <a:latin typeface="+mn-lt"/>
                <a:ea typeface="+mn-ea"/>
                <a:cs typeface="+mn-cs"/>
              </a:rPr>
              <a:t>для</a:t>
            </a:r>
            <a:r>
              <a:rPr lang="ru-RU" sz="1200" b="0" i="0" kern="1200" dirty="0" smtClean="0">
                <a:solidFill>
                  <a:schemeClr val="tx1"/>
                </a:solidFill>
                <a:effectLst/>
                <a:latin typeface="+mn-lt"/>
                <a:ea typeface="+mn-ea"/>
                <a:cs typeface="+mn-cs"/>
              </a:rPr>
              <a:t> инкапсуляции доступа к базе данных состоит в том, что этот интерфейс может применяться и для обращения к базе данных с помощью средств языка SQL, и для работы с хранимыми процедурами. Более того, хранимые процедуры зачастую сами организованы в </a:t>
            </a:r>
            <a:r>
              <a:rPr lang="ru-RU" sz="1200" b="0" i="0" kern="1200" dirty="0" err="1" smtClean="0">
                <a:solidFill>
                  <a:schemeClr val="tx1"/>
                </a:solidFill>
                <a:effectLst/>
                <a:latin typeface="+mn-lt"/>
                <a:ea typeface="+mn-ea"/>
                <a:cs typeface="+mn-cs"/>
              </a:rPr>
              <a:t>виде</a:t>
            </a:r>
            <a:r>
              <a:rPr lang="ru-RU" sz="1200" b="1" i="0" kern="1200" dirty="0" err="1" smtClean="0">
                <a:solidFill>
                  <a:schemeClr val="tx1"/>
                </a:solidFill>
                <a:effectLst/>
                <a:latin typeface="+mn-lt"/>
                <a:ea typeface="+mn-ea"/>
                <a:cs typeface="+mn-cs"/>
              </a:rPr>
              <a:t>шлюзов</a:t>
            </a:r>
            <a:r>
              <a:rPr lang="ru-RU" sz="1200" b="1" i="0" kern="1200" dirty="0" smtClean="0">
                <a:solidFill>
                  <a:schemeClr val="tx1"/>
                </a:solidFill>
                <a:effectLst/>
                <a:latin typeface="+mn-lt"/>
                <a:ea typeface="+mn-ea"/>
                <a:cs typeface="+mn-cs"/>
              </a:rPr>
              <a:t> таблицы данных</a:t>
            </a:r>
            <a:r>
              <a:rPr lang="ru-RU" sz="1200" b="0" i="0" kern="1200" dirty="0" smtClean="0">
                <a:solidFill>
                  <a:schemeClr val="tx1"/>
                </a:solidFill>
                <a:effectLst/>
                <a:latin typeface="+mn-lt"/>
                <a:ea typeface="+mn-ea"/>
                <a:cs typeface="+mn-cs"/>
              </a:rPr>
              <a:t>. В этом случае хранимые процедуры, предназначенные для вставки и обновления данных, инкапсулируют реальную структуру таблицы. В свою очередь, процедуры поиска могут возвращать представления, что позволяет скрыть фактическую структуру используемой таблицы.</a:t>
            </a:r>
          </a:p>
          <a:p>
            <a:endParaRPr lang="ru-RU" dirty="0"/>
          </a:p>
        </p:txBody>
      </p:sp>
      <p:sp>
        <p:nvSpPr>
          <p:cNvPr id="4" name="Номер слайда 3"/>
          <p:cNvSpPr>
            <a:spLocks noGrp="1"/>
          </p:cNvSpPr>
          <p:nvPr>
            <p:ph type="sldNum" sz="quarter" idx="10"/>
          </p:nvPr>
        </p:nvSpPr>
        <p:spPr/>
        <p:txBody>
          <a:bodyPr/>
          <a:lstStyle/>
          <a:p>
            <a:fld id="{1BCF23EC-20E1-428B-9B52-62384534CEAC}" type="slidenum">
              <a:rPr lang="ru-RU" smtClean="0"/>
              <a:t>21</a:t>
            </a:fld>
            <a:endParaRPr lang="ru-RU"/>
          </a:p>
        </p:txBody>
      </p:sp>
    </p:spTree>
    <p:extLst>
      <p:ext uri="{BB962C8B-B14F-4D97-AF65-F5344CB8AC3E}">
        <p14:creationId xmlns:p14="http://schemas.microsoft.com/office/powerpoint/2010/main" val="1635438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30</a:t>
            </a:fld>
            <a:endParaRPr lang="en-US"/>
          </a:p>
        </p:txBody>
      </p:sp>
    </p:spTree>
    <p:extLst>
      <p:ext uri="{BB962C8B-B14F-4D97-AF65-F5344CB8AC3E}">
        <p14:creationId xmlns:p14="http://schemas.microsoft.com/office/powerpoint/2010/main" val="331250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Простейший подход к описанию бизнес-логики связан с использованием сценария транзакции — процедуры, которая получает на вход информацию от слоя представления, обрабатывает ее, проводя необходимые проверки и вычисления, сохраняет в базе данных и активизирует операции других систем. Затем процедура возвращает слою представления определенные данные, возможно, осуществляя вспомогательные операции для форматирования содержимого результата. Бизнес-логика в этом случае описывается набором процедур, по одной на каждую (составную) операцию, которую способно выполнять приложение. Типовое решение сценарий транзакции, таким образом, можно трактовать как сценарий действия, или бизнес-транзакцию. Оно не обязательно должно представлять собой единый фрагмент кода. Код делится на подпрограммы, которые распределяются между различными сценариями транзакции. </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7</a:t>
            </a:fld>
            <a:endParaRPr lang="en-US"/>
          </a:p>
        </p:txBody>
      </p:sp>
    </p:spTree>
    <p:extLst>
      <p:ext uri="{BB962C8B-B14F-4D97-AF65-F5344CB8AC3E}">
        <p14:creationId xmlns:p14="http://schemas.microsoft.com/office/powerpoint/2010/main" val="1080136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BCF23EC-20E1-428B-9B52-62384534CEAC}" type="slidenum">
              <a:rPr lang="ru-RU" smtClean="0"/>
              <a:t>9</a:t>
            </a:fld>
            <a:endParaRPr lang="ru-RU"/>
          </a:p>
        </p:txBody>
      </p:sp>
    </p:spTree>
    <p:extLst>
      <p:ext uri="{BB962C8B-B14F-4D97-AF65-F5344CB8AC3E}">
        <p14:creationId xmlns:p14="http://schemas.microsoft.com/office/powerpoint/2010/main" val="3858068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r>
              <a:rPr lang="ru-RU" sz="1200" b="0" i="0" kern="1200" dirty="0" smtClean="0">
                <a:solidFill>
                  <a:schemeClr val="tx1"/>
                </a:solidFill>
                <a:effectLst/>
                <a:latin typeface="+mn-lt"/>
                <a:ea typeface="+mn-ea"/>
                <a:cs typeface="+mn-cs"/>
              </a:rPr>
              <a:t>Структура данных </a:t>
            </a:r>
            <a:r>
              <a:rPr lang="ru-RU" sz="1200" b="1" i="0" kern="1200" dirty="0" smtClean="0">
                <a:solidFill>
                  <a:schemeClr val="tx1"/>
                </a:solidFill>
                <a:effectLst/>
                <a:latin typeface="+mn-lt"/>
                <a:ea typeface="+mn-ea"/>
                <a:cs typeface="+mn-cs"/>
              </a:rPr>
              <a:t>активной записи</a:t>
            </a:r>
            <a:r>
              <a:rPr lang="ru-RU" sz="1200" b="0" i="0" kern="1200" dirty="0" smtClean="0">
                <a:solidFill>
                  <a:schemeClr val="tx1"/>
                </a:solidFill>
                <a:effectLst/>
                <a:latin typeface="+mn-lt"/>
                <a:ea typeface="+mn-ea"/>
                <a:cs typeface="+mn-cs"/>
              </a:rPr>
              <a:t> должна в точности соответствовать таковой в таблице базы данных: каждое поле объекта должно соответствовать одному столбцу таблицы. Значения полей следует оставлять такими же, какими они были получены в результате выполнения SQL-команд; никакого преобразования на этом этапе делать не нужно. </a:t>
            </a:r>
            <a:r>
              <a:rPr lang="ru-RU" sz="1200" b="1" i="0" kern="1200" dirty="0" smtClean="0">
                <a:solidFill>
                  <a:schemeClr val="tx1"/>
                </a:solidFill>
                <a:effectLst/>
                <a:latin typeface="+mn-lt"/>
                <a:ea typeface="+mn-ea"/>
                <a:cs typeface="+mn-cs"/>
              </a:rPr>
              <a:t>Активная запись</a:t>
            </a:r>
            <a:r>
              <a:rPr lang="ru-RU" sz="1200" b="0" i="0" kern="1200" dirty="0" smtClean="0">
                <a:solidFill>
                  <a:schemeClr val="tx1"/>
                </a:solidFill>
                <a:effectLst/>
                <a:latin typeface="+mn-lt"/>
                <a:ea typeface="+mn-ea"/>
                <a:cs typeface="+mn-cs"/>
              </a:rPr>
              <a:t> может применяться к таблицам или представлениям (хотя в последнем случае реализовать обновления будет значительно сложнее). Использование представлений особенно удобно при составлении отчётов.</a:t>
            </a:r>
          </a:p>
          <a:p>
            <a:r>
              <a:rPr lang="ru-RU" sz="1200" b="0" i="0" kern="1200" dirty="0" smtClean="0">
                <a:solidFill>
                  <a:schemeClr val="tx1"/>
                </a:solidFill>
                <a:effectLst/>
                <a:latin typeface="+mn-lt"/>
                <a:ea typeface="+mn-ea"/>
                <a:cs typeface="+mn-cs"/>
              </a:rPr>
              <a:t>Как правило, типовое решение </a:t>
            </a:r>
            <a:r>
              <a:rPr lang="ru-RU" sz="1200" b="1" i="0" kern="1200" dirty="0" smtClean="0">
                <a:solidFill>
                  <a:schemeClr val="tx1"/>
                </a:solidFill>
                <a:effectLst/>
                <a:latin typeface="+mn-lt"/>
                <a:ea typeface="+mn-ea"/>
                <a:cs typeface="+mn-cs"/>
              </a:rPr>
              <a:t>активная запись</a:t>
            </a:r>
            <a:r>
              <a:rPr lang="ru-RU" sz="1200" b="0" i="0" kern="1200" dirty="0" smtClean="0">
                <a:solidFill>
                  <a:schemeClr val="tx1"/>
                </a:solidFill>
                <a:effectLst/>
                <a:latin typeface="+mn-lt"/>
                <a:ea typeface="+mn-ea"/>
                <a:cs typeface="+mn-cs"/>
              </a:rPr>
              <a:t> включает в себя методы, предназначенные для выполнения следующих </a:t>
            </a:r>
            <a:r>
              <a:rPr lang="ru-RU" sz="1200" b="0" i="0" kern="1200" dirty="0" err="1" smtClean="0">
                <a:solidFill>
                  <a:schemeClr val="tx1"/>
                </a:solidFill>
                <a:effectLst/>
                <a:latin typeface="+mn-lt"/>
                <a:ea typeface="+mn-ea"/>
                <a:cs typeface="+mn-cs"/>
              </a:rPr>
              <a:t>операций:создание</a:t>
            </a:r>
            <a:r>
              <a:rPr lang="ru-RU" sz="1200" b="0" i="0" kern="1200" dirty="0" smtClean="0">
                <a:solidFill>
                  <a:schemeClr val="tx1"/>
                </a:solidFill>
                <a:effectLst/>
                <a:latin typeface="+mn-lt"/>
                <a:ea typeface="+mn-ea"/>
                <a:cs typeface="+mn-cs"/>
              </a:rPr>
              <a:t> экземпляра </a:t>
            </a:r>
            <a:r>
              <a:rPr lang="ru-RU" sz="1200" b="1" i="0" kern="1200" dirty="0" smtClean="0">
                <a:solidFill>
                  <a:schemeClr val="tx1"/>
                </a:solidFill>
                <a:effectLst/>
                <a:latin typeface="+mn-lt"/>
                <a:ea typeface="+mn-ea"/>
                <a:cs typeface="+mn-cs"/>
              </a:rPr>
              <a:t>активной записи</a:t>
            </a:r>
            <a:r>
              <a:rPr lang="ru-RU" sz="1200" b="0" i="0" kern="1200" dirty="0" smtClean="0">
                <a:solidFill>
                  <a:schemeClr val="tx1"/>
                </a:solidFill>
                <a:effectLst/>
                <a:latin typeface="+mn-lt"/>
                <a:ea typeface="+mn-ea"/>
                <a:cs typeface="+mn-cs"/>
              </a:rPr>
              <a:t> на основе строки, полученной в результате выполнения SQL-запроса;</a:t>
            </a:r>
          </a:p>
          <a:p>
            <a:r>
              <a:rPr lang="ru-RU" sz="1200" b="0" i="0" kern="1200" dirty="0" smtClean="0">
                <a:solidFill>
                  <a:schemeClr val="tx1"/>
                </a:solidFill>
                <a:effectLst/>
                <a:latin typeface="+mn-lt"/>
                <a:ea typeface="+mn-ea"/>
                <a:cs typeface="+mn-cs"/>
              </a:rPr>
              <a:t>создание нового экземпляра </a:t>
            </a:r>
            <a:r>
              <a:rPr lang="ru-RU" sz="1200" b="1" i="0" kern="1200" dirty="0" smtClean="0">
                <a:solidFill>
                  <a:schemeClr val="tx1"/>
                </a:solidFill>
                <a:effectLst/>
                <a:latin typeface="+mn-lt"/>
                <a:ea typeface="+mn-ea"/>
                <a:cs typeface="+mn-cs"/>
              </a:rPr>
              <a:t>активной записи</a:t>
            </a:r>
            <a:r>
              <a:rPr lang="ru-RU" sz="1200" b="0" i="0" kern="1200" dirty="0" smtClean="0">
                <a:solidFill>
                  <a:schemeClr val="tx1"/>
                </a:solidFill>
                <a:effectLst/>
                <a:latin typeface="+mn-lt"/>
                <a:ea typeface="+mn-ea"/>
                <a:cs typeface="+mn-cs"/>
              </a:rPr>
              <a:t> для последующей вставки в таблицу;</a:t>
            </a:r>
          </a:p>
          <a:p>
            <a:r>
              <a:rPr lang="ru-RU" sz="1200" b="0" i="0" kern="1200" dirty="0" smtClean="0">
                <a:solidFill>
                  <a:schemeClr val="tx1"/>
                </a:solidFill>
                <a:effectLst/>
                <a:latin typeface="+mn-lt"/>
                <a:ea typeface="+mn-ea"/>
                <a:cs typeface="+mn-cs"/>
              </a:rPr>
              <a:t>статические методы поиска, выполняющие стандартные SQL-запросы и возвращающие </a:t>
            </a:r>
            <a:r>
              <a:rPr lang="ru-RU" sz="1200" b="1" i="0" kern="1200" dirty="0" smtClean="0">
                <a:solidFill>
                  <a:schemeClr val="tx1"/>
                </a:solidFill>
                <a:effectLst/>
                <a:latin typeface="+mn-lt"/>
                <a:ea typeface="+mn-ea"/>
                <a:cs typeface="+mn-cs"/>
              </a:rPr>
              <a:t>активные записи</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обновление базы данных и вставка в неё данных из </a:t>
            </a:r>
            <a:r>
              <a:rPr lang="ru-RU" sz="1200" b="1" i="0" kern="1200" dirty="0" smtClean="0">
                <a:solidFill>
                  <a:schemeClr val="tx1"/>
                </a:solidFill>
                <a:effectLst/>
                <a:latin typeface="+mn-lt"/>
                <a:ea typeface="+mn-ea"/>
                <a:cs typeface="+mn-cs"/>
              </a:rPr>
              <a:t>активной записи</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извлечение и установка значений полей (</a:t>
            </a:r>
            <a:r>
              <a:rPr lang="ru-RU" sz="1200" b="0" i="0" kern="1200" dirty="0" err="1" smtClean="0">
                <a:solidFill>
                  <a:schemeClr val="tx1"/>
                </a:solidFill>
                <a:effectLst/>
                <a:latin typeface="+mn-lt"/>
                <a:ea typeface="+mn-ea"/>
                <a:cs typeface="+mn-cs"/>
              </a:rPr>
              <a:t>get</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set</a:t>
            </a:r>
            <a:r>
              <a:rPr lang="ru-RU" sz="1200" b="0" i="0" kern="1200" dirty="0" smtClean="0">
                <a:solidFill>
                  <a:schemeClr val="tx1"/>
                </a:solidFill>
                <a:effectLst/>
                <a:latin typeface="+mn-lt"/>
                <a:ea typeface="+mn-ea"/>
                <a:cs typeface="+mn-cs"/>
              </a:rPr>
              <a:t>- методы);</a:t>
            </a:r>
          </a:p>
          <a:p>
            <a:r>
              <a:rPr lang="ru-RU" sz="1200" b="0" i="0" kern="1200" dirty="0" smtClean="0">
                <a:solidFill>
                  <a:schemeClr val="tx1"/>
                </a:solidFill>
                <a:effectLst/>
                <a:latin typeface="+mn-lt"/>
                <a:ea typeface="+mn-ea"/>
                <a:cs typeface="+mn-cs"/>
              </a:rPr>
              <a:t>реализация некоторых фрагментов бизнес-логики.</a:t>
            </a:r>
          </a:p>
          <a:p>
            <a:r>
              <a:rPr lang="ru-RU" sz="1200" b="0" i="0" kern="1200" dirty="0" smtClean="0">
                <a:solidFill>
                  <a:schemeClr val="tx1"/>
                </a:solidFill>
                <a:effectLst/>
                <a:latin typeface="+mn-lt"/>
                <a:ea typeface="+mn-ea"/>
                <a:cs typeface="+mn-cs"/>
              </a:rPr>
              <a:t>Методы извлечения и установки значений полей могут выполнять и другие действия, например преобразование типов SQL в типы, используемые приложением. Кроме того, </a:t>
            </a:r>
            <a:r>
              <a:rPr lang="ru-RU" sz="1200" b="0" i="0" kern="1200" dirty="0" err="1" smtClean="0">
                <a:solidFill>
                  <a:schemeClr val="tx1"/>
                </a:solidFill>
                <a:effectLst/>
                <a:latin typeface="+mn-lt"/>
                <a:ea typeface="+mn-ea"/>
                <a:cs typeface="+mn-cs"/>
              </a:rPr>
              <a:t>get</a:t>
            </a:r>
            <a:r>
              <a:rPr lang="ru-RU" sz="1200" b="0" i="0" kern="1200" dirty="0" smtClean="0">
                <a:solidFill>
                  <a:schemeClr val="tx1"/>
                </a:solidFill>
                <a:effectLst/>
                <a:latin typeface="+mn-lt"/>
                <a:ea typeface="+mn-ea"/>
                <a:cs typeface="+mn-cs"/>
              </a:rPr>
              <a:t>-метод может возвращать соответствующую </a:t>
            </a:r>
            <a:r>
              <a:rPr lang="ru-RU" sz="1200" b="1" i="0" kern="1200" dirty="0" smtClean="0">
                <a:solidFill>
                  <a:schemeClr val="tx1"/>
                </a:solidFill>
                <a:effectLst/>
                <a:latin typeface="+mn-lt"/>
                <a:ea typeface="+mn-ea"/>
                <a:cs typeface="+mn-cs"/>
              </a:rPr>
              <a:t>активную запись</a:t>
            </a:r>
            <a:r>
              <a:rPr lang="ru-RU" sz="1200" b="0" i="0" kern="1200" dirty="0" smtClean="0">
                <a:solidFill>
                  <a:schemeClr val="tx1"/>
                </a:solidFill>
                <a:effectLst/>
                <a:latin typeface="+mn-lt"/>
                <a:ea typeface="+mn-ea"/>
                <a:cs typeface="+mn-cs"/>
              </a:rPr>
              <a:t> таблицы, с которой связана текущая таблица (путём просмотра первой).</a:t>
            </a:r>
          </a:p>
          <a:p>
            <a:r>
              <a:rPr lang="ru-RU" sz="1200" b="0" i="0" kern="1200" dirty="0" smtClean="0">
                <a:solidFill>
                  <a:schemeClr val="tx1"/>
                </a:solidFill>
                <a:effectLst/>
                <a:latin typeface="+mn-lt"/>
                <a:ea typeface="+mn-ea"/>
                <a:cs typeface="+mn-cs"/>
              </a:rPr>
              <a:t>Классы </a:t>
            </a:r>
            <a:r>
              <a:rPr lang="ru-RU" sz="1200" b="1" i="0" kern="1200" dirty="0" smtClean="0">
                <a:solidFill>
                  <a:schemeClr val="tx1"/>
                </a:solidFill>
                <a:effectLst/>
                <a:latin typeface="+mn-lt"/>
                <a:ea typeface="+mn-ea"/>
                <a:cs typeface="+mn-cs"/>
              </a:rPr>
              <a:t>активной записи</a:t>
            </a:r>
            <a:r>
              <a:rPr lang="ru-RU" sz="1200" b="0" i="0" kern="1200" dirty="0" smtClean="0">
                <a:solidFill>
                  <a:schemeClr val="tx1"/>
                </a:solidFill>
                <a:effectLst/>
                <a:latin typeface="+mn-lt"/>
                <a:ea typeface="+mn-ea"/>
                <a:cs typeface="+mn-cs"/>
              </a:rPr>
              <a:t> довольно удобны с точки зрения разработчиков, однако не позволяют им полностью абстрагироваться от реляционной базы данных. Впрочем, это не так уж плохо, поскольку даёт возможность использовать меньше типовых решений, предназначенных для отображения объектной модели на базу данных.</a:t>
            </a:r>
          </a:p>
          <a:p>
            <a:r>
              <a:rPr lang="ru-RU" sz="1200" b="1" i="0" kern="1200" dirty="0" smtClean="0">
                <a:solidFill>
                  <a:schemeClr val="tx1"/>
                </a:solidFill>
                <a:effectLst/>
                <a:latin typeface="+mn-lt"/>
                <a:ea typeface="+mn-ea"/>
                <a:cs typeface="+mn-cs"/>
              </a:rPr>
              <a:t>Активная запись</a:t>
            </a:r>
            <a:r>
              <a:rPr lang="ru-RU" sz="1200" b="0" i="0" kern="1200" dirty="0" smtClean="0">
                <a:solidFill>
                  <a:schemeClr val="tx1"/>
                </a:solidFill>
                <a:effectLst/>
                <a:latin typeface="+mn-lt"/>
                <a:ea typeface="+mn-ea"/>
                <a:cs typeface="+mn-cs"/>
              </a:rPr>
              <a:t> очень похожа на </a:t>
            </a:r>
            <a:r>
              <a:rPr lang="ru-RU" sz="1200" b="0" i="1" kern="1200" dirty="0" smtClean="0">
                <a:solidFill>
                  <a:schemeClr val="tx1"/>
                </a:solidFill>
                <a:effectLst/>
                <a:latin typeface="+mn-lt"/>
                <a:ea typeface="+mn-ea"/>
                <a:cs typeface="+mn-cs"/>
              </a:rPr>
              <a:t>шлюз записи данных (</a:t>
            </a:r>
            <a:r>
              <a:rPr lang="ru-RU" sz="1200" b="0" i="1" kern="1200" dirty="0" err="1" smtClean="0">
                <a:solidFill>
                  <a:schemeClr val="tx1"/>
                </a:solidFill>
                <a:effectLst/>
                <a:latin typeface="+mn-lt"/>
                <a:ea typeface="+mn-ea"/>
                <a:cs typeface="+mn-cs"/>
              </a:rPr>
              <a:t>Row</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Data</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Gateway</a:t>
            </a: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Принципиальное отличие между ними состоит в том, что </a:t>
            </a:r>
            <a:r>
              <a:rPr lang="ru-RU" sz="1200" b="0" i="1" kern="1200" dirty="0" smtClean="0">
                <a:solidFill>
                  <a:schemeClr val="tx1"/>
                </a:solidFill>
                <a:effectLst/>
                <a:latin typeface="+mn-lt"/>
                <a:ea typeface="+mn-ea"/>
                <a:cs typeface="+mn-cs"/>
              </a:rPr>
              <a:t>шлюз записи данных</a:t>
            </a:r>
            <a:r>
              <a:rPr lang="ru-RU" sz="1200" b="0" i="0" kern="1200" dirty="0" smtClean="0">
                <a:solidFill>
                  <a:schemeClr val="tx1"/>
                </a:solidFill>
                <a:effectLst/>
                <a:latin typeface="+mn-lt"/>
                <a:ea typeface="+mn-ea"/>
                <a:cs typeface="+mn-cs"/>
              </a:rPr>
              <a:t> содержит только логику доступа к базе данных, в то время как </a:t>
            </a:r>
            <a:r>
              <a:rPr lang="ru-RU" sz="1200" b="1" i="0" kern="1200" dirty="0" smtClean="0">
                <a:solidFill>
                  <a:schemeClr val="tx1"/>
                </a:solidFill>
                <a:effectLst/>
                <a:latin typeface="+mn-lt"/>
                <a:ea typeface="+mn-ea"/>
                <a:cs typeface="+mn-cs"/>
              </a:rPr>
              <a:t>активная запись</a:t>
            </a:r>
            <a:r>
              <a:rPr lang="ru-RU" sz="1200" b="0" i="0" kern="1200" dirty="0" smtClean="0">
                <a:solidFill>
                  <a:schemeClr val="tx1"/>
                </a:solidFill>
                <a:effectLst/>
                <a:latin typeface="+mn-lt"/>
                <a:ea typeface="+mn-ea"/>
                <a:cs typeface="+mn-cs"/>
              </a:rPr>
              <a:t> содержит и логику доступа к данным, и логику домена. Как это часто бывает в мире программного обеспечения, граница между упомянутыми типовыми решениями весьма приблизительна, однако игнорировать её всё-таки не следует.</a:t>
            </a:r>
          </a:p>
          <a:p>
            <a:r>
              <a:rPr lang="ru-RU" sz="1200" b="0" i="0" kern="1200" dirty="0" smtClean="0">
                <a:solidFill>
                  <a:schemeClr val="tx1"/>
                </a:solidFill>
                <a:effectLst/>
                <a:latin typeface="+mn-lt"/>
                <a:ea typeface="+mn-ea"/>
                <a:cs typeface="+mn-cs"/>
              </a:rPr>
              <a:t>Поскольку </a:t>
            </a:r>
            <a:r>
              <a:rPr lang="ru-RU" sz="1200" b="1" i="0" kern="1200" dirty="0" smtClean="0">
                <a:solidFill>
                  <a:schemeClr val="tx1"/>
                </a:solidFill>
                <a:effectLst/>
                <a:latin typeface="+mn-lt"/>
                <a:ea typeface="+mn-ea"/>
                <a:cs typeface="+mn-cs"/>
              </a:rPr>
              <a:t>активная запись</a:t>
            </a:r>
            <a:r>
              <a:rPr lang="ru-RU" sz="1200" b="0" i="0" kern="1200" dirty="0" smtClean="0">
                <a:solidFill>
                  <a:schemeClr val="tx1"/>
                </a:solidFill>
                <a:effectLst/>
                <a:latin typeface="+mn-lt"/>
                <a:ea typeface="+mn-ea"/>
                <a:cs typeface="+mn-cs"/>
              </a:rPr>
              <a:t> тесно привязана к базе данных, рекомендуется использовать в этом типовом решении статические методы поиска. Однако не обязательно выделять методы поиска в отдельный класс, как это делалось в </a:t>
            </a:r>
            <a:r>
              <a:rPr lang="ru-RU" sz="1200" b="0" i="1" kern="1200" dirty="0" smtClean="0">
                <a:solidFill>
                  <a:schemeClr val="tx1"/>
                </a:solidFill>
                <a:effectLst/>
                <a:latin typeface="+mn-lt"/>
                <a:ea typeface="+mn-ea"/>
                <a:cs typeface="+mn-cs"/>
              </a:rPr>
              <a:t>шлюзе записи данных</a:t>
            </a:r>
            <a:r>
              <a:rPr lang="ru-RU" sz="1200" b="0" i="0" kern="1200" dirty="0" smtClean="0">
                <a:solidFill>
                  <a:schemeClr val="tx1"/>
                </a:solidFill>
                <a:effectLst/>
                <a:latin typeface="+mn-lt"/>
                <a:ea typeface="+mn-ea"/>
                <a:cs typeface="+mn-cs"/>
              </a:rPr>
              <a:t>, поскольку тестировать в этом случае будет легче.</a:t>
            </a:r>
          </a:p>
          <a:p>
            <a:r>
              <a:rPr lang="ru-RU" sz="1200" b="0" i="0" kern="1200" dirty="0" smtClean="0">
                <a:solidFill>
                  <a:schemeClr val="tx1"/>
                </a:solidFill>
                <a:effectLst/>
                <a:latin typeface="+mn-lt"/>
                <a:ea typeface="+mn-ea"/>
                <a:cs typeface="+mn-cs"/>
              </a:rPr>
              <a:t>Как и другие типовые решения, предназначенные для работы с таблицами, </a:t>
            </a:r>
            <a:r>
              <a:rPr lang="ru-RU" sz="1200" b="1" i="0" kern="1200" dirty="0" smtClean="0">
                <a:solidFill>
                  <a:schemeClr val="tx1"/>
                </a:solidFill>
                <a:effectLst/>
                <a:latin typeface="+mn-lt"/>
                <a:ea typeface="+mn-ea"/>
                <a:cs typeface="+mn-cs"/>
              </a:rPr>
              <a:t>активную запись</a:t>
            </a:r>
            <a:r>
              <a:rPr lang="ru-RU" sz="1200" b="0" i="0" kern="1200" dirty="0" smtClean="0">
                <a:solidFill>
                  <a:schemeClr val="tx1"/>
                </a:solidFill>
                <a:effectLst/>
                <a:latin typeface="+mn-lt"/>
                <a:ea typeface="+mn-ea"/>
                <a:cs typeface="+mn-cs"/>
              </a:rPr>
              <a:t> можно применять не только к таблицам, но и к представлениям или запросам.</a:t>
            </a:r>
          </a:p>
          <a:p>
            <a:endParaRPr lang="ru-RU" dirty="0" smtClean="0"/>
          </a:p>
          <a:p>
            <a:endParaRPr lang="ru-RU" dirty="0"/>
          </a:p>
        </p:txBody>
      </p:sp>
      <p:sp>
        <p:nvSpPr>
          <p:cNvPr id="4" name="Номер слайда 3"/>
          <p:cNvSpPr>
            <a:spLocks noGrp="1"/>
          </p:cNvSpPr>
          <p:nvPr>
            <p:ph type="sldNum" sz="quarter" idx="10"/>
          </p:nvPr>
        </p:nvSpPr>
        <p:spPr/>
        <p:txBody>
          <a:bodyPr/>
          <a:lstStyle/>
          <a:p>
            <a:fld id="{1BCF23EC-20E1-428B-9B52-62384534CEAC}" type="slidenum">
              <a:rPr lang="ru-RU" smtClean="0"/>
              <a:t>10</a:t>
            </a:fld>
            <a:endParaRPr lang="ru-RU"/>
          </a:p>
        </p:txBody>
      </p:sp>
    </p:spTree>
    <p:extLst>
      <p:ext uri="{BB962C8B-B14F-4D97-AF65-F5344CB8AC3E}">
        <p14:creationId xmlns:p14="http://schemas.microsoft.com/office/powerpoint/2010/main" val="1015503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sz="1200" b="0" i="0" kern="1200" dirty="0" smtClean="0">
                <a:solidFill>
                  <a:schemeClr val="tx1"/>
                </a:solidFill>
                <a:effectLst/>
                <a:latin typeface="+mn-lt"/>
                <a:ea typeface="+mn-ea"/>
                <a:cs typeface="+mn-cs"/>
              </a:rPr>
              <a:t>Как уже отмечалось, при разработке модели предметной области основная проблема заключается в выборе между </a:t>
            </a:r>
            <a:r>
              <a:rPr lang="ru-RU" sz="1200" b="1" i="0" kern="1200" dirty="0" smtClean="0">
                <a:solidFill>
                  <a:schemeClr val="tx1"/>
                </a:solidFill>
                <a:effectLst/>
                <a:latin typeface="+mn-lt"/>
                <a:ea typeface="+mn-ea"/>
                <a:cs typeface="+mn-cs"/>
              </a:rPr>
              <a:t>активной записью</a:t>
            </a:r>
            <a:r>
              <a:rPr lang="ru-RU" sz="1200" b="0" i="0" kern="1200" dirty="0" smtClean="0">
                <a:solidFill>
                  <a:schemeClr val="tx1"/>
                </a:solidFill>
                <a:effectLst/>
                <a:latin typeface="+mn-lt"/>
                <a:ea typeface="+mn-ea"/>
                <a:cs typeface="+mn-cs"/>
              </a:rPr>
              <a:t> и </a:t>
            </a:r>
            <a:r>
              <a:rPr lang="ru-RU" sz="1200" b="0" i="1" kern="1200" dirty="0" smtClean="0">
                <a:solidFill>
                  <a:schemeClr val="tx1"/>
                </a:solidFill>
                <a:effectLst/>
                <a:latin typeface="+mn-lt"/>
                <a:ea typeface="+mn-ea"/>
                <a:cs typeface="+mn-cs"/>
              </a:rPr>
              <a:t>преобразователем данных (</a:t>
            </a:r>
            <a:r>
              <a:rPr lang="ru-RU" sz="1200" b="0" i="1" kern="1200" dirty="0" err="1" smtClean="0">
                <a:solidFill>
                  <a:schemeClr val="tx1"/>
                </a:solidFill>
                <a:effectLst/>
                <a:latin typeface="+mn-lt"/>
                <a:ea typeface="+mn-ea"/>
                <a:cs typeface="+mn-cs"/>
              </a:rPr>
              <a:t>Data</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Mapper</a:t>
            </a: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Преимуществом </a:t>
            </a:r>
            <a:r>
              <a:rPr lang="ru-RU" sz="1200" b="1" i="0" kern="1200" dirty="0" smtClean="0">
                <a:solidFill>
                  <a:schemeClr val="tx1"/>
                </a:solidFill>
                <a:effectLst/>
                <a:latin typeface="+mn-lt"/>
                <a:ea typeface="+mn-ea"/>
                <a:cs typeface="+mn-cs"/>
              </a:rPr>
              <a:t>активной записи</a:t>
            </a:r>
            <a:r>
              <a:rPr lang="ru-RU" sz="1200" b="0" i="0" kern="1200" dirty="0" smtClean="0">
                <a:solidFill>
                  <a:schemeClr val="tx1"/>
                </a:solidFill>
                <a:effectLst/>
                <a:latin typeface="+mn-lt"/>
                <a:ea typeface="+mn-ea"/>
                <a:cs typeface="+mn-cs"/>
              </a:rPr>
              <a:t> является простота ее реализации. Недостаток же состоит в том, что </a:t>
            </a:r>
            <a:r>
              <a:rPr lang="ru-RU" sz="1200" b="1" i="0" kern="1200" dirty="0" smtClean="0">
                <a:solidFill>
                  <a:schemeClr val="tx1"/>
                </a:solidFill>
                <a:effectLst/>
                <a:latin typeface="+mn-lt"/>
                <a:ea typeface="+mn-ea"/>
                <a:cs typeface="+mn-cs"/>
              </a:rPr>
              <a:t>активные записи</a:t>
            </a:r>
            <a:r>
              <a:rPr lang="ru-RU" sz="1200" b="0" i="0" kern="1200" dirty="0" smtClean="0">
                <a:solidFill>
                  <a:schemeClr val="tx1"/>
                </a:solidFill>
                <a:effectLst/>
                <a:latin typeface="+mn-lt"/>
                <a:ea typeface="+mn-ea"/>
                <a:cs typeface="+mn-cs"/>
              </a:rPr>
              <a:t> хороши только тогда, когда точно отображаются на таблицы базы данных (изоморфная схема). Если бизнес-логика приложения достаточно сложна, наверняка захочется использовать имеющиеся отношения, коллекции, наследование и т.п. Все это не слишком хорошо отображается на </a:t>
            </a:r>
            <a:r>
              <a:rPr lang="ru-RU" sz="1200" b="1" i="0" kern="1200" dirty="0" smtClean="0">
                <a:solidFill>
                  <a:schemeClr val="tx1"/>
                </a:solidFill>
                <a:effectLst/>
                <a:latin typeface="+mn-lt"/>
                <a:ea typeface="+mn-ea"/>
                <a:cs typeface="+mn-cs"/>
              </a:rPr>
              <a:t>активную запись</a:t>
            </a:r>
            <a:r>
              <a:rPr lang="ru-RU" sz="1200" b="0" i="0" kern="1200" dirty="0" smtClean="0">
                <a:solidFill>
                  <a:schemeClr val="tx1"/>
                </a:solidFill>
                <a:effectLst/>
                <a:latin typeface="+mn-lt"/>
                <a:ea typeface="+mn-ea"/>
                <a:cs typeface="+mn-cs"/>
              </a:rPr>
              <a:t>, а добавление этих элементов «по частям» приведет к страшной неразберихе. В подобных ситуациях лучше воспользоваться </a:t>
            </a:r>
            <a:r>
              <a:rPr lang="ru-RU" sz="1200" b="0" i="1" kern="1200" dirty="0" smtClean="0">
                <a:solidFill>
                  <a:schemeClr val="tx1"/>
                </a:solidFill>
                <a:effectLst/>
                <a:latin typeface="+mn-lt"/>
                <a:ea typeface="+mn-ea"/>
                <a:cs typeface="+mn-cs"/>
              </a:rPr>
              <a:t>преобразователем данных</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Еще одним недостатком использования </a:t>
            </a:r>
            <a:r>
              <a:rPr lang="ru-RU" sz="1200" b="1" i="0" kern="1200" dirty="0" smtClean="0">
                <a:solidFill>
                  <a:schemeClr val="tx1"/>
                </a:solidFill>
                <a:effectLst/>
                <a:latin typeface="+mn-lt"/>
                <a:ea typeface="+mn-ea"/>
                <a:cs typeface="+mn-cs"/>
              </a:rPr>
              <a:t>активной записи</a:t>
            </a:r>
            <a:r>
              <a:rPr lang="ru-RU" sz="1200" b="0" i="0" kern="1200" dirty="0" smtClean="0">
                <a:solidFill>
                  <a:schemeClr val="tx1"/>
                </a:solidFill>
                <a:effectLst/>
                <a:latin typeface="+mn-lt"/>
                <a:ea typeface="+mn-ea"/>
                <a:cs typeface="+mn-cs"/>
              </a:rPr>
              <a:t> является тесная зависимость структуры ее объектов от структуры базы данных. В этом случае изменить структуру базы данных или </a:t>
            </a:r>
            <a:r>
              <a:rPr lang="ru-RU" sz="1200" b="1" i="0" kern="1200" dirty="0" smtClean="0">
                <a:solidFill>
                  <a:schemeClr val="tx1"/>
                </a:solidFill>
                <a:effectLst/>
                <a:latin typeface="+mn-lt"/>
                <a:ea typeface="+mn-ea"/>
                <a:cs typeface="+mn-cs"/>
              </a:rPr>
              <a:t>активной записи</a:t>
            </a:r>
            <a:r>
              <a:rPr lang="ru-RU" sz="1200" b="0" i="0" kern="1200" dirty="0" smtClean="0">
                <a:solidFill>
                  <a:schemeClr val="tx1"/>
                </a:solidFill>
                <a:effectLst/>
                <a:latin typeface="+mn-lt"/>
                <a:ea typeface="+mn-ea"/>
                <a:cs typeface="+mn-cs"/>
              </a:rPr>
              <a:t> довольно сложно, а ведь по мере развития проекта подобная необходимость возникает очень и очень часто.</a:t>
            </a:r>
          </a:p>
          <a:p>
            <a:r>
              <a:rPr lang="ru-RU" dirty="0" smtClean="0"/>
              <a:t/>
            </a:r>
            <a:br>
              <a:rPr lang="ru-RU" dirty="0" smtClean="0"/>
            </a:br>
            <a:r>
              <a:rPr lang="ru-RU" sz="1200" b="1" i="0" kern="1200" dirty="0" smtClean="0">
                <a:solidFill>
                  <a:schemeClr val="tx1"/>
                </a:solidFill>
                <a:effectLst/>
                <a:latin typeface="+mn-lt"/>
                <a:ea typeface="+mn-ea"/>
                <a:cs typeface="+mn-cs"/>
              </a:rPr>
              <a:t>Активную запись</a:t>
            </a:r>
            <a:r>
              <a:rPr lang="ru-RU" sz="1200" b="0" i="0" kern="1200" dirty="0" smtClean="0">
                <a:solidFill>
                  <a:schemeClr val="tx1"/>
                </a:solidFill>
                <a:effectLst/>
                <a:latin typeface="+mn-lt"/>
                <a:ea typeface="+mn-ea"/>
                <a:cs typeface="+mn-cs"/>
              </a:rPr>
              <a:t> хорошо сочетать со </a:t>
            </a:r>
            <a:r>
              <a:rPr lang="ru-RU" sz="1200" b="0" i="1" kern="1200" dirty="0" smtClean="0">
                <a:solidFill>
                  <a:schemeClr val="tx1"/>
                </a:solidFill>
                <a:effectLst/>
                <a:latin typeface="+mn-lt"/>
                <a:ea typeface="+mn-ea"/>
                <a:cs typeface="+mn-cs"/>
              </a:rPr>
              <a:t>сценарием транзакции (Transaction Script)</a:t>
            </a:r>
            <a:r>
              <a:rPr lang="ru-RU" sz="1200" b="0" i="0" kern="1200" dirty="0" smtClean="0">
                <a:solidFill>
                  <a:schemeClr val="tx1"/>
                </a:solidFill>
                <a:effectLst/>
                <a:latin typeface="+mn-lt"/>
                <a:ea typeface="+mn-ea"/>
                <a:cs typeface="+mn-cs"/>
              </a:rPr>
              <a:t>, особенно если смущает постоянное повторение одного и того же кода и сложность обновления таблиц и сценариев; подобные ситуации нередко сопровождают использование </a:t>
            </a:r>
            <a:r>
              <a:rPr lang="ru-RU" sz="1200" b="0" i="1" kern="1200" dirty="0" smtClean="0">
                <a:solidFill>
                  <a:schemeClr val="tx1"/>
                </a:solidFill>
                <a:effectLst/>
                <a:latin typeface="+mn-lt"/>
                <a:ea typeface="+mn-ea"/>
                <a:cs typeface="+mn-cs"/>
              </a:rPr>
              <a:t>сценариев транзакции</a:t>
            </a:r>
            <a:r>
              <a:rPr lang="ru-RU" sz="1200" b="0" i="0" kern="1200" dirty="0" smtClean="0">
                <a:solidFill>
                  <a:schemeClr val="tx1"/>
                </a:solidFill>
                <a:effectLst/>
                <a:latin typeface="+mn-lt"/>
                <a:ea typeface="+mn-ea"/>
                <a:cs typeface="+mn-cs"/>
              </a:rPr>
              <a:t>. В этом случае вы можете приступить к </a:t>
            </a:r>
            <a:r>
              <a:rPr lang="ru-RU" sz="1200" b="0" i="0" kern="1200" dirty="0" err="1" smtClean="0">
                <a:solidFill>
                  <a:schemeClr val="tx1"/>
                </a:solidFill>
                <a:effectLst/>
                <a:latin typeface="+mn-lt"/>
                <a:ea typeface="+mn-ea"/>
                <a:cs typeface="+mn-cs"/>
              </a:rPr>
              <a:t>созданию</a:t>
            </a:r>
            <a:r>
              <a:rPr lang="ru-RU" sz="1200" b="1" i="0" kern="1200" dirty="0" err="1" smtClean="0">
                <a:solidFill>
                  <a:schemeClr val="tx1"/>
                </a:solidFill>
                <a:effectLst/>
                <a:latin typeface="+mn-lt"/>
                <a:ea typeface="+mn-ea"/>
                <a:cs typeface="+mn-cs"/>
              </a:rPr>
              <a:t>активных</a:t>
            </a:r>
            <a:r>
              <a:rPr lang="ru-RU" sz="1200" b="1" i="0" kern="1200" dirty="0" smtClean="0">
                <a:solidFill>
                  <a:schemeClr val="tx1"/>
                </a:solidFill>
                <a:effectLst/>
                <a:latin typeface="+mn-lt"/>
                <a:ea typeface="+mn-ea"/>
                <a:cs typeface="+mn-cs"/>
              </a:rPr>
              <a:t> записей</a:t>
            </a:r>
            <a:r>
              <a:rPr lang="ru-RU" sz="1200" b="0" i="0" kern="1200" dirty="0" smtClean="0">
                <a:solidFill>
                  <a:schemeClr val="tx1"/>
                </a:solidFill>
                <a:effectLst/>
                <a:latin typeface="+mn-lt"/>
                <a:ea typeface="+mn-ea"/>
                <a:cs typeface="+mn-cs"/>
              </a:rPr>
              <a:t>, постепенно перенося в них повторяющуюся логику.</a:t>
            </a: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1BCF23EC-20E1-428B-9B52-62384534CEAC}" type="slidenum">
              <a:rPr lang="ru-RU" smtClean="0"/>
              <a:t>11</a:t>
            </a:fld>
            <a:endParaRPr lang="ru-RU"/>
          </a:p>
        </p:txBody>
      </p:sp>
    </p:spTree>
    <p:extLst>
      <p:ext uri="{BB962C8B-B14F-4D97-AF65-F5344CB8AC3E}">
        <p14:creationId xmlns:p14="http://schemas.microsoft.com/office/powerpoint/2010/main" val="3057498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err="1" smtClean="0">
                <a:solidFill>
                  <a:schemeClr val="tx1"/>
                </a:solidFill>
                <a:effectLst/>
                <a:latin typeface="+mn-lt"/>
                <a:ea typeface="+mn-ea"/>
                <a:cs typeface="+mn-cs"/>
              </a:rPr>
              <a:t>Проблемы:</a:t>
            </a:r>
            <a:r>
              <a:rPr lang="ru-RU" sz="1200" b="0" i="0" kern="1200" dirty="0" err="1" smtClean="0">
                <a:solidFill>
                  <a:schemeClr val="tx1"/>
                </a:solidFill>
                <a:effectLst/>
                <a:latin typeface="+mn-lt"/>
                <a:ea typeface="+mn-ea"/>
                <a:cs typeface="+mn-cs"/>
              </a:rPr>
              <a:t>Объекты</a:t>
            </a:r>
            <a:r>
              <a:rPr lang="ru-RU" sz="1200" b="0" i="0" kern="1200" dirty="0" smtClean="0">
                <a:solidFill>
                  <a:schemeClr val="tx1"/>
                </a:solidFill>
                <a:effectLst/>
                <a:latin typeface="+mn-lt"/>
                <a:ea typeface="+mn-ea"/>
                <a:cs typeface="+mn-cs"/>
              </a:rPr>
              <a:t> и реляционные СУБД используют разные механизмы структурирования данных. В реляционных базах данных не отображаются многие характеристики объектов, в частности коллекции и наследование. При построении объектной модели с большим объемом бизнес-логики эти механизмы позволяют лучше организовать данные и соответствующее им поведение. С другой стороны, использование подобных механизмов приводит к несовпадению объектной и реляционной схем.</a:t>
            </a:r>
          </a:p>
          <a:p>
            <a:r>
              <a:rPr lang="ru-RU" sz="1200" b="0" i="0" kern="1200" dirty="0" smtClean="0">
                <a:solidFill>
                  <a:schemeClr val="tx1"/>
                </a:solidFill>
                <a:effectLst/>
                <a:latin typeface="+mn-lt"/>
                <a:ea typeface="+mn-ea"/>
                <a:cs typeface="+mn-cs"/>
              </a:rPr>
              <a:t>Объектная модель и реляционная СУБД должны обмениваться данными. Несовпадение схем делает эту задачу крайне сложной. Если объект "знает" о структуре реляционной базы данных, изменение одного из них приводит к необходимости изменения другого.</a:t>
            </a:r>
          </a:p>
          <a:p>
            <a:r>
              <a:rPr lang="ru-RU" sz="1200" b="0" i="0" kern="1200" dirty="0" smtClean="0">
                <a:solidFill>
                  <a:schemeClr val="tx1"/>
                </a:solidFill>
                <a:effectLst/>
                <a:latin typeface="+mn-lt"/>
                <a:ea typeface="+mn-ea"/>
                <a:cs typeface="+mn-cs"/>
              </a:rPr>
              <a:t>Типовое решение </a:t>
            </a:r>
            <a:r>
              <a:rPr lang="ru-RU" sz="1200" b="1" i="0" kern="1200" dirty="0" smtClean="0">
                <a:solidFill>
                  <a:schemeClr val="tx1"/>
                </a:solidFill>
                <a:effectLst/>
                <a:latin typeface="+mn-lt"/>
                <a:ea typeface="+mn-ea"/>
                <a:cs typeface="+mn-cs"/>
              </a:rPr>
              <a:t>преобразователь данных</a:t>
            </a:r>
            <a:r>
              <a:rPr lang="ru-RU" sz="1200" b="0" i="0" kern="1200" dirty="0" smtClean="0">
                <a:solidFill>
                  <a:schemeClr val="tx1"/>
                </a:solidFill>
                <a:effectLst/>
                <a:latin typeface="+mn-lt"/>
                <a:ea typeface="+mn-ea"/>
                <a:cs typeface="+mn-cs"/>
              </a:rPr>
              <a:t> представляет собой слой программного обеспечения, которое определяет объекты, расположенные в оперативной памяти, от базы данных. В функции </a:t>
            </a:r>
            <a:r>
              <a:rPr lang="ru-RU" sz="1200" b="1" i="0" kern="1200" dirty="0" smtClean="0">
                <a:solidFill>
                  <a:schemeClr val="tx1"/>
                </a:solidFill>
                <a:effectLst/>
                <a:latin typeface="+mn-lt"/>
                <a:ea typeface="+mn-ea"/>
                <a:cs typeface="+mn-cs"/>
              </a:rPr>
              <a:t>преобразователя данных</a:t>
            </a:r>
            <a:r>
              <a:rPr lang="ru-RU" sz="1200" b="0" i="0" kern="1200" dirty="0" smtClean="0">
                <a:solidFill>
                  <a:schemeClr val="tx1"/>
                </a:solidFill>
                <a:effectLst/>
                <a:latin typeface="+mn-lt"/>
                <a:ea typeface="+mn-ea"/>
                <a:cs typeface="+mn-cs"/>
              </a:rPr>
              <a:t> входит передача данных между объектами и базой данных и изоляция их друг от друга. Благодаря использованию этого типового решения объекты, расположенные в оперативной памяти, могут даже "не подозревать" о самом факте присутствия базы данных. Им не нужен SQL-интерфейс и тем более схема базы данных. (В свою очередь, схема базы данных никогда "не знает" об объектах, которые ее используют.) Более того, </a:t>
            </a:r>
            <a:r>
              <a:rPr lang="ru-RU" sz="1200" b="1" i="0" kern="1200" dirty="0" smtClean="0">
                <a:solidFill>
                  <a:schemeClr val="tx1"/>
                </a:solidFill>
                <a:effectLst/>
                <a:latin typeface="+mn-lt"/>
                <a:ea typeface="+mn-ea"/>
                <a:cs typeface="+mn-cs"/>
              </a:rPr>
              <a:t>преобразователь </a:t>
            </a:r>
            <a:r>
              <a:rPr lang="ru-RU" sz="1200" b="1" i="0" kern="1200" dirty="0" err="1" smtClean="0">
                <a:solidFill>
                  <a:schemeClr val="tx1"/>
                </a:solidFill>
                <a:effectLst/>
                <a:latin typeface="+mn-lt"/>
                <a:ea typeface="+mn-ea"/>
                <a:cs typeface="+mn-cs"/>
              </a:rPr>
              <a:t>данных</a:t>
            </a:r>
            <a:r>
              <a:rPr lang="ru-RU" sz="1200" b="0" i="0" kern="1200" dirty="0" err="1" smtClean="0">
                <a:solidFill>
                  <a:schemeClr val="tx1"/>
                </a:solidFill>
                <a:effectLst/>
                <a:latin typeface="+mn-lt"/>
                <a:ea typeface="+mn-ea"/>
                <a:cs typeface="+mn-cs"/>
              </a:rPr>
              <a:t>полностью</a:t>
            </a:r>
            <a:r>
              <a:rPr lang="ru-RU" sz="1200" b="0" i="0" kern="1200" dirty="0" smtClean="0">
                <a:solidFill>
                  <a:schemeClr val="tx1"/>
                </a:solidFill>
                <a:effectLst/>
                <a:latin typeface="+mn-lt"/>
                <a:ea typeface="+mn-ea"/>
                <a:cs typeface="+mn-cs"/>
              </a:rPr>
              <a:t> скрыт от уровня домена.</a:t>
            </a:r>
          </a:p>
          <a:p>
            <a:endParaRPr lang="ru-RU" dirty="0"/>
          </a:p>
        </p:txBody>
      </p:sp>
      <p:sp>
        <p:nvSpPr>
          <p:cNvPr id="4" name="Номер слайда 3"/>
          <p:cNvSpPr>
            <a:spLocks noGrp="1"/>
          </p:cNvSpPr>
          <p:nvPr>
            <p:ph type="sldNum" sz="quarter" idx="10"/>
          </p:nvPr>
        </p:nvSpPr>
        <p:spPr/>
        <p:txBody>
          <a:bodyPr/>
          <a:lstStyle/>
          <a:p>
            <a:fld id="{1BCF23EC-20E1-428B-9B52-62384534CEAC}" type="slidenum">
              <a:rPr lang="ru-RU" smtClean="0"/>
              <a:t>12</a:t>
            </a:fld>
            <a:endParaRPr lang="ru-RU"/>
          </a:p>
        </p:txBody>
      </p:sp>
    </p:spTree>
    <p:extLst>
      <p:ext uri="{BB962C8B-B14F-4D97-AF65-F5344CB8AC3E}">
        <p14:creationId xmlns:p14="http://schemas.microsoft.com/office/powerpoint/2010/main" val="981217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r>
              <a:rPr lang="ru-RU" sz="1200" b="0" i="0" kern="1200" dirty="0" smtClean="0">
                <a:solidFill>
                  <a:schemeClr val="tx1"/>
                </a:solidFill>
                <a:effectLst/>
                <a:latin typeface="+mn-lt"/>
                <a:ea typeface="+mn-ea"/>
                <a:cs typeface="+mn-cs"/>
              </a:rPr>
              <a:t>Рассмотрим пример элементарного </a:t>
            </a:r>
            <a:r>
              <a:rPr lang="ru-RU" sz="1200" b="1" i="0" kern="1200" dirty="0" smtClean="0">
                <a:solidFill>
                  <a:schemeClr val="tx1"/>
                </a:solidFill>
                <a:effectLst/>
                <a:latin typeface="+mn-lt"/>
                <a:ea typeface="+mn-ea"/>
                <a:cs typeface="+mn-cs"/>
              </a:rPr>
              <a:t>преобразователя данных</a:t>
            </a:r>
            <a:r>
              <a:rPr lang="ru-RU" sz="1200" b="0" i="0" kern="1200" dirty="0" smtClean="0">
                <a:solidFill>
                  <a:schemeClr val="tx1"/>
                </a:solidFill>
                <a:effectLst/>
                <a:latin typeface="+mn-lt"/>
                <a:ea typeface="+mn-ea"/>
                <a:cs typeface="+mn-cs"/>
              </a:rPr>
              <a:t>. Структура этого слоя достаточно проста и, возможно, не стоит тех усилий, которые могут быть потрачены на её реализацию. Кроме того, простая структура преобразователя влечёт за собой применение более простых (и поэтому лучших) типовых решений, что вряд ли подойдёт для реальных систем. Тем не менее, начинать объяснение новых идей лучше именно на простых примерах.</a:t>
            </a:r>
          </a:p>
          <a:p>
            <a:r>
              <a:rPr lang="ru-RU" sz="1200" b="0" i="0" kern="1200" dirty="0" smtClean="0">
                <a:solidFill>
                  <a:schemeClr val="tx1"/>
                </a:solidFill>
                <a:effectLst/>
                <a:latin typeface="+mn-lt"/>
                <a:ea typeface="+mn-ea"/>
                <a:cs typeface="+mn-cs"/>
              </a:rPr>
              <a:t>В этом примере есть классы </a:t>
            </a:r>
            <a:r>
              <a:rPr lang="ru-RU" sz="1200" b="0" i="0" kern="1200" dirty="0" err="1" smtClean="0">
                <a:solidFill>
                  <a:schemeClr val="tx1"/>
                </a:solidFill>
                <a:effectLst/>
                <a:latin typeface="+mn-lt"/>
                <a:ea typeface="+mn-ea"/>
                <a:cs typeface="+mn-cs"/>
              </a:rPr>
              <a:t>Person</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PersonMapper</a:t>
            </a:r>
            <a:r>
              <a:rPr lang="ru-RU" sz="1200" b="0" i="0" kern="1200" dirty="0" smtClean="0">
                <a:solidFill>
                  <a:schemeClr val="tx1"/>
                </a:solidFill>
                <a:effectLst/>
                <a:latin typeface="+mn-lt"/>
                <a:ea typeface="+mn-ea"/>
                <a:cs typeface="+mn-cs"/>
              </a:rPr>
              <a:t>. Для загрузки данных в объект </a:t>
            </a:r>
            <a:r>
              <a:rPr lang="ru-RU" sz="1200" b="0" i="0" kern="1200" dirty="0" err="1" smtClean="0">
                <a:solidFill>
                  <a:schemeClr val="tx1"/>
                </a:solidFill>
                <a:effectLst/>
                <a:latin typeface="+mn-lt"/>
                <a:ea typeface="+mn-ea"/>
                <a:cs typeface="+mn-cs"/>
              </a:rPr>
              <a:t>Person</a:t>
            </a:r>
            <a:r>
              <a:rPr lang="ru-RU" sz="1200" b="0" i="0" kern="1200" dirty="0" smtClean="0">
                <a:solidFill>
                  <a:schemeClr val="tx1"/>
                </a:solidFill>
                <a:effectLst/>
                <a:latin typeface="+mn-lt"/>
                <a:ea typeface="+mn-ea"/>
                <a:cs typeface="+mn-cs"/>
              </a:rPr>
              <a:t> клиент вызывает метод поиска класса </a:t>
            </a:r>
            <a:r>
              <a:rPr lang="ru-RU" sz="1200" b="0" i="0" kern="1200" dirty="0" err="1" smtClean="0">
                <a:solidFill>
                  <a:schemeClr val="tx1"/>
                </a:solidFill>
                <a:effectLst/>
                <a:latin typeface="+mn-lt"/>
                <a:ea typeface="+mn-ea"/>
                <a:cs typeface="+mn-cs"/>
              </a:rPr>
              <a:t>PersonMapper</a:t>
            </a:r>
            <a:r>
              <a:rPr lang="ru-RU" sz="1200" b="0" i="0" kern="1200" dirty="0" smtClean="0">
                <a:solidFill>
                  <a:schemeClr val="tx1"/>
                </a:solidFill>
                <a:effectLst/>
                <a:latin typeface="+mn-lt"/>
                <a:ea typeface="+mn-ea"/>
                <a:cs typeface="+mn-cs"/>
              </a:rPr>
              <a:t>. Преобразователь использует </a:t>
            </a:r>
            <a:r>
              <a:rPr lang="ru-RU" sz="1200" b="0" i="1" kern="1200" dirty="0" smtClean="0">
                <a:solidFill>
                  <a:schemeClr val="tx1"/>
                </a:solidFill>
                <a:effectLst/>
                <a:latin typeface="+mn-lt"/>
                <a:ea typeface="+mn-ea"/>
                <a:cs typeface="+mn-cs"/>
              </a:rPr>
              <a:t>коллекцию объектов (</a:t>
            </a:r>
            <a:r>
              <a:rPr lang="ru-RU" sz="1200" b="0" i="1" kern="1200" dirty="0" err="1" smtClean="0">
                <a:solidFill>
                  <a:schemeClr val="tx1"/>
                </a:solidFill>
                <a:effectLst/>
                <a:latin typeface="+mn-lt"/>
                <a:ea typeface="+mn-ea"/>
                <a:cs typeface="+mn-cs"/>
              </a:rPr>
              <a:t>Identity</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Map</a:t>
            </a: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для проверки, загружены ли данные о запрашиваемом лице; если нет, он их загружает.</a:t>
            </a:r>
          </a:p>
          <a:p>
            <a:r>
              <a:rPr lang="ru-RU" sz="1200" b="0" i="0" kern="1200" dirty="0" smtClean="0">
                <a:solidFill>
                  <a:schemeClr val="tx1"/>
                </a:solidFill>
                <a:effectLst/>
                <a:latin typeface="+mn-lt"/>
                <a:ea typeface="+mn-ea"/>
                <a:cs typeface="+mn-cs"/>
              </a:rPr>
              <a:t>Клиент указывает преобразователю на необходимость сохранить объект домена. Преобразователь извлекает данные из объекта домена и отсылает их в базу данных.</a:t>
            </a:r>
          </a:p>
          <a:p>
            <a:r>
              <a:rPr lang="ru-RU" sz="1200" b="0" i="0" kern="1200" dirty="0" smtClean="0">
                <a:solidFill>
                  <a:schemeClr val="tx1"/>
                </a:solidFill>
                <a:effectLst/>
                <a:latin typeface="+mn-lt"/>
                <a:ea typeface="+mn-ea"/>
                <a:cs typeface="+mn-cs"/>
              </a:rPr>
              <a:t>При необходимости весь слой </a:t>
            </a:r>
            <a:r>
              <a:rPr lang="ru-RU" sz="1200" b="1" i="0" kern="1200" dirty="0" smtClean="0">
                <a:solidFill>
                  <a:schemeClr val="tx1"/>
                </a:solidFill>
                <a:effectLst/>
                <a:latin typeface="+mn-lt"/>
                <a:ea typeface="+mn-ea"/>
                <a:cs typeface="+mn-cs"/>
              </a:rPr>
              <a:t>преобразователя данных</a:t>
            </a:r>
            <a:r>
              <a:rPr lang="ru-RU" sz="1200" b="0" i="0" kern="1200" dirty="0" smtClean="0">
                <a:solidFill>
                  <a:schemeClr val="tx1"/>
                </a:solidFill>
                <a:effectLst/>
                <a:latin typeface="+mn-lt"/>
                <a:ea typeface="+mn-ea"/>
                <a:cs typeface="+mn-cs"/>
              </a:rPr>
              <a:t> может быть заменён, например, чтобы провести тестирование или чтобы использовать один и тот же уровень домена для работы с несколькими базами данных.</a:t>
            </a:r>
          </a:p>
          <a:p>
            <a:r>
              <a:rPr lang="ru-RU" sz="1200" b="0" i="0" kern="1200" dirty="0" smtClean="0">
                <a:solidFill>
                  <a:schemeClr val="tx1"/>
                </a:solidFill>
                <a:effectLst/>
                <a:latin typeface="+mn-lt"/>
                <a:ea typeface="+mn-ea"/>
                <a:cs typeface="+mn-cs"/>
              </a:rPr>
              <a:t>Рассмотренный элементарный </a:t>
            </a:r>
            <a:r>
              <a:rPr lang="ru-RU" sz="1200" b="1" i="0" kern="1200" dirty="0" smtClean="0">
                <a:solidFill>
                  <a:schemeClr val="tx1"/>
                </a:solidFill>
                <a:effectLst/>
                <a:latin typeface="+mn-lt"/>
                <a:ea typeface="+mn-ea"/>
                <a:cs typeface="+mn-cs"/>
              </a:rPr>
              <a:t>преобразователь данных</a:t>
            </a:r>
            <a:r>
              <a:rPr lang="ru-RU" sz="1200" b="0" i="0" kern="1200" dirty="0" smtClean="0">
                <a:solidFill>
                  <a:schemeClr val="tx1"/>
                </a:solidFill>
                <a:effectLst/>
                <a:latin typeface="+mn-lt"/>
                <a:ea typeface="+mn-ea"/>
                <a:cs typeface="+mn-cs"/>
              </a:rPr>
              <a:t> всего лишь отображает таблицу базы данных на эквивалентный ей объект по принципу "столбец-на-поле". Преобразователи должны уметь обрабатывать классы, поля которых объединяются одной таблицей, классы, соответствующие нескольким таблицам, классы с наследованием, а также справляться со связыванием загруженных объектов. Все типовые решения объектно-реляционного отображения, рассмотренные в этой книге, так или иначе направлены на решение подобных проблем. Как правило, эти решения легче создавать на основе </a:t>
            </a:r>
            <a:r>
              <a:rPr lang="ru-RU" sz="1200" b="1" i="0" kern="1200" dirty="0" smtClean="0">
                <a:solidFill>
                  <a:schemeClr val="tx1"/>
                </a:solidFill>
                <a:effectLst/>
                <a:latin typeface="+mn-lt"/>
                <a:ea typeface="+mn-ea"/>
                <a:cs typeface="+mn-cs"/>
              </a:rPr>
              <a:t>преобразователя данных</a:t>
            </a:r>
            <a:r>
              <a:rPr lang="ru-RU" sz="1200" b="0" i="0" kern="1200" dirty="0" smtClean="0">
                <a:solidFill>
                  <a:schemeClr val="tx1"/>
                </a:solidFill>
                <a:effectLst/>
                <a:latin typeface="+mn-lt"/>
                <a:ea typeface="+mn-ea"/>
                <a:cs typeface="+mn-cs"/>
              </a:rPr>
              <a:t>, чем с помощью каких-либо других средств.</a:t>
            </a:r>
          </a:p>
          <a:p>
            <a:r>
              <a:rPr lang="ru-RU" sz="1200" b="0" i="0" kern="1200" dirty="0" smtClean="0">
                <a:solidFill>
                  <a:schemeClr val="tx1"/>
                </a:solidFill>
                <a:effectLst/>
                <a:latin typeface="+mn-lt"/>
                <a:ea typeface="+mn-ea"/>
                <a:cs typeface="+mn-cs"/>
              </a:rPr>
              <a:t>Для выполнения вставки и обновления данных слой отображения должен знать, какие объекты были изменены, какие созданы, а какие уничтожены. Кроме того все эти действия нужно каким-то образом "уместить" в рамки транзакции. Хороший способ организовать механизм обновления – использовать типовое решение </a:t>
            </a:r>
            <a:r>
              <a:rPr lang="ru-RU" sz="1200" b="0" i="1" kern="1200" dirty="0" smtClean="0">
                <a:solidFill>
                  <a:schemeClr val="tx1"/>
                </a:solidFill>
                <a:effectLst/>
                <a:latin typeface="+mn-lt"/>
                <a:ea typeface="+mn-ea"/>
                <a:cs typeface="+mn-cs"/>
              </a:rPr>
              <a:t>единица работы (</a:t>
            </a:r>
            <a:r>
              <a:rPr lang="ru-RU" sz="1200" b="0" i="1" kern="1200" dirty="0" err="1" smtClean="0">
                <a:solidFill>
                  <a:schemeClr val="tx1"/>
                </a:solidFill>
                <a:effectLst/>
                <a:latin typeface="+mn-lt"/>
                <a:ea typeface="+mn-ea"/>
                <a:cs typeface="+mn-cs"/>
              </a:rPr>
              <a:t>Unit</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of</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Work</a:t>
            </a: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В схеме, предполагалось, что один вызов метода поиска приводит к выполнению одного SQL-запроса. Это не всегда так. Например, загрузка данных о заказе, состоящем из нескольких пунктов, может включать в себя загрузку каждого пункта заказа. Обычно запрос клиента приводит к загрузке целого графа связанных между собой объектов. В этом случае разработчик преобразователя должен решить, как много объектов можно загрузить за один раз. Поскольку число обращений к базе данных должно быть как можно меньшим, методам поиска должно быть известно, как клиенты используют объекты, чтобы определить оптимальное количество загружаемых данных.</a:t>
            </a:r>
          </a:p>
          <a:p>
            <a:r>
              <a:rPr lang="ru-RU" sz="1200" b="0" i="0" kern="1200" dirty="0" smtClean="0">
                <a:solidFill>
                  <a:schemeClr val="tx1"/>
                </a:solidFill>
                <a:effectLst/>
                <a:latin typeface="+mn-lt"/>
                <a:ea typeface="+mn-ea"/>
                <a:cs typeface="+mn-cs"/>
              </a:rPr>
              <a:t>Описанный пример подводит к ситуации, когда в результате выполнения одного запроса преобразователь загружает несколько классов объектов домена. Если необходимо загрузить заказы и пункты заказов, это можно сделать с помощью одного запроса, применив операцию соединения к таблицам заказов и заказываемых товаров. Полученное результирующее множество записей применяется для загрузки экземпляров класса заказов и класса пунктов заказа.</a:t>
            </a:r>
          </a:p>
          <a:p>
            <a:r>
              <a:rPr lang="ru-RU" sz="1200" b="0" i="0" kern="1200" dirty="0" smtClean="0">
                <a:solidFill>
                  <a:schemeClr val="tx1"/>
                </a:solidFill>
                <a:effectLst/>
                <a:latin typeface="+mn-lt"/>
                <a:ea typeface="+mn-ea"/>
                <a:cs typeface="+mn-cs"/>
              </a:rPr>
              <a:t>Как правило, объекты тесно связаны между собой, поэтому на каком-то этапе загрузку данных следует прерывать. В противном случае выполнение одного запроса может привести к загрузке всей базы данных. Для решения этой проблемы и одновременной минимизации влияния на объекты, расположенные в памяти, слой отображения использует </a:t>
            </a:r>
            <a:r>
              <a:rPr lang="ru-RU" sz="1200" b="0" i="1" kern="1200" dirty="0" smtClean="0">
                <a:solidFill>
                  <a:schemeClr val="tx1"/>
                </a:solidFill>
                <a:effectLst/>
                <a:latin typeface="+mn-lt"/>
                <a:ea typeface="+mn-ea"/>
                <a:cs typeface="+mn-cs"/>
              </a:rPr>
              <a:t>загрузку по требованию (</a:t>
            </a:r>
            <a:r>
              <a:rPr lang="ru-RU" sz="1200" b="0" i="1" kern="1200" dirty="0" err="1" smtClean="0">
                <a:solidFill>
                  <a:schemeClr val="tx1"/>
                </a:solidFill>
                <a:effectLst/>
                <a:latin typeface="+mn-lt"/>
                <a:ea typeface="+mn-ea"/>
                <a:cs typeface="+mn-cs"/>
              </a:rPr>
              <a:t>Lazy</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Load</a:t>
            </a: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По этой причине объекты приложения не могут совсем ничего не "знать" о слое отображения. Скорее всего, они должны быть "осведомлены" о методах поиска и некоторых других механизмах.</a:t>
            </a:r>
          </a:p>
          <a:p>
            <a:r>
              <a:rPr lang="ru-RU" sz="1200" b="0" i="0" kern="1200" dirty="0" smtClean="0">
                <a:solidFill>
                  <a:schemeClr val="tx1"/>
                </a:solidFill>
                <a:effectLst/>
                <a:latin typeface="+mn-lt"/>
                <a:ea typeface="+mn-ea"/>
                <a:cs typeface="+mn-cs"/>
              </a:rPr>
              <a:t>В приложении может быть один или несколько </a:t>
            </a:r>
            <a:r>
              <a:rPr lang="ru-RU" sz="1200" b="0" i="1" kern="1200" dirty="0" smtClean="0">
                <a:solidFill>
                  <a:schemeClr val="tx1"/>
                </a:solidFill>
                <a:effectLst/>
                <a:latin typeface="+mn-lt"/>
                <a:ea typeface="+mn-ea"/>
                <a:cs typeface="+mn-cs"/>
              </a:rPr>
              <a:t>преобразователей данных</a:t>
            </a:r>
            <a:r>
              <a:rPr lang="ru-RU" sz="1200" b="0" i="0" kern="1200" dirty="0" smtClean="0">
                <a:solidFill>
                  <a:schemeClr val="tx1"/>
                </a:solidFill>
                <a:effectLst/>
                <a:latin typeface="+mn-lt"/>
                <a:ea typeface="+mn-ea"/>
                <a:cs typeface="+mn-cs"/>
              </a:rPr>
              <a:t>. Если код для преобразователей пишется вручную, рекомендуется создать по одному преобразователю для каждого класса домена или для корневого класса в иерархии доменов. Если приложение достаточно большое, методов поиска может оказаться слишком много для одного преобразователя, поэтому лучше разбить их на несколько классов, создав отдельный класс для каждого класса домена или корневой класс в иерархии доменов. Таким образом, появится масса небольших классов с методами поиска, однако, теперь разработчику будет гораздо проще найти то, что ему нужно.</a:t>
            </a:r>
          </a:p>
          <a:p>
            <a:r>
              <a:rPr lang="ru-RU" sz="1200" b="0" i="0" kern="1200" dirty="0" smtClean="0">
                <a:solidFill>
                  <a:schemeClr val="tx1"/>
                </a:solidFill>
                <a:effectLst/>
                <a:latin typeface="+mn-lt"/>
                <a:ea typeface="+mn-ea"/>
                <a:cs typeface="+mn-cs"/>
              </a:rPr>
              <a:t>Как и все другие поисковые механизмы баз данных, упомянутые методы поиска должны использовать </a:t>
            </a:r>
            <a:r>
              <a:rPr lang="ru-RU" sz="1200" b="0" i="1" kern="1200" dirty="0" smtClean="0">
                <a:solidFill>
                  <a:schemeClr val="tx1"/>
                </a:solidFill>
                <a:effectLst/>
                <a:latin typeface="+mn-lt"/>
                <a:ea typeface="+mn-ea"/>
                <a:cs typeface="+mn-cs"/>
              </a:rPr>
              <a:t>коллекцию объектов</a:t>
            </a:r>
            <a:r>
              <a:rPr lang="ru-RU" sz="1200" b="0" i="0" kern="1200" dirty="0" smtClean="0">
                <a:solidFill>
                  <a:schemeClr val="tx1"/>
                </a:solidFill>
                <a:effectLst/>
                <a:latin typeface="+mn-lt"/>
                <a:ea typeface="+mn-ea"/>
                <a:cs typeface="+mn-cs"/>
              </a:rPr>
              <a:t>, чтобы отслеживать, какие записи уже были считаны из базы данных.</a:t>
            </a: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1BCF23EC-20E1-428B-9B52-62384534CEAC}" type="slidenum">
              <a:rPr lang="ru-RU" smtClean="0"/>
              <a:t>13</a:t>
            </a:fld>
            <a:endParaRPr lang="ru-RU"/>
          </a:p>
        </p:txBody>
      </p:sp>
    </p:spTree>
    <p:extLst>
      <p:ext uri="{BB962C8B-B14F-4D97-AF65-F5344CB8AC3E}">
        <p14:creationId xmlns:p14="http://schemas.microsoft.com/office/powerpoint/2010/main" val="854064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sz="1200" b="0" i="0" kern="1200" dirty="0" smtClean="0">
                <a:solidFill>
                  <a:schemeClr val="tx1"/>
                </a:solidFill>
                <a:effectLst/>
                <a:latin typeface="+mn-lt"/>
                <a:ea typeface="+mn-ea"/>
                <a:cs typeface="+mn-cs"/>
              </a:rPr>
              <a:t>Разумеется, за все удобства надо платить. "Ценой" использования </a:t>
            </a:r>
            <a:r>
              <a:rPr lang="ru-RU" sz="1200" b="0" i="1" kern="1200" dirty="0" smtClean="0">
                <a:solidFill>
                  <a:schemeClr val="tx1"/>
                </a:solidFill>
                <a:effectLst/>
                <a:latin typeface="+mn-lt"/>
                <a:ea typeface="+mn-ea"/>
                <a:cs typeface="+mn-cs"/>
              </a:rPr>
              <a:t>преобразователя данных</a:t>
            </a:r>
            <a:r>
              <a:rPr lang="ru-RU" sz="1200" b="0" i="0" kern="1200" dirty="0" smtClean="0">
                <a:solidFill>
                  <a:schemeClr val="tx1"/>
                </a:solidFill>
                <a:effectLst/>
                <a:latin typeface="+mn-lt"/>
                <a:ea typeface="+mn-ea"/>
                <a:cs typeface="+mn-cs"/>
              </a:rPr>
              <a:t> является необходимость реализации дополнительного слоя кода, чего можно избежать, применив, скажем, </a:t>
            </a:r>
            <a:r>
              <a:rPr lang="ru-RU" sz="1200" b="0" i="1" kern="1200" dirty="0" smtClean="0">
                <a:solidFill>
                  <a:schemeClr val="tx1"/>
                </a:solidFill>
                <a:effectLst/>
                <a:latin typeface="+mn-lt"/>
                <a:ea typeface="+mn-ea"/>
                <a:cs typeface="+mn-cs"/>
              </a:rPr>
              <a:t>активную запись (</a:t>
            </a:r>
            <a:r>
              <a:rPr lang="ru-RU" sz="1200" b="0" i="1" kern="1200" dirty="0" err="1" smtClean="0">
                <a:solidFill>
                  <a:schemeClr val="tx1"/>
                </a:solidFill>
                <a:effectLst/>
                <a:latin typeface="+mn-lt"/>
                <a:ea typeface="+mn-ea"/>
                <a:cs typeface="+mn-cs"/>
              </a:rPr>
              <a:t>Active</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Record</a:t>
            </a: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Поэтому основным критерием выбора того или иного типового решения является сложность бизнес-логики. Если бизнес-логика довольно проста, ее, скорее всего, можно реализовать и без применения модели предметной области или </a:t>
            </a:r>
            <a:r>
              <a:rPr lang="ru-RU" sz="1200" b="1" i="0" kern="1200" dirty="0" smtClean="0">
                <a:solidFill>
                  <a:schemeClr val="tx1"/>
                </a:solidFill>
                <a:effectLst/>
                <a:latin typeface="+mn-lt"/>
                <a:ea typeface="+mn-ea"/>
                <a:cs typeface="+mn-cs"/>
              </a:rPr>
              <a:t>преобразователя данных</a:t>
            </a:r>
            <a:r>
              <a:rPr lang="ru-RU" sz="1200" b="0" i="0" kern="1200" dirty="0" smtClean="0">
                <a:solidFill>
                  <a:schemeClr val="tx1"/>
                </a:solidFill>
                <a:effectLst/>
                <a:latin typeface="+mn-lt"/>
                <a:ea typeface="+mn-ea"/>
                <a:cs typeface="+mn-cs"/>
              </a:rPr>
              <a:t>. В свою очередь, реализация более сложной логики невозможна без использования модели предметной области и, как следствие этого, </a:t>
            </a:r>
            <a:r>
              <a:rPr lang="ru-RU" sz="1200" b="1" i="0" kern="1200" dirty="0" smtClean="0">
                <a:solidFill>
                  <a:schemeClr val="tx1"/>
                </a:solidFill>
                <a:effectLst/>
                <a:latin typeface="+mn-lt"/>
                <a:ea typeface="+mn-ea"/>
                <a:cs typeface="+mn-cs"/>
              </a:rPr>
              <a:t>преобразователя данных</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Не желательно использовать </a:t>
            </a:r>
            <a:r>
              <a:rPr lang="ru-RU" sz="1200" b="1" i="0" kern="1200" dirty="0" smtClean="0">
                <a:solidFill>
                  <a:schemeClr val="tx1"/>
                </a:solidFill>
                <a:effectLst/>
                <a:latin typeface="+mn-lt"/>
                <a:ea typeface="+mn-ea"/>
                <a:cs typeface="+mn-cs"/>
              </a:rPr>
              <a:t>преобразователь данных</a:t>
            </a:r>
            <a:r>
              <a:rPr lang="ru-RU" sz="1200" b="0" i="0" kern="1200" dirty="0" smtClean="0">
                <a:solidFill>
                  <a:schemeClr val="tx1"/>
                </a:solidFill>
                <a:effectLst/>
                <a:latin typeface="+mn-lt"/>
                <a:ea typeface="+mn-ea"/>
                <a:cs typeface="+mn-cs"/>
              </a:rPr>
              <a:t> без модели предметной области. Но можно ли использовать модель предметной области без </a:t>
            </a:r>
            <a:r>
              <a:rPr lang="ru-RU" sz="1200" b="1" i="0" kern="1200" dirty="0" smtClean="0">
                <a:solidFill>
                  <a:schemeClr val="tx1"/>
                </a:solidFill>
                <a:effectLst/>
                <a:latin typeface="+mn-lt"/>
                <a:ea typeface="+mn-ea"/>
                <a:cs typeface="+mn-cs"/>
              </a:rPr>
              <a:t>преобразователя данных</a:t>
            </a:r>
            <a:r>
              <a:rPr lang="ru-RU" sz="1200" b="0" i="0" kern="1200" dirty="0" smtClean="0">
                <a:solidFill>
                  <a:schemeClr val="tx1"/>
                </a:solidFill>
                <a:effectLst/>
                <a:latin typeface="+mn-lt"/>
                <a:ea typeface="+mn-ea"/>
                <a:cs typeface="+mn-cs"/>
              </a:rPr>
              <a:t>? Если модель довольно проста, а ее разработчики сами контролируют изменения структуры базы данных, доступ объектов домена к базе данных можно осуществлять непосредственно с помощью </a:t>
            </a:r>
            <a:r>
              <a:rPr lang="ru-RU" sz="1200" b="0" i="1" kern="1200" dirty="0" smtClean="0">
                <a:solidFill>
                  <a:schemeClr val="tx1"/>
                </a:solidFill>
                <a:effectLst/>
                <a:latin typeface="+mn-lt"/>
                <a:ea typeface="+mn-ea"/>
                <a:cs typeface="+mn-cs"/>
              </a:rPr>
              <a:t>активной записи</a:t>
            </a:r>
            <a:r>
              <a:rPr lang="ru-RU" sz="1200" b="0" i="0" kern="1200" dirty="0" smtClean="0">
                <a:solidFill>
                  <a:schemeClr val="tx1"/>
                </a:solidFill>
                <a:effectLst/>
                <a:latin typeface="+mn-lt"/>
                <a:ea typeface="+mn-ea"/>
                <a:cs typeface="+mn-cs"/>
              </a:rPr>
              <a:t>. В этом случае роль преобразователя с успехом выполняют сами объекты домена. Тем не менее, по мере усложнения логики домена функции доступа к базе данных лучше вынести в отдельный слой.</a:t>
            </a:r>
          </a:p>
          <a:p>
            <a:r>
              <a:rPr lang="ru-RU" sz="1200" b="0" i="0" kern="1200" dirty="0" smtClean="0">
                <a:solidFill>
                  <a:schemeClr val="tx1"/>
                </a:solidFill>
                <a:effectLst/>
                <a:latin typeface="+mn-lt"/>
                <a:ea typeface="+mn-ea"/>
                <a:cs typeface="+mn-cs"/>
              </a:rPr>
              <a:t>Хочу также обратить ваше внимание на то, что вам не понадобится разрабатывать полнофункциональный слой отображения базы данных на объекты домена с "нуля". Это весьма сложно, да и на рынке программного обеспечения существует масса подобных продуктов. В большинстве случаев рекомендую приобрести готовый преобразователь, вместо того чтобы заниматься его разработкой самому.</a:t>
            </a: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1BCF23EC-20E1-428B-9B52-62384534CEAC}" type="slidenum">
              <a:rPr lang="ru-RU" smtClean="0"/>
              <a:t>14</a:t>
            </a:fld>
            <a:endParaRPr lang="ru-RU"/>
          </a:p>
        </p:txBody>
      </p:sp>
    </p:spTree>
    <p:extLst>
      <p:ext uri="{BB962C8B-B14F-4D97-AF65-F5344CB8AC3E}">
        <p14:creationId xmlns:p14="http://schemas.microsoft.com/office/powerpoint/2010/main" val="3816628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Реализация доступа к базам данных в объектах, расположенных в оперативной памяти, имеет ряд недостатков. Прежде всего, если этим объектам присуща собственная бизнес-логика, добавление кода доступа к базе данных значительно повышает их сложность. Кроме того, это серьезно усложняет тестирование. Если объекты, расположенные в оперативной памяти, связаны с базой данных, тестирование выполняется крайне медленно из-за проблем, вызванных необходимостью доступа к базе данных. Особенно раздражает, когда приходится осуществлять доступ к нескольким базам данных, имеющим небольшие, но крайне досадные расхождения к реализации SQL.</a:t>
            </a:r>
          </a:p>
          <a:p>
            <a:r>
              <a:rPr lang="ru-RU" sz="1200" b="0" i="0" kern="1200" dirty="0" smtClean="0">
                <a:solidFill>
                  <a:schemeClr val="tx1"/>
                </a:solidFill>
                <a:effectLst/>
                <a:latin typeface="+mn-lt"/>
                <a:ea typeface="+mn-ea"/>
                <a:cs typeface="+mn-cs"/>
              </a:rPr>
              <a:t>Типовое решение </a:t>
            </a:r>
            <a:r>
              <a:rPr lang="ru-RU" sz="1200" b="1" i="0" kern="1200" dirty="0" smtClean="0">
                <a:solidFill>
                  <a:schemeClr val="tx1"/>
                </a:solidFill>
                <a:effectLst/>
                <a:latin typeface="+mn-lt"/>
                <a:ea typeface="+mn-ea"/>
                <a:cs typeface="+mn-cs"/>
              </a:rPr>
              <a:t>шлюз записи данных</a:t>
            </a:r>
            <a:r>
              <a:rPr lang="ru-RU" sz="1200" b="0" i="0" kern="1200" dirty="0" smtClean="0">
                <a:solidFill>
                  <a:schemeClr val="tx1"/>
                </a:solidFill>
                <a:effectLst/>
                <a:latin typeface="+mn-lt"/>
                <a:ea typeface="+mn-ea"/>
                <a:cs typeface="+mn-cs"/>
              </a:rPr>
              <a:t> предоставляет в распоряжение объекты, которые полностью аналогичны записям базы данных, однако могут быть доступны с помощью обычных механизмов используемого языка программирования. Все детали доступа к источнику данных скрыты за интерфейсом.</a:t>
            </a: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1BCF23EC-20E1-428B-9B52-62384534CEAC}" type="slidenum">
              <a:rPr lang="ru-RU" smtClean="0"/>
              <a:t>15</a:t>
            </a:fld>
            <a:endParaRPr lang="ru-RU"/>
          </a:p>
        </p:txBody>
      </p:sp>
    </p:spTree>
    <p:extLst>
      <p:ext uri="{BB962C8B-B14F-4D97-AF65-F5344CB8AC3E}">
        <p14:creationId xmlns:p14="http://schemas.microsoft.com/office/powerpoint/2010/main" val="39608816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62050"/>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chfest2.png"/>
          <p:cNvPicPr>
            <a:picLocks noChangeAspect="1"/>
          </p:cNvPicPr>
          <p:nvPr userDrawn="1"/>
        </p:nvPicPr>
        <p:blipFill>
          <a:blip r:embed="rId3"/>
          <a:stretch>
            <a:fillRect/>
          </a:stretch>
        </p:blipFill>
        <p:spPr>
          <a:xfrm>
            <a:off x="7319963" y="6400800"/>
            <a:ext cx="1649412" cy="333375"/>
          </a:xfrm>
          <a:prstGeom prst="rect">
            <a:avLst/>
          </a:prstGeom>
          <a:ln>
            <a:noFill/>
          </a:ln>
          <a:effectLst>
            <a:outerShdw blurRad="50800" dist="38100" dir="2700000" algn="tl" rotWithShape="0">
              <a:prstClr val="black">
                <a:alpha val="40000"/>
              </a:prstClr>
            </a:outerShdw>
          </a:effectLst>
        </p:spPr>
      </p:pic>
      <p:sp>
        <p:nvSpPr>
          <p:cNvPr id="2" name="Title 1"/>
          <p:cNvSpPr>
            <a:spLocks noGrp="1"/>
          </p:cNvSpPr>
          <p:nvPr>
            <p:ph type="ctrTitle"/>
          </p:nvPr>
        </p:nvSpPr>
        <p:spPr>
          <a:xfrm>
            <a:off x="1524000" y="1905000"/>
            <a:ext cx="688816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810000"/>
            <a:ext cx="68881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48463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70313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t="-1000" b="-1000"/>
          </a:stretch>
        </a:blipFill>
        <a:effectLst/>
      </p:bgPr>
    </p:bg>
    <p:spTree>
      <p:nvGrpSpPr>
        <p:cNvPr id="1" name=""/>
        <p:cNvGrpSpPr/>
        <p:nvPr/>
      </p:nvGrpSpPr>
      <p:grpSpPr>
        <a:xfrm>
          <a:off x="0" y="0"/>
          <a:ext cx="0" cy="0"/>
          <a:chOff x="0" y="0"/>
          <a:chExt cx="0" cy="0"/>
        </a:xfrm>
      </p:grpSpPr>
      <p:pic>
        <p:nvPicPr>
          <p:cNvPr id="5" name="Picture 3" descr="Swirl.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482200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3080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819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727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2377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2245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91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70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16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5387691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2371042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C1A6AB99-5896-40AA-B455-7634EB14DCF4}"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193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A38D122-5184-42DD-B261-920F418DC4B0}"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211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4FE6D6F-3A6F-4962-8C8E-4F34E64C4071}"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1816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80C433D-7787-4641-AAE3-8DC1C175C961}" type="datetime1">
              <a:rPr lang="en-US" smtClean="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7362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D105E341-6B37-4168-8FF7-C8688C350ED8}" type="datetime1">
              <a:rPr lang="en-US" smtClean="0"/>
              <a:t>3/28/2024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2926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C9E5BBB7-CD16-4675-AC6C-D0570BF9E7D3}" type="datetime1">
              <a:rPr lang="en-US" smtClean="0"/>
              <a:t>3/28/2024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5942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872C3-B5AB-432F-887A-8BB603994CAD}" type="datetime1">
              <a:rPr lang="en-US" smtClean="0"/>
              <a:t>3/28/2024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648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C00DD5F3-376D-4D76-A700-891C2024225F}" type="datetime1">
              <a:rPr lang="en-US" smtClean="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0931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AE6FA51-60FF-44DD-A47F-A2EB255D9AA5}" type="datetime1">
              <a:rPr lang="en-US" smtClean="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047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21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B82E49A-A133-4DB7-BE95-061EE181140B}"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5918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DA7107E-F438-47BF-A194-82E43725BC04}"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3828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4FB92A0-727B-4658-A4FF-4EEF4F18DE14}"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8665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400035E-F0B8-4E53-B2A6-8DBB2A3304EB}"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80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4E2FD58-EFD9-47BB-B81B-155EE8D01423}"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442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827FCFF-32D5-469A-9282-B8DD471A52B6}"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79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4AFE16A-5292-43C6-96C0-38141222F0EE}" type="datetime1">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273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0706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036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67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308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000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pic>
        <p:nvPicPr>
          <p:cNvPr id="4" name="Picture 5"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3060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0.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80" r:id="rId8"/>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1"/>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2"/>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l="-1000" r="-1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bracke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anose="020B0604020202020204"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anose="020B0604020202020204"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81" r:id="rId3"/>
    <p:sldLayoutId id="2147483882" r:id="rId4"/>
    <p:sldLayoutId id="2147483883" r:id="rId5"/>
    <p:sldLayoutId id="2147483884" r:id="rId6"/>
    <p:sldLayoutId id="2147483885" r:id="rId7"/>
    <p:sldLayoutId id="2147483886" r:id="rId8"/>
    <p:sldLayoutId id="2147483897" r:id="rId9"/>
    <p:sldLayoutId id="2147483898" r:id="rId10"/>
    <p:sldLayoutId id="2147483899" r:id="rId1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4"/>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5"/>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BF9F5E-8B08-4E3D-83C3-AE6A2633286A}" type="datetime1">
              <a:rPr lang="en-US" smtClean="0"/>
              <a:t>3/28/2024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47602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xml"/><Relationship Id="rId1" Type="http://schemas.openxmlformats.org/officeDocument/2006/relationships/slideLayout" Target="../slideLayouts/slideLayout22.xml"/><Relationship Id="rId5" Type="http://schemas.openxmlformats.org/officeDocument/2006/relationships/image" Target="../media/image18.gif"/><Relationship Id="rId4" Type="http://schemas.openxmlformats.org/officeDocument/2006/relationships/image" Target="../media/image17.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130594" y="1219200"/>
            <a:ext cx="5826719" cy="3017902"/>
          </a:xfrm>
        </p:spPr>
        <p:txBody>
          <a:bodyPr/>
          <a:lstStyle/>
          <a:p>
            <a:pPr algn="ctr"/>
            <a:r>
              <a:rPr lang="ru-RU" sz="3200" dirty="0" smtClean="0"/>
              <a:t>Архитектура программных систем</a:t>
            </a:r>
            <a:br>
              <a:rPr lang="ru-RU" sz="3200" dirty="0" smtClean="0"/>
            </a:br>
            <a:r>
              <a:rPr lang="ru-RU" sz="4400" b="1" dirty="0" smtClean="0"/>
              <a:t>Проектирование </a:t>
            </a:r>
            <a:r>
              <a:rPr lang="ru-RU" sz="4400" b="1" dirty="0"/>
              <a:t>уровней доступа к данным</a:t>
            </a:r>
            <a:endParaRPr lang="en-US" sz="4400" b="1" dirty="0"/>
          </a:p>
        </p:txBody>
      </p:sp>
      <p:sp>
        <p:nvSpPr>
          <p:cNvPr id="5" name="Подзаголовок 4"/>
          <p:cNvSpPr>
            <a:spLocks noGrp="1"/>
          </p:cNvSpPr>
          <p:nvPr>
            <p:ph type="subTitle" idx="1"/>
          </p:nvPr>
        </p:nvSpPr>
        <p:spPr>
          <a:xfrm>
            <a:off x="1130594" y="5761101"/>
            <a:ext cx="5826719" cy="1096899"/>
          </a:xfrm>
        </p:spPr>
        <p:txBody>
          <a:bodyPr/>
          <a:lstStyle/>
          <a:p>
            <a:r>
              <a:rPr lang="ru-RU" dirty="0" smtClean="0"/>
              <a:t>К.т.н. Егоров А.А.</a:t>
            </a:r>
            <a:endParaRPr lang="ru-RU" dirty="0"/>
          </a:p>
        </p:txBody>
      </p:sp>
    </p:spTree>
    <p:extLst>
      <p:ext uri="{BB962C8B-B14F-4D97-AF65-F5344CB8AC3E}">
        <p14:creationId xmlns:p14="http://schemas.microsoft.com/office/powerpoint/2010/main" val="3600584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Принцип действия</a:t>
            </a:r>
            <a:endParaRPr lang="ru-RU" dirty="0"/>
          </a:p>
        </p:txBody>
      </p:sp>
      <p:sp>
        <p:nvSpPr>
          <p:cNvPr id="3" name="Объект 2"/>
          <p:cNvSpPr>
            <a:spLocks noGrp="1"/>
          </p:cNvSpPr>
          <p:nvPr>
            <p:ph idx="1"/>
          </p:nvPr>
        </p:nvSpPr>
        <p:spPr>
          <a:xfrm>
            <a:off x="304800" y="1219200"/>
            <a:ext cx="7086600" cy="3880773"/>
          </a:xfrm>
        </p:spPr>
        <p:txBody>
          <a:bodyPr/>
          <a:lstStyle/>
          <a:p>
            <a:pPr marL="0" indent="0" algn="just">
              <a:buNone/>
            </a:pPr>
            <a:r>
              <a:rPr lang="ru-RU" dirty="0" smtClean="0">
                <a:solidFill>
                  <a:schemeClr val="tx1"/>
                </a:solidFill>
              </a:rPr>
              <a:t>	В </a:t>
            </a:r>
            <a:r>
              <a:rPr lang="ru-RU" dirty="0">
                <a:solidFill>
                  <a:schemeClr val="tx1"/>
                </a:solidFill>
              </a:rPr>
              <a:t>основе типового решения </a:t>
            </a:r>
            <a:r>
              <a:rPr lang="ru-RU" b="1" dirty="0">
                <a:solidFill>
                  <a:schemeClr val="tx1"/>
                </a:solidFill>
              </a:rPr>
              <a:t>активная запись</a:t>
            </a:r>
            <a:r>
              <a:rPr lang="ru-RU" dirty="0">
                <a:solidFill>
                  <a:schemeClr val="tx1"/>
                </a:solidFill>
              </a:rPr>
              <a:t> лежит </a:t>
            </a:r>
            <a:r>
              <a:rPr lang="ru-RU" i="1" dirty="0">
                <a:solidFill>
                  <a:schemeClr val="tx1"/>
                </a:solidFill>
              </a:rPr>
              <a:t>модель предметной области (Domain Model)</a:t>
            </a:r>
            <a:r>
              <a:rPr lang="ru-RU" dirty="0">
                <a:solidFill>
                  <a:schemeClr val="tx1"/>
                </a:solidFill>
              </a:rPr>
              <a:t>, классы которой повторяют структуру записей используемой базы данных. Каждая </a:t>
            </a:r>
            <a:r>
              <a:rPr lang="ru-RU" b="1" dirty="0">
                <a:solidFill>
                  <a:schemeClr val="tx1"/>
                </a:solidFill>
              </a:rPr>
              <a:t>активная запись</a:t>
            </a:r>
            <a:r>
              <a:rPr lang="ru-RU" dirty="0">
                <a:solidFill>
                  <a:schemeClr val="tx1"/>
                </a:solidFill>
              </a:rPr>
              <a:t> отвечает за сохранение и загрузку информации в базу данных, а так же за логику домена, применяемую к данным. Это может быть вся бизнес-логика приложения. Впрочем, иногда некоторые фрагменты логики домена содержаться в </a:t>
            </a:r>
            <a:r>
              <a:rPr lang="ru-RU" i="1" dirty="0">
                <a:solidFill>
                  <a:schemeClr val="tx1"/>
                </a:solidFill>
              </a:rPr>
              <a:t>сценариях транзакций (Transaction Script)</a:t>
            </a:r>
            <a:r>
              <a:rPr lang="ru-RU" dirty="0">
                <a:solidFill>
                  <a:schemeClr val="tx1"/>
                </a:solidFill>
              </a:rPr>
              <a:t>, а общие элементы кода, ориентированные на работу с данными – в </a:t>
            </a:r>
            <a:r>
              <a:rPr lang="ru-RU" b="1" dirty="0">
                <a:solidFill>
                  <a:schemeClr val="tx1"/>
                </a:solidFill>
              </a:rPr>
              <a:t>активной записи</a:t>
            </a:r>
            <a:r>
              <a:rPr lang="ru-RU" dirty="0">
                <a:solidFill>
                  <a:schemeClr val="tx1"/>
                </a:solidFill>
              </a:rPr>
              <a:t>.</a:t>
            </a:r>
            <a:endParaRPr lang="ru-RU" dirty="0"/>
          </a:p>
        </p:txBody>
      </p:sp>
      <p:pic>
        <p:nvPicPr>
          <p:cNvPr id="4" name="Picture 2" descr="http://ooad.asf.ru/image/patterns/ActiveReco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495800"/>
            <a:ext cx="2793868" cy="159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392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Назначение</a:t>
            </a:r>
            <a:endParaRPr lang="ru-RU" dirty="0"/>
          </a:p>
        </p:txBody>
      </p:sp>
      <p:sp>
        <p:nvSpPr>
          <p:cNvPr id="3" name="Объект 2"/>
          <p:cNvSpPr>
            <a:spLocks noGrp="1"/>
          </p:cNvSpPr>
          <p:nvPr>
            <p:ph idx="1"/>
          </p:nvPr>
        </p:nvSpPr>
        <p:spPr/>
        <p:txBody>
          <a:bodyPr/>
          <a:lstStyle/>
          <a:p>
            <a:pPr marL="0" indent="0">
              <a:buNone/>
            </a:pPr>
            <a:r>
              <a:rPr lang="ru-RU" b="1" dirty="0"/>
              <a:t>Активная запись</a:t>
            </a:r>
            <a:r>
              <a:rPr lang="ru-RU" dirty="0"/>
              <a:t> хорошо подходит для реализации не слишком сложной логики домена, в частности операций создания, считывания, обновления и удаления. Кроме того, она прекрасно справляется с извлечением и проверкой на правильность отдельной записи.</a:t>
            </a:r>
          </a:p>
        </p:txBody>
      </p:sp>
    </p:spTree>
    <p:extLst>
      <p:ext uri="{BB962C8B-B14F-4D97-AF65-F5344CB8AC3E}">
        <p14:creationId xmlns:p14="http://schemas.microsoft.com/office/powerpoint/2010/main" val="1151332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6681075" cy="990600"/>
          </a:xfrm>
        </p:spPr>
        <p:txBody>
          <a:bodyPr>
            <a:normAutofit fontScale="90000"/>
          </a:bodyPr>
          <a:lstStyle/>
          <a:p>
            <a:r>
              <a:rPr lang="ru-RU" dirty="0"/>
              <a:t>Преобразователь данных </a:t>
            </a:r>
            <a:r>
              <a:rPr lang="en-US" dirty="0" smtClean="0"/>
              <a:t/>
            </a:r>
            <a:br>
              <a:rPr lang="en-US" dirty="0" smtClean="0"/>
            </a:br>
            <a:r>
              <a:rPr lang="ru-RU" dirty="0" smtClean="0"/>
              <a:t>[</a:t>
            </a:r>
            <a:r>
              <a:rPr lang="en-US" dirty="0" smtClean="0"/>
              <a:t>Data Mapper]</a:t>
            </a:r>
            <a:endParaRPr lang="ru-RU" dirty="0"/>
          </a:p>
        </p:txBody>
      </p:sp>
      <p:sp>
        <p:nvSpPr>
          <p:cNvPr id="3" name="Объект 2"/>
          <p:cNvSpPr>
            <a:spLocks noGrp="1"/>
          </p:cNvSpPr>
          <p:nvPr>
            <p:ph idx="1"/>
          </p:nvPr>
        </p:nvSpPr>
        <p:spPr>
          <a:xfrm>
            <a:off x="609599" y="2160590"/>
            <a:ext cx="6347714" cy="3325809"/>
          </a:xfrm>
        </p:spPr>
        <p:txBody>
          <a:bodyPr/>
          <a:lstStyle/>
          <a:p>
            <a:pPr algn="just"/>
            <a:r>
              <a:rPr lang="ru-RU" b="1" dirty="0"/>
              <a:t>Преобразователь данных</a:t>
            </a:r>
            <a:r>
              <a:rPr lang="ru-RU" dirty="0"/>
              <a:t> - слой, который осуществляет передачу данных между объектами и базой данных, сохраняя последние независимыми друг от друга и от самого преобразователя.</a:t>
            </a:r>
          </a:p>
        </p:txBody>
      </p:sp>
      <p:pic>
        <p:nvPicPr>
          <p:cNvPr id="2050" name="Picture 2" descr="http://ooad.asf.ru/image/patterns/DataMapp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592567"/>
            <a:ext cx="5542667" cy="1604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5718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Принцип действия</a:t>
            </a:r>
            <a:endParaRPr lang="ru-RU" dirty="0"/>
          </a:p>
        </p:txBody>
      </p:sp>
      <p:sp>
        <p:nvSpPr>
          <p:cNvPr id="3" name="Объект 2"/>
          <p:cNvSpPr>
            <a:spLocks noGrp="1"/>
          </p:cNvSpPr>
          <p:nvPr>
            <p:ph idx="1"/>
          </p:nvPr>
        </p:nvSpPr>
        <p:spPr/>
        <p:txBody>
          <a:bodyPr/>
          <a:lstStyle/>
          <a:p>
            <a:pPr marL="0" indent="0" algn="just">
              <a:buNone/>
            </a:pPr>
            <a:r>
              <a:rPr lang="ru-RU" dirty="0"/>
              <a:t>Основной функцией </a:t>
            </a:r>
            <a:r>
              <a:rPr lang="ru-RU" b="1" dirty="0"/>
              <a:t>преобразователя данных</a:t>
            </a:r>
            <a:r>
              <a:rPr lang="ru-RU" dirty="0"/>
              <a:t> является отделение домена от источника данных, однако, реализовать эту функцию можно лишь с учётом множества деталей. Кроме того, конструкция слоёв отображения также может быть реализована по-разному. Поэтому многие приведённые ниже советы носят достаточно общий характер.</a:t>
            </a:r>
          </a:p>
        </p:txBody>
      </p:sp>
    </p:spTree>
    <p:extLst>
      <p:ext uri="{BB962C8B-B14F-4D97-AF65-F5344CB8AC3E}">
        <p14:creationId xmlns:p14="http://schemas.microsoft.com/office/powerpoint/2010/main" val="3654673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Назначение</a:t>
            </a:r>
            <a:endParaRPr lang="ru-RU" dirty="0"/>
          </a:p>
        </p:txBody>
      </p:sp>
      <p:sp>
        <p:nvSpPr>
          <p:cNvPr id="3" name="Объект 2"/>
          <p:cNvSpPr>
            <a:spLocks noGrp="1"/>
          </p:cNvSpPr>
          <p:nvPr>
            <p:ph idx="1"/>
          </p:nvPr>
        </p:nvSpPr>
        <p:spPr/>
        <p:txBody>
          <a:bodyPr>
            <a:normAutofit fontScale="85000" lnSpcReduction="20000"/>
          </a:bodyPr>
          <a:lstStyle/>
          <a:p>
            <a:pPr algn="just"/>
            <a:r>
              <a:rPr lang="ru-RU" dirty="0"/>
              <a:t>В большинстве случаев </a:t>
            </a:r>
            <a:r>
              <a:rPr lang="ru-RU" b="1" dirty="0"/>
              <a:t>преобразователь данных</a:t>
            </a:r>
            <a:r>
              <a:rPr lang="ru-RU" dirty="0"/>
              <a:t> применяется для того, чтобы схема базы данных и объектная модель могли изменяться независимо друг от друга. Как правило, подобная необходимость возникает при использовании модели предметной области. Основным преимуществом </a:t>
            </a:r>
            <a:r>
              <a:rPr lang="ru-RU" b="1" dirty="0"/>
              <a:t>преобразователя данных</a:t>
            </a:r>
            <a:r>
              <a:rPr lang="ru-RU" dirty="0"/>
              <a:t> является возможность работы с моделью предметной области без учета структуры базы данных, как в процессе проектирования, так и во время сборки и тестирования проекта. В этом случае объектам домена ничего не известно о структуре базы данных, поскольку все отображения выполняются преобразователями.</a:t>
            </a:r>
          </a:p>
          <a:p>
            <a:pPr algn="just"/>
            <a:r>
              <a:rPr lang="ru-RU" dirty="0"/>
              <a:t>Применение </a:t>
            </a:r>
            <a:r>
              <a:rPr lang="ru-RU" b="1" dirty="0"/>
              <a:t>преобразователей данных</a:t>
            </a:r>
            <a:r>
              <a:rPr lang="ru-RU" dirty="0"/>
              <a:t> помогает и в написании кода, поскольку позволяет работать с объектами домена без необходимости понимать принцип хранения соответствующей информации в базе данных. Изменение модели предметной области не требует изменения структуры базы данных и наоборот, что крайне важно при наличии сложных отображений, особенно при использовании уже существующих баз данных.</a:t>
            </a:r>
          </a:p>
          <a:p>
            <a:pPr marL="0" indent="0" algn="just">
              <a:buNone/>
            </a:pPr>
            <a:endParaRPr lang="ru-RU" dirty="0"/>
          </a:p>
        </p:txBody>
      </p:sp>
    </p:spTree>
    <p:extLst>
      <p:ext uri="{BB962C8B-B14F-4D97-AF65-F5344CB8AC3E}">
        <p14:creationId xmlns:p14="http://schemas.microsoft.com/office/powerpoint/2010/main" val="29038099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Шлюз записи данных </a:t>
            </a:r>
            <a:r>
              <a:rPr lang="ru-RU" dirty="0" smtClean="0"/>
              <a:t/>
            </a:r>
            <a:br>
              <a:rPr lang="ru-RU" dirty="0" smtClean="0"/>
            </a:br>
            <a:r>
              <a:rPr lang="ru-RU" dirty="0" smtClean="0"/>
              <a:t>[</a:t>
            </a:r>
            <a:r>
              <a:rPr lang="ru-RU" dirty="0" err="1" smtClean="0"/>
              <a:t>Row</a:t>
            </a:r>
            <a:r>
              <a:rPr lang="ru-RU" dirty="0" smtClean="0"/>
              <a:t> </a:t>
            </a:r>
            <a:r>
              <a:rPr lang="ru-RU" dirty="0" err="1"/>
              <a:t>Data</a:t>
            </a:r>
            <a:r>
              <a:rPr lang="ru-RU" dirty="0"/>
              <a:t> </a:t>
            </a:r>
            <a:r>
              <a:rPr lang="ru-RU" dirty="0" err="1" smtClean="0"/>
              <a:t>Gateway</a:t>
            </a:r>
            <a:r>
              <a:rPr lang="ru-RU" dirty="0" smtClean="0"/>
              <a:t>]</a:t>
            </a:r>
            <a:endParaRPr lang="ru-RU" dirty="0"/>
          </a:p>
        </p:txBody>
      </p:sp>
      <p:sp>
        <p:nvSpPr>
          <p:cNvPr id="3" name="Объект 2"/>
          <p:cNvSpPr>
            <a:spLocks noGrp="1"/>
          </p:cNvSpPr>
          <p:nvPr>
            <p:ph idx="1"/>
          </p:nvPr>
        </p:nvSpPr>
        <p:spPr/>
        <p:txBody>
          <a:bodyPr/>
          <a:lstStyle/>
          <a:p>
            <a:r>
              <a:rPr lang="ru-RU" b="1" dirty="0"/>
              <a:t>Шлюз записи данных</a:t>
            </a:r>
            <a:r>
              <a:rPr lang="ru-RU" dirty="0"/>
              <a:t> - объект, выполняющий роль шлюза (</a:t>
            </a:r>
            <a:r>
              <a:rPr lang="ru-RU" dirty="0" err="1"/>
              <a:t>Gateway</a:t>
            </a:r>
            <a:r>
              <a:rPr lang="ru-RU" dirty="0"/>
              <a:t>) к отдельной записи источника данных. Каждой строке таблицы базы данных соответствует свой экземпляр </a:t>
            </a:r>
            <a:r>
              <a:rPr lang="ru-RU" b="1" dirty="0"/>
              <a:t>шлюза записи данных</a:t>
            </a:r>
            <a:r>
              <a:rPr lang="ru-RU" dirty="0"/>
              <a:t>.</a:t>
            </a:r>
          </a:p>
        </p:txBody>
      </p:sp>
      <p:pic>
        <p:nvPicPr>
          <p:cNvPr id="7170" name="Picture 2" descr="http://ooad.asf.ru/image/patterns/RowDataGatewa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958" y="3279036"/>
            <a:ext cx="1692412" cy="2721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9315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Шлюз записи данных </a:t>
            </a:r>
            <a:r>
              <a:rPr lang="ru-RU" b="1" dirty="0" smtClean="0"/>
              <a:t/>
            </a:r>
            <a:br>
              <a:rPr lang="ru-RU" b="1" dirty="0" smtClean="0"/>
            </a:br>
            <a:r>
              <a:rPr lang="ru-RU" b="1" dirty="0" smtClean="0"/>
              <a:t>(</a:t>
            </a:r>
            <a:r>
              <a:rPr lang="ru-RU" b="1" dirty="0" err="1"/>
              <a:t>Row</a:t>
            </a:r>
            <a:r>
              <a:rPr lang="ru-RU" b="1" dirty="0"/>
              <a:t> </a:t>
            </a:r>
            <a:r>
              <a:rPr lang="ru-RU" b="1" dirty="0" err="1"/>
              <a:t>Data</a:t>
            </a:r>
            <a:r>
              <a:rPr lang="ru-RU" b="1" dirty="0"/>
              <a:t> </a:t>
            </a:r>
            <a:r>
              <a:rPr lang="ru-RU" b="1" dirty="0" err="1"/>
              <a:t>Gateway</a:t>
            </a:r>
            <a:r>
              <a:rPr lang="ru-RU" b="1" dirty="0"/>
              <a:t>)</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16</a:t>
            </a:fld>
            <a:endParaRPr lang="en-US" dirty="0"/>
          </a:p>
        </p:txBody>
      </p:sp>
      <p:pic>
        <p:nvPicPr>
          <p:cNvPr id="8194" name="Picture 2" descr="http://citforum.ru/SE/project/pattern/images/3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039" y="2743200"/>
            <a:ext cx="2728832" cy="2466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398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Принцип действия</a:t>
            </a:r>
            <a:endParaRPr lang="ru-RU" dirty="0"/>
          </a:p>
        </p:txBody>
      </p:sp>
      <p:sp>
        <p:nvSpPr>
          <p:cNvPr id="3" name="Объект 2"/>
          <p:cNvSpPr>
            <a:spLocks noGrp="1"/>
          </p:cNvSpPr>
          <p:nvPr>
            <p:ph idx="1"/>
          </p:nvPr>
        </p:nvSpPr>
        <p:spPr>
          <a:xfrm>
            <a:off x="508001" y="2477692"/>
            <a:ext cx="4564555" cy="2910580"/>
          </a:xfrm>
        </p:spPr>
        <p:txBody>
          <a:bodyPr>
            <a:normAutofit fontScale="77500" lnSpcReduction="20000"/>
          </a:bodyPr>
          <a:lstStyle/>
          <a:p>
            <a:pPr marL="0" indent="0" algn="just">
              <a:buNone/>
            </a:pPr>
            <a:r>
              <a:rPr lang="ru-RU" b="1" dirty="0"/>
              <a:t>Шлюз записи данных</a:t>
            </a:r>
            <a:r>
              <a:rPr lang="ru-RU" dirty="0"/>
              <a:t> выступает в роли объекта, полностью повторяющего одну запись, например одну строку таблицы базы данных. Каждому столбцу таблицы соответствует поле записи. Обычно </a:t>
            </a:r>
            <a:r>
              <a:rPr lang="ru-RU" b="1" dirty="0"/>
              <a:t>шлюз записи данных</a:t>
            </a:r>
            <a:r>
              <a:rPr lang="ru-RU" dirty="0"/>
              <a:t> должен выполнять все возможные преобразования типов источника данных в типы, используемые приложением, однако эти преобразования весьма просты. Рассматриваемое типовое решение содержит все данные о строке, поэтому клиент имеет возможность непосредственного доступа к </a:t>
            </a:r>
            <a:r>
              <a:rPr lang="ru-RU" b="1" dirty="0"/>
              <a:t>шлюзу записи данных</a:t>
            </a:r>
            <a:r>
              <a:rPr lang="ru-RU" dirty="0"/>
              <a:t>. Шлюз выступает в роли интерфейса к строке данных и прекрасно подходит для применения в </a:t>
            </a:r>
            <a:r>
              <a:rPr lang="ru-RU" i="1" dirty="0"/>
              <a:t>сценариях транзакции (Transaction Script)</a:t>
            </a:r>
            <a:r>
              <a:rPr lang="ru-RU" dirty="0"/>
              <a:t>.</a:t>
            </a:r>
          </a:p>
        </p:txBody>
      </p:sp>
      <p:pic>
        <p:nvPicPr>
          <p:cNvPr id="4" name="Picture 2" descr="http://ooad.asf.ru/image/patterns/RowDataGatewa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090" y="2572124"/>
            <a:ext cx="1692412" cy="2721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06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Назначение</a:t>
            </a:r>
            <a:endParaRPr lang="ru-RU" dirty="0"/>
          </a:p>
        </p:txBody>
      </p:sp>
      <p:sp>
        <p:nvSpPr>
          <p:cNvPr id="3" name="Объект 2"/>
          <p:cNvSpPr>
            <a:spLocks noGrp="1"/>
          </p:cNvSpPr>
          <p:nvPr>
            <p:ph idx="1"/>
          </p:nvPr>
        </p:nvSpPr>
        <p:spPr/>
        <p:txBody>
          <a:bodyPr/>
          <a:lstStyle/>
          <a:p>
            <a:r>
              <a:rPr lang="ru-RU" dirty="0"/>
              <a:t>Принимая решение об использовании </a:t>
            </a:r>
            <a:r>
              <a:rPr lang="ru-RU" b="1" dirty="0"/>
              <a:t>шлюза записи данных</a:t>
            </a:r>
            <a:r>
              <a:rPr lang="ru-RU" dirty="0"/>
              <a:t>, необходимо подумать о двух вещах: следует ли вообще использовать шлюз, и если да, то какой именно – </a:t>
            </a:r>
            <a:r>
              <a:rPr lang="ru-RU" b="1" dirty="0"/>
              <a:t>шлюз записи данных</a:t>
            </a:r>
            <a:r>
              <a:rPr lang="ru-RU" dirty="0"/>
              <a:t> или </a:t>
            </a:r>
            <a:r>
              <a:rPr lang="ru-RU" i="1" dirty="0"/>
              <a:t>шлюз таблицы данных (</a:t>
            </a:r>
            <a:r>
              <a:rPr lang="ru-RU" i="1" dirty="0" err="1"/>
              <a:t>Table</a:t>
            </a:r>
            <a:r>
              <a:rPr lang="ru-RU" i="1" dirty="0"/>
              <a:t> </a:t>
            </a:r>
            <a:r>
              <a:rPr lang="ru-RU" i="1" dirty="0" err="1"/>
              <a:t>Data</a:t>
            </a:r>
            <a:r>
              <a:rPr lang="ru-RU" i="1" dirty="0"/>
              <a:t> </a:t>
            </a:r>
            <a:r>
              <a:rPr lang="ru-RU" i="1" dirty="0" err="1"/>
              <a:t>Gateway</a:t>
            </a:r>
            <a:r>
              <a:rPr lang="ru-RU" i="1" dirty="0"/>
              <a:t>)</a:t>
            </a:r>
            <a:r>
              <a:rPr lang="ru-RU" dirty="0"/>
              <a:t>.</a:t>
            </a:r>
          </a:p>
          <a:p>
            <a:r>
              <a:rPr lang="ru-RU" dirty="0"/>
              <a:t>Как правило, используют </a:t>
            </a:r>
            <a:r>
              <a:rPr lang="ru-RU" b="1" dirty="0"/>
              <a:t>шлюз записи данных</a:t>
            </a:r>
            <a:r>
              <a:rPr lang="ru-RU" dirty="0"/>
              <a:t>, когда есть </a:t>
            </a:r>
            <a:r>
              <a:rPr lang="ru-RU" i="1" dirty="0"/>
              <a:t>сценарий транзакции</a:t>
            </a:r>
            <a:r>
              <a:rPr lang="ru-RU" dirty="0"/>
              <a:t>. В этом случае доступ к базе данных легко реализовать таким образом, чтобы соответствующий код мог повторно использоваться другими сценариями транзакции.</a:t>
            </a:r>
          </a:p>
          <a:p>
            <a:pPr marL="0" indent="0">
              <a:buNone/>
            </a:pPr>
            <a:endParaRPr lang="ru-RU" dirty="0"/>
          </a:p>
        </p:txBody>
      </p:sp>
    </p:spTree>
    <p:extLst>
      <p:ext uri="{BB962C8B-B14F-4D97-AF65-F5344CB8AC3E}">
        <p14:creationId xmlns:p14="http://schemas.microsoft.com/office/powerpoint/2010/main" val="1777659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Шлюз таблицы данных </a:t>
            </a:r>
            <a:r>
              <a:rPr lang="ru-RU" dirty="0" smtClean="0"/>
              <a:t/>
            </a:r>
            <a:br>
              <a:rPr lang="ru-RU" dirty="0" smtClean="0"/>
            </a:br>
            <a:r>
              <a:rPr lang="ru-RU" dirty="0" smtClean="0"/>
              <a:t>[</a:t>
            </a:r>
            <a:r>
              <a:rPr lang="en-US" dirty="0" smtClean="0"/>
              <a:t>Table </a:t>
            </a:r>
            <a:r>
              <a:rPr lang="en-US" dirty="0"/>
              <a:t>Data </a:t>
            </a:r>
            <a:r>
              <a:rPr lang="en-US" dirty="0" smtClean="0"/>
              <a:t>Gateway]</a:t>
            </a:r>
            <a:endParaRPr lang="ru-RU" dirty="0"/>
          </a:p>
        </p:txBody>
      </p:sp>
      <p:sp>
        <p:nvSpPr>
          <p:cNvPr id="3" name="Объект 2"/>
          <p:cNvSpPr>
            <a:spLocks noGrp="1"/>
          </p:cNvSpPr>
          <p:nvPr>
            <p:ph idx="1"/>
          </p:nvPr>
        </p:nvSpPr>
        <p:spPr/>
        <p:txBody>
          <a:bodyPr/>
          <a:lstStyle/>
          <a:p>
            <a:r>
              <a:rPr lang="ru-RU" b="1" dirty="0"/>
              <a:t>Шлюз таблицы данных</a:t>
            </a:r>
            <a:r>
              <a:rPr lang="ru-RU" dirty="0"/>
              <a:t>- объект, выполняющий роль </a:t>
            </a:r>
            <a:r>
              <a:rPr lang="ru-RU" i="1" dirty="0"/>
              <a:t>шлюза (</a:t>
            </a:r>
            <a:r>
              <a:rPr lang="ru-RU" i="1" dirty="0" err="1"/>
              <a:t>Gateway</a:t>
            </a:r>
            <a:r>
              <a:rPr lang="ru-RU" i="1" dirty="0"/>
              <a:t>)</a:t>
            </a:r>
            <a:r>
              <a:rPr lang="ru-RU" dirty="0"/>
              <a:t> к базе данных.</a:t>
            </a:r>
          </a:p>
        </p:txBody>
      </p:sp>
      <p:pic>
        <p:nvPicPr>
          <p:cNvPr id="8194" name="Picture 2" descr="http://ooad.asf.ru/image/patterns/TableDataGatew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119" y="3210212"/>
            <a:ext cx="4801465" cy="2081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4215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Три основных слоя </a:t>
            </a:r>
          </a:p>
        </p:txBody>
      </p:sp>
      <p:sp>
        <p:nvSpPr>
          <p:cNvPr id="3" name="Объект 2"/>
          <p:cNvSpPr>
            <a:spLocks noGrp="1"/>
          </p:cNvSpPr>
          <p:nvPr>
            <p:ph idx="1"/>
          </p:nvPr>
        </p:nvSpPr>
        <p:spPr>
          <a:xfrm>
            <a:off x="609598" y="1646903"/>
            <a:ext cx="6347714" cy="3880773"/>
          </a:xfrm>
        </p:spPr>
        <p:txBody>
          <a:bodyPr/>
          <a:lstStyle/>
          <a:p>
            <a:r>
              <a:rPr lang="ru-RU" dirty="0"/>
              <a:t>Представление </a:t>
            </a:r>
            <a:r>
              <a:rPr lang="en-US" dirty="0"/>
              <a:t>- </a:t>
            </a:r>
            <a:r>
              <a:rPr lang="ru-RU" dirty="0"/>
              <a:t>Предоставление услуг, отображение данных, обработка событий пользовательского интерфейса (щелчков кнопками мыши и нажатий клавиш), обслуживание запросов HTTP, поддержка функций командной строки и API пакетного </a:t>
            </a:r>
            <a:r>
              <a:rPr lang="ru-RU" dirty="0" smtClean="0"/>
              <a:t>выполнения</a:t>
            </a:r>
            <a:endParaRPr lang="en-US" dirty="0" smtClean="0"/>
          </a:p>
          <a:p>
            <a:r>
              <a:rPr lang="ru-RU" dirty="0" smtClean="0"/>
              <a:t>Домен </a:t>
            </a:r>
            <a:r>
              <a:rPr lang="en-US" dirty="0"/>
              <a:t>- </a:t>
            </a:r>
            <a:r>
              <a:rPr lang="ru-RU" dirty="0"/>
              <a:t>Бизнес-логика приложения </a:t>
            </a:r>
            <a:endParaRPr lang="en-US" dirty="0" smtClean="0"/>
          </a:p>
          <a:p>
            <a:r>
              <a:rPr lang="ru-RU" dirty="0" smtClean="0"/>
              <a:t>Источник </a:t>
            </a:r>
            <a:r>
              <a:rPr lang="ru-RU" dirty="0"/>
              <a:t>данных </a:t>
            </a:r>
            <a:r>
              <a:rPr lang="en-US" dirty="0"/>
              <a:t>- </a:t>
            </a:r>
            <a:r>
              <a:rPr lang="ru-RU" dirty="0"/>
              <a:t>Обращение к базе данных, обмен сообщениями, управление транзакциями и т.д. </a:t>
            </a:r>
          </a:p>
          <a:p>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603327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Принцип действия</a:t>
            </a:r>
            <a:endParaRPr lang="ru-RU" dirty="0"/>
          </a:p>
        </p:txBody>
      </p:sp>
      <p:sp>
        <p:nvSpPr>
          <p:cNvPr id="3" name="Объект 2"/>
          <p:cNvSpPr>
            <a:spLocks noGrp="1"/>
          </p:cNvSpPr>
          <p:nvPr>
            <p:ph idx="1"/>
          </p:nvPr>
        </p:nvSpPr>
        <p:spPr/>
        <p:txBody>
          <a:bodyPr/>
          <a:lstStyle/>
          <a:p>
            <a:pPr marL="0" indent="0" algn="just">
              <a:buNone/>
            </a:pPr>
            <a:r>
              <a:rPr lang="ru-RU" dirty="0"/>
              <a:t>Интерфейс </a:t>
            </a:r>
            <a:r>
              <a:rPr lang="ru-RU" b="1" dirty="0"/>
              <a:t>шлюза таблицы данных</a:t>
            </a:r>
            <a:r>
              <a:rPr lang="ru-RU" dirty="0"/>
              <a:t> чрезвычайно прост. Обычно он включает в себя несколько методов поиска, предназначенных для извлечения данных, а так же методы обновления, вставки и удаления. Каждый метод передаёт входные параметры вызову соответствующей команды SQL и выполняет её в контексте установленного соединения с базой данных. Как правило, это типовое решение не имеет состояний, поскольку всего лишь передаёт данные в таблицу и из таблицы.</a:t>
            </a:r>
          </a:p>
        </p:txBody>
      </p:sp>
    </p:spTree>
    <p:extLst>
      <p:ext uri="{BB962C8B-B14F-4D97-AF65-F5344CB8AC3E}">
        <p14:creationId xmlns:p14="http://schemas.microsoft.com/office/powerpoint/2010/main" val="1086280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Назначение</a:t>
            </a:r>
            <a:endParaRPr lang="ru-RU" dirty="0"/>
          </a:p>
        </p:txBody>
      </p:sp>
      <p:sp>
        <p:nvSpPr>
          <p:cNvPr id="3" name="Объект 2"/>
          <p:cNvSpPr>
            <a:spLocks noGrp="1"/>
          </p:cNvSpPr>
          <p:nvPr>
            <p:ph idx="1"/>
          </p:nvPr>
        </p:nvSpPr>
        <p:spPr/>
        <p:txBody>
          <a:bodyPr/>
          <a:lstStyle/>
          <a:p>
            <a:pPr marL="0" indent="0">
              <a:buNone/>
            </a:pPr>
            <a:r>
              <a:rPr lang="ru-RU" b="1" dirty="0"/>
              <a:t>Шлюз таблицы данных</a:t>
            </a:r>
            <a:r>
              <a:rPr lang="ru-RU" dirty="0"/>
              <a:t>– это наиболее простое типовое решение интерфейса базы данных, поскольку оно замечательно отображает таблицы или записи баз данных на объекты. Кроме того, </a:t>
            </a:r>
            <a:r>
              <a:rPr lang="ru-RU" b="1" dirty="0"/>
              <a:t>шлюз таблицы данных</a:t>
            </a:r>
            <a:r>
              <a:rPr lang="ru-RU" dirty="0"/>
              <a:t> естественным образом инкапсулирует точную логику доступа к источнику данных. Крайне редко используют это типовое решение с </a:t>
            </a:r>
            <a:r>
              <a:rPr lang="ru-RU" i="1" dirty="0"/>
              <a:t>моделью предметной области</a:t>
            </a:r>
            <a:r>
              <a:rPr lang="ru-RU" dirty="0"/>
              <a:t>, потому что гораздо большей изолированности </a:t>
            </a:r>
            <a:r>
              <a:rPr lang="ru-RU" i="1" dirty="0"/>
              <a:t>модели предметной области</a:t>
            </a:r>
            <a:r>
              <a:rPr lang="ru-RU" dirty="0"/>
              <a:t> от источника данных можно добиться с помощью </a:t>
            </a:r>
            <a:r>
              <a:rPr lang="ru-RU" i="1" dirty="0"/>
              <a:t>преобразователя данных (</a:t>
            </a:r>
            <a:r>
              <a:rPr lang="ru-RU" i="1" dirty="0" err="1"/>
              <a:t>Data</a:t>
            </a:r>
            <a:r>
              <a:rPr lang="ru-RU" i="1" dirty="0"/>
              <a:t> </a:t>
            </a:r>
            <a:r>
              <a:rPr lang="ru-RU" i="1" dirty="0" err="1"/>
              <a:t>Mapper</a:t>
            </a:r>
            <a:r>
              <a:rPr lang="ru-RU" i="1" dirty="0"/>
              <a:t>)</a:t>
            </a:r>
            <a:r>
              <a:rPr lang="ru-RU" dirty="0"/>
              <a:t>.</a:t>
            </a:r>
          </a:p>
        </p:txBody>
      </p:sp>
    </p:spTree>
    <p:extLst>
      <p:ext uri="{BB962C8B-B14F-4D97-AF65-F5344CB8AC3E}">
        <p14:creationId xmlns:p14="http://schemas.microsoft.com/office/powerpoint/2010/main" val="14613428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Шлюз таблицы данных (</a:t>
            </a:r>
            <a:r>
              <a:rPr lang="en-US" b="1" dirty="0"/>
              <a:t>Table Data Gateway)</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22</a:t>
            </a:fld>
            <a:endParaRPr lang="en-US" dirty="0"/>
          </a:p>
        </p:txBody>
      </p:sp>
      <p:pic>
        <p:nvPicPr>
          <p:cNvPr id="9218" name="Picture 2" descr="http://citforum.ru/SE/project/pattern/images/3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55468"/>
            <a:ext cx="3854025" cy="216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326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
        <p:nvSpPr>
          <p:cNvPr id="4" name="Номер слайда 3"/>
          <p:cNvSpPr>
            <a:spLocks noGrp="1"/>
          </p:cNvSpPr>
          <p:nvPr>
            <p:ph type="sldNum" sz="quarter" idx="12"/>
          </p:nvPr>
        </p:nvSpPr>
        <p:spPr/>
        <p:txBody>
          <a:bodyPr/>
          <a:lstStyle/>
          <a:p>
            <a:fld id="{6D22F896-40B5-4ADD-8801-0D06FADFA095}" type="slidenum">
              <a:rPr lang="en-US" smtClean="0"/>
              <a:t>23</a:t>
            </a:fld>
            <a:endParaRPr lang="en-US" dirty="0"/>
          </a:p>
        </p:txBody>
      </p:sp>
      <p:pic>
        <p:nvPicPr>
          <p:cNvPr id="6" name="Рисунок 5"/>
          <p:cNvPicPr>
            <a:picLocks noChangeAspect="1"/>
          </p:cNvPicPr>
          <p:nvPr/>
        </p:nvPicPr>
        <p:blipFill rotWithShape="1">
          <a:blip r:embed="rId2"/>
          <a:srcRect l="15431" t="2632" r="15303"/>
          <a:stretch/>
        </p:blipFill>
        <p:spPr>
          <a:xfrm>
            <a:off x="609599" y="381000"/>
            <a:ext cx="6938805" cy="5347961"/>
          </a:xfrm>
          <a:prstGeom prst="rect">
            <a:avLst/>
          </a:prstGeom>
        </p:spPr>
      </p:pic>
    </p:spTree>
    <p:extLst>
      <p:ext uri="{BB962C8B-B14F-4D97-AF65-F5344CB8AC3E}">
        <p14:creationId xmlns:p14="http://schemas.microsoft.com/office/powerpoint/2010/main" val="937801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28600"/>
            <a:ext cx="6347713" cy="685800"/>
          </a:xfrm>
        </p:spPr>
        <p:txBody>
          <a:bodyPr/>
          <a:lstStyle/>
          <a:p>
            <a:r>
              <a:rPr lang="en-US" dirty="0" err="1"/>
              <a:t>DataEntity</a:t>
            </a:r>
            <a:endParaRPr lang="ru-RU" dirty="0"/>
          </a:p>
        </p:txBody>
      </p:sp>
      <p:sp>
        <p:nvSpPr>
          <p:cNvPr id="3" name="Объект 2"/>
          <p:cNvSpPr>
            <a:spLocks noGrp="1"/>
          </p:cNvSpPr>
          <p:nvPr>
            <p:ph idx="1"/>
          </p:nvPr>
        </p:nvSpPr>
        <p:spPr>
          <a:xfrm>
            <a:off x="609599" y="1066800"/>
            <a:ext cx="6347714" cy="4974563"/>
          </a:xfrm>
        </p:spPr>
        <p:txBody>
          <a:bodyPr>
            <a:normAutofit fontScale="92500" lnSpcReduction="20000"/>
          </a:bodyPr>
          <a:lstStyle/>
          <a:p>
            <a:pPr marL="0" indent="0">
              <a:buNone/>
            </a:pPr>
            <a:r>
              <a:rPr lang="en-US" dirty="0"/>
              <a:t>public class </a:t>
            </a:r>
            <a:r>
              <a:rPr lang="en-US" dirty="0" err="1"/>
              <a:t>DataEntity</a:t>
            </a:r>
            <a:r>
              <a:rPr lang="en-US" dirty="0"/>
              <a:t> : </a:t>
            </a:r>
            <a:r>
              <a:rPr lang="en-US" dirty="0" err="1"/>
              <a:t>DbContext</a:t>
            </a:r>
            <a:endParaRPr lang="en-US" dirty="0"/>
          </a:p>
          <a:p>
            <a:pPr marL="0" indent="0">
              <a:buNone/>
            </a:pPr>
            <a:r>
              <a:rPr lang="ru-RU" dirty="0"/>
              <a:t>    </a:t>
            </a:r>
            <a:r>
              <a:rPr lang="ru-RU" dirty="0" smtClean="0"/>
              <a:t>{        </a:t>
            </a:r>
            <a:endParaRPr lang="ru-RU" dirty="0"/>
          </a:p>
          <a:p>
            <a:pPr marL="0" indent="0">
              <a:buNone/>
            </a:pPr>
            <a:r>
              <a:rPr lang="en-US" dirty="0"/>
              <a:t>        public </a:t>
            </a:r>
            <a:r>
              <a:rPr lang="en-US" dirty="0" err="1"/>
              <a:t>DataEntity</a:t>
            </a:r>
            <a:r>
              <a:rPr lang="en-US" dirty="0"/>
              <a:t>()</a:t>
            </a:r>
          </a:p>
          <a:p>
            <a:pPr marL="0" indent="0">
              <a:buNone/>
            </a:pPr>
            <a:r>
              <a:rPr lang="en-US" dirty="0"/>
              <a:t>            : base(</a:t>
            </a:r>
            <a:r>
              <a:rPr lang="en-US" dirty="0" err="1"/>
              <a:t>DBConnectionHelper.ConnectToAgencyDb</a:t>
            </a:r>
            <a:r>
              <a:rPr lang="en-US" dirty="0"/>
              <a:t>)</a:t>
            </a:r>
          </a:p>
          <a:p>
            <a:pPr marL="0" indent="0">
              <a:buNone/>
            </a:pPr>
            <a:r>
              <a:rPr lang="ru-RU" dirty="0"/>
              <a:t>        {</a:t>
            </a:r>
          </a:p>
          <a:p>
            <a:pPr marL="0" indent="0">
              <a:buNone/>
            </a:pPr>
            <a:r>
              <a:rPr lang="ru-RU" dirty="0"/>
              <a:t>            </a:t>
            </a:r>
          </a:p>
          <a:p>
            <a:pPr marL="0" indent="0">
              <a:buNone/>
            </a:pPr>
            <a:r>
              <a:rPr lang="en-US" dirty="0"/>
              <a:t>            //</a:t>
            </a:r>
            <a:r>
              <a:rPr lang="en-US" dirty="0" err="1"/>
              <a:t>Database.SetInitializer</a:t>
            </a:r>
            <a:r>
              <a:rPr lang="en-US" dirty="0"/>
              <a:t>(new </a:t>
            </a:r>
            <a:r>
              <a:rPr lang="en-US" dirty="0" err="1"/>
              <a:t>DropCreateDatabaseIfModelChanges</a:t>
            </a:r>
            <a:r>
              <a:rPr lang="en-US" dirty="0"/>
              <a:t>&lt;</a:t>
            </a:r>
            <a:r>
              <a:rPr lang="en-US" dirty="0" err="1"/>
              <a:t>DataEntity</a:t>
            </a:r>
            <a:r>
              <a:rPr lang="en-US" dirty="0"/>
              <a:t>&gt;());</a:t>
            </a:r>
          </a:p>
          <a:p>
            <a:pPr marL="0" indent="0">
              <a:buNone/>
            </a:pPr>
            <a:r>
              <a:rPr lang="en-US" dirty="0"/>
              <a:t>            </a:t>
            </a:r>
            <a:r>
              <a:rPr lang="en-US" dirty="0" err="1"/>
              <a:t>Database.SetInitializer</a:t>
            </a:r>
            <a:r>
              <a:rPr lang="en-US" dirty="0"/>
              <a:t>(new </a:t>
            </a:r>
            <a:r>
              <a:rPr lang="en-US" dirty="0" err="1"/>
              <a:t>CreateDatabaseIfNotExists</a:t>
            </a:r>
            <a:r>
              <a:rPr lang="en-US" dirty="0"/>
              <a:t>&lt;</a:t>
            </a:r>
            <a:r>
              <a:rPr lang="en-US" dirty="0" err="1"/>
              <a:t>DataEntity</a:t>
            </a:r>
            <a:r>
              <a:rPr lang="en-US" dirty="0"/>
              <a:t>&gt;());</a:t>
            </a:r>
          </a:p>
          <a:p>
            <a:pPr marL="0" indent="0">
              <a:buNone/>
            </a:pPr>
            <a:r>
              <a:rPr lang="en-US" dirty="0"/>
              <a:t>            </a:t>
            </a:r>
            <a:r>
              <a:rPr lang="en-US" dirty="0" err="1"/>
              <a:t>Database.Initialize</a:t>
            </a:r>
            <a:r>
              <a:rPr lang="en-US" dirty="0"/>
              <a:t>(force: true);</a:t>
            </a:r>
          </a:p>
          <a:p>
            <a:pPr marL="0" indent="0">
              <a:buNone/>
            </a:pPr>
            <a:r>
              <a:rPr lang="en-US" dirty="0"/>
              <a:t>            </a:t>
            </a:r>
            <a:r>
              <a:rPr lang="en-US" dirty="0" err="1"/>
              <a:t>Database.Connection.Open</a:t>
            </a:r>
            <a:r>
              <a:rPr lang="en-US" dirty="0"/>
              <a:t>();</a:t>
            </a:r>
          </a:p>
          <a:p>
            <a:pPr marL="0" indent="0">
              <a:buNone/>
            </a:pPr>
            <a:r>
              <a:rPr lang="en-US" dirty="0"/>
              <a:t>            </a:t>
            </a:r>
            <a:r>
              <a:rPr lang="en-US" dirty="0" err="1"/>
              <a:t>FillDbSample</a:t>
            </a:r>
            <a:r>
              <a:rPr lang="en-US" dirty="0"/>
              <a:t>();</a:t>
            </a:r>
          </a:p>
          <a:p>
            <a:pPr marL="0" indent="0">
              <a:buNone/>
            </a:pPr>
            <a:r>
              <a:rPr lang="ru-RU" dirty="0"/>
              <a:t>        </a:t>
            </a:r>
            <a:r>
              <a:rPr lang="ru-RU" dirty="0" smtClean="0"/>
              <a:t>}</a:t>
            </a:r>
          </a:p>
          <a:p>
            <a:pPr marL="0" indent="0">
              <a:buNone/>
            </a:pPr>
            <a:r>
              <a:rPr lang="en-US" dirty="0" smtClean="0"/>
              <a:t>}</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3837603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3111" y="1273629"/>
            <a:ext cx="6934201" cy="5181600"/>
          </a:xfrm>
        </p:spPr>
        <p:txBody>
          <a:bodyPr>
            <a:normAutofit fontScale="77500" lnSpcReduction="20000"/>
          </a:bodyPr>
          <a:lstStyle/>
          <a:p>
            <a:pPr marL="457200" lvl="1" indent="0">
              <a:buNone/>
            </a:pPr>
            <a:r>
              <a:rPr lang="en-US" dirty="0" smtClean="0"/>
              <a:t>public </a:t>
            </a:r>
            <a:r>
              <a:rPr lang="en-US" dirty="0" err="1"/>
              <a:t>DbSet</a:t>
            </a:r>
            <a:r>
              <a:rPr lang="en-US" dirty="0"/>
              <a:t>&lt;Agency&gt; Agencies { get; set; }</a:t>
            </a:r>
          </a:p>
          <a:p>
            <a:pPr marL="0" indent="0">
              <a:buNone/>
            </a:pPr>
            <a:r>
              <a:rPr lang="en-US" dirty="0"/>
              <a:t>        public </a:t>
            </a:r>
            <a:r>
              <a:rPr lang="en-US" dirty="0" err="1"/>
              <a:t>DbSet</a:t>
            </a:r>
            <a:r>
              <a:rPr lang="en-US" dirty="0"/>
              <a:t>&lt;User&gt; Users { get; set; </a:t>
            </a:r>
            <a:r>
              <a:rPr lang="en-US" dirty="0" smtClean="0"/>
              <a:t>}</a:t>
            </a:r>
            <a:endParaRPr lang="ru-RU" dirty="0"/>
          </a:p>
          <a:p>
            <a:pPr marL="0" indent="0">
              <a:buNone/>
            </a:pPr>
            <a:r>
              <a:rPr lang="en-US" dirty="0"/>
              <a:t>        public </a:t>
            </a:r>
            <a:r>
              <a:rPr lang="en-US" dirty="0" err="1"/>
              <a:t>DbSet</a:t>
            </a:r>
            <a:r>
              <a:rPr lang="en-US" dirty="0"/>
              <a:t>&lt;</a:t>
            </a:r>
            <a:r>
              <a:rPr lang="en-US" dirty="0" err="1"/>
              <a:t>AdContactPoint</a:t>
            </a:r>
            <a:r>
              <a:rPr lang="en-US" dirty="0"/>
              <a:t>&gt; </a:t>
            </a:r>
            <a:r>
              <a:rPr lang="en-US" dirty="0" err="1"/>
              <a:t>AdContactPoints</a:t>
            </a:r>
            <a:r>
              <a:rPr lang="en-US" dirty="0"/>
              <a:t> { get; set; }</a:t>
            </a:r>
          </a:p>
          <a:p>
            <a:pPr marL="0" indent="0">
              <a:buNone/>
            </a:pPr>
            <a:r>
              <a:rPr lang="en-US" dirty="0"/>
              <a:t>        public </a:t>
            </a:r>
            <a:r>
              <a:rPr lang="en-US" dirty="0" err="1"/>
              <a:t>DbSet</a:t>
            </a:r>
            <a:r>
              <a:rPr lang="en-US" dirty="0"/>
              <a:t>&lt;</a:t>
            </a:r>
            <a:r>
              <a:rPr lang="en-US" dirty="0" err="1"/>
              <a:t>AdContact</a:t>
            </a:r>
            <a:r>
              <a:rPr lang="en-US" dirty="0"/>
              <a:t>&gt; </a:t>
            </a:r>
            <a:r>
              <a:rPr lang="en-US" dirty="0" err="1"/>
              <a:t>AdContacts</a:t>
            </a:r>
            <a:r>
              <a:rPr lang="en-US" dirty="0"/>
              <a:t> { get; set; </a:t>
            </a:r>
            <a:r>
              <a:rPr lang="en-US" dirty="0" smtClean="0"/>
              <a:t>}</a:t>
            </a:r>
            <a:endParaRPr lang="ru-RU" dirty="0"/>
          </a:p>
          <a:p>
            <a:pPr marL="0" indent="0">
              <a:buNone/>
            </a:pPr>
            <a:r>
              <a:rPr lang="en-US" dirty="0"/>
              <a:t>        public </a:t>
            </a:r>
            <a:r>
              <a:rPr lang="en-US" dirty="0" err="1"/>
              <a:t>DbSet</a:t>
            </a:r>
            <a:r>
              <a:rPr lang="en-US" dirty="0"/>
              <a:t>&lt;Image&gt; Images { get; set; }</a:t>
            </a:r>
          </a:p>
          <a:p>
            <a:pPr marL="0" indent="0">
              <a:buNone/>
            </a:pPr>
            <a:r>
              <a:rPr lang="en-US" dirty="0"/>
              <a:t>        public </a:t>
            </a:r>
            <a:r>
              <a:rPr lang="en-US" dirty="0" err="1"/>
              <a:t>DbSet</a:t>
            </a:r>
            <a:r>
              <a:rPr lang="en-US" dirty="0"/>
              <a:t>&lt;</a:t>
            </a:r>
            <a:r>
              <a:rPr lang="en-US" dirty="0" err="1"/>
              <a:t>AgencySaleFlat</a:t>
            </a:r>
            <a:r>
              <a:rPr lang="en-US" dirty="0"/>
              <a:t>&gt; </a:t>
            </a:r>
            <a:r>
              <a:rPr lang="en-US" dirty="0" err="1"/>
              <a:t>AgencySaleFlats</a:t>
            </a:r>
            <a:r>
              <a:rPr lang="en-US" dirty="0"/>
              <a:t> { get; set; }</a:t>
            </a:r>
          </a:p>
          <a:p>
            <a:pPr marL="0" indent="0">
              <a:buNone/>
            </a:pPr>
            <a:r>
              <a:rPr lang="en-US" dirty="0"/>
              <a:t>        public </a:t>
            </a:r>
            <a:r>
              <a:rPr lang="en-US" dirty="0" err="1"/>
              <a:t>DbSet</a:t>
            </a:r>
            <a:r>
              <a:rPr lang="en-US" dirty="0"/>
              <a:t>&lt;Coordinate&gt; Coordinates { get; set; }</a:t>
            </a:r>
          </a:p>
          <a:p>
            <a:pPr marL="0" indent="0">
              <a:buNone/>
            </a:pPr>
            <a:r>
              <a:rPr lang="en-US" dirty="0"/>
              <a:t>        public </a:t>
            </a:r>
            <a:r>
              <a:rPr lang="en-US" dirty="0" err="1"/>
              <a:t>DbSet</a:t>
            </a:r>
            <a:r>
              <a:rPr lang="en-US" dirty="0"/>
              <a:t>&lt;Building&gt; Buildings { get; set; }</a:t>
            </a:r>
          </a:p>
          <a:p>
            <a:pPr marL="0" indent="0">
              <a:buNone/>
            </a:pPr>
            <a:r>
              <a:rPr lang="en-US" dirty="0"/>
              <a:t>        public </a:t>
            </a:r>
            <a:r>
              <a:rPr lang="en-US" dirty="0" err="1"/>
              <a:t>DbSet</a:t>
            </a:r>
            <a:r>
              <a:rPr lang="en-US" dirty="0"/>
              <a:t>&lt;</a:t>
            </a:r>
            <a:r>
              <a:rPr lang="en-US" dirty="0" err="1"/>
              <a:t>TypeRenta</a:t>
            </a:r>
            <a:r>
              <a:rPr lang="en-US" dirty="0"/>
              <a:t>&gt; </a:t>
            </a:r>
            <a:r>
              <a:rPr lang="en-US" dirty="0" err="1"/>
              <a:t>TypeRentas</a:t>
            </a:r>
            <a:r>
              <a:rPr lang="en-US" dirty="0"/>
              <a:t> { get; set; </a:t>
            </a:r>
            <a:r>
              <a:rPr lang="en-US" dirty="0" smtClean="0"/>
              <a:t>}</a:t>
            </a:r>
            <a:r>
              <a:rPr lang="ru-RU" dirty="0" smtClean="0"/>
              <a:t>        </a:t>
            </a:r>
            <a:endParaRPr lang="ru-RU" dirty="0"/>
          </a:p>
          <a:p>
            <a:pPr marL="0" indent="0">
              <a:buNone/>
            </a:pPr>
            <a:r>
              <a:rPr lang="en-US" dirty="0"/>
              <a:t>        public </a:t>
            </a:r>
            <a:r>
              <a:rPr lang="en-US" dirty="0" err="1"/>
              <a:t>DbSet</a:t>
            </a:r>
            <a:r>
              <a:rPr lang="en-US" dirty="0"/>
              <a:t>&lt;</a:t>
            </a:r>
            <a:r>
              <a:rPr lang="en-US" dirty="0" err="1"/>
              <a:t>TypeState</a:t>
            </a:r>
            <a:r>
              <a:rPr lang="en-US" dirty="0"/>
              <a:t>&gt; </a:t>
            </a:r>
            <a:r>
              <a:rPr lang="en-US" dirty="0" err="1"/>
              <a:t>TypeStates</a:t>
            </a:r>
            <a:r>
              <a:rPr lang="en-US" dirty="0"/>
              <a:t> { get; set; }</a:t>
            </a:r>
          </a:p>
          <a:p>
            <a:pPr marL="0" indent="0">
              <a:buNone/>
            </a:pPr>
            <a:r>
              <a:rPr lang="en-US" dirty="0"/>
              <a:t>        public </a:t>
            </a:r>
            <a:r>
              <a:rPr lang="en-US" dirty="0" err="1"/>
              <a:t>DbSet</a:t>
            </a:r>
            <a:r>
              <a:rPr lang="en-US" dirty="0"/>
              <a:t>&lt;</a:t>
            </a:r>
            <a:r>
              <a:rPr lang="en-US" dirty="0" err="1"/>
              <a:t>TypeApartment</a:t>
            </a:r>
            <a:r>
              <a:rPr lang="en-US" dirty="0"/>
              <a:t>&gt; </a:t>
            </a:r>
            <a:r>
              <a:rPr lang="en-US" dirty="0" err="1"/>
              <a:t>TypeApartments</a:t>
            </a:r>
            <a:r>
              <a:rPr lang="en-US" dirty="0"/>
              <a:t> { get; set; }</a:t>
            </a:r>
          </a:p>
          <a:p>
            <a:pPr marL="0" indent="0">
              <a:buNone/>
            </a:pPr>
            <a:r>
              <a:rPr lang="en-US" dirty="0"/>
              <a:t>        public </a:t>
            </a:r>
            <a:r>
              <a:rPr lang="en-US" dirty="0" err="1"/>
              <a:t>DbSet</a:t>
            </a:r>
            <a:r>
              <a:rPr lang="en-US" dirty="0"/>
              <a:t>&lt;</a:t>
            </a:r>
            <a:r>
              <a:rPr lang="en-US" dirty="0" err="1"/>
              <a:t>TypeWindow</a:t>
            </a:r>
            <a:r>
              <a:rPr lang="en-US" dirty="0"/>
              <a:t>&gt; </a:t>
            </a:r>
            <a:r>
              <a:rPr lang="en-US" dirty="0" err="1"/>
              <a:t>TypeWindows</a:t>
            </a:r>
            <a:r>
              <a:rPr lang="en-US" dirty="0"/>
              <a:t> { get; set; }</a:t>
            </a:r>
          </a:p>
          <a:p>
            <a:pPr marL="0" indent="0">
              <a:buNone/>
            </a:pPr>
            <a:r>
              <a:rPr lang="en-US" dirty="0"/>
              <a:t>        public </a:t>
            </a:r>
            <a:r>
              <a:rPr lang="en-US" dirty="0" err="1"/>
              <a:t>DbSet</a:t>
            </a:r>
            <a:r>
              <a:rPr lang="en-US" dirty="0"/>
              <a:t>&lt;</a:t>
            </a:r>
            <a:r>
              <a:rPr lang="en-US" dirty="0" err="1"/>
              <a:t>TypePaul</a:t>
            </a:r>
            <a:r>
              <a:rPr lang="en-US" dirty="0"/>
              <a:t>&gt; </a:t>
            </a:r>
            <a:r>
              <a:rPr lang="en-US" dirty="0" err="1"/>
              <a:t>TypePauls</a:t>
            </a:r>
            <a:r>
              <a:rPr lang="en-US" dirty="0"/>
              <a:t> { get; set; }</a:t>
            </a:r>
          </a:p>
          <a:p>
            <a:pPr marL="0" indent="0">
              <a:buNone/>
            </a:pPr>
            <a:r>
              <a:rPr lang="en-US" dirty="0"/>
              <a:t>        public </a:t>
            </a:r>
            <a:r>
              <a:rPr lang="en-US" dirty="0" err="1"/>
              <a:t>DbSet</a:t>
            </a:r>
            <a:r>
              <a:rPr lang="en-US" dirty="0"/>
              <a:t>&lt;</a:t>
            </a:r>
            <a:r>
              <a:rPr lang="en-US" dirty="0" err="1"/>
              <a:t>TypeProject</a:t>
            </a:r>
            <a:r>
              <a:rPr lang="en-US" dirty="0"/>
              <a:t>&gt; </a:t>
            </a:r>
            <a:r>
              <a:rPr lang="en-US" dirty="0" err="1"/>
              <a:t>TypeProjects</a:t>
            </a:r>
            <a:r>
              <a:rPr lang="en-US" dirty="0"/>
              <a:t> { get; set; }</a:t>
            </a:r>
          </a:p>
          <a:p>
            <a:pPr marL="0" indent="0">
              <a:buNone/>
            </a:pPr>
            <a:r>
              <a:rPr lang="en-US" dirty="0"/>
              <a:t>        public </a:t>
            </a:r>
            <a:r>
              <a:rPr lang="en-US" dirty="0" err="1"/>
              <a:t>DbSet</a:t>
            </a:r>
            <a:r>
              <a:rPr lang="en-US" dirty="0"/>
              <a:t>&lt;</a:t>
            </a:r>
            <a:r>
              <a:rPr lang="en-US" dirty="0" err="1"/>
              <a:t>AgencyRentFlat</a:t>
            </a:r>
            <a:r>
              <a:rPr lang="en-US" dirty="0"/>
              <a:t>&gt; </a:t>
            </a:r>
            <a:r>
              <a:rPr lang="en-US" dirty="0" err="1"/>
              <a:t>AgencyRentFlats</a:t>
            </a:r>
            <a:r>
              <a:rPr lang="en-US" dirty="0"/>
              <a:t> { get; set; }</a:t>
            </a:r>
          </a:p>
          <a:p>
            <a:pPr marL="0" indent="0">
              <a:buNone/>
            </a:pPr>
            <a:r>
              <a:rPr lang="en-US" dirty="0"/>
              <a:t>        public </a:t>
            </a:r>
            <a:r>
              <a:rPr lang="en-US" dirty="0" err="1"/>
              <a:t>DbSet</a:t>
            </a:r>
            <a:r>
              <a:rPr lang="en-US" dirty="0"/>
              <a:t>&lt;</a:t>
            </a:r>
            <a:r>
              <a:rPr lang="en-US" dirty="0" err="1"/>
              <a:t>AgencyBuyFlat</a:t>
            </a:r>
            <a:r>
              <a:rPr lang="en-US" dirty="0"/>
              <a:t>&gt; </a:t>
            </a:r>
            <a:r>
              <a:rPr lang="en-US" dirty="0" err="1"/>
              <a:t>AgencyBuyFlats</a:t>
            </a:r>
            <a:r>
              <a:rPr lang="en-US" dirty="0"/>
              <a:t> { get; set; }</a:t>
            </a:r>
          </a:p>
          <a:p>
            <a:pPr marL="0" indent="0">
              <a:buNone/>
            </a:pPr>
            <a:r>
              <a:rPr lang="en-US" dirty="0"/>
              <a:t>        public </a:t>
            </a:r>
            <a:r>
              <a:rPr lang="en-US" dirty="0" err="1"/>
              <a:t>DbSet</a:t>
            </a:r>
            <a:r>
              <a:rPr lang="en-US" dirty="0"/>
              <a:t>&lt;Schema&gt; Schemas { get; set; }</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25</a:t>
            </a:fld>
            <a:endParaRPr lang="en-US" dirty="0"/>
          </a:p>
        </p:txBody>
      </p:sp>
      <p:pic>
        <p:nvPicPr>
          <p:cNvPr id="5" name="Рисунок 4"/>
          <p:cNvPicPr>
            <a:picLocks noChangeAspect="1"/>
          </p:cNvPicPr>
          <p:nvPr/>
        </p:nvPicPr>
        <p:blipFill rotWithShape="1">
          <a:blip r:embed="rId2"/>
          <a:srcRect l="36605" t="23864" r="56853" b="31818"/>
          <a:stretch/>
        </p:blipFill>
        <p:spPr>
          <a:xfrm>
            <a:off x="5075395" y="511629"/>
            <a:ext cx="1600200" cy="5943600"/>
          </a:xfrm>
          <a:prstGeom prst="rect">
            <a:avLst/>
          </a:prstGeom>
        </p:spPr>
      </p:pic>
    </p:spTree>
    <p:extLst>
      <p:ext uri="{BB962C8B-B14F-4D97-AF65-F5344CB8AC3E}">
        <p14:creationId xmlns:p14="http://schemas.microsoft.com/office/powerpoint/2010/main" val="4200373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
        <p:nvSpPr>
          <p:cNvPr id="4" name="Номер слайда 3"/>
          <p:cNvSpPr>
            <a:spLocks noGrp="1"/>
          </p:cNvSpPr>
          <p:nvPr>
            <p:ph type="sldNum" sz="quarter" idx="12"/>
          </p:nvPr>
        </p:nvSpPr>
        <p:spPr/>
        <p:txBody>
          <a:bodyPr/>
          <a:lstStyle/>
          <a:p>
            <a:fld id="{6D22F896-40B5-4ADD-8801-0D06FADFA095}" type="slidenum">
              <a:rPr lang="en-US" smtClean="0"/>
              <a:t>26</a:t>
            </a:fld>
            <a:endParaRPr lang="en-US" dirty="0"/>
          </a:p>
        </p:txBody>
      </p:sp>
      <p:pic>
        <p:nvPicPr>
          <p:cNvPr id="6" name="Рисунок 5"/>
          <p:cNvPicPr>
            <a:picLocks noChangeAspect="1"/>
          </p:cNvPicPr>
          <p:nvPr/>
        </p:nvPicPr>
        <p:blipFill rotWithShape="1">
          <a:blip r:embed="rId2"/>
          <a:srcRect l="7740" t="2761" r="16587"/>
          <a:stretch/>
        </p:blipFill>
        <p:spPr>
          <a:xfrm>
            <a:off x="152399" y="76200"/>
            <a:ext cx="8652387" cy="6096000"/>
          </a:xfrm>
          <a:prstGeom prst="rect">
            <a:avLst/>
          </a:prstGeom>
        </p:spPr>
      </p:pic>
    </p:spTree>
    <p:extLst>
      <p:ext uri="{BB962C8B-B14F-4D97-AF65-F5344CB8AC3E}">
        <p14:creationId xmlns:p14="http://schemas.microsoft.com/office/powerpoint/2010/main" val="3870609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2943" y="383610"/>
            <a:ext cx="7696201" cy="1320800"/>
          </a:xfrm>
        </p:spPr>
        <p:txBody>
          <a:bodyPr/>
          <a:lstStyle/>
          <a:p>
            <a:r>
              <a:rPr lang="ru-RU" dirty="0" smtClean="0"/>
              <a:t>Структура классов </a:t>
            </a:r>
            <a:r>
              <a:rPr lang="ru-RU" dirty="0" err="1" smtClean="0"/>
              <a:t>репозитория</a:t>
            </a:r>
            <a:endParaRPr lang="ru-RU" dirty="0"/>
          </a:p>
        </p:txBody>
      </p:sp>
      <p:sp>
        <p:nvSpPr>
          <p:cNvPr id="3" name="Объект 2"/>
          <p:cNvSpPr>
            <a:spLocks noGrp="1"/>
          </p:cNvSpPr>
          <p:nvPr>
            <p:ph idx="1"/>
          </p:nvPr>
        </p:nvSpPr>
        <p:spPr/>
        <p:txBody>
          <a:bodyPr/>
          <a:lstStyle/>
          <a:p>
            <a:endParaRPr lang="ru-RU"/>
          </a:p>
        </p:txBody>
      </p:sp>
      <p:sp>
        <p:nvSpPr>
          <p:cNvPr id="4" name="Номер слайда 3"/>
          <p:cNvSpPr>
            <a:spLocks noGrp="1"/>
          </p:cNvSpPr>
          <p:nvPr>
            <p:ph type="sldNum" sz="quarter" idx="12"/>
          </p:nvPr>
        </p:nvSpPr>
        <p:spPr/>
        <p:txBody>
          <a:bodyPr/>
          <a:lstStyle/>
          <a:p>
            <a:fld id="{6D22F896-40B5-4ADD-8801-0D06FADFA095}" type="slidenum">
              <a:rPr lang="en-US" smtClean="0"/>
              <a:t>27</a:t>
            </a:fld>
            <a:endParaRPr lang="en-US" dirty="0"/>
          </a:p>
        </p:txBody>
      </p:sp>
      <p:pic>
        <p:nvPicPr>
          <p:cNvPr id="5" name="Рисунок 4"/>
          <p:cNvPicPr>
            <a:picLocks noChangeAspect="1"/>
          </p:cNvPicPr>
          <p:nvPr/>
        </p:nvPicPr>
        <p:blipFill rotWithShape="1">
          <a:blip r:embed="rId2"/>
          <a:srcRect l="3115" t="7955" r="67289" b="56818"/>
          <a:stretch/>
        </p:blipFill>
        <p:spPr>
          <a:xfrm>
            <a:off x="381000" y="1248229"/>
            <a:ext cx="7239000" cy="4724400"/>
          </a:xfrm>
          <a:prstGeom prst="rect">
            <a:avLst/>
          </a:prstGeom>
        </p:spPr>
      </p:pic>
    </p:spTree>
    <p:extLst>
      <p:ext uri="{BB962C8B-B14F-4D97-AF65-F5344CB8AC3E}">
        <p14:creationId xmlns:p14="http://schemas.microsoft.com/office/powerpoint/2010/main" val="696753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 y="152400"/>
            <a:ext cx="6347713" cy="1320800"/>
          </a:xfrm>
        </p:spPr>
        <p:txBody>
          <a:bodyPr/>
          <a:lstStyle/>
          <a:p>
            <a:r>
              <a:rPr lang="en-US" dirty="0" smtClean="0"/>
              <a:t>Select</a:t>
            </a:r>
            <a:endParaRPr lang="ru-RU" dirty="0"/>
          </a:p>
        </p:txBody>
      </p:sp>
      <p:sp>
        <p:nvSpPr>
          <p:cNvPr id="3" name="Объект 2"/>
          <p:cNvSpPr>
            <a:spLocks noGrp="1"/>
          </p:cNvSpPr>
          <p:nvPr>
            <p:ph idx="1"/>
          </p:nvPr>
        </p:nvSpPr>
        <p:spPr>
          <a:xfrm>
            <a:off x="228600" y="1143000"/>
            <a:ext cx="8686799" cy="5334000"/>
          </a:xfrm>
        </p:spPr>
        <p:txBody>
          <a:bodyPr>
            <a:normAutofit/>
          </a:bodyPr>
          <a:lstStyle/>
          <a:p>
            <a:pPr marL="0" indent="0">
              <a:spcBef>
                <a:spcPts val="0"/>
              </a:spcBef>
              <a:buNone/>
            </a:pPr>
            <a:r>
              <a:rPr lang="en-US" sz="1600" dirty="0"/>
              <a:t>public virtual </a:t>
            </a:r>
            <a:r>
              <a:rPr lang="en-US" sz="1600" dirty="0" err="1"/>
              <a:t>IQueryable</a:t>
            </a:r>
            <a:r>
              <a:rPr lang="en-US" sz="1600" dirty="0"/>
              <a:t>&lt;T&gt; </a:t>
            </a:r>
            <a:r>
              <a:rPr lang="en-US" sz="1600" dirty="0" err="1"/>
              <a:t>GetAll</a:t>
            </a:r>
            <a:r>
              <a:rPr lang="en-US" sz="1600" dirty="0"/>
              <a:t>&lt;T&gt;() where T : </a:t>
            </a:r>
            <a:r>
              <a:rPr lang="en-US" sz="1600" dirty="0" err="1"/>
              <a:t>PoorEntity</a:t>
            </a:r>
            <a:endParaRPr lang="en-US" sz="1600" dirty="0"/>
          </a:p>
          <a:p>
            <a:pPr marL="0" indent="0">
              <a:spcBef>
                <a:spcPts val="0"/>
              </a:spcBef>
              <a:buNone/>
            </a:pPr>
            <a:r>
              <a:rPr lang="ru-RU" sz="1600" dirty="0"/>
              <a:t>        {</a:t>
            </a:r>
          </a:p>
          <a:p>
            <a:pPr marL="0" indent="0">
              <a:spcBef>
                <a:spcPts val="0"/>
              </a:spcBef>
              <a:buNone/>
            </a:pPr>
            <a:r>
              <a:rPr lang="en-US" sz="1600" dirty="0"/>
              <a:t>            </a:t>
            </a:r>
            <a:r>
              <a:rPr lang="en-US" sz="1600" dirty="0" err="1"/>
              <a:t>var</a:t>
            </a:r>
            <a:r>
              <a:rPr lang="en-US" sz="1600" dirty="0"/>
              <a:t> ret = </a:t>
            </a:r>
            <a:r>
              <a:rPr lang="en-US" sz="1600" dirty="0" err="1"/>
              <a:t>DataContext.Set</a:t>
            </a:r>
            <a:r>
              <a:rPr lang="en-US" sz="1600" dirty="0"/>
              <a:t>&lt;T</a:t>
            </a:r>
            <a:r>
              <a:rPr lang="en-US" sz="1600" dirty="0" smtClean="0"/>
              <a:t>&gt;().</a:t>
            </a:r>
          </a:p>
          <a:p>
            <a:pPr marL="0" indent="0">
              <a:spcBef>
                <a:spcPts val="0"/>
              </a:spcBef>
              <a:buNone/>
            </a:pPr>
            <a:r>
              <a:rPr lang="en-US" sz="1600" dirty="0"/>
              <a:t>	</a:t>
            </a:r>
            <a:r>
              <a:rPr lang="en-US" sz="1600" dirty="0" smtClean="0"/>
              <a:t>	</a:t>
            </a:r>
            <a:r>
              <a:rPr lang="en-US" sz="1600" dirty="0" err="1" smtClean="0"/>
              <a:t>OrderBy</a:t>
            </a:r>
            <a:r>
              <a:rPr lang="en-US" sz="1600" dirty="0" smtClean="0"/>
              <a:t>(t </a:t>
            </a:r>
            <a:r>
              <a:rPr lang="en-US" sz="1600" dirty="0"/>
              <a:t>=&gt; </a:t>
            </a:r>
            <a:r>
              <a:rPr lang="en-US" sz="1600" dirty="0" err="1" smtClean="0"/>
              <a:t>t.Id</a:t>
            </a:r>
            <a:r>
              <a:rPr lang="en-US" sz="1600" dirty="0"/>
              <a:t>).</a:t>
            </a:r>
            <a:r>
              <a:rPr lang="en-US" sz="1600" dirty="0" err="1"/>
              <a:t>AsNoTracking</a:t>
            </a:r>
            <a:r>
              <a:rPr lang="en-US" sz="1600" dirty="0"/>
              <a:t>().</a:t>
            </a:r>
            <a:r>
              <a:rPr lang="en-US" sz="1600" dirty="0" err="1"/>
              <a:t>ToList</a:t>
            </a:r>
            <a:r>
              <a:rPr lang="en-US" sz="1600" dirty="0"/>
              <a:t>().</a:t>
            </a:r>
            <a:r>
              <a:rPr lang="en-US" sz="1600" dirty="0" err="1"/>
              <a:t>AsQueryable</a:t>
            </a:r>
            <a:r>
              <a:rPr lang="en-US" sz="1600" dirty="0"/>
              <a:t>();</a:t>
            </a:r>
          </a:p>
          <a:p>
            <a:pPr marL="0" indent="0">
              <a:spcBef>
                <a:spcPts val="0"/>
              </a:spcBef>
              <a:buNone/>
            </a:pPr>
            <a:r>
              <a:rPr lang="en-US" sz="1600" dirty="0"/>
              <a:t>            return ret;</a:t>
            </a:r>
          </a:p>
          <a:p>
            <a:pPr marL="0" indent="0">
              <a:spcBef>
                <a:spcPts val="0"/>
              </a:spcBef>
              <a:buNone/>
            </a:pPr>
            <a:r>
              <a:rPr lang="ru-RU" sz="1600" dirty="0"/>
              <a:t>        </a:t>
            </a:r>
            <a:r>
              <a:rPr lang="ru-RU" sz="1600" dirty="0" smtClean="0"/>
              <a:t>}</a:t>
            </a:r>
            <a:endParaRPr lang="en-US" sz="1600" dirty="0" smtClean="0"/>
          </a:p>
          <a:p>
            <a:pPr marL="0" indent="0">
              <a:spcBef>
                <a:spcPts val="0"/>
              </a:spcBef>
              <a:buNone/>
            </a:pPr>
            <a:r>
              <a:rPr lang="en-US" sz="1600" dirty="0"/>
              <a:t>public virtual T Find&lt;T&gt;(long id) where T : </a:t>
            </a:r>
            <a:r>
              <a:rPr lang="en-US" sz="1600" dirty="0" err="1"/>
              <a:t>PoorEntity</a:t>
            </a:r>
            <a:endParaRPr lang="en-US" sz="1600" dirty="0"/>
          </a:p>
          <a:p>
            <a:pPr marL="0" indent="0">
              <a:spcBef>
                <a:spcPts val="0"/>
              </a:spcBef>
              <a:buNone/>
            </a:pPr>
            <a:r>
              <a:rPr lang="ru-RU" sz="1600" dirty="0"/>
              <a:t>        {</a:t>
            </a:r>
          </a:p>
          <a:p>
            <a:pPr marL="0" indent="0">
              <a:spcBef>
                <a:spcPts val="0"/>
              </a:spcBef>
              <a:buNone/>
            </a:pPr>
            <a:r>
              <a:rPr lang="en-US" sz="1600" dirty="0"/>
              <a:t>            return </a:t>
            </a:r>
            <a:r>
              <a:rPr lang="en-US" sz="1600" dirty="0" err="1"/>
              <a:t>DataContext.Set</a:t>
            </a:r>
            <a:r>
              <a:rPr lang="en-US" sz="1600" dirty="0"/>
              <a:t>&lt;T&gt;().Find(id);</a:t>
            </a:r>
          </a:p>
          <a:p>
            <a:pPr marL="0" indent="0">
              <a:spcBef>
                <a:spcPts val="0"/>
              </a:spcBef>
              <a:buNone/>
            </a:pPr>
            <a:r>
              <a:rPr lang="ru-RU" sz="1600" dirty="0"/>
              <a:t>        }</a:t>
            </a:r>
            <a:endParaRPr lang="en-US" sz="1600" dirty="0"/>
          </a:p>
          <a:p>
            <a:pPr marL="0" indent="0">
              <a:spcBef>
                <a:spcPts val="0"/>
              </a:spcBef>
              <a:buNone/>
            </a:pPr>
            <a:r>
              <a:rPr lang="en-US" sz="1600" dirty="0"/>
              <a:t>public virtual T </a:t>
            </a:r>
            <a:r>
              <a:rPr lang="en-US" sz="1600" dirty="0" err="1"/>
              <a:t>FindSingleBy</a:t>
            </a:r>
            <a:r>
              <a:rPr lang="en-US" sz="1600" dirty="0"/>
              <a:t>&lt;T&gt;(Expression&lt;</a:t>
            </a:r>
            <a:r>
              <a:rPr lang="en-US" sz="1600" dirty="0" err="1"/>
              <a:t>Func</a:t>
            </a:r>
            <a:r>
              <a:rPr lang="en-US" sz="1600" dirty="0"/>
              <a:t>&lt;T, bool&gt;&gt; predicate) where T : class</a:t>
            </a:r>
          </a:p>
          <a:p>
            <a:pPr marL="0" indent="0">
              <a:spcBef>
                <a:spcPts val="0"/>
              </a:spcBef>
              <a:buNone/>
            </a:pPr>
            <a:r>
              <a:rPr lang="ru-RU" sz="1600" dirty="0"/>
              <a:t>        {</a:t>
            </a:r>
          </a:p>
          <a:p>
            <a:pPr marL="0" indent="0">
              <a:spcBef>
                <a:spcPts val="0"/>
              </a:spcBef>
              <a:buNone/>
            </a:pPr>
            <a:r>
              <a:rPr lang="en-US" sz="1600" dirty="0"/>
              <a:t>            if (predicate != null)</a:t>
            </a:r>
          </a:p>
          <a:p>
            <a:pPr marL="0" indent="0">
              <a:spcBef>
                <a:spcPts val="0"/>
              </a:spcBef>
              <a:buNone/>
            </a:pPr>
            <a:r>
              <a:rPr lang="ru-RU" sz="1600" dirty="0"/>
              <a:t>            {</a:t>
            </a:r>
          </a:p>
          <a:p>
            <a:pPr marL="0" indent="0">
              <a:spcBef>
                <a:spcPts val="0"/>
              </a:spcBef>
              <a:buNone/>
            </a:pPr>
            <a:r>
              <a:rPr lang="en-US" sz="1600" dirty="0"/>
              <a:t>                return </a:t>
            </a:r>
            <a:r>
              <a:rPr lang="en-US" sz="1600" dirty="0" err="1"/>
              <a:t>DataContext.Set</a:t>
            </a:r>
            <a:r>
              <a:rPr lang="en-US" sz="1600" dirty="0"/>
              <a:t>&lt;T&gt;().Where(predicate).</a:t>
            </a:r>
            <a:r>
              <a:rPr lang="en-US" sz="1600" dirty="0" err="1"/>
              <a:t>SingleOrDefault</a:t>
            </a:r>
            <a:r>
              <a:rPr lang="en-US" sz="1600" dirty="0"/>
              <a:t>();</a:t>
            </a:r>
          </a:p>
          <a:p>
            <a:pPr marL="0" indent="0">
              <a:spcBef>
                <a:spcPts val="0"/>
              </a:spcBef>
              <a:buNone/>
            </a:pPr>
            <a:r>
              <a:rPr lang="ru-RU" sz="1600" dirty="0"/>
              <a:t>            }</a:t>
            </a:r>
          </a:p>
          <a:p>
            <a:pPr marL="0" indent="0">
              <a:spcBef>
                <a:spcPts val="0"/>
              </a:spcBef>
              <a:buNone/>
            </a:pPr>
            <a:r>
              <a:rPr lang="en-US" sz="1600" dirty="0"/>
              <a:t>            throw new </a:t>
            </a:r>
            <a:r>
              <a:rPr lang="en-US" sz="1600" dirty="0" err="1"/>
              <a:t>ArgumentNullException</a:t>
            </a:r>
            <a:r>
              <a:rPr lang="en-US" sz="1600" dirty="0"/>
              <a:t>("Predicate value must be passed to </a:t>
            </a:r>
            <a:r>
              <a:rPr lang="en-US" sz="1600" dirty="0" err="1"/>
              <a:t>FindSingleBy</a:t>
            </a:r>
            <a:r>
              <a:rPr lang="en-US" sz="1600" dirty="0"/>
              <a:t>&lt;T&gt;.");</a:t>
            </a:r>
          </a:p>
          <a:p>
            <a:pPr marL="0" indent="0">
              <a:spcBef>
                <a:spcPts val="0"/>
              </a:spcBef>
              <a:buNone/>
            </a:pPr>
            <a:r>
              <a:rPr lang="ru-RU" sz="1600" dirty="0"/>
              <a:t>        }</a:t>
            </a:r>
          </a:p>
          <a:p>
            <a:pPr marL="0" indent="0">
              <a:buNone/>
            </a:pPr>
            <a:endParaRPr lang="ru-RU" dirty="0"/>
          </a:p>
          <a:p>
            <a:pPr marL="0" indent="0">
              <a:spcBef>
                <a:spcPts val="0"/>
              </a:spcBef>
              <a:buNone/>
            </a:pP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675079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9029"/>
            <a:ext cx="6347713" cy="1320800"/>
          </a:xfrm>
        </p:spPr>
        <p:txBody>
          <a:bodyPr/>
          <a:lstStyle/>
          <a:p>
            <a:r>
              <a:rPr lang="en-US" dirty="0" smtClean="0"/>
              <a:t>Insert, Update</a:t>
            </a:r>
            <a:endParaRPr lang="ru-RU" dirty="0"/>
          </a:p>
        </p:txBody>
      </p:sp>
      <p:sp>
        <p:nvSpPr>
          <p:cNvPr id="3" name="Объект 2"/>
          <p:cNvSpPr>
            <a:spLocks noGrp="1"/>
          </p:cNvSpPr>
          <p:nvPr>
            <p:ph idx="1"/>
          </p:nvPr>
        </p:nvSpPr>
        <p:spPr>
          <a:xfrm>
            <a:off x="609601" y="609600"/>
            <a:ext cx="8229601" cy="6166756"/>
          </a:xfrm>
        </p:spPr>
        <p:txBody>
          <a:bodyPr>
            <a:noAutofit/>
          </a:bodyPr>
          <a:lstStyle/>
          <a:p>
            <a:pPr marL="0" indent="0">
              <a:spcBef>
                <a:spcPts val="0"/>
              </a:spcBef>
              <a:buNone/>
            </a:pPr>
            <a:r>
              <a:rPr lang="en-US" sz="1600" dirty="0"/>
              <a:t> public virtual </a:t>
            </a:r>
            <a:r>
              <a:rPr lang="en-US" sz="1600" dirty="0" err="1"/>
              <a:t>int</a:t>
            </a:r>
            <a:r>
              <a:rPr lang="en-US" sz="1600" dirty="0"/>
              <a:t> Save&lt;T&gt;(T entity) where T : </a:t>
            </a:r>
            <a:r>
              <a:rPr lang="en-US" sz="1600" dirty="0" err="1" smtClean="0"/>
              <a:t>PoorEntity</a:t>
            </a:r>
            <a:r>
              <a:rPr lang="ru-RU" sz="1600" dirty="0" smtClean="0"/>
              <a:t>        </a:t>
            </a:r>
            <a:r>
              <a:rPr lang="ru-RU" sz="1600" dirty="0"/>
              <a:t>{</a:t>
            </a:r>
          </a:p>
          <a:p>
            <a:pPr marL="0" indent="0">
              <a:spcBef>
                <a:spcPts val="0"/>
              </a:spcBef>
              <a:buNone/>
            </a:pPr>
            <a:r>
              <a:rPr lang="en-US" sz="1600" dirty="0"/>
              <a:t>            if (</a:t>
            </a:r>
            <a:r>
              <a:rPr lang="en-US" sz="1600" dirty="0" err="1"/>
              <a:t>entity.IsNew</a:t>
            </a:r>
            <a:r>
              <a:rPr lang="en-US" sz="1600" dirty="0" smtClean="0"/>
              <a:t>())</a:t>
            </a:r>
            <a:r>
              <a:rPr lang="ru-RU" sz="1600" dirty="0" smtClean="0"/>
              <a:t>            </a:t>
            </a:r>
            <a:r>
              <a:rPr lang="ru-RU" sz="1600" dirty="0"/>
              <a:t>{</a:t>
            </a:r>
          </a:p>
          <a:p>
            <a:pPr marL="0" indent="0">
              <a:spcBef>
                <a:spcPts val="0"/>
              </a:spcBef>
              <a:buNone/>
            </a:pPr>
            <a:r>
              <a:rPr lang="en-US" sz="1600" dirty="0"/>
              <a:t>      </a:t>
            </a:r>
            <a:r>
              <a:rPr lang="en-US" sz="1600" dirty="0" smtClean="0"/>
              <a:t>             </a:t>
            </a:r>
            <a:r>
              <a:rPr lang="en-US" sz="1600" dirty="0" err="1"/>
              <a:t>DataContext.Set</a:t>
            </a:r>
            <a:r>
              <a:rPr lang="en-US" sz="1600" dirty="0"/>
              <a:t>&lt;T&gt;().Add(entity);</a:t>
            </a:r>
          </a:p>
          <a:p>
            <a:pPr marL="0" indent="0">
              <a:spcBef>
                <a:spcPts val="0"/>
              </a:spcBef>
              <a:buNone/>
            </a:pPr>
            <a:r>
              <a:rPr lang="en-US" sz="1600" dirty="0"/>
              <a:t>                    </a:t>
            </a:r>
            <a:r>
              <a:rPr lang="en-US" sz="1600" dirty="0" err="1"/>
              <a:t>var</a:t>
            </a:r>
            <a:r>
              <a:rPr lang="en-US" sz="1600" dirty="0"/>
              <a:t> result = </a:t>
            </a:r>
            <a:r>
              <a:rPr lang="en-US" sz="1600" dirty="0" err="1"/>
              <a:t>DataContext.SaveChanges</a:t>
            </a:r>
            <a:r>
              <a:rPr lang="en-US" sz="1600" dirty="0"/>
              <a:t>();</a:t>
            </a:r>
          </a:p>
          <a:p>
            <a:pPr marL="0" indent="0">
              <a:spcBef>
                <a:spcPts val="0"/>
              </a:spcBef>
              <a:buNone/>
            </a:pPr>
            <a:r>
              <a:rPr lang="en-US" sz="1600" dirty="0"/>
              <a:t>                    </a:t>
            </a:r>
            <a:r>
              <a:rPr lang="en-US" sz="1600" dirty="0" err="1"/>
              <a:t>Console.WriteLine</a:t>
            </a:r>
            <a:r>
              <a:rPr lang="en-US" sz="1600" dirty="0"/>
              <a:t>("\n</a:t>
            </a:r>
            <a:r>
              <a:rPr lang="ru-RU" sz="1600" dirty="0"/>
              <a:t>АХТУНГ2 Количество: {0}", </a:t>
            </a:r>
            <a:r>
              <a:rPr lang="en-US" sz="1600" dirty="0"/>
              <a:t>result);</a:t>
            </a:r>
          </a:p>
          <a:p>
            <a:pPr marL="0" indent="0">
              <a:spcBef>
                <a:spcPts val="0"/>
              </a:spcBef>
              <a:buNone/>
            </a:pPr>
            <a:r>
              <a:rPr lang="en-US" sz="1600" dirty="0"/>
              <a:t>                    </a:t>
            </a:r>
            <a:r>
              <a:rPr lang="en-US" sz="1600" dirty="0" err="1"/>
              <a:t>DataContext.Entry</a:t>
            </a:r>
            <a:r>
              <a:rPr lang="en-US" sz="1600" dirty="0"/>
              <a:t>(entity).State = </a:t>
            </a:r>
            <a:r>
              <a:rPr lang="en-US" sz="1600" dirty="0" err="1"/>
              <a:t>EntityState.Detached</a:t>
            </a:r>
            <a:r>
              <a:rPr lang="en-US" sz="1600" dirty="0"/>
              <a:t>;</a:t>
            </a:r>
          </a:p>
          <a:p>
            <a:pPr marL="0" indent="0">
              <a:spcBef>
                <a:spcPts val="0"/>
              </a:spcBef>
              <a:buNone/>
            </a:pPr>
            <a:r>
              <a:rPr lang="en-US" sz="1600" dirty="0"/>
              <a:t>                    return result;</a:t>
            </a:r>
          </a:p>
          <a:p>
            <a:pPr marL="0" indent="0">
              <a:spcBef>
                <a:spcPts val="0"/>
              </a:spcBef>
              <a:buNone/>
            </a:pPr>
            <a:r>
              <a:rPr lang="ru-RU" sz="1600" dirty="0"/>
              <a:t>                }</a:t>
            </a:r>
          </a:p>
          <a:p>
            <a:pPr marL="0" indent="0">
              <a:spcBef>
                <a:spcPts val="0"/>
              </a:spcBef>
              <a:buNone/>
            </a:pPr>
            <a:r>
              <a:rPr lang="en-US" sz="1600" dirty="0" smtClean="0"/>
              <a:t>else</a:t>
            </a:r>
            <a:r>
              <a:rPr lang="ru-RU" sz="1600" dirty="0" smtClean="0"/>
              <a:t>          </a:t>
            </a:r>
            <a:r>
              <a:rPr lang="ru-RU" sz="1600" dirty="0"/>
              <a:t>{</a:t>
            </a:r>
          </a:p>
          <a:p>
            <a:pPr marL="0" indent="0">
              <a:spcBef>
                <a:spcPts val="0"/>
              </a:spcBef>
              <a:buNone/>
            </a:pPr>
            <a:r>
              <a:rPr lang="en-US" sz="1600" dirty="0"/>
              <a:t> </a:t>
            </a:r>
            <a:r>
              <a:rPr lang="en-US" sz="1600" dirty="0" smtClean="0"/>
              <a:t>                   </a:t>
            </a:r>
            <a:r>
              <a:rPr lang="en-US" sz="1600" dirty="0" err="1" smtClean="0"/>
              <a:t>var</a:t>
            </a:r>
            <a:r>
              <a:rPr lang="en-US" sz="1600" dirty="0" smtClean="0"/>
              <a:t> </a:t>
            </a:r>
            <a:r>
              <a:rPr lang="en-US" sz="1600" dirty="0" err="1"/>
              <a:t>cach</a:t>
            </a:r>
            <a:r>
              <a:rPr lang="en-US" sz="1600" dirty="0"/>
              <a:t> = </a:t>
            </a:r>
            <a:r>
              <a:rPr lang="en-US" sz="1600" dirty="0" err="1"/>
              <a:t>DataContext.Set</a:t>
            </a:r>
            <a:r>
              <a:rPr lang="en-US" sz="1600" dirty="0"/>
              <a:t>&lt;T&gt;().Find(</a:t>
            </a:r>
            <a:r>
              <a:rPr lang="en-US" sz="1600" dirty="0" err="1"/>
              <a:t>entity.Id</a:t>
            </a:r>
            <a:r>
              <a:rPr lang="en-US" sz="1600" dirty="0"/>
              <a:t>);</a:t>
            </a:r>
          </a:p>
          <a:p>
            <a:pPr marL="0" indent="0">
              <a:spcBef>
                <a:spcPts val="0"/>
              </a:spcBef>
              <a:buNone/>
            </a:pPr>
            <a:r>
              <a:rPr lang="en-US" sz="1600" dirty="0"/>
              <a:t>                    </a:t>
            </a:r>
            <a:r>
              <a:rPr lang="en-US" sz="1600" dirty="0" err="1"/>
              <a:t>DataContext.Entry</a:t>
            </a:r>
            <a:r>
              <a:rPr lang="en-US" sz="1600" dirty="0"/>
              <a:t>(</a:t>
            </a:r>
            <a:r>
              <a:rPr lang="en-US" sz="1600" dirty="0" err="1"/>
              <a:t>cach</a:t>
            </a:r>
            <a:r>
              <a:rPr lang="en-US" sz="1600" dirty="0"/>
              <a:t>).</a:t>
            </a:r>
            <a:r>
              <a:rPr lang="en-US" sz="1600" dirty="0" err="1"/>
              <a:t>CurrentValues.SetValues</a:t>
            </a:r>
            <a:r>
              <a:rPr lang="en-US" sz="1600" dirty="0"/>
              <a:t>(entity);</a:t>
            </a:r>
          </a:p>
          <a:p>
            <a:pPr marL="0" indent="0">
              <a:spcBef>
                <a:spcPts val="0"/>
              </a:spcBef>
              <a:buNone/>
            </a:pPr>
            <a:r>
              <a:rPr lang="en-US" sz="1600" dirty="0"/>
              <a:t>                    </a:t>
            </a:r>
            <a:r>
              <a:rPr lang="en-US" sz="1600" dirty="0" err="1"/>
              <a:t>var</a:t>
            </a:r>
            <a:r>
              <a:rPr lang="en-US" sz="1600" dirty="0"/>
              <a:t> result = </a:t>
            </a:r>
            <a:r>
              <a:rPr lang="en-US" sz="1600" dirty="0" err="1"/>
              <a:t>DataContext.SaveChanges</a:t>
            </a:r>
            <a:r>
              <a:rPr lang="en-US" sz="1600" dirty="0"/>
              <a:t>();</a:t>
            </a:r>
          </a:p>
          <a:p>
            <a:pPr marL="0" indent="0">
              <a:spcBef>
                <a:spcPts val="0"/>
              </a:spcBef>
              <a:buNone/>
            </a:pPr>
            <a:r>
              <a:rPr lang="en-US" sz="1600" dirty="0"/>
              <a:t>                    </a:t>
            </a:r>
            <a:r>
              <a:rPr lang="en-US" sz="1600" dirty="0" err="1"/>
              <a:t>Console.WriteLine</a:t>
            </a:r>
            <a:r>
              <a:rPr lang="en-US" sz="1600" dirty="0"/>
              <a:t>("\n</a:t>
            </a:r>
            <a:r>
              <a:rPr lang="ru-RU" sz="1600" dirty="0"/>
              <a:t>АХТУНГ2 Количество: {0}", </a:t>
            </a:r>
            <a:r>
              <a:rPr lang="en-US" sz="1600" dirty="0"/>
              <a:t>result);</a:t>
            </a:r>
          </a:p>
          <a:p>
            <a:pPr marL="0" indent="0">
              <a:spcBef>
                <a:spcPts val="0"/>
              </a:spcBef>
              <a:buNone/>
            </a:pPr>
            <a:r>
              <a:rPr lang="en-US" sz="1600" dirty="0"/>
              <a:t>                    </a:t>
            </a:r>
            <a:r>
              <a:rPr lang="en-US" sz="1600" dirty="0" err="1"/>
              <a:t>DataContext.Entry</a:t>
            </a:r>
            <a:r>
              <a:rPr lang="en-US" sz="1600" dirty="0"/>
              <a:t>(entity).State = </a:t>
            </a:r>
            <a:r>
              <a:rPr lang="en-US" sz="1600" dirty="0" err="1"/>
              <a:t>EntityState.Detached</a:t>
            </a:r>
            <a:r>
              <a:rPr lang="en-US" sz="1600" dirty="0"/>
              <a:t>;</a:t>
            </a:r>
          </a:p>
          <a:p>
            <a:pPr marL="0" indent="0">
              <a:spcBef>
                <a:spcPts val="0"/>
              </a:spcBef>
              <a:buNone/>
            </a:pPr>
            <a:r>
              <a:rPr lang="en-US" sz="1600" dirty="0"/>
              <a:t>                    return result;</a:t>
            </a:r>
          </a:p>
          <a:p>
            <a:pPr marL="0" indent="0">
              <a:spcBef>
                <a:spcPts val="0"/>
              </a:spcBef>
              <a:buNone/>
            </a:pPr>
            <a:r>
              <a:rPr lang="en-US" sz="1600" dirty="0" smtClean="0"/>
              <a:t>		</a:t>
            </a:r>
            <a:r>
              <a:rPr lang="ru-RU" sz="1600" dirty="0" smtClean="0"/>
              <a:t>}</a:t>
            </a:r>
            <a:endParaRPr lang="ru-RU" sz="1600" dirty="0"/>
          </a:p>
          <a:p>
            <a:pPr marL="0" indent="0">
              <a:spcBef>
                <a:spcPts val="0"/>
              </a:spcBef>
              <a:buNone/>
            </a:pPr>
            <a:r>
              <a:rPr lang="en-US" sz="1600" dirty="0" smtClean="0"/>
              <a:t>return </a:t>
            </a:r>
            <a:r>
              <a:rPr lang="en-US" sz="1600" dirty="0"/>
              <a:t>0</a:t>
            </a:r>
            <a:r>
              <a:rPr lang="en-US" sz="1600" dirty="0" smtClean="0"/>
              <a:t>;</a:t>
            </a:r>
          </a:p>
          <a:p>
            <a:pPr marL="0" indent="0">
              <a:spcBef>
                <a:spcPts val="0"/>
              </a:spcBef>
              <a:buNone/>
            </a:pPr>
            <a:r>
              <a:rPr lang="ru-RU" sz="1600" dirty="0" smtClean="0"/>
              <a:t>}</a:t>
            </a:r>
            <a:endParaRPr lang="en-US" sz="1600" dirty="0" smtClean="0"/>
          </a:p>
          <a:p>
            <a:pPr marL="0" indent="0">
              <a:spcBef>
                <a:spcPts val="0"/>
              </a:spcBef>
              <a:buNone/>
            </a:pPr>
            <a:endParaRPr lang="en-US" sz="1600" dirty="0" smtClean="0"/>
          </a:p>
          <a:p>
            <a:pPr marL="0" indent="0">
              <a:spcBef>
                <a:spcPts val="0"/>
              </a:spcBef>
              <a:buNone/>
            </a:pPr>
            <a:r>
              <a:rPr lang="en-US" sz="1600" dirty="0" err="1" smtClean="0"/>
              <a:t>var</a:t>
            </a:r>
            <a:r>
              <a:rPr lang="en-US" sz="1600" dirty="0" smtClean="0"/>
              <a:t> </a:t>
            </a:r>
            <a:r>
              <a:rPr lang="en-US" sz="1600" dirty="0"/>
              <a:t>repository = new </a:t>
            </a:r>
            <a:r>
              <a:rPr lang="en-US" sz="1600" dirty="0" err="1"/>
              <a:t>SqlRepository</a:t>
            </a:r>
            <a:r>
              <a:rPr lang="en-US" sz="1600" dirty="0"/>
              <a:t>&lt;</a:t>
            </a:r>
            <a:r>
              <a:rPr lang="en-US" sz="1600" dirty="0" err="1"/>
              <a:t>DataEntity</a:t>
            </a:r>
            <a:r>
              <a:rPr lang="en-US" sz="1600" dirty="0"/>
              <a:t>&gt;()</a:t>
            </a:r>
            <a:endParaRPr lang="ru-RU" sz="1600" dirty="0"/>
          </a:p>
          <a:p>
            <a:pPr marL="0" indent="0">
              <a:spcBef>
                <a:spcPts val="0"/>
              </a:spcBef>
              <a:buNone/>
            </a:pPr>
            <a:endParaRPr lang="ru-RU" sz="1600" dirty="0"/>
          </a:p>
        </p:txBody>
      </p:sp>
      <p:sp>
        <p:nvSpPr>
          <p:cNvPr id="4" name="Номер слайда 3"/>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98122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Объектные модели и реляционные базы данных </a:t>
            </a:r>
            <a:endParaRPr lang="ru-RU" dirty="0"/>
          </a:p>
        </p:txBody>
      </p:sp>
      <p:sp>
        <p:nvSpPr>
          <p:cNvPr id="3" name="Объект 2"/>
          <p:cNvSpPr>
            <a:spLocks noGrp="1"/>
          </p:cNvSpPr>
          <p:nvPr>
            <p:ph idx="1"/>
          </p:nvPr>
        </p:nvSpPr>
        <p:spPr>
          <a:xfrm>
            <a:off x="1219200" y="4953000"/>
            <a:ext cx="6347714" cy="1088363"/>
          </a:xfrm>
        </p:spPr>
        <p:txBody>
          <a:bodyPr/>
          <a:lstStyle/>
          <a:p>
            <a:pPr marL="0" indent="0">
              <a:buNone/>
            </a:pPr>
            <a:r>
              <a:rPr lang="ru-RU" dirty="0" smtClean="0"/>
              <a:t>Кортеж								Класс</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3</a:t>
            </a:fld>
            <a:endParaRPr lang="en-US" dirty="0"/>
          </a:p>
        </p:txBody>
      </p:sp>
      <p:pic>
        <p:nvPicPr>
          <p:cNvPr id="1026" name="Picture 2" descr="ÐÐ°ÑÑÐ¸Ð½ÐºÐ¸ Ð¿Ð¾ Ð·Ð°Ð¿ÑÐ¾ÑÑ Ð±Ð°Ð·Ð° Ð´Ð°Ð½Ð½ÑÑ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514" y="251460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ÐÐ°ÑÑÐ¸Ð½ÐºÐ¸ Ð¿Ð¾ Ð·Ð°Ð¿ÑÐ¾ÑÑ ÐºÐ»Ð°ÑÑ Ð¾Ð¾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013847"/>
            <a:ext cx="2995910" cy="145256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Прямая со стрелкой 6"/>
          <p:cNvCxnSpPr/>
          <p:nvPr/>
        </p:nvCxnSpPr>
        <p:spPr>
          <a:xfrm>
            <a:off x="2590800" y="3586162"/>
            <a:ext cx="1524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521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2895600"/>
            <a:ext cx="6347713" cy="1320800"/>
          </a:xfrm>
        </p:spPr>
        <p:txBody>
          <a:bodyPr>
            <a:normAutofit/>
          </a:bodyPr>
          <a:lstStyle/>
          <a:p>
            <a:r>
              <a:rPr lang="ru-RU" sz="8000" dirty="0" smtClean="0"/>
              <a:t>Вопросы?</a:t>
            </a:r>
            <a:endParaRPr lang="ru-RU" sz="8000" dirty="0"/>
          </a:p>
        </p:txBody>
      </p:sp>
      <p:sp>
        <p:nvSpPr>
          <p:cNvPr id="3" name="Номер слайда 2"/>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2357694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1554" y="76200"/>
            <a:ext cx="6347713" cy="1320800"/>
          </a:xfrm>
        </p:spPr>
        <p:txBody>
          <a:bodyPr/>
          <a:lstStyle/>
          <a:p>
            <a:r>
              <a:rPr lang="en-US" dirty="0" smtClean="0"/>
              <a:t>ODBC</a:t>
            </a:r>
            <a:endParaRPr lang="ru-RU" dirty="0"/>
          </a:p>
        </p:txBody>
      </p:sp>
      <p:sp>
        <p:nvSpPr>
          <p:cNvPr id="3" name="Объект 2"/>
          <p:cNvSpPr>
            <a:spLocks noGrp="1"/>
          </p:cNvSpPr>
          <p:nvPr>
            <p:ph idx="1"/>
          </p:nvPr>
        </p:nvSpPr>
        <p:spPr>
          <a:xfrm>
            <a:off x="76200" y="784633"/>
            <a:ext cx="8839200" cy="6090573"/>
          </a:xfrm>
        </p:spPr>
        <p:txBody>
          <a:bodyPr>
            <a:normAutofit/>
          </a:bodyPr>
          <a:lstStyle/>
          <a:p>
            <a:pPr marL="0" indent="0">
              <a:buNone/>
            </a:pPr>
            <a:r>
              <a:rPr lang="en-US" sz="1400" dirty="0"/>
              <a:t>Driver={ODBC Driver </a:t>
            </a:r>
            <a:r>
              <a:rPr lang="en-US" sz="1400" dirty="0" smtClean="0"/>
              <a:t>Server</a:t>
            </a:r>
            <a:r>
              <a:rPr lang="en-US" sz="1400" dirty="0"/>
              <a:t>};server=</a:t>
            </a:r>
            <a:r>
              <a:rPr lang="en-US" sz="1400" dirty="0" err="1"/>
              <a:t>localhost;database</a:t>
            </a:r>
            <a:r>
              <a:rPr lang="en-US" sz="1400" dirty="0"/>
              <a:t>=</a:t>
            </a:r>
            <a:r>
              <a:rPr lang="en-US" sz="1400" dirty="0" err="1"/>
              <a:t>WideWorldImporters;trusted_connection</a:t>
            </a:r>
            <a:r>
              <a:rPr lang="en-US" sz="1400" dirty="0"/>
              <a:t>=Yes;</a:t>
            </a:r>
            <a:endParaRPr lang="ru-RU" sz="1400" dirty="0"/>
          </a:p>
        </p:txBody>
      </p:sp>
      <p:sp>
        <p:nvSpPr>
          <p:cNvPr id="4" name="Номер слайда 3"/>
          <p:cNvSpPr>
            <a:spLocks noGrp="1"/>
          </p:cNvSpPr>
          <p:nvPr>
            <p:ph type="sldNum" sz="quarter" idx="12"/>
          </p:nvPr>
        </p:nvSpPr>
        <p:spPr/>
        <p:txBody>
          <a:bodyPr/>
          <a:lstStyle/>
          <a:p>
            <a:fld id="{6D22F896-40B5-4ADD-8801-0D06FADFA095}" type="slidenum">
              <a:rPr lang="en-US" smtClean="0"/>
              <a:t>4</a:t>
            </a:fld>
            <a:endParaRPr lang="en-US" dirty="0"/>
          </a:p>
        </p:txBody>
      </p:sp>
      <p:pic>
        <p:nvPicPr>
          <p:cNvPr id="2050" name="Picture 2" descr="https://cdn.simba.com/wp-content/uploads/2016/03/ODBC_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435" y="1384606"/>
            <a:ext cx="5076825" cy="542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088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ADO </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5</a:t>
            </a:fld>
            <a:endParaRPr lang="en-US" dirty="0"/>
          </a:p>
        </p:txBody>
      </p:sp>
      <p:pic>
        <p:nvPicPr>
          <p:cNvPr id="3074" name="Picture 2" descr="ÐÐ°ÑÑÐ¸Ð½ÐºÐ¸ Ð¿Ð¾ Ð·Ð°Ð¿ÑÐ¾ÑÑ ado database conn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8" y="1793007"/>
            <a:ext cx="6347714" cy="3617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388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ADO Command &amp; Connection</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6</a:t>
            </a:fld>
            <a:endParaRPr lang="en-US" dirty="0"/>
          </a:p>
        </p:txBody>
      </p:sp>
      <p:sp>
        <p:nvSpPr>
          <p:cNvPr id="5" name="Rectangle 1"/>
          <p:cNvSpPr>
            <a:spLocks noGrp="1" noChangeArrowheads="1"/>
          </p:cNvSpPr>
          <p:nvPr>
            <p:ph idx="1"/>
          </p:nvPr>
        </p:nvSpPr>
        <p:spPr bwMode="auto">
          <a:xfrm>
            <a:off x="594851" y="1466827"/>
            <a:ext cx="7889980" cy="6020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3A3AFF"/>
                </a:solidFill>
                <a:effectLst/>
                <a:latin typeface="Arial Unicode MS"/>
              </a:rPr>
              <a:t>string</a:t>
            </a:r>
            <a:r>
              <a:rPr kumimoji="0" lang="ru-RU" altLang="ru-RU" b="0" i="0" u="none" strike="noStrike" cap="none" normalizeH="0" baseline="0" dirty="0" smtClean="0">
                <a:ln>
                  <a:noFill/>
                </a:ln>
                <a:solidFill>
                  <a:srgbClr val="000000"/>
                </a:solidFill>
                <a:effectLst/>
                <a:latin typeface="Arial Unicode MS"/>
              </a:rPr>
              <a:t> </a:t>
            </a:r>
            <a:r>
              <a:rPr kumimoji="0" lang="ru-RU" altLang="ru-RU" b="0" i="0" u="none" strike="noStrike" cap="none" normalizeH="0" baseline="0" dirty="0" err="1" smtClean="0">
                <a:ln>
                  <a:noFill/>
                </a:ln>
                <a:solidFill>
                  <a:srgbClr val="000000"/>
                </a:solidFill>
                <a:effectLst/>
                <a:latin typeface="Arial Unicode MS"/>
              </a:rPr>
              <a:t>connStr</a:t>
            </a:r>
            <a:r>
              <a:rPr kumimoji="0" lang="ru-RU" altLang="ru-RU" b="0" i="0" u="none" strike="noStrike" cap="none" normalizeH="0" baseline="0" dirty="0" smtClean="0">
                <a:ln>
                  <a:noFill/>
                </a:ln>
                <a:solidFill>
                  <a:srgbClr val="000000"/>
                </a:solidFill>
                <a:effectLst/>
                <a:latin typeface="Arial Unicode MS"/>
              </a:rPr>
              <a:t> = </a:t>
            </a:r>
            <a:r>
              <a:rPr kumimoji="0" lang="ru-RU" altLang="ru-RU" b="1" i="0" u="none" strike="noStrike" cap="none" normalizeH="0" baseline="0" dirty="0" err="1" smtClean="0">
                <a:ln>
                  <a:noFill/>
                </a:ln>
                <a:solidFill>
                  <a:srgbClr val="3A3AFF"/>
                </a:solidFill>
                <a:effectLst/>
                <a:latin typeface="Arial Unicode MS"/>
              </a:rPr>
              <a:t>string</a:t>
            </a:r>
            <a:r>
              <a:rPr kumimoji="0" lang="ru-RU" altLang="ru-RU" b="0" i="0" u="none" strike="noStrike" cap="none" normalizeH="0" baseline="0" dirty="0" err="1" smtClean="0">
                <a:ln>
                  <a:noFill/>
                </a:ln>
                <a:solidFill>
                  <a:srgbClr val="000000"/>
                </a:solidFill>
                <a:effectLst/>
                <a:latin typeface="Arial Unicode MS"/>
              </a:rPr>
              <a:t>.Format</a:t>
            </a:r>
            <a:r>
              <a:rPr kumimoji="0" lang="ru-RU" altLang="ru-RU" b="0" i="0" u="none" strike="noStrike" cap="none" normalizeH="0" baseline="0" dirty="0" smtClean="0">
                <a:ln>
                  <a:noFill/>
                </a:ln>
                <a:solidFill>
                  <a:srgbClr val="000000"/>
                </a:solidFill>
                <a:effectLst/>
                <a:latin typeface="Arial Unicode MS"/>
              </a:rPr>
              <a:t>(</a:t>
            </a:r>
            <a:r>
              <a:rPr kumimoji="0" lang="ru-RU" altLang="ru-RU" b="0" i="0" u="none" strike="noStrike" cap="none" normalizeH="0" baseline="0" dirty="0" smtClean="0">
                <a:ln>
                  <a:noFill/>
                </a:ln>
                <a:solidFill>
                  <a:srgbClr val="800000"/>
                </a:solidFill>
                <a:effectLst/>
                <a:latin typeface="Arial Unicode MS"/>
              </a:rPr>
              <a:t>"</a:t>
            </a:r>
            <a:r>
              <a:rPr kumimoji="0" lang="ru-RU" altLang="ru-RU" b="0" i="0" u="none" strike="noStrike" cap="none" normalizeH="0" baseline="0" dirty="0" err="1" smtClean="0">
                <a:ln>
                  <a:noFill/>
                </a:ln>
                <a:solidFill>
                  <a:srgbClr val="800000"/>
                </a:solidFill>
                <a:effectLst/>
                <a:latin typeface="Arial Unicode MS"/>
              </a:rPr>
              <a:t>Provider</a:t>
            </a:r>
            <a:r>
              <a:rPr kumimoji="0" lang="ru-RU" altLang="ru-RU" b="0" i="0" u="none" strike="noStrike" cap="none" normalizeH="0" baseline="0" dirty="0" smtClean="0">
                <a:ln>
                  <a:noFill/>
                </a:ln>
                <a:solidFill>
                  <a:srgbClr val="800000"/>
                </a:solidFill>
                <a:effectLst/>
                <a:latin typeface="Arial Unicode MS"/>
              </a:rPr>
              <a:t>=</a:t>
            </a:r>
            <a:r>
              <a:rPr kumimoji="0" lang="ru-RU" altLang="ru-RU" b="0" i="0" u="none" strike="noStrike" cap="none" normalizeH="0" baseline="0" dirty="0" err="1" smtClean="0">
                <a:ln>
                  <a:noFill/>
                </a:ln>
                <a:solidFill>
                  <a:srgbClr val="800000"/>
                </a:solidFill>
                <a:effectLst/>
                <a:latin typeface="Arial Unicode MS"/>
              </a:rPr>
              <a:t>SQLOLEDB;Data</a:t>
            </a:r>
            <a:r>
              <a:rPr kumimoji="0" lang="ru-RU" altLang="ru-RU" b="0" i="0" u="none" strike="noStrike" cap="none" normalizeH="0" baseline="0" dirty="0" smtClean="0">
                <a:ln>
                  <a:noFill/>
                </a:ln>
                <a:solidFill>
                  <a:srgbClr val="800000"/>
                </a:solidFill>
                <a:effectLst/>
                <a:latin typeface="Arial Unicode MS"/>
              </a:rPr>
              <a:t> </a:t>
            </a:r>
            <a:r>
              <a:rPr kumimoji="0" lang="ru-RU" altLang="ru-RU" b="0" i="0" u="none" strike="noStrike" cap="none" normalizeH="0" baseline="0" dirty="0" err="1" smtClean="0">
                <a:ln>
                  <a:noFill/>
                </a:ln>
                <a:solidFill>
                  <a:srgbClr val="800000"/>
                </a:solidFill>
                <a:effectLst/>
                <a:latin typeface="Arial Unicode MS"/>
              </a:rPr>
              <a:t>Source</a:t>
            </a:r>
            <a:r>
              <a:rPr kumimoji="0" lang="ru-RU" altLang="ru-RU" b="0" i="0" u="none" strike="noStrike" cap="none" normalizeH="0" baseline="0" dirty="0" smtClean="0">
                <a:ln>
                  <a:noFill/>
                </a:ln>
                <a:solidFill>
                  <a:srgbClr val="800000"/>
                </a:solidFill>
                <a:effectLst/>
                <a:latin typeface="Arial Unicode MS"/>
              </a:rPr>
              <a:t>=</a:t>
            </a:r>
            <a:r>
              <a:rPr kumimoji="0" lang="en-US" altLang="ru-RU" b="0" i="0" u="none" strike="noStrike" cap="none" normalizeH="0" baseline="0" dirty="0" smtClean="0">
                <a:ln>
                  <a:noFill/>
                </a:ln>
                <a:solidFill>
                  <a:srgbClr val="800000"/>
                </a:solidFill>
                <a:effectLst/>
                <a:latin typeface="Arial Unicode MS"/>
              </a:rPr>
              <a:t>……..</a:t>
            </a:r>
            <a:r>
              <a:rPr kumimoji="0" lang="ru-RU" altLang="ru-RU" b="0" i="0" u="none" strike="noStrike" cap="none" normalizeH="0" baseline="0" dirty="0" smtClean="0">
                <a:ln>
                  <a:noFill/>
                </a:ln>
                <a:solidFill>
                  <a:srgbClr val="800000"/>
                </a:solidFill>
                <a:effectLst/>
                <a:latin typeface="Arial Unicode MS"/>
              </a:rPr>
              <a:t>"</a:t>
            </a:r>
            <a:r>
              <a:rPr kumimoji="0" lang="ru-RU" altLang="ru-RU" b="0" i="0" u="none" strike="noStrike" cap="none" normalizeH="0" baseline="0" dirty="0" smtClean="0">
                <a:ln>
                  <a:noFill/>
                </a:ln>
                <a:solidFill>
                  <a:srgbClr val="000000"/>
                </a:solidFill>
                <a:effectLst/>
                <a:latin typeface="Arial Unicode MS"/>
              </a:rPr>
              <a:t>);</a:t>
            </a:r>
            <a:endParaRPr kumimoji="0" lang="en-US" altLang="ru-RU" b="0"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Arial Unicode MS"/>
              </a:rPr>
              <a:t> </a:t>
            </a:r>
            <a:r>
              <a:rPr kumimoji="0" lang="ru-RU" altLang="ru-RU" sz="1050" b="0" i="0" u="none" strike="noStrike" cap="none" normalizeH="0" baseline="0" dirty="0" smtClean="0">
                <a:ln>
                  <a:noFill/>
                </a:ln>
                <a:solidFill>
                  <a:schemeClr val="tx1"/>
                </a:solidFill>
                <a:effectLst/>
              </a:rPr>
              <a:t> </a:t>
            </a:r>
            <a:endParaRPr kumimoji="0" lang="ru-RU" altLang="ru-RU" sz="4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609599" y="1706541"/>
            <a:ext cx="3257174" cy="5405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err="1" smtClean="0">
                <a:ln>
                  <a:noFill/>
                </a:ln>
                <a:solidFill>
                  <a:srgbClr val="000000"/>
                </a:solidFill>
                <a:effectLst/>
                <a:latin typeface="Arial Unicode MS"/>
              </a:rPr>
              <a:t>conn</a:t>
            </a:r>
            <a:r>
              <a:rPr kumimoji="0" lang="ru-RU" altLang="ru-RU" sz="1600" b="0" i="0" u="none" strike="noStrike" cap="none" normalizeH="0" baseline="0" dirty="0" smtClean="0">
                <a:ln>
                  <a:noFill/>
                </a:ln>
                <a:solidFill>
                  <a:srgbClr val="000000"/>
                </a:solidFill>
                <a:effectLst/>
                <a:latin typeface="Arial Unicode MS"/>
              </a:rPr>
              <a:t> = </a:t>
            </a:r>
            <a:r>
              <a:rPr kumimoji="0" lang="ru-RU" altLang="ru-RU" sz="1600" b="1" i="0" u="none" strike="noStrike" cap="none" normalizeH="0" baseline="0" dirty="0" err="1" smtClean="0">
                <a:ln>
                  <a:noFill/>
                </a:ln>
                <a:solidFill>
                  <a:srgbClr val="3A3AFF"/>
                </a:solidFill>
                <a:effectLst/>
                <a:latin typeface="Arial Unicode MS"/>
              </a:rPr>
              <a:t>new</a:t>
            </a:r>
            <a:r>
              <a:rPr kumimoji="0" lang="ru-RU" altLang="ru-RU" sz="1600" b="0" i="0" u="none" strike="noStrike" cap="none" normalizeH="0" baseline="0" dirty="0" smtClean="0">
                <a:ln>
                  <a:noFill/>
                </a:ln>
                <a:solidFill>
                  <a:srgbClr val="000000"/>
                </a:solidFill>
                <a:effectLst/>
                <a:latin typeface="Arial Unicode MS"/>
              </a:rPr>
              <a:t> </a:t>
            </a:r>
            <a:r>
              <a:rPr kumimoji="0" lang="ru-RU" altLang="ru-RU" sz="1600" b="0" i="0" u="none" strike="noStrike" cap="none" normalizeH="0" baseline="0" dirty="0" err="1" smtClean="0">
                <a:ln>
                  <a:noFill/>
                </a:ln>
                <a:solidFill>
                  <a:srgbClr val="000000"/>
                </a:solidFill>
                <a:effectLst/>
                <a:latin typeface="Arial Unicode MS"/>
              </a:rPr>
              <a:t>ADODB.Connection</a:t>
            </a:r>
            <a:r>
              <a:rPr kumimoji="0" lang="ru-RU" altLang="ru-RU" sz="1600" b="0" i="0" u="none" strike="noStrike" cap="none" normalizeH="0" baseline="0" dirty="0" smtClean="0">
                <a:ln>
                  <a:noFill/>
                </a:ln>
                <a:solidFill>
                  <a:srgbClr val="000000"/>
                </a:solidFill>
                <a:effectLst/>
                <a:latin typeface="Arial Unicode MS"/>
              </a:rPr>
              <a:t>();  </a:t>
            </a:r>
            <a:endParaRPr kumimoji="0" lang="en-US" altLang="ru-RU" sz="1600" b="0"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err="1" smtClean="0">
                <a:ln>
                  <a:noFill/>
                </a:ln>
                <a:solidFill>
                  <a:srgbClr val="000000"/>
                </a:solidFill>
                <a:effectLst/>
                <a:latin typeface="Arial Unicode MS"/>
              </a:rPr>
              <a:t>conn.Open</a:t>
            </a:r>
            <a:r>
              <a:rPr kumimoji="0" lang="ru-RU" altLang="ru-RU" sz="1600" b="0" i="0" u="none" strike="noStrike" cap="none" normalizeH="0" baseline="0" dirty="0" smtClean="0">
                <a:ln>
                  <a:noFill/>
                </a:ln>
                <a:solidFill>
                  <a:srgbClr val="000000"/>
                </a:solidFill>
                <a:effectLst/>
                <a:latin typeface="Arial Unicode MS"/>
              </a:rPr>
              <a:t>(</a:t>
            </a:r>
            <a:r>
              <a:rPr kumimoji="0" lang="ru-RU" altLang="ru-RU" sz="1600" b="0" i="0" u="none" strike="noStrike" cap="none" normalizeH="0" baseline="0" dirty="0" err="1" smtClean="0">
                <a:ln>
                  <a:noFill/>
                </a:ln>
                <a:solidFill>
                  <a:srgbClr val="000000"/>
                </a:solidFill>
                <a:effectLst/>
                <a:latin typeface="Arial Unicode MS"/>
              </a:rPr>
              <a:t>connStr</a:t>
            </a:r>
            <a:r>
              <a:rPr kumimoji="0" lang="ru-RU" altLang="ru-RU" sz="1600" b="0" i="0" u="none" strike="noStrike" cap="none" normalizeH="0" baseline="0" dirty="0" smtClean="0">
                <a:ln>
                  <a:noFill/>
                </a:ln>
                <a:solidFill>
                  <a:srgbClr val="000000"/>
                </a:solidFill>
                <a:effectLst/>
                <a:latin typeface="Arial Unicode MS"/>
              </a:rPr>
              <a:t>, </a:t>
            </a:r>
            <a:r>
              <a:rPr kumimoji="0" lang="ru-RU" altLang="ru-RU" sz="1600" b="1" i="0" u="none" strike="noStrike" cap="none" normalizeH="0" baseline="0" dirty="0" err="1" smtClean="0">
                <a:ln>
                  <a:noFill/>
                </a:ln>
                <a:solidFill>
                  <a:srgbClr val="3A3AFF"/>
                </a:solidFill>
                <a:effectLst/>
                <a:latin typeface="Arial Unicode MS"/>
              </a:rPr>
              <a:t>null</a:t>
            </a:r>
            <a:r>
              <a:rPr kumimoji="0" lang="ru-RU" altLang="ru-RU" sz="1600" b="0" i="0" u="none" strike="noStrike" cap="none" normalizeH="0" baseline="0" dirty="0" smtClean="0">
                <a:ln>
                  <a:noFill/>
                </a:ln>
                <a:solidFill>
                  <a:srgbClr val="000000"/>
                </a:solidFill>
                <a:effectLst/>
                <a:latin typeface="Arial Unicode MS"/>
              </a:rPr>
              <a:t>, </a:t>
            </a:r>
            <a:r>
              <a:rPr kumimoji="0" lang="ru-RU" altLang="ru-RU" sz="1600" b="1" i="0" u="none" strike="noStrike" cap="none" normalizeH="0" baseline="0" dirty="0" err="1" smtClean="0">
                <a:ln>
                  <a:noFill/>
                </a:ln>
                <a:solidFill>
                  <a:srgbClr val="3A3AFF"/>
                </a:solidFill>
                <a:effectLst/>
                <a:latin typeface="Arial Unicode MS"/>
              </a:rPr>
              <a:t>null</a:t>
            </a:r>
            <a:r>
              <a:rPr kumimoji="0" lang="ru-RU" altLang="ru-RU" sz="1600" b="0" i="0" u="none" strike="noStrike" cap="none" normalizeH="0" baseline="0" dirty="0" smtClean="0">
                <a:ln>
                  <a:noFill/>
                </a:ln>
                <a:solidFill>
                  <a:srgbClr val="000000"/>
                </a:solidFill>
                <a:effectLst/>
                <a:latin typeface="Arial Unicode MS"/>
              </a:rPr>
              <a:t>, </a:t>
            </a:r>
            <a:r>
              <a:rPr kumimoji="0" lang="ru-RU" altLang="ru-RU" sz="1600" b="0" i="0" u="none" strike="noStrike" cap="none" normalizeH="0" baseline="0" dirty="0" smtClean="0">
                <a:ln>
                  <a:noFill/>
                </a:ln>
                <a:solidFill>
                  <a:srgbClr val="FF0000"/>
                </a:solidFill>
                <a:effectLst/>
                <a:latin typeface="Arial Unicode MS"/>
              </a:rPr>
              <a:t>0</a:t>
            </a:r>
            <a:r>
              <a:rPr kumimoji="0" lang="ru-RU" altLang="ru-RU" sz="1600" b="0" i="0" u="none" strike="noStrike" cap="none" normalizeH="0" baseline="0" dirty="0" smtClean="0">
                <a:ln>
                  <a:noFill/>
                </a:ln>
                <a:solidFill>
                  <a:srgbClr val="000000"/>
                </a:solidFill>
                <a:effectLst/>
                <a:latin typeface="Arial Unicode MS"/>
              </a:rPr>
              <a:t>); </a:t>
            </a:r>
            <a:r>
              <a:rPr kumimoji="0" lang="ru-RU" altLang="ru-RU" sz="1000" b="0" i="0" u="none" strike="noStrike" cap="none" normalizeH="0" baseline="0" dirty="0" smtClean="0">
                <a:ln>
                  <a:noFill/>
                </a:ln>
                <a:solidFill>
                  <a:schemeClr val="tx1"/>
                </a:solidFill>
                <a:effectLst/>
              </a:rPr>
              <a:t> </a:t>
            </a:r>
            <a:endParaRPr kumimoji="0" lang="ru-RU" altLang="ru-RU" sz="40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609599" y="2458047"/>
            <a:ext cx="8212954" cy="4789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err="1" smtClean="0">
                <a:ln>
                  <a:noFill/>
                </a:ln>
                <a:solidFill>
                  <a:srgbClr val="000000"/>
                </a:solidFill>
                <a:effectLst/>
                <a:latin typeface="Arial Unicode MS"/>
              </a:rPr>
              <a:t>cmdInsert.CommandText</a:t>
            </a:r>
            <a:r>
              <a:rPr kumimoji="0" lang="ru-RU" altLang="ru-RU" sz="1400" b="0" i="0" u="none" strike="noStrike" cap="none" normalizeH="0" baseline="0" dirty="0" smtClean="0">
                <a:ln>
                  <a:noFill/>
                </a:ln>
                <a:solidFill>
                  <a:srgbClr val="000000"/>
                </a:solidFill>
                <a:effectLst/>
                <a:latin typeface="Arial Unicode MS"/>
              </a:rPr>
              <a:t> = </a:t>
            </a:r>
            <a:r>
              <a:rPr kumimoji="0" lang="ru-RU" altLang="ru-RU" sz="1400" b="0" i="0" u="none" strike="noStrike" cap="none" normalizeH="0" baseline="0" dirty="0" smtClean="0">
                <a:ln>
                  <a:noFill/>
                </a:ln>
                <a:solidFill>
                  <a:srgbClr val="800000"/>
                </a:solidFill>
                <a:effectLst/>
                <a:latin typeface="Arial Unicode MS"/>
              </a:rPr>
              <a:t>"INSERT INTO </a:t>
            </a:r>
            <a:r>
              <a:rPr kumimoji="0" lang="ru-RU" altLang="ru-RU" sz="1400" b="0" i="0" u="none" strike="noStrike" cap="none" normalizeH="0" baseline="0" dirty="0" err="1" smtClean="0">
                <a:ln>
                  <a:noFill/>
                </a:ln>
                <a:solidFill>
                  <a:srgbClr val="800000"/>
                </a:solidFill>
                <a:effectLst/>
                <a:latin typeface="Arial Unicode MS"/>
              </a:rPr>
              <a:t>CountryRegion</a:t>
            </a:r>
            <a:r>
              <a:rPr kumimoji="0" lang="ru-RU" altLang="ru-RU" sz="1400" b="0" i="0" u="none" strike="noStrike" cap="none" normalizeH="0" baseline="0" dirty="0" smtClean="0">
                <a:ln>
                  <a:noFill/>
                </a:ln>
                <a:solidFill>
                  <a:srgbClr val="800000"/>
                </a:solidFill>
                <a:effectLst/>
                <a:latin typeface="Arial Unicode MS"/>
              </a:rPr>
              <a:t>(</a:t>
            </a:r>
            <a:r>
              <a:rPr kumimoji="0" lang="ru-RU" altLang="ru-RU" sz="1400" b="0" i="0" u="none" strike="noStrike" cap="none" normalizeH="0" baseline="0" dirty="0" err="1" smtClean="0">
                <a:ln>
                  <a:noFill/>
                </a:ln>
                <a:solidFill>
                  <a:srgbClr val="800000"/>
                </a:solidFill>
                <a:effectLst/>
                <a:latin typeface="Arial Unicode MS"/>
              </a:rPr>
              <a:t>CountryRegionCode</a:t>
            </a:r>
            <a:r>
              <a:rPr kumimoji="0" lang="ru-RU" altLang="ru-RU" sz="1400" b="0" i="0" u="none" strike="noStrike" cap="none" normalizeH="0" baseline="0" dirty="0" smtClean="0">
                <a:ln>
                  <a:noFill/>
                </a:ln>
                <a:solidFill>
                  <a:srgbClr val="800000"/>
                </a:solidFill>
                <a:effectLst/>
                <a:latin typeface="Arial Unicode MS"/>
              </a:rPr>
              <a:t>, </a:t>
            </a:r>
            <a:r>
              <a:rPr kumimoji="0" lang="ru-RU" altLang="ru-RU" sz="1400" b="0" i="0" u="none" strike="noStrike" cap="none" normalizeH="0" baseline="0" dirty="0" err="1" smtClean="0">
                <a:ln>
                  <a:noFill/>
                </a:ln>
                <a:solidFill>
                  <a:srgbClr val="800000"/>
                </a:solidFill>
                <a:effectLst/>
                <a:latin typeface="Arial Unicode MS"/>
              </a:rPr>
              <a:t>Name</a:t>
            </a:r>
            <a:r>
              <a:rPr kumimoji="0" lang="ru-RU" altLang="ru-RU" sz="1400" b="0" i="0" u="none" strike="noStrike" cap="none" normalizeH="0" baseline="0" dirty="0" smtClean="0">
                <a:ln>
                  <a:noFill/>
                </a:ln>
                <a:solidFill>
                  <a:srgbClr val="800000"/>
                </a:solidFill>
                <a:effectLst/>
                <a:latin typeface="Arial Unicode MS"/>
              </a:rPr>
              <a:t>, </a:t>
            </a:r>
            <a:r>
              <a:rPr kumimoji="0" lang="ru-RU" altLang="ru-RU" sz="1400" b="0" i="0" u="none" strike="noStrike" cap="none" normalizeH="0" baseline="0" dirty="0" err="1" smtClean="0">
                <a:ln>
                  <a:noFill/>
                </a:ln>
                <a:solidFill>
                  <a:srgbClr val="800000"/>
                </a:solidFill>
                <a:effectLst/>
                <a:latin typeface="Arial Unicode MS"/>
              </a:rPr>
              <a:t>ModifiedDate</a:t>
            </a:r>
            <a:r>
              <a:rPr kumimoji="0" lang="ru-RU" altLang="ru-RU" sz="1400" b="0" i="0" u="none" strike="noStrike" cap="none" normalizeH="0" baseline="0" dirty="0" smtClean="0">
                <a:ln>
                  <a:noFill/>
                </a:ln>
                <a:solidFill>
                  <a:srgbClr val="800000"/>
                </a:solidFill>
                <a:effectLst/>
                <a:latin typeface="Arial Unicode MS"/>
              </a:rPr>
              <a:t>)"</a:t>
            </a:r>
            <a:r>
              <a:rPr kumimoji="0" lang="ru-RU" altLang="ru-RU" sz="1400" b="0" i="0" u="none" strike="noStrike" cap="none" normalizeH="0" baseline="0" dirty="0" smtClean="0">
                <a:ln>
                  <a:noFill/>
                </a:ln>
                <a:solidFill>
                  <a:srgbClr val="000000"/>
                </a:solidFill>
                <a:effectLst/>
                <a:latin typeface="Arial Unicode MS"/>
              </a:rPr>
              <a:t> </a:t>
            </a:r>
            <a:endParaRPr kumimoji="0" lang="en-US" altLang="ru-RU" sz="1400" b="0"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Arial Unicode MS"/>
              </a:rPr>
              <a:t>     + </a:t>
            </a:r>
            <a:r>
              <a:rPr kumimoji="0" lang="ru-RU" altLang="ru-RU" sz="1400" b="0" i="0" u="none" strike="noStrike" cap="none" normalizeH="0" baseline="0" dirty="0" smtClean="0">
                <a:ln>
                  <a:noFill/>
                </a:ln>
                <a:solidFill>
                  <a:srgbClr val="800000"/>
                </a:solidFill>
                <a:effectLst/>
                <a:latin typeface="Arial Unicode MS"/>
              </a:rPr>
              <a:t>" VALUES (?, ?, ?)"</a:t>
            </a:r>
            <a:r>
              <a:rPr kumimoji="0" lang="ru-RU" altLang="ru-RU" sz="1400" b="0" i="0" u="none" strike="noStrike" cap="none" normalizeH="0" baseline="0" dirty="0" smtClean="0">
                <a:ln>
                  <a:noFill/>
                </a:ln>
                <a:solidFill>
                  <a:srgbClr val="000000"/>
                </a:solidFill>
                <a:effectLst/>
                <a:latin typeface="Arial Unicode MS"/>
              </a:rPr>
              <a:t>; </a:t>
            </a:r>
            <a:r>
              <a:rPr kumimoji="0" lang="ru-RU" altLang="ru-RU" sz="900" b="0" i="0" u="none" strike="noStrike" cap="none" normalizeH="0" baseline="0" dirty="0" smtClean="0">
                <a:ln>
                  <a:noFill/>
                </a:ln>
                <a:solidFill>
                  <a:schemeClr val="tx1"/>
                </a:solidFill>
                <a:effectLst/>
              </a:rPr>
              <a:t> </a:t>
            </a:r>
            <a:endParaRPr kumimoji="0" lang="ru-RU" altLang="ru-RU" sz="3600" b="0" i="0" u="none" strike="noStrike" cap="none" normalizeH="0" baseline="0" dirty="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619431" y="3071778"/>
            <a:ext cx="5498300" cy="5405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err="1" smtClean="0">
                <a:ln>
                  <a:noFill/>
                </a:ln>
                <a:solidFill>
                  <a:srgbClr val="000000"/>
                </a:solidFill>
                <a:effectLst/>
                <a:latin typeface="Arial Unicode MS"/>
              </a:rPr>
              <a:t>cmdInsert.Execute</a:t>
            </a:r>
            <a:r>
              <a:rPr kumimoji="0" lang="ru-RU" altLang="ru-RU" sz="1600" b="0" i="0" u="none" strike="noStrike" cap="none" normalizeH="0" baseline="0" dirty="0" smtClean="0">
                <a:ln>
                  <a:noFill/>
                </a:ln>
                <a:solidFill>
                  <a:srgbClr val="000000"/>
                </a:solidFill>
                <a:effectLst/>
                <a:latin typeface="Arial Unicode MS"/>
              </a:rPr>
              <a:t>(</a:t>
            </a:r>
            <a:r>
              <a:rPr kumimoji="0" lang="ru-RU" altLang="ru-RU" sz="1600" b="1" i="0" u="none" strike="noStrike" cap="none" normalizeH="0" baseline="0" dirty="0" err="1" smtClean="0">
                <a:ln>
                  <a:noFill/>
                </a:ln>
                <a:solidFill>
                  <a:srgbClr val="3A3AFF"/>
                </a:solidFill>
                <a:effectLst/>
                <a:latin typeface="Arial Unicode MS"/>
              </a:rPr>
              <a:t>out</a:t>
            </a:r>
            <a:r>
              <a:rPr kumimoji="0" lang="ru-RU" altLang="ru-RU" sz="1600" b="0" i="0" u="none" strike="noStrike" cap="none" normalizeH="0" baseline="0" dirty="0" smtClean="0">
                <a:ln>
                  <a:noFill/>
                </a:ln>
                <a:solidFill>
                  <a:srgbClr val="000000"/>
                </a:solidFill>
                <a:effectLst/>
                <a:latin typeface="Arial Unicode MS"/>
              </a:rPr>
              <a:t> </a:t>
            </a:r>
            <a:r>
              <a:rPr kumimoji="0" lang="ru-RU" altLang="ru-RU" sz="1600" b="0" i="0" u="none" strike="noStrike" cap="none" normalizeH="0" baseline="0" dirty="0" err="1" smtClean="0">
                <a:ln>
                  <a:noFill/>
                </a:ln>
                <a:solidFill>
                  <a:srgbClr val="000000"/>
                </a:solidFill>
                <a:effectLst/>
                <a:latin typeface="Arial Unicode MS"/>
              </a:rPr>
              <a:t>nRecordsAffected</a:t>
            </a:r>
            <a:r>
              <a:rPr kumimoji="0" lang="ru-RU" altLang="ru-RU" sz="1600" b="0" i="0" u="none" strike="noStrike" cap="none" normalizeH="0" baseline="0" dirty="0" smtClean="0">
                <a:ln>
                  <a:noFill/>
                </a:ln>
                <a:solidFill>
                  <a:srgbClr val="000000"/>
                </a:solidFill>
                <a:effectLst/>
                <a:latin typeface="Arial Unicode MS"/>
              </a:rPr>
              <a:t>, </a:t>
            </a:r>
            <a:r>
              <a:rPr kumimoji="0" lang="ru-RU" altLang="ru-RU" sz="1600" b="1" i="0" u="none" strike="noStrike" cap="none" normalizeH="0" baseline="0" dirty="0" err="1" smtClean="0">
                <a:ln>
                  <a:noFill/>
                </a:ln>
                <a:solidFill>
                  <a:srgbClr val="3A3AFF"/>
                </a:solidFill>
                <a:effectLst/>
                <a:latin typeface="Arial Unicode MS"/>
              </a:rPr>
              <a:t>ref</a:t>
            </a:r>
            <a:r>
              <a:rPr kumimoji="0" lang="ru-RU" altLang="ru-RU" sz="1600" b="0" i="0" u="none" strike="noStrike" cap="none" normalizeH="0" baseline="0" dirty="0" smtClean="0">
                <a:ln>
                  <a:noFill/>
                </a:ln>
                <a:solidFill>
                  <a:srgbClr val="000000"/>
                </a:solidFill>
                <a:effectLst/>
                <a:latin typeface="Arial Unicode MS"/>
              </a:rPr>
              <a:t> </a:t>
            </a:r>
            <a:r>
              <a:rPr kumimoji="0" lang="ru-RU" altLang="ru-RU" sz="1600" b="0" i="0" u="none" strike="noStrike" cap="none" normalizeH="0" baseline="0" dirty="0" err="1" smtClean="0">
                <a:ln>
                  <a:noFill/>
                </a:ln>
                <a:solidFill>
                  <a:srgbClr val="000000"/>
                </a:solidFill>
                <a:effectLst/>
                <a:latin typeface="Arial Unicode MS"/>
              </a:rPr>
              <a:t>oParams</a:t>
            </a:r>
            <a:r>
              <a:rPr kumimoji="0" lang="ru-RU" altLang="ru-RU" sz="1600" b="0" i="0" u="none" strike="noStrike" cap="none" normalizeH="0" baseline="0" dirty="0" smtClean="0">
                <a:ln>
                  <a:noFill/>
                </a:ln>
                <a:solidFill>
                  <a:srgbClr val="000000"/>
                </a:solidFill>
                <a:effectLst/>
                <a:latin typeface="Arial Unicode MS"/>
              </a:rPr>
              <a:t>,   </a:t>
            </a:r>
            <a:endParaRPr kumimoji="0" lang="en-US" altLang="ru-RU" sz="1600" b="0"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rgbClr val="000000"/>
                </a:solidFill>
                <a:effectLst/>
                <a:latin typeface="Arial Unicode MS"/>
              </a:rPr>
              <a:t>   (</a:t>
            </a:r>
            <a:r>
              <a:rPr kumimoji="0" lang="ru-RU" altLang="ru-RU" sz="1600" b="1" i="0" u="none" strike="noStrike" cap="none" normalizeH="0" baseline="0" dirty="0" err="1" smtClean="0">
                <a:ln>
                  <a:noFill/>
                </a:ln>
                <a:solidFill>
                  <a:srgbClr val="3A3AFF"/>
                </a:solidFill>
                <a:effectLst/>
                <a:latin typeface="Arial Unicode MS"/>
              </a:rPr>
              <a:t>int</a:t>
            </a:r>
            <a:r>
              <a:rPr kumimoji="0" lang="ru-RU" altLang="ru-RU" sz="1600" b="0" i="0" u="none" strike="noStrike" cap="none" normalizeH="0" baseline="0" dirty="0" smtClean="0">
                <a:ln>
                  <a:noFill/>
                </a:ln>
                <a:solidFill>
                  <a:srgbClr val="000000"/>
                </a:solidFill>
                <a:effectLst/>
                <a:latin typeface="Arial Unicode MS"/>
              </a:rPr>
              <a:t>)</a:t>
            </a:r>
            <a:r>
              <a:rPr kumimoji="0" lang="ru-RU" altLang="ru-RU" sz="1600" b="0" i="0" u="none" strike="noStrike" cap="none" normalizeH="0" baseline="0" dirty="0" err="1" smtClean="0">
                <a:ln>
                  <a:noFill/>
                </a:ln>
                <a:solidFill>
                  <a:srgbClr val="000000"/>
                </a:solidFill>
                <a:effectLst/>
                <a:latin typeface="Arial Unicode MS"/>
              </a:rPr>
              <a:t>ADODB.ExecuteOptionEnum.adExecuteNoRecords</a:t>
            </a:r>
            <a:r>
              <a:rPr kumimoji="0" lang="ru-RU" altLang="ru-RU" sz="1600" b="0" i="0" u="none" strike="noStrike" cap="none" normalizeH="0" baseline="0" dirty="0" smtClean="0">
                <a:ln>
                  <a:noFill/>
                </a:ln>
                <a:solidFill>
                  <a:srgbClr val="000000"/>
                </a:solidFill>
                <a:effectLst/>
                <a:latin typeface="Arial Unicode MS"/>
              </a:rPr>
              <a:t>); </a:t>
            </a:r>
            <a:r>
              <a:rPr kumimoji="0" lang="ru-RU" altLang="ru-RU" sz="1000" b="0" i="0" u="none" strike="noStrike" cap="none" normalizeH="0" baseline="0" dirty="0" smtClean="0">
                <a:ln>
                  <a:noFill/>
                </a:ln>
                <a:solidFill>
                  <a:schemeClr val="tx1"/>
                </a:solidFill>
                <a:effectLst/>
              </a:rPr>
              <a:t> </a:t>
            </a:r>
            <a:endParaRPr kumimoji="0" lang="ru-RU" altLang="ru-RU"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861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2057" y="0"/>
            <a:ext cx="6347713" cy="1320800"/>
          </a:xfrm>
        </p:spPr>
        <p:txBody>
          <a:bodyPr/>
          <a:lstStyle/>
          <a:p>
            <a:r>
              <a:rPr lang="ru-RU" dirty="0" smtClean="0"/>
              <a:t>Типовые решения</a:t>
            </a:r>
            <a:endParaRPr lang="ru-RU" dirty="0"/>
          </a:p>
        </p:txBody>
      </p:sp>
      <p:sp>
        <p:nvSpPr>
          <p:cNvPr id="3" name="Объект 2"/>
          <p:cNvSpPr>
            <a:spLocks noGrp="1"/>
          </p:cNvSpPr>
          <p:nvPr>
            <p:ph idx="1"/>
          </p:nvPr>
        </p:nvSpPr>
        <p:spPr>
          <a:xfrm>
            <a:off x="533400" y="660400"/>
            <a:ext cx="6347714" cy="3880773"/>
          </a:xfrm>
        </p:spPr>
        <p:txBody>
          <a:bodyPr/>
          <a:lstStyle/>
          <a:p>
            <a:r>
              <a:rPr lang="ru-RU" dirty="0"/>
              <a:t>сценарий транзакции (</a:t>
            </a:r>
            <a:r>
              <a:rPr lang="en-US" dirty="0"/>
              <a:t>Transaction </a:t>
            </a:r>
            <a:r>
              <a:rPr lang="en-US" dirty="0" smtClean="0"/>
              <a:t>Script)</a:t>
            </a:r>
            <a:endParaRPr lang="ru-RU" dirty="0" smtClean="0"/>
          </a:p>
          <a:p>
            <a:r>
              <a:rPr lang="ru-RU" dirty="0" smtClean="0"/>
              <a:t>модель </a:t>
            </a:r>
            <a:r>
              <a:rPr lang="ru-RU" dirty="0"/>
              <a:t>предметной области (</a:t>
            </a:r>
            <a:r>
              <a:rPr lang="en-US" dirty="0"/>
              <a:t>Domain Model) </a:t>
            </a:r>
            <a:endParaRPr lang="ru-RU" dirty="0" smtClean="0"/>
          </a:p>
          <a:p>
            <a:r>
              <a:rPr lang="ru-RU" dirty="0" smtClean="0"/>
              <a:t>модуль </a:t>
            </a:r>
            <a:r>
              <a:rPr lang="ru-RU" dirty="0"/>
              <a:t>таблицы (</a:t>
            </a:r>
            <a:r>
              <a:rPr lang="en-US" dirty="0"/>
              <a:t>Table Module).</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7</a:t>
            </a:fld>
            <a:endParaRPr lang="en-US" dirty="0"/>
          </a:p>
        </p:txBody>
      </p:sp>
      <p:pic>
        <p:nvPicPr>
          <p:cNvPr id="7170" name="Picture 2" descr="ÐÐ°ÑÑÐ¸Ð½ÐºÐ¸ Ð¿Ð¾ Ð·Ð°Ð¿ÑÐ¾ÑÑ ÐÑÑÐ¸ÑÐ»ÐµÐ½Ð¸Ðµ Ð·Ð°ÑÑÐµÐ½Ð½Ð¾Ð³Ð¾ Ð´Ð¾ÑÐ¾Ð´Ð° Ñ Ð¿Ð¾Ð¼Ð¾ÑÑÑ ÑÑÐµÐ½Ð°ÑÐ¸Ñ ÑÑÐ°Ð½Ð·Ð°ÐºÑÐ¸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9651" y="2188498"/>
            <a:ext cx="4210050" cy="23526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ÐÐ°ÑÑÐ¸Ð½ÐºÐ¸ Ð¿Ð¾ Ð·Ð°Ð¿ÑÐ¾ÑÑ ÐÑÑÐ¸ÑÐ»ÐµÐ½Ð¸Ðµ Ð·Ð°ÑÑÐµÐ½Ð½Ð¾Ð³Ð¾ Ð´Ð¾ÑÐ¾Ð´Ð° Ñ Ð¿Ð¾Ð¼Ð¾ÑÑÑ Ð¼Ð¾Ð´ÐµÐ»Ð¸ Ð¿ÑÐµÐ´Ð¼ÐµÑÐ½Ð¾Ð¹ Ð¾Ð±Ð»Ð°ÑÑ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188498"/>
            <a:ext cx="398145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citforum.ru/SE/project/pattern/images/23.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565754"/>
            <a:ext cx="3152775"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071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r>
              <a:rPr lang="ru-RU" dirty="0"/>
              <a:t>Типовое решение сценарий транзакции отличается следующими преимуществами: </a:t>
            </a:r>
            <a:endParaRPr lang="ru-RU" dirty="0" smtClean="0"/>
          </a:p>
          <a:p>
            <a:pPr lvl="1"/>
            <a:r>
              <a:rPr lang="ru-RU" dirty="0" smtClean="0"/>
              <a:t>представляет </a:t>
            </a:r>
            <a:r>
              <a:rPr lang="ru-RU" dirty="0"/>
              <a:t>собой удобную процедурную модель, легко воспринимаемую всеми </a:t>
            </a:r>
            <a:r>
              <a:rPr lang="ru-RU" dirty="0" smtClean="0"/>
              <a:t>разработчиками;</a:t>
            </a:r>
          </a:p>
          <a:p>
            <a:pPr lvl="1"/>
            <a:r>
              <a:rPr lang="ru-RU" dirty="0" smtClean="0"/>
              <a:t>удачно </a:t>
            </a:r>
            <a:r>
              <a:rPr lang="ru-RU" dirty="0"/>
              <a:t>сочетается с простыми схемами организации слоя источника данных на основе типовых решений шлюз записи данных (</a:t>
            </a:r>
            <a:r>
              <a:rPr lang="ru-RU" dirty="0" err="1"/>
              <a:t>Row</a:t>
            </a:r>
            <a:r>
              <a:rPr lang="ru-RU" dirty="0"/>
              <a:t> </a:t>
            </a:r>
            <a:r>
              <a:rPr lang="ru-RU" dirty="0" err="1"/>
              <a:t>Data</a:t>
            </a:r>
            <a:r>
              <a:rPr lang="ru-RU" dirty="0"/>
              <a:t> </a:t>
            </a:r>
            <a:r>
              <a:rPr lang="ru-RU" dirty="0" err="1"/>
              <a:t>Gateway</a:t>
            </a:r>
            <a:r>
              <a:rPr lang="ru-RU" dirty="0"/>
              <a:t>) и шлюз таблицы данных (</a:t>
            </a:r>
            <a:r>
              <a:rPr lang="ru-RU" dirty="0" err="1"/>
              <a:t>Table</a:t>
            </a:r>
            <a:r>
              <a:rPr lang="ru-RU" dirty="0"/>
              <a:t> </a:t>
            </a:r>
            <a:r>
              <a:rPr lang="ru-RU" dirty="0" err="1"/>
              <a:t>Data</a:t>
            </a:r>
            <a:r>
              <a:rPr lang="ru-RU" dirty="0"/>
              <a:t> </a:t>
            </a:r>
            <a:r>
              <a:rPr lang="ru-RU" dirty="0" err="1"/>
              <a:t>Gateway</a:t>
            </a:r>
            <a:r>
              <a:rPr lang="ru-RU" dirty="0" smtClean="0"/>
              <a:t>);</a:t>
            </a:r>
          </a:p>
          <a:p>
            <a:pPr lvl="1"/>
            <a:r>
              <a:rPr lang="ru-RU" dirty="0" smtClean="0"/>
              <a:t>определяет </a:t>
            </a:r>
            <a:r>
              <a:rPr lang="ru-RU" dirty="0"/>
              <a:t>четкие границы транзакции.</a:t>
            </a:r>
          </a:p>
        </p:txBody>
      </p:sp>
      <p:sp>
        <p:nvSpPr>
          <p:cNvPr id="4" name="Номер слайда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98005330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Активная запись [ </a:t>
            </a:r>
            <a:r>
              <a:rPr lang="en-US" dirty="0"/>
              <a:t>Active Record ]</a:t>
            </a:r>
            <a:endParaRPr lang="ru-RU" dirty="0"/>
          </a:p>
        </p:txBody>
      </p:sp>
      <p:sp>
        <p:nvSpPr>
          <p:cNvPr id="3" name="Объект 2"/>
          <p:cNvSpPr>
            <a:spLocks noGrp="1"/>
          </p:cNvSpPr>
          <p:nvPr>
            <p:ph idx="1"/>
          </p:nvPr>
        </p:nvSpPr>
        <p:spPr/>
        <p:txBody>
          <a:bodyPr/>
          <a:lstStyle/>
          <a:p>
            <a:r>
              <a:rPr lang="ru-RU" b="1" dirty="0"/>
              <a:t>Активная запись</a:t>
            </a:r>
            <a:r>
              <a:rPr lang="ru-RU" dirty="0"/>
              <a:t> - объект, выполняющий роль оболочки для строки таблицы или представления базы данных. Он инкапсулирует доступ к базе данных и добавляет к данным логику домена.</a:t>
            </a:r>
          </a:p>
        </p:txBody>
      </p:sp>
      <p:pic>
        <p:nvPicPr>
          <p:cNvPr id="1026" name="Picture 2" descr="http://ooad.asf.ru/image/patterns/ActiveReco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908" y="3569107"/>
            <a:ext cx="3621557" cy="2072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1948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1_Dark Blue Satin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Orange_Swirls_Template_Segoe">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1_Dark Blue Satin Segoe Template</Template>
  <TotalTime>0</TotalTime>
  <Words>1004</Words>
  <Application>Microsoft Office PowerPoint</Application>
  <PresentationFormat>Экран (4:3)</PresentationFormat>
  <Paragraphs>214</Paragraphs>
  <Slides>30</Slides>
  <Notes>14</Notes>
  <HiddenSlides>0</HiddenSlides>
  <MMClips>0</MMClips>
  <ScaleCrop>false</ScaleCrop>
  <HeadingPairs>
    <vt:vector size="4" baseType="variant">
      <vt:variant>
        <vt:lpstr>Тема</vt:lpstr>
      </vt:variant>
      <vt:variant>
        <vt:i4>4</vt:i4>
      </vt:variant>
      <vt:variant>
        <vt:lpstr>Заголовки слайдов</vt:lpstr>
      </vt:variant>
      <vt:variant>
        <vt:i4>30</vt:i4>
      </vt:variant>
    </vt:vector>
  </HeadingPairs>
  <TitlesOfParts>
    <vt:vector size="34" baseType="lpstr">
      <vt:lpstr>1_Dark Blue Satin Segoe Template</vt:lpstr>
      <vt:lpstr>White with Courier font for code slides</vt:lpstr>
      <vt:lpstr>1_Orange_Swirls_Template_Segoe</vt:lpstr>
      <vt:lpstr>Грань</vt:lpstr>
      <vt:lpstr>Архитектура программных систем Проектирование уровней доступа к данным</vt:lpstr>
      <vt:lpstr>Три основных слоя </vt:lpstr>
      <vt:lpstr>Объектные модели и реляционные базы данных </vt:lpstr>
      <vt:lpstr>ODBC</vt:lpstr>
      <vt:lpstr>ADO </vt:lpstr>
      <vt:lpstr>ADO Command &amp; Connection</vt:lpstr>
      <vt:lpstr>Типовые решения</vt:lpstr>
      <vt:lpstr>Презентация PowerPoint</vt:lpstr>
      <vt:lpstr>Активная запись [ Active Record ]</vt:lpstr>
      <vt:lpstr>Принцип действия</vt:lpstr>
      <vt:lpstr>Назначение</vt:lpstr>
      <vt:lpstr>Преобразователь данных  [Data Mapper]</vt:lpstr>
      <vt:lpstr>Принцип действия</vt:lpstr>
      <vt:lpstr>Назначение</vt:lpstr>
      <vt:lpstr>Шлюз записи данных  [Row Data Gateway]</vt:lpstr>
      <vt:lpstr>Шлюз записи данных  (Row Data Gateway)</vt:lpstr>
      <vt:lpstr>Принцип действия</vt:lpstr>
      <vt:lpstr>Назначение</vt:lpstr>
      <vt:lpstr>Шлюз таблицы данных  [Table Data Gateway]</vt:lpstr>
      <vt:lpstr>Принцип действия</vt:lpstr>
      <vt:lpstr>Назначение</vt:lpstr>
      <vt:lpstr>Шлюз таблицы данных (Table Data Gateway)</vt:lpstr>
      <vt:lpstr>Презентация PowerPoint</vt:lpstr>
      <vt:lpstr>DataEntity</vt:lpstr>
      <vt:lpstr>Презентация PowerPoint</vt:lpstr>
      <vt:lpstr>Презентация PowerPoint</vt:lpstr>
      <vt:lpstr>Структура классов репозитория</vt:lpstr>
      <vt:lpstr>Select</vt:lpstr>
      <vt:lpstr>Insert, Update</vt:lpstr>
      <vt:lpstr>Вопросы?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34</cp:revision>
  <dcterms:created xsi:type="dcterms:W3CDTF">2008-01-23T07:45:55Z</dcterms:created>
  <dcterms:modified xsi:type="dcterms:W3CDTF">2024-03-28T14:39:34Z</dcterms:modified>
</cp:coreProperties>
</file>