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36"/>
  </p:notesMasterIdLst>
  <p:handoutMasterIdLst>
    <p:handoutMasterId r:id="rId37"/>
  </p:handoutMasterIdLst>
  <p:sldIdLst>
    <p:sldId id="338" r:id="rId5"/>
    <p:sldId id="340" r:id="rId6"/>
    <p:sldId id="341" r:id="rId7"/>
    <p:sldId id="343" r:id="rId8"/>
    <p:sldId id="361" r:id="rId9"/>
    <p:sldId id="362" r:id="rId10"/>
    <p:sldId id="363" r:id="rId11"/>
    <p:sldId id="344" r:id="rId12"/>
    <p:sldId id="345" r:id="rId13"/>
    <p:sldId id="369" r:id="rId14"/>
    <p:sldId id="346" r:id="rId15"/>
    <p:sldId id="364"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5" r:id="rId31"/>
    <p:sldId id="366" r:id="rId32"/>
    <p:sldId id="367" r:id="rId33"/>
    <p:sldId id="368" r:id="rId34"/>
    <p:sldId id="339" r:id="rId35"/>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8" autoAdjust="0"/>
    <p:restoredTop sz="98670" autoAdjust="0"/>
  </p:normalViewPr>
  <p:slideViewPr>
    <p:cSldViewPr>
      <p:cViewPr varScale="1">
        <p:scale>
          <a:sx n="117" d="100"/>
          <a:sy n="117" d="100"/>
        </p:scale>
        <p:origin x="-102" y="-132"/>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18ADC-8A34-4DD6-A2E3-10B0B81B941C}" type="doc">
      <dgm:prSet loTypeId="urn:microsoft.com/office/officeart/2005/8/layout/balance1" loCatId="relationship" qsTypeId="urn:microsoft.com/office/officeart/2005/8/quickstyle/simple1" qsCatId="simple" csTypeId="urn:microsoft.com/office/officeart/2005/8/colors/colorful1" csCatId="colorful" phldr="1"/>
      <dgm:spPr/>
      <dgm:t>
        <a:bodyPr/>
        <a:lstStyle/>
        <a:p>
          <a:endParaRPr lang="ru-RU"/>
        </a:p>
      </dgm:t>
    </dgm:pt>
    <dgm:pt modelId="{658BAC06-895C-43F4-9616-5981391379B2}">
      <dgm:prSet phldrT="[Текст]"/>
      <dgm:spPr/>
      <dgm:t>
        <a:bodyPr/>
        <a:lstStyle/>
        <a:p>
          <a:r>
            <a:rPr lang="ru-RU" b="0" i="0" dirty="0" smtClean="0"/>
            <a:t>Отделяет и скрывает от клиента подробности преобразования различных интерфейсов.</a:t>
          </a:r>
          <a:endParaRPr lang="ru-RU" dirty="0"/>
        </a:p>
      </dgm:t>
    </dgm:pt>
    <dgm:pt modelId="{B0B88453-B1BC-4A9F-82F6-C2DB6EE6CB17}" type="parTrans" cxnId="{12A816D0-7E39-40B9-BC96-07581A0AD016}">
      <dgm:prSet/>
      <dgm:spPr/>
      <dgm:t>
        <a:bodyPr/>
        <a:lstStyle/>
        <a:p>
          <a:endParaRPr lang="ru-RU"/>
        </a:p>
      </dgm:t>
    </dgm:pt>
    <dgm:pt modelId="{CEB223DB-BC1A-4368-8069-41D5DC573D77}" type="sibTrans" cxnId="{12A816D0-7E39-40B9-BC96-07581A0AD016}">
      <dgm:prSet/>
      <dgm:spPr/>
      <dgm:t>
        <a:bodyPr/>
        <a:lstStyle/>
        <a:p>
          <a:endParaRPr lang="ru-RU"/>
        </a:p>
      </dgm:t>
    </dgm:pt>
    <dgm:pt modelId="{42831B36-912A-4C95-9AA7-FE41D07DF8E7}">
      <dgm:prSet/>
      <dgm:spPr/>
      <dgm:t>
        <a:bodyPr/>
        <a:lstStyle/>
        <a:p>
          <a:r>
            <a:rPr lang="ru-RU" b="0" i="0" dirty="0" smtClean="0"/>
            <a:t>Усложняет код программы из-за введения дополнительных классов.</a:t>
          </a:r>
          <a:endParaRPr lang="ru-RU" b="0" i="0" dirty="0"/>
        </a:p>
      </dgm:t>
    </dgm:pt>
    <dgm:pt modelId="{C8E01DF3-5973-443E-8FDD-AF613D28EA36}" type="parTrans" cxnId="{6FC829FD-A463-48A6-AAFC-2B71B444EE7D}">
      <dgm:prSet/>
      <dgm:spPr/>
      <dgm:t>
        <a:bodyPr/>
        <a:lstStyle/>
        <a:p>
          <a:endParaRPr lang="ru-RU"/>
        </a:p>
      </dgm:t>
    </dgm:pt>
    <dgm:pt modelId="{A95F10DC-7D39-43FA-9508-FEDB793B1E1C}" type="sibTrans" cxnId="{6FC829FD-A463-48A6-AAFC-2B71B444EE7D}">
      <dgm:prSet/>
      <dgm:spPr/>
      <dgm:t>
        <a:bodyPr/>
        <a:lstStyle/>
        <a:p>
          <a:endParaRPr lang="ru-RU"/>
        </a:p>
      </dgm:t>
    </dgm:pt>
    <dgm:pt modelId="{A106DEB8-E252-4AE2-B788-311EA3EE98B4}">
      <dgm:prSet phldrT="[Текст]"/>
      <dgm:spPr/>
      <dgm:t>
        <a:bodyPr/>
        <a:lstStyle/>
        <a:p>
          <a:r>
            <a:rPr lang="ru-RU" dirty="0" smtClean="0"/>
            <a:t>Преимущества</a:t>
          </a:r>
          <a:endParaRPr lang="ru-RU" dirty="0"/>
        </a:p>
      </dgm:t>
    </dgm:pt>
    <dgm:pt modelId="{E8EEAE16-FE6C-4A8E-BCB0-50ADA163DFE8}" type="parTrans" cxnId="{8007C3D6-48F2-4E44-A912-426CC0F1DF95}">
      <dgm:prSet/>
      <dgm:spPr/>
      <dgm:t>
        <a:bodyPr/>
        <a:lstStyle/>
        <a:p>
          <a:endParaRPr lang="ru-RU"/>
        </a:p>
      </dgm:t>
    </dgm:pt>
    <dgm:pt modelId="{15224CE3-539F-4942-8171-7F784E9EB193}" type="sibTrans" cxnId="{8007C3D6-48F2-4E44-A912-426CC0F1DF95}">
      <dgm:prSet/>
      <dgm:spPr/>
      <dgm:t>
        <a:bodyPr/>
        <a:lstStyle/>
        <a:p>
          <a:endParaRPr lang="ru-RU"/>
        </a:p>
      </dgm:t>
    </dgm:pt>
    <dgm:pt modelId="{21FB0E0A-F4C7-4D2B-BC9B-510F55E65996}">
      <dgm:prSet/>
      <dgm:spPr/>
      <dgm:t>
        <a:bodyPr/>
        <a:lstStyle/>
        <a:p>
          <a:r>
            <a:rPr lang="ru-RU" b="0" i="0" dirty="0" smtClean="0"/>
            <a:t>Недостатки</a:t>
          </a:r>
          <a:endParaRPr lang="ru-RU" b="0" i="0" dirty="0"/>
        </a:p>
      </dgm:t>
    </dgm:pt>
    <dgm:pt modelId="{04C802F5-8FAB-4EAF-BAE1-93F764519D4F}" type="parTrans" cxnId="{01284501-8593-46E3-BAC2-E5B1BAB9671E}">
      <dgm:prSet/>
      <dgm:spPr/>
      <dgm:t>
        <a:bodyPr/>
        <a:lstStyle/>
        <a:p>
          <a:endParaRPr lang="ru-RU"/>
        </a:p>
      </dgm:t>
    </dgm:pt>
    <dgm:pt modelId="{5654B80E-597D-4A06-AE8B-008362C54EFF}" type="sibTrans" cxnId="{01284501-8593-46E3-BAC2-E5B1BAB9671E}">
      <dgm:prSet/>
      <dgm:spPr/>
      <dgm:t>
        <a:bodyPr/>
        <a:lstStyle/>
        <a:p>
          <a:endParaRPr lang="ru-RU"/>
        </a:p>
      </dgm:t>
    </dgm:pt>
    <dgm:pt modelId="{0A8BF0B1-1285-4538-BF03-0D417B213BFD}" type="pres">
      <dgm:prSet presAssocID="{36218ADC-8A34-4DD6-A2E3-10B0B81B941C}" presName="outerComposite" presStyleCnt="0">
        <dgm:presLayoutVars>
          <dgm:chMax val="2"/>
          <dgm:animLvl val="lvl"/>
          <dgm:resizeHandles val="exact"/>
        </dgm:presLayoutVars>
      </dgm:prSet>
      <dgm:spPr/>
      <dgm:t>
        <a:bodyPr/>
        <a:lstStyle/>
        <a:p>
          <a:endParaRPr lang="ru-RU"/>
        </a:p>
      </dgm:t>
    </dgm:pt>
    <dgm:pt modelId="{598778CE-2F1A-404B-B2E3-5B5552D669CA}" type="pres">
      <dgm:prSet presAssocID="{36218ADC-8A34-4DD6-A2E3-10B0B81B941C}" presName="dummyMaxCanvas" presStyleCnt="0"/>
      <dgm:spPr/>
    </dgm:pt>
    <dgm:pt modelId="{7B257EAD-11E2-4772-9D37-110576799F1A}" type="pres">
      <dgm:prSet presAssocID="{36218ADC-8A34-4DD6-A2E3-10B0B81B941C}" presName="parentComposite" presStyleCnt="0"/>
      <dgm:spPr/>
    </dgm:pt>
    <dgm:pt modelId="{5FF286E5-32F4-4F95-B46D-5117A78AF252}" type="pres">
      <dgm:prSet presAssocID="{36218ADC-8A34-4DD6-A2E3-10B0B81B941C}" presName="parent1" presStyleLbl="alignAccFollowNode1" presStyleIdx="0" presStyleCnt="4">
        <dgm:presLayoutVars>
          <dgm:chMax val="4"/>
        </dgm:presLayoutVars>
      </dgm:prSet>
      <dgm:spPr/>
      <dgm:t>
        <a:bodyPr/>
        <a:lstStyle/>
        <a:p>
          <a:endParaRPr lang="ru-RU"/>
        </a:p>
      </dgm:t>
    </dgm:pt>
    <dgm:pt modelId="{2363941B-874D-4D55-B95F-876AC86ED6D1}" type="pres">
      <dgm:prSet presAssocID="{36218ADC-8A34-4DD6-A2E3-10B0B81B941C}" presName="parent2" presStyleLbl="alignAccFollowNode1" presStyleIdx="1" presStyleCnt="4">
        <dgm:presLayoutVars>
          <dgm:chMax val="4"/>
        </dgm:presLayoutVars>
      </dgm:prSet>
      <dgm:spPr/>
      <dgm:t>
        <a:bodyPr/>
        <a:lstStyle/>
        <a:p>
          <a:endParaRPr lang="ru-RU"/>
        </a:p>
      </dgm:t>
    </dgm:pt>
    <dgm:pt modelId="{1448BACA-6123-4838-B4C0-5BDD0DF5F40C}" type="pres">
      <dgm:prSet presAssocID="{36218ADC-8A34-4DD6-A2E3-10B0B81B941C}" presName="childrenComposite" presStyleCnt="0"/>
      <dgm:spPr/>
    </dgm:pt>
    <dgm:pt modelId="{9874B400-BC48-440D-90EA-2161E28FB500}" type="pres">
      <dgm:prSet presAssocID="{36218ADC-8A34-4DD6-A2E3-10B0B81B941C}" presName="dummyMaxCanvas_ChildArea" presStyleCnt="0"/>
      <dgm:spPr/>
    </dgm:pt>
    <dgm:pt modelId="{27897EDC-8EE7-4913-B587-A03DFCF92F51}" type="pres">
      <dgm:prSet presAssocID="{36218ADC-8A34-4DD6-A2E3-10B0B81B941C}" presName="fulcrum" presStyleLbl="alignAccFollowNode1" presStyleIdx="2" presStyleCnt="4"/>
      <dgm:spPr/>
    </dgm:pt>
    <dgm:pt modelId="{943F6684-2190-429E-ACBB-74E9665218EA}" type="pres">
      <dgm:prSet presAssocID="{36218ADC-8A34-4DD6-A2E3-10B0B81B941C}" presName="balance_11" presStyleLbl="alignAccFollowNode1" presStyleIdx="3" presStyleCnt="4">
        <dgm:presLayoutVars>
          <dgm:bulletEnabled val="1"/>
        </dgm:presLayoutVars>
      </dgm:prSet>
      <dgm:spPr/>
    </dgm:pt>
    <dgm:pt modelId="{93CA2C48-5C4C-43C0-A5FA-182374A079F3}" type="pres">
      <dgm:prSet presAssocID="{36218ADC-8A34-4DD6-A2E3-10B0B81B941C}" presName="left_11_1" presStyleLbl="node1" presStyleIdx="0" presStyleCnt="2">
        <dgm:presLayoutVars>
          <dgm:bulletEnabled val="1"/>
        </dgm:presLayoutVars>
      </dgm:prSet>
      <dgm:spPr/>
      <dgm:t>
        <a:bodyPr/>
        <a:lstStyle/>
        <a:p>
          <a:endParaRPr lang="ru-RU"/>
        </a:p>
      </dgm:t>
    </dgm:pt>
    <dgm:pt modelId="{6C2E5653-9EE2-463B-A3E8-96E3302A57AC}" type="pres">
      <dgm:prSet presAssocID="{36218ADC-8A34-4DD6-A2E3-10B0B81B941C}" presName="right_11_1" presStyleLbl="node1" presStyleIdx="1" presStyleCnt="2">
        <dgm:presLayoutVars>
          <dgm:bulletEnabled val="1"/>
        </dgm:presLayoutVars>
      </dgm:prSet>
      <dgm:spPr/>
      <dgm:t>
        <a:bodyPr/>
        <a:lstStyle/>
        <a:p>
          <a:endParaRPr lang="ru-RU"/>
        </a:p>
      </dgm:t>
    </dgm:pt>
  </dgm:ptLst>
  <dgm:cxnLst>
    <dgm:cxn modelId="{8007C3D6-48F2-4E44-A912-426CC0F1DF95}" srcId="{36218ADC-8A34-4DD6-A2E3-10B0B81B941C}" destId="{A106DEB8-E252-4AE2-B788-311EA3EE98B4}" srcOrd="0" destOrd="0" parTransId="{E8EEAE16-FE6C-4A8E-BCB0-50ADA163DFE8}" sibTransId="{15224CE3-539F-4942-8171-7F784E9EB193}"/>
    <dgm:cxn modelId="{01284501-8593-46E3-BAC2-E5B1BAB9671E}" srcId="{36218ADC-8A34-4DD6-A2E3-10B0B81B941C}" destId="{21FB0E0A-F4C7-4D2B-BC9B-510F55E65996}" srcOrd="1" destOrd="0" parTransId="{04C802F5-8FAB-4EAF-BAE1-93F764519D4F}" sibTransId="{5654B80E-597D-4A06-AE8B-008362C54EFF}"/>
    <dgm:cxn modelId="{54C5354E-5940-42DF-B9F6-CF359BD66A1C}" type="presOf" srcId="{42831B36-912A-4C95-9AA7-FE41D07DF8E7}" destId="{6C2E5653-9EE2-463B-A3E8-96E3302A57AC}" srcOrd="0" destOrd="0" presId="urn:microsoft.com/office/officeart/2005/8/layout/balance1"/>
    <dgm:cxn modelId="{61F8D33D-4AB6-4EAC-B685-B8F661B58BDE}" type="presOf" srcId="{A106DEB8-E252-4AE2-B788-311EA3EE98B4}" destId="{5FF286E5-32F4-4F95-B46D-5117A78AF252}" srcOrd="0" destOrd="0" presId="urn:microsoft.com/office/officeart/2005/8/layout/balance1"/>
    <dgm:cxn modelId="{AD06F766-D4D3-4B59-8C44-699BB78B7A28}" type="presOf" srcId="{36218ADC-8A34-4DD6-A2E3-10B0B81B941C}" destId="{0A8BF0B1-1285-4538-BF03-0D417B213BFD}" srcOrd="0" destOrd="0" presId="urn:microsoft.com/office/officeart/2005/8/layout/balance1"/>
    <dgm:cxn modelId="{946F8D58-9E9F-4DD7-8D2C-6297A9193DDD}" type="presOf" srcId="{658BAC06-895C-43F4-9616-5981391379B2}" destId="{93CA2C48-5C4C-43C0-A5FA-182374A079F3}" srcOrd="0" destOrd="0" presId="urn:microsoft.com/office/officeart/2005/8/layout/balance1"/>
    <dgm:cxn modelId="{6FC829FD-A463-48A6-AAFC-2B71B444EE7D}" srcId="{21FB0E0A-F4C7-4D2B-BC9B-510F55E65996}" destId="{42831B36-912A-4C95-9AA7-FE41D07DF8E7}" srcOrd="0" destOrd="0" parTransId="{C8E01DF3-5973-443E-8FDD-AF613D28EA36}" sibTransId="{A95F10DC-7D39-43FA-9508-FEDB793B1E1C}"/>
    <dgm:cxn modelId="{12A816D0-7E39-40B9-BC96-07581A0AD016}" srcId="{A106DEB8-E252-4AE2-B788-311EA3EE98B4}" destId="{658BAC06-895C-43F4-9616-5981391379B2}" srcOrd="0" destOrd="0" parTransId="{B0B88453-B1BC-4A9F-82F6-C2DB6EE6CB17}" sibTransId="{CEB223DB-BC1A-4368-8069-41D5DC573D77}"/>
    <dgm:cxn modelId="{1D66D346-E685-4820-9974-ADF8BDE83A6D}" type="presOf" srcId="{21FB0E0A-F4C7-4D2B-BC9B-510F55E65996}" destId="{2363941B-874D-4D55-B95F-876AC86ED6D1}" srcOrd="0" destOrd="0" presId="urn:microsoft.com/office/officeart/2005/8/layout/balance1"/>
    <dgm:cxn modelId="{2C0C62B9-296E-44BA-ADEB-946AF53BCB92}" type="presParOf" srcId="{0A8BF0B1-1285-4538-BF03-0D417B213BFD}" destId="{598778CE-2F1A-404B-B2E3-5B5552D669CA}" srcOrd="0" destOrd="0" presId="urn:microsoft.com/office/officeart/2005/8/layout/balance1"/>
    <dgm:cxn modelId="{DCCEC607-D4DC-4E1E-9D2F-4A514E4A13C1}" type="presParOf" srcId="{0A8BF0B1-1285-4538-BF03-0D417B213BFD}" destId="{7B257EAD-11E2-4772-9D37-110576799F1A}" srcOrd="1" destOrd="0" presId="urn:microsoft.com/office/officeart/2005/8/layout/balance1"/>
    <dgm:cxn modelId="{C7FFF164-4C6B-41B8-B52D-58EE702B8203}" type="presParOf" srcId="{7B257EAD-11E2-4772-9D37-110576799F1A}" destId="{5FF286E5-32F4-4F95-B46D-5117A78AF252}" srcOrd="0" destOrd="0" presId="urn:microsoft.com/office/officeart/2005/8/layout/balance1"/>
    <dgm:cxn modelId="{2CFC2A5D-53B8-46D5-B7EE-F3DE0898D683}" type="presParOf" srcId="{7B257EAD-11E2-4772-9D37-110576799F1A}" destId="{2363941B-874D-4D55-B95F-876AC86ED6D1}" srcOrd="1" destOrd="0" presId="urn:microsoft.com/office/officeart/2005/8/layout/balance1"/>
    <dgm:cxn modelId="{7385E10D-EC9E-4F51-B313-56EA6A8583E0}" type="presParOf" srcId="{0A8BF0B1-1285-4538-BF03-0D417B213BFD}" destId="{1448BACA-6123-4838-B4C0-5BDD0DF5F40C}" srcOrd="2" destOrd="0" presId="urn:microsoft.com/office/officeart/2005/8/layout/balance1"/>
    <dgm:cxn modelId="{6101B2D1-108D-47EB-B205-627428C9C41C}" type="presParOf" srcId="{1448BACA-6123-4838-B4C0-5BDD0DF5F40C}" destId="{9874B400-BC48-440D-90EA-2161E28FB500}" srcOrd="0" destOrd="0" presId="urn:microsoft.com/office/officeart/2005/8/layout/balance1"/>
    <dgm:cxn modelId="{D3B673C1-20A2-4747-84F2-6EF345E15FFF}" type="presParOf" srcId="{1448BACA-6123-4838-B4C0-5BDD0DF5F40C}" destId="{27897EDC-8EE7-4913-B587-A03DFCF92F51}" srcOrd="1" destOrd="0" presId="urn:microsoft.com/office/officeart/2005/8/layout/balance1"/>
    <dgm:cxn modelId="{91B67917-67E7-47AE-B715-5DD0EC11CAEE}" type="presParOf" srcId="{1448BACA-6123-4838-B4C0-5BDD0DF5F40C}" destId="{943F6684-2190-429E-ACBB-74E9665218EA}" srcOrd="2" destOrd="0" presId="urn:microsoft.com/office/officeart/2005/8/layout/balance1"/>
    <dgm:cxn modelId="{AEBA0BF8-48F8-4B98-9B19-6171AFE9BB61}" type="presParOf" srcId="{1448BACA-6123-4838-B4C0-5BDD0DF5F40C}" destId="{93CA2C48-5C4C-43C0-A5FA-182374A079F3}" srcOrd="3" destOrd="0" presId="urn:microsoft.com/office/officeart/2005/8/layout/balance1"/>
    <dgm:cxn modelId="{D9DD3880-912B-48A3-9738-0D3C39960472}" type="presParOf" srcId="{1448BACA-6123-4838-B4C0-5BDD0DF5F40C}" destId="{6C2E5653-9EE2-463B-A3E8-96E3302A57AC}" srcOrd="4"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286E5-32F4-4F95-B46D-5117A78AF252}">
      <dsp:nvSpPr>
        <dsp:cNvPr id="0" name=""/>
        <dsp:cNvSpPr/>
      </dsp:nvSpPr>
      <dsp:spPr>
        <a:xfrm>
          <a:off x="1466374" y="0"/>
          <a:ext cx="1397317" cy="776287"/>
        </a:xfrm>
        <a:prstGeom prst="roundRect">
          <a:avLst>
            <a:gd name="adj" fmla="val 1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kern="1200" dirty="0" smtClean="0"/>
            <a:t>Преимущества</a:t>
          </a:r>
          <a:endParaRPr lang="ru-RU" sz="1400" kern="1200" dirty="0"/>
        </a:p>
      </dsp:txBody>
      <dsp:txXfrm>
        <a:off x="1489111" y="22737"/>
        <a:ext cx="1351843" cy="730813"/>
      </dsp:txXfrm>
    </dsp:sp>
    <dsp:sp modelId="{2363941B-874D-4D55-B95F-876AC86ED6D1}">
      <dsp:nvSpPr>
        <dsp:cNvPr id="0" name=""/>
        <dsp:cNvSpPr/>
      </dsp:nvSpPr>
      <dsp:spPr>
        <a:xfrm>
          <a:off x="3484721" y="0"/>
          <a:ext cx="1397317" cy="776287"/>
        </a:xfrm>
        <a:prstGeom prst="roundRect">
          <a:avLst>
            <a:gd name="adj" fmla="val 1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t>Недостатки</a:t>
          </a:r>
          <a:endParaRPr lang="ru-RU" sz="1400" b="0" i="0" kern="1200" dirty="0"/>
        </a:p>
      </dsp:txBody>
      <dsp:txXfrm>
        <a:off x="3507458" y="22737"/>
        <a:ext cx="1351843" cy="730813"/>
      </dsp:txXfrm>
    </dsp:sp>
    <dsp:sp modelId="{27897EDC-8EE7-4913-B587-A03DFCF92F51}">
      <dsp:nvSpPr>
        <dsp:cNvPr id="0" name=""/>
        <dsp:cNvSpPr/>
      </dsp:nvSpPr>
      <dsp:spPr>
        <a:xfrm>
          <a:off x="2883098" y="3299221"/>
          <a:ext cx="582215" cy="582215"/>
        </a:xfrm>
        <a:prstGeom prst="triangle">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3F6684-2190-429E-ACBB-74E9665218EA}">
      <dsp:nvSpPr>
        <dsp:cNvPr id="0" name=""/>
        <dsp:cNvSpPr/>
      </dsp:nvSpPr>
      <dsp:spPr>
        <a:xfrm>
          <a:off x="1427559" y="3055467"/>
          <a:ext cx="3493293" cy="23599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CA2C48-5C4C-43C0-A5FA-182374A079F3}">
      <dsp:nvSpPr>
        <dsp:cNvPr id="0" name=""/>
        <dsp:cNvSpPr/>
      </dsp:nvSpPr>
      <dsp:spPr>
        <a:xfrm>
          <a:off x="1466374" y="947070"/>
          <a:ext cx="1397317" cy="208045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dirty="0" smtClean="0"/>
            <a:t>Отделяет и скрывает от клиента подробности преобразования различных интерфейсов.</a:t>
          </a:r>
          <a:endParaRPr lang="ru-RU" sz="1100" kern="1200" dirty="0"/>
        </a:p>
      </dsp:txBody>
      <dsp:txXfrm>
        <a:off x="1534585" y="1015281"/>
        <a:ext cx="1260895" cy="1944028"/>
      </dsp:txXfrm>
    </dsp:sp>
    <dsp:sp modelId="{6C2E5653-9EE2-463B-A3E8-96E3302A57AC}">
      <dsp:nvSpPr>
        <dsp:cNvPr id="0" name=""/>
        <dsp:cNvSpPr/>
      </dsp:nvSpPr>
      <dsp:spPr>
        <a:xfrm>
          <a:off x="3484721" y="947070"/>
          <a:ext cx="1397317" cy="208045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dirty="0" smtClean="0"/>
            <a:t>Усложняет код программы из-за введения дополнительных классов.</a:t>
          </a:r>
          <a:endParaRPr lang="ru-RU" sz="1100" b="0" i="0" kern="1200" dirty="0"/>
        </a:p>
      </dsp:txBody>
      <dsp:txXfrm>
        <a:off x="3552932" y="1015281"/>
        <a:ext cx="1260895" cy="1944028"/>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3/28/2024</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3/28/2024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factoring.guru/ru/design-patterns/visito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r>
              <a:rPr lang="en-US" dirty="0" smtClean="0"/>
              <a:t>https://refactoring.guru/ru/design-patterns/factory-method</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Определяют различные сложные структуры, изменяющие интерфейс существующих объектов или его реализацию</a:t>
            </a:r>
          </a:p>
          <a:p>
            <a:r>
              <a:rPr lang="ru-RU" dirty="0" smtClean="0"/>
              <a:t>Структурные паттерны уровня </a:t>
            </a:r>
            <a:r>
              <a:rPr lang="ru-RU" i="1" dirty="0" smtClean="0"/>
              <a:t>класса </a:t>
            </a:r>
            <a:r>
              <a:rPr lang="ru-RU" dirty="0" smtClean="0"/>
              <a:t>используют наследование для составления композиций из интерфейсов и реализаций (</a:t>
            </a:r>
            <a:r>
              <a:rPr lang="ru-RU" i="1" dirty="0" smtClean="0"/>
              <a:t>адаптер</a:t>
            </a:r>
            <a:r>
              <a:rPr lang="ru-RU" dirty="0" smtClean="0"/>
              <a:t>)</a:t>
            </a:r>
          </a:p>
          <a:p>
            <a:r>
              <a:rPr lang="ru-RU" dirty="0" smtClean="0"/>
              <a:t>Структурные паттерны уровня </a:t>
            </a:r>
            <a:r>
              <a:rPr lang="ru-RU" i="1" dirty="0" smtClean="0"/>
              <a:t>объекта </a:t>
            </a:r>
            <a:r>
              <a:rPr lang="ru-RU" dirty="0" smtClean="0"/>
              <a:t>компонуют объекты для получения новой функциональности (</a:t>
            </a:r>
            <a:r>
              <a:rPr lang="ru-RU" i="1" dirty="0" smtClean="0"/>
              <a:t>компоновщик</a:t>
            </a:r>
            <a:r>
              <a:rPr lang="ru-RU" dirty="0" smtClean="0"/>
              <a:t>)</a:t>
            </a:r>
            <a:endParaRPr lang="ru-RU" i="1"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1437678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Представьте, что вы делаете приложение для торговли на бирже. Ваше приложение скачивает биржевые котировки из нескольких источников в XML, а затем рисует красивые графики.</a:t>
            </a:r>
          </a:p>
          <a:p>
            <a:r>
              <a:rPr lang="ru-RU" sz="900" b="0" i="0" kern="1200" dirty="0" smtClean="0">
                <a:solidFill>
                  <a:schemeClr val="tx1"/>
                </a:solidFill>
                <a:effectLst/>
                <a:latin typeface="Segoe" pitchFamily="34" charset="0"/>
                <a:ea typeface="+mn-ea"/>
                <a:cs typeface="+mn-cs"/>
              </a:rPr>
              <a:t>В какой-то момент вы решаете улучшить приложение, применив стороннюю библиотеку аналитики. Но вот беда, библиотека поддерживает только формат данных JSON, несовместимый с вашим приложением.</a:t>
            </a:r>
          </a:p>
          <a:p>
            <a:r>
              <a:rPr lang="ru-RU" sz="900" b="0" i="0" kern="1200" dirty="0" smtClean="0">
                <a:solidFill>
                  <a:schemeClr val="tx1"/>
                </a:solidFill>
                <a:effectLst/>
                <a:latin typeface="Segoe" pitchFamily="34" charset="0"/>
                <a:ea typeface="+mn-ea"/>
                <a:cs typeface="+mn-cs"/>
              </a:rPr>
              <a:t>Вы смогли бы переписать библиотеку, чтобы та поддерживала формат XML. Но, во-первых, это может нарушить работу существующего кода, который уже зависит от библиотеки. А во-вторых, у вас может просто не быть доступа к её исходному коду.</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5</a:t>
            </a:fld>
            <a:endParaRPr lang="en-US"/>
          </a:p>
        </p:txBody>
      </p:sp>
    </p:spTree>
    <p:extLst>
      <p:ext uri="{BB962C8B-B14F-4D97-AF65-F5344CB8AC3E}">
        <p14:creationId xmlns:p14="http://schemas.microsoft.com/office/powerpoint/2010/main" val="180762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 141</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8</a:t>
            </a:fld>
            <a:endParaRPr lang="ru-RU"/>
          </a:p>
        </p:txBody>
      </p:sp>
    </p:spTree>
    <p:extLst>
      <p:ext uri="{BB962C8B-B14F-4D97-AF65-F5344CB8AC3E}">
        <p14:creationId xmlns:p14="http://schemas.microsoft.com/office/powerpoint/2010/main" val="85692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Когда вы хотите использовать сторонний класс, но его интерфейс не соответствует остальному коду приложения.</a:t>
            </a:r>
          </a:p>
          <a:p>
            <a:r>
              <a:rPr lang="ru-RU" sz="900" b="0" i="0" kern="1200" dirty="0" smtClean="0">
                <a:solidFill>
                  <a:schemeClr val="tx1"/>
                </a:solidFill>
                <a:effectLst/>
                <a:latin typeface="Segoe" pitchFamily="34" charset="0"/>
                <a:ea typeface="+mn-ea"/>
                <a:cs typeface="+mn-cs"/>
              </a:rPr>
              <a:t> Адаптер позволяет создать объект-прокладку, который будет превращать вызовы приложения в формат, понятный стороннему классу.</a:t>
            </a:r>
          </a:p>
          <a:p>
            <a:r>
              <a:rPr lang="ru-RU" sz="900" b="1" i="0" kern="1200" dirty="0" smtClean="0">
                <a:solidFill>
                  <a:schemeClr val="tx1"/>
                </a:solidFill>
                <a:effectLst/>
                <a:latin typeface="Segoe" pitchFamily="34" charset="0"/>
                <a:ea typeface="+mn-ea"/>
                <a:cs typeface="+mn-cs"/>
              </a:rPr>
              <a:t> Когда вам нужно использовать несколько существующих подклассов, но в них не хватает какой-то общей функциональности. Причём расширять суперкласс вы не можете.</a:t>
            </a:r>
          </a:p>
          <a:p>
            <a:r>
              <a:rPr lang="ru-RU" sz="900" b="0" i="0" kern="1200" dirty="0" smtClean="0">
                <a:solidFill>
                  <a:schemeClr val="tx1"/>
                </a:solidFill>
                <a:effectLst/>
                <a:latin typeface="Segoe" pitchFamily="34" charset="0"/>
                <a:ea typeface="+mn-ea"/>
                <a:cs typeface="+mn-cs"/>
              </a:rPr>
              <a:t> Вы могли бы создать ещё один уровень подклассов и добавить в них недостающую функциональность. Но при этом придётся дублировать один и тот же код в обеих ветках подклассов.</a:t>
            </a:r>
          </a:p>
          <a:p>
            <a:r>
              <a:rPr lang="ru-RU" sz="900" b="0" i="0" kern="1200" dirty="0" smtClean="0">
                <a:solidFill>
                  <a:schemeClr val="tx1"/>
                </a:solidFill>
                <a:effectLst/>
                <a:latin typeface="Segoe" pitchFamily="34" charset="0"/>
                <a:ea typeface="+mn-ea"/>
                <a:cs typeface="+mn-cs"/>
              </a:rPr>
              <a:t>Более элегантным решением было бы поместить недостающую функциональность в адаптер и приспособить его для работы с суперклассом. Такой адаптер сможет работать со всеми подклассами иерархии. Это решение будет сильно напоминать паттерн </a:t>
            </a:r>
            <a:r>
              <a:rPr lang="ru-RU" sz="900" b="1" i="0" u="none" strike="noStrike" kern="1200" dirty="0" smtClean="0">
                <a:solidFill>
                  <a:schemeClr val="tx1"/>
                </a:solidFill>
                <a:effectLst/>
                <a:latin typeface="Segoe" pitchFamily="34" charset="0"/>
                <a:ea typeface="+mn-ea"/>
                <a:cs typeface="+mn-cs"/>
                <a:hlinkClick r:id="rId3"/>
              </a:rPr>
              <a:t>Посетитель</a:t>
            </a:r>
            <a:r>
              <a:rPr lang="ru-RU" sz="900" b="0" i="0" kern="1200" dirty="0" smtClean="0">
                <a:solidFill>
                  <a:schemeClr val="tx1"/>
                </a:solidFill>
                <a:effectLst/>
                <a:latin typeface="Segoe" pitchFamily="34" charset="0"/>
                <a:ea typeface="+mn-ea"/>
                <a:cs typeface="+mn-cs"/>
              </a:rPr>
              <a:t>.</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11</a:t>
            </a:fld>
            <a:endParaRPr lang="en-US"/>
          </a:p>
        </p:txBody>
      </p:sp>
    </p:spTree>
    <p:extLst>
      <p:ext uri="{BB962C8B-B14F-4D97-AF65-F5344CB8AC3E}">
        <p14:creationId xmlns:p14="http://schemas.microsoft.com/office/powerpoint/2010/main" val="2928035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31</a:t>
            </a:fld>
            <a:endParaRPr lang="en-US"/>
          </a:p>
        </p:txBody>
      </p:sp>
    </p:spTree>
    <p:extLst>
      <p:ext uri="{BB962C8B-B14F-4D97-AF65-F5344CB8AC3E}">
        <p14:creationId xmlns:p14="http://schemas.microsoft.com/office/powerpoint/2010/main" val="33125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DF900EB-0381-4CAC-8617-BCBA78FB392B}"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FD571DA-3117-4C1B-BB0C-F4E5DD264CA8}"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CE09A9-135C-49FB-8D29-E1DBD48941A3}"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72A201E-73FF-4D36-BBE2-CF3F8C9C50B7}"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3BBE2B0-2453-42C6-8879-8ED51FB9267B}" type="datetime1">
              <a:rPr lang="en-US" smtClean="0"/>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98D02AA-8625-450F-9B61-3199DEFE6E62}" type="datetime1">
              <a:rPr lang="en-US" smtClean="0"/>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77B29-0848-4B42-9A10-FCAD47367254}" type="datetime1">
              <a:rPr lang="en-US" smtClean="0"/>
              <a:t>3/28/2024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DBB5DD09-6C09-4FBB-A8A7-C74D2BEF789E}"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5054360-89EE-4C83-83C9-D9A266FEB7B1}"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8A3DF68-051B-46BF-AF44-60B3302CBD45}"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DC860A0-8ACB-4A67-8F3B-52FE84368DE0}"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6CBEE7D-A06B-4CAA-8785-DEDFBB74E3AE}"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9B1551F-C508-41CF-930B-A9E3EC63242F}"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ED371C1-C830-4608-A332-7B66C8D86CB7}"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0972FF3-2703-4D8F-8418-2D385B0B7FCD}"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D357D97-29A3-4371-9A7A-D515D211304F}"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3907E-DDB0-4957-BF88-369BF23A78B6}" type="datetime1">
              <a:rPr lang="en-US" smtClean="0"/>
              <a:t>3/28/2024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3200"/>
              <a:t>Архитектура программных систем</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1569660"/>
          </a:xfrm>
          <a:prstGeom prst="rect">
            <a:avLst/>
          </a:prstGeom>
        </p:spPr>
        <p:txBody>
          <a:bodyPr>
            <a:spAutoFit/>
          </a:bodyPr>
          <a:lstStyle/>
          <a:p>
            <a:pPr algn="ctr" defTabSz="457200" eaLnBrk="1" hangingPunct="1"/>
            <a:r>
              <a:rPr lang="ru-RU" sz="3200" dirty="0">
                <a:solidFill>
                  <a:schemeClr val="accent1"/>
                </a:solidFill>
                <a:latin typeface="+mj-lt"/>
                <a:ea typeface="+mj-ea"/>
                <a:cs typeface="+mj-cs"/>
              </a:rPr>
              <a:t>Структурные паттерны </a:t>
            </a:r>
            <a:r>
              <a:rPr lang="ru-RU" sz="3200" dirty="0" smtClean="0">
                <a:solidFill>
                  <a:schemeClr val="accent1"/>
                </a:solidFill>
                <a:latin typeface="+mj-lt"/>
                <a:ea typeface="+mj-ea"/>
                <a:cs typeface="+mj-cs"/>
              </a:rPr>
              <a:t>проектирования</a:t>
            </a:r>
          </a:p>
          <a:p>
            <a:pPr algn="ctr" defTabSz="457200" eaLnBrk="1" hangingPunct="1"/>
            <a:r>
              <a:rPr lang="ru-RU" sz="3200" dirty="0" smtClean="0">
                <a:solidFill>
                  <a:schemeClr val="accent1"/>
                </a:solidFill>
                <a:latin typeface="+mj-lt"/>
                <a:ea typeface="+mj-ea"/>
                <a:cs typeface="+mj-cs"/>
              </a:rPr>
              <a:t>Адаптер</a:t>
            </a:r>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09600" y="50800"/>
            <a:ext cx="6347713" cy="711200"/>
          </a:xfrm>
        </p:spPr>
        <p:txBody>
          <a:bodyPr/>
          <a:lstStyle/>
          <a:p>
            <a:r>
              <a:rPr lang="ru-RU" dirty="0" smtClean="0"/>
              <a:t>Адаптер (классов)</a:t>
            </a:r>
            <a:endParaRPr lang="ru-RU" dirty="0"/>
          </a:p>
        </p:txBody>
      </p:sp>
      <p:sp>
        <p:nvSpPr>
          <p:cNvPr id="2" name="Номер слайда 1"/>
          <p:cNvSpPr>
            <a:spLocks noGrp="1"/>
          </p:cNvSpPr>
          <p:nvPr>
            <p:ph type="sldNum" sz="quarter" idx="12"/>
          </p:nvPr>
        </p:nvSpPr>
        <p:spPr/>
        <p:txBody>
          <a:bodyPr/>
          <a:lstStyle/>
          <a:p>
            <a:fld id="{6D22F896-40B5-4ADD-8801-0D06FADFA095}" type="slidenum">
              <a:rPr lang="en-US" smtClean="0"/>
              <a:t>10</a:t>
            </a:fld>
            <a:endParaRPr lang="en-US" dirty="0"/>
          </a:p>
        </p:txBody>
      </p:sp>
      <p:sp>
        <p:nvSpPr>
          <p:cNvPr id="5" name="Прямоугольник 4"/>
          <p:cNvSpPr/>
          <p:nvPr/>
        </p:nvSpPr>
        <p:spPr>
          <a:xfrm>
            <a:off x="533400" y="5867400"/>
            <a:ext cx="5867400" cy="830997"/>
          </a:xfrm>
          <a:prstGeom prst="rect">
            <a:avLst/>
          </a:prstGeom>
        </p:spPr>
        <p:txBody>
          <a:bodyPr wrap="square">
            <a:spAutoFit/>
          </a:bodyPr>
          <a:lstStyle/>
          <a:p>
            <a:pPr marL="342900" indent="-342900">
              <a:buAutoNum type="arabicPeriod"/>
            </a:pPr>
            <a:r>
              <a:rPr lang="ru-RU" sz="1600" dirty="0"/>
              <a:t>Адаптер классов не нуждается во вложенном объекте, так как он одновременно наследует и существующий и сервисный интерфейс</a:t>
            </a:r>
            <a:r>
              <a:rPr lang="ru-RU" sz="1600" dirty="0" smtClean="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6719606"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558209" y="4658211"/>
            <a:ext cx="6477000" cy="1200329"/>
          </a:xfrm>
          <a:prstGeom prst="rect">
            <a:avLst/>
          </a:prstGeom>
        </p:spPr>
        <p:txBody>
          <a:bodyPr wrap="square">
            <a:spAutoFit/>
          </a:bodyPr>
          <a:lstStyle/>
          <a:p>
            <a:r>
              <a:rPr lang="ru-RU" dirty="0"/>
              <a:t>Эта реализация базируется на наследовании: адаптер наследует оба интерфейса одновременно. Такой подход возможен только в языках, поддерживающих множественное наследование, например C++. </a:t>
            </a:r>
          </a:p>
        </p:txBody>
      </p:sp>
    </p:spTree>
    <p:extLst>
      <p:ext uri="{BB962C8B-B14F-4D97-AF65-F5344CB8AC3E}">
        <p14:creationId xmlns:p14="http://schemas.microsoft.com/office/powerpoint/2010/main" val="24232601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dirty="0" smtClean="0"/>
              <a:t>Необходимо использовать существующий класс, но его интерфейс не соответствует заданным требованиям</a:t>
            </a:r>
          </a:p>
          <a:p>
            <a:r>
              <a:rPr lang="ru-RU" dirty="0" smtClean="0"/>
              <a:t>Создание повторно используемого класса, который должен взаимодействовать с заранее неизвестными или не связанными с ним классами, имеющими несовместимые интерфейсы</a:t>
            </a:r>
          </a:p>
          <a:p>
            <a:r>
              <a:rPr lang="ru-RU" dirty="0" smtClean="0"/>
              <a:t>Необходимо использование нескольких существующих подклассов, приспосабливая интерфейс их общего родительского класса (только для адаптера объектов)</a:t>
            </a:r>
            <a:endParaRPr lang="ru-RU" dirty="0"/>
          </a:p>
        </p:txBody>
      </p:sp>
      <p:sp>
        <p:nvSpPr>
          <p:cNvPr id="2" name="Заголовок 1"/>
          <p:cNvSpPr>
            <a:spLocks noGrp="1"/>
          </p:cNvSpPr>
          <p:nvPr>
            <p:ph type="title"/>
          </p:nvPr>
        </p:nvSpPr>
        <p:spPr/>
        <p:txBody>
          <a:bodyPr/>
          <a:lstStyle/>
          <a:p>
            <a:r>
              <a:rPr lang="ru-RU" dirty="0" smtClean="0"/>
              <a:t>Применимость</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2824893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4149" y="76200"/>
            <a:ext cx="6347713" cy="1320800"/>
          </a:xfrm>
        </p:spPr>
        <p:txBody>
          <a:bodyPr/>
          <a:lstStyle/>
          <a:p>
            <a:r>
              <a:rPr lang="ru-RU" b="1" dirty="0"/>
              <a:t>Шаги реализации</a:t>
            </a:r>
            <a:br>
              <a:rPr lang="ru-RU" b="1" dirty="0"/>
            </a:br>
            <a:endParaRPr lang="ru-RU" dirty="0"/>
          </a:p>
        </p:txBody>
      </p:sp>
      <p:sp>
        <p:nvSpPr>
          <p:cNvPr id="3" name="Объект 2"/>
          <p:cNvSpPr>
            <a:spLocks noGrp="1"/>
          </p:cNvSpPr>
          <p:nvPr>
            <p:ph idx="1"/>
          </p:nvPr>
        </p:nvSpPr>
        <p:spPr>
          <a:xfrm>
            <a:off x="614149" y="727501"/>
            <a:ext cx="6347714" cy="6130499"/>
          </a:xfrm>
        </p:spPr>
        <p:txBody>
          <a:bodyPr>
            <a:normAutofit fontScale="92500" lnSpcReduction="10000"/>
          </a:bodyPr>
          <a:lstStyle/>
          <a:p>
            <a:r>
              <a:rPr lang="ru-RU" dirty="0"/>
              <a:t>Убедитесь, что у вас есть два класса с неудобными интерфейсами:</a:t>
            </a:r>
          </a:p>
          <a:p>
            <a:pPr lvl="1"/>
            <a:r>
              <a:rPr lang="ru-RU" dirty="0"/>
              <a:t>полезный </a:t>
            </a:r>
            <a:r>
              <a:rPr lang="ru-RU" i="1" dirty="0"/>
              <a:t>сервис</a:t>
            </a:r>
            <a:r>
              <a:rPr lang="ru-RU" dirty="0"/>
              <a:t> — служебный класс, который вы не можете изменять (он либо сторонний, либо от него зависит другой код);</a:t>
            </a:r>
          </a:p>
          <a:p>
            <a:pPr lvl="1"/>
            <a:r>
              <a:rPr lang="ru-RU" dirty="0"/>
              <a:t>один или несколько </a:t>
            </a:r>
            <a:r>
              <a:rPr lang="ru-RU" i="1" dirty="0"/>
              <a:t>клиентов</a:t>
            </a:r>
            <a:r>
              <a:rPr lang="ru-RU" dirty="0"/>
              <a:t> — существующих классов приложения, несовместимых с сервисом из-за неудобного или несовпадающего интерфейса.</a:t>
            </a:r>
          </a:p>
          <a:p>
            <a:r>
              <a:rPr lang="ru-RU" dirty="0"/>
              <a:t>Опишите клиентский интерфейс, через который классы приложения смогли бы использовать класс сервиса.</a:t>
            </a:r>
          </a:p>
          <a:p>
            <a:r>
              <a:rPr lang="ru-RU" dirty="0"/>
              <a:t>Создайте класс адаптера, реализовав этот интерфейс.</a:t>
            </a:r>
          </a:p>
          <a:p>
            <a:r>
              <a:rPr lang="ru-RU" dirty="0"/>
              <a:t>Поместите в адаптер поле, которое будет хранить ссылку на объект сервиса. Обычно, это поле заполняют объектом, переданным в конструктор адаптера. В случае простой адаптации этот объект можно передавать через параметры методов адаптера.</a:t>
            </a:r>
          </a:p>
          <a:p>
            <a:r>
              <a:rPr lang="ru-RU" dirty="0"/>
              <a:t>Реализуйте все методы клиентского интерфейса в адаптере. Адаптер должен делегировать основную работу сервису.</a:t>
            </a:r>
          </a:p>
          <a:p>
            <a:r>
              <a:rPr lang="ru-RU" dirty="0"/>
              <a:t>Приложение должно использовать адаптер только через клиентский интерфейс. Это позволит легко изменять и добавлять адаптеры в будущем.</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67651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lstStyle/>
          <a:p>
            <a:r>
              <a:rPr lang="ru-RU" dirty="0" smtClean="0"/>
              <a:t>Структура адаптера класса</a:t>
            </a:r>
            <a:endParaRPr lang="ru-RU" dirty="0"/>
          </a:p>
        </p:txBody>
      </p:sp>
      <p:sp>
        <p:nvSpPr>
          <p:cNvPr id="4" name="Прямоугольник 3"/>
          <p:cNvSpPr/>
          <p:nvPr/>
        </p:nvSpPr>
        <p:spPr>
          <a:xfrm>
            <a:off x="500034" y="2000240"/>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Client</a:t>
            </a:r>
            <a:endParaRPr lang="ru-RU" b="1" dirty="0"/>
          </a:p>
        </p:txBody>
      </p:sp>
      <p:sp>
        <p:nvSpPr>
          <p:cNvPr id="6" name="Прямоугольник 5"/>
          <p:cNvSpPr/>
          <p:nvPr/>
        </p:nvSpPr>
        <p:spPr>
          <a:xfrm>
            <a:off x="3000364" y="2000240"/>
            <a:ext cx="157163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Target</a:t>
            </a:r>
            <a:endParaRPr lang="ru-RU" b="1" dirty="0"/>
          </a:p>
        </p:txBody>
      </p:sp>
      <p:sp>
        <p:nvSpPr>
          <p:cNvPr id="7" name="Прямоугольник 5"/>
          <p:cNvSpPr/>
          <p:nvPr/>
        </p:nvSpPr>
        <p:spPr>
          <a:xfrm>
            <a:off x="3000364" y="2357430"/>
            <a:ext cx="157163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i="1" dirty="0" smtClean="0"/>
              <a:t>Request()</a:t>
            </a:r>
            <a:endParaRPr lang="ru-RU" i="1" dirty="0" smtClean="0"/>
          </a:p>
        </p:txBody>
      </p:sp>
      <p:sp>
        <p:nvSpPr>
          <p:cNvPr id="8" name="Равнобедренный треугольник 7"/>
          <p:cNvSpPr/>
          <p:nvPr/>
        </p:nvSpPr>
        <p:spPr>
          <a:xfrm>
            <a:off x="3571868" y="3988362"/>
            <a:ext cx="428628"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единительная линия 8"/>
          <p:cNvCxnSpPr>
            <a:stCxn id="7" idx="2"/>
            <a:endCxn id="8" idx="0"/>
          </p:cNvCxnSpPr>
          <p:nvPr/>
        </p:nvCxnSpPr>
        <p:spPr>
          <a:xfrm rot="5400000">
            <a:off x="3185030" y="3387210"/>
            <a:ext cx="1202304" cy="1588"/>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 name="Группа 9"/>
          <p:cNvGrpSpPr/>
          <p:nvPr/>
        </p:nvGrpSpPr>
        <p:grpSpPr>
          <a:xfrm>
            <a:off x="4000496" y="4929198"/>
            <a:ext cx="1714512" cy="785818"/>
            <a:chOff x="2071670" y="4071942"/>
            <a:chExt cx="2357454" cy="785818"/>
          </a:xfrm>
        </p:grpSpPr>
        <p:sp>
          <p:nvSpPr>
            <p:cNvPr id="11" name="Прямоугольник 10"/>
            <p:cNvSpPr/>
            <p:nvPr/>
          </p:nvSpPr>
          <p:spPr>
            <a:xfrm>
              <a:off x="2071670" y="407194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Adapter</a:t>
              </a:r>
              <a:endParaRPr lang="ru-RU" b="1" dirty="0"/>
            </a:p>
          </p:txBody>
        </p:sp>
        <p:sp>
          <p:nvSpPr>
            <p:cNvPr id="12" name="Прямоугольник 5"/>
            <p:cNvSpPr/>
            <p:nvPr/>
          </p:nvSpPr>
          <p:spPr>
            <a:xfrm>
              <a:off x="2071670" y="4429132"/>
              <a:ext cx="2357454"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Request()</a:t>
              </a:r>
              <a:endParaRPr lang="ru-RU" dirty="0" smtClean="0"/>
            </a:p>
          </p:txBody>
        </p:sp>
      </p:grpSp>
      <p:cxnSp>
        <p:nvCxnSpPr>
          <p:cNvPr id="13" name="Соединительная линия уступом 12"/>
          <p:cNvCxnSpPr>
            <a:stCxn id="8" idx="4"/>
            <a:endCxn id="11" idx="0"/>
          </p:cNvCxnSpPr>
          <p:nvPr/>
        </p:nvCxnSpPr>
        <p:spPr>
          <a:xfrm rot="16200000" flipH="1">
            <a:off x="4101582" y="4173028"/>
            <a:ext cx="655084" cy="8572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Загнутый угол 17"/>
          <p:cNvSpPr/>
          <p:nvPr/>
        </p:nvSpPr>
        <p:spPr>
          <a:xfrm>
            <a:off x="6072198" y="5214950"/>
            <a:ext cx="1857388" cy="428628"/>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en-US" sz="1600" dirty="0" err="1" smtClean="0"/>
              <a:t>SpecificRequest</a:t>
            </a:r>
            <a:r>
              <a:rPr lang="en-US" sz="1600" dirty="0" smtClean="0"/>
              <a:t>()</a:t>
            </a:r>
            <a:endParaRPr lang="ru-RU" sz="1600" dirty="0"/>
          </a:p>
        </p:txBody>
      </p:sp>
      <p:cxnSp>
        <p:nvCxnSpPr>
          <p:cNvPr id="22" name="Прямая соединительная линия 21"/>
          <p:cNvCxnSpPr>
            <a:stCxn id="23" idx="6"/>
            <a:endCxn id="18" idx="1"/>
          </p:cNvCxnSpPr>
          <p:nvPr/>
        </p:nvCxnSpPr>
        <p:spPr>
          <a:xfrm>
            <a:off x="5572132" y="5429264"/>
            <a:ext cx="500066" cy="15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3" name="Овал 22"/>
          <p:cNvSpPr/>
          <p:nvPr/>
        </p:nvSpPr>
        <p:spPr>
          <a:xfrm>
            <a:off x="5429256" y="5357826"/>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Прямая со стрелкой 23"/>
          <p:cNvCxnSpPr>
            <a:stCxn id="4" idx="3"/>
            <a:endCxn id="6" idx="1"/>
          </p:cNvCxnSpPr>
          <p:nvPr/>
        </p:nvCxnSpPr>
        <p:spPr>
          <a:xfrm>
            <a:off x="2000232" y="2178835"/>
            <a:ext cx="100013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Прямоугольник 29"/>
          <p:cNvSpPr/>
          <p:nvPr/>
        </p:nvSpPr>
        <p:spPr>
          <a:xfrm>
            <a:off x="5857884" y="2000240"/>
            <a:ext cx="200026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Adapter</a:t>
            </a:r>
            <a:endParaRPr lang="ru-RU" b="1" dirty="0"/>
          </a:p>
        </p:txBody>
      </p:sp>
      <p:sp>
        <p:nvSpPr>
          <p:cNvPr id="31" name="Прямоугольник 5"/>
          <p:cNvSpPr/>
          <p:nvPr/>
        </p:nvSpPr>
        <p:spPr>
          <a:xfrm>
            <a:off x="5857884" y="2357430"/>
            <a:ext cx="2000264"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smtClean="0"/>
              <a:t>SpecificRequest</a:t>
            </a:r>
            <a:r>
              <a:rPr lang="en-US" dirty="0" smtClean="0"/>
              <a:t>()</a:t>
            </a:r>
            <a:endParaRPr lang="ru-RU" dirty="0" smtClean="0"/>
          </a:p>
        </p:txBody>
      </p:sp>
      <p:sp>
        <p:nvSpPr>
          <p:cNvPr id="33" name="Равнобедренный треугольник 32"/>
          <p:cNvSpPr/>
          <p:nvPr/>
        </p:nvSpPr>
        <p:spPr>
          <a:xfrm>
            <a:off x="6643702" y="3988362"/>
            <a:ext cx="428628"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4" name="Прямая соединительная линия 33"/>
          <p:cNvCxnSpPr>
            <a:stCxn id="31" idx="2"/>
            <a:endCxn id="33" idx="0"/>
          </p:cNvCxnSpPr>
          <p:nvPr/>
        </p:nvCxnSpPr>
        <p:spPr>
          <a:xfrm rot="5400000">
            <a:off x="6256864" y="3387210"/>
            <a:ext cx="1202304"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Соединительная линия уступом 36"/>
          <p:cNvCxnSpPr>
            <a:stCxn id="33" idx="2"/>
            <a:endCxn id="11" idx="0"/>
          </p:cNvCxnSpPr>
          <p:nvPr/>
        </p:nvCxnSpPr>
        <p:spPr>
          <a:xfrm rot="5400000">
            <a:off x="5423185" y="3708681"/>
            <a:ext cx="655084" cy="1785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929190" y="4202676"/>
            <a:ext cx="1643074" cy="369332"/>
          </a:xfrm>
          <a:prstGeom prst="rect">
            <a:avLst/>
          </a:prstGeom>
          <a:noFill/>
        </p:spPr>
        <p:txBody>
          <a:bodyPr wrap="square" rtlCol="0">
            <a:spAutoFit/>
          </a:bodyPr>
          <a:lstStyle/>
          <a:p>
            <a:r>
              <a:rPr lang="ru-RU" dirty="0" smtClean="0"/>
              <a:t>(реализация)</a:t>
            </a:r>
            <a:endParaRPr lang="ru-RU" dirty="0"/>
          </a:p>
        </p:txBody>
      </p:sp>
      <p:sp>
        <p:nvSpPr>
          <p:cNvPr id="55" name="Выноска 1 54"/>
          <p:cNvSpPr/>
          <p:nvPr/>
        </p:nvSpPr>
        <p:spPr>
          <a:xfrm>
            <a:off x="71438" y="4071942"/>
            <a:ext cx="2500298" cy="1071570"/>
          </a:xfrm>
          <a:prstGeom prst="borderCallout1">
            <a:avLst>
              <a:gd name="adj1" fmla="val 22903"/>
              <a:gd name="adj2" fmla="val 102217"/>
              <a:gd name="adj3" fmla="val -113267"/>
              <a:gd name="adj4" fmla="val 120442"/>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Определяет зависящий от предметной области интерфейс, которым пользуется </a:t>
            </a:r>
            <a:r>
              <a:rPr lang="en-US" sz="1400" dirty="0" smtClean="0"/>
              <a:t>Client</a:t>
            </a:r>
            <a:endParaRPr lang="ru-RU" sz="1400" dirty="0"/>
          </a:p>
        </p:txBody>
      </p:sp>
      <p:sp>
        <p:nvSpPr>
          <p:cNvPr id="56" name="Выноска 1 55"/>
          <p:cNvSpPr/>
          <p:nvPr/>
        </p:nvSpPr>
        <p:spPr>
          <a:xfrm>
            <a:off x="214298" y="2852219"/>
            <a:ext cx="2214578" cy="1071570"/>
          </a:xfrm>
          <a:prstGeom prst="borderCallout1">
            <a:avLst>
              <a:gd name="adj1" fmla="val -5288"/>
              <a:gd name="adj2" fmla="val 5201"/>
              <a:gd name="adj3" fmla="val -45983"/>
              <a:gd name="adj4" fmla="val 40910"/>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Взаимодействует с объектами, удовлетворяющими интерфейсу </a:t>
            </a:r>
            <a:r>
              <a:rPr lang="en-US" sz="1400" dirty="0" smtClean="0"/>
              <a:t>Target</a:t>
            </a:r>
            <a:endParaRPr lang="ru-RU" sz="1400" dirty="0"/>
          </a:p>
        </p:txBody>
      </p:sp>
      <p:sp>
        <p:nvSpPr>
          <p:cNvPr id="57" name="Выноска 1 56"/>
          <p:cNvSpPr/>
          <p:nvPr/>
        </p:nvSpPr>
        <p:spPr>
          <a:xfrm>
            <a:off x="7000892" y="2857496"/>
            <a:ext cx="2071670" cy="1214446"/>
          </a:xfrm>
          <a:prstGeom prst="borderCallout1">
            <a:avLst>
              <a:gd name="adj1" fmla="val -620"/>
              <a:gd name="adj2" fmla="val 47289"/>
              <a:gd name="adj3" fmla="val -40505"/>
              <a:gd name="adj4" fmla="val 44047"/>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Определяет существующий интерфейс, который нуждается в адаптации</a:t>
            </a:r>
            <a:endParaRPr lang="ru-RU" sz="1400" dirty="0"/>
          </a:p>
        </p:txBody>
      </p:sp>
      <p:sp>
        <p:nvSpPr>
          <p:cNvPr id="58" name="Выноска 1 57"/>
          <p:cNvSpPr/>
          <p:nvPr/>
        </p:nvSpPr>
        <p:spPr>
          <a:xfrm>
            <a:off x="1571604" y="5429264"/>
            <a:ext cx="2071670" cy="1214446"/>
          </a:xfrm>
          <a:prstGeom prst="borderCallout1">
            <a:avLst>
              <a:gd name="adj1" fmla="val -7555"/>
              <a:gd name="adj2" fmla="val 83297"/>
              <a:gd name="adj3" fmla="val -34341"/>
              <a:gd name="adj4" fmla="val 123741"/>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Адаптирует интерфейс </a:t>
            </a:r>
            <a:r>
              <a:rPr lang="en-US" sz="1400" dirty="0" err="1" smtClean="0"/>
              <a:t>Adaptee</a:t>
            </a:r>
            <a:r>
              <a:rPr lang="en-US" sz="1400" dirty="0" smtClean="0"/>
              <a:t> </a:t>
            </a:r>
            <a:r>
              <a:rPr lang="ru-RU" sz="1400" dirty="0" smtClean="0"/>
              <a:t>к интерфейсу </a:t>
            </a:r>
            <a:r>
              <a:rPr lang="en-US" sz="1400" dirty="0" smtClean="0"/>
              <a:t>Target</a:t>
            </a:r>
            <a:endParaRPr lang="ru-RU" sz="1400" dirty="0"/>
          </a:p>
        </p:txBody>
      </p:sp>
      <p:sp>
        <p:nvSpPr>
          <p:cNvPr id="5" name="Номер слайда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6980950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5"/>
                                        </p:tgtEl>
                                      </p:cBhvr>
                                    </p:animEffect>
                                    <p:set>
                                      <p:cBhvr>
                                        <p:cTn id="12" dur="1" fill="hold">
                                          <p:stCondLst>
                                            <p:cond delay="499"/>
                                          </p:stCondLst>
                                        </p:cTn>
                                        <p:tgtEl>
                                          <p:spTgt spid="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57"/>
                                        </p:tgtEl>
                                      </p:cBhvr>
                                    </p:animEffect>
                                    <p:set>
                                      <p:cBhvr>
                                        <p:cTn id="32" dur="1" fill="hold">
                                          <p:stCondLst>
                                            <p:cond delay="499"/>
                                          </p:stCondLst>
                                        </p:cTn>
                                        <p:tgtEl>
                                          <p:spTgt spid="5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58"/>
                                        </p:tgtEl>
                                      </p:cBhvr>
                                    </p:animEffect>
                                    <p:set>
                                      <p:cBhvr>
                                        <p:cTn id="42"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P spid="58" grpId="0" animBg="1"/>
      <p:bldP spid="5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dirty="0" smtClean="0"/>
              <a:t>Адаптер класса адаптирует </a:t>
            </a:r>
            <a:r>
              <a:rPr lang="en-US" dirty="0" err="1" smtClean="0"/>
              <a:t>Adaptee</a:t>
            </a:r>
            <a:r>
              <a:rPr lang="en-US" dirty="0" smtClean="0"/>
              <a:t> </a:t>
            </a:r>
            <a:r>
              <a:rPr lang="ru-RU" dirty="0" smtClean="0"/>
              <a:t>к </a:t>
            </a:r>
            <a:r>
              <a:rPr lang="en-US" dirty="0" smtClean="0"/>
              <a:t>Target</a:t>
            </a:r>
            <a:r>
              <a:rPr lang="ru-RU" dirty="0" smtClean="0"/>
              <a:t>, перепоручая действия конкретному классу </a:t>
            </a:r>
            <a:r>
              <a:rPr lang="en-US" dirty="0" err="1" smtClean="0"/>
              <a:t>Adaptee</a:t>
            </a:r>
            <a:endParaRPr lang="en-US" dirty="0" smtClean="0"/>
          </a:p>
          <a:p>
            <a:pPr lvl="1"/>
            <a:r>
              <a:rPr lang="ru-RU" dirty="0" smtClean="0"/>
              <a:t>Этот паттерн не будет работать, если мы захотим одновременно адаптировать класс и его подклассы</a:t>
            </a:r>
          </a:p>
          <a:p>
            <a:r>
              <a:rPr lang="ru-RU" dirty="0" smtClean="0"/>
              <a:t>Позволяет адаптеру </a:t>
            </a:r>
            <a:r>
              <a:rPr lang="en-US" dirty="0" smtClean="0"/>
              <a:t>Adapter </a:t>
            </a:r>
            <a:r>
              <a:rPr lang="ru-RU" dirty="0" smtClean="0"/>
              <a:t>заместить некоторые операции адаптируемого класса </a:t>
            </a:r>
            <a:r>
              <a:rPr lang="en-US" dirty="0" err="1" smtClean="0"/>
              <a:t>Adaptee</a:t>
            </a:r>
            <a:endParaRPr lang="en-US" dirty="0" smtClean="0"/>
          </a:p>
          <a:p>
            <a:r>
              <a:rPr lang="ru-RU" dirty="0" smtClean="0"/>
              <a:t>Вводит только один новый объект</a:t>
            </a:r>
          </a:p>
          <a:p>
            <a:pPr lvl="1"/>
            <a:r>
              <a:rPr lang="ru-RU" dirty="0" smtClean="0"/>
              <a:t>Для того, чтобы добраться до адаптируемого класса, не нужно дополнительного обращения по указателю</a:t>
            </a:r>
            <a:endParaRPr lang="ru-RU" dirty="0"/>
          </a:p>
        </p:txBody>
      </p:sp>
      <p:sp>
        <p:nvSpPr>
          <p:cNvPr id="2" name="Заголовок 1"/>
          <p:cNvSpPr>
            <a:spLocks noGrp="1"/>
          </p:cNvSpPr>
          <p:nvPr>
            <p:ph type="title"/>
          </p:nvPr>
        </p:nvSpPr>
        <p:spPr/>
        <p:txBody>
          <a:bodyPr/>
          <a:lstStyle/>
          <a:p>
            <a:r>
              <a:rPr lang="ru-RU" dirty="0" smtClean="0"/>
              <a:t>Отношения (адаптер класса)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7933222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lstStyle/>
          <a:p>
            <a:r>
              <a:rPr lang="ru-RU" dirty="0" smtClean="0"/>
              <a:t>Структура адаптера объектов</a:t>
            </a:r>
            <a:endParaRPr lang="ru-RU" dirty="0"/>
          </a:p>
        </p:txBody>
      </p:sp>
      <p:sp>
        <p:nvSpPr>
          <p:cNvPr id="4" name="Прямоугольник 3"/>
          <p:cNvSpPr/>
          <p:nvPr/>
        </p:nvSpPr>
        <p:spPr>
          <a:xfrm>
            <a:off x="338094" y="115252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Client</a:t>
            </a:r>
            <a:endParaRPr lang="ru-RU" b="1" dirty="0"/>
          </a:p>
        </p:txBody>
      </p:sp>
      <p:sp>
        <p:nvSpPr>
          <p:cNvPr id="6" name="Прямоугольник 5"/>
          <p:cNvSpPr/>
          <p:nvPr/>
        </p:nvSpPr>
        <p:spPr>
          <a:xfrm>
            <a:off x="2838424" y="1152524"/>
            <a:ext cx="157163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Target</a:t>
            </a:r>
            <a:endParaRPr lang="ru-RU" b="1" dirty="0"/>
          </a:p>
        </p:txBody>
      </p:sp>
      <p:sp>
        <p:nvSpPr>
          <p:cNvPr id="7" name="Прямоугольник 5"/>
          <p:cNvSpPr/>
          <p:nvPr/>
        </p:nvSpPr>
        <p:spPr>
          <a:xfrm>
            <a:off x="2838424" y="1509714"/>
            <a:ext cx="157163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i="1" dirty="0" smtClean="0"/>
              <a:t>Request()</a:t>
            </a:r>
            <a:endParaRPr lang="ru-RU" i="1" dirty="0" smtClean="0"/>
          </a:p>
        </p:txBody>
      </p:sp>
      <p:sp>
        <p:nvSpPr>
          <p:cNvPr id="8" name="Равнобедренный треугольник 7"/>
          <p:cNvSpPr/>
          <p:nvPr/>
        </p:nvSpPr>
        <p:spPr>
          <a:xfrm>
            <a:off x="3409928" y="2509846"/>
            <a:ext cx="428628"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единительная линия 8"/>
          <p:cNvCxnSpPr>
            <a:stCxn id="7" idx="2"/>
            <a:endCxn id="8" idx="0"/>
          </p:cNvCxnSpPr>
          <p:nvPr/>
        </p:nvCxnSpPr>
        <p:spPr>
          <a:xfrm rot="5400000">
            <a:off x="3338490" y="2224094"/>
            <a:ext cx="571504"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 name="Группа 9"/>
          <p:cNvGrpSpPr/>
          <p:nvPr/>
        </p:nvGrpSpPr>
        <p:grpSpPr>
          <a:xfrm>
            <a:off x="2766986" y="3438540"/>
            <a:ext cx="1714512" cy="785818"/>
            <a:chOff x="2071670" y="4071942"/>
            <a:chExt cx="2357454" cy="785818"/>
          </a:xfrm>
        </p:grpSpPr>
        <p:sp>
          <p:nvSpPr>
            <p:cNvPr id="11" name="Прямоугольник 10"/>
            <p:cNvSpPr/>
            <p:nvPr/>
          </p:nvSpPr>
          <p:spPr>
            <a:xfrm>
              <a:off x="2071670" y="407194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Adapter</a:t>
              </a:r>
              <a:endParaRPr lang="ru-RU" b="1" dirty="0"/>
            </a:p>
          </p:txBody>
        </p:sp>
        <p:sp>
          <p:nvSpPr>
            <p:cNvPr id="12" name="Прямоугольник 5"/>
            <p:cNvSpPr/>
            <p:nvPr/>
          </p:nvSpPr>
          <p:spPr>
            <a:xfrm>
              <a:off x="2071670" y="4429132"/>
              <a:ext cx="2357454"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Request()</a:t>
              </a:r>
              <a:endParaRPr lang="ru-RU" dirty="0" smtClean="0"/>
            </a:p>
          </p:txBody>
        </p:sp>
      </p:grpSp>
      <p:cxnSp>
        <p:nvCxnSpPr>
          <p:cNvPr id="13" name="Соединительная линия уступом 12"/>
          <p:cNvCxnSpPr>
            <a:stCxn id="8" idx="3"/>
            <a:endCxn id="11" idx="0"/>
          </p:cNvCxnSpPr>
          <p:nvPr/>
        </p:nvCxnSpPr>
        <p:spPr>
          <a:xfrm rot="5400000">
            <a:off x="3302771" y="3117069"/>
            <a:ext cx="642942"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Загнутый угол 17"/>
          <p:cNvSpPr/>
          <p:nvPr/>
        </p:nvSpPr>
        <p:spPr>
          <a:xfrm>
            <a:off x="4838688" y="3724292"/>
            <a:ext cx="3500462" cy="428628"/>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en-US" sz="1600" dirty="0" err="1" smtClean="0"/>
              <a:t>adaptee</a:t>
            </a:r>
            <a:r>
              <a:rPr lang="en-US" sz="1600" dirty="0" smtClean="0"/>
              <a:t>-&gt;</a:t>
            </a:r>
            <a:r>
              <a:rPr lang="en-US" sz="1600" dirty="0" err="1" smtClean="0"/>
              <a:t>SpecificRequest</a:t>
            </a:r>
            <a:r>
              <a:rPr lang="en-US" sz="1600" dirty="0" smtClean="0"/>
              <a:t>()</a:t>
            </a:r>
            <a:endParaRPr lang="ru-RU" sz="1600" dirty="0"/>
          </a:p>
        </p:txBody>
      </p:sp>
      <p:cxnSp>
        <p:nvCxnSpPr>
          <p:cNvPr id="22" name="Прямая соединительная линия 21"/>
          <p:cNvCxnSpPr>
            <a:stCxn id="23" idx="6"/>
            <a:endCxn id="18" idx="1"/>
          </p:cNvCxnSpPr>
          <p:nvPr/>
        </p:nvCxnSpPr>
        <p:spPr>
          <a:xfrm>
            <a:off x="4338622" y="3938606"/>
            <a:ext cx="500066" cy="15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3" name="Овал 22"/>
          <p:cNvSpPr/>
          <p:nvPr/>
        </p:nvSpPr>
        <p:spPr>
          <a:xfrm>
            <a:off x="4195746" y="3867168"/>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Прямая со стрелкой 23"/>
          <p:cNvCxnSpPr>
            <a:stCxn id="4" idx="3"/>
            <a:endCxn id="6" idx="1"/>
          </p:cNvCxnSpPr>
          <p:nvPr/>
        </p:nvCxnSpPr>
        <p:spPr>
          <a:xfrm>
            <a:off x="1838292" y="1331119"/>
            <a:ext cx="100013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Прямоугольник 29"/>
          <p:cNvSpPr/>
          <p:nvPr/>
        </p:nvSpPr>
        <p:spPr>
          <a:xfrm>
            <a:off x="6553200" y="1295400"/>
            <a:ext cx="200026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Adaptee</a:t>
            </a:r>
            <a:endParaRPr lang="ru-RU" b="1" dirty="0"/>
          </a:p>
        </p:txBody>
      </p:sp>
      <p:sp>
        <p:nvSpPr>
          <p:cNvPr id="31" name="Прямоугольник 5"/>
          <p:cNvSpPr/>
          <p:nvPr/>
        </p:nvSpPr>
        <p:spPr>
          <a:xfrm>
            <a:off x="6553200" y="1652590"/>
            <a:ext cx="2000264"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smtClean="0"/>
              <a:t>SpecificRequest</a:t>
            </a:r>
            <a:r>
              <a:rPr lang="en-US" sz="1600" dirty="0" smtClean="0"/>
              <a:t>()</a:t>
            </a:r>
            <a:endParaRPr lang="ru-RU" sz="1600" dirty="0" smtClean="0"/>
          </a:p>
        </p:txBody>
      </p:sp>
      <p:cxnSp>
        <p:nvCxnSpPr>
          <p:cNvPr id="37" name="Соединительная линия уступом 36"/>
          <p:cNvCxnSpPr>
            <a:stCxn id="11" idx="3"/>
            <a:endCxn id="30" idx="1"/>
          </p:cNvCxnSpPr>
          <p:nvPr/>
        </p:nvCxnSpPr>
        <p:spPr>
          <a:xfrm flipV="1">
            <a:off x="4481498" y="1473995"/>
            <a:ext cx="2071702" cy="2143140"/>
          </a:xfrm>
          <a:prstGeom prst="bentConnector3">
            <a:avLst>
              <a:gd name="adj1" fmla="val 6839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481498" y="3224226"/>
            <a:ext cx="1643074" cy="369332"/>
          </a:xfrm>
          <a:prstGeom prst="rect">
            <a:avLst/>
          </a:prstGeom>
          <a:noFill/>
        </p:spPr>
        <p:txBody>
          <a:bodyPr wrap="square" rtlCol="0">
            <a:spAutoFit/>
          </a:bodyPr>
          <a:lstStyle/>
          <a:p>
            <a:r>
              <a:rPr lang="en-US" dirty="0" err="1" smtClean="0"/>
              <a:t>adaptee</a:t>
            </a:r>
            <a:endParaRPr lang="ru-RU" dirty="0"/>
          </a:p>
        </p:txBody>
      </p:sp>
      <p:sp>
        <p:nvSpPr>
          <p:cNvPr id="21" name="Загнутый угол 20"/>
          <p:cNvSpPr/>
          <p:nvPr/>
        </p:nvSpPr>
        <p:spPr>
          <a:xfrm>
            <a:off x="1529739" y="4795862"/>
            <a:ext cx="6336705" cy="809758"/>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ru-RU" sz="2800" dirty="0" smtClean="0"/>
              <a:t>применяет композицию объектов</a:t>
            </a:r>
            <a:endParaRPr lang="ru-RU" sz="2800" dirty="0"/>
          </a:p>
        </p:txBody>
      </p:sp>
      <p:sp>
        <p:nvSpPr>
          <p:cNvPr id="5" name="Номер слайда 4"/>
          <p:cNvSpPr>
            <a:spLocks noGrp="1"/>
          </p:cNvSpPr>
          <p:nvPr>
            <p:ph type="sldNum" sz="quarter" idx="12"/>
          </p:nvPr>
        </p:nvSpPr>
        <p:spPr>
          <a:xfrm>
            <a:off x="6040562" y="6416675"/>
            <a:ext cx="512638" cy="365125"/>
          </a:xfrm>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715770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dirty="0" smtClean="0"/>
              <a:t>Позволяет одному адаптеру </a:t>
            </a:r>
            <a:r>
              <a:rPr lang="en-US" dirty="0" smtClean="0"/>
              <a:t>Adapter </a:t>
            </a:r>
            <a:r>
              <a:rPr lang="ru-RU" dirty="0" smtClean="0"/>
              <a:t>работать со многими адаптируемыми объектами </a:t>
            </a:r>
            <a:r>
              <a:rPr lang="en-US" dirty="0" err="1" smtClean="0"/>
              <a:t>Adaptee</a:t>
            </a:r>
            <a:endParaRPr lang="ru-RU" dirty="0" smtClean="0"/>
          </a:p>
          <a:p>
            <a:pPr lvl="1"/>
            <a:r>
              <a:rPr lang="ru-RU" dirty="0" smtClean="0"/>
              <a:t>С самим </a:t>
            </a:r>
            <a:r>
              <a:rPr lang="en-US" dirty="0" err="1" smtClean="0"/>
              <a:t>Adaptee</a:t>
            </a:r>
            <a:r>
              <a:rPr lang="en-US" dirty="0" smtClean="0"/>
              <a:t> </a:t>
            </a:r>
            <a:r>
              <a:rPr lang="ru-RU" dirty="0" smtClean="0"/>
              <a:t>и его подклассами при их наличии</a:t>
            </a:r>
          </a:p>
          <a:p>
            <a:pPr lvl="1"/>
            <a:r>
              <a:rPr lang="ru-RU" dirty="0" smtClean="0"/>
              <a:t>Адаптер может добавить новую функциональность сразу всем адаптируемым объектам</a:t>
            </a:r>
          </a:p>
          <a:p>
            <a:r>
              <a:rPr lang="ru-RU" dirty="0" smtClean="0"/>
              <a:t>Затрудняет замещение операций класса </a:t>
            </a:r>
            <a:r>
              <a:rPr lang="en-US" dirty="0" err="1" smtClean="0"/>
              <a:t>Adaptee</a:t>
            </a:r>
            <a:endParaRPr lang="en-US" dirty="0" smtClean="0"/>
          </a:p>
          <a:p>
            <a:pPr lvl="1"/>
            <a:r>
              <a:rPr lang="ru-RU" dirty="0" smtClean="0"/>
              <a:t>Для этого необходимо породить от </a:t>
            </a:r>
            <a:r>
              <a:rPr lang="en-US" dirty="0" err="1" smtClean="0"/>
              <a:t>Adaptee</a:t>
            </a:r>
            <a:r>
              <a:rPr lang="en-US" dirty="0" smtClean="0"/>
              <a:t> </a:t>
            </a:r>
            <a:r>
              <a:rPr lang="ru-RU" dirty="0" smtClean="0"/>
              <a:t>подкласс и заставить </a:t>
            </a:r>
            <a:r>
              <a:rPr lang="en-US" dirty="0" smtClean="0"/>
              <a:t>Adapter </a:t>
            </a:r>
            <a:r>
              <a:rPr lang="ru-RU" dirty="0" smtClean="0"/>
              <a:t>ссылаться на этот подкласса, а не на сам </a:t>
            </a:r>
            <a:r>
              <a:rPr lang="en-US" dirty="0" err="1" smtClean="0"/>
              <a:t>Adaptee</a:t>
            </a:r>
            <a:endParaRPr lang="ru-RU" dirty="0"/>
          </a:p>
        </p:txBody>
      </p:sp>
      <p:sp>
        <p:nvSpPr>
          <p:cNvPr id="2" name="Заголовок 1"/>
          <p:cNvSpPr>
            <a:spLocks noGrp="1"/>
          </p:cNvSpPr>
          <p:nvPr>
            <p:ph type="title"/>
          </p:nvPr>
        </p:nvSpPr>
        <p:spPr/>
        <p:txBody>
          <a:bodyPr>
            <a:normAutofit/>
          </a:bodyPr>
          <a:lstStyle/>
          <a:p>
            <a:r>
              <a:rPr lang="ru-RU" dirty="0" smtClean="0"/>
              <a:t>Отношения (адаптер объектов)</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235049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dirty="0" smtClean="0"/>
              <a:t>Объем работы</a:t>
            </a:r>
          </a:p>
          <a:p>
            <a:pPr lvl="1"/>
            <a:r>
              <a:rPr lang="ru-RU" dirty="0" smtClean="0"/>
              <a:t>Зависит от того, насколько сильно различаются интерфейсы целевого и адаптируемого классов</a:t>
            </a:r>
          </a:p>
          <a:p>
            <a:r>
              <a:rPr lang="ru-RU" dirty="0" smtClean="0"/>
              <a:t>Сменные адаптеры</a:t>
            </a:r>
          </a:p>
          <a:p>
            <a:pPr lvl="1"/>
            <a:r>
              <a:rPr lang="ru-RU" dirty="0" smtClean="0"/>
              <a:t>Решается путем адаптации интерфейсов</a:t>
            </a:r>
          </a:p>
          <a:p>
            <a:r>
              <a:rPr lang="ru-RU" dirty="0" smtClean="0"/>
              <a:t>Использование двусторонних адаптеров для обеспечения прозрачности</a:t>
            </a:r>
          </a:p>
          <a:p>
            <a:pPr lvl="1"/>
            <a:r>
              <a:rPr lang="ru-RU" dirty="0" smtClean="0"/>
              <a:t>Полезны в тех случаях, </a:t>
            </a:r>
            <a:r>
              <a:rPr lang="ru-RU" smtClean="0"/>
              <a:t>когда клиенту </a:t>
            </a:r>
            <a:r>
              <a:rPr lang="ru-RU" dirty="0" smtClean="0"/>
              <a:t>необходимо видеть как адаптируемый, так и целевой объект</a:t>
            </a:r>
            <a:endParaRPr lang="ru-RU" dirty="0"/>
          </a:p>
        </p:txBody>
      </p:sp>
      <p:sp>
        <p:nvSpPr>
          <p:cNvPr id="2" name="Заголовок 1"/>
          <p:cNvSpPr>
            <a:spLocks noGrp="1"/>
          </p:cNvSpPr>
          <p:nvPr>
            <p:ph type="title"/>
          </p:nvPr>
        </p:nvSpPr>
        <p:spPr/>
        <p:txBody>
          <a:bodyPr>
            <a:normAutofit/>
          </a:bodyPr>
          <a:lstStyle/>
          <a:p>
            <a:r>
              <a:rPr lang="ru-RU" dirty="0" smtClean="0"/>
              <a:t>Вопросы, которые необходимо иметь в виду</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316671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69197" y="1219201"/>
            <a:ext cx="6347714" cy="1371600"/>
          </a:xfrm>
        </p:spPr>
        <p:txBody>
          <a:bodyPr>
            <a:normAutofit fontScale="92500" lnSpcReduction="20000"/>
          </a:bodyPr>
          <a:lstStyle/>
          <a:p>
            <a:r>
              <a:rPr lang="ru-RU" sz="2400" dirty="0" smtClean="0"/>
              <a:t>В </a:t>
            </a:r>
            <a:r>
              <a:rPr lang="en-US" sz="2400" dirty="0" smtClean="0"/>
              <a:t>C++ Adapter </a:t>
            </a:r>
            <a:r>
              <a:rPr lang="ru-RU" sz="2400" dirty="0" smtClean="0"/>
              <a:t>должен открыто наследоваться от </a:t>
            </a:r>
            <a:r>
              <a:rPr lang="en-US" sz="2400" dirty="0" smtClean="0"/>
              <a:t>Target </a:t>
            </a:r>
            <a:r>
              <a:rPr lang="ru-RU" sz="2400" dirty="0" smtClean="0"/>
              <a:t>и закрыто – от </a:t>
            </a:r>
            <a:r>
              <a:rPr lang="en-US" sz="2400" dirty="0" err="1" smtClean="0"/>
              <a:t>Adaptee</a:t>
            </a:r>
            <a:endParaRPr lang="en-US" sz="2400" dirty="0" smtClean="0"/>
          </a:p>
          <a:p>
            <a:pPr lvl="1"/>
            <a:r>
              <a:rPr lang="en-US" sz="2000" dirty="0" smtClean="0"/>
              <a:t>Adapter – </a:t>
            </a:r>
            <a:r>
              <a:rPr lang="ru-RU" sz="2000" dirty="0" smtClean="0"/>
              <a:t>подтип </a:t>
            </a:r>
            <a:r>
              <a:rPr lang="en-US" sz="2000" dirty="0" smtClean="0"/>
              <a:t>Target</a:t>
            </a:r>
            <a:r>
              <a:rPr lang="ru-RU" sz="2000" dirty="0" smtClean="0"/>
              <a:t>, но не </a:t>
            </a:r>
            <a:r>
              <a:rPr lang="en-US" sz="2000" dirty="0" err="1" smtClean="0"/>
              <a:t>Adaptee</a:t>
            </a:r>
            <a:endParaRPr lang="ru-RU" sz="2000" dirty="0"/>
          </a:p>
        </p:txBody>
      </p:sp>
      <p:sp>
        <p:nvSpPr>
          <p:cNvPr id="2" name="Заголовок 1"/>
          <p:cNvSpPr>
            <a:spLocks noGrp="1"/>
          </p:cNvSpPr>
          <p:nvPr>
            <p:ph type="title"/>
          </p:nvPr>
        </p:nvSpPr>
        <p:spPr>
          <a:xfrm>
            <a:off x="609601" y="61270"/>
            <a:ext cx="6347713" cy="1320800"/>
          </a:xfrm>
        </p:spPr>
        <p:txBody>
          <a:bodyPr>
            <a:normAutofit/>
          </a:bodyPr>
          <a:lstStyle/>
          <a:p>
            <a:r>
              <a:rPr lang="ru-RU" dirty="0" smtClean="0"/>
              <a:t>Реализация адаптеров классов</a:t>
            </a:r>
            <a:endParaRPr lang="ru-RU" dirty="0"/>
          </a:p>
        </p:txBody>
      </p:sp>
      <p:sp>
        <p:nvSpPr>
          <p:cNvPr id="4" name="Прямоугольник 3"/>
          <p:cNvSpPr/>
          <p:nvPr/>
        </p:nvSpPr>
        <p:spPr>
          <a:xfrm>
            <a:off x="571472" y="2708920"/>
            <a:ext cx="6520808"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261938"/>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CTarget</a:t>
            </a:r>
            <a:endParaRPr lang="en-US" sz="1400" b="1" dirty="0" smtClean="0">
              <a:latin typeface="Courier New" pitchFamily="49" charset="0"/>
              <a:cs typeface="Courier New" pitchFamily="49" charset="0"/>
            </a:endParaRP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public:</a:t>
            </a:r>
          </a:p>
          <a:p>
            <a:pPr defTabSz="261938"/>
            <a:r>
              <a:rPr lang="en-US" sz="1400" b="1" dirty="0" smtClean="0">
                <a:latin typeface="Courier New" pitchFamily="49" charset="0"/>
                <a:cs typeface="Courier New" pitchFamily="49" charset="0"/>
              </a:rPr>
              <a:t>	virtual void </a:t>
            </a:r>
            <a:r>
              <a:rPr lang="en-US" sz="1400" b="1" dirty="0" err="1" smtClean="0">
                <a:latin typeface="Courier New" pitchFamily="49" charset="0"/>
                <a:cs typeface="Courier New" pitchFamily="49" charset="0"/>
              </a:rPr>
              <a:t>DoSomething</a:t>
            </a:r>
            <a:r>
              <a:rPr lang="en-US" sz="1400" b="1" dirty="0" smtClean="0">
                <a:latin typeface="Courier New" pitchFamily="49" charset="0"/>
                <a:cs typeface="Courier New" pitchFamily="49" charset="0"/>
              </a:rPr>
              <a:t>() = 0;</a:t>
            </a: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CAdaptee</a:t>
            </a:r>
            <a:endParaRPr lang="en-US" sz="1400" b="1" dirty="0" smtClean="0">
              <a:latin typeface="Courier New" pitchFamily="49" charset="0"/>
              <a:cs typeface="Courier New" pitchFamily="49" charset="0"/>
            </a:endParaRP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public:</a:t>
            </a:r>
          </a:p>
          <a:p>
            <a:pPr defTabSz="261938"/>
            <a:r>
              <a:rPr lang="en-US" sz="1400" b="1" dirty="0" smtClean="0">
                <a:latin typeface="Courier New" pitchFamily="49" charset="0"/>
                <a:cs typeface="Courier New" pitchFamily="49" charset="0"/>
              </a:rPr>
              <a:t>	void </a:t>
            </a:r>
            <a:r>
              <a:rPr lang="en-US" sz="1400" b="1" dirty="0" err="1" smtClean="0">
                <a:latin typeface="Courier New" pitchFamily="49" charset="0"/>
                <a:cs typeface="Courier New" pitchFamily="49" charset="0"/>
              </a:rPr>
              <a:t>DoSomethingGood</a:t>
            </a:r>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CAdapter</a:t>
            </a:r>
            <a:r>
              <a:rPr lang="en-US" sz="1400" b="1" dirty="0" smtClean="0">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 public </a:t>
            </a:r>
            <a:r>
              <a:rPr lang="en-US" sz="1400" b="1" dirty="0" err="1" smtClean="0">
                <a:solidFill>
                  <a:srgbClr val="FF0000"/>
                </a:solidFill>
                <a:latin typeface="Courier New" pitchFamily="49" charset="0"/>
                <a:cs typeface="Courier New" pitchFamily="49" charset="0"/>
              </a:rPr>
              <a:t>CTarget</a:t>
            </a:r>
            <a:r>
              <a:rPr lang="en-US" sz="1400" b="1" dirty="0" smtClean="0">
                <a:solidFill>
                  <a:srgbClr val="FF0000"/>
                </a:solidFill>
                <a:latin typeface="Courier New" pitchFamily="49" charset="0"/>
                <a:cs typeface="Courier New" pitchFamily="49" charset="0"/>
              </a:rPr>
              <a:t>, private </a:t>
            </a:r>
            <a:r>
              <a:rPr lang="en-US" sz="1400" b="1" dirty="0" err="1" smtClean="0">
                <a:solidFill>
                  <a:srgbClr val="FF0000"/>
                </a:solidFill>
                <a:latin typeface="Courier New" pitchFamily="49" charset="0"/>
                <a:cs typeface="Courier New" pitchFamily="49" charset="0"/>
              </a:rPr>
              <a:t>CAdaptee</a:t>
            </a:r>
            <a:r>
              <a:rPr lang="en-US" sz="1400" b="1" dirty="0" smtClean="0">
                <a:solidFill>
                  <a:srgbClr val="FF0000"/>
                </a:solidFill>
                <a:latin typeface="Courier New" pitchFamily="49" charset="0"/>
                <a:cs typeface="Courier New" pitchFamily="49" charset="0"/>
              </a:rPr>
              <a:t> </a:t>
            </a: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public:</a:t>
            </a:r>
          </a:p>
          <a:p>
            <a:pPr defTabSz="261938"/>
            <a:r>
              <a:rPr lang="en-US" sz="1400" b="1" dirty="0" smtClean="0">
                <a:latin typeface="Courier New" pitchFamily="49" charset="0"/>
                <a:cs typeface="Courier New" pitchFamily="49" charset="0"/>
              </a:rPr>
              <a:t>	virtual void </a:t>
            </a:r>
            <a:r>
              <a:rPr lang="en-US" sz="1400" b="1" dirty="0" err="1" smtClean="0">
                <a:latin typeface="Courier New" pitchFamily="49" charset="0"/>
                <a:cs typeface="Courier New" pitchFamily="49" charset="0"/>
              </a:rPr>
              <a:t>DoSometing</a:t>
            </a:r>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	{</a:t>
            </a:r>
          </a:p>
          <a:p>
            <a:pPr defTabSz="261938"/>
            <a:r>
              <a:rPr lang="en-US" sz="1400" b="1" dirty="0" smtClean="0">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DoSomethingGood</a:t>
            </a:r>
            <a:r>
              <a:rPr lang="en-US" sz="1400" b="1" dirty="0" smtClean="0">
                <a:solidFill>
                  <a:srgbClr val="FF0000"/>
                </a:solidFill>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	}</a:t>
            </a:r>
          </a:p>
          <a:p>
            <a:pPr defTabSz="261938"/>
            <a:r>
              <a:rPr lang="en-US" sz="1400" b="1" dirty="0" smtClean="0">
                <a:latin typeface="Courier New" pitchFamily="49" charset="0"/>
                <a:cs typeface="Courier New" pitchFamily="49" charset="0"/>
              </a:rPr>
              <a:t>};</a:t>
            </a:r>
          </a:p>
        </p:txBody>
      </p:sp>
      <p:sp>
        <p:nvSpPr>
          <p:cNvPr id="5" name="Номер слайда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2639899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fontScale="90000"/>
          </a:bodyPr>
          <a:lstStyle/>
          <a:p>
            <a:r>
              <a:rPr lang="ru-RU" dirty="0" smtClean="0"/>
              <a:t>Пример – иерархия графических объектов</a:t>
            </a:r>
            <a:endParaRPr lang="ru-RU" dirty="0"/>
          </a:p>
        </p:txBody>
      </p:sp>
      <p:sp>
        <p:nvSpPr>
          <p:cNvPr id="4" name="Прямоугольник 3"/>
          <p:cNvSpPr/>
          <p:nvPr/>
        </p:nvSpPr>
        <p:spPr>
          <a:xfrm>
            <a:off x="323528" y="1700808"/>
            <a:ext cx="785818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261938"/>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CPoint</a:t>
            </a:r>
            <a:endParaRPr lang="en-US" sz="1400" b="1" dirty="0" smtClean="0">
              <a:latin typeface="Courier New" pitchFamily="49" charset="0"/>
              <a:cs typeface="Courier New" pitchFamily="49" charset="0"/>
            </a:endParaRP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public:</a:t>
            </a:r>
          </a:p>
          <a:p>
            <a:pPr defTabSz="261938"/>
            <a:r>
              <a:rPr lang="en-US" sz="1400" b="1" dirty="0" smtClean="0">
                <a:latin typeface="Courier New" pitchFamily="49" charset="0"/>
                <a:cs typeface="Courier New" pitchFamily="49" charset="0"/>
              </a:rPr>
              <a:t>	int x, int y</a:t>
            </a: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CShape</a:t>
            </a:r>
            <a:endParaRPr lang="en-US" sz="1400" b="1" dirty="0" smtClean="0">
              <a:latin typeface="Courier New" pitchFamily="49" charset="0"/>
              <a:cs typeface="Courier New" pitchFamily="49" charset="0"/>
            </a:endParaRP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public:</a:t>
            </a:r>
          </a:p>
          <a:p>
            <a:pPr defTabSz="261938"/>
            <a:r>
              <a:rPr lang="en-US" sz="1400" b="1" dirty="0" smtClean="0">
                <a:latin typeface="Courier New" pitchFamily="49" charset="0"/>
                <a:cs typeface="Courier New" pitchFamily="49" charset="0"/>
              </a:rPr>
              <a:t>	virtual void </a:t>
            </a:r>
            <a:r>
              <a:rPr lang="en-US" sz="1400" b="1" dirty="0" err="1" smtClean="0">
                <a:latin typeface="Courier New" pitchFamily="49" charset="0"/>
                <a:cs typeface="Courier New" pitchFamily="49" charset="0"/>
              </a:rPr>
              <a:t>GetBoundingBox</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CPoint</a:t>
            </a:r>
            <a:r>
              <a:rPr lang="en-US" sz="1400" b="1" dirty="0" smtClean="0">
                <a:latin typeface="Courier New" pitchFamily="49" charset="0"/>
                <a:cs typeface="Courier New" pitchFamily="49" charset="0"/>
              </a:rPr>
              <a:t> &amp; </a:t>
            </a:r>
            <a:r>
              <a:rPr lang="en-US" sz="1400" b="1" dirty="0" err="1" smtClean="0">
                <a:latin typeface="Courier New" pitchFamily="49" charset="0"/>
                <a:cs typeface="Courier New" pitchFamily="49" charset="0"/>
              </a:rPr>
              <a:t>bottomLeft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CPoint</a:t>
            </a:r>
            <a:r>
              <a:rPr lang="en-US" sz="1400" b="1" dirty="0" smtClean="0">
                <a:latin typeface="Courier New" pitchFamily="49" charset="0"/>
                <a:cs typeface="Courier New" pitchFamily="49" charset="0"/>
              </a:rPr>
              <a:t> &amp; </a:t>
            </a:r>
            <a:r>
              <a:rPr lang="en-US" sz="1400" b="1" dirty="0" err="1" smtClean="0">
                <a:latin typeface="Courier New" pitchFamily="49" charset="0"/>
                <a:cs typeface="Courier New" pitchFamily="49" charset="0"/>
              </a:rPr>
              <a:t>topRight</a:t>
            </a:r>
            <a:r>
              <a:rPr lang="en-US" sz="1400" b="1" dirty="0" smtClean="0">
                <a:latin typeface="Courier New" pitchFamily="49" charset="0"/>
                <a:cs typeface="Courier New" pitchFamily="49" charset="0"/>
              </a:rPr>
              <a:t>)const</a:t>
            </a:r>
          </a:p>
          <a:p>
            <a:pPr defTabSz="261938"/>
            <a:r>
              <a:rPr lang="en-US" sz="1400" b="1" dirty="0" smtClean="0">
                <a:latin typeface="Courier New" pitchFamily="49" charset="0"/>
                <a:cs typeface="Courier New" pitchFamily="49" charset="0"/>
              </a:rPr>
              <a:t>};</a:t>
            </a:r>
          </a:p>
          <a:p>
            <a:pPr defTabSz="261938"/>
            <a:endParaRPr lang="en-US" sz="1400" b="1" dirty="0" smtClean="0">
              <a:latin typeface="Courier New" pitchFamily="49" charset="0"/>
              <a:cs typeface="Courier New" pitchFamily="49" charset="0"/>
            </a:endParaRPr>
          </a:p>
          <a:p>
            <a:pPr defTabSz="261938"/>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CTextView</a:t>
            </a:r>
            <a:endParaRPr lang="en-US" sz="1400" b="1" dirty="0" smtClean="0">
              <a:latin typeface="Courier New" pitchFamily="49" charset="0"/>
              <a:cs typeface="Courier New" pitchFamily="49" charset="0"/>
            </a:endParaRP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public:</a:t>
            </a:r>
          </a:p>
          <a:p>
            <a:pPr defTabSz="261938"/>
            <a:r>
              <a:rPr lang="en-US" sz="1400" b="1" dirty="0" smtClean="0">
                <a:latin typeface="Courier New" pitchFamily="49" charset="0"/>
                <a:cs typeface="Courier New" pitchFamily="49" charset="0"/>
              </a:rPr>
              <a:t>	int </a:t>
            </a:r>
            <a:r>
              <a:rPr lang="en-US" sz="1400" b="1" dirty="0" err="1" smtClean="0">
                <a:latin typeface="Courier New" pitchFamily="49" charset="0"/>
                <a:cs typeface="Courier New" pitchFamily="49" charset="0"/>
              </a:rPr>
              <a:t>GetLeft</a:t>
            </a:r>
            <a:r>
              <a:rPr lang="en-US" sz="1400" b="1" dirty="0" smtClean="0">
                <a:latin typeface="Courier New" pitchFamily="49" charset="0"/>
                <a:cs typeface="Courier New" pitchFamily="49" charset="0"/>
              </a:rPr>
              <a:t>()const;</a:t>
            </a:r>
          </a:p>
          <a:p>
            <a:pPr defTabSz="261938"/>
            <a:r>
              <a:rPr lang="en-US" sz="1400" b="1" dirty="0" smtClean="0">
                <a:latin typeface="Courier New" pitchFamily="49" charset="0"/>
                <a:cs typeface="Courier New" pitchFamily="49" charset="0"/>
              </a:rPr>
              <a:t>	int </a:t>
            </a:r>
            <a:r>
              <a:rPr lang="en-US" sz="1400" b="1" dirty="0" err="1" smtClean="0">
                <a:latin typeface="Courier New" pitchFamily="49" charset="0"/>
                <a:cs typeface="Courier New" pitchFamily="49" charset="0"/>
              </a:rPr>
              <a:t>GetTop</a:t>
            </a:r>
            <a:r>
              <a:rPr lang="en-US" sz="1400" b="1" dirty="0" smtClean="0">
                <a:latin typeface="Courier New" pitchFamily="49" charset="0"/>
                <a:cs typeface="Courier New" pitchFamily="49" charset="0"/>
              </a:rPr>
              <a:t>()const;</a:t>
            </a:r>
          </a:p>
          <a:p>
            <a:pPr defTabSz="261938"/>
            <a:r>
              <a:rPr lang="en-US" sz="1400" b="1" dirty="0" smtClean="0">
                <a:latin typeface="Courier New" pitchFamily="49" charset="0"/>
                <a:cs typeface="Courier New" pitchFamily="49" charset="0"/>
              </a:rPr>
              <a:t>	int </a:t>
            </a:r>
            <a:r>
              <a:rPr lang="en-US" sz="1400" b="1" dirty="0" err="1" smtClean="0">
                <a:latin typeface="Courier New" pitchFamily="49" charset="0"/>
                <a:cs typeface="Courier New" pitchFamily="49" charset="0"/>
              </a:rPr>
              <a:t>GetWidth</a:t>
            </a:r>
            <a:r>
              <a:rPr lang="en-US" sz="1400" b="1" dirty="0" smtClean="0">
                <a:latin typeface="Courier New" pitchFamily="49" charset="0"/>
                <a:cs typeface="Courier New" pitchFamily="49" charset="0"/>
              </a:rPr>
              <a:t>()const;</a:t>
            </a:r>
          </a:p>
          <a:p>
            <a:pPr defTabSz="261938"/>
            <a:r>
              <a:rPr lang="en-US" sz="1400" b="1" dirty="0" smtClean="0">
                <a:latin typeface="Courier New" pitchFamily="49" charset="0"/>
                <a:cs typeface="Courier New" pitchFamily="49" charset="0"/>
              </a:rPr>
              <a:t>	int </a:t>
            </a:r>
            <a:r>
              <a:rPr lang="en-US" sz="1400" b="1" dirty="0" err="1" smtClean="0">
                <a:latin typeface="Courier New" pitchFamily="49" charset="0"/>
                <a:cs typeface="Courier New" pitchFamily="49" charset="0"/>
              </a:rPr>
              <a:t>GetHeight</a:t>
            </a:r>
            <a:r>
              <a:rPr lang="en-US" sz="1400" b="1" dirty="0" smtClean="0">
                <a:latin typeface="Courier New" pitchFamily="49" charset="0"/>
                <a:cs typeface="Courier New" pitchFamily="49" charset="0"/>
              </a:rPr>
              <a:t>()const;</a:t>
            </a:r>
          </a:p>
          <a:p>
            <a:pPr defTabSz="261938"/>
            <a:r>
              <a:rPr lang="en-US" sz="1400" b="1" dirty="0" smtClean="0">
                <a:latin typeface="Courier New" pitchFamily="49" charset="0"/>
                <a:cs typeface="Courier New" pitchFamily="49" charset="0"/>
              </a:rPr>
              <a:t>};</a:t>
            </a:r>
          </a:p>
        </p:txBody>
      </p:sp>
      <p:sp>
        <p:nvSpPr>
          <p:cNvPr id="5" name="Прямоугольник 4"/>
          <p:cNvSpPr/>
          <p:nvPr/>
        </p:nvSpPr>
        <p:spPr>
          <a:xfrm>
            <a:off x="4643438" y="5072074"/>
            <a:ext cx="4071966" cy="14287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t>Задача – добавить в иерархию класс </a:t>
            </a:r>
            <a:r>
              <a:rPr lang="en-US" dirty="0" err="1" smtClean="0"/>
              <a:t>CTextShape</a:t>
            </a:r>
            <a:r>
              <a:rPr lang="en-US" dirty="0" smtClean="0"/>
              <a:t> (</a:t>
            </a:r>
            <a:r>
              <a:rPr lang="ru-RU" dirty="0" smtClean="0"/>
              <a:t>наследник </a:t>
            </a:r>
            <a:r>
              <a:rPr lang="en-US" dirty="0" err="1" smtClean="0"/>
              <a:t>CShape</a:t>
            </a:r>
            <a:r>
              <a:rPr lang="en-US" dirty="0" smtClean="0"/>
              <a:t>)</a:t>
            </a:r>
            <a:r>
              <a:rPr lang="ru-RU" dirty="0" smtClean="0"/>
              <a:t>, используя функциональность класса </a:t>
            </a:r>
            <a:r>
              <a:rPr lang="en-US" dirty="0" err="1" smtClean="0"/>
              <a:t>CTextView</a:t>
            </a:r>
            <a:endParaRPr lang="ru-RU" dirty="0"/>
          </a:p>
        </p:txBody>
      </p:sp>
      <p:sp>
        <p:nvSpPr>
          <p:cNvPr id="3" name="Номер слайда 2"/>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9099685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Структурные паттерны</a:t>
            </a:r>
          </a:p>
        </p:txBody>
      </p:sp>
      <p:sp>
        <p:nvSpPr>
          <p:cNvPr id="3" name="Объект 2"/>
          <p:cNvSpPr>
            <a:spLocks noGrp="1"/>
          </p:cNvSpPr>
          <p:nvPr>
            <p:ph idx="1"/>
          </p:nvPr>
        </p:nvSpPr>
        <p:spPr/>
        <p:txBody>
          <a:bodyPr/>
          <a:lstStyle/>
          <a:p>
            <a:r>
              <a:rPr lang="ru-RU" dirty="0"/>
              <a:t>Структурные паттерны рассматривают вопросы о компоновке системы на основе классов и объектов. При этом могут использоваться следующие </a:t>
            </a:r>
            <a:r>
              <a:rPr lang="ru-RU" dirty="0" smtClean="0"/>
              <a:t>механизмы:</a:t>
            </a:r>
            <a:endParaRPr lang="en-US" dirty="0" smtClean="0"/>
          </a:p>
          <a:p>
            <a:pPr lvl="1"/>
            <a:r>
              <a:rPr lang="ru-RU" dirty="0" smtClean="0"/>
              <a:t>наследование</a:t>
            </a:r>
            <a:r>
              <a:rPr lang="ru-RU" dirty="0"/>
              <a:t>, когда базовый класс определяет интерфейс, а подклассы – реализацию. Структуры на основе наследования получаются статичными; </a:t>
            </a:r>
            <a:endParaRPr lang="en-US" dirty="0" smtClean="0"/>
          </a:p>
          <a:p>
            <a:pPr lvl="1"/>
            <a:r>
              <a:rPr lang="ru-RU" dirty="0" smtClean="0"/>
              <a:t>композиция</a:t>
            </a:r>
            <a:r>
              <a:rPr lang="ru-RU" dirty="0"/>
              <a:t>, когда структуры строятся путем объединения объектов некоторых классов. Композиция позволяет получать структуры, которые можно изменять во время выполнения</a:t>
            </a:r>
            <a:r>
              <a:rPr lang="ru-RU" dirty="0" smtClean="0"/>
              <a:t>.</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013587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a:bodyPr>
          <a:lstStyle/>
          <a:p>
            <a:r>
              <a:rPr lang="ru-RU" dirty="0" smtClean="0"/>
              <a:t>Решение</a:t>
            </a:r>
            <a:endParaRPr lang="ru-RU" dirty="0"/>
          </a:p>
        </p:txBody>
      </p:sp>
      <p:sp>
        <p:nvSpPr>
          <p:cNvPr id="4" name="Прямоугольник 3"/>
          <p:cNvSpPr/>
          <p:nvPr/>
        </p:nvSpPr>
        <p:spPr>
          <a:xfrm>
            <a:off x="107504" y="1196752"/>
            <a:ext cx="8250710" cy="569386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261938"/>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CPoint</a:t>
            </a:r>
            <a:endParaRPr lang="en-US" sz="1400" b="1" dirty="0" smtClean="0">
              <a:latin typeface="Courier New" pitchFamily="49" charset="0"/>
              <a:cs typeface="Courier New" pitchFamily="49" charset="0"/>
            </a:endParaRP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public:</a:t>
            </a:r>
          </a:p>
          <a:p>
            <a:pPr defTabSz="261938"/>
            <a:r>
              <a:rPr lang="en-US" sz="1400" b="1" dirty="0" smtClean="0">
                <a:latin typeface="Courier New" pitchFamily="49" charset="0"/>
                <a:cs typeface="Courier New" pitchFamily="49" charset="0"/>
              </a:rPr>
              <a:t>	…</a:t>
            </a:r>
          </a:p>
          <a:p>
            <a:pPr defTabSz="261938"/>
            <a:r>
              <a:rPr lang="en-US" sz="1400" b="1" dirty="0" smtClean="0">
                <a:latin typeface="Courier New" pitchFamily="49" charset="0"/>
                <a:cs typeface="Courier New" pitchFamily="49" charset="0"/>
              </a:rPr>
              <a:t>	int x, int y</a:t>
            </a: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CShape</a:t>
            </a:r>
            <a:r>
              <a:rPr lang="ru-RU" sz="1400" b="1" dirty="0" smtClean="0">
                <a:latin typeface="Courier New" pitchFamily="49" charset="0"/>
                <a:cs typeface="Courier New" pitchFamily="49" charset="0"/>
              </a:rPr>
              <a:t>	// целевой объект</a:t>
            </a:r>
            <a:endParaRPr lang="en-US" sz="1400" b="1" dirty="0" smtClean="0">
              <a:latin typeface="Courier New" pitchFamily="49" charset="0"/>
              <a:cs typeface="Courier New" pitchFamily="49" charset="0"/>
            </a:endParaRP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public:</a:t>
            </a:r>
          </a:p>
          <a:p>
            <a:pPr defTabSz="261938"/>
            <a:r>
              <a:rPr lang="en-US" sz="1400" b="1" dirty="0" smtClean="0">
                <a:latin typeface="Courier New" pitchFamily="49" charset="0"/>
                <a:cs typeface="Courier New" pitchFamily="49" charset="0"/>
              </a:rPr>
              <a:t>	virtual void </a:t>
            </a:r>
            <a:r>
              <a:rPr lang="en-US" sz="1400" b="1" dirty="0" err="1" smtClean="0">
                <a:latin typeface="Courier New" pitchFamily="49" charset="0"/>
                <a:cs typeface="Courier New" pitchFamily="49" charset="0"/>
              </a:rPr>
              <a:t>GetBoundingBox</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CPoint</a:t>
            </a:r>
            <a:r>
              <a:rPr lang="en-US" sz="1400" b="1" dirty="0" smtClean="0">
                <a:latin typeface="Courier New" pitchFamily="49" charset="0"/>
                <a:cs typeface="Courier New" pitchFamily="49" charset="0"/>
              </a:rPr>
              <a:t> &amp; </a:t>
            </a:r>
            <a:r>
              <a:rPr lang="en-US" sz="1400" b="1" dirty="0" err="1" smtClean="0">
                <a:latin typeface="Courier New" pitchFamily="49" charset="0"/>
                <a:cs typeface="Courier New" pitchFamily="49" charset="0"/>
              </a:rPr>
              <a:t>bottomLeft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CPoint</a:t>
            </a:r>
            <a:r>
              <a:rPr lang="en-US" sz="1400" b="1" dirty="0" smtClean="0">
                <a:latin typeface="Courier New" pitchFamily="49" charset="0"/>
                <a:cs typeface="Courier New" pitchFamily="49" charset="0"/>
              </a:rPr>
              <a:t> &amp; </a:t>
            </a:r>
            <a:r>
              <a:rPr lang="en-US" sz="1400" b="1" dirty="0" err="1" smtClean="0">
                <a:latin typeface="Courier New" pitchFamily="49" charset="0"/>
                <a:cs typeface="Courier New" pitchFamily="49" charset="0"/>
              </a:rPr>
              <a:t>topRight</a:t>
            </a:r>
            <a:r>
              <a:rPr lang="en-US" sz="1400" b="1" dirty="0" smtClean="0">
                <a:latin typeface="Courier New" pitchFamily="49" charset="0"/>
                <a:cs typeface="Courier New" pitchFamily="49" charset="0"/>
              </a:rPr>
              <a:t>)const;</a:t>
            </a:r>
          </a:p>
          <a:p>
            <a:pPr defTabSz="261938"/>
            <a:r>
              <a:rPr lang="en-US" sz="1400" b="1" dirty="0" smtClean="0">
                <a:latin typeface="Courier New" pitchFamily="49" charset="0"/>
                <a:cs typeface="Courier New" pitchFamily="49" charset="0"/>
              </a:rPr>
              <a:t>};</a:t>
            </a:r>
          </a:p>
          <a:p>
            <a:pPr defTabSz="261938"/>
            <a:endParaRPr lang="en-US" sz="1400" b="1" dirty="0" smtClean="0">
              <a:latin typeface="Courier New" pitchFamily="49" charset="0"/>
              <a:cs typeface="Courier New" pitchFamily="49" charset="0"/>
            </a:endParaRPr>
          </a:p>
          <a:p>
            <a:pPr defTabSz="261938"/>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CTextView</a:t>
            </a:r>
            <a:r>
              <a:rPr lang="en-US" sz="1400" b="1" dirty="0" smtClean="0">
                <a:latin typeface="Courier New" pitchFamily="49" charset="0"/>
                <a:cs typeface="Courier New" pitchFamily="49" charset="0"/>
              </a:rPr>
              <a:t> {…};	// </a:t>
            </a:r>
            <a:r>
              <a:rPr lang="ru-RU" sz="1400" b="1" dirty="0" smtClean="0">
                <a:latin typeface="Courier New" pitchFamily="49" charset="0"/>
                <a:cs typeface="Courier New" pitchFamily="49" charset="0"/>
              </a:rPr>
              <a:t>адаптируемый класс</a:t>
            </a:r>
            <a:endParaRPr lang="en-US" sz="1400" b="1" dirty="0" smtClean="0">
              <a:latin typeface="Courier New" pitchFamily="49" charset="0"/>
              <a:cs typeface="Courier New" pitchFamily="49" charset="0"/>
            </a:endParaRPr>
          </a:p>
          <a:p>
            <a:pPr defTabSz="261938"/>
            <a:endParaRPr lang="ru-RU" sz="1400" b="1" dirty="0" smtClean="0">
              <a:latin typeface="Courier New" pitchFamily="49" charset="0"/>
              <a:cs typeface="Courier New" pitchFamily="49" charset="0"/>
            </a:endParaRPr>
          </a:p>
          <a:p>
            <a:pPr defTabSz="261938"/>
            <a:r>
              <a:rPr lang="ru-RU" sz="1400" b="1" dirty="0" smtClean="0">
                <a:latin typeface="Courier New" pitchFamily="49" charset="0"/>
                <a:cs typeface="Courier New" pitchFamily="49" charset="0"/>
              </a:rPr>
              <a:t>// адаптер</a:t>
            </a:r>
          </a:p>
          <a:p>
            <a:pPr defTabSz="261938"/>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CTextShape</a:t>
            </a:r>
            <a:r>
              <a:rPr lang="en-US" sz="1400" b="1" dirty="0" smtClean="0">
                <a:latin typeface="Courier New" pitchFamily="49" charset="0"/>
                <a:cs typeface="Courier New" pitchFamily="49" charset="0"/>
              </a:rPr>
              <a:t> : </a:t>
            </a:r>
            <a:r>
              <a:rPr lang="en-US" sz="1400" b="1" dirty="0" smtClean="0">
                <a:solidFill>
                  <a:srgbClr val="FF0000"/>
                </a:solidFill>
                <a:latin typeface="Courier New" pitchFamily="49" charset="0"/>
                <a:cs typeface="Courier New" pitchFamily="49" charset="0"/>
              </a:rPr>
              <a:t>public </a:t>
            </a:r>
            <a:r>
              <a:rPr lang="en-US" sz="1400" b="1" dirty="0" err="1" smtClean="0">
                <a:solidFill>
                  <a:srgbClr val="FF0000"/>
                </a:solidFill>
                <a:latin typeface="Courier New" pitchFamily="49" charset="0"/>
                <a:cs typeface="Courier New" pitchFamily="49" charset="0"/>
              </a:rPr>
              <a:t>CShape</a:t>
            </a:r>
            <a:r>
              <a:rPr lang="en-US" sz="1400" b="1" dirty="0" smtClean="0">
                <a:solidFill>
                  <a:srgbClr val="FF0000"/>
                </a:solidFill>
                <a:latin typeface="Courier New" pitchFamily="49" charset="0"/>
                <a:cs typeface="Courier New" pitchFamily="49" charset="0"/>
              </a:rPr>
              <a:t>, private </a:t>
            </a:r>
            <a:r>
              <a:rPr lang="en-US" sz="1400" b="1" dirty="0" err="1" smtClean="0">
                <a:solidFill>
                  <a:srgbClr val="FF0000"/>
                </a:solidFill>
                <a:latin typeface="Courier New" pitchFamily="49" charset="0"/>
                <a:cs typeface="Courier New" pitchFamily="49" charset="0"/>
              </a:rPr>
              <a:t>CTextView</a:t>
            </a:r>
            <a:endParaRPr lang="en-US" sz="1400" b="1" dirty="0" smtClean="0">
              <a:solidFill>
                <a:srgbClr val="FF0000"/>
              </a:solidFill>
              <a:latin typeface="Courier New" pitchFamily="49" charset="0"/>
              <a:cs typeface="Courier New" pitchFamily="49" charset="0"/>
            </a:endParaRPr>
          </a:p>
          <a:p>
            <a:pPr defTabSz="261938"/>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public:</a:t>
            </a:r>
          </a:p>
          <a:p>
            <a:pPr defTabSz="261938"/>
            <a:r>
              <a:rPr lang="en-US" sz="1400" b="1" dirty="0" smtClean="0">
                <a:latin typeface="Courier New" pitchFamily="49" charset="0"/>
                <a:cs typeface="Courier New" pitchFamily="49" charset="0"/>
              </a:rPr>
              <a:t>	virtual void </a:t>
            </a:r>
            <a:r>
              <a:rPr lang="en-US" sz="1400" b="1" dirty="0" err="1" smtClean="0">
                <a:latin typeface="Courier New" pitchFamily="49" charset="0"/>
                <a:cs typeface="Courier New" pitchFamily="49" charset="0"/>
              </a:rPr>
              <a:t>GetBoundingBox</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CPoint</a:t>
            </a:r>
            <a:r>
              <a:rPr lang="en-US" sz="1400" b="1" dirty="0" smtClean="0">
                <a:latin typeface="Courier New" pitchFamily="49" charset="0"/>
                <a:cs typeface="Courier New" pitchFamily="49" charset="0"/>
              </a:rPr>
              <a:t> &amp; </a:t>
            </a:r>
            <a:r>
              <a:rPr lang="en-US" sz="1400" b="1" dirty="0" err="1" smtClean="0">
                <a:latin typeface="Courier New" pitchFamily="49" charset="0"/>
                <a:cs typeface="Courier New" pitchFamily="49" charset="0"/>
              </a:rPr>
              <a:t>bottomLeft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CPoint</a:t>
            </a:r>
            <a:r>
              <a:rPr lang="en-US" sz="1400" b="1" dirty="0" smtClean="0">
                <a:latin typeface="Courier New" pitchFamily="49" charset="0"/>
                <a:cs typeface="Courier New" pitchFamily="49" charset="0"/>
              </a:rPr>
              <a:t> &amp; </a:t>
            </a:r>
            <a:r>
              <a:rPr lang="en-US" sz="1400" b="1" dirty="0" err="1" smtClean="0">
                <a:latin typeface="Courier New" pitchFamily="49" charset="0"/>
                <a:cs typeface="Courier New" pitchFamily="49" charset="0"/>
              </a:rPr>
              <a:t>topRight</a:t>
            </a:r>
            <a:r>
              <a:rPr lang="en-US" sz="1400" b="1" dirty="0" smtClean="0">
                <a:latin typeface="Courier New" pitchFamily="49" charset="0"/>
                <a:cs typeface="Courier New" pitchFamily="49" charset="0"/>
              </a:rPr>
              <a:t>)const</a:t>
            </a:r>
          </a:p>
          <a:p>
            <a:pPr defTabSz="261938"/>
            <a:r>
              <a:rPr lang="en-US" sz="1400" b="1" dirty="0" smtClean="0">
                <a:latin typeface="Courier New" pitchFamily="49" charset="0"/>
                <a:cs typeface="Courier New" pitchFamily="49" charset="0"/>
              </a:rPr>
              <a:t>	{</a:t>
            </a:r>
          </a:p>
          <a:p>
            <a:pPr defTabSz="261938"/>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bottomLeft.x</a:t>
            </a:r>
            <a:r>
              <a:rPr lang="en-US" sz="1400" b="1" dirty="0" smtClean="0">
                <a:latin typeface="Courier New" pitchFamily="49" charset="0"/>
                <a:cs typeface="Courier New" pitchFamily="49" charset="0"/>
              </a:rPr>
              <a:t> = </a:t>
            </a:r>
            <a:r>
              <a:rPr lang="en-US" sz="1400" b="1" dirty="0" err="1" smtClean="0">
                <a:latin typeface="Courier New" pitchFamily="49" charset="0"/>
                <a:cs typeface="Courier New" pitchFamily="49" charset="0"/>
              </a:rPr>
              <a:t>GetLeft</a:t>
            </a:r>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bottomLeft.y</a:t>
            </a:r>
            <a:r>
              <a:rPr lang="en-US" sz="1400" b="1" dirty="0" smtClean="0">
                <a:latin typeface="Courier New" pitchFamily="49" charset="0"/>
                <a:cs typeface="Courier New" pitchFamily="49" charset="0"/>
              </a:rPr>
              <a:t> = </a:t>
            </a:r>
            <a:r>
              <a:rPr lang="en-US" sz="1400" b="1" dirty="0" err="1" smtClean="0">
                <a:latin typeface="Courier New" pitchFamily="49" charset="0"/>
                <a:cs typeface="Courier New" pitchFamily="49" charset="0"/>
              </a:rPr>
              <a:t>GetTop</a:t>
            </a:r>
            <a:r>
              <a:rPr lang="en-US" sz="1400" b="1" dirty="0" smtClean="0">
                <a:latin typeface="Courier New" pitchFamily="49" charset="0"/>
                <a:cs typeface="Courier New" pitchFamily="49" charset="0"/>
              </a:rPr>
              <a:t>() + </a:t>
            </a:r>
            <a:r>
              <a:rPr lang="en-US" sz="1400" b="1" dirty="0" err="1" smtClean="0">
                <a:latin typeface="Courier New" pitchFamily="49" charset="0"/>
                <a:cs typeface="Courier New" pitchFamily="49" charset="0"/>
              </a:rPr>
              <a:t>GetHeight</a:t>
            </a:r>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topRight.x</a:t>
            </a:r>
            <a:r>
              <a:rPr lang="en-US" sz="1400" b="1" dirty="0" smtClean="0">
                <a:latin typeface="Courier New" pitchFamily="49" charset="0"/>
                <a:cs typeface="Courier New" pitchFamily="49" charset="0"/>
              </a:rPr>
              <a:t> = </a:t>
            </a:r>
            <a:r>
              <a:rPr lang="en-US" sz="1400" b="1" dirty="0" err="1" smtClean="0">
                <a:latin typeface="Courier New" pitchFamily="49" charset="0"/>
                <a:cs typeface="Courier New" pitchFamily="49" charset="0"/>
              </a:rPr>
              <a:t>GetLeft</a:t>
            </a:r>
            <a:r>
              <a:rPr lang="en-US" sz="1400" b="1" dirty="0" smtClean="0">
                <a:latin typeface="Courier New" pitchFamily="49" charset="0"/>
                <a:cs typeface="Courier New" pitchFamily="49" charset="0"/>
              </a:rPr>
              <a:t>() + </a:t>
            </a:r>
            <a:r>
              <a:rPr lang="en-US" sz="1400" b="1" dirty="0" err="1" smtClean="0">
                <a:latin typeface="Courier New" pitchFamily="49" charset="0"/>
                <a:cs typeface="Courier New" pitchFamily="49" charset="0"/>
              </a:rPr>
              <a:t>GetWidth</a:t>
            </a:r>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topRight.y</a:t>
            </a:r>
            <a:r>
              <a:rPr lang="en-US" sz="1400" b="1" dirty="0" smtClean="0">
                <a:latin typeface="Courier New" pitchFamily="49" charset="0"/>
                <a:cs typeface="Courier New" pitchFamily="49" charset="0"/>
              </a:rPr>
              <a:t> = </a:t>
            </a:r>
            <a:r>
              <a:rPr lang="en-US" sz="1400" b="1" dirty="0" err="1" smtClean="0">
                <a:latin typeface="Courier New" pitchFamily="49" charset="0"/>
                <a:cs typeface="Courier New" pitchFamily="49" charset="0"/>
              </a:rPr>
              <a:t>GetTop</a:t>
            </a:r>
            <a:r>
              <a:rPr lang="en-US" sz="1400" b="1" dirty="0" smtClean="0">
                <a:latin typeface="Courier New" pitchFamily="49" charset="0"/>
                <a:cs typeface="Courier New" pitchFamily="49" charset="0"/>
              </a:rPr>
              <a:t>();</a:t>
            </a:r>
          </a:p>
          <a:p>
            <a:pPr defTabSz="261938"/>
            <a:r>
              <a:rPr lang="en-US" sz="1400" b="1" dirty="0" smtClean="0">
                <a:latin typeface="Courier New" pitchFamily="49" charset="0"/>
                <a:cs typeface="Courier New" pitchFamily="49" charset="0"/>
              </a:rPr>
              <a:t>	}</a:t>
            </a:r>
          </a:p>
          <a:p>
            <a:pPr defTabSz="261938"/>
            <a:r>
              <a:rPr lang="en-US" sz="1400" b="1" dirty="0" smtClean="0">
                <a:latin typeface="Courier New" pitchFamily="49" charset="0"/>
                <a:cs typeface="Courier New" pitchFamily="49" charset="0"/>
              </a:rPr>
              <a:t>};</a:t>
            </a:r>
            <a:endParaRPr lang="ru-RU" sz="1400" b="1" dirty="0" smtClean="0">
              <a:latin typeface="Courier New" pitchFamily="49" charset="0"/>
              <a:cs typeface="Courier New" pitchFamily="49" charset="0"/>
            </a:endParaRPr>
          </a:p>
        </p:txBody>
      </p:sp>
      <p:sp>
        <p:nvSpPr>
          <p:cNvPr id="3" name="Номер слайда 2"/>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33755797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lnSpcReduction="10000"/>
          </a:bodyPr>
          <a:lstStyle/>
          <a:p>
            <a:r>
              <a:rPr lang="ru-RU" dirty="0" smtClean="0"/>
              <a:t>Задача – разработать компонент</a:t>
            </a:r>
            <a:r>
              <a:rPr lang="en-US" dirty="0" smtClean="0"/>
              <a:t> </a:t>
            </a:r>
            <a:r>
              <a:rPr lang="en-US" dirty="0" err="1" smtClean="0"/>
              <a:t>CTreeDisplay</a:t>
            </a:r>
            <a:r>
              <a:rPr lang="ru-RU" dirty="0" smtClean="0"/>
              <a:t> для визуализации древовидных структур</a:t>
            </a:r>
          </a:p>
          <a:p>
            <a:pPr lvl="1"/>
            <a:r>
              <a:rPr lang="ru-RU" dirty="0" smtClean="0"/>
              <a:t>Иерархии классов</a:t>
            </a:r>
          </a:p>
          <a:p>
            <a:pPr lvl="1"/>
            <a:r>
              <a:rPr lang="ru-RU" dirty="0" smtClean="0"/>
              <a:t>Дерево папок</a:t>
            </a:r>
          </a:p>
          <a:p>
            <a:pPr lvl="1"/>
            <a:r>
              <a:rPr lang="ru-RU" dirty="0" smtClean="0"/>
              <a:t>Иерархии живых организмов</a:t>
            </a:r>
          </a:p>
          <a:p>
            <a:r>
              <a:rPr lang="ru-RU" dirty="0" smtClean="0"/>
              <a:t>Для разных типов структур нужны разные операции доступа к потомкам:</a:t>
            </a:r>
            <a:endParaRPr lang="en-US" dirty="0" smtClean="0"/>
          </a:p>
          <a:p>
            <a:pPr lvl="1"/>
            <a:r>
              <a:rPr lang="en-US" dirty="0" err="1" smtClean="0"/>
              <a:t>GetSubclasses</a:t>
            </a:r>
            <a:r>
              <a:rPr lang="en-US" dirty="0" smtClean="0"/>
              <a:t> </a:t>
            </a:r>
            <a:r>
              <a:rPr lang="ru-RU" dirty="0" smtClean="0"/>
              <a:t>для классов, </a:t>
            </a:r>
            <a:r>
              <a:rPr lang="en-US" dirty="0" err="1" smtClean="0"/>
              <a:t>GetSubdirectories</a:t>
            </a:r>
            <a:r>
              <a:rPr lang="en-US" dirty="0" smtClean="0"/>
              <a:t> </a:t>
            </a:r>
            <a:r>
              <a:rPr lang="ru-RU" dirty="0" smtClean="0"/>
              <a:t>для файловой системы, и т.п.</a:t>
            </a:r>
          </a:p>
          <a:p>
            <a:r>
              <a:rPr lang="ru-RU" dirty="0" smtClean="0"/>
              <a:t>Компонент </a:t>
            </a:r>
            <a:r>
              <a:rPr lang="en-US" dirty="0" err="1" smtClean="0"/>
              <a:t>CTreeDisplay</a:t>
            </a:r>
            <a:r>
              <a:rPr lang="en-US" dirty="0" smtClean="0"/>
              <a:t> </a:t>
            </a:r>
            <a:r>
              <a:rPr lang="ru-RU" dirty="0" smtClean="0"/>
              <a:t>должен уметь отображать иерархии обоих видов даже если у них разные интерфейсы</a:t>
            </a:r>
            <a:endParaRPr lang="ru-RU" dirty="0"/>
          </a:p>
        </p:txBody>
      </p:sp>
      <p:sp>
        <p:nvSpPr>
          <p:cNvPr id="2" name="Заголовок 1"/>
          <p:cNvSpPr>
            <a:spLocks noGrp="1"/>
          </p:cNvSpPr>
          <p:nvPr>
            <p:ph type="title"/>
          </p:nvPr>
        </p:nvSpPr>
        <p:spPr/>
        <p:txBody>
          <a:bodyPr>
            <a:normAutofit/>
          </a:bodyPr>
          <a:lstStyle/>
          <a:p>
            <a:r>
              <a:rPr lang="ru-RU" dirty="0" smtClean="0"/>
              <a:t>Реализация сменных адаптеров</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8542928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b="1" dirty="0" smtClean="0"/>
              <a:t>Шаг 1</a:t>
            </a:r>
            <a:r>
              <a:rPr lang="ru-RU" dirty="0" smtClean="0"/>
              <a:t>. Поиск «узкого» интерфейса для </a:t>
            </a:r>
            <a:r>
              <a:rPr lang="en-US" dirty="0" err="1" smtClean="0"/>
              <a:t>Adaptee</a:t>
            </a:r>
            <a:endParaRPr lang="en-US" dirty="0" smtClean="0"/>
          </a:p>
          <a:p>
            <a:pPr lvl="1"/>
            <a:r>
              <a:rPr lang="ru-RU" dirty="0" smtClean="0"/>
              <a:t>Наименьшее подмножество операций, позволяющее выполнить адаптацию</a:t>
            </a:r>
          </a:p>
          <a:p>
            <a:pPr lvl="2"/>
            <a:r>
              <a:rPr lang="ru-RU" dirty="0" smtClean="0"/>
              <a:t>Минимальный интерфейс для </a:t>
            </a:r>
            <a:r>
              <a:rPr lang="en-US" dirty="0" err="1" smtClean="0"/>
              <a:t>CTreeDisplay</a:t>
            </a:r>
            <a:r>
              <a:rPr lang="en-US" dirty="0" smtClean="0"/>
              <a:t> </a:t>
            </a:r>
            <a:r>
              <a:rPr lang="ru-RU" dirty="0" smtClean="0"/>
              <a:t>может включать всего две операции </a:t>
            </a:r>
          </a:p>
          <a:p>
            <a:pPr lvl="3"/>
            <a:r>
              <a:rPr lang="ru-RU" dirty="0" smtClean="0"/>
              <a:t>Получить графическое представление узла</a:t>
            </a:r>
          </a:p>
          <a:p>
            <a:pPr lvl="3"/>
            <a:r>
              <a:rPr lang="ru-RU" dirty="0" smtClean="0"/>
              <a:t>Доступ к потомкам узла</a:t>
            </a:r>
          </a:p>
          <a:p>
            <a:r>
              <a:rPr lang="ru-RU" b="1" dirty="0" smtClean="0"/>
              <a:t>Шаг 2</a:t>
            </a:r>
            <a:r>
              <a:rPr lang="ru-RU" dirty="0" smtClean="0"/>
              <a:t>. Выбор одного из следующих подходов к реализации</a:t>
            </a:r>
          </a:p>
          <a:p>
            <a:pPr lvl="1"/>
            <a:r>
              <a:rPr lang="ru-RU" dirty="0" smtClean="0"/>
              <a:t>Использование абстрактных операций</a:t>
            </a:r>
          </a:p>
          <a:p>
            <a:pPr lvl="1"/>
            <a:r>
              <a:rPr lang="ru-RU" dirty="0" smtClean="0"/>
              <a:t>Использование объектов-уполномоченных</a:t>
            </a:r>
          </a:p>
        </p:txBody>
      </p:sp>
      <p:sp>
        <p:nvSpPr>
          <p:cNvPr id="2" name="Заголовок 1"/>
          <p:cNvSpPr>
            <a:spLocks noGrp="1"/>
          </p:cNvSpPr>
          <p:nvPr>
            <p:ph type="title"/>
          </p:nvPr>
        </p:nvSpPr>
        <p:spPr/>
        <p:txBody>
          <a:bodyPr>
            <a:normAutofit/>
          </a:bodyPr>
          <a:lstStyle/>
          <a:p>
            <a:r>
              <a:rPr lang="ru-RU" dirty="0" smtClean="0"/>
              <a:t>Реализация сменных адаптеров</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23759231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a:bodyPr>
          <a:lstStyle/>
          <a:p>
            <a:r>
              <a:rPr lang="ru-RU" dirty="0" smtClean="0"/>
              <a:t>Определим в классе </a:t>
            </a:r>
            <a:r>
              <a:rPr lang="en-US" dirty="0" err="1" smtClean="0"/>
              <a:t>CTreeDisplay</a:t>
            </a:r>
            <a:r>
              <a:rPr lang="ru-RU" dirty="0" smtClean="0"/>
              <a:t> абстрактные операции, соответствующие узкому интерфейсу класса </a:t>
            </a:r>
            <a:r>
              <a:rPr lang="en-US" dirty="0" err="1" smtClean="0"/>
              <a:t>Adaptee</a:t>
            </a:r>
            <a:endParaRPr lang="en-US" dirty="0" smtClean="0"/>
          </a:p>
          <a:p>
            <a:pPr lvl="1"/>
            <a:r>
              <a:rPr lang="ru-RU" dirty="0" smtClean="0"/>
              <a:t>Подклассы </a:t>
            </a:r>
            <a:r>
              <a:rPr lang="en-US" dirty="0" err="1" smtClean="0"/>
              <a:t>CTreeDisplay</a:t>
            </a:r>
            <a:r>
              <a:rPr lang="en-US" dirty="0" smtClean="0"/>
              <a:t> </a:t>
            </a:r>
            <a:r>
              <a:rPr lang="ru-RU" dirty="0" smtClean="0"/>
              <a:t>реализовывают данные операции и адаптируют иерархически структурированный объект</a:t>
            </a:r>
          </a:p>
          <a:p>
            <a:pPr lvl="2"/>
            <a:r>
              <a:rPr lang="ru-RU" dirty="0" smtClean="0"/>
              <a:t>Класс </a:t>
            </a:r>
            <a:r>
              <a:rPr lang="en-US" dirty="0" err="1" smtClean="0"/>
              <a:t>CDirectoryTreeDisplay</a:t>
            </a:r>
            <a:r>
              <a:rPr lang="en-US" dirty="0" smtClean="0"/>
              <a:t> </a:t>
            </a:r>
            <a:r>
              <a:rPr lang="ru-RU" dirty="0" smtClean="0"/>
              <a:t>будет осуществлять доступ к структуре каталогов файловой системы</a:t>
            </a:r>
          </a:p>
          <a:p>
            <a:pPr lvl="2"/>
            <a:r>
              <a:rPr lang="ru-RU" dirty="0" smtClean="0"/>
              <a:t>Класс </a:t>
            </a:r>
            <a:r>
              <a:rPr lang="en-US" dirty="0" err="1" smtClean="0"/>
              <a:t>CDirectoryTreeDisplay</a:t>
            </a:r>
            <a:r>
              <a:rPr lang="en-US" dirty="0" smtClean="0"/>
              <a:t> </a:t>
            </a:r>
            <a:r>
              <a:rPr lang="ru-RU" dirty="0" smtClean="0"/>
              <a:t>специализирует узкий интерфейс таким образом, чтобы он мог отображать структуру каталогов, составленную из объектов </a:t>
            </a:r>
            <a:r>
              <a:rPr lang="en-US" dirty="0" err="1" smtClean="0"/>
              <a:t>CFileSystemEntity</a:t>
            </a:r>
            <a:endParaRPr lang="ru-RU" dirty="0"/>
          </a:p>
        </p:txBody>
      </p:sp>
      <p:sp>
        <p:nvSpPr>
          <p:cNvPr id="2" name="Заголовок 1"/>
          <p:cNvSpPr>
            <a:spLocks noGrp="1"/>
          </p:cNvSpPr>
          <p:nvPr>
            <p:ph type="title"/>
          </p:nvPr>
        </p:nvSpPr>
        <p:spPr/>
        <p:txBody>
          <a:bodyPr>
            <a:normAutofit/>
          </a:bodyPr>
          <a:lstStyle/>
          <a:p>
            <a:r>
              <a:rPr lang="ru-RU" dirty="0" smtClean="0"/>
              <a:t>Подход 1 – «Использование абстрактных операций»</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4162546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lstStyle/>
          <a:p>
            <a:r>
              <a:rPr lang="ru-RU" dirty="0" smtClean="0"/>
              <a:t>Структура</a:t>
            </a:r>
            <a:endParaRPr lang="ru-RU" dirty="0"/>
          </a:p>
        </p:txBody>
      </p:sp>
      <p:sp>
        <p:nvSpPr>
          <p:cNvPr id="4" name="Прямоугольник 3"/>
          <p:cNvSpPr/>
          <p:nvPr/>
        </p:nvSpPr>
        <p:spPr>
          <a:xfrm>
            <a:off x="500034" y="2143116"/>
            <a:ext cx="342902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CTreeDisplay</a:t>
            </a:r>
            <a:r>
              <a:rPr lang="en-US" dirty="0" smtClean="0"/>
              <a:t> </a:t>
            </a:r>
            <a:r>
              <a:rPr lang="en-US" i="1" dirty="0" smtClean="0"/>
              <a:t>(Client, Target)</a:t>
            </a:r>
            <a:endParaRPr lang="ru-RU" b="1" i="1" dirty="0"/>
          </a:p>
        </p:txBody>
      </p:sp>
      <p:sp>
        <p:nvSpPr>
          <p:cNvPr id="5" name="Прямоугольник 5"/>
          <p:cNvSpPr/>
          <p:nvPr/>
        </p:nvSpPr>
        <p:spPr>
          <a:xfrm>
            <a:off x="500034" y="2500306"/>
            <a:ext cx="3429024"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i="1" dirty="0" err="1" smtClean="0"/>
              <a:t>GetChildren</a:t>
            </a:r>
            <a:r>
              <a:rPr lang="en-US" i="1" dirty="0" smtClean="0"/>
              <a:t>(</a:t>
            </a:r>
            <a:r>
              <a:rPr lang="en-US" i="1" dirty="0" err="1" smtClean="0"/>
              <a:t>CNode</a:t>
            </a:r>
            <a:r>
              <a:rPr lang="en-US" i="1" dirty="0" smtClean="0"/>
              <a:t>)</a:t>
            </a:r>
          </a:p>
          <a:p>
            <a:r>
              <a:rPr lang="en-US" i="1" dirty="0" err="1" smtClean="0"/>
              <a:t>CreateGraphicNode</a:t>
            </a:r>
            <a:r>
              <a:rPr lang="en-US" i="1" dirty="0" smtClean="0"/>
              <a:t>(</a:t>
            </a:r>
            <a:r>
              <a:rPr lang="en-US" i="1" dirty="0" err="1" smtClean="0"/>
              <a:t>CNode</a:t>
            </a:r>
            <a:r>
              <a:rPr lang="en-US" i="1" dirty="0" smtClean="0"/>
              <a:t>)</a:t>
            </a:r>
            <a:endParaRPr lang="en-US" dirty="0" smtClean="0"/>
          </a:p>
          <a:p>
            <a:r>
              <a:rPr lang="en-US" dirty="0" smtClean="0"/>
              <a:t>Display()</a:t>
            </a:r>
          </a:p>
          <a:p>
            <a:r>
              <a:rPr lang="en-US" dirty="0" err="1" smtClean="0"/>
              <a:t>BuildTree</a:t>
            </a:r>
            <a:r>
              <a:rPr lang="en-US" dirty="0" smtClean="0"/>
              <a:t>(Node n)</a:t>
            </a:r>
            <a:endParaRPr lang="ru-RU" dirty="0" smtClean="0"/>
          </a:p>
        </p:txBody>
      </p:sp>
      <p:sp>
        <p:nvSpPr>
          <p:cNvPr id="6" name="Равнобедренный треугольник 5"/>
          <p:cNvSpPr/>
          <p:nvPr/>
        </p:nvSpPr>
        <p:spPr>
          <a:xfrm>
            <a:off x="2000232" y="4143380"/>
            <a:ext cx="428628"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 name="Прямая соединительная линия 6"/>
          <p:cNvCxnSpPr>
            <a:stCxn id="5" idx="2"/>
            <a:endCxn id="6" idx="0"/>
          </p:cNvCxnSpPr>
          <p:nvPr/>
        </p:nvCxnSpPr>
        <p:spPr>
          <a:xfrm rot="5400000">
            <a:off x="1964513" y="3893347"/>
            <a:ext cx="500066"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285720" y="5214950"/>
            <a:ext cx="3857652"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DirectoryTreeDisplay</a:t>
            </a:r>
            <a:r>
              <a:rPr lang="en-US" dirty="0" smtClean="0"/>
              <a:t> </a:t>
            </a:r>
            <a:r>
              <a:rPr lang="en-US" i="1" dirty="0" smtClean="0"/>
              <a:t>(Adapter)</a:t>
            </a:r>
            <a:endParaRPr lang="ru-RU" b="1" i="1" dirty="0"/>
          </a:p>
        </p:txBody>
      </p:sp>
      <p:sp>
        <p:nvSpPr>
          <p:cNvPr id="10" name="Прямоугольник 5"/>
          <p:cNvSpPr/>
          <p:nvPr/>
        </p:nvSpPr>
        <p:spPr>
          <a:xfrm>
            <a:off x="285720" y="5572140"/>
            <a:ext cx="3857652" cy="857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smtClean="0"/>
              <a:t>GetChildren</a:t>
            </a:r>
            <a:r>
              <a:rPr lang="en-US" dirty="0" smtClean="0"/>
              <a:t>(Node)</a:t>
            </a:r>
          </a:p>
          <a:p>
            <a:r>
              <a:rPr lang="en-US" dirty="0" err="1" smtClean="0"/>
              <a:t>CreateGraphicNode</a:t>
            </a:r>
            <a:r>
              <a:rPr lang="en-US" dirty="0" smtClean="0"/>
              <a:t>(Node)</a:t>
            </a:r>
            <a:endParaRPr lang="ru-RU" dirty="0" smtClean="0"/>
          </a:p>
        </p:txBody>
      </p:sp>
      <p:sp>
        <p:nvSpPr>
          <p:cNvPr id="49" name="Прямоугольник 5"/>
          <p:cNvSpPr/>
          <p:nvPr/>
        </p:nvSpPr>
        <p:spPr>
          <a:xfrm>
            <a:off x="5000628" y="5572140"/>
            <a:ext cx="3071834" cy="857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smtClean="0"/>
              <a:t>CFileSystemEntity</a:t>
            </a:r>
            <a:r>
              <a:rPr lang="en-US" dirty="0" smtClean="0"/>
              <a:t> </a:t>
            </a:r>
            <a:r>
              <a:rPr lang="en-US" i="1" dirty="0" smtClean="0"/>
              <a:t>(</a:t>
            </a:r>
            <a:r>
              <a:rPr lang="en-US" i="1" dirty="0" err="1" smtClean="0"/>
              <a:t>Adaptee</a:t>
            </a:r>
            <a:r>
              <a:rPr lang="en-US" i="1" dirty="0" smtClean="0"/>
              <a:t>)</a:t>
            </a:r>
            <a:endParaRPr lang="ru-RU" i="1" dirty="0" smtClean="0"/>
          </a:p>
        </p:txBody>
      </p:sp>
      <p:cxnSp>
        <p:nvCxnSpPr>
          <p:cNvPr id="11" name="Соединительная линия уступом 10"/>
          <p:cNvCxnSpPr>
            <a:stCxn id="6" idx="3"/>
            <a:endCxn id="9" idx="0"/>
          </p:cNvCxnSpPr>
          <p:nvPr/>
        </p:nvCxnSpPr>
        <p:spPr>
          <a:xfrm rot="5400000">
            <a:off x="1821637" y="4822041"/>
            <a:ext cx="785818"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13" idx="6"/>
            <a:endCxn id="33" idx="1"/>
          </p:cNvCxnSpPr>
          <p:nvPr/>
        </p:nvCxnSpPr>
        <p:spPr>
          <a:xfrm>
            <a:off x="3786182" y="3500438"/>
            <a:ext cx="500066" cy="15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3643306" y="3429000"/>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Загнутый угол 32"/>
          <p:cNvSpPr/>
          <p:nvPr/>
        </p:nvSpPr>
        <p:spPr>
          <a:xfrm>
            <a:off x="4286248" y="2786058"/>
            <a:ext cx="4714908" cy="1428760"/>
          </a:xfrm>
          <a:prstGeom prst="foldedCorner">
            <a:avLst>
              <a:gd name="adj" fmla="val 16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en-US" sz="1600" dirty="0" err="1" smtClean="0"/>
              <a:t>GetChildren</a:t>
            </a:r>
            <a:r>
              <a:rPr lang="en-US" sz="1600" dirty="0" smtClean="0"/>
              <a:t>(n)</a:t>
            </a:r>
          </a:p>
          <a:p>
            <a:r>
              <a:rPr lang="ru-RU" sz="1600" dirty="0" smtClean="0"/>
              <a:t>Для каждого потомка </a:t>
            </a:r>
            <a:r>
              <a:rPr lang="en-US" sz="1600" dirty="0" smtClean="0"/>
              <a:t>{</a:t>
            </a:r>
          </a:p>
          <a:p>
            <a:pPr defTabSz="266700"/>
            <a:r>
              <a:rPr lang="en-US" sz="1600" dirty="0" smtClean="0"/>
              <a:t>	</a:t>
            </a:r>
            <a:r>
              <a:rPr lang="en-US" sz="1600" dirty="0" err="1" smtClean="0"/>
              <a:t>AddGraphicNode</a:t>
            </a:r>
            <a:r>
              <a:rPr lang="en-US" sz="1600" dirty="0" smtClean="0"/>
              <a:t>(</a:t>
            </a:r>
            <a:r>
              <a:rPr lang="en-US" sz="1600" dirty="0" err="1" smtClean="0"/>
              <a:t>CreateGraphicNode</a:t>
            </a:r>
            <a:r>
              <a:rPr lang="en-US" sz="1600" dirty="0" smtClean="0"/>
              <a:t>(child))</a:t>
            </a:r>
          </a:p>
          <a:p>
            <a:pPr defTabSz="266700"/>
            <a:r>
              <a:rPr lang="en-US" sz="1600" dirty="0" smtClean="0"/>
              <a:t>	</a:t>
            </a:r>
            <a:r>
              <a:rPr lang="en-US" sz="1600" dirty="0" err="1" smtClean="0"/>
              <a:t>BuildTree</a:t>
            </a:r>
            <a:r>
              <a:rPr lang="en-US" sz="1600" dirty="0" smtClean="0"/>
              <a:t>(child)</a:t>
            </a:r>
          </a:p>
          <a:p>
            <a:pPr defTabSz="266700"/>
            <a:r>
              <a:rPr lang="en-US" sz="1600" dirty="0" smtClean="0"/>
              <a:t>}</a:t>
            </a:r>
            <a:endParaRPr lang="ru-RU" sz="1600" dirty="0"/>
          </a:p>
        </p:txBody>
      </p:sp>
      <p:cxnSp>
        <p:nvCxnSpPr>
          <p:cNvPr id="45" name="Прямая со стрелкой 44"/>
          <p:cNvCxnSpPr>
            <a:stCxn id="10" idx="3"/>
            <a:endCxn id="77" idx="2"/>
          </p:cNvCxnSpPr>
          <p:nvPr/>
        </p:nvCxnSpPr>
        <p:spPr>
          <a:xfrm>
            <a:off x="4143372" y="6000768"/>
            <a:ext cx="71438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7" name="Овал 76"/>
          <p:cNvSpPr/>
          <p:nvPr/>
        </p:nvSpPr>
        <p:spPr>
          <a:xfrm>
            <a:off x="4857752" y="5929330"/>
            <a:ext cx="142876" cy="14287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Номер слайда 2"/>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4531511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en-US" dirty="0" err="1" smtClean="0"/>
              <a:t>CTreeDisplay</a:t>
            </a:r>
            <a:r>
              <a:rPr lang="ru-RU" dirty="0" smtClean="0"/>
              <a:t> выполняет переадресацию запросов к иерархической структуре объекту-уполномоченному</a:t>
            </a:r>
          </a:p>
          <a:p>
            <a:pPr lvl="1"/>
            <a:r>
              <a:rPr lang="ru-RU" dirty="0" smtClean="0"/>
              <a:t>Узкий интерфейс объекта-уполномоченного </a:t>
            </a:r>
            <a:r>
              <a:rPr lang="en-US" dirty="0" smtClean="0"/>
              <a:t>(</a:t>
            </a:r>
            <a:r>
              <a:rPr lang="ru-RU" dirty="0" smtClean="0"/>
              <a:t>Целевой объект) помещается в абстрактный класс</a:t>
            </a:r>
            <a:r>
              <a:rPr lang="en-US" dirty="0" smtClean="0"/>
              <a:t> </a:t>
            </a:r>
            <a:r>
              <a:rPr lang="en-US" dirty="0" err="1" smtClean="0"/>
              <a:t>CTreeAccessorDelegate</a:t>
            </a:r>
            <a:endParaRPr lang="ru-RU" dirty="0" smtClean="0"/>
          </a:p>
          <a:p>
            <a:pPr lvl="1"/>
            <a:r>
              <a:rPr lang="ru-RU" dirty="0" smtClean="0"/>
              <a:t>Класс</a:t>
            </a:r>
            <a:r>
              <a:rPr lang="en-US" dirty="0" smtClean="0"/>
              <a:t> </a:t>
            </a:r>
            <a:r>
              <a:rPr lang="en-US" dirty="0" err="1" smtClean="0"/>
              <a:t>CDirectoryBrowser</a:t>
            </a:r>
            <a:r>
              <a:rPr lang="ru-RU" dirty="0" smtClean="0"/>
              <a:t> (Адаптер) наследуется от </a:t>
            </a:r>
            <a:r>
              <a:rPr lang="en-US" dirty="0" err="1" smtClean="0"/>
              <a:t>CTreeAccessorDelegate</a:t>
            </a:r>
            <a:r>
              <a:rPr lang="ru-RU" dirty="0" smtClean="0"/>
              <a:t>, реализуя абстрактные операции уполномоченного объекта</a:t>
            </a:r>
            <a:endParaRPr lang="ru-RU" dirty="0"/>
          </a:p>
        </p:txBody>
      </p:sp>
      <p:sp>
        <p:nvSpPr>
          <p:cNvPr id="2" name="Заголовок 1"/>
          <p:cNvSpPr>
            <a:spLocks noGrp="1"/>
          </p:cNvSpPr>
          <p:nvPr>
            <p:ph type="title"/>
          </p:nvPr>
        </p:nvSpPr>
        <p:spPr/>
        <p:txBody>
          <a:bodyPr>
            <a:normAutofit/>
          </a:bodyPr>
          <a:lstStyle/>
          <a:p>
            <a:r>
              <a:rPr lang="ru-RU" dirty="0" smtClean="0"/>
              <a:t>Подход 2 – «Использование объектов-уполномоченных»</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4568259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idx="4294967295"/>
          </p:nvPr>
        </p:nvSpPr>
        <p:spPr>
          <a:xfrm>
            <a:off x="0" y="274638"/>
            <a:ext cx="8229600" cy="1143000"/>
          </a:xfrm>
        </p:spPr>
        <p:txBody>
          <a:bodyPr/>
          <a:lstStyle/>
          <a:p>
            <a:r>
              <a:rPr lang="ru-RU" dirty="0" smtClean="0"/>
              <a:t>Структура</a:t>
            </a:r>
            <a:endParaRPr lang="ru-RU" dirty="0"/>
          </a:p>
        </p:txBody>
      </p:sp>
      <p:sp>
        <p:nvSpPr>
          <p:cNvPr id="5" name="Прямоугольник 4"/>
          <p:cNvSpPr/>
          <p:nvPr/>
        </p:nvSpPr>
        <p:spPr>
          <a:xfrm>
            <a:off x="285720" y="2071678"/>
            <a:ext cx="3571900"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CTreeDisplay</a:t>
            </a:r>
            <a:r>
              <a:rPr lang="en-US" dirty="0" smtClean="0"/>
              <a:t> </a:t>
            </a:r>
            <a:r>
              <a:rPr lang="en-US" i="1" dirty="0" smtClean="0"/>
              <a:t>(Client)</a:t>
            </a:r>
            <a:endParaRPr lang="ru-RU" b="1" i="1" dirty="0"/>
          </a:p>
        </p:txBody>
      </p:sp>
      <p:sp>
        <p:nvSpPr>
          <p:cNvPr id="6" name="Прямоугольник 5"/>
          <p:cNvSpPr/>
          <p:nvPr/>
        </p:nvSpPr>
        <p:spPr>
          <a:xfrm>
            <a:off x="285720" y="2428868"/>
            <a:ext cx="3571900" cy="10715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smtClean="0"/>
              <a:t>SetDelegate</a:t>
            </a:r>
            <a:r>
              <a:rPr lang="en-US" sz="1400" dirty="0" smtClean="0"/>
              <a:t>(</a:t>
            </a:r>
            <a:r>
              <a:rPr lang="en-US" sz="1400" dirty="0" err="1" smtClean="0"/>
              <a:t>CTreeAccessorDelegate</a:t>
            </a:r>
            <a:r>
              <a:rPr lang="en-US" sz="1400" dirty="0" smtClean="0"/>
              <a:t>)</a:t>
            </a:r>
            <a:endParaRPr lang="ru-RU" sz="1400" dirty="0" smtClean="0"/>
          </a:p>
          <a:p>
            <a:r>
              <a:rPr lang="en-US" sz="1400" dirty="0" smtClean="0"/>
              <a:t>Display()</a:t>
            </a:r>
          </a:p>
          <a:p>
            <a:r>
              <a:rPr lang="en-US" sz="1400" dirty="0" err="1" smtClean="0"/>
              <a:t>BuildTree</a:t>
            </a:r>
            <a:r>
              <a:rPr lang="en-US" sz="1400" dirty="0" smtClean="0"/>
              <a:t>(Node n)</a:t>
            </a:r>
            <a:endParaRPr lang="ru-RU" sz="1400" dirty="0" smtClean="0"/>
          </a:p>
        </p:txBody>
      </p:sp>
      <p:sp>
        <p:nvSpPr>
          <p:cNvPr id="7" name="Овал 6"/>
          <p:cNvSpPr/>
          <p:nvPr/>
        </p:nvSpPr>
        <p:spPr>
          <a:xfrm>
            <a:off x="2214546" y="3214686"/>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Загнутый угол 7"/>
          <p:cNvSpPr/>
          <p:nvPr/>
        </p:nvSpPr>
        <p:spPr>
          <a:xfrm>
            <a:off x="-32" y="3786190"/>
            <a:ext cx="4572032" cy="1571636"/>
          </a:xfrm>
          <a:prstGeom prst="foldedCorner">
            <a:avLst>
              <a:gd name="adj" fmla="val 16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en-US" sz="1400" dirty="0" smtClean="0"/>
              <a:t>delegate-&gt;</a:t>
            </a:r>
            <a:r>
              <a:rPr lang="en-US" sz="1400" dirty="0" err="1" smtClean="0"/>
              <a:t>GetChildren</a:t>
            </a:r>
            <a:r>
              <a:rPr lang="en-US" sz="1400" dirty="0" smtClean="0"/>
              <a:t>(this, n)</a:t>
            </a:r>
          </a:p>
          <a:p>
            <a:r>
              <a:rPr lang="ru-RU" sz="1400" dirty="0" smtClean="0"/>
              <a:t>Для каждого потомка</a:t>
            </a:r>
            <a:r>
              <a:rPr lang="en-US" sz="1400" dirty="0" smtClean="0"/>
              <a:t> {</a:t>
            </a:r>
          </a:p>
          <a:p>
            <a:pPr defTabSz="266700"/>
            <a:r>
              <a:rPr lang="en-US" sz="1400" dirty="0" smtClean="0"/>
              <a:t>	</a:t>
            </a:r>
            <a:r>
              <a:rPr lang="en-US" sz="1400" dirty="0" err="1" smtClean="0"/>
              <a:t>AddGraphicNode</a:t>
            </a:r>
            <a:r>
              <a:rPr lang="en-US" sz="1400" dirty="0" smtClean="0"/>
              <a:t>(</a:t>
            </a:r>
          </a:p>
          <a:p>
            <a:pPr defTabSz="266700"/>
            <a:r>
              <a:rPr lang="en-US" sz="1400" dirty="0" smtClean="0"/>
              <a:t>		delegate-&gt;</a:t>
            </a:r>
            <a:r>
              <a:rPr lang="en-US" sz="1400" dirty="0" err="1" smtClean="0"/>
              <a:t>CreateGraphicNode</a:t>
            </a:r>
            <a:r>
              <a:rPr lang="en-US" sz="1400" dirty="0" smtClean="0"/>
              <a:t>(this, child))</a:t>
            </a:r>
          </a:p>
          <a:p>
            <a:pPr defTabSz="266700"/>
            <a:r>
              <a:rPr lang="en-US" sz="1400" dirty="0" smtClean="0"/>
              <a:t>	</a:t>
            </a:r>
            <a:r>
              <a:rPr lang="en-US" sz="1400" dirty="0" err="1" smtClean="0"/>
              <a:t>BuildTree</a:t>
            </a:r>
            <a:r>
              <a:rPr lang="en-US" sz="1400" dirty="0" smtClean="0"/>
              <a:t>(child)</a:t>
            </a:r>
          </a:p>
          <a:p>
            <a:pPr defTabSz="266700"/>
            <a:r>
              <a:rPr lang="en-US" sz="1400" dirty="0" smtClean="0"/>
              <a:t>}</a:t>
            </a:r>
            <a:endParaRPr lang="ru-RU" sz="1400" dirty="0"/>
          </a:p>
        </p:txBody>
      </p:sp>
      <p:cxnSp>
        <p:nvCxnSpPr>
          <p:cNvPr id="9" name="Прямая соединительная линия 8"/>
          <p:cNvCxnSpPr>
            <a:stCxn id="8" idx="0"/>
            <a:endCxn id="7" idx="4"/>
          </p:cNvCxnSpPr>
          <p:nvPr/>
        </p:nvCxnSpPr>
        <p:spPr>
          <a:xfrm rot="5400000" flipH="1" flipV="1">
            <a:off x="2071670" y="3571876"/>
            <a:ext cx="428628" cy="15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5" name="Прямоугольник 24"/>
          <p:cNvSpPr/>
          <p:nvPr/>
        </p:nvSpPr>
        <p:spPr>
          <a:xfrm>
            <a:off x="4929190" y="1571612"/>
            <a:ext cx="3857652"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CTreeAccessorDelegate</a:t>
            </a:r>
            <a:r>
              <a:rPr lang="en-US" b="1" dirty="0" smtClean="0"/>
              <a:t> </a:t>
            </a:r>
            <a:r>
              <a:rPr lang="en-US" i="1" dirty="0" smtClean="0"/>
              <a:t>(Target)</a:t>
            </a:r>
            <a:endParaRPr lang="ru-RU" b="1" i="1" dirty="0"/>
          </a:p>
        </p:txBody>
      </p:sp>
      <p:sp>
        <p:nvSpPr>
          <p:cNvPr id="26" name="Прямоугольник 25"/>
          <p:cNvSpPr/>
          <p:nvPr/>
        </p:nvSpPr>
        <p:spPr>
          <a:xfrm>
            <a:off x="4929190" y="1928802"/>
            <a:ext cx="3857652" cy="6429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smtClean="0"/>
              <a:t>GetChildren</a:t>
            </a:r>
            <a:r>
              <a:rPr lang="en-US" sz="1400" dirty="0" smtClean="0"/>
              <a:t>(</a:t>
            </a:r>
            <a:r>
              <a:rPr lang="en-US" sz="1400" dirty="0" err="1" smtClean="0"/>
              <a:t>CTreeDisplay</a:t>
            </a:r>
            <a:r>
              <a:rPr lang="en-US" sz="1400" dirty="0" smtClean="0"/>
              <a:t>, Node)</a:t>
            </a:r>
          </a:p>
          <a:p>
            <a:r>
              <a:rPr lang="en-US" sz="1400" dirty="0" err="1" smtClean="0"/>
              <a:t>CreateGraphicNode</a:t>
            </a:r>
            <a:r>
              <a:rPr lang="en-US" sz="1400" dirty="0" smtClean="0"/>
              <a:t>(</a:t>
            </a:r>
            <a:r>
              <a:rPr lang="en-US" sz="1400" dirty="0" err="1" smtClean="0"/>
              <a:t>CTreeDisplay</a:t>
            </a:r>
            <a:r>
              <a:rPr lang="en-US" sz="1400" dirty="0" smtClean="0"/>
              <a:t>, Node)</a:t>
            </a:r>
            <a:endParaRPr lang="ru-RU" sz="1400" dirty="0" smtClean="0"/>
          </a:p>
        </p:txBody>
      </p:sp>
      <p:sp>
        <p:nvSpPr>
          <p:cNvPr id="28" name="Прямоугольник 27"/>
          <p:cNvSpPr/>
          <p:nvPr/>
        </p:nvSpPr>
        <p:spPr>
          <a:xfrm>
            <a:off x="4929190" y="3286124"/>
            <a:ext cx="3857652"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CDirectoryBrowser</a:t>
            </a:r>
            <a:r>
              <a:rPr lang="en-US" b="1" dirty="0" smtClean="0"/>
              <a:t> </a:t>
            </a:r>
            <a:r>
              <a:rPr lang="en-US" i="1" dirty="0" smtClean="0"/>
              <a:t>(Adapter)</a:t>
            </a:r>
            <a:endParaRPr lang="ru-RU" b="1" i="1" dirty="0"/>
          </a:p>
        </p:txBody>
      </p:sp>
      <p:sp>
        <p:nvSpPr>
          <p:cNvPr id="29" name="Прямоугольник 28"/>
          <p:cNvSpPr/>
          <p:nvPr/>
        </p:nvSpPr>
        <p:spPr>
          <a:xfrm>
            <a:off x="4929190" y="3643314"/>
            <a:ext cx="3857652" cy="10715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smtClean="0"/>
              <a:t>GetChildren</a:t>
            </a:r>
            <a:r>
              <a:rPr lang="en-US" sz="1400" dirty="0" smtClean="0"/>
              <a:t>(</a:t>
            </a:r>
            <a:r>
              <a:rPr lang="en-US" sz="1400" dirty="0" err="1" smtClean="0"/>
              <a:t>CTreeDisplay</a:t>
            </a:r>
            <a:r>
              <a:rPr lang="en-US" sz="1400" dirty="0" smtClean="0"/>
              <a:t>, Node)</a:t>
            </a:r>
          </a:p>
          <a:p>
            <a:r>
              <a:rPr lang="en-US" sz="1400" dirty="0" err="1" smtClean="0"/>
              <a:t>CreateGraphicNode</a:t>
            </a:r>
            <a:r>
              <a:rPr lang="en-US" sz="1400" dirty="0" smtClean="0"/>
              <a:t>(</a:t>
            </a:r>
            <a:r>
              <a:rPr lang="en-US" sz="1400" dirty="0" err="1" smtClean="0"/>
              <a:t>CTreeDisplay</a:t>
            </a:r>
            <a:r>
              <a:rPr lang="en-US" sz="1400" dirty="0" smtClean="0"/>
              <a:t>, Node)</a:t>
            </a:r>
          </a:p>
          <a:p>
            <a:r>
              <a:rPr lang="en-US" sz="1400" dirty="0" err="1" smtClean="0"/>
              <a:t>CreateFile</a:t>
            </a:r>
            <a:r>
              <a:rPr lang="en-US" sz="1400" dirty="0" smtClean="0"/>
              <a:t>()</a:t>
            </a:r>
          </a:p>
          <a:p>
            <a:r>
              <a:rPr lang="en-US" sz="1400" dirty="0" err="1" smtClean="0"/>
              <a:t>DeleteFile</a:t>
            </a:r>
            <a:r>
              <a:rPr lang="en-US" sz="1400" dirty="0" smtClean="0"/>
              <a:t>()</a:t>
            </a:r>
            <a:endParaRPr lang="ru-RU" sz="1400" dirty="0" smtClean="0"/>
          </a:p>
        </p:txBody>
      </p:sp>
      <p:sp>
        <p:nvSpPr>
          <p:cNvPr id="30" name="Равнобедренный треугольник 29"/>
          <p:cNvSpPr/>
          <p:nvPr/>
        </p:nvSpPr>
        <p:spPr>
          <a:xfrm>
            <a:off x="6643702" y="2786058"/>
            <a:ext cx="428628"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1" name="Прямая соединительная линия 30"/>
          <p:cNvCxnSpPr>
            <a:stCxn id="26" idx="2"/>
            <a:endCxn id="30" idx="0"/>
          </p:cNvCxnSpPr>
          <p:nvPr/>
        </p:nvCxnSpPr>
        <p:spPr>
          <a:xfrm rot="5400000">
            <a:off x="6750859" y="2678901"/>
            <a:ext cx="214314"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Соединительная линия уступом 31"/>
          <p:cNvCxnSpPr>
            <a:stCxn id="30" idx="3"/>
            <a:endCxn id="28" idx="0"/>
          </p:cNvCxnSpPr>
          <p:nvPr/>
        </p:nvCxnSpPr>
        <p:spPr>
          <a:xfrm rot="5400000">
            <a:off x="6750859" y="3178967"/>
            <a:ext cx="214314"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Прямоугольник 5"/>
          <p:cNvSpPr/>
          <p:nvPr/>
        </p:nvSpPr>
        <p:spPr>
          <a:xfrm>
            <a:off x="5000628" y="5572140"/>
            <a:ext cx="3071834" cy="857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smtClean="0"/>
              <a:t>CFileSystemEntity</a:t>
            </a:r>
            <a:r>
              <a:rPr lang="en-US" sz="1600" dirty="0" smtClean="0"/>
              <a:t> </a:t>
            </a:r>
            <a:r>
              <a:rPr lang="en-US" sz="1600" i="1" dirty="0" smtClean="0"/>
              <a:t>(</a:t>
            </a:r>
            <a:r>
              <a:rPr lang="en-US" sz="1600" i="1" dirty="0" err="1" smtClean="0"/>
              <a:t>Adaptee</a:t>
            </a:r>
            <a:r>
              <a:rPr lang="en-US" sz="1600" i="1" dirty="0" smtClean="0"/>
              <a:t>)</a:t>
            </a:r>
            <a:endParaRPr lang="ru-RU" sz="1600" i="1" dirty="0" smtClean="0"/>
          </a:p>
        </p:txBody>
      </p:sp>
      <p:sp>
        <p:nvSpPr>
          <p:cNvPr id="46" name="Овал 45"/>
          <p:cNvSpPr/>
          <p:nvPr/>
        </p:nvSpPr>
        <p:spPr>
          <a:xfrm>
            <a:off x="4857752" y="5929330"/>
            <a:ext cx="142876" cy="14287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7" name="Соединительная линия уступом 46"/>
          <p:cNvCxnSpPr>
            <a:stCxn id="29" idx="1"/>
            <a:endCxn id="46" idx="2"/>
          </p:cNvCxnSpPr>
          <p:nvPr/>
        </p:nvCxnSpPr>
        <p:spPr>
          <a:xfrm rot="10800000" flipV="1">
            <a:off x="4857752" y="4179098"/>
            <a:ext cx="71438" cy="1821669"/>
          </a:xfrm>
          <a:prstGeom prst="bentConnector3">
            <a:avLst>
              <a:gd name="adj1" fmla="val 36666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52"/>
          <p:cNvCxnSpPr>
            <a:stCxn id="5" idx="3"/>
            <a:endCxn id="26" idx="1"/>
          </p:cNvCxnSpPr>
          <p:nvPr/>
        </p:nvCxnSpPr>
        <p:spPr>
          <a:xfrm>
            <a:off x="3857620" y="2250273"/>
            <a:ext cx="107157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857620" y="1857364"/>
            <a:ext cx="1071570" cy="369332"/>
          </a:xfrm>
          <a:prstGeom prst="rect">
            <a:avLst/>
          </a:prstGeom>
          <a:noFill/>
        </p:spPr>
        <p:txBody>
          <a:bodyPr wrap="square" rtlCol="0">
            <a:spAutoFit/>
          </a:bodyPr>
          <a:lstStyle/>
          <a:p>
            <a:r>
              <a:rPr lang="en-US" dirty="0" smtClean="0"/>
              <a:t>delegate</a:t>
            </a:r>
            <a:endParaRPr lang="ru-RU" dirty="0"/>
          </a:p>
        </p:txBody>
      </p:sp>
      <p:cxnSp>
        <p:nvCxnSpPr>
          <p:cNvPr id="59" name="Прямая со стрелкой 58"/>
          <p:cNvCxnSpPr>
            <a:stCxn id="28" idx="1"/>
          </p:cNvCxnSpPr>
          <p:nvPr/>
        </p:nvCxnSpPr>
        <p:spPr>
          <a:xfrm rot="10800000">
            <a:off x="3857620" y="3429001"/>
            <a:ext cx="1071570" cy="357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 name="Номер слайда 1"/>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3118777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b="1" dirty="0"/>
              <a:t>Преимущества и недостатки</a:t>
            </a:r>
            <a:br>
              <a:rPr lang="ru-RU" b="1"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231450204"/>
              </p:ext>
            </p:extLst>
          </p:nvPr>
        </p:nvGraphicFramePr>
        <p:xfrm>
          <a:off x="609600" y="2160588"/>
          <a:ext cx="6348413"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Номер слайда 1"/>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598574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2746"/>
            <a:ext cx="6347713" cy="1320800"/>
          </a:xfrm>
        </p:spPr>
        <p:txBody>
          <a:bodyPr>
            <a:normAutofit/>
          </a:bodyPr>
          <a:lstStyle/>
          <a:p>
            <a:r>
              <a:rPr lang="ru-RU" sz="2800" b="1" dirty="0"/>
              <a:t>Круглое отверстие</a:t>
            </a:r>
            <a:br>
              <a:rPr lang="ru-RU" sz="2800" b="1" dirty="0"/>
            </a:br>
            <a:endParaRPr lang="ru-RU" sz="2800" dirty="0"/>
          </a:p>
        </p:txBody>
      </p:sp>
      <p:sp>
        <p:nvSpPr>
          <p:cNvPr id="3" name="Объект 2"/>
          <p:cNvSpPr>
            <a:spLocks noGrp="1"/>
          </p:cNvSpPr>
          <p:nvPr>
            <p:ph idx="1"/>
          </p:nvPr>
        </p:nvSpPr>
        <p:spPr>
          <a:xfrm>
            <a:off x="381000" y="701510"/>
            <a:ext cx="3810001" cy="5562600"/>
          </a:xfrm>
        </p:spPr>
        <p:txBody>
          <a:bodyPr>
            <a:normAutofit fontScale="77500" lnSpcReduction="20000"/>
          </a:bodyPr>
          <a:lstStyle/>
          <a:p>
            <a:pPr marL="0" indent="0">
              <a:buNone/>
            </a:pPr>
            <a:r>
              <a:rPr lang="en-US" dirty="0"/>
              <a:t>public class </a:t>
            </a:r>
            <a:r>
              <a:rPr lang="en-US" dirty="0" err="1"/>
              <a:t>RoundHole</a:t>
            </a:r>
            <a:endParaRPr lang="en-US" dirty="0"/>
          </a:p>
          <a:p>
            <a:pPr marL="0" indent="0">
              <a:buNone/>
            </a:pPr>
            <a:r>
              <a:rPr lang="ru-RU" dirty="0"/>
              <a:t>{</a:t>
            </a:r>
          </a:p>
          <a:p>
            <a:pPr marL="0" indent="0">
              <a:buNone/>
            </a:pPr>
            <a:r>
              <a:rPr lang="en-US" dirty="0"/>
              <a:t>    private double radius</a:t>
            </a:r>
            <a:r>
              <a:rPr lang="en-US" dirty="0" smtClean="0"/>
              <a:t>;</a:t>
            </a:r>
            <a:endParaRPr lang="ru-RU" dirty="0"/>
          </a:p>
          <a:p>
            <a:pPr marL="0" indent="0">
              <a:buNone/>
            </a:pPr>
            <a:r>
              <a:rPr lang="en-US" dirty="0"/>
              <a:t>    public </a:t>
            </a:r>
            <a:r>
              <a:rPr lang="en-US" dirty="0" err="1"/>
              <a:t>RoundHole</a:t>
            </a:r>
            <a:r>
              <a:rPr lang="en-US" dirty="0"/>
              <a:t>(double radius)</a:t>
            </a:r>
          </a:p>
          <a:p>
            <a:pPr marL="0" indent="0">
              <a:buNone/>
            </a:pPr>
            <a:r>
              <a:rPr lang="ru-RU" dirty="0"/>
              <a:t>    {</a:t>
            </a:r>
          </a:p>
          <a:p>
            <a:pPr marL="0" indent="0">
              <a:buNone/>
            </a:pPr>
            <a:r>
              <a:rPr lang="en-US" dirty="0"/>
              <a:t>        </a:t>
            </a:r>
            <a:r>
              <a:rPr lang="en-US" dirty="0" err="1"/>
              <a:t>this.radius</a:t>
            </a:r>
            <a:r>
              <a:rPr lang="en-US" dirty="0"/>
              <a:t> = radius;</a:t>
            </a:r>
          </a:p>
          <a:p>
            <a:pPr marL="0" indent="0">
              <a:buNone/>
            </a:pPr>
            <a:r>
              <a:rPr lang="ru-RU" dirty="0"/>
              <a:t>    </a:t>
            </a:r>
            <a:r>
              <a:rPr lang="ru-RU" dirty="0" smtClean="0"/>
              <a:t>}</a:t>
            </a:r>
            <a:endParaRPr lang="ru-RU" dirty="0"/>
          </a:p>
          <a:p>
            <a:pPr marL="0" indent="0">
              <a:buNone/>
            </a:pPr>
            <a:r>
              <a:rPr lang="en-US" dirty="0"/>
              <a:t>    public double </a:t>
            </a:r>
            <a:r>
              <a:rPr lang="en-US" dirty="0" err="1"/>
              <a:t>getRadius</a:t>
            </a:r>
            <a:r>
              <a:rPr lang="en-US" dirty="0"/>
              <a:t>()</a:t>
            </a:r>
          </a:p>
          <a:p>
            <a:pPr marL="0" indent="0">
              <a:buNone/>
            </a:pPr>
            <a:r>
              <a:rPr lang="ru-RU" dirty="0"/>
              <a:t>    {</a:t>
            </a:r>
          </a:p>
          <a:p>
            <a:pPr marL="0" indent="0">
              <a:buNone/>
            </a:pPr>
            <a:r>
              <a:rPr lang="en-US" dirty="0"/>
              <a:t>        return radius;</a:t>
            </a:r>
          </a:p>
          <a:p>
            <a:pPr marL="0" indent="0">
              <a:buNone/>
            </a:pPr>
            <a:r>
              <a:rPr lang="ru-RU" dirty="0"/>
              <a:t>    </a:t>
            </a:r>
            <a:r>
              <a:rPr lang="ru-RU" dirty="0" smtClean="0"/>
              <a:t>}</a:t>
            </a:r>
          </a:p>
          <a:p>
            <a:pPr marL="0" indent="0">
              <a:buNone/>
            </a:pPr>
            <a:r>
              <a:rPr lang="en-US" dirty="0" smtClean="0"/>
              <a:t>    public </a:t>
            </a:r>
            <a:r>
              <a:rPr lang="en-US" dirty="0" err="1" smtClean="0"/>
              <a:t>boolean</a:t>
            </a:r>
            <a:r>
              <a:rPr lang="en-US" dirty="0" smtClean="0"/>
              <a:t> fits(</a:t>
            </a:r>
            <a:r>
              <a:rPr lang="en-US" dirty="0" err="1" smtClean="0"/>
              <a:t>RoundPeg</a:t>
            </a:r>
            <a:r>
              <a:rPr lang="en-US" dirty="0" smtClean="0"/>
              <a:t> peg)</a:t>
            </a:r>
          </a:p>
          <a:p>
            <a:pPr marL="0" indent="0">
              <a:buNone/>
            </a:pPr>
            <a:r>
              <a:rPr lang="ru-RU" dirty="0" smtClean="0"/>
              <a:t>    </a:t>
            </a:r>
            <a:r>
              <a:rPr lang="ru-RU" dirty="0"/>
              <a:t>{</a:t>
            </a:r>
          </a:p>
          <a:p>
            <a:pPr marL="0" indent="0">
              <a:buNone/>
            </a:pPr>
            <a:r>
              <a:rPr lang="en-US" dirty="0"/>
              <a:t>        </a:t>
            </a:r>
            <a:r>
              <a:rPr lang="en-US" dirty="0" err="1"/>
              <a:t>boolean</a:t>
            </a:r>
            <a:r>
              <a:rPr lang="en-US" dirty="0"/>
              <a:t> result;</a:t>
            </a:r>
          </a:p>
          <a:p>
            <a:pPr marL="0" indent="0">
              <a:buNone/>
            </a:pPr>
            <a:r>
              <a:rPr lang="en-US" dirty="0"/>
              <a:t>        result = (</a:t>
            </a:r>
            <a:r>
              <a:rPr lang="en-US" dirty="0" err="1"/>
              <a:t>this.getRadius</a:t>
            </a:r>
            <a:r>
              <a:rPr lang="en-US" dirty="0"/>
              <a:t>() &gt;= </a:t>
            </a:r>
            <a:r>
              <a:rPr lang="en-US" dirty="0" err="1"/>
              <a:t>peg.getRadius</a:t>
            </a:r>
            <a:r>
              <a:rPr lang="en-US" dirty="0"/>
              <a:t>());</a:t>
            </a:r>
          </a:p>
          <a:p>
            <a:pPr marL="0" indent="0">
              <a:buNone/>
            </a:pPr>
            <a:r>
              <a:rPr lang="en-US" dirty="0"/>
              <a:t>        return result;</a:t>
            </a:r>
          </a:p>
          <a:p>
            <a:pPr marL="0" indent="0">
              <a:buNone/>
            </a:pPr>
            <a:r>
              <a:rPr lang="ru-RU" dirty="0"/>
              <a:t>    }</a:t>
            </a:r>
          </a:p>
          <a:p>
            <a:pPr marL="0" indent="0">
              <a:buNone/>
            </a:pPr>
            <a:r>
              <a:rPr lang="ru-RU" dirty="0"/>
              <a:t>}</a:t>
            </a:r>
          </a:p>
        </p:txBody>
      </p:sp>
      <p:sp>
        <p:nvSpPr>
          <p:cNvPr id="4" name="Номер слайда 3"/>
          <p:cNvSpPr>
            <a:spLocks noGrp="1"/>
          </p:cNvSpPr>
          <p:nvPr>
            <p:ph type="sldNum" sz="quarter" idx="12"/>
          </p:nvPr>
        </p:nvSpPr>
        <p:spPr/>
        <p:txBody>
          <a:bodyPr/>
          <a:lstStyle/>
          <a:p>
            <a:fld id="{6D22F896-40B5-4ADD-8801-0D06FADFA095}" type="slidenum">
              <a:rPr lang="en-US" smtClean="0"/>
              <a:t>28</a:t>
            </a:fld>
            <a:endParaRPr lang="en-US" dirty="0"/>
          </a:p>
        </p:txBody>
      </p:sp>
      <p:sp>
        <p:nvSpPr>
          <p:cNvPr id="8" name="Заголовок 1"/>
          <p:cNvSpPr txBox="1">
            <a:spLocks/>
          </p:cNvSpPr>
          <p:nvPr/>
        </p:nvSpPr>
        <p:spPr>
          <a:xfrm>
            <a:off x="3783455" y="22746"/>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ru-RU" sz="2800" b="1" dirty="0" smtClean="0"/>
              <a:t>Круглый колышек</a:t>
            </a:r>
            <a:endParaRPr lang="ru-RU" sz="2800" dirty="0"/>
          </a:p>
        </p:txBody>
      </p:sp>
      <p:sp>
        <p:nvSpPr>
          <p:cNvPr id="9" name="Объект 2"/>
          <p:cNvSpPr txBox="1">
            <a:spLocks/>
          </p:cNvSpPr>
          <p:nvPr/>
        </p:nvSpPr>
        <p:spPr>
          <a:xfrm>
            <a:off x="3801652" y="762000"/>
            <a:ext cx="6347714" cy="388077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fontAlgn="auto">
              <a:buFont typeface="Wingdings 3" charset="2"/>
              <a:buNone/>
            </a:pPr>
            <a:r>
              <a:rPr lang="en-US" smtClean="0"/>
              <a:t>public class RoundPeg</a:t>
            </a:r>
          </a:p>
          <a:p>
            <a:pPr marL="0" indent="0" fontAlgn="auto">
              <a:buFont typeface="Wingdings 3" charset="2"/>
              <a:buNone/>
            </a:pPr>
            <a:r>
              <a:rPr lang="ru-RU" smtClean="0"/>
              <a:t>{</a:t>
            </a:r>
          </a:p>
          <a:p>
            <a:pPr marL="0" indent="0" fontAlgn="auto">
              <a:buFont typeface="Wingdings 3" charset="2"/>
              <a:buNone/>
            </a:pPr>
            <a:r>
              <a:rPr lang="en-US" smtClean="0"/>
              <a:t>    private double radius;</a:t>
            </a:r>
          </a:p>
          <a:p>
            <a:pPr marL="0" indent="0" fontAlgn="auto">
              <a:buFont typeface="Wingdings 3" charset="2"/>
              <a:buNone/>
            </a:pPr>
            <a:r>
              <a:rPr lang="en-US" smtClean="0"/>
              <a:t>    public RoundPeg() { }</a:t>
            </a:r>
          </a:p>
          <a:p>
            <a:pPr marL="0" indent="0" fontAlgn="auto">
              <a:buFont typeface="Wingdings 3" charset="2"/>
              <a:buNone/>
            </a:pPr>
            <a:r>
              <a:rPr lang="en-US" smtClean="0"/>
              <a:t>    public RoundPeg(double radius)</a:t>
            </a:r>
          </a:p>
          <a:p>
            <a:pPr marL="0" indent="0" fontAlgn="auto">
              <a:buFont typeface="Wingdings 3" charset="2"/>
              <a:buNone/>
            </a:pPr>
            <a:r>
              <a:rPr lang="ru-RU" smtClean="0"/>
              <a:t>    {</a:t>
            </a:r>
          </a:p>
          <a:p>
            <a:pPr marL="0" indent="0" fontAlgn="auto">
              <a:buFont typeface="Wingdings 3" charset="2"/>
              <a:buNone/>
            </a:pPr>
            <a:r>
              <a:rPr lang="en-US" smtClean="0"/>
              <a:t>        this.radius = radius;</a:t>
            </a:r>
          </a:p>
          <a:p>
            <a:pPr marL="0" indent="0" fontAlgn="auto">
              <a:buFont typeface="Wingdings 3" charset="2"/>
              <a:buNone/>
            </a:pPr>
            <a:r>
              <a:rPr lang="ru-RU" smtClean="0"/>
              <a:t>    }</a:t>
            </a:r>
          </a:p>
          <a:p>
            <a:pPr marL="0" indent="0" fontAlgn="auto">
              <a:buFont typeface="Wingdings 3" charset="2"/>
              <a:buNone/>
            </a:pPr>
            <a:r>
              <a:rPr lang="en-US" smtClean="0"/>
              <a:t>    public double getRadius()</a:t>
            </a:r>
          </a:p>
          <a:p>
            <a:pPr marL="0" indent="0" fontAlgn="auto">
              <a:buFont typeface="Wingdings 3" charset="2"/>
              <a:buNone/>
            </a:pPr>
            <a:r>
              <a:rPr lang="ru-RU" smtClean="0"/>
              <a:t>    {</a:t>
            </a:r>
          </a:p>
          <a:p>
            <a:pPr marL="0" indent="0" fontAlgn="auto">
              <a:buFont typeface="Wingdings 3" charset="2"/>
              <a:buNone/>
            </a:pPr>
            <a:r>
              <a:rPr lang="en-US" smtClean="0"/>
              <a:t>        return radius;</a:t>
            </a:r>
          </a:p>
          <a:p>
            <a:pPr marL="0" indent="0" fontAlgn="auto">
              <a:buFont typeface="Wingdings 3" charset="2"/>
              <a:buNone/>
            </a:pPr>
            <a:r>
              <a:rPr lang="ru-RU" smtClean="0"/>
              <a:t>    }</a:t>
            </a:r>
          </a:p>
          <a:p>
            <a:pPr marL="0" indent="0" fontAlgn="auto">
              <a:buFont typeface="Wingdings 3" charset="2"/>
              <a:buNone/>
            </a:pPr>
            <a:r>
              <a:rPr lang="ru-RU" smtClean="0"/>
              <a:t>}</a:t>
            </a:r>
            <a:endParaRPr lang="ru-RU" dirty="0"/>
          </a:p>
        </p:txBody>
      </p:sp>
      <p:pic>
        <p:nvPicPr>
          <p:cNvPr id="7170" name="Picture 2" descr="Ð¡ÑÑÑÐºÑÑÑÐ° ÐºÐ»Ð°ÑÑÐ¾Ð² Ð¿ÑÐ¸Ð¼ÐµÑÐ° Ð¿Ð°ÑÑÐµÑÐ½Ð° ÐÐ´Ð°Ð¿ÑÐµ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925866"/>
            <a:ext cx="4810835" cy="300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992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 y="152400"/>
            <a:ext cx="8534400" cy="1320800"/>
          </a:xfrm>
        </p:spPr>
        <p:txBody>
          <a:bodyPr numCol="2">
            <a:noAutofit/>
          </a:bodyPr>
          <a:lstStyle/>
          <a:p>
            <a:r>
              <a:rPr lang="ru-RU" sz="2400" b="1" dirty="0"/>
              <a:t>Квадратный </a:t>
            </a:r>
            <a:r>
              <a:rPr lang="ru-RU" sz="2400" b="1" dirty="0" smtClean="0"/>
              <a:t>колышек</a:t>
            </a:r>
            <a:r>
              <a:rPr lang="en-US" sz="2400" b="1" dirty="0" smtClean="0"/>
              <a:t> </a:t>
            </a:r>
            <a:br>
              <a:rPr lang="en-US" sz="2400" b="1" dirty="0" smtClean="0"/>
            </a:br>
            <a:r>
              <a:rPr lang="en-US" sz="2400" b="1" dirty="0"/>
              <a:t/>
            </a:r>
            <a:br>
              <a:rPr lang="en-US" sz="2400" b="1" dirty="0"/>
            </a:b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ru-RU" sz="2400" b="1" dirty="0" smtClean="0"/>
              <a:t>Адаптер </a:t>
            </a:r>
            <a:r>
              <a:rPr lang="ru-RU" sz="2400" b="1" dirty="0"/>
              <a:t>квадратных колышков к круглым отверстиям</a:t>
            </a:r>
            <a:br>
              <a:rPr lang="ru-RU" sz="2400" b="1" dirty="0"/>
            </a:br>
            <a:r>
              <a:rPr lang="ru-RU" sz="2400" b="1" dirty="0"/>
              <a:t/>
            </a:r>
            <a:br>
              <a:rPr lang="ru-RU" sz="2400" b="1" dirty="0"/>
            </a:br>
            <a:endParaRPr lang="ru-RU" sz="2400" dirty="0"/>
          </a:p>
        </p:txBody>
      </p:sp>
      <p:sp>
        <p:nvSpPr>
          <p:cNvPr id="3" name="Объект 2"/>
          <p:cNvSpPr>
            <a:spLocks noGrp="1"/>
          </p:cNvSpPr>
          <p:nvPr>
            <p:ph idx="1"/>
          </p:nvPr>
        </p:nvSpPr>
        <p:spPr>
          <a:xfrm>
            <a:off x="228600" y="1371600"/>
            <a:ext cx="8534400" cy="5410200"/>
          </a:xfrm>
        </p:spPr>
        <p:txBody>
          <a:bodyPr numCol="2">
            <a:normAutofit fontScale="77500" lnSpcReduction="20000"/>
          </a:bodyPr>
          <a:lstStyle/>
          <a:p>
            <a:pPr marL="0" indent="0">
              <a:buNone/>
            </a:pPr>
            <a:r>
              <a:rPr lang="en-US" dirty="0"/>
              <a:t>public class </a:t>
            </a:r>
            <a:r>
              <a:rPr lang="en-US" dirty="0" err="1"/>
              <a:t>SquarePeg</a:t>
            </a:r>
            <a:endParaRPr lang="en-US" dirty="0"/>
          </a:p>
          <a:p>
            <a:pPr marL="0" indent="0">
              <a:buNone/>
            </a:pPr>
            <a:r>
              <a:rPr lang="ru-RU" dirty="0"/>
              <a:t>{</a:t>
            </a:r>
          </a:p>
          <a:p>
            <a:pPr marL="0" indent="0">
              <a:buNone/>
            </a:pPr>
            <a:r>
              <a:rPr lang="en-US" dirty="0"/>
              <a:t>    private double width;</a:t>
            </a:r>
          </a:p>
          <a:p>
            <a:pPr marL="0" indent="0">
              <a:buNone/>
            </a:pPr>
            <a:r>
              <a:rPr lang="en-US" dirty="0"/>
              <a:t>    public </a:t>
            </a:r>
            <a:r>
              <a:rPr lang="en-US" dirty="0" err="1"/>
              <a:t>SquarePeg</a:t>
            </a:r>
            <a:r>
              <a:rPr lang="en-US" dirty="0"/>
              <a:t>(double width)</a:t>
            </a:r>
          </a:p>
          <a:p>
            <a:pPr marL="0" indent="0">
              <a:buNone/>
            </a:pPr>
            <a:r>
              <a:rPr lang="ru-RU" dirty="0"/>
              <a:t>    {</a:t>
            </a:r>
          </a:p>
          <a:p>
            <a:pPr marL="0" indent="0">
              <a:buNone/>
            </a:pPr>
            <a:r>
              <a:rPr lang="en-US" dirty="0"/>
              <a:t>        </a:t>
            </a:r>
            <a:r>
              <a:rPr lang="en-US" dirty="0" err="1"/>
              <a:t>this.width</a:t>
            </a:r>
            <a:r>
              <a:rPr lang="en-US" dirty="0"/>
              <a:t> = width;</a:t>
            </a:r>
          </a:p>
          <a:p>
            <a:pPr marL="0" indent="0">
              <a:buNone/>
            </a:pPr>
            <a:r>
              <a:rPr lang="ru-RU" dirty="0"/>
              <a:t>    }</a:t>
            </a:r>
          </a:p>
          <a:p>
            <a:pPr marL="0" indent="0">
              <a:buNone/>
            </a:pPr>
            <a:r>
              <a:rPr lang="en-US" dirty="0"/>
              <a:t>    public double </a:t>
            </a:r>
            <a:r>
              <a:rPr lang="en-US" dirty="0" err="1"/>
              <a:t>getWidth</a:t>
            </a:r>
            <a:r>
              <a:rPr lang="en-US" dirty="0"/>
              <a:t>()</a:t>
            </a:r>
          </a:p>
          <a:p>
            <a:pPr marL="0" indent="0">
              <a:buNone/>
            </a:pPr>
            <a:r>
              <a:rPr lang="ru-RU" dirty="0"/>
              <a:t>    {</a:t>
            </a:r>
          </a:p>
          <a:p>
            <a:pPr marL="0" indent="0">
              <a:buNone/>
            </a:pPr>
            <a:r>
              <a:rPr lang="en-US" dirty="0"/>
              <a:t>        return width;</a:t>
            </a:r>
          </a:p>
          <a:p>
            <a:pPr marL="0" indent="0">
              <a:buNone/>
            </a:pPr>
            <a:r>
              <a:rPr lang="ru-RU" dirty="0"/>
              <a:t>    }</a:t>
            </a:r>
          </a:p>
          <a:p>
            <a:pPr marL="0" indent="0">
              <a:buNone/>
            </a:pPr>
            <a:r>
              <a:rPr lang="en-US" dirty="0"/>
              <a:t>    public double </a:t>
            </a:r>
            <a:r>
              <a:rPr lang="en-US" dirty="0" err="1"/>
              <a:t>getSquare</a:t>
            </a:r>
            <a:r>
              <a:rPr lang="en-US" dirty="0"/>
              <a:t>()</a:t>
            </a:r>
          </a:p>
          <a:p>
            <a:pPr marL="0" indent="0">
              <a:buNone/>
            </a:pPr>
            <a:r>
              <a:rPr lang="ru-RU" dirty="0"/>
              <a:t>    {</a:t>
            </a:r>
          </a:p>
          <a:p>
            <a:pPr marL="0" indent="0">
              <a:buNone/>
            </a:pPr>
            <a:r>
              <a:rPr lang="en-US" dirty="0"/>
              <a:t>        double result;</a:t>
            </a:r>
          </a:p>
          <a:p>
            <a:pPr marL="0" indent="0">
              <a:buNone/>
            </a:pPr>
            <a:r>
              <a:rPr lang="en-US" dirty="0"/>
              <a:t>        result = </a:t>
            </a:r>
            <a:r>
              <a:rPr lang="en-US" dirty="0" err="1"/>
              <a:t>Math.pow</a:t>
            </a:r>
            <a:r>
              <a:rPr lang="en-US" dirty="0"/>
              <a:t>(</a:t>
            </a:r>
            <a:r>
              <a:rPr lang="en-US" dirty="0" err="1"/>
              <a:t>this.width</a:t>
            </a:r>
            <a:r>
              <a:rPr lang="en-US" dirty="0"/>
              <a:t>, 2);</a:t>
            </a:r>
          </a:p>
          <a:p>
            <a:pPr marL="0" indent="0">
              <a:buNone/>
            </a:pPr>
            <a:r>
              <a:rPr lang="en-US" dirty="0"/>
              <a:t>        return result;</a:t>
            </a:r>
          </a:p>
          <a:p>
            <a:pPr marL="0" indent="0">
              <a:buNone/>
            </a:pPr>
            <a:r>
              <a:rPr lang="ru-RU" dirty="0"/>
              <a:t>    }</a:t>
            </a:r>
          </a:p>
          <a:p>
            <a:pPr marL="0" indent="0">
              <a:buNone/>
            </a:pPr>
            <a:r>
              <a:rPr lang="ru-RU" dirty="0" smtClean="0"/>
              <a:t>}</a:t>
            </a:r>
            <a:endParaRPr lang="en-US" dirty="0" smtClean="0"/>
          </a:p>
          <a:p>
            <a:pPr marL="0" indent="0">
              <a:buNone/>
            </a:pPr>
            <a:r>
              <a:rPr lang="en-US" dirty="0"/>
              <a:t>public class </a:t>
            </a:r>
            <a:r>
              <a:rPr lang="en-US" dirty="0" err="1"/>
              <a:t>SquarePegAdapter</a:t>
            </a:r>
            <a:r>
              <a:rPr lang="en-US" dirty="0"/>
              <a:t> : </a:t>
            </a:r>
            <a:r>
              <a:rPr lang="en-US" dirty="0" err="1"/>
              <a:t>RoundPeg</a:t>
            </a:r>
            <a:endParaRPr lang="en-US" dirty="0"/>
          </a:p>
          <a:p>
            <a:pPr marL="0" indent="0">
              <a:buNone/>
            </a:pPr>
            <a:r>
              <a:rPr lang="ru-RU" dirty="0"/>
              <a:t>{</a:t>
            </a:r>
          </a:p>
          <a:p>
            <a:pPr marL="0" indent="0">
              <a:buNone/>
            </a:pPr>
            <a:r>
              <a:rPr lang="en-US" dirty="0"/>
              <a:t>    private </a:t>
            </a:r>
            <a:r>
              <a:rPr lang="en-US" dirty="0" err="1"/>
              <a:t>SquarePeg</a:t>
            </a:r>
            <a:r>
              <a:rPr lang="en-US" dirty="0"/>
              <a:t> peg;</a:t>
            </a:r>
          </a:p>
          <a:p>
            <a:pPr marL="0" indent="0">
              <a:buNone/>
            </a:pPr>
            <a:r>
              <a:rPr lang="en-US" dirty="0"/>
              <a:t>    public </a:t>
            </a:r>
            <a:r>
              <a:rPr lang="en-US" dirty="0" err="1"/>
              <a:t>SquarePegAdapter</a:t>
            </a:r>
            <a:r>
              <a:rPr lang="en-US" dirty="0"/>
              <a:t>(</a:t>
            </a:r>
            <a:r>
              <a:rPr lang="en-US" dirty="0" err="1"/>
              <a:t>SquarePeg</a:t>
            </a:r>
            <a:r>
              <a:rPr lang="en-US" dirty="0"/>
              <a:t> peg)</a:t>
            </a:r>
          </a:p>
          <a:p>
            <a:pPr marL="0" indent="0">
              <a:buNone/>
            </a:pPr>
            <a:r>
              <a:rPr lang="ru-RU" dirty="0"/>
              <a:t>    {</a:t>
            </a:r>
          </a:p>
          <a:p>
            <a:pPr marL="0" indent="0">
              <a:buNone/>
            </a:pPr>
            <a:r>
              <a:rPr lang="en-US" dirty="0"/>
              <a:t>        </a:t>
            </a:r>
            <a:r>
              <a:rPr lang="en-US" dirty="0" err="1"/>
              <a:t>this.peg</a:t>
            </a:r>
            <a:r>
              <a:rPr lang="en-US" dirty="0"/>
              <a:t> = peg;</a:t>
            </a:r>
          </a:p>
          <a:p>
            <a:pPr marL="0" indent="0">
              <a:buNone/>
            </a:pPr>
            <a:r>
              <a:rPr lang="ru-RU" dirty="0"/>
              <a:t>    }</a:t>
            </a:r>
          </a:p>
          <a:p>
            <a:pPr marL="0" indent="0">
              <a:buNone/>
            </a:pPr>
            <a:r>
              <a:rPr lang="en-US" dirty="0"/>
              <a:t>    public override double </a:t>
            </a:r>
            <a:r>
              <a:rPr lang="en-US" dirty="0" err="1"/>
              <a:t>getRadius</a:t>
            </a:r>
            <a:r>
              <a:rPr lang="en-US" dirty="0"/>
              <a:t>()</a:t>
            </a:r>
          </a:p>
          <a:p>
            <a:pPr marL="0" indent="0">
              <a:buNone/>
            </a:pPr>
            <a:r>
              <a:rPr lang="ru-RU" dirty="0"/>
              <a:t>    {</a:t>
            </a:r>
          </a:p>
          <a:p>
            <a:pPr marL="0" indent="0">
              <a:buNone/>
            </a:pPr>
            <a:r>
              <a:rPr lang="en-US" dirty="0"/>
              <a:t>        double result;</a:t>
            </a:r>
          </a:p>
          <a:p>
            <a:pPr marL="0" indent="0">
              <a:buNone/>
            </a:pPr>
            <a:r>
              <a:rPr lang="ru-RU" dirty="0"/>
              <a:t>        // Рассчитываем минимальный радиус, в который пролезет этот колышек.</a:t>
            </a:r>
          </a:p>
          <a:p>
            <a:pPr marL="0" indent="0">
              <a:buNone/>
            </a:pPr>
            <a:r>
              <a:rPr lang="en-US" dirty="0"/>
              <a:t>        result = (</a:t>
            </a:r>
            <a:r>
              <a:rPr lang="en-US" dirty="0" err="1"/>
              <a:t>Math.sqrt</a:t>
            </a:r>
            <a:r>
              <a:rPr lang="en-US" dirty="0"/>
              <a:t>(</a:t>
            </a:r>
            <a:r>
              <a:rPr lang="en-US" dirty="0" err="1"/>
              <a:t>Math.pow</a:t>
            </a:r>
            <a:r>
              <a:rPr lang="en-US" dirty="0"/>
              <a:t>((</a:t>
            </a:r>
            <a:r>
              <a:rPr lang="en-US" dirty="0" err="1"/>
              <a:t>peg.getWidth</a:t>
            </a:r>
            <a:r>
              <a:rPr lang="en-US" dirty="0"/>
              <a:t>() / 2), 2) * 2));</a:t>
            </a:r>
          </a:p>
          <a:p>
            <a:pPr marL="0" indent="0">
              <a:buNone/>
            </a:pPr>
            <a:r>
              <a:rPr lang="en-US" dirty="0"/>
              <a:t>        return result;</a:t>
            </a:r>
          </a:p>
          <a:p>
            <a:pPr marL="0" indent="0">
              <a:buNone/>
            </a:pPr>
            <a:r>
              <a:rPr lang="ru-RU" dirty="0"/>
              <a:t>    }</a:t>
            </a:r>
          </a:p>
          <a:p>
            <a:pPr marL="0" indent="0">
              <a:buNone/>
            </a:pPr>
            <a:r>
              <a:rPr lang="ru-RU" dirty="0"/>
              <a:t>}</a:t>
            </a:r>
          </a:p>
        </p:txBody>
      </p:sp>
      <p:sp>
        <p:nvSpPr>
          <p:cNvPr id="4" name="Номер слайда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18474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 структурным паттернам проектирования относятся следующие:</a:t>
            </a:r>
          </a:p>
        </p:txBody>
      </p:sp>
      <p:sp>
        <p:nvSpPr>
          <p:cNvPr id="3" name="Объект 2"/>
          <p:cNvSpPr>
            <a:spLocks noGrp="1"/>
          </p:cNvSpPr>
          <p:nvPr>
            <p:ph idx="1"/>
          </p:nvPr>
        </p:nvSpPr>
        <p:spPr>
          <a:xfrm>
            <a:off x="609598" y="2438401"/>
            <a:ext cx="6347714" cy="2971800"/>
          </a:xfrm>
        </p:spPr>
        <p:txBody>
          <a:bodyPr/>
          <a:lstStyle/>
          <a:p>
            <a:r>
              <a:rPr lang="ru-RU" dirty="0"/>
              <a:t>адаптер (</a:t>
            </a:r>
            <a:r>
              <a:rPr lang="en-US" dirty="0"/>
              <a:t>adapter</a:t>
            </a:r>
            <a:r>
              <a:rPr lang="en-US" dirty="0" smtClean="0"/>
              <a:t>);</a:t>
            </a:r>
          </a:p>
          <a:p>
            <a:r>
              <a:rPr lang="ru-RU" dirty="0" smtClean="0"/>
              <a:t>мост </a:t>
            </a:r>
            <a:r>
              <a:rPr lang="ru-RU" dirty="0"/>
              <a:t>(</a:t>
            </a:r>
            <a:r>
              <a:rPr lang="en-US" dirty="0"/>
              <a:t>bridge); </a:t>
            </a:r>
          </a:p>
          <a:p>
            <a:r>
              <a:rPr lang="ru-RU" dirty="0" smtClean="0"/>
              <a:t>компоновщик </a:t>
            </a:r>
            <a:r>
              <a:rPr lang="ru-RU" dirty="0"/>
              <a:t>(</a:t>
            </a:r>
            <a:r>
              <a:rPr lang="en-US" dirty="0"/>
              <a:t>composite); </a:t>
            </a:r>
            <a:endParaRPr lang="en-US" dirty="0" smtClean="0"/>
          </a:p>
          <a:p>
            <a:r>
              <a:rPr lang="ru-RU" dirty="0" smtClean="0"/>
              <a:t>декоратор </a:t>
            </a:r>
            <a:r>
              <a:rPr lang="ru-RU" dirty="0"/>
              <a:t>(</a:t>
            </a:r>
            <a:r>
              <a:rPr lang="en-US" dirty="0"/>
              <a:t>decorator); </a:t>
            </a:r>
            <a:endParaRPr lang="en-US" dirty="0" smtClean="0"/>
          </a:p>
          <a:p>
            <a:r>
              <a:rPr lang="ru-RU" dirty="0" smtClean="0"/>
              <a:t>Легковес </a:t>
            </a:r>
            <a:r>
              <a:rPr lang="ru-RU" dirty="0" smtClean="0"/>
              <a:t>(</a:t>
            </a:r>
            <a:r>
              <a:rPr lang="en-US" dirty="0" smtClean="0"/>
              <a:t>lightweight</a:t>
            </a:r>
            <a:r>
              <a:rPr lang="ru-RU" dirty="0" smtClean="0"/>
              <a:t>);</a:t>
            </a:r>
            <a:endParaRPr lang="ru-RU" dirty="0" smtClean="0"/>
          </a:p>
          <a:p>
            <a:r>
              <a:rPr lang="ru-RU" dirty="0" smtClean="0"/>
              <a:t>Фасад(</a:t>
            </a:r>
            <a:r>
              <a:rPr lang="en-US" dirty="0" smtClean="0"/>
              <a:t>Facade</a:t>
            </a:r>
            <a:r>
              <a:rPr lang="ru-RU" dirty="0" smtClean="0"/>
              <a:t>);</a:t>
            </a:r>
            <a:endParaRPr lang="en-US" dirty="0" smtClean="0"/>
          </a:p>
          <a:p>
            <a:r>
              <a:rPr lang="ru-RU" dirty="0" smtClean="0"/>
              <a:t>посредник</a:t>
            </a:r>
            <a:r>
              <a:rPr lang="ru-RU" dirty="0" smtClean="0"/>
              <a:t> </a:t>
            </a:r>
            <a:r>
              <a:rPr lang="ru-RU" dirty="0"/>
              <a:t>(</a:t>
            </a:r>
            <a:r>
              <a:rPr lang="en-US" dirty="0"/>
              <a:t>proxy).</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2012035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36394"/>
            <a:ext cx="6347713" cy="1320800"/>
          </a:xfrm>
        </p:spPr>
        <p:txBody>
          <a:bodyPr/>
          <a:lstStyle/>
          <a:p>
            <a:r>
              <a:rPr lang="ru-RU" b="1" dirty="0"/>
              <a:t>Клиентский код</a:t>
            </a:r>
            <a:br>
              <a:rPr lang="ru-RU" b="1" dirty="0"/>
            </a:br>
            <a:endParaRPr lang="ru-RU" dirty="0"/>
          </a:p>
        </p:txBody>
      </p:sp>
      <p:sp>
        <p:nvSpPr>
          <p:cNvPr id="3" name="Объект 2"/>
          <p:cNvSpPr>
            <a:spLocks noGrp="1"/>
          </p:cNvSpPr>
          <p:nvPr>
            <p:ph idx="1"/>
          </p:nvPr>
        </p:nvSpPr>
        <p:spPr>
          <a:xfrm>
            <a:off x="609598" y="685800"/>
            <a:ext cx="7772401" cy="6172200"/>
          </a:xfrm>
        </p:spPr>
        <p:txBody>
          <a:bodyPr>
            <a:normAutofit fontScale="77500" lnSpcReduction="20000"/>
          </a:bodyPr>
          <a:lstStyle/>
          <a:p>
            <a:pPr marL="0" indent="0">
              <a:spcBef>
                <a:spcPts val="600"/>
              </a:spcBef>
              <a:buNone/>
            </a:pPr>
            <a:r>
              <a:rPr lang="en-US" dirty="0"/>
              <a:t>public static void main(String[] </a:t>
            </a:r>
            <a:r>
              <a:rPr lang="en-US" dirty="0" err="1"/>
              <a:t>args</a:t>
            </a:r>
            <a:r>
              <a:rPr lang="en-US" dirty="0"/>
              <a:t>)</a:t>
            </a:r>
          </a:p>
          <a:p>
            <a:pPr marL="0" indent="0">
              <a:spcBef>
                <a:spcPts val="600"/>
              </a:spcBef>
              <a:buNone/>
            </a:pPr>
            <a:r>
              <a:rPr lang="ru-RU" dirty="0"/>
              <a:t>{</a:t>
            </a:r>
          </a:p>
          <a:p>
            <a:pPr marL="0" indent="0">
              <a:spcBef>
                <a:spcPts val="600"/>
              </a:spcBef>
              <a:buNone/>
            </a:pPr>
            <a:r>
              <a:rPr lang="ru-RU" dirty="0"/>
              <a:t>    // Круглое к круглому — всё работает.</a:t>
            </a:r>
          </a:p>
          <a:p>
            <a:pPr marL="0" indent="0">
              <a:spcBef>
                <a:spcPts val="600"/>
              </a:spcBef>
              <a:buNone/>
            </a:pPr>
            <a:r>
              <a:rPr lang="en-US" dirty="0"/>
              <a:t>    </a:t>
            </a:r>
            <a:r>
              <a:rPr lang="en-US" dirty="0" err="1"/>
              <a:t>RoundHole</a:t>
            </a:r>
            <a:r>
              <a:rPr lang="en-US" dirty="0"/>
              <a:t> hole = new </a:t>
            </a:r>
            <a:r>
              <a:rPr lang="en-US" dirty="0" err="1"/>
              <a:t>RoundHole</a:t>
            </a:r>
            <a:r>
              <a:rPr lang="en-US" dirty="0"/>
              <a:t>(5);</a:t>
            </a:r>
          </a:p>
          <a:p>
            <a:pPr marL="0" indent="0">
              <a:spcBef>
                <a:spcPts val="600"/>
              </a:spcBef>
              <a:buNone/>
            </a:pPr>
            <a:r>
              <a:rPr lang="en-US" dirty="0"/>
              <a:t>    </a:t>
            </a:r>
            <a:r>
              <a:rPr lang="en-US" dirty="0" err="1"/>
              <a:t>RoundPeg</a:t>
            </a:r>
            <a:r>
              <a:rPr lang="en-US" dirty="0"/>
              <a:t> </a:t>
            </a:r>
            <a:r>
              <a:rPr lang="en-US" dirty="0" err="1"/>
              <a:t>rpeg</a:t>
            </a:r>
            <a:r>
              <a:rPr lang="en-US" dirty="0"/>
              <a:t> = new </a:t>
            </a:r>
            <a:r>
              <a:rPr lang="en-US" dirty="0" err="1"/>
              <a:t>RoundPeg</a:t>
            </a:r>
            <a:r>
              <a:rPr lang="en-US" dirty="0"/>
              <a:t>(5);</a:t>
            </a:r>
          </a:p>
          <a:p>
            <a:pPr marL="0" indent="0">
              <a:spcBef>
                <a:spcPts val="600"/>
              </a:spcBef>
              <a:buNone/>
            </a:pPr>
            <a:r>
              <a:rPr lang="en-US" dirty="0"/>
              <a:t>    if (</a:t>
            </a:r>
            <a:r>
              <a:rPr lang="en-US" dirty="0" err="1"/>
              <a:t>hole.fits</a:t>
            </a:r>
            <a:r>
              <a:rPr lang="en-US" dirty="0"/>
              <a:t>(</a:t>
            </a:r>
            <a:r>
              <a:rPr lang="en-US" dirty="0" err="1"/>
              <a:t>rpeg</a:t>
            </a:r>
            <a:r>
              <a:rPr lang="en-US" dirty="0"/>
              <a:t>))</a:t>
            </a:r>
          </a:p>
          <a:p>
            <a:pPr marL="0" indent="0">
              <a:spcBef>
                <a:spcPts val="600"/>
              </a:spcBef>
              <a:buNone/>
            </a:pPr>
            <a:r>
              <a:rPr lang="ru-RU" dirty="0"/>
              <a:t>    {</a:t>
            </a:r>
          </a:p>
          <a:p>
            <a:pPr marL="0" indent="0">
              <a:spcBef>
                <a:spcPts val="600"/>
              </a:spcBef>
              <a:buNone/>
            </a:pPr>
            <a:r>
              <a:rPr lang="en-US" dirty="0"/>
              <a:t>        </a:t>
            </a:r>
            <a:r>
              <a:rPr lang="en-US" dirty="0" err="1"/>
              <a:t>System.out.println</a:t>
            </a:r>
            <a:r>
              <a:rPr lang="en-US" dirty="0"/>
              <a:t>("Round peg r5 fits round hole r5.");</a:t>
            </a:r>
          </a:p>
          <a:p>
            <a:pPr marL="0" indent="0">
              <a:spcBef>
                <a:spcPts val="600"/>
              </a:spcBef>
              <a:buNone/>
            </a:pPr>
            <a:r>
              <a:rPr lang="ru-RU" dirty="0"/>
              <a:t>    </a:t>
            </a:r>
            <a:r>
              <a:rPr lang="ru-RU" dirty="0" smtClean="0"/>
              <a:t>}</a:t>
            </a:r>
            <a:endParaRPr lang="ru-RU" dirty="0"/>
          </a:p>
          <a:p>
            <a:pPr marL="0" indent="0">
              <a:spcBef>
                <a:spcPts val="600"/>
              </a:spcBef>
              <a:buNone/>
            </a:pPr>
            <a:r>
              <a:rPr lang="en-US" dirty="0"/>
              <a:t>    </a:t>
            </a:r>
            <a:r>
              <a:rPr lang="en-US" dirty="0" err="1"/>
              <a:t>SquarePeg</a:t>
            </a:r>
            <a:r>
              <a:rPr lang="en-US" dirty="0"/>
              <a:t> </a:t>
            </a:r>
            <a:r>
              <a:rPr lang="en-US" dirty="0" err="1"/>
              <a:t>smallSqPeg</a:t>
            </a:r>
            <a:r>
              <a:rPr lang="en-US" dirty="0"/>
              <a:t> = new </a:t>
            </a:r>
            <a:r>
              <a:rPr lang="en-US" dirty="0" err="1"/>
              <a:t>SquarePeg</a:t>
            </a:r>
            <a:r>
              <a:rPr lang="en-US" dirty="0"/>
              <a:t>(2);</a:t>
            </a:r>
          </a:p>
          <a:p>
            <a:pPr marL="0" indent="0">
              <a:spcBef>
                <a:spcPts val="600"/>
              </a:spcBef>
              <a:buNone/>
            </a:pPr>
            <a:r>
              <a:rPr lang="en-US" dirty="0"/>
              <a:t>    </a:t>
            </a:r>
            <a:r>
              <a:rPr lang="en-US" dirty="0" err="1"/>
              <a:t>SquarePeg</a:t>
            </a:r>
            <a:r>
              <a:rPr lang="en-US" dirty="0"/>
              <a:t> </a:t>
            </a:r>
            <a:r>
              <a:rPr lang="en-US" dirty="0" err="1"/>
              <a:t>largeSqPeg</a:t>
            </a:r>
            <a:r>
              <a:rPr lang="en-US" dirty="0"/>
              <a:t> = new </a:t>
            </a:r>
            <a:r>
              <a:rPr lang="en-US" dirty="0" err="1"/>
              <a:t>SquarePeg</a:t>
            </a:r>
            <a:r>
              <a:rPr lang="en-US" dirty="0"/>
              <a:t>(20);</a:t>
            </a:r>
          </a:p>
          <a:p>
            <a:pPr marL="0" indent="0">
              <a:spcBef>
                <a:spcPts val="600"/>
              </a:spcBef>
              <a:buNone/>
            </a:pPr>
            <a:r>
              <a:rPr lang="en-US" dirty="0"/>
              <a:t>    // </a:t>
            </a:r>
            <a:r>
              <a:rPr lang="en-US" dirty="0" err="1"/>
              <a:t>hole.fits</a:t>
            </a:r>
            <a:r>
              <a:rPr lang="en-US" dirty="0"/>
              <a:t>(</a:t>
            </a:r>
            <a:r>
              <a:rPr lang="en-US" dirty="0" err="1"/>
              <a:t>smallSqPeg</a:t>
            </a:r>
            <a:r>
              <a:rPr lang="en-US" dirty="0"/>
              <a:t>); // </a:t>
            </a:r>
            <a:r>
              <a:rPr lang="ru-RU" dirty="0"/>
              <a:t>Не скомпилируется</a:t>
            </a:r>
            <a:r>
              <a:rPr lang="ru-RU" dirty="0" smtClean="0"/>
              <a:t>.</a:t>
            </a:r>
            <a:endParaRPr lang="ru-RU" dirty="0"/>
          </a:p>
          <a:p>
            <a:pPr marL="0" indent="0">
              <a:spcBef>
                <a:spcPts val="600"/>
              </a:spcBef>
              <a:buNone/>
            </a:pPr>
            <a:r>
              <a:rPr lang="ru-RU" dirty="0"/>
              <a:t>    // Адаптер решит проблему.</a:t>
            </a:r>
          </a:p>
          <a:p>
            <a:pPr marL="0" indent="0">
              <a:spcBef>
                <a:spcPts val="600"/>
              </a:spcBef>
              <a:buNone/>
            </a:pPr>
            <a:r>
              <a:rPr lang="en-US" dirty="0"/>
              <a:t>    </a:t>
            </a:r>
            <a:r>
              <a:rPr lang="en-US" dirty="0" err="1"/>
              <a:t>SquarePegAdapter</a:t>
            </a:r>
            <a:r>
              <a:rPr lang="en-US" dirty="0"/>
              <a:t> </a:t>
            </a:r>
            <a:r>
              <a:rPr lang="en-US" dirty="0" err="1"/>
              <a:t>smallSqPegAdapter</a:t>
            </a:r>
            <a:r>
              <a:rPr lang="en-US" dirty="0"/>
              <a:t> = new </a:t>
            </a:r>
            <a:r>
              <a:rPr lang="en-US" dirty="0" err="1"/>
              <a:t>SquarePegAdapter</a:t>
            </a:r>
            <a:r>
              <a:rPr lang="en-US" dirty="0"/>
              <a:t>(</a:t>
            </a:r>
            <a:r>
              <a:rPr lang="en-US" dirty="0" err="1"/>
              <a:t>smallSqPeg</a:t>
            </a:r>
            <a:r>
              <a:rPr lang="en-US" dirty="0"/>
              <a:t>);</a:t>
            </a:r>
          </a:p>
          <a:p>
            <a:pPr marL="0" indent="0">
              <a:spcBef>
                <a:spcPts val="600"/>
              </a:spcBef>
              <a:buNone/>
            </a:pPr>
            <a:r>
              <a:rPr lang="en-US" dirty="0"/>
              <a:t>    </a:t>
            </a:r>
            <a:r>
              <a:rPr lang="en-US" dirty="0" err="1"/>
              <a:t>SquarePegAdapter</a:t>
            </a:r>
            <a:r>
              <a:rPr lang="en-US" dirty="0"/>
              <a:t> </a:t>
            </a:r>
            <a:r>
              <a:rPr lang="en-US" dirty="0" err="1"/>
              <a:t>largeSqPegAdapter</a:t>
            </a:r>
            <a:r>
              <a:rPr lang="en-US" dirty="0"/>
              <a:t> = new </a:t>
            </a:r>
            <a:r>
              <a:rPr lang="en-US" dirty="0" err="1"/>
              <a:t>SquarePegAdapter</a:t>
            </a:r>
            <a:r>
              <a:rPr lang="en-US" dirty="0"/>
              <a:t>(</a:t>
            </a:r>
            <a:r>
              <a:rPr lang="en-US" dirty="0" err="1"/>
              <a:t>largeSqPeg</a:t>
            </a:r>
            <a:r>
              <a:rPr lang="en-US" dirty="0"/>
              <a:t>);</a:t>
            </a:r>
          </a:p>
          <a:p>
            <a:pPr marL="0" indent="0">
              <a:spcBef>
                <a:spcPts val="600"/>
              </a:spcBef>
              <a:buNone/>
            </a:pPr>
            <a:r>
              <a:rPr lang="en-US" dirty="0"/>
              <a:t>    if (</a:t>
            </a:r>
            <a:r>
              <a:rPr lang="en-US" dirty="0" err="1"/>
              <a:t>hole.fits</a:t>
            </a:r>
            <a:r>
              <a:rPr lang="en-US" dirty="0"/>
              <a:t>(</a:t>
            </a:r>
            <a:r>
              <a:rPr lang="en-US" dirty="0" err="1"/>
              <a:t>smallSqPegAdapter</a:t>
            </a:r>
            <a:r>
              <a:rPr lang="en-US" dirty="0"/>
              <a:t>))</a:t>
            </a:r>
          </a:p>
          <a:p>
            <a:pPr marL="0" indent="0">
              <a:spcBef>
                <a:spcPts val="600"/>
              </a:spcBef>
              <a:buNone/>
            </a:pPr>
            <a:r>
              <a:rPr lang="ru-RU" dirty="0"/>
              <a:t>    {</a:t>
            </a:r>
          </a:p>
          <a:p>
            <a:pPr marL="0" indent="0">
              <a:spcBef>
                <a:spcPts val="600"/>
              </a:spcBef>
              <a:buNone/>
            </a:pPr>
            <a:r>
              <a:rPr lang="en-US" dirty="0"/>
              <a:t>        </a:t>
            </a:r>
            <a:r>
              <a:rPr lang="en-US" dirty="0" err="1"/>
              <a:t>System.out.println</a:t>
            </a:r>
            <a:r>
              <a:rPr lang="en-US" dirty="0"/>
              <a:t>("Square peg w2 fits round hole r5.");</a:t>
            </a:r>
          </a:p>
          <a:p>
            <a:pPr marL="0" indent="0">
              <a:spcBef>
                <a:spcPts val="600"/>
              </a:spcBef>
              <a:buNone/>
            </a:pPr>
            <a:r>
              <a:rPr lang="ru-RU" dirty="0"/>
              <a:t>    }</a:t>
            </a:r>
          </a:p>
          <a:p>
            <a:pPr marL="0" indent="0">
              <a:spcBef>
                <a:spcPts val="600"/>
              </a:spcBef>
              <a:buNone/>
            </a:pPr>
            <a:r>
              <a:rPr lang="en-US" dirty="0"/>
              <a:t>    if (!</a:t>
            </a:r>
            <a:r>
              <a:rPr lang="en-US" dirty="0" err="1"/>
              <a:t>hole.fits</a:t>
            </a:r>
            <a:r>
              <a:rPr lang="en-US" dirty="0"/>
              <a:t>(</a:t>
            </a:r>
            <a:r>
              <a:rPr lang="en-US" dirty="0" err="1"/>
              <a:t>largeSqPegAdapter</a:t>
            </a:r>
            <a:r>
              <a:rPr lang="en-US" dirty="0"/>
              <a:t>))</a:t>
            </a:r>
          </a:p>
          <a:p>
            <a:pPr marL="0" indent="0">
              <a:spcBef>
                <a:spcPts val="600"/>
              </a:spcBef>
              <a:buNone/>
            </a:pPr>
            <a:r>
              <a:rPr lang="ru-RU" dirty="0"/>
              <a:t>    {</a:t>
            </a:r>
          </a:p>
          <a:p>
            <a:pPr marL="0" indent="0">
              <a:spcBef>
                <a:spcPts val="600"/>
              </a:spcBef>
              <a:buNone/>
            </a:pPr>
            <a:r>
              <a:rPr lang="en-US" dirty="0"/>
              <a:t>        </a:t>
            </a:r>
            <a:r>
              <a:rPr lang="en-US" dirty="0" err="1"/>
              <a:t>System.out.println</a:t>
            </a:r>
            <a:r>
              <a:rPr lang="en-US" dirty="0"/>
              <a:t>("Square peg w20 does not fit into round hole r5.");</a:t>
            </a:r>
          </a:p>
          <a:p>
            <a:pPr marL="0" indent="0">
              <a:spcBef>
                <a:spcPts val="600"/>
              </a:spcBef>
              <a:buNone/>
            </a:pPr>
            <a:r>
              <a:rPr lang="ru-RU" dirty="0"/>
              <a:t>    }</a:t>
            </a:r>
          </a:p>
          <a:p>
            <a:pPr marL="0" indent="0">
              <a:spcBef>
                <a:spcPts val="600"/>
              </a:spcBef>
              <a:buNone/>
            </a:pPr>
            <a:r>
              <a:rPr lang="ru-RU" dirty="0"/>
              <a:t>}</a:t>
            </a:r>
          </a:p>
        </p:txBody>
      </p:sp>
      <p:sp>
        <p:nvSpPr>
          <p:cNvPr id="4" name="Номер слайда 3"/>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077582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3400" y="1981200"/>
            <a:ext cx="4648199" cy="3880773"/>
          </a:xfrm>
        </p:spPr>
        <p:txBody>
          <a:bodyPr>
            <a:normAutofit lnSpcReduction="10000"/>
          </a:bodyPr>
          <a:lstStyle/>
          <a:p>
            <a:r>
              <a:rPr lang="ru-RU" dirty="0" smtClean="0"/>
              <a:t>Преобразует интерфейс одного класса в интерфейс другого, который ожидают клиенты</a:t>
            </a:r>
          </a:p>
          <a:p>
            <a:r>
              <a:rPr lang="ru-RU" dirty="0" smtClean="0"/>
              <a:t>Обеспечивает совместную работу классов с несовместимыми интерфейсами, которая без него была бы невозможна</a:t>
            </a:r>
            <a:endParaRPr lang="en-US" dirty="0" smtClean="0"/>
          </a:p>
          <a:p>
            <a:r>
              <a:rPr lang="ru-RU" dirty="0" smtClean="0"/>
              <a:t>Альтернативное название – </a:t>
            </a:r>
            <a:r>
              <a:rPr lang="en-US" dirty="0" smtClean="0"/>
              <a:t>Wrapper (</a:t>
            </a:r>
            <a:r>
              <a:rPr lang="ru-RU" dirty="0" smtClean="0"/>
              <a:t>Обертка)</a:t>
            </a:r>
          </a:p>
          <a:p>
            <a:r>
              <a:rPr lang="ru-RU" dirty="0" smtClean="0"/>
              <a:t>Типы:</a:t>
            </a:r>
          </a:p>
          <a:p>
            <a:pPr lvl="1"/>
            <a:r>
              <a:rPr lang="ru-RU" dirty="0" smtClean="0"/>
              <a:t>Адаптер класса</a:t>
            </a:r>
          </a:p>
          <a:p>
            <a:pPr lvl="1"/>
            <a:r>
              <a:rPr lang="ru-RU" dirty="0" smtClean="0"/>
              <a:t>Адаптер объекта</a:t>
            </a:r>
            <a:endParaRPr lang="ru-RU" dirty="0"/>
          </a:p>
        </p:txBody>
      </p:sp>
      <p:sp>
        <p:nvSpPr>
          <p:cNvPr id="2" name="Заголовок 1"/>
          <p:cNvSpPr>
            <a:spLocks noGrp="1"/>
          </p:cNvSpPr>
          <p:nvPr>
            <p:ph type="title"/>
          </p:nvPr>
        </p:nvSpPr>
        <p:spPr>
          <a:xfrm>
            <a:off x="609600" y="152400"/>
            <a:ext cx="6347713" cy="1320800"/>
          </a:xfrm>
        </p:spPr>
        <p:txBody>
          <a:bodyPr/>
          <a:lstStyle/>
          <a:p>
            <a:r>
              <a:rPr lang="ru-RU" dirty="0" smtClean="0"/>
              <a:t>Паттерн </a:t>
            </a:r>
            <a:r>
              <a:rPr lang="en-US" dirty="0" smtClean="0"/>
              <a:t>Adapter</a:t>
            </a:r>
            <a:endParaRPr lang="ru-RU" dirty="0"/>
          </a:p>
        </p:txBody>
      </p:sp>
      <p:sp>
        <p:nvSpPr>
          <p:cNvPr id="4" name="Прямоугольник 3"/>
          <p:cNvSpPr/>
          <p:nvPr/>
        </p:nvSpPr>
        <p:spPr>
          <a:xfrm>
            <a:off x="609599" y="812800"/>
            <a:ext cx="4572000" cy="1200329"/>
          </a:xfrm>
          <a:prstGeom prst="rect">
            <a:avLst/>
          </a:prstGeom>
        </p:spPr>
        <p:txBody>
          <a:bodyPr>
            <a:spAutoFit/>
          </a:bodyPr>
          <a:lstStyle/>
          <a:p>
            <a:r>
              <a:rPr lang="ru-RU" b="1" dirty="0">
                <a:solidFill>
                  <a:srgbClr val="444444"/>
                </a:solidFill>
                <a:latin typeface="PT Sans"/>
              </a:rPr>
              <a:t>Адаптер</a:t>
            </a:r>
            <a:r>
              <a:rPr lang="ru-RU" dirty="0">
                <a:solidFill>
                  <a:srgbClr val="444444"/>
                </a:solidFill>
                <a:latin typeface="PT Sans"/>
              </a:rPr>
              <a:t> — это структурный паттерн проектирования, который позволяет объектам с несовместимыми интерфейсами работать вместе.</a:t>
            </a:r>
            <a:endParaRPr lang="ru-RU" dirty="0"/>
          </a:p>
        </p:txBody>
      </p:sp>
      <p:pic>
        <p:nvPicPr>
          <p:cNvPr id="1026" name="Picture 2" descr="ÐÐ°ÑÑÐµÑÐ½ ÐÐ´Ð°Ð¿ÑÐµ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352800"/>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8518452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2050" name="Picture 2" descr="Ð¡ÑÑÑÐºÑÑÑÐ° Ð¿ÑÐ¾Ð³ÑÐ°Ð¼Ð¼Ñ Ð´Ð¾ Ð¿Ð¾Ð´ÐºÐ»ÑÑÐµÐ½Ð¸Ñ ÑÑÐ¾ÑÐ¾Ð½Ð½ÐµÐ¹ Ð±Ð¸Ð±Ð»Ð¸Ð¾ÑÐµÐº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79" y="1795464"/>
            <a:ext cx="7973931" cy="3309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614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Решение</a:t>
            </a:r>
            <a:br>
              <a:rPr lang="ru-RU" b="1" dirty="0"/>
            </a:br>
            <a:endParaRPr lang="ru-RU" dirty="0"/>
          </a:p>
        </p:txBody>
      </p:sp>
      <p:sp>
        <p:nvSpPr>
          <p:cNvPr id="3" name="Объект 2"/>
          <p:cNvSpPr>
            <a:spLocks noGrp="1"/>
          </p:cNvSpPr>
          <p:nvPr>
            <p:ph idx="1"/>
          </p:nvPr>
        </p:nvSpPr>
        <p:spPr/>
        <p:txBody>
          <a:bodyPr>
            <a:normAutofit fontScale="92500" lnSpcReduction="10000"/>
          </a:bodyPr>
          <a:lstStyle/>
          <a:p>
            <a:r>
              <a:rPr lang="ru-RU" dirty="0"/>
              <a:t>Вы можете создать </a:t>
            </a:r>
            <a:r>
              <a:rPr lang="ru-RU" i="1" dirty="0"/>
              <a:t>адаптер</a:t>
            </a:r>
            <a:r>
              <a:rPr lang="ru-RU" dirty="0"/>
              <a:t>. Это объект-переводчик, который трансформирует интерфейс или данные одного объекта в такой вид, чтобы он стал понятен другому объекту</a:t>
            </a:r>
            <a:r>
              <a:rPr lang="ru-RU" dirty="0" smtClean="0"/>
              <a:t>.</a:t>
            </a:r>
          </a:p>
          <a:p>
            <a:r>
              <a:rPr lang="ru-RU" dirty="0"/>
              <a:t>Адаптеры могут не только переводить данные из одного формата в другой, но и помогать объектам с разными интерфейсами работать сообща. Это работает так:</a:t>
            </a:r>
          </a:p>
          <a:p>
            <a:pPr lvl="1"/>
            <a:r>
              <a:rPr lang="ru-RU" dirty="0"/>
              <a:t>Адаптер имеет интерфейс, который совместим с одним из объектов.</a:t>
            </a:r>
          </a:p>
          <a:p>
            <a:pPr lvl="1"/>
            <a:r>
              <a:rPr lang="ru-RU" dirty="0"/>
              <a:t>Поэтому этот объект может свободно вызывать методы адаптера.</a:t>
            </a:r>
          </a:p>
          <a:p>
            <a:pPr lvl="1"/>
            <a:r>
              <a:rPr lang="ru-RU" dirty="0"/>
              <a:t>Адаптер получает эти вызовы и перенаправляет их второму объекту, но уже в том формате и последовательности, которые понятны второму объекту.</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5647709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i="1" dirty="0" smtClean="0"/>
              <a:t>Двухсторонний </a:t>
            </a:r>
            <a:r>
              <a:rPr lang="ru-RU" i="1" dirty="0"/>
              <a:t>адаптер</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3074" name="Picture 2" descr="Ð¡ÑÑÑÐºÑÑÑÐ° Ð¿ÑÐ¾Ð³ÑÐ°Ð¼Ð¼Ñ Ð¿Ð¾ÑÐ»Ðµ Ð¿ÑÐ¸Ð¼ÐµÐ½ÐµÐ½Ð¸Ñ Ð°Ð´Ð°Ð¿ÑÐµÑ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223300"/>
            <a:ext cx="7032493" cy="464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407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550437"/>
            <a:ext cx="6347714" cy="2155163"/>
          </a:xfrm>
        </p:spPr>
        <p:txBody>
          <a:bodyPr/>
          <a:lstStyle/>
          <a:p>
            <a:r>
              <a:rPr lang="ru-RU" dirty="0" smtClean="0"/>
              <a:t>Графический редактор по прорисовке различных элементов</a:t>
            </a:r>
            <a:endParaRPr lang="en-US" dirty="0" smtClean="0"/>
          </a:p>
          <a:p>
            <a:r>
              <a:rPr lang="ru-RU" dirty="0" smtClean="0"/>
              <a:t>Абстрактный класс  </a:t>
            </a:r>
            <a:r>
              <a:rPr lang="en-US" i="1" dirty="0" smtClean="0"/>
              <a:t>Shape</a:t>
            </a:r>
            <a:r>
              <a:rPr lang="ru-RU" dirty="0" smtClean="0"/>
              <a:t>:</a:t>
            </a:r>
            <a:endParaRPr lang="en-US" dirty="0" smtClean="0"/>
          </a:p>
          <a:p>
            <a:pPr lvl="1"/>
            <a:r>
              <a:rPr lang="en-US" dirty="0" err="1" smtClean="0"/>
              <a:t>LineShape</a:t>
            </a:r>
            <a:endParaRPr lang="en-US" dirty="0" smtClean="0"/>
          </a:p>
          <a:p>
            <a:pPr lvl="1"/>
            <a:r>
              <a:rPr lang="en-US" dirty="0" err="1" smtClean="0"/>
              <a:t>PolygonShape</a:t>
            </a:r>
            <a:endParaRPr lang="en-US" dirty="0" smtClean="0"/>
          </a:p>
          <a:p>
            <a:pPr lvl="1"/>
            <a:r>
              <a:rPr lang="en-US" dirty="0" err="1" smtClean="0">
                <a:solidFill>
                  <a:srgbClr val="FF0000"/>
                </a:solidFill>
              </a:rPr>
              <a:t>TextShape</a:t>
            </a:r>
            <a:r>
              <a:rPr lang="en-US" dirty="0" smtClean="0">
                <a:solidFill>
                  <a:srgbClr val="FF0000"/>
                </a:solidFill>
              </a:rPr>
              <a:t> </a:t>
            </a:r>
            <a:r>
              <a:rPr lang="en-US" dirty="0" smtClean="0"/>
              <a:t>(</a:t>
            </a:r>
            <a:r>
              <a:rPr lang="ru-RU" dirty="0" smtClean="0"/>
              <a:t>возможно из другой библиотеки)</a:t>
            </a:r>
            <a:endParaRPr lang="ru-RU" dirty="0" smtClean="0">
              <a:solidFill>
                <a:srgbClr val="FF0000"/>
              </a:solidFill>
            </a:endParaRPr>
          </a:p>
          <a:p>
            <a:pPr lvl="1"/>
            <a:endParaRPr lang="ru-RU" dirty="0"/>
          </a:p>
        </p:txBody>
      </p:sp>
      <p:sp>
        <p:nvSpPr>
          <p:cNvPr id="2" name="Заголовок 1"/>
          <p:cNvSpPr>
            <a:spLocks noGrp="1"/>
          </p:cNvSpPr>
          <p:nvPr>
            <p:ph type="title"/>
          </p:nvPr>
        </p:nvSpPr>
        <p:spPr/>
        <p:txBody>
          <a:bodyPr/>
          <a:lstStyle/>
          <a:p>
            <a:r>
              <a:rPr lang="ru-RU" dirty="0" smtClean="0"/>
              <a:t>Мотивация</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1114425"/>
            <a:ext cx="5476875" cy="34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04977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09600" y="50800"/>
            <a:ext cx="6347713" cy="711200"/>
          </a:xfrm>
        </p:spPr>
        <p:txBody>
          <a:bodyPr/>
          <a:lstStyle/>
          <a:p>
            <a:r>
              <a:rPr lang="ru-RU" dirty="0" smtClean="0"/>
              <a:t>Адаптер (структура)</a:t>
            </a:r>
            <a:endParaRPr lang="ru-RU" dirty="0"/>
          </a:p>
        </p:txBody>
      </p:sp>
      <p:sp>
        <p:nvSpPr>
          <p:cNvPr id="2" name="Номер слайда 1"/>
          <p:cNvSpPr>
            <a:spLocks noGrp="1"/>
          </p:cNvSpPr>
          <p:nvPr>
            <p:ph type="sldNum" sz="quarter" idx="12"/>
          </p:nvPr>
        </p:nvSpPr>
        <p:spPr/>
        <p:txBody>
          <a:bodyPr/>
          <a:lstStyle/>
          <a:p>
            <a:fld id="{6D22F896-40B5-4ADD-8801-0D06FADFA095}" type="slidenum">
              <a:rPr lang="en-US" smtClean="0"/>
              <a:t>9</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4953000" cy="273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рямоугольник 4"/>
          <p:cNvSpPr/>
          <p:nvPr/>
        </p:nvSpPr>
        <p:spPr>
          <a:xfrm>
            <a:off x="5143500" y="471704"/>
            <a:ext cx="3771900" cy="3046988"/>
          </a:xfrm>
          <a:prstGeom prst="rect">
            <a:avLst/>
          </a:prstGeom>
        </p:spPr>
        <p:txBody>
          <a:bodyPr wrap="square">
            <a:spAutoFit/>
          </a:bodyPr>
          <a:lstStyle/>
          <a:p>
            <a:pPr marL="342900" indent="-342900">
              <a:buAutoNum type="arabicPeriod"/>
            </a:pPr>
            <a:r>
              <a:rPr lang="ru-RU" sz="1600" dirty="0" smtClean="0"/>
              <a:t>Клиент </a:t>
            </a:r>
            <a:r>
              <a:rPr lang="ru-RU" sz="1600" dirty="0"/>
              <a:t>— это класс, который содержит существующую бизнес-логику программы. </a:t>
            </a:r>
            <a:endParaRPr lang="ru-RU" sz="1600" dirty="0" smtClean="0"/>
          </a:p>
          <a:p>
            <a:pPr marL="342900" indent="-342900">
              <a:buAutoNum type="arabicPeriod"/>
            </a:pPr>
            <a:r>
              <a:rPr lang="ru-RU" sz="1600" dirty="0" smtClean="0"/>
              <a:t>Клиентский </a:t>
            </a:r>
            <a:r>
              <a:rPr lang="ru-RU" sz="1600" dirty="0"/>
              <a:t>интерфейс описывает протокол, через который клиент может работать с другими классами. </a:t>
            </a:r>
            <a:endParaRPr lang="ru-RU" sz="1600" dirty="0" smtClean="0"/>
          </a:p>
          <a:p>
            <a:pPr marL="342900" indent="-342900">
              <a:buAutoNum type="arabicPeriod"/>
            </a:pPr>
            <a:r>
              <a:rPr lang="ru-RU" sz="1600" dirty="0" smtClean="0"/>
              <a:t>Сервис </a:t>
            </a:r>
            <a:r>
              <a:rPr lang="ru-RU" sz="1600" dirty="0"/>
              <a:t>– это какой-то полезный класс, обычно сторонний. Клиент не может использовать этот класс напрямую, так как сервис имеет непонятный ему интерфейс. </a:t>
            </a:r>
            <a:endParaRPr lang="ru-RU" sz="1600" dirty="0" smtClean="0"/>
          </a:p>
        </p:txBody>
      </p:sp>
      <p:sp>
        <p:nvSpPr>
          <p:cNvPr id="6" name="Прямоугольник 5"/>
          <p:cNvSpPr/>
          <p:nvPr/>
        </p:nvSpPr>
        <p:spPr>
          <a:xfrm>
            <a:off x="457200" y="3886200"/>
            <a:ext cx="7467600" cy="2554545"/>
          </a:xfrm>
          <a:prstGeom prst="rect">
            <a:avLst/>
          </a:prstGeom>
        </p:spPr>
        <p:txBody>
          <a:bodyPr wrap="square">
            <a:spAutoFit/>
          </a:bodyPr>
          <a:lstStyle/>
          <a:p>
            <a:r>
              <a:rPr lang="ru-RU" sz="1600" dirty="0" smtClean="0"/>
              <a:t>4. Адаптер </a:t>
            </a:r>
            <a:r>
              <a:rPr lang="ru-RU" sz="1600" dirty="0"/>
              <a:t>— это класс, который может одновременно работать и с клиентом, и с сервисом. Он реализует клиентский интерфейс и содержит ссылку на объект сервиса. Адаптер получает вызовы от клиента через методы клиентского интерфейса, а затем переводит их в вызовы методов обёрнутого объекта в правильном формате</a:t>
            </a:r>
            <a:r>
              <a:rPr lang="ru-RU" sz="1600" dirty="0" smtClean="0"/>
              <a:t>.</a:t>
            </a:r>
          </a:p>
          <a:p>
            <a:r>
              <a:rPr lang="ru-RU" sz="1600" dirty="0" smtClean="0"/>
              <a:t>5. Работая </a:t>
            </a:r>
            <a:r>
              <a:rPr lang="ru-RU" sz="1600" dirty="0"/>
              <a:t>с адаптером через интерфейс, клиент не привязываться к конкретному классу адаптера. Благодаря этому, вы можете добавлять в программу новые виды адаптеров, независимо от клиентского кода. Это может пригодиться, если интерфейс сервиса вдруг изменится, например, после выхода новой версии сторонней библиотеки.</a:t>
            </a:r>
          </a:p>
        </p:txBody>
      </p:sp>
    </p:spTree>
    <p:extLst>
      <p:ext uri="{BB962C8B-B14F-4D97-AF65-F5344CB8AC3E}">
        <p14:creationId xmlns:p14="http://schemas.microsoft.com/office/powerpoint/2010/main" val="32821399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1662</Words>
  <Application>Microsoft Office PowerPoint</Application>
  <PresentationFormat>Экран (4:3)</PresentationFormat>
  <Paragraphs>383</Paragraphs>
  <Slides>31</Slides>
  <Notes>6</Notes>
  <HiddenSlides>0</HiddenSlides>
  <MMClips>0</MMClips>
  <ScaleCrop>false</ScaleCrop>
  <HeadingPairs>
    <vt:vector size="4" baseType="variant">
      <vt:variant>
        <vt:lpstr>Тема</vt:lpstr>
      </vt:variant>
      <vt:variant>
        <vt:i4>4</vt:i4>
      </vt:variant>
      <vt:variant>
        <vt:lpstr>Заголовки слайдов</vt:lpstr>
      </vt:variant>
      <vt:variant>
        <vt:i4>31</vt:i4>
      </vt:variant>
    </vt:vector>
  </HeadingPairs>
  <TitlesOfParts>
    <vt:vector size="35" baseType="lpstr">
      <vt:lpstr>1_Dark Blue Satin Segoe Template</vt:lpstr>
      <vt:lpstr>White with Courier font for code slides</vt:lpstr>
      <vt:lpstr>1_Orange_Swirls_Template_Segoe</vt:lpstr>
      <vt:lpstr>Грань</vt:lpstr>
      <vt:lpstr>Архитектура программных систем</vt:lpstr>
      <vt:lpstr>Структурные паттерны</vt:lpstr>
      <vt:lpstr>К структурным паттернам проектирования относятся следующие:</vt:lpstr>
      <vt:lpstr>Паттерн Adapter</vt:lpstr>
      <vt:lpstr>Проблема</vt:lpstr>
      <vt:lpstr>Решение </vt:lpstr>
      <vt:lpstr>Двухсторонний адаптер</vt:lpstr>
      <vt:lpstr>Мотивация</vt:lpstr>
      <vt:lpstr>Адаптер (структура)</vt:lpstr>
      <vt:lpstr>Адаптер (классов)</vt:lpstr>
      <vt:lpstr>Применимость</vt:lpstr>
      <vt:lpstr>Шаги реализации </vt:lpstr>
      <vt:lpstr>Структура адаптера класса</vt:lpstr>
      <vt:lpstr>Отношения (адаптер класса)</vt:lpstr>
      <vt:lpstr>Структура адаптера объектов</vt:lpstr>
      <vt:lpstr>Отношения (адаптер объектов)</vt:lpstr>
      <vt:lpstr>Вопросы, которые необходимо иметь в виду</vt:lpstr>
      <vt:lpstr>Реализация адаптеров классов</vt:lpstr>
      <vt:lpstr>Пример – иерархия графических объектов</vt:lpstr>
      <vt:lpstr>Решение</vt:lpstr>
      <vt:lpstr>Реализация сменных адаптеров</vt:lpstr>
      <vt:lpstr>Реализация сменных адаптеров</vt:lpstr>
      <vt:lpstr>Подход 1 – «Использование абстрактных операций»</vt:lpstr>
      <vt:lpstr>Структура</vt:lpstr>
      <vt:lpstr>Подход 2 – «Использование объектов-уполномоченных»</vt:lpstr>
      <vt:lpstr>Структура</vt:lpstr>
      <vt:lpstr>Преимущества и недостатки </vt:lpstr>
      <vt:lpstr>Круглое отверстие </vt:lpstr>
      <vt:lpstr>Квадратный колышек      Адаптер квадратных колышков к круглым отверстиям  </vt:lpstr>
      <vt:lpstr>Клиентский код </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2024-03-28T14:42:29Z</dcterms:modified>
</cp:coreProperties>
</file>