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19"/>
  </p:notesMasterIdLst>
  <p:handoutMasterIdLst>
    <p:handoutMasterId r:id="rId20"/>
  </p:handoutMasterIdLst>
  <p:sldIdLst>
    <p:sldId id="338" r:id="rId5"/>
    <p:sldId id="340" r:id="rId6"/>
    <p:sldId id="346" r:id="rId7"/>
    <p:sldId id="347" r:id="rId8"/>
    <p:sldId id="348" r:id="rId9"/>
    <p:sldId id="341" r:id="rId10"/>
    <p:sldId id="349" r:id="rId11"/>
    <p:sldId id="342" r:id="rId12"/>
    <p:sldId id="343" r:id="rId13"/>
    <p:sldId id="344" r:id="rId14"/>
    <p:sldId id="345" r:id="rId15"/>
    <p:sldId id="350" r:id="rId16"/>
    <p:sldId id="351" r:id="rId17"/>
    <p:sldId id="339" r:id="rId18"/>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71" autoAdjust="0"/>
    <p:restoredTop sz="99505" autoAdjust="0"/>
  </p:normalViewPr>
  <p:slideViewPr>
    <p:cSldViewPr>
      <p:cViewPr varScale="1">
        <p:scale>
          <a:sx n="135" d="100"/>
          <a:sy n="135" d="100"/>
        </p:scale>
        <p:origin x="-222" y="-90"/>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D03F76-B9CC-49C9-A4D5-03DE1EB0D7AF}" type="doc">
      <dgm:prSet loTypeId="urn:microsoft.com/office/officeart/2005/8/layout/balance1" loCatId="relationship" qsTypeId="urn:microsoft.com/office/officeart/2005/8/quickstyle/3d2" qsCatId="3D" csTypeId="urn:microsoft.com/office/officeart/2005/8/colors/colorful1" csCatId="colorful" phldr="1"/>
      <dgm:spPr/>
      <dgm:t>
        <a:bodyPr/>
        <a:lstStyle/>
        <a:p>
          <a:endParaRPr lang="ru-RU"/>
        </a:p>
      </dgm:t>
    </dgm:pt>
    <dgm:pt modelId="{C9BEF930-6681-4488-ACC1-F4E32496CCD5}">
      <dgm:prSet phldrT="[Текст]"/>
      <dgm:spPr/>
      <dgm:t>
        <a:bodyPr/>
        <a:lstStyle/>
        <a:p>
          <a:r>
            <a:rPr lang="ru-RU" dirty="0" smtClean="0"/>
            <a:t>Преимущества</a:t>
          </a:r>
          <a:endParaRPr lang="ru-RU" dirty="0"/>
        </a:p>
      </dgm:t>
    </dgm:pt>
    <dgm:pt modelId="{79F69C98-5A0A-40A1-B2F3-A2CBB4D2B5FD}" type="parTrans" cxnId="{A463C808-6F33-4030-ACF5-92DD9702591C}">
      <dgm:prSet/>
      <dgm:spPr/>
      <dgm:t>
        <a:bodyPr/>
        <a:lstStyle/>
        <a:p>
          <a:endParaRPr lang="ru-RU"/>
        </a:p>
      </dgm:t>
    </dgm:pt>
    <dgm:pt modelId="{EEDFCB2E-D5C6-4B15-B677-25609164BE65}" type="sibTrans" cxnId="{A463C808-6F33-4030-ACF5-92DD9702591C}">
      <dgm:prSet/>
      <dgm:spPr/>
      <dgm:t>
        <a:bodyPr/>
        <a:lstStyle/>
        <a:p>
          <a:endParaRPr lang="ru-RU"/>
        </a:p>
      </dgm:t>
    </dgm:pt>
    <dgm:pt modelId="{C4E76D02-294D-44DA-875A-A50326DCBC23}">
      <dgm:prSet phldrT="[Текст]"/>
      <dgm:spPr/>
      <dgm:t>
        <a:bodyPr/>
        <a:lstStyle/>
        <a:p>
          <a:r>
            <a:rPr lang="ru-RU" b="0" i="0" smtClean="0"/>
            <a:t>Позволяет строить платформо-независимые программы.</a:t>
          </a:r>
          <a:endParaRPr lang="ru-RU" dirty="0"/>
        </a:p>
      </dgm:t>
    </dgm:pt>
    <dgm:pt modelId="{103FD630-4F8C-42FE-9983-48BB92254A6C}" type="parTrans" cxnId="{0FCD86CD-8473-408F-B14A-1A114574C4D7}">
      <dgm:prSet/>
      <dgm:spPr/>
      <dgm:t>
        <a:bodyPr/>
        <a:lstStyle/>
        <a:p>
          <a:endParaRPr lang="ru-RU"/>
        </a:p>
      </dgm:t>
    </dgm:pt>
    <dgm:pt modelId="{7A2EF934-57AD-4ABC-9737-FEB573CF87AA}" type="sibTrans" cxnId="{0FCD86CD-8473-408F-B14A-1A114574C4D7}">
      <dgm:prSet/>
      <dgm:spPr/>
      <dgm:t>
        <a:bodyPr/>
        <a:lstStyle/>
        <a:p>
          <a:endParaRPr lang="ru-RU"/>
        </a:p>
      </dgm:t>
    </dgm:pt>
    <dgm:pt modelId="{2829302D-8F17-486F-AC13-AB06F53423E6}">
      <dgm:prSet/>
      <dgm:spPr/>
      <dgm:t>
        <a:bodyPr/>
        <a:lstStyle/>
        <a:p>
          <a:r>
            <a:rPr lang="ru-RU" b="0" i="0" dirty="0" smtClean="0"/>
            <a:t>Скрывает лишние или опасные детали реализации от клиентского кода.</a:t>
          </a:r>
          <a:endParaRPr lang="ru-RU" b="0" i="0" dirty="0"/>
        </a:p>
      </dgm:t>
    </dgm:pt>
    <dgm:pt modelId="{50855E19-C6EC-4768-A3EB-A8AFC78B8A96}" type="parTrans" cxnId="{9A3C90CC-6E28-48F5-B703-B4D901AC9078}">
      <dgm:prSet/>
      <dgm:spPr/>
      <dgm:t>
        <a:bodyPr/>
        <a:lstStyle/>
        <a:p>
          <a:endParaRPr lang="ru-RU"/>
        </a:p>
      </dgm:t>
    </dgm:pt>
    <dgm:pt modelId="{F7540904-A3DA-4D3D-842B-0DD3173398A2}" type="sibTrans" cxnId="{9A3C90CC-6E28-48F5-B703-B4D901AC9078}">
      <dgm:prSet/>
      <dgm:spPr/>
      <dgm:t>
        <a:bodyPr/>
        <a:lstStyle/>
        <a:p>
          <a:endParaRPr lang="ru-RU"/>
        </a:p>
      </dgm:t>
    </dgm:pt>
    <dgm:pt modelId="{C3FF37B4-7686-4297-B879-44CD058153AC}">
      <dgm:prSet/>
      <dgm:spPr/>
      <dgm:t>
        <a:bodyPr/>
        <a:lstStyle/>
        <a:p>
          <a:r>
            <a:rPr lang="ru-RU" b="0" i="0" dirty="0" smtClean="0"/>
            <a:t>Усложняет код программы из-за введения дополнительных классов.</a:t>
          </a:r>
          <a:endParaRPr lang="ru-RU" b="0" i="0" dirty="0"/>
        </a:p>
      </dgm:t>
    </dgm:pt>
    <dgm:pt modelId="{F03E10E7-6080-4DD2-9E77-0F5DFFE2EAA4}" type="parTrans" cxnId="{D61E44C9-9AED-48D1-ACDC-AE213554B8FE}">
      <dgm:prSet/>
      <dgm:spPr/>
      <dgm:t>
        <a:bodyPr/>
        <a:lstStyle/>
        <a:p>
          <a:endParaRPr lang="ru-RU"/>
        </a:p>
      </dgm:t>
    </dgm:pt>
    <dgm:pt modelId="{8BCE3502-02DE-44C0-9BD8-AB8B2302911D}" type="sibTrans" cxnId="{D61E44C9-9AED-48D1-ACDC-AE213554B8FE}">
      <dgm:prSet/>
      <dgm:spPr/>
      <dgm:t>
        <a:bodyPr/>
        <a:lstStyle/>
        <a:p>
          <a:endParaRPr lang="ru-RU"/>
        </a:p>
      </dgm:t>
    </dgm:pt>
    <dgm:pt modelId="{A276A7BF-79AE-478F-8968-BCF150CFED51}">
      <dgm:prSet/>
      <dgm:spPr/>
      <dgm:t>
        <a:bodyPr/>
        <a:lstStyle/>
        <a:p>
          <a:r>
            <a:rPr lang="ru-RU" b="0" i="0" dirty="0" smtClean="0"/>
            <a:t>Недостатки</a:t>
          </a:r>
          <a:endParaRPr lang="ru-RU" b="0" i="0" dirty="0"/>
        </a:p>
      </dgm:t>
    </dgm:pt>
    <dgm:pt modelId="{4BEEA968-8673-47C3-86F8-2AFF12A5AAAF}" type="parTrans" cxnId="{F5C03948-598B-43AB-8766-5F3778AF74BF}">
      <dgm:prSet/>
      <dgm:spPr/>
      <dgm:t>
        <a:bodyPr/>
        <a:lstStyle/>
        <a:p>
          <a:endParaRPr lang="ru-RU"/>
        </a:p>
      </dgm:t>
    </dgm:pt>
    <dgm:pt modelId="{5C0957B4-52CB-45E0-8E58-41BDBE7AB58F}" type="sibTrans" cxnId="{F5C03948-598B-43AB-8766-5F3778AF74BF}">
      <dgm:prSet/>
      <dgm:spPr/>
      <dgm:t>
        <a:bodyPr/>
        <a:lstStyle/>
        <a:p>
          <a:endParaRPr lang="ru-RU"/>
        </a:p>
      </dgm:t>
    </dgm:pt>
    <dgm:pt modelId="{B6B7840F-DDEA-4053-A31B-FE374EB6DAC8}">
      <dgm:prSet/>
      <dgm:spPr/>
      <dgm:t>
        <a:bodyPr/>
        <a:lstStyle/>
        <a:p>
          <a:r>
            <a:rPr lang="ru-RU" b="0" i="0" smtClean="0"/>
            <a:t>Реализует </a:t>
          </a:r>
          <a:r>
            <a:rPr lang="ru-RU" b="0" i="1" smtClean="0"/>
            <a:t>принцип открытости/закрытости</a:t>
          </a:r>
          <a:r>
            <a:rPr lang="ru-RU" b="0" i="0" smtClean="0"/>
            <a:t>.</a:t>
          </a:r>
          <a:endParaRPr lang="ru-RU" b="0" i="0" dirty="0"/>
        </a:p>
      </dgm:t>
    </dgm:pt>
    <dgm:pt modelId="{1A4401CF-40B7-499A-A902-7CAFC0F0F412}" type="parTrans" cxnId="{2B824895-50A1-40E6-840F-75641694D6CF}">
      <dgm:prSet/>
      <dgm:spPr/>
      <dgm:t>
        <a:bodyPr/>
        <a:lstStyle/>
        <a:p>
          <a:endParaRPr lang="ru-RU"/>
        </a:p>
      </dgm:t>
    </dgm:pt>
    <dgm:pt modelId="{28E34255-83EC-4DE5-9763-5D1BF4105010}" type="sibTrans" cxnId="{2B824895-50A1-40E6-840F-75641694D6CF}">
      <dgm:prSet/>
      <dgm:spPr/>
      <dgm:t>
        <a:bodyPr/>
        <a:lstStyle/>
        <a:p>
          <a:endParaRPr lang="ru-RU"/>
        </a:p>
      </dgm:t>
    </dgm:pt>
    <dgm:pt modelId="{A92B7086-9F39-47DA-AC07-40DEA9B7FE46}" type="pres">
      <dgm:prSet presAssocID="{B5D03F76-B9CC-49C9-A4D5-03DE1EB0D7AF}" presName="outerComposite" presStyleCnt="0">
        <dgm:presLayoutVars>
          <dgm:chMax val="2"/>
          <dgm:animLvl val="lvl"/>
          <dgm:resizeHandles val="exact"/>
        </dgm:presLayoutVars>
      </dgm:prSet>
      <dgm:spPr/>
      <dgm:t>
        <a:bodyPr/>
        <a:lstStyle/>
        <a:p>
          <a:endParaRPr lang="ru-RU"/>
        </a:p>
      </dgm:t>
    </dgm:pt>
    <dgm:pt modelId="{F231D983-3AEE-4578-A9C9-39E16BA1D1CE}" type="pres">
      <dgm:prSet presAssocID="{B5D03F76-B9CC-49C9-A4D5-03DE1EB0D7AF}" presName="dummyMaxCanvas" presStyleCnt="0"/>
      <dgm:spPr/>
    </dgm:pt>
    <dgm:pt modelId="{66928F7D-BF9F-4D16-AEDD-387703D0B210}" type="pres">
      <dgm:prSet presAssocID="{B5D03F76-B9CC-49C9-A4D5-03DE1EB0D7AF}" presName="parentComposite" presStyleCnt="0"/>
      <dgm:spPr/>
    </dgm:pt>
    <dgm:pt modelId="{DEEEF29A-4C5D-4D55-AB01-50773678DFB1}" type="pres">
      <dgm:prSet presAssocID="{B5D03F76-B9CC-49C9-A4D5-03DE1EB0D7AF}" presName="parent1" presStyleLbl="alignAccFollowNode1" presStyleIdx="0" presStyleCnt="4">
        <dgm:presLayoutVars>
          <dgm:chMax val="4"/>
        </dgm:presLayoutVars>
      </dgm:prSet>
      <dgm:spPr/>
      <dgm:t>
        <a:bodyPr/>
        <a:lstStyle/>
        <a:p>
          <a:endParaRPr lang="ru-RU"/>
        </a:p>
      </dgm:t>
    </dgm:pt>
    <dgm:pt modelId="{2A347615-B228-4A7A-AC75-3D6ECCDDF370}" type="pres">
      <dgm:prSet presAssocID="{B5D03F76-B9CC-49C9-A4D5-03DE1EB0D7AF}" presName="parent2" presStyleLbl="alignAccFollowNode1" presStyleIdx="1" presStyleCnt="4">
        <dgm:presLayoutVars>
          <dgm:chMax val="4"/>
        </dgm:presLayoutVars>
      </dgm:prSet>
      <dgm:spPr/>
      <dgm:t>
        <a:bodyPr/>
        <a:lstStyle/>
        <a:p>
          <a:endParaRPr lang="ru-RU"/>
        </a:p>
      </dgm:t>
    </dgm:pt>
    <dgm:pt modelId="{487A7C50-E6B5-4137-9C57-B8DB624131C4}" type="pres">
      <dgm:prSet presAssocID="{B5D03F76-B9CC-49C9-A4D5-03DE1EB0D7AF}" presName="childrenComposite" presStyleCnt="0"/>
      <dgm:spPr/>
    </dgm:pt>
    <dgm:pt modelId="{4E7A1BF8-659D-4F73-B0B7-17AB80AE1C31}" type="pres">
      <dgm:prSet presAssocID="{B5D03F76-B9CC-49C9-A4D5-03DE1EB0D7AF}" presName="dummyMaxCanvas_ChildArea" presStyleCnt="0"/>
      <dgm:spPr/>
    </dgm:pt>
    <dgm:pt modelId="{CBC8EEBF-6FA6-4CB2-9175-9E0F66BD847C}" type="pres">
      <dgm:prSet presAssocID="{B5D03F76-B9CC-49C9-A4D5-03DE1EB0D7AF}" presName="fulcrum" presStyleLbl="alignAccFollowNode1" presStyleIdx="2" presStyleCnt="4"/>
      <dgm:spPr/>
    </dgm:pt>
    <dgm:pt modelId="{09BCE82B-837F-4C0E-A8F3-BBBCFE44EF5A}" type="pres">
      <dgm:prSet presAssocID="{B5D03F76-B9CC-49C9-A4D5-03DE1EB0D7AF}" presName="balance_31" presStyleLbl="alignAccFollowNode1" presStyleIdx="3" presStyleCnt="4">
        <dgm:presLayoutVars>
          <dgm:bulletEnabled val="1"/>
        </dgm:presLayoutVars>
      </dgm:prSet>
      <dgm:spPr/>
    </dgm:pt>
    <dgm:pt modelId="{5192B8CA-D323-43FC-BA4F-7629C5AA0DF4}" type="pres">
      <dgm:prSet presAssocID="{B5D03F76-B9CC-49C9-A4D5-03DE1EB0D7AF}" presName="left_31_1" presStyleLbl="node1" presStyleIdx="0" presStyleCnt="4">
        <dgm:presLayoutVars>
          <dgm:bulletEnabled val="1"/>
        </dgm:presLayoutVars>
      </dgm:prSet>
      <dgm:spPr/>
      <dgm:t>
        <a:bodyPr/>
        <a:lstStyle/>
        <a:p>
          <a:endParaRPr lang="ru-RU"/>
        </a:p>
      </dgm:t>
    </dgm:pt>
    <dgm:pt modelId="{C0691342-C973-443A-B4F5-7454CA4FB5B1}" type="pres">
      <dgm:prSet presAssocID="{B5D03F76-B9CC-49C9-A4D5-03DE1EB0D7AF}" presName="left_31_2" presStyleLbl="node1" presStyleIdx="1" presStyleCnt="4">
        <dgm:presLayoutVars>
          <dgm:bulletEnabled val="1"/>
        </dgm:presLayoutVars>
      </dgm:prSet>
      <dgm:spPr/>
      <dgm:t>
        <a:bodyPr/>
        <a:lstStyle/>
        <a:p>
          <a:endParaRPr lang="ru-RU"/>
        </a:p>
      </dgm:t>
    </dgm:pt>
    <dgm:pt modelId="{7275DDBA-57E4-4BDF-977B-A6DD1A99A494}" type="pres">
      <dgm:prSet presAssocID="{B5D03F76-B9CC-49C9-A4D5-03DE1EB0D7AF}" presName="left_31_3" presStyleLbl="node1" presStyleIdx="2" presStyleCnt="4">
        <dgm:presLayoutVars>
          <dgm:bulletEnabled val="1"/>
        </dgm:presLayoutVars>
      </dgm:prSet>
      <dgm:spPr/>
      <dgm:t>
        <a:bodyPr/>
        <a:lstStyle/>
        <a:p>
          <a:endParaRPr lang="ru-RU"/>
        </a:p>
      </dgm:t>
    </dgm:pt>
    <dgm:pt modelId="{D8465617-9670-4FA7-9F22-1098272951E9}" type="pres">
      <dgm:prSet presAssocID="{B5D03F76-B9CC-49C9-A4D5-03DE1EB0D7AF}" presName="right_31_1" presStyleLbl="node1" presStyleIdx="3" presStyleCnt="4">
        <dgm:presLayoutVars>
          <dgm:bulletEnabled val="1"/>
        </dgm:presLayoutVars>
      </dgm:prSet>
      <dgm:spPr/>
      <dgm:t>
        <a:bodyPr/>
        <a:lstStyle/>
        <a:p>
          <a:endParaRPr lang="ru-RU"/>
        </a:p>
      </dgm:t>
    </dgm:pt>
  </dgm:ptLst>
  <dgm:cxnLst>
    <dgm:cxn modelId="{2B824895-50A1-40E6-840F-75641694D6CF}" srcId="{C9BEF930-6681-4488-ACC1-F4E32496CCD5}" destId="{B6B7840F-DDEA-4053-A31B-FE374EB6DAC8}" srcOrd="2" destOrd="0" parTransId="{1A4401CF-40B7-499A-A902-7CAFC0F0F412}" sibTransId="{28E34255-83EC-4DE5-9763-5D1BF4105010}"/>
    <dgm:cxn modelId="{F5C03948-598B-43AB-8766-5F3778AF74BF}" srcId="{B5D03F76-B9CC-49C9-A4D5-03DE1EB0D7AF}" destId="{A276A7BF-79AE-478F-8968-BCF150CFED51}" srcOrd="1" destOrd="0" parTransId="{4BEEA968-8673-47C3-86F8-2AFF12A5AAAF}" sibTransId="{5C0957B4-52CB-45E0-8E58-41BDBE7AB58F}"/>
    <dgm:cxn modelId="{CCD7AF6E-5E2B-4963-9716-960897DCCFCD}" type="presOf" srcId="{C3FF37B4-7686-4297-B879-44CD058153AC}" destId="{D8465617-9670-4FA7-9F22-1098272951E9}" srcOrd="0" destOrd="0" presId="urn:microsoft.com/office/officeart/2005/8/layout/balance1"/>
    <dgm:cxn modelId="{D61E44C9-9AED-48D1-ACDC-AE213554B8FE}" srcId="{A276A7BF-79AE-478F-8968-BCF150CFED51}" destId="{C3FF37B4-7686-4297-B879-44CD058153AC}" srcOrd="0" destOrd="0" parTransId="{F03E10E7-6080-4DD2-9E77-0F5DFFE2EAA4}" sibTransId="{8BCE3502-02DE-44C0-9BD8-AB8B2302911D}"/>
    <dgm:cxn modelId="{57D57363-346E-4A20-8E77-AD7EA20B84C1}" type="presOf" srcId="{A276A7BF-79AE-478F-8968-BCF150CFED51}" destId="{2A347615-B228-4A7A-AC75-3D6ECCDDF370}" srcOrd="0" destOrd="0" presId="urn:microsoft.com/office/officeart/2005/8/layout/balance1"/>
    <dgm:cxn modelId="{A463C808-6F33-4030-ACF5-92DD9702591C}" srcId="{B5D03F76-B9CC-49C9-A4D5-03DE1EB0D7AF}" destId="{C9BEF930-6681-4488-ACC1-F4E32496CCD5}" srcOrd="0" destOrd="0" parTransId="{79F69C98-5A0A-40A1-B2F3-A2CBB4D2B5FD}" sibTransId="{EEDFCB2E-D5C6-4B15-B677-25609164BE65}"/>
    <dgm:cxn modelId="{D05080D1-D9EC-4AF4-AB73-CA12BF3E7F3C}" type="presOf" srcId="{2829302D-8F17-486F-AC13-AB06F53423E6}" destId="{C0691342-C973-443A-B4F5-7454CA4FB5B1}" srcOrd="0" destOrd="0" presId="urn:microsoft.com/office/officeart/2005/8/layout/balance1"/>
    <dgm:cxn modelId="{B70B6513-6C86-4ABB-AE8F-704D1DF10FF3}" type="presOf" srcId="{C9BEF930-6681-4488-ACC1-F4E32496CCD5}" destId="{DEEEF29A-4C5D-4D55-AB01-50773678DFB1}" srcOrd="0" destOrd="0" presId="urn:microsoft.com/office/officeart/2005/8/layout/balance1"/>
    <dgm:cxn modelId="{0FCD86CD-8473-408F-B14A-1A114574C4D7}" srcId="{C9BEF930-6681-4488-ACC1-F4E32496CCD5}" destId="{C4E76D02-294D-44DA-875A-A50326DCBC23}" srcOrd="0" destOrd="0" parTransId="{103FD630-4F8C-42FE-9983-48BB92254A6C}" sibTransId="{7A2EF934-57AD-4ABC-9737-FEB573CF87AA}"/>
    <dgm:cxn modelId="{FDB13C0C-C170-497A-8A36-788C4D8F9724}" type="presOf" srcId="{B6B7840F-DDEA-4053-A31B-FE374EB6DAC8}" destId="{7275DDBA-57E4-4BDF-977B-A6DD1A99A494}" srcOrd="0" destOrd="0" presId="urn:microsoft.com/office/officeart/2005/8/layout/balance1"/>
    <dgm:cxn modelId="{062EBC95-517D-450B-BD85-287CE9E7A116}" type="presOf" srcId="{B5D03F76-B9CC-49C9-A4D5-03DE1EB0D7AF}" destId="{A92B7086-9F39-47DA-AC07-40DEA9B7FE46}" srcOrd="0" destOrd="0" presId="urn:microsoft.com/office/officeart/2005/8/layout/balance1"/>
    <dgm:cxn modelId="{55C264BB-D0F4-4307-B1D1-32B9E43DAA97}" type="presOf" srcId="{C4E76D02-294D-44DA-875A-A50326DCBC23}" destId="{5192B8CA-D323-43FC-BA4F-7629C5AA0DF4}" srcOrd="0" destOrd="0" presId="urn:microsoft.com/office/officeart/2005/8/layout/balance1"/>
    <dgm:cxn modelId="{9A3C90CC-6E28-48F5-B703-B4D901AC9078}" srcId="{C9BEF930-6681-4488-ACC1-F4E32496CCD5}" destId="{2829302D-8F17-486F-AC13-AB06F53423E6}" srcOrd="1" destOrd="0" parTransId="{50855E19-C6EC-4768-A3EB-A8AFC78B8A96}" sibTransId="{F7540904-A3DA-4D3D-842B-0DD3173398A2}"/>
    <dgm:cxn modelId="{7A943757-6F89-4849-ADD7-50EFB87A3AE6}" type="presParOf" srcId="{A92B7086-9F39-47DA-AC07-40DEA9B7FE46}" destId="{F231D983-3AEE-4578-A9C9-39E16BA1D1CE}" srcOrd="0" destOrd="0" presId="urn:microsoft.com/office/officeart/2005/8/layout/balance1"/>
    <dgm:cxn modelId="{AA807E70-15A9-43DD-BB05-87D5E2418A32}" type="presParOf" srcId="{A92B7086-9F39-47DA-AC07-40DEA9B7FE46}" destId="{66928F7D-BF9F-4D16-AEDD-387703D0B210}" srcOrd="1" destOrd="0" presId="urn:microsoft.com/office/officeart/2005/8/layout/balance1"/>
    <dgm:cxn modelId="{AB4CE8CB-E8FF-49BD-B28A-0E6F81E81BEB}" type="presParOf" srcId="{66928F7D-BF9F-4D16-AEDD-387703D0B210}" destId="{DEEEF29A-4C5D-4D55-AB01-50773678DFB1}" srcOrd="0" destOrd="0" presId="urn:microsoft.com/office/officeart/2005/8/layout/balance1"/>
    <dgm:cxn modelId="{F4871BFA-0B14-4210-820A-93263EE02362}" type="presParOf" srcId="{66928F7D-BF9F-4D16-AEDD-387703D0B210}" destId="{2A347615-B228-4A7A-AC75-3D6ECCDDF370}" srcOrd="1" destOrd="0" presId="urn:microsoft.com/office/officeart/2005/8/layout/balance1"/>
    <dgm:cxn modelId="{027ACB6F-C140-4076-AAA6-7682F2D3D240}" type="presParOf" srcId="{A92B7086-9F39-47DA-AC07-40DEA9B7FE46}" destId="{487A7C50-E6B5-4137-9C57-B8DB624131C4}" srcOrd="2" destOrd="0" presId="urn:microsoft.com/office/officeart/2005/8/layout/balance1"/>
    <dgm:cxn modelId="{EAE077BB-F19D-4770-BFB9-F112E07046F3}" type="presParOf" srcId="{487A7C50-E6B5-4137-9C57-B8DB624131C4}" destId="{4E7A1BF8-659D-4F73-B0B7-17AB80AE1C31}" srcOrd="0" destOrd="0" presId="urn:microsoft.com/office/officeart/2005/8/layout/balance1"/>
    <dgm:cxn modelId="{8F532BA8-8DD5-431C-BB81-EE7789F91142}" type="presParOf" srcId="{487A7C50-E6B5-4137-9C57-B8DB624131C4}" destId="{CBC8EEBF-6FA6-4CB2-9175-9E0F66BD847C}" srcOrd="1" destOrd="0" presId="urn:microsoft.com/office/officeart/2005/8/layout/balance1"/>
    <dgm:cxn modelId="{13CB30F7-A985-4018-AAE8-AA02A40928D9}" type="presParOf" srcId="{487A7C50-E6B5-4137-9C57-B8DB624131C4}" destId="{09BCE82B-837F-4C0E-A8F3-BBBCFE44EF5A}" srcOrd="2" destOrd="0" presId="urn:microsoft.com/office/officeart/2005/8/layout/balance1"/>
    <dgm:cxn modelId="{7997C7E6-FC0C-4C72-9E25-9A63CD564A40}" type="presParOf" srcId="{487A7C50-E6B5-4137-9C57-B8DB624131C4}" destId="{5192B8CA-D323-43FC-BA4F-7629C5AA0DF4}" srcOrd="3" destOrd="0" presId="urn:microsoft.com/office/officeart/2005/8/layout/balance1"/>
    <dgm:cxn modelId="{C9D02897-5F5F-4F8F-8FE5-CFD9DE5D3046}" type="presParOf" srcId="{487A7C50-E6B5-4137-9C57-B8DB624131C4}" destId="{C0691342-C973-443A-B4F5-7454CA4FB5B1}" srcOrd="4" destOrd="0" presId="urn:microsoft.com/office/officeart/2005/8/layout/balance1"/>
    <dgm:cxn modelId="{6CE576F1-FD5E-49A8-BED2-75CB62E3D8B4}" type="presParOf" srcId="{487A7C50-E6B5-4137-9C57-B8DB624131C4}" destId="{7275DDBA-57E4-4BDF-977B-A6DD1A99A494}" srcOrd="5" destOrd="0" presId="urn:microsoft.com/office/officeart/2005/8/layout/balance1"/>
    <dgm:cxn modelId="{D15D2DB5-D6F9-4D65-8933-766F9C189610}" type="presParOf" srcId="{487A7C50-E6B5-4137-9C57-B8DB624131C4}" destId="{D8465617-9670-4FA7-9F22-1098272951E9}" srcOrd="6"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EF29A-4C5D-4D55-AB01-50773678DFB1}">
      <dsp:nvSpPr>
        <dsp:cNvPr id="0" name=""/>
        <dsp:cNvSpPr/>
      </dsp:nvSpPr>
      <dsp:spPr>
        <a:xfrm>
          <a:off x="812291" y="0"/>
          <a:ext cx="2359152" cy="1310640"/>
        </a:xfrm>
        <a:prstGeom prst="roundRect">
          <a:avLst>
            <a:gd name="adj" fmla="val 10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Преимущества</a:t>
          </a:r>
          <a:endParaRPr lang="ru-RU" sz="2400" kern="1200" dirty="0"/>
        </a:p>
      </dsp:txBody>
      <dsp:txXfrm>
        <a:off x="850678" y="38387"/>
        <a:ext cx="2282378" cy="1233866"/>
      </dsp:txXfrm>
    </dsp:sp>
    <dsp:sp modelId="{2A347615-B228-4A7A-AC75-3D6ECCDDF370}">
      <dsp:nvSpPr>
        <dsp:cNvPr id="0" name=""/>
        <dsp:cNvSpPr/>
      </dsp:nvSpPr>
      <dsp:spPr>
        <a:xfrm>
          <a:off x="4219956" y="0"/>
          <a:ext cx="2359152" cy="1310640"/>
        </a:xfrm>
        <a:prstGeom prst="roundRect">
          <a:avLst>
            <a:gd name="adj" fmla="val 10000"/>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b="0" i="0" kern="1200" dirty="0" smtClean="0"/>
            <a:t>Недостатки</a:t>
          </a:r>
          <a:endParaRPr lang="ru-RU" sz="2400" b="0" i="0" kern="1200" dirty="0"/>
        </a:p>
      </dsp:txBody>
      <dsp:txXfrm>
        <a:off x="4258343" y="38387"/>
        <a:ext cx="2282378" cy="1233866"/>
      </dsp:txXfrm>
    </dsp:sp>
    <dsp:sp modelId="{CBC8EEBF-6FA6-4CB2-9175-9E0F66BD847C}">
      <dsp:nvSpPr>
        <dsp:cNvPr id="0" name=""/>
        <dsp:cNvSpPr/>
      </dsp:nvSpPr>
      <dsp:spPr>
        <a:xfrm>
          <a:off x="3204209" y="5570220"/>
          <a:ext cx="982980" cy="982980"/>
        </a:xfrm>
        <a:prstGeom prst="triangle">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09BCE82B-837F-4C0E-A8F3-BBBCFE44EF5A}">
      <dsp:nvSpPr>
        <dsp:cNvPr id="0" name=""/>
        <dsp:cNvSpPr/>
      </dsp:nvSpPr>
      <dsp:spPr>
        <a:xfrm rot="21360000">
          <a:off x="745859" y="5149002"/>
          <a:ext cx="5899681" cy="412545"/>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5192B8CA-D323-43FC-BA4F-7629C5AA0DF4}">
      <dsp:nvSpPr>
        <dsp:cNvPr id="0" name=""/>
        <dsp:cNvSpPr/>
      </dsp:nvSpPr>
      <dsp:spPr>
        <a:xfrm rot="21360000">
          <a:off x="749377" y="4117535"/>
          <a:ext cx="2353917" cy="1096684"/>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smtClean="0"/>
            <a:t>Позволяет строить платформо-независимые программы.</a:t>
          </a:r>
          <a:endParaRPr lang="ru-RU" sz="1200" kern="1200" dirty="0"/>
        </a:p>
      </dsp:txBody>
      <dsp:txXfrm>
        <a:off x="802913" y="4171071"/>
        <a:ext cx="2246845" cy="989612"/>
      </dsp:txXfrm>
    </dsp:sp>
    <dsp:sp modelId="{C0691342-C973-443A-B4F5-7454CA4FB5B1}">
      <dsp:nvSpPr>
        <dsp:cNvPr id="0" name=""/>
        <dsp:cNvSpPr/>
      </dsp:nvSpPr>
      <dsp:spPr>
        <a:xfrm rot="21360000">
          <a:off x="664185" y="2937959"/>
          <a:ext cx="2353917" cy="1096684"/>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dirty="0" smtClean="0"/>
            <a:t>Скрывает лишние или опасные детали реализации от клиентского кода.</a:t>
          </a:r>
          <a:endParaRPr lang="ru-RU" sz="1200" b="0" i="0" kern="1200" dirty="0"/>
        </a:p>
      </dsp:txBody>
      <dsp:txXfrm>
        <a:off x="717721" y="2991495"/>
        <a:ext cx="2246845" cy="989612"/>
      </dsp:txXfrm>
    </dsp:sp>
    <dsp:sp modelId="{7275DDBA-57E4-4BDF-977B-A6DD1A99A494}">
      <dsp:nvSpPr>
        <dsp:cNvPr id="0" name=""/>
        <dsp:cNvSpPr/>
      </dsp:nvSpPr>
      <dsp:spPr>
        <a:xfrm rot="21360000">
          <a:off x="578994" y="1784596"/>
          <a:ext cx="2353917" cy="1096684"/>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smtClean="0"/>
            <a:t>Реализует </a:t>
          </a:r>
          <a:r>
            <a:rPr lang="ru-RU" sz="1200" b="0" i="1" kern="1200" smtClean="0"/>
            <a:t>принцип открытости/закрытости</a:t>
          </a:r>
          <a:r>
            <a:rPr lang="ru-RU" sz="1200" b="0" i="0" kern="1200" smtClean="0"/>
            <a:t>.</a:t>
          </a:r>
          <a:endParaRPr lang="ru-RU" sz="1200" b="0" i="0" kern="1200" dirty="0"/>
        </a:p>
      </dsp:txBody>
      <dsp:txXfrm>
        <a:off x="632530" y="1838132"/>
        <a:ext cx="2246845" cy="989612"/>
      </dsp:txXfrm>
    </dsp:sp>
    <dsp:sp modelId="{D8465617-9670-4FA7-9F22-1098272951E9}">
      <dsp:nvSpPr>
        <dsp:cNvPr id="0" name=""/>
        <dsp:cNvSpPr/>
      </dsp:nvSpPr>
      <dsp:spPr>
        <a:xfrm rot="21360000">
          <a:off x="4124275" y="3881620"/>
          <a:ext cx="2353917" cy="1096684"/>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dirty="0" smtClean="0"/>
            <a:t>Усложняет код программы из-за введения дополнительных классов.</a:t>
          </a:r>
          <a:endParaRPr lang="ru-RU" sz="1200" b="0" i="0" kern="1200" dirty="0"/>
        </a:p>
      </dsp:txBody>
      <dsp:txXfrm>
        <a:off x="4177811" y="3935156"/>
        <a:ext cx="2246845" cy="989612"/>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4/6/2023</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4/6/2023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efactoring.guru/ru/design-patterns/strateg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a:p>
            <a:r>
              <a:rPr lang="en-US" dirty="0" smtClean="0"/>
              <a:t>https://refactoring.guru/ru/design-patterns/factory-method</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14</a:t>
            </a:fld>
            <a:endParaRPr lang="en-US"/>
          </a:p>
        </p:txBody>
      </p:sp>
    </p:spTree>
    <p:extLst>
      <p:ext uri="{BB962C8B-B14F-4D97-AF65-F5344CB8AC3E}">
        <p14:creationId xmlns:p14="http://schemas.microsoft.com/office/powerpoint/2010/main" val="33125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При добавлении новых видов фигур и цветов количество комбинаций будет расти в геометрической прогрессии. Например, чтобы ввести в программу фигуры треугольников, придётся создать сразу два новых подкласса треугольников под каждый цвет. После этого новый цвет потребует создания уже трёх классов, для всех видов фигур. Чем дальше, тем хуже.</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a:t>
            </a:fld>
            <a:endParaRPr lang="en-US"/>
          </a:p>
        </p:txBody>
      </p:sp>
    </p:spTree>
    <p:extLst>
      <p:ext uri="{BB962C8B-B14F-4D97-AF65-F5344CB8AC3E}">
        <p14:creationId xmlns:p14="http://schemas.microsoft.com/office/powerpoint/2010/main" val="52794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Корень проблемы заключается в том, что мы пытаемся расширить классы фигур сразу в двух независимых плоскостях — по виду и по цвету. Именно это приводит к разрастанию дерева классов.</a:t>
            </a:r>
          </a:p>
          <a:p>
            <a:r>
              <a:rPr lang="ru-RU" sz="900" b="0" i="0" kern="1200" dirty="0" smtClean="0">
                <a:solidFill>
                  <a:schemeClr val="tx1"/>
                </a:solidFill>
                <a:effectLst/>
                <a:latin typeface="Segoe" pitchFamily="34" charset="0"/>
                <a:ea typeface="+mn-ea"/>
                <a:cs typeface="+mn-cs"/>
              </a:rPr>
              <a:t>Паттерн Мост предлагает заменить наследование делегированием. Для этого нужно выделить одну из таких «плоскостей» в отдельную иерархию и ссылаться на объект этой иерархии, вместо хранения его состояния и поведения внутри одного класса.</a:t>
            </a:r>
          </a:p>
          <a:p>
            <a:r>
              <a:rPr lang="ru-RU" dirty="0" smtClean="0">
                <a:effectLst/>
              </a:rPr>
              <a:t>Размножение подклассов можно остановить, разбив классы на несколько иерархий.</a:t>
            </a:r>
          </a:p>
          <a:p>
            <a:r>
              <a:rPr lang="ru-RU" sz="900" b="0" i="0" kern="1200" dirty="0" smtClean="0">
                <a:solidFill>
                  <a:schemeClr val="tx1"/>
                </a:solidFill>
                <a:effectLst/>
                <a:latin typeface="Segoe" pitchFamily="34" charset="0"/>
                <a:ea typeface="+mn-ea"/>
                <a:cs typeface="+mn-cs"/>
              </a:rPr>
              <a:t>Таким образом, мы можем сделать Цвет отдельным классом с подклассами Красный и Синий. Класс Фигур получит ссылку на объект Цвета и сможет делегировать ему работу, если потребуется. Такая связь и станет мостом между Фигурами и Цветом. При добавлении новых классов цветов, не потребуется трогать классы фигур и наоборот.</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2628118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Вы можете попытаться структурировать этот хаос, создав для каждой вариаций интерфейса-платформы свои подклассы. Но такой подход приведёт к росту классов комбинаций, и с каждой новой платформой их будет всё больше.</a:t>
            </a:r>
          </a:p>
          <a:p>
            <a:r>
              <a:rPr lang="ru-RU" sz="900" b="0" i="0" kern="1200" dirty="0" smtClean="0">
                <a:solidFill>
                  <a:schemeClr val="tx1"/>
                </a:solidFill>
                <a:effectLst/>
                <a:latin typeface="Segoe" pitchFamily="34" charset="0"/>
                <a:ea typeface="+mn-ea"/>
                <a:cs typeface="+mn-cs"/>
              </a:rPr>
              <a:t>Мы можем решить эту проблему, применив Мост. Паттерн предлагает распутать этот код, разделив его на две части:</a:t>
            </a:r>
          </a:p>
          <a:p>
            <a:r>
              <a:rPr lang="ru-RU" sz="900" b="0" i="0" kern="1200" dirty="0" smtClean="0">
                <a:solidFill>
                  <a:schemeClr val="tx1"/>
                </a:solidFill>
                <a:effectLst/>
                <a:latin typeface="Segoe" pitchFamily="34" charset="0"/>
                <a:ea typeface="+mn-ea"/>
                <a:cs typeface="+mn-cs"/>
              </a:rPr>
              <a:t>Абстракцию: слой графического интерфейса приложения.</a:t>
            </a:r>
          </a:p>
          <a:p>
            <a:r>
              <a:rPr lang="ru-RU" sz="900" b="0" i="0" kern="1200" dirty="0" smtClean="0">
                <a:solidFill>
                  <a:schemeClr val="tx1"/>
                </a:solidFill>
                <a:effectLst/>
                <a:latin typeface="Segoe" pitchFamily="34" charset="0"/>
                <a:ea typeface="+mn-ea"/>
                <a:cs typeface="+mn-cs"/>
              </a:rPr>
              <a:t>Реализацию: слой взаимодействия с операционной системой.</a:t>
            </a:r>
          </a:p>
          <a:p>
            <a:r>
              <a:rPr lang="ru-RU" sz="900" b="0" i="0" kern="1200" dirty="0" smtClean="0">
                <a:solidFill>
                  <a:schemeClr val="tx1"/>
                </a:solidFill>
                <a:effectLst/>
                <a:latin typeface="Segoe" pitchFamily="34" charset="0"/>
                <a:ea typeface="+mn-ea"/>
                <a:cs typeface="+mn-cs"/>
              </a:rPr>
              <a:t>Абстракция будет делегировать работу одному из объектов реализаций. Причём, реализации можно будет </a:t>
            </a:r>
            <a:r>
              <a:rPr lang="ru-RU" sz="900" b="0" i="0" kern="1200" dirty="0" err="1" smtClean="0">
                <a:solidFill>
                  <a:schemeClr val="tx1"/>
                </a:solidFill>
                <a:effectLst/>
                <a:latin typeface="Segoe" pitchFamily="34" charset="0"/>
                <a:ea typeface="+mn-ea"/>
                <a:cs typeface="+mn-cs"/>
              </a:rPr>
              <a:t>взаимозаменять</a:t>
            </a:r>
            <a:r>
              <a:rPr lang="ru-RU" sz="900" b="0" i="0" kern="1200" dirty="0" smtClean="0">
                <a:solidFill>
                  <a:schemeClr val="tx1"/>
                </a:solidFill>
                <a:effectLst/>
                <a:latin typeface="Segoe" pitchFamily="34" charset="0"/>
                <a:ea typeface="+mn-ea"/>
                <a:cs typeface="+mn-cs"/>
              </a:rPr>
              <a:t>, но только при условии, что все они будут следовать общему интерфейсу.</a:t>
            </a:r>
          </a:p>
          <a:p>
            <a:r>
              <a:rPr lang="ru-RU" sz="900" b="0" i="0" kern="1200" dirty="0" smtClean="0">
                <a:solidFill>
                  <a:schemeClr val="tx1"/>
                </a:solidFill>
                <a:effectLst/>
                <a:latin typeface="Segoe" pitchFamily="34" charset="0"/>
                <a:ea typeface="+mn-ea"/>
                <a:cs typeface="+mn-cs"/>
              </a:rPr>
              <a:t>Таким образом, вы сможете изменять графический интерфейс приложения, не трогая низкоуровневый код работы с операционной системой. И наоборот, вы сможете добавлять поддержку новых операционных систем, создавая подклассы реализации, без необходимости менять классы графического интерфейса.</a:t>
            </a:r>
          </a:p>
          <a:p>
            <a:endParaRPr lang="ru-RU" sz="900" b="0" i="0" kern="1200" dirty="0" smtClean="0">
              <a:solidFill>
                <a:schemeClr val="tx1"/>
              </a:solidFill>
              <a:effectLst/>
              <a:latin typeface="Segoe" pitchFamily="34" charset="0"/>
              <a:ea typeface="+mn-ea"/>
              <a:cs typeface="+mn-cs"/>
            </a:endParaRP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5</a:t>
            </a:fld>
            <a:endParaRPr lang="en-US"/>
          </a:p>
        </p:txBody>
      </p:sp>
    </p:spTree>
    <p:extLst>
      <p:ext uri="{BB962C8B-B14F-4D97-AF65-F5344CB8AC3E}">
        <p14:creationId xmlns:p14="http://schemas.microsoft.com/office/powerpoint/2010/main" val="3598027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900" b="1" i="0" kern="1200" dirty="0" smtClean="0">
                <a:solidFill>
                  <a:schemeClr val="tx1"/>
                </a:solidFill>
                <a:effectLst/>
                <a:latin typeface="Segoe" pitchFamily="34" charset="0"/>
                <a:ea typeface="+mn-ea"/>
                <a:cs typeface="+mn-cs"/>
              </a:rPr>
              <a:t>Абстракция</a:t>
            </a:r>
            <a:r>
              <a:rPr lang="ru-RU" sz="900" b="0" i="0" kern="1200" dirty="0" smtClean="0">
                <a:solidFill>
                  <a:schemeClr val="tx1"/>
                </a:solidFill>
                <a:effectLst/>
                <a:latin typeface="Segoe" pitchFamily="34" charset="0"/>
                <a:ea typeface="+mn-ea"/>
                <a:cs typeface="+mn-cs"/>
              </a:rPr>
              <a:t> содержит управляющую логику. Код абстракции делегирует реальную работу связанному объекту реализации.</a:t>
            </a:r>
          </a:p>
          <a:p>
            <a:r>
              <a:rPr lang="ru-RU" sz="900" b="1" i="0" kern="1200" dirty="0" smtClean="0">
                <a:solidFill>
                  <a:schemeClr val="tx1"/>
                </a:solidFill>
                <a:effectLst/>
                <a:latin typeface="Segoe" pitchFamily="34" charset="0"/>
                <a:ea typeface="+mn-ea"/>
                <a:cs typeface="+mn-cs"/>
              </a:rPr>
              <a:t>2. Реализация</a:t>
            </a:r>
            <a:r>
              <a:rPr lang="ru-RU" sz="900" b="0" i="0" kern="1200" dirty="0" smtClean="0">
                <a:solidFill>
                  <a:schemeClr val="tx1"/>
                </a:solidFill>
                <a:effectLst/>
                <a:latin typeface="Segoe" pitchFamily="34" charset="0"/>
                <a:ea typeface="+mn-ea"/>
                <a:cs typeface="+mn-cs"/>
              </a:rPr>
              <a:t> задаёт общий интерфейс для всех реализаций. Все методы, которые здесь описаны, будут доступны из класса абстракции и его подклассов.</a:t>
            </a:r>
          </a:p>
          <a:p>
            <a:r>
              <a:rPr lang="ru-RU" sz="900" b="0" i="0" kern="1200" dirty="0" smtClean="0">
                <a:solidFill>
                  <a:schemeClr val="tx1"/>
                </a:solidFill>
                <a:effectLst/>
                <a:latin typeface="Segoe" pitchFamily="34" charset="0"/>
                <a:ea typeface="+mn-ea"/>
                <a:cs typeface="+mn-cs"/>
              </a:rPr>
              <a:t>Интерфейсы абстракции и реализации могут как совпадать, так или быть совершенно разными. Но обычно, в реализации живут базовые операции, на которых строятся сложные операции абстракции.</a:t>
            </a:r>
          </a:p>
          <a:p>
            <a:pPr marL="0" indent="0">
              <a:buNone/>
            </a:pPr>
            <a:r>
              <a:rPr lang="ru-RU" sz="900" b="1" i="0" kern="1200" dirty="0" smtClean="0">
                <a:solidFill>
                  <a:schemeClr val="tx1"/>
                </a:solidFill>
                <a:effectLst/>
                <a:latin typeface="Segoe" pitchFamily="34" charset="0"/>
                <a:ea typeface="+mn-ea"/>
                <a:cs typeface="+mn-cs"/>
              </a:rPr>
              <a:t>3. Конкретные Реализации </a:t>
            </a:r>
            <a:r>
              <a:rPr lang="ru-RU" sz="900" b="0" i="0" kern="1200" dirty="0" smtClean="0">
                <a:solidFill>
                  <a:schemeClr val="tx1"/>
                </a:solidFill>
                <a:effectLst/>
                <a:latin typeface="Segoe" pitchFamily="34" charset="0"/>
                <a:ea typeface="+mn-ea"/>
                <a:cs typeface="+mn-cs"/>
              </a:rPr>
              <a:t>содержат </a:t>
            </a:r>
            <a:r>
              <a:rPr lang="ru-RU" sz="900" b="0" i="0" kern="1200" dirty="0" err="1" smtClean="0">
                <a:solidFill>
                  <a:schemeClr val="tx1"/>
                </a:solidFill>
                <a:effectLst/>
                <a:latin typeface="Segoe" pitchFamily="34" charset="0"/>
                <a:ea typeface="+mn-ea"/>
                <a:cs typeface="+mn-cs"/>
              </a:rPr>
              <a:t>платформо</a:t>
            </a:r>
            <a:r>
              <a:rPr lang="ru-RU" sz="900" b="0" i="0" kern="1200" dirty="0" smtClean="0">
                <a:solidFill>
                  <a:schemeClr val="tx1"/>
                </a:solidFill>
                <a:effectLst/>
                <a:latin typeface="Segoe" pitchFamily="34" charset="0"/>
                <a:ea typeface="+mn-ea"/>
                <a:cs typeface="+mn-cs"/>
              </a:rPr>
              <a:t>-зависимый код.</a:t>
            </a:r>
          </a:p>
          <a:p>
            <a:pPr marL="0" indent="0">
              <a:buNone/>
            </a:pPr>
            <a:r>
              <a:rPr lang="ru-RU" sz="900" b="0" i="0" kern="1200" dirty="0" smtClean="0">
                <a:solidFill>
                  <a:schemeClr val="tx1"/>
                </a:solidFill>
                <a:effectLst/>
                <a:ea typeface="+mn-ea"/>
                <a:cs typeface="+mn-cs"/>
              </a:rPr>
              <a:t>4. </a:t>
            </a:r>
            <a:r>
              <a:rPr lang="ru-RU" sz="900" b="1" i="0" kern="1200" dirty="0" smtClean="0">
                <a:solidFill>
                  <a:schemeClr val="tx1"/>
                </a:solidFill>
                <a:effectLst/>
                <a:latin typeface="Segoe" pitchFamily="34" charset="0"/>
                <a:ea typeface="+mn-ea"/>
                <a:cs typeface="+mn-cs"/>
              </a:rPr>
              <a:t>Расширенные Абстракции</a:t>
            </a:r>
            <a:r>
              <a:rPr lang="ru-RU" sz="900" b="0" i="0" kern="1200" dirty="0" smtClean="0">
                <a:solidFill>
                  <a:schemeClr val="tx1"/>
                </a:solidFill>
                <a:effectLst/>
                <a:latin typeface="Segoe" pitchFamily="34" charset="0"/>
                <a:ea typeface="+mn-ea"/>
                <a:cs typeface="+mn-cs"/>
              </a:rPr>
              <a:t> содержат различные вариации управляющей логики. Как и родитель, работает с реализациями только через общий интерфейс реализации.</a:t>
            </a:r>
          </a:p>
          <a:p>
            <a:pPr marL="0" indent="0">
              <a:buNone/>
            </a:pPr>
            <a:r>
              <a:rPr lang="ru-RU" sz="900" b="0" i="0" kern="1200" dirty="0" smtClean="0">
                <a:solidFill>
                  <a:schemeClr val="tx1"/>
                </a:solidFill>
                <a:effectLst/>
                <a:latin typeface="Segoe" pitchFamily="34" charset="0"/>
                <a:ea typeface="+mn-ea"/>
                <a:cs typeface="+mn-cs"/>
              </a:rPr>
              <a:t>5. </a:t>
            </a:r>
            <a:r>
              <a:rPr lang="ru-RU" sz="900" b="1" i="0" kern="1200" dirty="0" smtClean="0">
                <a:solidFill>
                  <a:schemeClr val="tx1"/>
                </a:solidFill>
                <a:effectLst/>
                <a:latin typeface="Segoe" pitchFamily="34" charset="0"/>
                <a:ea typeface="+mn-ea"/>
                <a:cs typeface="+mn-cs"/>
              </a:rPr>
              <a:t>Клиент</a:t>
            </a:r>
            <a:r>
              <a:rPr lang="ru-RU" sz="900" b="0" i="0" kern="1200" dirty="0" smtClean="0">
                <a:solidFill>
                  <a:schemeClr val="tx1"/>
                </a:solidFill>
                <a:effectLst/>
                <a:latin typeface="Segoe" pitchFamily="34" charset="0"/>
                <a:ea typeface="+mn-ea"/>
                <a:cs typeface="+mn-cs"/>
              </a:rPr>
              <a:t> работает только с объектами абстракции. Не считая начального связывания абстракции с одной из реализаций, клиентский код не имеет прямого доступа к объектам реализации.</a:t>
            </a:r>
          </a:p>
          <a:p>
            <a:pPr marL="0" indent="0">
              <a:buNone/>
            </a:pP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6</a:t>
            </a:fld>
            <a:endParaRPr lang="en-US"/>
          </a:p>
        </p:txBody>
      </p:sp>
    </p:spTree>
    <p:extLst>
      <p:ext uri="{BB962C8B-B14F-4D97-AF65-F5344CB8AC3E}">
        <p14:creationId xmlns:p14="http://schemas.microsoft.com/office/powerpoint/2010/main" val="425849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 этом примере </a:t>
            </a:r>
            <a:r>
              <a:rPr lang="ru-RU" sz="900" b="1" i="0" kern="1200" dirty="0" smtClean="0">
                <a:solidFill>
                  <a:schemeClr val="tx1"/>
                </a:solidFill>
                <a:effectLst/>
                <a:latin typeface="Segoe" pitchFamily="34" charset="0"/>
                <a:ea typeface="+mn-ea"/>
                <a:cs typeface="+mn-cs"/>
              </a:rPr>
              <a:t>Мост</a:t>
            </a:r>
            <a:r>
              <a:rPr lang="ru-RU" sz="900" b="0" i="0" kern="1200" dirty="0" smtClean="0">
                <a:solidFill>
                  <a:schemeClr val="tx1"/>
                </a:solidFill>
                <a:effectLst/>
                <a:latin typeface="Segoe" pitchFamily="34" charset="0"/>
                <a:ea typeface="+mn-ea"/>
                <a:cs typeface="+mn-cs"/>
              </a:rPr>
              <a:t> разделяет монолитный код приборов и пультов на две части: приборы (выступают реализацией) и пульты управления ними (выступают абстракцией).</a:t>
            </a:r>
          </a:p>
          <a:p>
            <a:r>
              <a:rPr lang="ru-RU" sz="900" b="0" i="0" kern="1200" dirty="0" smtClean="0">
                <a:solidFill>
                  <a:schemeClr val="tx1"/>
                </a:solidFill>
                <a:effectLst/>
                <a:latin typeface="Segoe" pitchFamily="34" charset="0"/>
                <a:ea typeface="+mn-ea"/>
                <a:cs typeface="+mn-cs"/>
              </a:rPr>
              <a:t>Класс пульта имеет ссылку на объект прибора, которым он управляет. Пульты работают с приборами через общий интерфейс. Это даёт возможность связать пульты с различными приборами.</a:t>
            </a:r>
          </a:p>
          <a:p>
            <a:r>
              <a:rPr lang="ru-RU" sz="900" b="0" i="0" kern="1200" dirty="0" smtClean="0">
                <a:solidFill>
                  <a:schemeClr val="tx1"/>
                </a:solidFill>
                <a:effectLst/>
                <a:latin typeface="Segoe" pitchFamily="34" charset="0"/>
                <a:ea typeface="+mn-ea"/>
                <a:cs typeface="+mn-cs"/>
              </a:rPr>
              <a:t>Сами пульты можно развивать независимо от приборов. Для этого достаточно создать новый подкласс абстракции. Вы можете создать простой как простой пульт с двумя кнопками, так и более сложный пульт с </a:t>
            </a:r>
            <a:r>
              <a:rPr lang="ru-RU" sz="900" b="0" i="0" kern="1200" dirty="0" err="1" smtClean="0">
                <a:solidFill>
                  <a:schemeClr val="tx1"/>
                </a:solidFill>
                <a:effectLst/>
                <a:latin typeface="Segoe" pitchFamily="34" charset="0"/>
                <a:ea typeface="+mn-ea"/>
                <a:cs typeface="+mn-cs"/>
              </a:rPr>
              <a:t>тач</a:t>
            </a:r>
            <a:r>
              <a:rPr lang="ru-RU" sz="900" b="0" i="0" kern="1200" dirty="0" smtClean="0">
                <a:solidFill>
                  <a:schemeClr val="tx1"/>
                </a:solidFill>
                <a:effectLst/>
                <a:latin typeface="Segoe" pitchFamily="34" charset="0"/>
                <a:ea typeface="+mn-ea"/>
                <a:cs typeface="+mn-cs"/>
              </a:rPr>
              <a:t>-интерфейсом.</a:t>
            </a:r>
          </a:p>
          <a:p>
            <a:r>
              <a:rPr lang="ru-RU" sz="900" b="0" i="0" kern="1200" dirty="0" smtClean="0">
                <a:solidFill>
                  <a:schemeClr val="tx1"/>
                </a:solidFill>
                <a:effectLst/>
                <a:latin typeface="Segoe" pitchFamily="34" charset="0"/>
                <a:ea typeface="+mn-ea"/>
                <a:cs typeface="+mn-cs"/>
              </a:rPr>
              <a:t>Клиентскому коду остаётся выбрать версию абстракции и реализации, с которым он хочет работать, и связать их между собой.</a:t>
            </a: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7</a:t>
            </a:fld>
            <a:endParaRPr lang="en-US"/>
          </a:p>
        </p:txBody>
      </p:sp>
    </p:spTree>
    <p:extLst>
      <p:ext uri="{BB962C8B-B14F-4D97-AF65-F5344CB8AC3E}">
        <p14:creationId xmlns:p14="http://schemas.microsoft.com/office/powerpoint/2010/main" val="2952083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153</a:t>
            </a:r>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8</a:t>
            </a:fld>
            <a:endParaRPr lang="ru-RU"/>
          </a:p>
        </p:txBody>
      </p:sp>
    </p:spTree>
    <p:extLst>
      <p:ext uri="{BB962C8B-B14F-4D97-AF65-F5344CB8AC3E}">
        <p14:creationId xmlns:p14="http://schemas.microsoft.com/office/powerpoint/2010/main" val="2827377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Arial" charset="0"/>
                <a:ea typeface="+mn-ea"/>
                <a:cs typeface="Arial" charset="0"/>
              </a:rPr>
              <a:t>Абстракция окна и ее реализация помещаются в раздельные иерархии классов. Таким образом, существует</a:t>
            </a:r>
          </a:p>
          <a:p>
            <a:r>
              <a:rPr lang="ru-RU" sz="1200" b="0" i="0" u="none" strike="noStrike" kern="1200" baseline="0" dirty="0" smtClean="0">
                <a:solidFill>
                  <a:schemeClr val="tx1"/>
                </a:solidFill>
                <a:latin typeface="Arial" charset="0"/>
                <a:ea typeface="+mn-ea"/>
                <a:cs typeface="Arial" charset="0"/>
              </a:rPr>
              <a:t>одна иерархия для интерфейсов окон (</a:t>
            </a:r>
            <a:r>
              <a:rPr lang="en-US" sz="1200" b="0" i="0" u="none" strike="noStrike" kern="1200" baseline="0" dirty="0" smtClean="0">
                <a:solidFill>
                  <a:schemeClr val="tx1"/>
                </a:solidFill>
                <a:latin typeface="Arial" charset="0"/>
                <a:ea typeface="+mn-ea"/>
                <a:cs typeface="Arial" charset="0"/>
              </a:rPr>
              <a:t>Window, </a:t>
            </a:r>
            <a:r>
              <a:rPr lang="en-US" sz="1200" b="0" i="0" u="none" strike="noStrike" kern="1200" baseline="0" dirty="0" err="1" smtClean="0">
                <a:solidFill>
                  <a:schemeClr val="tx1"/>
                </a:solidFill>
                <a:latin typeface="Arial" charset="0"/>
                <a:ea typeface="+mn-ea"/>
                <a:cs typeface="Arial" charset="0"/>
              </a:rPr>
              <a:t>IconWindow</a:t>
            </a:r>
            <a:r>
              <a:rPr lang="en-US" sz="1200" b="0" i="0" u="none" strike="noStrike" kern="1200" baseline="0" dirty="0" smtClean="0">
                <a:solidFill>
                  <a:schemeClr val="tx1"/>
                </a:solidFill>
                <a:latin typeface="Arial" charset="0"/>
                <a:ea typeface="+mn-ea"/>
                <a:cs typeface="Arial" charset="0"/>
              </a:rPr>
              <a:t>, </a:t>
            </a:r>
            <a:r>
              <a:rPr lang="en-US" sz="1200" b="0" i="0" u="none" strike="noStrike" kern="1200" baseline="0" dirty="0" err="1" smtClean="0">
                <a:solidFill>
                  <a:schemeClr val="tx1"/>
                </a:solidFill>
                <a:latin typeface="Arial" charset="0"/>
                <a:ea typeface="+mn-ea"/>
                <a:cs typeface="Arial" charset="0"/>
              </a:rPr>
              <a:t>TransientWindow</a:t>
            </a:r>
            <a:r>
              <a:rPr lang="en-US" sz="1200" b="0" i="0" u="none" strike="noStrike" kern="1200" baseline="0" dirty="0" smtClean="0">
                <a:solidFill>
                  <a:schemeClr val="tx1"/>
                </a:solidFill>
                <a:latin typeface="Arial" charset="0"/>
                <a:ea typeface="+mn-ea"/>
                <a:cs typeface="Arial" charset="0"/>
              </a:rPr>
              <a:t>)</a:t>
            </a:r>
          </a:p>
          <a:p>
            <a:r>
              <a:rPr lang="ru-RU" sz="1200" b="0" i="0" u="none" strike="noStrike" kern="1200" baseline="0" dirty="0" smtClean="0">
                <a:solidFill>
                  <a:schemeClr val="tx1"/>
                </a:solidFill>
                <a:latin typeface="Arial" charset="0"/>
                <a:ea typeface="+mn-ea"/>
                <a:cs typeface="Arial" charset="0"/>
              </a:rPr>
              <a:t>и другая (с корнем </a:t>
            </a:r>
            <a:r>
              <a:rPr lang="ru-RU" sz="1200" b="0" i="0" u="none" strike="noStrike" kern="1200" baseline="0" dirty="0" err="1" smtClean="0">
                <a:solidFill>
                  <a:schemeClr val="tx1"/>
                </a:solidFill>
                <a:latin typeface="Arial" charset="0"/>
                <a:ea typeface="+mn-ea"/>
                <a:cs typeface="Arial" charset="0"/>
              </a:rPr>
              <a:t>WindowImp</a:t>
            </a:r>
            <a:r>
              <a:rPr lang="ru-RU" sz="1200" b="0" i="0" u="none" strike="noStrike" kern="1200" baseline="0" dirty="0" smtClean="0">
                <a:solidFill>
                  <a:schemeClr val="tx1"/>
                </a:solidFill>
                <a:latin typeface="Arial" charset="0"/>
                <a:ea typeface="+mn-ea"/>
                <a:cs typeface="Arial" charset="0"/>
              </a:rPr>
              <a:t>) – для </a:t>
            </a:r>
            <a:r>
              <a:rPr lang="ru-RU" sz="1200" b="0" i="0" u="none" strike="noStrike" kern="1200" baseline="0" dirty="0" err="1" smtClean="0">
                <a:solidFill>
                  <a:schemeClr val="tx1"/>
                </a:solidFill>
                <a:latin typeface="Arial" charset="0"/>
                <a:ea typeface="+mn-ea"/>
                <a:cs typeface="Arial" charset="0"/>
              </a:rPr>
              <a:t>платформеннозависимых</a:t>
            </a:r>
            <a:r>
              <a:rPr lang="ru-RU" sz="1200" b="0" i="0" u="none" strike="noStrike" kern="1200" baseline="0" dirty="0" smtClean="0">
                <a:solidFill>
                  <a:schemeClr val="tx1"/>
                </a:solidFill>
                <a:latin typeface="Arial" charset="0"/>
                <a:ea typeface="+mn-ea"/>
                <a:cs typeface="Arial" charset="0"/>
              </a:rPr>
              <a:t> реализаций. Так,</a:t>
            </a:r>
          </a:p>
          <a:p>
            <a:r>
              <a:rPr lang="ru-RU" sz="1200" b="0" i="0" u="none" strike="noStrike" kern="1200" baseline="0" dirty="0" smtClean="0">
                <a:solidFill>
                  <a:schemeClr val="tx1"/>
                </a:solidFill>
                <a:latin typeface="Arial" charset="0"/>
                <a:ea typeface="+mn-ea"/>
                <a:cs typeface="Arial" charset="0"/>
              </a:rPr>
              <a:t>подкласс </a:t>
            </a:r>
            <a:r>
              <a:rPr lang="ru-RU" sz="1200" b="0" i="0" u="none" strike="noStrike" kern="1200" baseline="0" dirty="0" err="1" smtClean="0">
                <a:solidFill>
                  <a:schemeClr val="tx1"/>
                </a:solidFill>
                <a:latin typeface="Arial" charset="0"/>
                <a:ea typeface="+mn-ea"/>
                <a:cs typeface="Arial" charset="0"/>
              </a:rPr>
              <a:t>XWindowImp</a:t>
            </a:r>
            <a:r>
              <a:rPr lang="ru-RU" sz="1200" b="0" i="0" u="none" strike="noStrike" kern="1200" baseline="0" dirty="0" smtClean="0">
                <a:solidFill>
                  <a:schemeClr val="tx1"/>
                </a:solidFill>
                <a:latin typeface="Arial" charset="0"/>
                <a:ea typeface="+mn-ea"/>
                <a:cs typeface="Arial" charset="0"/>
              </a:rPr>
              <a:t> предоставляет реализацию в системе X </a:t>
            </a:r>
            <a:r>
              <a:rPr lang="ru-RU" sz="1200" b="0" i="0" u="none" strike="noStrike" kern="1200" baseline="0" dirty="0" err="1" smtClean="0">
                <a:solidFill>
                  <a:schemeClr val="tx1"/>
                </a:solidFill>
                <a:latin typeface="Arial" charset="0"/>
                <a:ea typeface="+mn-ea"/>
                <a:cs typeface="Arial" charset="0"/>
              </a:rPr>
              <a:t>Window</a:t>
            </a:r>
            <a:r>
              <a:rPr lang="ru-RU" sz="1200" b="0" i="0" u="none" strike="noStrike" kern="1200" baseline="0" dirty="0" smtClean="0">
                <a:solidFill>
                  <a:schemeClr val="tx1"/>
                </a:solidFill>
                <a:latin typeface="Arial" charset="0"/>
                <a:ea typeface="+mn-ea"/>
                <a:cs typeface="Arial" charset="0"/>
              </a:rPr>
              <a:t> </a:t>
            </a:r>
            <a:r>
              <a:rPr lang="ru-RU" sz="1200" b="0" i="0" u="none" strike="noStrike" kern="1200" baseline="0" dirty="0" err="1" smtClean="0">
                <a:solidFill>
                  <a:schemeClr val="tx1"/>
                </a:solidFill>
                <a:latin typeface="Arial" charset="0"/>
                <a:ea typeface="+mn-ea"/>
                <a:cs typeface="Arial" charset="0"/>
              </a:rPr>
              <a:t>System</a:t>
            </a:r>
            <a:r>
              <a:rPr lang="ru-RU" sz="1200" b="0" i="0" u="none" strike="noStrike" kern="1200" baseline="0" dirty="0" smtClean="0">
                <a:solidFill>
                  <a:schemeClr val="tx1"/>
                </a:solidFill>
                <a:latin typeface="Arial" charset="0"/>
                <a:ea typeface="+mn-ea"/>
                <a:cs typeface="Arial" charset="0"/>
              </a:rPr>
              <a:t>.</a:t>
            </a:r>
          </a:p>
          <a:p>
            <a:endParaRPr lang="ru-RU" sz="1200" b="0" i="0" u="none" strike="noStrike" kern="1200" baseline="0" dirty="0" smtClean="0">
              <a:solidFill>
                <a:schemeClr val="tx1"/>
              </a:solidFill>
              <a:latin typeface="Arial" charset="0"/>
              <a:ea typeface="+mn-ea"/>
              <a:cs typeface="Arial" charset="0"/>
            </a:endParaRPr>
          </a:p>
          <a:p>
            <a:r>
              <a:rPr lang="ru-RU" sz="1200" b="0" i="0" u="none" strike="noStrike" kern="1200" baseline="0" dirty="0" smtClean="0">
                <a:solidFill>
                  <a:schemeClr val="tx1"/>
                </a:solidFill>
                <a:latin typeface="Arial" charset="0"/>
                <a:ea typeface="+mn-ea"/>
                <a:cs typeface="Arial" charset="0"/>
              </a:rPr>
              <a:t>Все операции подклассов </a:t>
            </a:r>
            <a:r>
              <a:rPr lang="ru-RU" sz="1200" b="0" i="0" u="none" strike="noStrike" kern="1200" baseline="0" dirty="0" err="1" smtClean="0">
                <a:solidFill>
                  <a:schemeClr val="tx1"/>
                </a:solidFill>
                <a:latin typeface="Arial" charset="0"/>
                <a:ea typeface="+mn-ea"/>
                <a:cs typeface="Arial" charset="0"/>
              </a:rPr>
              <a:t>Window</a:t>
            </a:r>
            <a:r>
              <a:rPr lang="ru-RU" sz="1200" b="0" i="0" u="none" strike="noStrike" kern="1200" baseline="0" dirty="0" smtClean="0">
                <a:solidFill>
                  <a:schemeClr val="tx1"/>
                </a:solidFill>
                <a:latin typeface="Arial" charset="0"/>
                <a:ea typeface="+mn-ea"/>
                <a:cs typeface="Arial" charset="0"/>
              </a:rPr>
              <a:t> реализованы в терминах абстрактных операций из интерфейса </a:t>
            </a:r>
            <a:r>
              <a:rPr lang="ru-RU" sz="1200" b="0" i="0" u="none" strike="noStrike" kern="1200" baseline="0" dirty="0" err="1" smtClean="0">
                <a:solidFill>
                  <a:schemeClr val="tx1"/>
                </a:solidFill>
                <a:latin typeface="Arial" charset="0"/>
                <a:ea typeface="+mn-ea"/>
                <a:cs typeface="Arial" charset="0"/>
              </a:rPr>
              <a:t>WindowImp</a:t>
            </a:r>
            <a:r>
              <a:rPr lang="ru-RU" sz="1200" b="0" i="0" u="none" strike="noStrike" kern="1200" baseline="0" dirty="0" smtClean="0">
                <a:solidFill>
                  <a:schemeClr val="tx1"/>
                </a:solidFill>
                <a:latin typeface="Arial" charset="0"/>
                <a:ea typeface="+mn-ea"/>
                <a:cs typeface="Arial" charset="0"/>
              </a:rPr>
              <a:t>. Это отделяет абстракцию окна от различных ее </a:t>
            </a:r>
            <a:r>
              <a:rPr lang="ru-RU" sz="1200" b="0" i="0" u="none" strike="noStrike" kern="1200" baseline="0" dirty="0" err="1" smtClean="0">
                <a:solidFill>
                  <a:schemeClr val="tx1"/>
                </a:solidFill>
                <a:latin typeface="Arial" charset="0"/>
                <a:ea typeface="+mn-ea"/>
                <a:cs typeface="Arial" charset="0"/>
              </a:rPr>
              <a:t>платформеннозависимых</a:t>
            </a:r>
            <a:r>
              <a:rPr lang="ru-RU" sz="1200" b="0" i="0" u="none" strike="noStrike" kern="1200" baseline="0" dirty="0" smtClean="0">
                <a:solidFill>
                  <a:schemeClr val="tx1"/>
                </a:solidFill>
                <a:latin typeface="Arial" charset="0"/>
                <a:ea typeface="+mn-ea"/>
                <a:cs typeface="Arial" charset="0"/>
              </a:rPr>
              <a:t> реализаций. Отношение между классами </a:t>
            </a:r>
            <a:r>
              <a:rPr lang="ru-RU" sz="1200" b="0" i="0" u="none" strike="noStrike" kern="1200" baseline="0" dirty="0" err="1" smtClean="0">
                <a:solidFill>
                  <a:schemeClr val="tx1"/>
                </a:solidFill>
                <a:latin typeface="Arial" charset="0"/>
                <a:ea typeface="+mn-ea"/>
                <a:cs typeface="Arial" charset="0"/>
              </a:rPr>
              <a:t>Window</a:t>
            </a:r>
            <a:r>
              <a:rPr lang="ru-RU" sz="1200" b="0" i="0" u="none" strike="noStrike" kern="1200" baseline="0" dirty="0" smtClean="0">
                <a:solidFill>
                  <a:schemeClr val="tx1"/>
                </a:solidFill>
                <a:latin typeface="Arial" charset="0"/>
                <a:ea typeface="+mn-ea"/>
                <a:cs typeface="Arial" charset="0"/>
              </a:rPr>
              <a:t> и </a:t>
            </a:r>
            <a:r>
              <a:rPr lang="ru-RU" sz="1200" b="0" i="0" u="none" strike="noStrike" kern="1200" baseline="0" dirty="0" err="1" smtClean="0">
                <a:solidFill>
                  <a:schemeClr val="tx1"/>
                </a:solidFill>
                <a:latin typeface="Arial" charset="0"/>
                <a:ea typeface="+mn-ea"/>
                <a:cs typeface="Arial" charset="0"/>
              </a:rPr>
              <a:t>WindowImp</a:t>
            </a:r>
            <a:r>
              <a:rPr lang="ru-RU" sz="1200" b="0" i="0" u="none" strike="noStrike" kern="1200" baseline="0" dirty="0" smtClean="0">
                <a:solidFill>
                  <a:schemeClr val="tx1"/>
                </a:solidFill>
                <a:latin typeface="Arial" charset="0"/>
                <a:ea typeface="+mn-ea"/>
                <a:cs typeface="Arial" charset="0"/>
              </a:rPr>
              <a:t> мы будем называть </a:t>
            </a:r>
            <a:r>
              <a:rPr lang="ru-RU" sz="1200" b="0" i="1" u="none" strike="noStrike" kern="1200" baseline="0" dirty="0" smtClean="0">
                <a:solidFill>
                  <a:schemeClr val="tx1"/>
                </a:solidFill>
                <a:latin typeface="Arial" charset="0"/>
                <a:ea typeface="+mn-ea"/>
                <a:cs typeface="Arial" charset="0"/>
              </a:rPr>
              <a:t>мостом</a:t>
            </a:r>
            <a:r>
              <a:rPr lang="ru-RU" sz="1200" b="0" i="0" u="none" strike="noStrike" kern="1200" baseline="0" dirty="0" smtClean="0">
                <a:solidFill>
                  <a:schemeClr val="tx1"/>
                </a:solidFill>
                <a:latin typeface="Arial" charset="0"/>
                <a:ea typeface="+mn-ea"/>
                <a:cs typeface="Arial" charset="0"/>
              </a:rPr>
              <a:t>, поскольку между абстракцией и реализацией строится мост, и они могут изменяться независимо.</a:t>
            </a:r>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9</a:t>
            </a:fld>
            <a:endParaRPr lang="ru-RU"/>
          </a:p>
        </p:txBody>
      </p:sp>
    </p:spTree>
    <p:extLst>
      <p:ext uri="{BB962C8B-B14F-4D97-AF65-F5344CB8AC3E}">
        <p14:creationId xmlns:p14="http://schemas.microsoft.com/office/powerpoint/2010/main" val="296201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1" i="0" kern="1200" dirty="0" smtClean="0">
                <a:solidFill>
                  <a:schemeClr val="tx1"/>
                </a:solidFill>
                <a:effectLst/>
                <a:latin typeface="Segoe" pitchFamily="34" charset="0"/>
                <a:ea typeface="+mn-ea"/>
                <a:cs typeface="+mn-cs"/>
              </a:rPr>
              <a:t>Когда вы хотите разделить монолитный класс, который содержит несколько различных реализаций какой-то функциональности (например, если </a:t>
            </a:r>
            <a:r>
              <a:rPr lang="ru-RU" sz="900" b="1" i="0" kern="1200" dirty="0" err="1" smtClean="0">
                <a:solidFill>
                  <a:schemeClr val="tx1"/>
                </a:solidFill>
                <a:effectLst/>
                <a:latin typeface="Segoe" pitchFamily="34" charset="0"/>
                <a:ea typeface="+mn-ea"/>
                <a:cs typeface="+mn-cs"/>
              </a:rPr>
              <a:t>клас</a:t>
            </a:r>
            <a:r>
              <a:rPr lang="ru-RU" sz="900" b="1" i="0" kern="1200" dirty="0" smtClean="0">
                <a:solidFill>
                  <a:schemeClr val="tx1"/>
                </a:solidFill>
                <a:effectLst/>
                <a:latin typeface="Segoe" pitchFamily="34" charset="0"/>
                <a:ea typeface="+mn-ea"/>
                <a:cs typeface="+mn-cs"/>
              </a:rPr>
              <a:t> может работать с разными системами баз данных).</a:t>
            </a:r>
          </a:p>
          <a:p>
            <a:r>
              <a:rPr lang="ru-RU" sz="900" b="0" i="0" kern="1200" dirty="0" smtClean="0">
                <a:solidFill>
                  <a:schemeClr val="tx1"/>
                </a:solidFill>
                <a:effectLst/>
                <a:latin typeface="Segoe" pitchFamily="34" charset="0"/>
                <a:ea typeface="+mn-ea"/>
                <a:cs typeface="+mn-cs"/>
              </a:rPr>
              <a:t> Чем больше класс, тем тяжелее разобраться в его коде, и тем больше это затягивает разработку. Кроме того, изменения, вносимые в одну из реализаций, приводят к редактированию всего класса, что может привести к внесению случайных ошибок в коде.</a:t>
            </a:r>
          </a:p>
          <a:p>
            <a:r>
              <a:rPr lang="ru-RU" sz="900" b="0" i="0" kern="1200" dirty="0" smtClean="0">
                <a:solidFill>
                  <a:schemeClr val="tx1"/>
                </a:solidFill>
                <a:effectLst/>
                <a:latin typeface="Segoe" pitchFamily="34" charset="0"/>
                <a:ea typeface="+mn-ea"/>
                <a:cs typeface="+mn-cs"/>
              </a:rPr>
              <a:t>Мост позволяет разделить монолитный класс на несколько отдельных иерархий. После этого вы можете менять их код независимо друг от друга. Это упрощает работу над кодом и уменьшает вероятность внесения ошибок.</a:t>
            </a:r>
          </a:p>
          <a:p>
            <a:r>
              <a:rPr lang="ru-RU" sz="900" b="1" i="0" kern="1200" dirty="0" smtClean="0">
                <a:solidFill>
                  <a:schemeClr val="tx1"/>
                </a:solidFill>
                <a:effectLst/>
                <a:latin typeface="Segoe" pitchFamily="34" charset="0"/>
                <a:ea typeface="+mn-ea"/>
                <a:cs typeface="+mn-cs"/>
              </a:rPr>
              <a:t> Когда класс нужно расширять в двух независимых плоскостях.</a:t>
            </a:r>
          </a:p>
          <a:p>
            <a:r>
              <a:rPr lang="ru-RU" sz="900" b="0" i="0" kern="1200" dirty="0" smtClean="0">
                <a:solidFill>
                  <a:schemeClr val="tx1"/>
                </a:solidFill>
                <a:effectLst/>
                <a:latin typeface="Segoe" pitchFamily="34" charset="0"/>
                <a:ea typeface="+mn-ea"/>
                <a:cs typeface="+mn-cs"/>
              </a:rPr>
              <a:t> Мост предлагает выделить одну из таких плоскостей в отдельную иерархию классов, храня ссылку на один из её объектов в первоначальном классе.</a:t>
            </a:r>
          </a:p>
          <a:p>
            <a:r>
              <a:rPr lang="ru-RU" sz="900" b="1" i="0" kern="1200" dirty="0" smtClean="0">
                <a:solidFill>
                  <a:schemeClr val="tx1"/>
                </a:solidFill>
                <a:effectLst/>
                <a:latin typeface="Segoe" pitchFamily="34" charset="0"/>
                <a:ea typeface="+mn-ea"/>
                <a:cs typeface="+mn-cs"/>
              </a:rPr>
              <a:t> Когда вы хотите, чтобы реализацию можно было бы изменять во время выполнения программы.</a:t>
            </a:r>
          </a:p>
          <a:p>
            <a:r>
              <a:rPr lang="ru-RU" sz="900" b="0" i="0" kern="1200" dirty="0" smtClean="0">
                <a:solidFill>
                  <a:schemeClr val="tx1"/>
                </a:solidFill>
                <a:effectLst/>
                <a:latin typeface="Segoe" pitchFamily="34" charset="0"/>
                <a:ea typeface="+mn-ea"/>
                <a:cs typeface="+mn-cs"/>
              </a:rPr>
              <a:t> Мост позволяет заменять реализацию даже во время выполнения программы, так как конкретная реализация не «вшита» в класс абстракции.</a:t>
            </a:r>
          </a:p>
          <a:p>
            <a:r>
              <a:rPr lang="ru-RU" sz="900" b="0" i="1" kern="1200" dirty="0" smtClean="0">
                <a:solidFill>
                  <a:schemeClr val="tx1"/>
                </a:solidFill>
                <a:effectLst/>
                <a:latin typeface="Segoe" pitchFamily="34" charset="0"/>
                <a:ea typeface="+mn-ea"/>
                <a:cs typeface="+mn-cs"/>
              </a:rPr>
              <a:t>Кстати, из-за этого пункта Мост часто путают со </a:t>
            </a:r>
            <a:r>
              <a:rPr lang="ru-RU" sz="900" b="1" i="1" u="none" strike="noStrike" kern="1200" dirty="0" smtClean="0">
                <a:solidFill>
                  <a:schemeClr val="tx1"/>
                </a:solidFill>
                <a:effectLst/>
                <a:latin typeface="Segoe" pitchFamily="34" charset="0"/>
                <a:ea typeface="+mn-ea"/>
                <a:cs typeface="+mn-cs"/>
                <a:hlinkClick r:id="rId3"/>
              </a:rPr>
              <a:t>Стратегией</a:t>
            </a:r>
            <a:r>
              <a:rPr lang="ru-RU" sz="900" b="0" i="1" kern="1200" dirty="0" smtClean="0">
                <a:solidFill>
                  <a:schemeClr val="tx1"/>
                </a:solidFill>
                <a:effectLst/>
                <a:latin typeface="Segoe" pitchFamily="34" charset="0"/>
                <a:ea typeface="+mn-ea"/>
                <a:cs typeface="+mn-cs"/>
              </a:rPr>
              <a:t>. Обратите внимания, что у Моста этот пункт стоит на последнем месте по значимости, так как его главная задача — структурная.</a:t>
            </a:r>
            <a:endParaRPr lang="ru-RU" sz="900" b="0" i="0" kern="1200" dirty="0" smtClean="0">
              <a:solidFill>
                <a:schemeClr val="tx1"/>
              </a:solidFill>
              <a:effectLst/>
              <a:latin typeface="Segoe" pitchFamily="34" charset="0"/>
              <a:ea typeface="+mn-ea"/>
              <a:cs typeface="+mn-cs"/>
            </a:endParaRP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11</a:t>
            </a:fld>
            <a:endParaRPr lang="en-US"/>
          </a:p>
        </p:txBody>
      </p:sp>
    </p:spTree>
    <p:extLst>
      <p:ext uri="{BB962C8B-B14F-4D97-AF65-F5344CB8AC3E}">
        <p14:creationId xmlns:p14="http://schemas.microsoft.com/office/powerpoint/2010/main" val="2305140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DF900EB-0381-4CAC-8617-BCBA78FB392B}"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FD571DA-3117-4C1B-BB0C-F4E5DD264CA8}"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BCE09A9-135C-49FB-8D29-E1DBD48941A3}"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72A201E-73FF-4D36-BBE2-CF3F8C9C50B7}"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3BBE2B0-2453-42C6-8879-8ED51FB9267B}" type="datetime1">
              <a:rPr lang="en-US" smtClean="0"/>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98D02AA-8625-450F-9B61-3199DEFE6E62}" type="datetime1">
              <a:rPr lang="en-US" smtClean="0"/>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77B29-0848-4B42-9A10-FCAD47367254}" type="datetime1">
              <a:rPr lang="en-US" smtClean="0"/>
              <a:t>4/6/2023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DBB5DD09-6C09-4FBB-A8A7-C74D2BEF789E}"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5054360-89EE-4C83-83C9-D9A266FEB7B1}"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8A3DF68-051B-46BF-AF44-60B3302CBD45}"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DC860A0-8ACB-4A67-8F3B-52FE84368DE0}"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6CBEE7D-A06B-4CAA-8785-DEDFBB74E3AE}"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9B1551F-C508-41CF-930B-A9E3EC63242F}"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ED371C1-C830-4608-A332-7B66C8D86CB7}"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0972FF3-2703-4D8F-8418-2D385B0B7FCD}"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D357D97-29A3-4371-9A7A-D515D211304F}"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63907E-DDB0-4957-BF88-369BF23A78B6}" type="datetime1">
              <a:rPr lang="en-US" smtClean="0"/>
              <a:t>4/6/2023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3200"/>
              <a:t>Архитектура программных систем</a:t>
            </a:r>
            <a:endParaRPr lang="ru-RU" sz="2800" b="1" dirty="0"/>
          </a:p>
        </p:txBody>
      </p:sp>
      <p:sp>
        <p:nvSpPr>
          <p:cNvPr id="5" name="Подзаголовок 4"/>
          <p:cNvSpPr>
            <a:spLocks noGrp="1"/>
          </p:cNvSpPr>
          <p:nvPr>
            <p:ph type="subTitle" idx="1"/>
          </p:nvPr>
        </p:nvSpPr>
        <p:spPr>
          <a:xfrm>
            <a:off x="2286000" y="5505229"/>
            <a:ext cx="5826719" cy="1096899"/>
          </a:xfrm>
        </p:spPr>
        <p:txBody>
          <a:bodyPr/>
          <a:lstStyle/>
          <a:p>
            <a:r>
              <a:rPr lang="ru-RU" dirty="0" smtClean="0"/>
              <a:t>К.т.н. Егоров А.А.</a:t>
            </a:r>
            <a:endParaRPr lang="ru-RU" dirty="0"/>
          </a:p>
        </p:txBody>
      </p:sp>
      <p:sp>
        <p:nvSpPr>
          <p:cNvPr id="2" name="Прямоугольник 1"/>
          <p:cNvSpPr/>
          <p:nvPr/>
        </p:nvSpPr>
        <p:spPr>
          <a:xfrm>
            <a:off x="1676400" y="2495771"/>
            <a:ext cx="4572000" cy="1569660"/>
          </a:xfrm>
          <a:prstGeom prst="rect">
            <a:avLst/>
          </a:prstGeom>
        </p:spPr>
        <p:txBody>
          <a:bodyPr>
            <a:spAutoFit/>
          </a:bodyPr>
          <a:lstStyle/>
          <a:p>
            <a:pPr algn="ctr" defTabSz="457200" eaLnBrk="1" hangingPunct="1"/>
            <a:r>
              <a:rPr lang="ru-RU" sz="3200" dirty="0">
                <a:solidFill>
                  <a:schemeClr val="accent1"/>
                </a:solidFill>
                <a:latin typeface="+mj-lt"/>
                <a:ea typeface="+mj-ea"/>
                <a:cs typeface="+mj-cs"/>
              </a:rPr>
              <a:t>Структурные паттерны </a:t>
            </a:r>
            <a:r>
              <a:rPr lang="ru-RU" sz="3200" dirty="0" smtClean="0">
                <a:solidFill>
                  <a:schemeClr val="accent1"/>
                </a:solidFill>
                <a:latin typeface="+mj-lt"/>
                <a:ea typeface="+mj-ea"/>
                <a:cs typeface="+mj-cs"/>
              </a:rPr>
              <a:t>проектирования</a:t>
            </a:r>
          </a:p>
          <a:p>
            <a:pPr algn="ctr" defTabSz="457200" eaLnBrk="1" hangingPunct="1"/>
            <a:r>
              <a:rPr lang="ru-RU" sz="3200" dirty="0" smtClean="0">
                <a:solidFill>
                  <a:schemeClr val="accent1"/>
                </a:solidFill>
                <a:latin typeface="+mj-lt"/>
                <a:ea typeface="+mj-ea"/>
                <a:cs typeface="+mj-cs"/>
              </a:rPr>
              <a:t>Мост</a:t>
            </a:r>
            <a:endParaRPr lang="ru-RU" sz="3200" dirty="0">
              <a:solidFill>
                <a:schemeClr val="accent1"/>
              </a:solidFill>
              <a:latin typeface="+mj-lt"/>
              <a:ea typeface="+mj-ea"/>
              <a:cs typeface="+mj-cs"/>
            </a:endParaRPr>
          </a:p>
        </p:txBody>
      </p:sp>
      <p:pic>
        <p:nvPicPr>
          <p:cNvPr id="8" name="Picture 2" descr="ÐÐ°ÑÐ¸ÑÐ° Ð¾Ñ Ð¸Ð·Ð¼ÐµÐ½ÐµÐ½Ð¸Ð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00500"/>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109728" indent="0">
              <a:buNone/>
            </a:pPr>
            <a:r>
              <a:rPr lang="ru-RU" dirty="0"/>
              <a:t>Используйте паттерн мост, когда:</a:t>
            </a:r>
          </a:p>
          <a:p>
            <a:r>
              <a:rPr lang="ru-RU" dirty="0" smtClean="0"/>
              <a:t>хотите </a:t>
            </a:r>
            <a:r>
              <a:rPr lang="ru-RU" dirty="0"/>
              <a:t>избежать постоянной привязки абстракции к </a:t>
            </a:r>
            <a:r>
              <a:rPr lang="ru-RU" dirty="0" smtClean="0"/>
              <a:t>реализации (например</a:t>
            </a:r>
            <a:r>
              <a:rPr lang="ru-RU" dirty="0"/>
              <a:t>, </a:t>
            </a:r>
            <a:r>
              <a:rPr lang="ru-RU" dirty="0" smtClean="0"/>
              <a:t>реализацию </a:t>
            </a:r>
            <a:r>
              <a:rPr lang="ru-RU" dirty="0"/>
              <a:t>необходимо выбирать во время </a:t>
            </a:r>
            <a:r>
              <a:rPr lang="ru-RU" dirty="0" smtClean="0"/>
              <a:t>выполнения программы)</a:t>
            </a:r>
            <a:endParaRPr lang="ru-RU" dirty="0"/>
          </a:p>
          <a:p>
            <a:r>
              <a:rPr lang="ru-RU" dirty="0" smtClean="0"/>
              <a:t>и </a:t>
            </a:r>
            <a:r>
              <a:rPr lang="ru-RU" dirty="0"/>
              <a:t>абстракции, и реализации должны расширяться новыми </a:t>
            </a:r>
            <a:r>
              <a:rPr lang="ru-RU" dirty="0" smtClean="0"/>
              <a:t>подклассами (мост </a:t>
            </a:r>
            <a:r>
              <a:rPr lang="ru-RU" dirty="0"/>
              <a:t>позволяет комбинировать разные </a:t>
            </a:r>
            <a:r>
              <a:rPr lang="ru-RU" dirty="0" smtClean="0"/>
              <a:t>абстракции </a:t>
            </a:r>
            <a:r>
              <a:rPr lang="ru-RU" dirty="0"/>
              <a:t>и реализации и изменять их </a:t>
            </a:r>
            <a:r>
              <a:rPr lang="ru-RU" dirty="0" smtClean="0"/>
              <a:t>независимо)</a:t>
            </a:r>
            <a:endParaRPr lang="ru-RU" dirty="0"/>
          </a:p>
          <a:p>
            <a:r>
              <a:rPr lang="ru-RU" dirty="0" smtClean="0"/>
              <a:t>изменения </a:t>
            </a:r>
            <a:r>
              <a:rPr lang="ru-RU" dirty="0"/>
              <a:t>в реализации абстракции не должны сказываться на </a:t>
            </a:r>
            <a:r>
              <a:rPr lang="ru-RU" dirty="0" smtClean="0"/>
              <a:t>клиентах (клиентский </a:t>
            </a:r>
            <a:r>
              <a:rPr lang="ru-RU" dirty="0"/>
              <a:t>код не должен </a:t>
            </a:r>
            <a:r>
              <a:rPr lang="ru-RU" dirty="0" smtClean="0"/>
              <a:t>перекомпилироваться)</a:t>
            </a:r>
            <a:endParaRPr lang="ru-RU" dirty="0"/>
          </a:p>
        </p:txBody>
      </p:sp>
      <p:sp>
        <p:nvSpPr>
          <p:cNvPr id="3" name="Заголовок 2"/>
          <p:cNvSpPr>
            <a:spLocks noGrp="1"/>
          </p:cNvSpPr>
          <p:nvPr>
            <p:ph type="title"/>
          </p:nvPr>
        </p:nvSpPr>
        <p:spPr/>
        <p:txBody>
          <a:bodyPr/>
          <a:lstStyle/>
          <a:p>
            <a:r>
              <a:rPr lang="ru-RU" dirty="0"/>
              <a:t>Применимость</a:t>
            </a:r>
          </a:p>
        </p:txBody>
      </p:sp>
    </p:spTree>
    <p:extLst>
      <p:ext uri="{BB962C8B-B14F-4D97-AF65-F5344CB8AC3E}">
        <p14:creationId xmlns:p14="http://schemas.microsoft.com/office/powerpoint/2010/main" val="189444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i="1" dirty="0"/>
              <a:t>(только для C++!) </a:t>
            </a:r>
            <a:r>
              <a:rPr lang="ru-RU" dirty="0"/>
              <a:t>вы хотите полностью скрыть от клиентов реализацию </a:t>
            </a:r>
            <a:r>
              <a:rPr lang="ru-RU" dirty="0" smtClean="0"/>
              <a:t>абстракции (В </a:t>
            </a:r>
            <a:r>
              <a:rPr lang="ru-RU" dirty="0"/>
              <a:t>C++ представление класса видимо через его </a:t>
            </a:r>
            <a:r>
              <a:rPr lang="ru-RU" dirty="0" smtClean="0"/>
              <a:t>интерфейс)</a:t>
            </a:r>
            <a:endParaRPr lang="ru-RU" dirty="0"/>
          </a:p>
          <a:p>
            <a:r>
              <a:rPr lang="ru-RU" dirty="0" smtClean="0"/>
              <a:t>число </a:t>
            </a:r>
            <a:r>
              <a:rPr lang="ru-RU" dirty="0"/>
              <a:t>классов начинает быстро </a:t>
            </a:r>
            <a:r>
              <a:rPr lang="ru-RU" dirty="0" smtClean="0"/>
              <a:t>расти, это </a:t>
            </a:r>
            <a:r>
              <a:rPr lang="ru-RU" dirty="0"/>
              <a:t>признак того, что иерархию следует </a:t>
            </a:r>
            <a:r>
              <a:rPr lang="ru-RU" dirty="0" smtClean="0"/>
              <a:t>разделить на </a:t>
            </a:r>
            <a:r>
              <a:rPr lang="ru-RU" dirty="0"/>
              <a:t>две части. </a:t>
            </a:r>
            <a:endParaRPr lang="ru-RU" dirty="0" smtClean="0"/>
          </a:p>
          <a:p>
            <a:r>
              <a:rPr lang="ru-RU" dirty="0" smtClean="0"/>
              <a:t>вы </a:t>
            </a:r>
            <a:r>
              <a:rPr lang="ru-RU" dirty="0"/>
              <a:t>хотите разделить одну реализацию между несколькими объектами (</a:t>
            </a:r>
            <a:r>
              <a:rPr lang="ru-RU" dirty="0" smtClean="0"/>
              <a:t>быть может</a:t>
            </a:r>
            <a:r>
              <a:rPr lang="ru-RU" dirty="0"/>
              <a:t>, применяя подсчет ссылок), и этот факт необходимо скрыть от клиента</a:t>
            </a:r>
            <a:r>
              <a:rPr lang="ru-RU" dirty="0" smtClean="0"/>
              <a:t>. Пример –класс </a:t>
            </a:r>
            <a:r>
              <a:rPr lang="ru-RU" dirty="0" err="1" smtClean="0"/>
              <a:t>String</a:t>
            </a:r>
            <a:r>
              <a:rPr lang="ru-RU" dirty="0" smtClean="0"/>
              <a:t>, </a:t>
            </a:r>
            <a:r>
              <a:rPr lang="ru-RU" dirty="0"/>
              <a:t>в котором разные объекты могут разделять одно и то же </a:t>
            </a:r>
            <a:r>
              <a:rPr lang="ru-RU" dirty="0" smtClean="0"/>
              <a:t>представление строки</a:t>
            </a:r>
            <a:endParaRPr lang="ru-RU" dirty="0"/>
          </a:p>
        </p:txBody>
      </p:sp>
      <p:sp>
        <p:nvSpPr>
          <p:cNvPr id="3" name="Заголовок 2"/>
          <p:cNvSpPr>
            <a:spLocks noGrp="1"/>
          </p:cNvSpPr>
          <p:nvPr>
            <p:ph type="title"/>
          </p:nvPr>
        </p:nvSpPr>
        <p:spPr/>
        <p:txBody>
          <a:bodyPr/>
          <a:lstStyle/>
          <a:p>
            <a:r>
              <a:rPr lang="ru-RU" dirty="0"/>
              <a:t>Применимость</a:t>
            </a:r>
          </a:p>
        </p:txBody>
      </p:sp>
    </p:spTree>
    <p:extLst>
      <p:ext uri="{BB962C8B-B14F-4D97-AF65-F5344CB8AC3E}">
        <p14:creationId xmlns:p14="http://schemas.microsoft.com/office/powerpoint/2010/main" val="241057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15922"/>
            <a:ext cx="6347713" cy="1320800"/>
          </a:xfrm>
        </p:spPr>
        <p:txBody>
          <a:bodyPr/>
          <a:lstStyle/>
          <a:p>
            <a:r>
              <a:rPr lang="ru-RU" b="1" dirty="0"/>
              <a:t>Шаги реализации</a:t>
            </a:r>
            <a:br>
              <a:rPr lang="ru-RU" b="1" dirty="0"/>
            </a:br>
            <a:endParaRPr lang="ru-RU" dirty="0"/>
          </a:p>
        </p:txBody>
      </p:sp>
      <p:sp>
        <p:nvSpPr>
          <p:cNvPr id="3" name="Объект 2"/>
          <p:cNvSpPr>
            <a:spLocks noGrp="1"/>
          </p:cNvSpPr>
          <p:nvPr>
            <p:ph idx="1"/>
          </p:nvPr>
        </p:nvSpPr>
        <p:spPr>
          <a:xfrm>
            <a:off x="609599" y="609600"/>
            <a:ext cx="6347714" cy="6172200"/>
          </a:xfrm>
        </p:spPr>
        <p:txBody>
          <a:bodyPr>
            <a:normAutofit fontScale="92500" lnSpcReduction="20000"/>
          </a:bodyPr>
          <a:lstStyle/>
          <a:p>
            <a:pPr>
              <a:buFont typeface="+mj-lt"/>
              <a:buAutoNum type="arabicPeriod"/>
            </a:pPr>
            <a:r>
              <a:rPr lang="ru-RU" dirty="0"/>
              <a:t>Определите, существует ли в ваших классах два непересекающихся измерения. Это может быть функциональность/платформа, предметная-область/инфраструктура, фронт-энд/</a:t>
            </a:r>
            <a:r>
              <a:rPr lang="ru-RU" dirty="0" err="1"/>
              <a:t>бэк</a:t>
            </a:r>
            <a:r>
              <a:rPr lang="ru-RU" dirty="0"/>
              <a:t>-энд или интерфейс/реализация.</a:t>
            </a:r>
          </a:p>
          <a:p>
            <a:pPr>
              <a:buFont typeface="+mj-lt"/>
              <a:buAutoNum type="arabicPeriod"/>
            </a:pPr>
            <a:r>
              <a:rPr lang="ru-RU" dirty="0"/>
              <a:t>Продумайте, какие операции будут нужны клиентам и опишите их в базовом классе </a:t>
            </a:r>
            <a:r>
              <a:rPr lang="ru-RU" i="1" dirty="0"/>
              <a:t>абстракции</a:t>
            </a:r>
            <a:r>
              <a:rPr lang="ru-RU" dirty="0"/>
              <a:t>.</a:t>
            </a:r>
          </a:p>
          <a:p>
            <a:pPr>
              <a:buFont typeface="+mj-lt"/>
              <a:buAutoNum type="arabicPeriod"/>
            </a:pPr>
            <a:r>
              <a:rPr lang="ru-RU" dirty="0"/>
              <a:t>Определите поведения, доступные на всех платформах, и выделите из них ту часть, которая будет нужная абстракции. На основании этого опишите общий интерфейс </a:t>
            </a:r>
            <a:r>
              <a:rPr lang="ru-RU" i="1" dirty="0"/>
              <a:t>реализации</a:t>
            </a:r>
            <a:r>
              <a:rPr lang="ru-RU" dirty="0"/>
              <a:t>.</a:t>
            </a:r>
          </a:p>
          <a:p>
            <a:pPr>
              <a:buFont typeface="+mj-lt"/>
              <a:buAutoNum type="arabicPeriod"/>
            </a:pPr>
            <a:r>
              <a:rPr lang="ru-RU" dirty="0"/>
              <a:t>Для каждой платформы создайте свой класс конкретной реализации. Все они должны следовать общему интерфейсу, который мы выделили перед этим.</a:t>
            </a:r>
          </a:p>
          <a:p>
            <a:pPr>
              <a:buFont typeface="+mj-lt"/>
              <a:buAutoNum type="arabicPeriod"/>
            </a:pPr>
            <a:r>
              <a:rPr lang="ru-RU" dirty="0"/>
              <a:t>Добавьте в класс абстракции ссылку на объект реализации. Реализуйте методы абстракции, делегируя основную работу связанному объекту реализации.</a:t>
            </a:r>
          </a:p>
          <a:p>
            <a:pPr>
              <a:buFont typeface="+mj-lt"/>
              <a:buAutoNum type="arabicPeriod"/>
            </a:pPr>
            <a:r>
              <a:rPr lang="ru-RU" dirty="0"/>
              <a:t>Если у вас есть несколько вариаций абстракции, создайте для каждой из них свой подкласс.</a:t>
            </a:r>
          </a:p>
          <a:p>
            <a:pPr>
              <a:buFont typeface="+mj-lt"/>
              <a:buAutoNum type="arabicPeriod"/>
            </a:pPr>
            <a:r>
              <a:rPr lang="ru-RU" dirty="0"/>
              <a:t>Клиент должен подать объект реализации в конструктор абстракции, чтобы связать их воедино. После этого он может свободно использовать объект абстракции, забыв о реализации.</a:t>
            </a:r>
          </a:p>
        </p:txBody>
      </p:sp>
      <p:sp>
        <p:nvSpPr>
          <p:cNvPr id="4" name="Номер слайда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464345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1553562927"/>
              </p:ext>
            </p:extLst>
          </p:nvPr>
        </p:nvGraphicFramePr>
        <p:xfrm>
          <a:off x="152400" y="76200"/>
          <a:ext cx="7391400" cy="655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696154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1"/>
          </p:nvPr>
        </p:nvSpPr>
        <p:spPr>
          <a:xfrm>
            <a:off x="202055" y="457200"/>
            <a:ext cx="7162800" cy="3880773"/>
          </a:xfrm>
        </p:spPr>
        <p:txBody>
          <a:bodyPr/>
          <a:lstStyle/>
          <a:p>
            <a:r>
              <a:rPr lang="ru-RU" b="1" dirty="0"/>
              <a:t>Мост</a:t>
            </a:r>
            <a:r>
              <a:rPr lang="ru-RU" dirty="0"/>
              <a:t> — это структурный паттерн проектирования, который разделяет один или несколько классов на две отдельные иерархии — абстракцию и реализацию, позволяя изменять их независимо друг от друга.</a:t>
            </a:r>
          </a:p>
          <a:p>
            <a:r>
              <a:rPr lang="ru-RU" dirty="0" smtClean="0"/>
              <a:t>Мост </a:t>
            </a:r>
            <a:r>
              <a:rPr lang="ru-RU" dirty="0"/>
              <a:t>– паттерн, структурирующий </a:t>
            </a:r>
            <a:r>
              <a:rPr lang="ru-RU" dirty="0" smtClean="0"/>
              <a:t>объекты</a:t>
            </a:r>
          </a:p>
          <a:p>
            <a:r>
              <a:rPr lang="ru-RU" dirty="0" smtClean="0"/>
              <a:t>Известен как:</a:t>
            </a:r>
          </a:p>
          <a:p>
            <a:pPr lvl="1"/>
            <a:r>
              <a:rPr lang="en-US" dirty="0" smtClean="0"/>
              <a:t>Handle/Body </a:t>
            </a:r>
            <a:r>
              <a:rPr lang="en-US" dirty="0"/>
              <a:t>(</a:t>
            </a:r>
            <a:r>
              <a:rPr lang="ru-RU" dirty="0"/>
              <a:t>описатель/тело)</a:t>
            </a:r>
          </a:p>
        </p:txBody>
      </p:sp>
      <p:sp>
        <p:nvSpPr>
          <p:cNvPr id="4" name="Заголовок 3"/>
          <p:cNvSpPr>
            <a:spLocks noGrp="1"/>
          </p:cNvSpPr>
          <p:nvPr>
            <p:ph type="title"/>
          </p:nvPr>
        </p:nvSpPr>
        <p:spPr>
          <a:xfrm>
            <a:off x="609599" y="0"/>
            <a:ext cx="6347713" cy="1320800"/>
          </a:xfrm>
        </p:spPr>
        <p:txBody>
          <a:bodyPr/>
          <a:lstStyle/>
          <a:p>
            <a:r>
              <a:rPr lang="ru-RU" dirty="0"/>
              <a:t>Название и классификация</a:t>
            </a:r>
          </a:p>
        </p:txBody>
      </p:sp>
      <p:pic>
        <p:nvPicPr>
          <p:cNvPr id="1026" name="Picture 2" descr="ÐÐ°ÑÑÐµÑÐ½ ÐÐ¾Ñ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28956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541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9364" y="0"/>
            <a:ext cx="6347713" cy="1320800"/>
          </a:xfrm>
        </p:spPr>
        <p:txBody>
          <a:bodyPr/>
          <a:lstStyle/>
          <a:p>
            <a:r>
              <a:rPr lang="ru-RU" b="1" dirty="0"/>
              <a:t>Проблема</a:t>
            </a:r>
            <a:br>
              <a:rPr lang="ru-RU" b="1" dirty="0"/>
            </a:br>
            <a:endParaRPr lang="ru-RU" dirty="0"/>
          </a:p>
        </p:txBody>
      </p:sp>
      <p:sp>
        <p:nvSpPr>
          <p:cNvPr id="3" name="Объект 2"/>
          <p:cNvSpPr>
            <a:spLocks noGrp="1"/>
          </p:cNvSpPr>
          <p:nvPr>
            <p:ph idx="1"/>
          </p:nvPr>
        </p:nvSpPr>
        <p:spPr>
          <a:xfrm>
            <a:off x="624385" y="762000"/>
            <a:ext cx="6347714" cy="3880773"/>
          </a:xfrm>
        </p:spPr>
        <p:txBody>
          <a:bodyPr/>
          <a:lstStyle/>
          <a:p>
            <a:r>
              <a:rPr lang="ru-RU" dirty="0"/>
              <a:t>У вас есть класс геометрических Фигур, который имеет подклассы Круг и Квадрат. Вы хотите расширить иерархию фигур по цвету, то есть иметь Красные и Синие фигуры. Но чтобы всё это объединить, вам придётся создать 4 комбинации подклассов вроде  </a:t>
            </a:r>
            <a:r>
              <a:rPr lang="ru-RU" dirty="0" err="1"/>
              <a:t>СиниеКруги</a:t>
            </a:r>
            <a:r>
              <a:rPr lang="ru-RU" dirty="0"/>
              <a:t> и </a:t>
            </a:r>
            <a:r>
              <a:rPr lang="ru-RU" dirty="0" err="1"/>
              <a:t>КрасныеКвадраты</a:t>
            </a:r>
            <a:r>
              <a:rPr lang="ru-RU" dirty="0"/>
              <a:t>.</a:t>
            </a:r>
          </a:p>
          <a:p>
            <a:endParaRPr lang="ru-RU" dirty="0"/>
          </a:p>
          <a:p>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pic>
        <p:nvPicPr>
          <p:cNvPr id="2050" name="Picture 2" descr="ÐÑÐ¾Ð±Ð»ÐµÐ¼Ð° Ð¿Ð°ÑÑÐµÑÐ½Ð° ÐÐ¾Ñ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895600"/>
            <a:ext cx="4572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253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3074" name="Picture 2" descr="Ð ÐµÑÐµÐ½Ð¸Ðµ Ð¿Ð°ÑÑÐµÑÐ½Ð° ÐÐ¾Ñ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718566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39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Абстракция и Реализация</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sp>
        <p:nvSpPr>
          <p:cNvPr id="7" name="Объект 2"/>
          <p:cNvSpPr txBox="1">
            <a:spLocks/>
          </p:cNvSpPr>
          <p:nvPr/>
        </p:nvSpPr>
        <p:spPr>
          <a:xfrm>
            <a:off x="609598" y="1371600"/>
            <a:ext cx="63477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auto"/>
            <a:r>
              <a:rPr lang="ru-RU" dirty="0" smtClean="0"/>
              <a:t>Абстракция (или интерфейс) — это образный слой управления чем-либо. Он не делает работу самостоятельно, а делегирует её слою реализации (иногда называемому платформой).</a:t>
            </a:r>
            <a:endParaRPr lang="ru-RU" dirty="0"/>
          </a:p>
        </p:txBody>
      </p:sp>
      <p:pic>
        <p:nvPicPr>
          <p:cNvPr id="4100" name="Picture 4" descr="ÐÐ°ÑÐ¸Ð°Ð½Ñ ÐºÑÐ¾ÑÑ-Ð¿Ð»Ð°ÑÑÐ¾ÑÐ¼ÐµÐ½Ð½Ð¾Ð¹ Ð°ÑÑÐ¸ÑÐµÐºÑÑÑ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138" y="271939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459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09599" y="1270000"/>
            <a:ext cx="6347714" cy="3880773"/>
          </a:xfrm>
        </p:spPr>
        <p:txBody>
          <a:bodyPr/>
          <a:lstStyle/>
          <a:p>
            <a:r>
              <a:rPr lang="ru-RU" dirty="0"/>
              <a:t>Отделить абстракцию от ее реализации так, чтобы то и другое можно </a:t>
            </a:r>
            <a:r>
              <a:rPr lang="ru-RU" dirty="0" smtClean="0"/>
              <a:t>было изменять </a:t>
            </a:r>
            <a:r>
              <a:rPr lang="ru-RU" dirty="0"/>
              <a:t>независимо</a:t>
            </a:r>
          </a:p>
        </p:txBody>
      </p:sp>
      <p:sp>
        <p:nvSpPr>
          <p:cNvPr id="3" name="Заголовок 2"/>
          <p:cNvSpPr>
            <a:spLocks noGrp="1"/>
          </p:cNvSpPr>
          <p:nvPr>
            <p:ph type="title"/>
          </p:nvPr>
        </p:nvSpPr>
        <p:spPr/>
        <p:txBody>
          <a:bodyPr/>
          <a:lstStyle/>
          <a:p>
            <a:r>
              <a:rPr lang="ru-RU" dirty="0"/>
              <a:t>Назначение</a:t>
            </a:r>
          </a:p>
        </p:txBody>
      </p:sp>
      <p:pic>
        <p:nvPicPr>
          <p:cNvPr id="6146" name="Picture 2" descr="Ð¡ÑÑÑÐºÑÑÑÐ° ÐºÐ»Ð°ÑÑÐ¾Ð² Ð¿Ð°ÑÑÐµÑÐ½Ð° ÐÐ¾Ñ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 y="1938360"/>
            <a:ext cx="6122159" cy="408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3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152400"/>
            <a:ext cx="6347713" cy="1320800"/>
          </a:xfrm>
        </p:spPr>
        <p:txBody>
          <a:bodyPr/>
          <a:lstStyle/>
          <a:p>
            <a:r>
              <a:rPr lang="ru-RU" b="1" dirty="0" smtClean="0"/>
              <a:t>Пример</a:t>
            </a:r>
            <a:r>
              <a:rPr lang="ru-RU" b="1" dirty="0"/>
              <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pic>
        <p:nvPicPr>
          <p:cNvPr id="7170" name="Picture 2" descr="Ð¡ÑÑÑÐºÑÑÑÐ° ÐºÐ»Ð°ÑÑÐ¾Ð² Ð¿ÑÐ¸Ð¼ÐµÑÐ° Ð¿Ð°ÑÑÐµÑÐ½Ð° ÐÐ¾Ñ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85800"/>
            <a:ext cx="70104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16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Мотивация</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916832"/>
            <a:ext cx="7436296" cy="2291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649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smtClean="0"/>
              <a:t>Реализация с помощью паттерна мост</a:t>
            </a:r>
            <a:endParaRPr lang="ru-RU"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59" y="1828800"/>
            <a:ext cx="7246341" cy="4660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7003521"/>
      </p:ext>
    </p:extLst>
  </p:cSld>
  <p:clrMapOvr>
    <a:masterClrMapping/>
  </p:clrMapOvr>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756</Words>
  <Application>Microsoft Office PowerPoint</Application>
  <PresentationFormat>Экран (4:3)</PresentationFormat>
  <Paragraphs>99</Paragraphs>
  <Slides>14</Slides>
  <Notes>10</Notes>
  <HiddenSlides>0</HiddenSlides>
  <MMClips>0</MMClips>
  <ScaleCrop>false</ScaleCrop>
  <HeadingPairs>
    <vt:vector size="4" baseType="variant">
      <vt:variant>
        <vt:lpstr>Тема</vt:lpstr>
      </vt:variant>
      <vt:variant>
        <vt:i4>4</vt:i4>
      </vt:variant>
      <vt:variant>
        <vt:lpstr>Заголовки слайдов</vt:lpstr>
      </vt:variant>
      <vt:variant>
        <vt:i4>14</vt:i4>
      </vt:variant>
    </vt:vector>
  </HeadingPairs>
  <TitlesOfParts>
    <vt:vector size="18" baseType="lpstr">
      <vt:lpstr>1_Dark Blue Satin Segoe Template</vt:lpstr>
      <vt:lpstr>White with Courier font for code slides</vt:lpstr>
      <vt:lpstr>1_Orange_Swirls_Template_Segoe</vt:lpstr>
      <vt:lpstr>Грань</vt:lpstr>
      <vt:lpstr>Архитектура программных систем</vt:lpstr>
      <vt:lpstr>Название и классификация</vt:lpstr>
      <vt:lpstr>Проблема </vt:lpstr>
      <vt:lpstr>Решение</vt:lpstr>
      <vt:lpstr>Абстракция и Реализация </vt:lpstr>
      <vt:lpstr>Назначение</vt:lpstr>
      <vt:lpstr>Пример </vt:lpstr>
      <vt:lpstr>Мотивация</vt:lpstr>
      <vt:lpstr>Реализация с помощью паттерна мост</vt:lpstr>
      <vt:lpstr>Применимость</vt:lpstr>
      <vt:lpstr>Применимость</vt:lpstr>
      <vt:lpstr>Шаги реализации </vt:lpstr>
      <vt:lpstr>Презентация PowerPoint</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2023-04-06T14:52:37Z</dcterms:modified>
</cp:coreProperties>
</file>