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37"/>
  </p:notesMasterIdLst>
  <p:handoutMasterIdLst>
    <p:handoutMasterId r:id="rId38"/>
  </p:handoutMasterIdLst>
  <p:sldIdLst>
    <p:sldId id="338" r:id="rId5"/>
    <p:sldId id="340" r:id="rId6"/>
    <p:sldId id="366" r:id="rId7"/>
    <p:sldId id="367" r:id="rId8"/>
    <p:sldId id="368" r:id="rId9"/>
    <p:sldId id="369" r:id="rId10"/>
    <p:sldId id="370" r:id="rId11"/>
    <p:sldId id="341" r:id="rId12"/>
    <p:sldId id="344" r:id="rId13"/>
    <p:sldId id="345" r:id="rId14"/>
    <p:sldId id="347" r:id="rId15"/>
    <p:sldId id="348" r:id="rId16"/>
    <p:sldId id="349" r:id="rId17"/>
    <p:sldId id="350" r:id="rId18"/>
    <p:sldId id="351" r:id="rId19"/>
    <p:sldId id="352" r:id="rId20"/>
    <p:sldId id="353" r:id="rId21"/>
    <p:sldId id="354" r:id="rId22"/>
    <p:sldId id="355" r:id="rId23"/>
    <p:sldId id="356" r:id="rId24"/>
    <p:sldId id="371" r:id="rId25"/>
    <p:sldId id="372" r:id="rId26"/>
    <p:sldId id="357" r:id="rId27"/>
    <p:sldId id="358" r:id="rId28"/>
    <p:sldId id="359" r:id="rId29"/>
    <p:sldId id="360" r:id="rId30"/>
    <p:sldId id="361" r:id="rId31"/>
    <p:sldId id="362" r:id="rId32"/>
    <p:sldId id="363" r:id="rId33"/>
    <p:sldId id="364" r:id="rId34"/>
    <p:sldId id="365" r:id="rId35"/>
    <p:sldId id="339" r:id="rId36"/>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0" autoAdjust="0"/>
    <p:restoredTop sz="89604" autoAdjust="0"/>
  </p:normalViewPr>
  <p:slideViewPr>
    <p:cSldViewPr>
      <p:cViewPr varScale="1">
        <p:scale>
          <a:sx n="136" d="100"/>
          <a:sy n="136" d="100"/>
        </p:scale>
        <p:origin x="-84" y="-84"/>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EB155-09F4-4D86-ACA6-C52F1A1D4446}" type="doc">
      <dgm:prSet loTypeId="urn:microsoft.com/office/officeart/2005/8/layout/balance1" loCatId="relationship" qsTypeId="urn:microsoft.com/office/officeart/2005/8/quickstyle/simple1" qsCatId="simple" csTypeId="urn:microsoft.com/office/officeart/2005/8/colors/colorful1" csCatId="colorful" phldr="1"/>
      <dgm:spPr/>
      <dgm:t>
        <a:bodyPr/>
        <a:lstStyle/>
        <a:p>
          <a:endParaRPr lang="ru-RU"/>
        </a:p>
      </dgm:t>
    </dgm:pt>
    <dgm:pt modelId="{4FC6B13A-FBF4-44F2-9838-563B76026595}">
      <dgm:prSet/>
      <dgm:spPr/>
      <dgm:t>
        <a:bodyPr/>
        <a:lstStyle/>
        <a:p>
          <a:r>
            <a:rPr lang="ru-RU" b="0" i="0" dirty="0" smtClean="0"/>
            <a:t>Облегчает добавление новых видов компонентов.</a:t>
          </a:r>
          <a:endParaRPr lang="ru-RU" b="0" i="0" dirty="0"/>
        </a:p>
      </dgm:t>
    </dgm:pt>
    <dgm:pt modelId="{7276275B-89C8-48FA-A518-022FD763ED5B}" type="parTrans" cxnId="{BDADFCE8-87BD-4F63-A6CE-65D571FF33A6}">
      <dgm:prSet/>
      <dgm:spPr/>
      <dgm:t>
        <a:bodyPr/>
        <a:lstStyle/>
        <a:p>
          <a:endParaRPr lang="ru-RU"/>
        </a:p>
      </dgm:t>
    </dgm:pt>
    <dgm:pt modelId="{DE3C50E2-52E2-48A0-96BA-D3FBBF6ED926}" type="sibTrans" cxnId="{BDADFCE8-87BD-4F63-A6CE-65D571FF33A6}">
      <dgm:prSet/>
      <dgm:spPr/>
      <dgm:t>
        <a:bodyPr/>
        <a:lstStyle/>
        <a:p>
          <a:endParaRPr lang="ru-RU"/>
        </a:p>
      </dgm:t>
    </dgm:pt>
    <dgm:pt modelId="{5ABE7D31-8F12-4D39-A023-11BC84F2B502}">
      <dgm:prSet/>
      <dgm:spPr/>
      <dgm:t>
        <a:bodyPr/>
        <a:lstStyle/>
        <a:p>
          <a:r>
            <a:rPr lang="ru-RU" b="0" i="0" dirty="0" smtClean="0"/>
            <a:t>Создаёт слишком общий дизайн классов.</a:t>
          </a:r>
          <a:endParaRPr lang="ru-RU" b="0" i="0" dirty="0"/>
        </a:p>
      </dgm:t>
    </dgm:pt>
    <dgm:pt modelId="{F42ECDB9-FBBA-4263-84F5-0255539C1D4B}" type="parTrans" cxnId="{E5BD1C72-5CCB-49EB-9956-8BC15918354A}">
      <dgm:prSet/>
      <dgm:spPr/>
      <dgm:t>
        <a:bodyPr/>
        <a:lstStyle/>
        <a:p>
          <a:endParaRPr lang="ru-RU"/>
        </a:p>
      </dgm:t>
    </dgm:pt>
    <dgm:pt modelId="{A6DDB117-35BB-47AA-84E4-E32092077ABF}" type="sibTrans" cxnId="{E5BD1C72-5CCB-49EB-9956-8BC15918354A}">
      <dgm:prSet/>
      <dgm:spPr/>
      <dgm:t>
        <a:bodyPr/>
        <a:lstStyle/>
        <a:p>
          <a:endParaRPr lang="ru-RU"/>
        </a:p>
      </dgm:t>
    </dgm:pt>
    <dgm:pt modelId="{A7ACDDE3-59EF-46E6-BEE4-A0FF100F1C6E}">
      <dgm:prSet/>
      <dgm:spPr/>
      <dgm:t>
        <a:bodyPr/>
        <a:lstStyle/>
        <a:p>
          <a:r>
            <a:rPr lang="ru-RU" b="1" dirty="0" smtClean="0"/>
            <a:t>Преимущества</a:t>
          </a:r>
          <a:endParaRPr lang="ru-RU" b="0" i="0" dirty="0"/>
        </a:p>
      </dgm:t>
    </dgm:pt>
    <dgm:pt modelId="{713FEC9F-E2C8-4A6B-9D09-85E70D6A408F}" type="parTrans" cxnId="{FAF6FBD3-917A-44F9-9176-AFDC67AA886A}">
      <dgm:prSet/>
      <dgm:spPr/>
      <dgm:t>
        <a:bodyPr/>
        <a:lstStyle/>
        <a:p>
          <a:endParaRPr lang="ru-RU"/>
        </a:p>
      </dgm:t>
    </dgm:pt>
    <dgm:pt modelId="{B101BBA3-08B7-449B-9ABC-D0CEC403A2CA}" type="sibTrans" cxnId="{FAF6FBD3-917A-44F9-9176-AFDC67AA886A}">
      <dgm:prSet/>
      <dgm:spPr/>
      <dgm:t>
        <a:bodyPr/>
        <a:lstStyle/>
        <a:p>
          <a:endParaRPr lang="ru-RU"/>
        </a:p>
      </dgm:t>
    </dgm:pt>
    <dgm:pt modelId="{9BD80D72-9CD9-4065-AD02-8727633A74DE}">
      <dgm:prSet/>
      <dgm:spPr/>
      <dgm:t>
        <a:bodyPr/>
        <a:lstStyle/>
        <a:p>
          <a:r>
            <a:rPr lang="ru-RU" b="1" dirty="0" smtClean="0"/>
            <a:t>Недостатки</a:t>
          </a:r>
          <a:endParaRPr lang="ru-RU" b="0" i="0" dirty="0"/>
        </a:p>
      </dgm:t>
    </dgm:pt>
    <dgm:pt modelId="{C8FB4B10-B17F-488F-962B-1031298EE3B7}" type="parTrans" cxnId="{1145D5D9-49EF-4F36-93CE-B59053EEA77A}">
      <dgm:prSet/>
      <dgm:spPr/>
      <dgm:t>
        <a:bodyPr/>
        <a:lstStyle/>
        <a:p>
          <a:endParaRPr lang="ru-RU"/>
        </a:p>
      </dgm:t>
    </dgm:pt>
    <dgm:pt modelId="{D6E84C1E-960E-43E8-A151-C0BB8B5B1035}" type="sibTrans" cxnId="{1145D5D9-49EF-4F36-93CE-B59053EEA77A}">
      <dgm:prSet/>
      <dgm:spPr/>
      <dgm:t>
        <a:bodyPr/>
        <a:lstStyle/>
        <a:p>
          <a:endParaRPr lang="ru-RU"/>
        </a:p>
      </dgm:t>
    </dgm:pt>
    <dgm:pt modelId="{6877423D-8A84-475E-8134-37D5E753BF3E}">
      <dgm:prSet/>
      <dgm:spPr/>
      <dgm:t>
        <a:bodyPr/>
        <a:lstStyle/>
        <a:p>
          <a:r>
            <a:rPr lang="ru-RU" b="0" i="0" dirty="0" smtClean="0"/>
            <a:t>Упрощает архитектуру клиента при работе со сложным деревом компонентов.</a:t>
          </a:r>
          <a:endParaRPr lang="ru-RU" b="0" i="0" dirty="0"/>
        </a:p>
      </dgm:t>
    </dgm:pt>
    <dgm:pt modelId="{565FE546-BA48-4B06-AAF4-5DF1977FB4DF}" type="sibTrans" cxnId="{3850527E-185C-4605-B2EC-B2C8508D3C40}">
      <dgm:prSet/>
      <dgm:spPr/>
      <dgm:t>
        <a:bodyPr/>
        <a:lstStyle/>
        <a:p>
          <a:endParaRPr lang="ru-RU"/>
        </a:p>
      </dgm:t>
    </dgm:pt>
    <dgm:pt modelId="{62BED315-26D9-404E-85AE-2B3131811B78}" type="parTrans" cxnId="{3850527E-185C-4605-B2EC-B2C8508D3C40}">
      <dgm:prSet/>
      <dgm:spPr/>
      <dgm:t>
        <a:bodyPr/>
        <a:lstStyle/>
        <a:p>
          <a:endParaRPr lang="ru-RU"/>
        </a:p>
      </dgm:t>
    </dgm:pt>
    <dgm:pt modelId="{5A98240B-FA40-4114-953B-F8C5C19D9FD0}" type="pres">
      <dgm:prSet presAssocID="{5B8EB155-09F4-4D86-ACA6-C52F1A1D4446}" presName="outerComposite" presStyleCnt="0">
        <dgm:presLayoutVars>
          <dgm:chMax val="2"/>
          <dgm:animLvl val="lvl"/>
          <dgm:resizeHandles val="exact"/>
        </dgm:presLayoutVars>
      </dgm:prSet>
      <dgm:spPr/>
      <dgm:t>
        <a:bodyPr/>
        <a:lstStyle/>
        <a:p>
          <a:endParaRPr lang="ru-RU"/>
        </a:p>
      </dgm:t>
    </dgm:pt>
    <dgm:pt modelId="{BA91A1DE-F304-4909-828F-7AF7948BFD03}" type="pres">
      <dgm:prSet presAssocID="{5B8EB155-09F4-4D86-ACA6-C52F1A1D4446}" presName="dummyMaxCanvas" presStyleCnt="0"/>
      <dgm:spPr/>
    </dgm:pt>
    <dgm:pt modelId="{D1B026A5-164E-4921-82C2-89F1B3055EBD}" type="pres">
      <dgm:prSet presAssocID="{5B8EB155-09F4-4D86-ACA6-C52F1A1D4446}" presName="parentComposite" presStyleCnt="0"/>
      <dgm:spPr/>
    </dgm:pt>
    <dgm:pt modelId="{8D965FDD-F4CF-4013-BB85-75BEF143C307}" type="pres">
      <dgm:prSet presAssocID="{5B8EB155-09F4-4D86-ACA6-C52F1A1D4446}" presName="parent1" presStyleLbl="alignAccFollowNode1" presStyleIdx="0" presStyleCnt="4">
        <dgm:presLayoutVars>
          <dgm:chMax val="4"/>
        </dgm:presLayoutVars>
      </dgm:prSet>
      <dgm:spPr/>
      <dgm:t>
        <a:bodyPr/>
        <a:lstStyle/>
        <a:p>
          <a:endParaRPr lang="ru-RU"/>
        </a:p>
      </dgm:t>
    </dgm:pt>
    <dgm:pt modelId="{475E30E6-AEF4-4B19-8CDD-F40D8BB56128}" type="pres">
      <dgm:prSet presAssocID="{5B8EB155-09F4-4D86-ACA6-C52F1A1D4446}" presName="parent2" presStyleLbl="alignAccFollowNode1" presStyleIdx="1" presStyleCnt="4">
        <dgm:presLayoutVars>
          <dgm:chMax val="4"/>
        </dgm:presLayoutVars>
      </dgm:prSet>
      <dgm:spPr/>
      <dgm:t>
        <a:bodyPr/>
        <a:lstStyle/>
        <a:p>
          <a:endParaRPr lang="ru-RU"/>
        </a:p>
      </dgm:t>
    </dgm:pt>
    <dgm:pt modelId="{F63FCEFB-9701-49DE-9FA6-3931B5BEFB59}" type="pres">
      <dgm:prSet presAssocID="{5B8EB155-09F4-4D86-ACA6-C52F1A1D4446}" presName="childrenComposite" presStyleCnt="0"/>
      <dgm:spPr/>
    </dgm:pt>
    <dgm:pt modelId="{F19C9EE6-D32B-4B35-9A9F-C53F2ABB3BCE}" type="pres">
      <dgm:prSet presAssocID="{5B8EB155-09F4-4D86-ACA6-C52F1A1D4446}" presName="dummyMaxCanvas_ChildArea" presStyleCnt="0"/>
      <dgm:spPr/>
    </dgm:pt>
    <dgm:pt modelId="{2DE69877-D2B8-4800-B4EF-2222BAFDC141}" type="pres">
      <dgm:prSet presAssocID="{5B8EB155-09F4-4D86-ACA6-C52F1A1D4446}" presName="fulcrum" presStyleLbl="alignAccFollowNode1" presStyleIdx="2" presStyleCnt="4"/>
      <dgm:spPr/>
    </dgm:pt>
    <dgm:pt modelId="{4767F8E2-D409-4F76-9FA2-584BC7C64C5A}" type="pres">
      <dgm:prSet presAssocID="{5B8EB155-09F4-4D86-ACA6-C52F1A1D4446}" presName="balance_21" presStyleLbl="alignAccFollowNode1" presStyleIdx="3" presStyleCnt="4">
        <dgm:presLayoutVars>
          <dgm:bulletEnabled val="1"/>
        </dgm:presLayoutVars>
      </dgm:prSet>
      <dgm:spPr/>
    </dgm:pt>
    <dgm:pt modelId="{929C2D57-FA84-4C9D-AF5B-22E37E370AC9}" type="pres">
      <dgm:prSet presAssocID="{5B8EB155-09F4-4D86-ACA6-C52F1A1D4446}" presName="left_21_1" presStyleLbl="node1" presStyleIdx="0" presStyleCnt="3">
        <dgm:presLayoutVars>
          <dgm:bulletEnabled val="1"/>
        </dgm:presLayoutVars>
      </dgm:prSet>
      <dgm:spPr/>
      <dgm:t>
        <a:bodyPr/>
        <a:lstStyle/>
        <a:p>
          <a:endParaRPr lang="ru-RU"/>
        </a:p>
      </dgm:t>
    </dgm:pt>
    <dgm:pt modelId="{ED434573-1D28-442D-84AC-9E29D6AF842A}" type="pres">
      <dgm:prSet presAssocID="{5B8EB155-09F4-4D86-ACA6-C52F1A1D4446}" presName="left_21_2" presStyleLbl="node1" presStyleIdx="1" presStyleCnt="3">
        <dgm:presLayoutVars>
          <dgm:bulletEnabled val="1"/>
        </dgm:presLayoutVars>
      </dgm:prSet>
      <dgm:spPr/>
      <dgm:t>
        <a:bodyPr/>
        <a:lstStyle/>
        <a:p>
          <a:endParaRPr lang="ru-RU"/>
        </a:p>
      </dgm:t>
    </dgm:pt>
    <dgm:pt modelId="{F767106F-BAED-4E6F-BD4D-7760ED32E85A}" type="pres">
      <dgm:prSet presAssocID="{5B8EB155-09F4-4D86-ACA6-C52F1A1D4446}" presName="right_21_1" presStyleLbl="node1" presStyleIdx="2" presStyleCnt="3">
        <dgm:presLayoutVars>
          <dgm:bulletEnabled val="1"/>
        </dgm:presLayoutVars>
      </dgm:prSet>
      <dgm:spPr/>
      <dgm:t>
        <a:bodyPr/>
        <a:lstStyle/>
        <a:p>
          <a:endParaRPr lang="ru-RU"/>
        </a:p>
      </dgm:t>
    </dgm:pt>
  </dgm:ptLst>
  <dgm:cxnLst>
    <dgm:cxn modelId="{1D9DBD1B-EEA1-4A85-A160-74374645F7FC}" type="presOf" srcId="{5B8EB155-09F4-4D86-ACA6-C52F1A1D4446}" destId="{5A98240B-FA40-4114-953B-F8C5C19D9FD0}" srcOrd="0" destOrd="0" presId="urn:microsoft.com/office/officeart/2005/8/layout/balance1"/>
    <dgm:cxn modelId="{3850527E-185C-4605-B2EC-B2C8508D3C40}" srcId="{A7ACDDE3-59EF-46E6-BEE4-A0FF100F1C6E}" destId="{6877423D-8A84-475E-8134-37D5E753BF3E}" srcOrd="0" destOrd="0" parTransId="{62BED315-26D9-404E-85AE-2B3131811B78}" sibTransId="{565FE546-BA48-4B06-AAF4-5DF1977FB4DF}"/>
    <dgm:cxn modelId="{E5BD1C72-5CCB-49EB-9956-8BC15918354A}" srcId="{A7ACDDE3-59EF-46E6-BEE4-A0FF100F1C6E}" destId="{5ABE7D31-8F12-4D39-A023-11BC84F2B502}" srcOrd="1" destOrd="0" parTransId="{F42ECDB9-FBBA-4263-84F5-0255539C1D4B}" sibTransId="{A6DDB117-35BB-47AA-84E4-E32092077ABF}"/>
    <dgm:cxn modelId="{1145D5D9-49EF-4F36-93CE-B59053EEA77A}" srcId="{5B8EB155-09F4-4D86-ACA6-C52F1A1D4446}" destId="{9BD80D72-9CD9-4065-AD02-8727633A74DE}" srcOrd="1" destOrd="0" parTransId="{C8FB4B10-B17F-488F-962B-1031298EE3B7}" sibTransId="{D6E84C1E-960E-43E8-A151-C0BB8B5B1035}"/>
    <dgm:cxn modelId="{FA906DF5-9AAB-408A-A966-7061E719DC15}" type="presOf" srcId="{6877423D-8A84-475E-8134-37D5E753BF3E}" destId="{929C2D57-FA84-4C9D-AF5B-22E37E370AC9}" srcOrd="0" destOrd="0" presId="urn:microsoft.com/office/officeart/2005/8/layout/balance1"/>
    <dgm:cxn modelId="{BDADFCE8-87BD-4F63-A6CE-65D571FF33A6}" srcId="{9BD80D72-9CD9-4065-AD02-8727633A74DE}" destId="{4FC6B13A-FBF4-44F2-9838-563B76026595}" srcOrd="0" destOrd="0" parTransId="{7276275B-89C8-48FA-A518-022FD763ED5B}" sibTransId="{DE3C50E2-52E2-48A0-96BA-D3FBBF6ED926}"/>
    <dgm:cxn modelId="{E88B9C2F-399C-4B01-9B66-CC0EACB15E0D}" type="presOf" srcId="{A7ACDDE3-59EF-46E6-BEE4-A0FF100F1C6E}" destId="{8D965FDD-F4CF-4013-BB85-75BEF143C307}" srcOrd="0" destOrd="0" presId="urn:microsoft.com/office/officeart/2005/8/layout/balance1"/>
    <dgm:cxn modelId="{FAF6FBD3-917A-44F9-9176-AFDC67AA886A}" srcId="{5B8EB155-09F4-4D86-ACA6-C52F1A1D4446}" destId="{A7ACDDE3-59EF-46E6-BEE4-A0FF100F1C6E}" srcOrd="0" destOrd="0" parTransId="{713FEC9F-E2C8-4A6B-9D09-85E70D6A408F}" sibTransId="{B101BBA3-08B7-449B-9ABC-D0CEC403A2CA}"/>
    <dgm:cxn modelId="{D52670D8-EA46-46F1-B803-3126585B005C}" type="presOf" srcId="{9BD80D72-9CD9-4065-AD02-8727633A74DE}" destId="{475E30E6-AEF4-4B19-8CDD-F40D8BB56128}" srcOrd="0" destOrd="0" presId="urn:microsoft.com/office/officeart/2005/8/layout/balance1"/>
    <dgm:cxn modelId="{40439367-7B07-41C3-9B73-61D156E87499}" type="presOf" srcId="{4FC6B13A-FBF4-44F2-9838-563B76026595}" destId="{F767106F-BAED-4E6F-BD4D-7760ED32E85A}" srcOrd="0" destOrd="0" presId="urn:microsoft.com/office/officeart/2005/8/layout/balance1"/>
    <dgm:cxn modelId="{8C14FC7C-6047-4C35-8C75-A48AFC8D9E6E}" type="presOf" srcId="{5ABE7D31-8F12-4D39-A023-11BC84F2B502}" destId="{ED434573-1D28-442D-84AC-9E29D6AF842A}" srcOrd="0" destOrd="0" presId="urn:microsoft.com/office/officeart/2005/8/layout/balance1"/>
    <dgm:cxn modelId="{2BFC9ACC-E131-463C-82E3-99DC1E29A3B4}" type="presParOf" srcId="{5A98240B-FA40-4114-953B-F8C5C19D9FD0}" destId="{BA91A1DE-F304-4909-828F-7AF7948BFD03}" srcOrd="0" destOrd="0" presId="urn:microsoft.com/office/officeart/2005/8/layout/balance1"/>
    <dgm:cxn modelId="{A1CFE71A-5B85-4D6D-9A72-2FCF6CEBCD9F}" type="presParOf" srcId="{5A98240B-FA40-4114-953B-F8C5C19D9FD0}" destId="{D1B026A5-164E-4921-82C2-89F1B3055EBD}" srcOrd="1" destOrd="0" presId="urn:microsoft.com/office/officeart/2005/8/layout/balance1"/>
    <dgm:cxn modelId="{41D890DC-BF16-484C-AFFA-099D8365BD5C}" type="presParOf" srcId="{D1B026A5-164E-4921-82C2-89F1B3055EBD}" destId="{8D965FDD-F4CF-4013-BB85-75BEF143C307}" srcOrd="0" destOrd="0" presId="urn:microsoft.com/office/officeart/2005/8/layout/balance1"/>
    <dgm:cxn modelId="{DF5F2B21-AD78-4B9B-A95B-A3A63551D158}" type="presParOf" srcId="{D1B026A5-164E-4921-82C2-89F1B3055EBD}" destId="{475E30E6-AEF4-4B19-8CDD-F40D8BB56128}" srcOrd="1" destOrd="0" presId="urn:microsoft.com/office/officeart/2005/8/layout/balance1"/>
    <dgm:cxn modelId="{1F33CA37-3643-46E9-985D-92A0CE1333E5}" type="presParOf" srcId="{5A98240B-FA40-4114-953B-F8C5C19D9FD0}" destId="{F63FCEFB-9701-49DE-9FA6-3931B5BEFB59}" srcOrd="2" destOrd="0" presId="urn:microsoft.com/office/officeart/2005/8/layout/balance1"/>
    <dgm:cxn modelId="{E1872857-6CC8-4E8A-B4AC-78A1E4EFA24D}" type="presParOf" srcId="{F63FCEFB-9701-49DE-9FA6-3931B5BEFB59}" destId="{F19C9EE6-D32B-4B35-9A9F-C53F2ABB3BCE}" srcOrd="0" destOrd="0" presId="urn:microsoft.com/office/officeart/2005/8/layout/balance1"/>
    <dgm:cxn modelId="{AB7A2CB1-3F5B-4277-AC4D-CE2CBFC7FFC3}" type="presParOf" srcId="{F63FCEFB-9701-49DE-9FA6-3931B5BEFB59}" destId="{2DE69877-D2B8-4800-B4EF-2222BAFDC141}" srcOrd="1" destOrd="0" presId="urn:microsoft.com/office/officeart/2005/8/layout/balance1"/>
    <dgm:cxn modelId="{469CAC85-7905-4474-8996-61B17C1C92BF}" type="presParOf" srcId="{F63FCEFB-9701-49DE-9FA6-3931B5BEFB59}" destId="{4767F8E2-D409-4F76-9FA2-584BC7C64C5A}" srcOrd="2" destOrd="0" presId="urn:microsoft.com/office/officeart/2005/8/layout/balance1"/>
    <dgm:cxn modelId="{55B23274-2CE7-4E1D-A631-1C99E9613CEB}" type="presParOf" srcId="{F63FCEFB-9701-49DE-9FA6-3931B5BEFB59}" destId="{929C2D57-FA84-4C9D-AF5B-22E37E370AC9}" srcOrd="3" destOrd="0" presId="urn:microsoft.com/office/officeart/2005/8/layout/balance1"/>
    <dgm:cxn modelId="{44B50E17-4C1C-451B-9042-8FFE546F1E11}" type="presParOf" srcId="{F63FCEFB-9701-49DE-9FA6-3931B5BEFB59}" destId="{ED434573-1D28-442D-84AC-9E29D6AF842A}" srcOrd="4" destOrd="0" presId="urn:microsoft.com/office/officeart/2005/8/layout/balance1"/>
    <dgm:cxn modelId="{B4E41820-3A16-4DC8-8439-428E24DEAB0D}" type="presParOf" srcId="{F63FCEFB-9701-49DE-9FA6-3931B5BEFB59}" destId="{F767106F-BAED-4E6F-BD4D-7760ED32E85A}" srcOrd="5"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605248-B985-46A9-AD7D-29C23981119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ru-RU"/>
        </a:p>
      </dgm:t>
    </dgm:pt>
    <dgm:pt modelId="{5F235D54-4FF4-4E92-8274-0D1EC30DB42C}">
      <dgm:prSet phldrT="[Текст]"/>
      <dgm:spPr/>
      <dgm:t>
        <a:bodyPr/>
        <a:lstStyle/>
        <a:p>
          <a:r>
            <a:rPr lang="en-US" dirty="0" err="1" smtClean="0"/>
            <a:t>CGraphic</a:t>
          </a:r>
          <a:endParaRPr lang="ru-RU" dirty="0"/>
        </a:p>
      </dgm:t>
    </dgm:pt>
    <dgm:pt modelId="{BB5F3428-6DFD-4465-9D95-7A62AC9D7B0E}" type="parTrans" cxnId="{F1FB6C42-32BB-473F-A3F9-3AB358F6176A}">
      <dgm:prSet/>
      <dgm:spPr/>
      <dgm:t>
        <a:bodyPr/>
        <a:lstStyle/>
        <a:p>
          <a:endParaRPr lang="ru-RU"/>
        </a:p>
      </dgm:t>
    </dgm:pt>
    <dgm:pt modelId="{D640C011-D444-42E7-B1C7-6D0E3C51B7DA}" type="sibTrans" cxnId="{F1FB6C42-32BB-473F-A3F9-3AB358F6176A}">
      <dgm:prSet/>
      <dgm:spPr/>
      <dgm:t>
        <a:bodyPr/>
        <a:lstStyle/>
        <a:p>
          <a:endParaRPr lang="ru-RU"/>
        </a:p>
      </dgm:t>
    </dgm:pt>
    <dgm:pt modelId="{20EC9550-27A3-4787-BEEC-092537F4A552}">
      <dgm:prSet phldrT="[Текст]">
        <dgm:style>
          <a:lnRef idx="1">
            <a:schemeClr val="dk1"/>
          </a:lnRef>
          <a:fillRef idx="2">
            <a:schemeClr val="dk1"/>
          </a:fillRef>
          <a:effectRef idx="1">
            <a:schemeClr val="dk1"/>
          </a:effectRef>
          <a:fontRef idx="minor">
            <a:schemeClr val="dk1"/>
          </a:fontRef>
        </dgm:style>
      </dgm:prSet>
      <dgm:spPr/>
      <dgm:t>
        <a:bodyPr/>
        <a:lstStyle/>
        <a:p>
          <a:r>
            <a:rPr lang="en-US" dirty="0" err="1" smtClean="0"/>
            <a:t>CRectangle</a:t>
          </a:r>
          <a:endParaRPr lang="ru-RU" dirty="0"/>
        </a:p>
      </dgm:t>
    </dgm:pt>
    <dgm:pt modelId="{280540CB-586A-49D2-9A0A-3340789E0201}" type="parTrans" cxnId="{ACE64AE5-16A3-4AED-9A44-37A8FA381B05}">
      <dgm:prSet/>
      <dgm:spPr/>
      <dgm:t>
        <a:bodyPr/>
        <a:lstStyle/>
        <a:p>
          <a:endParaRPr lang="ru-RU"/>
        </a:p>
      </dgm:t>
    </dgm:pt>
    <dgm:pt modelId="{48FCD2EC-D574-43F3-90D3-39AB3FF69349}" type="sibTrans" cxnId="{ACE64AE5-16A3-4AED-9A44-37A8FA381B05}">
      <dgm:prSet/>
      <dgm:spPr/>
      <dgm:t>
        <a:bodyPr/>
        <a:lstStyle/>
        <a:p>
          <a:endParaRPr lang="ru-RU"/>
        </a:p>
      </dgm:t>
    </dgm:pt>
    <dgm:pt modelId="{B7FE6790-681C-4BFF-AF0E-33C85FCFF8D7}">
      <dgm:prSet phldrT="[Текст]">
        <dgm:style>
          <a:lnRef idx="1">
            <a:schemeClr val="dk1"/>
          </a:lnRef>
          <a:fillRef idx="2">
            <a:schemeClr val="dk1"/>
          </a:fillRef>
          <a:effectRef idx="1">
            <a:schemeClr val="dk1"/>
          </a:effectRef>
          <a:fontRef idx="minor">
            <a:schemeClr val="dk1"/>
          </a:fontRef>
        </dgm:style>
      </dgm:prSet>
      <dgm:spPr/>
      <dgm:t>
        <a:bodyPr/>
        <a:lstStyle/>
        <a:p>
          <a:r>
            <a:rPr lang="en-US" dirty="0" err="1" smtClean="0"/>
            <a:t>CEllipse</a:t>
          </a:r>
          <a:endParaRPr lang="ru-RU" dirty="0"/>
        </a:p>
      </dgm:t>
    </dgm:pt>
    <dgm:pt modelId="{89C8433B-2E4E-4C7F-BBC4-AA5CD4CC096D}" type="parTrans" cxnId="{C943C741-F05E-4D1D-AF6C-C6B8D080A3FB}">
      <dgm:prSet/>
      <dgm:spPr/>
      <dgm:t>
        <a:bodyPr/>
        <a:lstStyle/>
        <a:p>
          <a:endParaRPr lang="ru-RU"/>
        </a:p>
      </dgm:t>
    </dgm:pt>
    <dgm:pt modelId="{B3EEE9C5-7512-481C-B3AA-9A3C7E51FF77}" type="sibTrans" cxnId="{C943C741-F05E-4D1D-AF6C-C6B8D080A3FB}">
      <dgm:prSet/>
      <dgm:spPr/>
      <dgm:t>
        <a:bodyPr/>
        <a:lstStyle/>
        <a:p>
          <a:endParaRPr lang="ru-RU"/>
        </a:p>
      </dgm:t>
    </dgm:pt>
    <dgm:pt modelId="{A4A7AB83-E1F2-4445-9E56-315739A28A4A}">
      <dgm:prSet phldrT="[Текст]">
        <dgm:style>
          <a:lnRef idx="1">
            <a:schemeClr val="accent3"/>
          </a:lnRef>
          <a:fillRef idx="3">
            <a:schemeClr val="accent3"/>
          </a:fillRef>
          <a:effectRef idx="2">
            <a:schemeClr val="accent3"/>
          </a:effectRef>
          <a:fontRef idx="minor">
            <a:schemeClr val="lt1"/>
          </a:fontRef>
        </dgm:style>
      </dgm:prSet>
      <dgm:spPr/>
      <dgm:t>
        <a:bodyPr/>
        <a:lstStyle/>
        <a:p>
          <a:r>
            <a:rPr lang="en-US" dirty="0" err="1" smtClean="0"/>
            <a:t>CGroup</a:t>
          </a:r>
          <a:endParaRPr lang="ru-RU" dirty="0"/>
        </a:p>
      </dgm:t>
    </dgm:pt>
    <dgm:pt modelId="{D27FF366-537E-4BCF-9046-B44CDE2DF12C}" type="parTrans" cxnId="{70CEE53E-6D53-4F93-B271-205A8FA93630}">
      <dgm:prSet/>
      <dgm:spPr/>
      <dgm:t>
        <a:bodyPr/>
        <a:lstStyle/>
        <a:p>
          <a:endParaRPr lang="ru-RU"/>
        </a:p>
      </dgm:t>
    </dgm:pt>
    <dgm:pt modelId="{7884BDE0-AF8E-4331-8DC2-34789AD2724C}" type="sibTrans" cxnId="{70CEE53E-6D53-4F93-B271-205A8FA93630}">
      <dgm:prSet/>
      <dgm:spPr/>
      <dgm:t>
        <a:bodyPr/>
        <a:lstStyle/>
        <a:p>
          <a:endParaRPr lang="ru-RU"/>
        </a:p>
      </dgm:t>
    </dgm:pt>
    <dgm:pt modelId="{403B9AFE-1CB9-45FC-8297-25D0067D959C}" type="pres">
      <dgm:prSet presAssocID="{10605248-B985-46A9-AD7D-29C239811192}" presName="hierChild1" presStyleCnt="0">
        <dgm:presLayoutVars>
          <dgm:chPref val="1"/>
          <dgm:dir/>
          <dgm:animOne val="branch"/>
          <dgm:animLvl val="lvl"/>
          <dgm:resizeHandles/>
        </dgm:presLayoutVars>
      </dgm:prSet>
      <dgm:spPr/>
      <dgm:t>
        <a:bodyPr/>
        <a:lstStyle/>
        <a:p>
          <a:endParaRPr lang="ru-RU"/>
        </a:p>
      </dgm:t>
    </dgm:pt>
    <dgm:pt modelId="{E7228109-0DE5-48C1-9771-54CCCBCF0FAD}" type="pres">
      <dgm:prSet presAssocID="{5F235D54-4FF4-4E92-8274-0D1EC30DB42C}" presName="hierRoot1" presStyleCnt="0"/>
      <dgm:spPr/>
    </dgm:pt>
    <dgm:pt modelId="{88325F77-47C2-4E50-868E-959051AC6BC6}" type="pres">
      <dgm:prSet presAssocID="{5F235D54-4FF4-4E92-8274-0D1EC30DB42C}" presName="composite" presStyleCnt="0"/>
      <dgm:spPr/>
    </dgm:pt>
    <dgm:pt modelId="{EC3D5C14-261A-4C57-A50B-051627A6882B}" type="pres">
      <dgm:prSet presAssocID="{5F235D54-4FF4-4E92-8274-0D1EC30DB42C}" presName="background" presStyleLbl="node0" presStyleIdx="0" presStyleCnt="1"/>
      <dgm:spPr/>
    </dgm:pt>
    <dgm:pt modelId="{E35F1587-E899-43BD-80EE-7FF10D44F309}" type="pres">
      <dgm:prSet presAssocID="{5F235D54-4FF4-4E92-8274-0D1EC30DB42C}" presName="text" presStyleLbl="fgAcc0" presStyleIdx="0" presStyleCnt="1">
        <dgm:presLayoutVars>
          <dgm:chPref val="3"/>
        </dgm:presLayoutVars>
      </dgm:prSet>
      <dgm:spPr/>
      <dgm:t>
        <a:bodyPr/>
        <a:lstStyle/>
        <a:p>
          <a:endParaRPr lang="ru-RU"/>
        </a:p>
      </dgm:t>
    </dgm:pt>
    <dgm:pt modelId="{3DA972AB-FAA8-48B1-BE79-12C9BFDFE088}" type="pres">
      <dgm:prSet presAssocID="{5F235D54-4FF4-4E92-8274-0D1EC30DB42C}" presName="hierChild2" presStyleCnt="0"/>
      <dgm:spPr/>
    </dgm:pt>
    <dgm:pt modelId="{226B3CEE-6799-4EB9-B9FB-F4110AC83DC3}" type="pres">
      <dgm:prSet presAssocID="{280540CB-586A-49D2-9A0A-3340789E0201}" presName="Name10" presStyleLbl="parChTrans1D2" presStyleIdx="0" presStyleCnt="3"/>
      <dgm:spPr/>
      <dgm:t>
        <a:bodyPr/>
        <a:lstStyle/>
        <a:p>
          <a:endParaRPr lang="ru-RU"/>
        </a:p>
      </dgm:t>
    </dgm:pt>
    <dgm:pt modelId="{7A0BA414-88E9-4908-B277-4F3252C899C9}" type="pres">
      <dgm:prSet presAssocID="{20EC9550-27A3-4787-BEEC-092537F4A552}" presName="hierRoot2" presStyleCnt="0"/>
      <dgm:spPr/>
    </dgm:pt>
    <dgm:pt modelId="{EF903B99-6130-4B3F-98EC-3525EF8555CC}" type="pres">
      <dgm:prSet presAssocID="{20EC9550-27A3-4787-BEEC-092537F4A552}" presName="composite2" presStyleCnt="0"/>
      <dgm:spPr/>
    </dgm:pt>
    <dgm:pt modelId="{88155BE2-7FDB-42AC-A9E0-CAE83037A5F8}" type="pres">
      <dgm:prSet presAssocID="{20EC9550-27A3-4787-BEEC-092537F4A552}" presName="background2" presStyleLbl="node2" presStyleIdx="0" presStyleCnt="3"/>
      <dgm:spPr/>
    </dgm:pt>
    <dgm:pt modelId="{03AC0538-B13C-4029-88D5-EC88FC50E30B}" type="pres">
      <dgm:prSet presAssocID="{20EC9550-27A3-4787-BEEC-092537F4A552}" presName="text2" presStyleLbl="fgAcc2" presStyleIdx="0" presStyleCnt="3">
        <dgm:presLayoutVars>
          <dgm:chPref val="3"/>
        </dgm:presLayoutVars>
      </dgm:prSet>
      <dgm:spPr/>
      <dgm:t>
        <a:bodyPr/>
        <a:lstStyle/>
        <a:p>
          <a:endParaRPr lang="ru-RU"/>
        </a:p>
      </dgm:t>
    </dgm:pt>
    <dgm:pt modelId="{865A8FDB-CF0D-41FC-BB3B-A741098DF31A}" type="pres">
      <dgm:prSet presAssocID="{20EC9550-27A3-4787-BEEC-092537F4A552}" presName="hierChild3" presStyleCnt="0"/>
      <dgm:spPr/>
    </dgm:pt>
    <dgm:pt modelId="{129760B4-9AB1-4441-93BB-861AA0FBFDFA}" type="pres">
      <dgm:prSet presAssocID="{89C8433B-2E4E-4C7F-BBC4-AA5CD4CC096D}" presName="Name10" presStyleLbl="parChTrans1D2" presStyleIdx="1" presStyleCnt="3"/>
      <dgm:spPr/>
      <dgm:t>
        <a:bodyPr/>
        <a:lstStyle/>
        <a:p>
          <a:endParaRPr lang="ru-RU"/>
        </a:p>
      </dgm:t>
    </dgm:pt>
    <dgm:pt modelId="{9B3150D0-54EE-4A3D-BB0E-26F839CEBEE7}" type="pres">
      <dgm:prSet presAssocID="{B7FE6790-681C-4BFF-AF0E-33C85FCFF8D7}" presName="hierRoot2" presStyleCnt="0"/>
      <dgm:spPr/>
    </dgm:pt>
    <dgm:pt modelId="{BB3705E2-7CAF-4B67-B01F-AE04B35C2A06}" type="pres">
      <dgm:prSet presAssocID="{B7FE6790-681C-4BFF-AF0E-33C85FCFF8D7}" presName="composite2" presStyleCnt="0"/>
      <dgm:spPr/>
    </dgm:pt>
    <dgm:pt modelId="{F7D40040-D147-4F15-82B6-54389EB422F9}" type="pres">
      <dgm:prSet presAssocID="{B7FE6790-681C-4BFF-AF0E-33C85FCFF8D7}" presName="background2" presStyleLbl="node2" presStyleIdx="1" presStyleCnt="3"/>
      <dgm:spPr/>
    </dgm:pt>
    <dgm:pt modelId="{53367A93-08EC-4B76-BA0E-92D40425DC4B}" type="pres">
      <dgm:prSet presAssocID="{B7FE6790-681C-4BFF-AF0E-33C85FCFF8D7}" presName="text2" presStyleLbl="fgAcc2" presStyleIdx="1" presStyleCnt="3">
        <dgm:presLayoutVars>
          <dgm:chPref val="3"/>
        </dgm:presLayoutVars>
      </dgm:prSet>
      <dgm:spPr/>
      <dgm:t>
        <a:bodyPr/>
        <a:lstStyle/>
        <a:p>
          <a:endParaRPr lang="ru-RU"/>
        </a:p>
      </dgm:t>
    </dgm:pt>
    <dgm:pt modelId="{B2476012-8B7D-4323-BAB5-E623F7261C0C}" type="pres">
      <dgm:prSet presAssocID="{B7FE6790-681C-4BFF-AF0E-33C85FCFF8D7}" presName="hierChild3" presStyleCnt="0"/>
      <dgm:spPr/>
    </dgm:pt>
    <dgm:pt modelId="{B1B251C6-D8C0-4D53-9C42-7B430115DECD}" type="pres">
      <dgm:prSet presAssocID="{D27FF366-537E-4BCF-9046-B44CDE2DF12C}" presName="Name10" presStyleLbl="parChTrans1D2" presStyleIdx="2" presStyleCnt="3"/>
      <dgm:spPr/>
      <dgm:t>
        <a:bodyPr/>
        <a:lstStyle/>
        <a:p>
          <a:endParaRPr lang="ru-RU"/>
        </a:p>
      </dgm:t>
    </dgm:pt>
    <dgm:pt modelId="{FA414B3F-AFC3-4658-BA48-914493B5F6A0}" type="pres">
      <dgm:prSet presAssocID="{A4A7AB83-E1F2-4445-9E56-315739A28A4A}" presName="hierRoot2" presStyleCnt="0"/>
      <dgm:spPr/>
    </dgm:pt>
    <dgm:pt modelId="{ED63518E-92C3-44BE-B546-EB69E27F6956}" type="pres">
      <dgm:prSet presAssocID="{A4A7AB83-E1F2-4445-9E56-315739A28A4A}" presName="composite2" presStyleCnt="0"/>
      <dgm:spPr/>
    </dgm:pt>
    <dgm:pt modelId="{0BB8BA43-C519-40D4-85B6-2F0F81BEDA50}" type="pres">
      <dgm:prSet presAssocID="{A4A7AB83-E1F2-4445-9E56-315739A28A4A}" presName="background2" presStyleLbl="node2" presStyleIdx="2" presStyleCnt="3"/>
      <dgm:spPr/>
    </dgm:pt>
    <dgm:pt modelId="{0B2CB115-1096-412D-8E58-9BBCF1DA6694}" type="pres">
      <dgm:prSet presAssocID="{A4A7AB83-E1F2-4445-9E56-315739A28A4A}" presName="text2" presStyleLbl="fgAcc2" presStyleIdx="2" presStyleCnt="3">
        <dgm:presLayoutVars>
          <dgm:chPref val="3"/>
        </dgm:presLayoutVars>
      </dgm:prSet>
      <dgm:spPr/>
      <dgm:t>
        <a:bodyPr/>
        <a:lstStyle/>
        <a:p>
          <a:endParaRPr lang="ru-RU"/>
        </a:p>
      </dgm:t>
    </dgm:pt>
    <dgm:pt modelId="{A5DE42F5-24C6-4B22-8270-602A7314D5E9}" type="pres">
      <dgm:prSet presAssocID="{A4A7AB83-E1F2-4445-9E56-315739A28A4A}" presName="hierChild3" presStyleCnt="0"/>
      <dgm:spPr/>
    </dgm:pt>
  </dgm:ptLst>
  <dgm:cxnLst>
    <dgm:cxn modelId="{F1FB6C42-32BB-473F-A3F9-3AB358F6176A}" srcId="{10605248-B985-46A9-AD7D-29C239811192}" destId="{5F235D54-4FF4-4E92-8274-0D1EC30DB42C}" srcOrd="0" destOrd="0" parTransId="{BB5F3428-6DFD-4465-9D95-7A62AC9D7B0E}" sibTransId="{D640C011-D444-42E7-B1C7-6D0E3C51B7DA}"/>
    <dgm:cxn modelId="{BA130862-0CAC-4B48-8765-53F84DCCB07C}" type="presOf" srcId="{10605248-B985-46A9-AD7D-29C239811192}" destId="{403B9AFE-1CB9-45FC-8297-25D0067D959C}" srcOrd="0" destOrd="0" presId="urn:microsoft.com/office/officeart/2005/8/layout/hierarchy1"/>
    <dgm:cxn modelId="{C943C741-F05E-4D1D-AF6C-C6B8D080A3FB}" srcId="{5F235D54-4FF4-4E92-8274-0D1EC30DB42C}" destId="{B7FE6790-681C-4BFF-AF0E-33C85FCFF8D7}" srcOrd="1" destOrd="0" parTransId="{89C8433B-2E4E-4C7F-BBC4-AA5CD4CC096D}" sibTransId="{B3EEE9C5-7512-481C-B3AA-9A3C7E51FF77}"/>
    <dgm:cxn modelId="{70CEE53E-6D53-4F93-B271-205A8FA93630}" srcId="{5F235D54-4FF4-4E92-8274-0D1EC30DB42C}" destId="{A4A7AB83-E1F2-4445-9E56-315739A28A4A}" srcOrd="2" destOrd="0" parTransId="{D27FF366-537E-4BCF-9046-B44CDE2DF12C}" sibTransId="{7884BDE0-AF8E-4331-8DC2-34789AD2724C}"/>
    <dgm:cxn modelId="{ACE64AE5-16A3-4AED-9A44-37A8FA381B05}" srcId="{5F235D54-4FF4-4E92-8274-0D1EC30DB42C}" destId="{20EC9550-27A3-4787-BEEC-092537F4A552}" srcOrd="0" destOrd="0" parTransId="{280540CB-586A-49D2-9A0A-3340789E0201}" sibTransId="{48FCD2EC-D574-43F3-90D3-39AB3FF69349}"/>
    <dgm:cxn modelId="{749B9799-1512-4C0E-8EB6-A766DD30D4C1}" type="presOf" srcId="{20EC9550-27A3-4787-BEEC-092537F4A552}" destId="{03AC0538-B13C-4029-88D5-EC88FC50E30B}" srcOrd="0" destOrd="0" presId="urn:microsoft.com/office/officeart/2005/8/layout/hierarchy1"/>
    <dgm:cxn modelId="{2D6C407D-E5F2-4D0A-80C5-BB839E9E3378}" type="presOf" srcId="{280540CB-586A-49D2-9A0A-3340789E0201}" destId="{226B3CEE-6799-4EB9-B9FB-F4110AC83DC3}" srcOrd="0" destOrd="0" presId="urn:microsoft.com/office/officeart/2005/8/layout/hierarchy1"/>
    <dgm:cxn modelId="{50836402-3F6B-4FFB-ABC4-2105FEFA00CB}" type="presOf" srcId="{A4A7AB83-E1F2-4445-9E56-315739A28A4A}" destId="{0B2CB115-1096-412D-8E58-9BBCF1DA6694}" srcOrd="0" destOrd="0" presId="urn:microsoft.com/office/officeart/2005/8/layout/hierarchy1"/>
    <dgm:cxn modelId="{AE9F40BA-EF43-46C8-9F32-20E4F610F376}" type="presOf" srcId="{89C8433B-2E4E-4C7F-BBC4-AA5CD4CC096D}" destId="{129760B4-9AB1-4441-93BB-861AA0FBFDFA}" srcOrd="0" destOrd="0" presId="urn:microsoft.com/office/officeart/2005/8/layout/hierarchy1"/>
    <dgm:cxn modelId="{4C60E03D-BCED-4A94-A2A7-014811D08E59}" type="presOf" srcId="{B7FE6790-681C-4BFF-AF0E-33C85FCFF8D7}" destId="{53367A93-08EC-4B76-BA0E-92D40425DC4B}" srcOrd="0" destOrd="0" presId="urn:microsoft.com/office/officeart/2005/8/layout/hierarchy1"/>
    <dgm:cxn modelId="{356F42E8-366F-442A-AE40-51D83D9A9FA7}" type="presOf" srcId="{D27FF366-537E-4BCF-9046-B44CDE2DF12C}" destId="{B1B251C6-D8C0-4D53-9C42-7B430115DECD}" srcOrd="0" destOrd="0" presId="urn:microsoft.com/office/officeart/2005/8/layout/hierarchy1"/>
    <dgm:cxn modelId="{AE565103-EBE2-4938-B3A4-8BF31AC33FC2}" type="presOf" srcId="{5F235D54-4FF4-4E92-8274-0D1EC30DB42C}" destId="{E35F1587-E899-43BD-80EE-7FF10D44F309}" srcOrd="0" destOrd="0" presId="urn:microsoft.com/office/officeart/2005/8/layout/hierarchy1"/>
    <dgm:cxn modelId="{1F4BCB27-2BA7-4D03-BB0C-095156DE69B1}" type="presParOf" srcId="{403B9AFE-1CB9-45FC-8297-25D0067D959C}" destId="{E7228109-0DE5-48C1-9771-54CCCBCF0FAD}" srcOrd="0" destOrd="0" presId="urn:microsoft.com/office/officeart/2005/8/layout/hierarchy1"/>
    <dgm:cxn modelId="{F38ACD47-3212-41AD-A024-3A6850992257}" type="presParOf" srcId="{E7228109-0DE5-48C1-9771-54CCCBCF0FAD}" destId="{88325F77-47C2-4E50-868E-959051AC6BC6}" srcOrd="0" destOrd="0" presId="urn:microsoft.com/office/officeart/2005/8/layout/hierarchy1"/>
    <dgm:cxn modelId="{B71DA3CF-31B8-4208-BEA7-858CD571E836}" type="presParOf" srcId="{88325F77-47C2-4E50-868E-959051AC6BC6}" destId="{EC3D5C14-261A-4C57-A50B-051627A6882B}" srcOrd="0" destOrd="0" presId="urn:microsoft.com/office/officeart/2005/8/layout/hierarchy1"/>
    <dgm:cxn modelId="{2DF4679E-948D-481D-8894-43CF8F890E9C}" type="presParOf" srcId="{88325F77-47C2-4E50-868E-959051AC6BC6}" destId="{E35F1587-E899-43BD-80EE-7FF10D44F309}" srcOrd="1" destOrd="0" presId="urn:microsoft.com/office/officeart/2005/8/layout/hierarchy1"/>
    <dgm:cxn modelId="{95DC4DE6-7FBB-4CF5-B782-58564B9C3B25}" type="presParOf" srcId="{E7228109-0DE5-48C1-9771-54CCCBCF0FAD}" destId="{3DA972AB-FAA8-48B1-BE79-12C9BFDFE088}" srcOrd="1" destOrd="0" presId="urn:microsoft.com/office/officeart/2005/8/layout/hierarchy1"/>
    <dgm:cxn modelId="{CCB00630-C8F6-4EF4-BE15-D649D75F3BB9}" type="presParOf" srcId="{3DA972AB-FAA8-48B1-BE79-12C9BFDFE088}" destId="{226B3CEE-6799-4EB9-B9FB-F4110AC83DC3}" srcOrd="0" destOrd="0" presId="urn:microsoft.com/office/officeart/2005/8/layout/hierarchy1"/>
    <dgm:cxn modelId="{09070A99-56DC-483A-8325-05CD64A01720}" type="presParOf" srcId="{3DA972AB-FAA8-48B1-BE79-12C9BFDFE088}" destId="{7A0BA414-88E9-4908-B277-4F3252C899C9}" srcOrd="1" destOrd="0" presId="urn:microsoft.com/office/officeart/2005/8/layout/hierarchy1"/>
    <dgm:cxn modelId="{A71289F5-3F91-4678-AC46-A9A5508CC0BC}" type="presParOf" srcId="{7A0BA414-88E9-4908-B277-4F3252C899C9}" destId="{EF903B99-6130-4B3F-98EC-3525EF8555CC}" srcOrd="0" destOrd="0" presId="urn:microsoft.com/office/officeart/2005/8/layout/hierarchy1"/>
    <dgm:cxn modelId="{699A4C59-BF0F-49A6-9972-6691A0C44FC1}" type="presParOf" srcId="{EF903B99-6130-4B3F-98EC-3525EF8555CC}" destId="{88155BE2-7FDB-42AC-A9E0-CAE83037A5F8}" srcOrd="0" destOrd="0" presId="urn:microsoft.com/office/officeart/2005/8/layout/hierarchy1"/>
    <dgm:cxn modelId="{45E5C9B0-2C6B-47AC-8D63-CF5ECE79190D}" type="presParOf" srcId="{EF903B99-6130-4B3F-98EC-3525EF8555CC}" destId="{03AC0538-B13C-4029-88D5-EC88FC50E30B}" srcOrd="1" destOrd="0" presId="urn:microsoft.com/office/officeart/2005/8/layout/hierarchy1"/>
    <dgm:cxn modelId="{1A3A5BF7-08C1-4794-8124-0C12D90366B5}" type="presParOf" srcId="{7A0BA414-88E9-4908-B277-4F3252C899C9}" destId="{865A8FDB-CF0D-41FC-BB3B-A741098DF31A}" srcOrd="1" destOrd="0" presId="urn:microsoft.com/office/officeart/2005/8/layout/hierarchy1"/>
    <dgm:cxn modelId="{398500CA-E1F5-4F4E-B2E3-E2707E91F0B9}" type="presParOf" srcId="{3DA972AB-FAA8-48B1-BE79-12C9BFDFE088}" destId="{129760B4-9AB1-4441-93BB-861AA0FBFDFA}" srcOrd="2" destOrd="0" presId="urn:microsoft.com/office/officeart/2005/8/layout/hierarchy1"/>
    <dgm:cxn modelId="{51020815-9AE7-4DBE-B8A4-1941CD2E9FE4}" type="presParOf" srcId="{3DA972AB-FAA8-48B1-BE79-12C9BFDFE088}" destId="{9B3150D0-54EE-4A3D-BB0E-26F839CEBEE7}" srcOrd="3" destOrd="0" presId="urn:microsoft.com/office/officeart/2005/8/layout/hierarchy1"/>
    <dgm:cxn modelId="{75DA45C9-F3A8-4B8C-897E-A201C13C3968}" type="presParOf" srcId="{9B3150D0-54EE-4A3D-BB0E-26F839CEBEE7}" destId="{BB3705E2-7CAF-4B67-B01F-AE04B35C2A06}" srcOrd="0" destOrd="0" presId="urn:microsoft.com/office/officeart/2005/8/layout/hierarchy1"/>
    <dgm:cxn modelId="{8DE9F5D3-DEDD-49EC-92B5-A793F7AE4B46}" type="presParOf" srcId="{BB3705E2-7CAF-4B67-B01F-AE04B35C2A06}" destId="{F7D40040-D147-4F15-82B6-54389EB422F9}" srcOrd="0" destOrd="0" presId="urn:microsoft.com/office/officeart/2005/8/layout/hierarchy1"/>
    <dgm:cxn modelId="{7DD3DF89-4E21-47B7-A545-F1D55CA42E63}" type="presParOf" srcId="{BB3705E2-7CAF-4B67-B01F-AE04B35C2A06}" destId="{53367A93-08EC-4B76-BA0E-92D40425DC4B}" srcOrd="1" destOrd="0" presId="urn:microsoft.com/office/officeart/2005/8/layout/hierarchy1"/>
    <dgm:cxn modelId="{8C1CBA10-C741-4EBB-BC48-7FF510289A42}" type="presParOf" srcId="{9B3150D0-54EE-4A3D-BB0E-26F839CEBEE7}" destId="{B2476012-8B7D-4323-BAB5-E623F7261C0C}" srcOrd="1" destOrd="0" presId="urn:microsoft.com/office/officeart/2005/8/layout/hierarchy1"/>
    <dgm:cxn modelId="{0CED57AA-C6A6-4A64-ABE2-55BDC775E07D}" type="presParOf" srcId="{3DA972AB-FAA8-48B1-BE79-12C9BFDFE088}" destId="{B1B251C6-D8C0-4D53-9C42-7B430115DECD}" srcOrd="4" destOrd="0" presId="urn:microsoft.com/office/officeart/2005/8/layout/hierarchy1"/>
    <dgm:cxn modelId="{610087DC-14E9-4A65-8D3B-A2D3D76AFBB9}" type="presParOf" srcId="{3DA972AB-FAA8-48B1-BE79-12C9BFDFE088}" destId="{FA414B3F-AFC3-4658-BA48-914493B5F6A0}" srcOrd="5" destOrd="0" presId="urn:microsoft.com/office/officeart/2005/8/layout/hierarchy1"/>
    <dgm:cxn modelId="{77BFFACE-DB28-4789-B907-B0512E1248A3}" type="presParOf" srcId="{FA414B3F-AFC3-4658-BA48-914493B5F6A0}" destId="{ED63518E-92C3-44BE-B546-EB69E27F6956}" srcOrd="0" destOrd="0" presId="urn:microsoft.com/office/officeart/2005/8/layout/hierarchy1"/>
    <dgm:cxn modelId="{842508AB-76BC-49C2-A5EC-9D1883070E12}" type="presParOf" srcId="{ED63518E-92C3-44BE-B546-EB69E27F6956}" destId="{0BB8BA43-C519-40D4-85B6-2F0F81BEDA50}" srcOrd="0" destOrd="0" presId="urn:microsoft.com/office/officeart/2005/8/layout/hierarchy1"/>
    <dgm:cxn modelId="{004BC173-6C8A-49A1-86A8-68D258C33718}" type="presParOf" srcId="{ED63518E-92C3-44BE-B546-EB69E27F6956}" destId="{0B2CB115-1096-412D-8E58-9BBCF1DA6694}" srcOrd="1" destOrd="0" presId="urn:microsoft.com/office/officeart/2005/8/layout/hierarchy1"/>
    <dgm:cxn modelId="{5D1003E8-5550-463E-8871-F5DBCB8CBFAD}" type="presParOf" srcId="{FA414B3F-AFC3-4658-BA48-914493B5F6A0}" destId="{A5DE42F5-24C6-4B22-8270-602A7314D5E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65FDD-F4CF-4013-BB85-75BEF143C307}">
      <dsp:nvSpPr>
        <dsp:cNvPr id="0" name=""/>
        <dsp:cNvSpPr/>
      </dsp:nvSpPr>
      <dsp:spPr>
        <a:xfrm>
          <a:off x="821436" y="0"/>
          <a:ext cx="2414016" cy="1341120"/>
        </a:xfrm>
        <a:prstGeom prst="roundRect">
          <a:avLst>
            <a:gd name="adj" fmla="val 1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ru-RU" sz="2300" b="1" kern="1200" dirty="0" smtClean="0"/>
            <a:t>Преимущества</a:t>
          </a:r>
          <a:endParaRPr lang="ru-RU" sz="2300" b="0" i="0" kern="1200" dirty="0"/>
        </a:p>
      </dsp:txBody>
      <dsp:txXfrm>
        <a:off x="860716" y="39280"/>
        <a:ext cx="2335456" cy="1262560"/>
      </dsp:txXfrm>
    </dsp:sp>
    <dsp:sp modelId="{475E30E6-AEF4-4B19-8CDD-F40D8BB56128}">
      <dsp:nvSpPr>
        <dsp:cNvPr id="0" name=""/>
        <dsp:cNvSpPr/>
      </dsp:nvSpPr>
      <dsp:spPr>
        <a:xfrm>
          <a:off x="4308348" y="0"/>
          <a:ext cx="2414016" cy="1341120"/>
        </a:xfrm>
        <a:prstGeom prst="roundRect">
          <a:avLst>
            <a:gd name="adj" fmla="val 1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ru-RU" sz="2300" b="1" kern="1200" dirty="0" smtClean="0"/>
            <a:t>Недостатки</a:t>
          </a:r>
          <a:endParaRPr lang="ru-RU" sz="2300" b="0" i="0" kern="1200" dirty="0"/>
        </a:p>
      </dsp:txBody>
      <dsp:txXfrm>
        <a:off x="4347628" y="39280"/>
        <a:ext cx="2335456" cy="1262560"/>
      </dsp:txXfrm>
    </dsp:sp>
    <dsp:sp modelId="{2DE69877-D2B8-4800-B4EF-2222BAFDC141}">
      <dsp:nvSpPr>
        <dsp:cNvPr id="0" name=""/>
        <dsp:cNvSpPr/>
      </dsp:nvSpPr>
      <dsp:spPr>
        <a:xfrm>
          <a:off x="3268980" y="5699760"/>
          <a:ext cx="1005840" cy="1005840"/>
        </a:xfrm>
        <a:prstGeom prst="triangle">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7F8E2-D409-4F76-9FA2-584BC7C64C5A}">
      <dsp:nvSpPr>
        <dsp:cNvPr id="0" name=""/>
        <dsp:cNvSpPr/>
      </dsp:nvSpPr>
      <dsp:spPr>
        <a:xfrm rot="21360000">
          <a:off x="753458" y="5268746"/>
          <a:ext cx="6036883" cy="422139"/>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9C2D57-FA84-4C9D-AF5B-22E37E370AC9}">
      <dsp:nvSpPr>
        <dsp:cNvPr id="0" name=""/>
        <dsp:cNvSpPr/>
      </dsp:nvSpPr>
      <dsp:spPr>
        <a:xfrm rot="21360000">
          <a:off x="718936" y="3571434"/>
          <a:ext cx="2484903" cy="176216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0" i="0" kern="1200" dirty="0" smtClean="0"/>
            <a:t>Упрощает архитектуру клиента при работе со сложным деревом компонентов.</a:t>
          </a:r>
          <a:endParaRPr lang="ru-RU" sz="1800" b="0" i="0" kern="1200" dirty="0"/>
        </a:p>
      </dsp:txBody>
      <dsp:txXfrm>
        <a:off x="804958" y="3657456"/>
        <a:ext cx="2312859" cy="1590123"/>
      </dsp:txXfrm>
    </dsp:sp>
    <dsp:sp modelId="{ED434573-1D28-442D-84AC-9E29D6AF842A}">
      <dsp:nvSpPr>
        <dsp:cNvPr id="0" name=""/>
        <dsp:cNvSpPr/>
      </dsp:nvSpPr>
      <dsp:spPr>
        <a:xfrm rot="21360000">
          <a:off x="584824" y="1747511"/>
          <a:ext cx="2484903" cy="1762167"/>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0" i="0" kern="1200" dirty="0" smtClean="0"/>
            <a:t>Создаёт слишком общий дизайн классов.</a:t>
          </a:r>
          <a:endParaRPr lang="ru-RU" sz="1800" b="0" i="0" kern="1200" dirty="0"/>
        </a:p>
      </dsp:txBody>
      <dsp:txXfrm>
        <a:off x="670846" y="1833533"/>
        <a:ext cx="2312859" cy="1590123"/>
      </dsp:txXfrm>
    </dsp:sp>
    <dsp:sp modelId="{F767106F-BAED-4E6F-BD4D-7760ED32E85A}">
      <dsp:nvSpPr>
        <dsp:cNvPr id="0" name=""/>
        <dsp:cNvSpPr/>
      </dsp:nvSpPr>
      <dsp:spPr>
        <a:xfrm rot="21360000">
          <a:off x="4172320" y="3330033"/>
          <a:ext cx="2484903" cy="1762167"/>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0" i="0" kern="1200" dirty="0" smtClean="0"/>
            <a:t>Облегчает добавление новых видов компонентов.</a:t>
          </a:r>
          <a:endParaRPr lang="ru-RU" sz="1800" b="0" i="0" kern="1200" dirty="0"/>
        </a:p>
      </dsp:txBody>
      <dsp:txXfrm>
        <a:off x="4258342" y="3416055"/>
        <a:ext cx="2312859" cy="1590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251C6-D8C0-4D53-9C42-7B430115DECD}">
      <dsp:nvSpPr>
        <dsp:cNvPr id="0" name=""/>
        <dsp:cNvSpPr/>
      </dsp:nvSpPr>
      <dsp:spPr>
        <a:xfrm>
          <a:off x="3986212" y="1804245"/>
          <a:ext cx="2828925" cy="673155"/>
        </a:xfrm>
        <a:custGeom>
          <a:avLst/>
          <a:gdLst/>
          <a:ahLst/>
          <a:cxnLst/>
          <a:rect l="0" t="0" r="0" b="0"/>
          <a:pathLst>
            <a:path>
              <a:moveTo>
                <a:pt x="0" y="0"/>
              </a:moveTo>
              <a:lnTo>
                <a:pt x="0" y="458735"/>
              </a:lnTo>
              <a:lnTo>
                <a:pt x="2828925" y="458735"/>
              </a:lnTo>
              <a:lnTo>
                <a:pt x="2828925" y="6731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9760B4-9AB1-4441-93BB-861AA0FBFDFA}">
      <dsp:nvSpPr>
        <dsp:cNvPr id="0" name=""/>
        <dsp:cNvSpPr/>
      </dsp:nvSpPr>
      <dsp:spPr>
        <a:xfrm>
          <a:off x="3940492" y="1804245"/>
          <a:ext cx="91440" cy="673155"/>
        </a:xfrm>
        <a:custGeom>
          <a:avLst/>
          <a:gdLst/>
          <a:ahLst/>
          <a:cxnLst/>
          <a:rect l="0" t="0" r="0" b="0"/>
          <a:pathLst>
            <a:path>
              <a:moveTo>
                <a:pt x="45720" y="0"/>
              </a:moveTo>
              <a:lnTo>
                <a:pt x="45720" y="6731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6B3CEE-6799-4EB9-B9FB-F4110AC83DC3}">
      <dsp:nvSpPr>
        <dsp:cNvPr id="0" name=""/>
        <dsp:cNvSpPr/>
      </dsp:nvSpPr>
      <dsp:spPr>
        <a:xfrm>
          <a:off x="1157287" y="1804245"/>
          <a:ext cx="2828925" cy="673155"/>
        </a:xfrm>
        <a:custGeom>
          <a:avLst/>
          <a:gdLst/>
          <a:ahLst/>
          <a:cxnLst/>
          <a:rect l="0" t="0" r="0" b="0"/>
          <a:pathLst>
            <a:path>
              <a:moveTo>
                <a:pt x="2828925" y="0"/>
              </a:moveTo>
              <a:lnTo>
                <a:pt x="2828925" y="458735"/>
              </a:lnTo>
              <a:lnTo>
                <a:pt x="0" y="458735"/>
              </a:lnTo>
              <a:lnTo>
                <a:pt x="0" y="6731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3D5C14-261A-4C57-A50B-051627A6882B}">
      <dsp:nvSpPr>
        <dsp:cNvPr id="0" name=""/>
        <dsp:cNvSpPr/>
      </dsp:nvSpPr>
      <dsp:spPr>
        <a:xfrm>
          <a:off x="2828924" y="334489"/>
          <a:ext cx="2314575" cy="1469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5F1587-E899-43BD-80EE-7FF10D44F309}">
      <dsp:nvSpPr>
        <dsp:cNvPr id="0" name=""/>
        <dsp:cNvSpPr/>
      </dsp:nvSpPr>
      <dsp:spPr>
        <a:xfrm>
          <a:off x="3086099" y="578806"/>
          <a:ext cx="2314575" cy="146975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err="1" smtClean="0"/>
            <a:t>CGraphic</a:t>
          </a:r>
          <a:endParaRPr lang="ru-RU" sz="3100" kern="1200" dirty="0"/>
        </a:p>
      </dsp:txBody>
      <dsp:txXfrm>
        <a:off x="3129147" y="621854"/>
        <a:ext cx="2228479" cy="1383659"/>
      </dsp:txXfrm>
    </dsp:sp>
    <dsp:sp modelId="{88155BE2-7FDB-42AC-A9E0-CAE83037A5F8}">
      <dsp:nvSpPr>
        <dsp:cNvPr id="0" name=""/>
        <dsp:cNvSpPr/>
      </dsp:nvSpPr>
      <dsp:spPr>
        <a:xfrm>
          <a:off x="0" y="2477400"/>
          <a:ext cx="2314575" cy="1469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AC0538-B13C-4029-88D5-EC88FC50E30B}">
      <dsp:nvSpPr>
        <dsp:cNvPr id="0" name=""/>
        <dsp:cNvSpPr/>
      </dsp:nvSpPr>
      <dsp:spPr>
        <a:xfrm>
          <a:off x="257174" y="2721716"/>
          <a:ext cx="2314575" cy="1469755"/>
        </a:xfrm>
        <a:prstGeom prst="roundRect">
          <a:avLst>
            <a:gd name="adj" fmla="val 10000"/>
          </a:avLst>
        </a:prstGeom>
        <a:gradFill rotWithShape="1">
          <a:gsLst>
            <a:gs pos="0">
              <a:schemeClr val="dk1">
                <a:tint val="65000"/>
                <a:lumMod val="110000"/>
              </a:schemeClr>
            </a:gs>
            <a:gs pos="88000">
              <a:schemeClr val="dk1">
                <a:tint val="90000"/>
              </a:schemeClr>
            </a:gs>
          </a:gsLst>
          <a:lin ang="5400000" scaled="0"/>
        </a:gradFill>
        <a:ln w="12700" cap="rnd"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err="1" smtClean="0"/>
            <a:t>CRectangle</a:t>
          </a:r>
          <a:endParaRPr lang="ru-RU" sz="3100" kern="1200" dirty="0"/>
        </a:p>
      </dsp:txBody>
      <dsp:txXfrm>
        <a:off x="300222" y="2764764"/>
        <a:ext cx="2228479" cy="1383659"/>
      </dsp:txXfrm>
    </dsp:sp>
    <dsp:sp modelId="{F7D40040-D147-4F15-82B6-54389EB422F9}">
      <dsp:nvSpPr>
        <dsp:cNvPr id="0" name=""/>
        <dsp:cNvSpPr/>
      </dsp:nvSpPr>
      <dsp:spPr>
        <a:xfrm>
          <a:off x="2828924" y="2477400"/>
          <a:ext cx="2314575" cy="1469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67A93-08EC-4B76-BA0E-92D40425DC4B}">
      <dsp:nvSpPr>
        <dsp:cNvPr id="0" name=""/>
        <dsp:cNvSpPr/>
      </dsp:nvSpPr>
      <dsp:spPr>
        <a:xfrm>
          <a:off x="3086099" y="2721716"/>
          <a:ext cx="2314575" cy="1469755"/>
        </a:xfrm>
        <a:prstGeom prst="roundRect">
          <a:avLst>
            <a:gd name="adj" fmla="val 10000"/>
          </a:avLst>
        </a:prstGeom>
        <a:gradFill rotWithShape="1">
          <a:gsLst>
            <a:gs pos="0">
              <a:schemeClr val="dk1">
                <a:tint val="65000"/>
                <a:lumMod val="110000"/>
              </a:schemeClr>
            </a:gs>
            <a:gs pos="88000">
              <a:schemeClr val="dk1">
                <a:tint val="90000"/>
              </a:schemeClr>
            </a:gs>
          </a:gsLst>
          <a:lin ang="5400000" scaled="0"/>
        </a:gradFill>
        <a:ln w="12700" cap="rnd"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err="1" smtClean="0"/>
            <a:t>CEllipse</a:t>
          </a:r>
          <a:endParaRPr lang="ru-RU" sz="3100" kern="1200" dirty="0"/>
        </a:p>
      </dsp:txBody>
      <dsp:txXfrm>
        <a:off x="3129147" y="2764764"/>
        <a:ext cx="2228479" cy="1383659"/>
      </dsp:txXfrm>
    </dsp:sp>
    <dsp:sp modelId="{0BB8BA43-C519-40D4-85B6-2F0F81BEDA50}">
      <dsp:nvSpPr>
        <dsp:cNvPr id="0" name=""/>
        <dsp:cNvSpPr/>
      </dsp:nvSpPr>
      <dsp:spPr>
        <a:xfrm>
          <a:off x="5657850" y="2477400"/>
          <a:ext cx="2314575" cy="1469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2CB115-1096-412D-8E58-9BBCF1DA6694}">
      <dsp:nvSpPr>
        <dsp:cNvPr id="0" name=""/>
        <dsp:cNvSpPr/>
      </dsp:nvSpPr>
      <dsp:spPr>
        <a:xfrm>
          <a:off x="5915024" y="2721716"/>
          <a:ext cx="2314575" cy="1469755"/>
        </a:xfrm>
        <a:prstGeom prst="roundRect">
          <a:avLst>
            <a:gd name="adj" fmla="val 10000"/>
          </a:avLst>
        </a:prstGeom>
        <a:gradFill rotWithShape="1">
          <a:gsLst>
            <a:gs pos="0">
              <a:schemeClr val="accent3">
                <a:tint val="96000"/>
                <a:lumMod val="100000"/>
              </a:schemeClr>
            </a:gs>
            <a:gs pos="78000">
              <a:schemeClr val="accent3">
                <a:shade val="94000"/>
                <a:lumMod val="94000"/>
              </a:schemeClr>
            </a:gs>
          </a:gsLst>
          <a:lin ang="5400000" scaled="0"/>
        </a:gradFill>
        <a:ln w="12700" cap="rnd" cmpd="sng" algn="ctr">
          <a:solidFill>
            <a:schemeClr val="accent3"/>
          </a:solidFill>
          <a:prstDash val="solid"/>
        </a:ln>
        <a:effectLst>
          <a:outerShdw blurRad="38100" dist="254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err="1" smtClean="0"/>
            <a:t>CGroup</a:t>
          </a:r>
          <a:endParaRPr lang="ru-RU" sz="3100" kern="1200" dirty="0"/>
        </a:p>
      </dsp:txBody>
      <dsp:txXfrm>
        <a:off x="5958072" y="2764764"/>
        <a:ext cx="2228479" cy="1383659"/>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4/6/2023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4/6/2023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r>
              <a:rPr lang="en-US" dirty="0" smtClean="0"/>
              <a:t>https://refactoring.guru/ru/design-patterns/factory-method</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Теперь, предположим, ваши Продукты и Коробки могут быть частью заказов. Каждый заказ может содержать как и простые Продукты без упаковки, так и составные Коробки. Ваша задача состоит в том, чтобы узнать цену всего заказа.</a:t>
            </a:r>
          </a:p>
          <a:p>
            <a:r>
              <a:rPr lang="ru-RU" sz="900" b="0" i="0" kern="1200" dirty="0" smtClean="0">
                <a:solidFill>
                  <a:schemeClr val="tx1"/>
                </a:solidFill>
                <a:effectLst/>
                <a:latin typeface="Segoe" pitchFamily="34" charset="0"/>
                <a:ea typeface="+mn-ea"/>
                <a:cs typeface="+mn-cs"/>
              </a:rPr>
              <a:t>Если решать задачу в лоб, то вам потребуется открыть все коробки заказа, перебрать все продукты и посчитать их суммарную цену. Но это слишком хлопотно, так как типы коробок и их содержимого могут быть вам неизвестны. Кроме того, наперёд неизвестно и количество уровней вложенности коробок, поэтому перебрать коробки простым циклом не выйдет.</a:t>
            </a:r>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22806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Для вас, клиента, главное, что теперь не нужно ничего знать о структуре заказов. Вы вызываете метод получения цены, он возвращает цифру, а вы не тонете в горах картона и скотча.</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96942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Класс </a:t>
            </a:r>
            <a:r>
              <a:rPr lang="ru-RU" sz="900" b="0" i="0" kern="1200" dirty="0" err="1" smtClean="0">
                <a:solidFill>
                  <a:schemeClr val="tx1"/>
                </a:solidFill>
                <a:effectLst/>
                <a:latin typeface="Segoe" pitchFamily="34" charset="0"/>
                <a:ea typeface="+mn-ea"/>
                <a:cs typeface="+mn-cs"/>
              </a:rPr>
              <a:t>CompoundGraphic</a:t>
            </a:r>
            <a:r>
              <a:rPr lang="ru-RU" sz="900" b="0" i="0" kern="1200" dirty="0" smtClean="0">
                <a:solidFill>
                  <a:schemeClr val="tx1"/>
                </a:solidFill>
                <a:effectLst/>
                <a:latin typeface="Segoe" pitchFamily="34" charset="0"/>
                <a:ea typeface="+mn-ea"/>
                <a:cs typeface="+mn-cs"/>
              </a:rPr>
              <a:t> может содержать любое количество </a:t>
            </a:r>
            <a:r>
              <a:rPr lang="ru-RU" sz="900" b="0" i="0" kern="1200" dirty="0" err="1" smtClean="0">
                <a:solidFill>
                  <a:schemeClr val="tx1"/>
                </a:solidFill>
                <a:effectLst/>
                <a:latin typeface="Segoe" pitchFamily="34" charset="0"/>
                <a:ea typeface="+mn-ea"/>
                <a:cs typeface="+mn-cs"/>
              </a:rPr>
              <a:t>подфигур</a:t>
            </a:r>
            <a:r>
              <a:rPr lang="ru-RU" sz="900" b="0" i="0" kern="1200" dirty="0" smtClean="0">
                <a:solidFill>
                  <a:schemeClr val="tx1"/>
                </a:solidFill>
                <a:effectLst/>
                <a:latin typeface="Segoe" pitchFamily="34" charset="0"/>
                <a:ea typeface="+mn-ea"/>
                <a:cs typeface="+mn-cs"/>
              </a:rPr>
              <a:t>, включая такие же контейнеры, как он сам. Контейнер реализует те же методы, что и простые фигуры. Но вместо непосредственного действия, он передаёт вызовы всем вложенным компонентам, используя рекурсию. Затем он как бы «суммирует» результаты всех вложенных фигур.</a:t>
            </a:r>
          </a:p>
          <a:p>
            <a:r>
              <a:rPr lang="ru-RU" sz="900" b="0" i="0" kern="1200" dirty="0" smtClean="0">
                <a:solidFill>
                  <a:schemeClr val="tx1"/>
                </a:solidFill>
                <a:effectLst/>
                <a:latin typeface="Segoe" pitchFamily="34" charset="0"/>
                <a:ea typeface="+mn-ea"/>
                <a:cs typeface="+mn-cs"/>
              </a:rPr>
              <a:t>Клиентский код работает со всеми фигурами через общий интерфейс фигур и не знает что перед ним — простая фигура или составная. Это позволяет клиентскому коду работать с деревьями объектов любой сложности, не привязываясь к конкретным классам объектов, формирующих дерево.</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7</a:t>
            </a:fld>
            <a:endParaRPr lang="en-US"/>
          </a:p>
        </p:txBody>
      </p:sp>
    </p:spTree>
    <p:extLst>
      <p:ext uri="{BB962C8B-B14F-4D97-AF65-F5344CB8AC3E}">
        <p14:creationId xmlns:p14="http://schemas.microsoft.com/office/powerpoint/2010/main" val="3105805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Когда вам нужно представить древовидную структуру объектов.</a:t>
            </a:r>
          </a:p>
          <a:p>
            <a:r>
              <a:rPr lang="ru-RU" sz="900" b="0" i="0" kern="1200" dirty="0" smtClean="0">
                <a:solidFill>
                  <a:schemeClr val="tx1"/>
                </a:solidFill>
                <a:effectLst/>
                <a:latin typeface="Segoe" pitchFamily="34" charset="0"/>
                <a:ea typeface="+mn-ea"/>
                <a:cs typeface="+mn-cs"/>
              </a:rPr>
              <a:t> Паттерн Компоновщик предлагает хранить в составных объектах ссылки на другие простые или составные объекты. Те, в свою очередь, тоже могут хранить свои вложенные объекты и так далее. В итоге вы можете строить сложную древовидную структуру данных, используя всего две основные разновидности объектов.</a:t>
            </a:r>
          </a:p>
          <a:p>
            <a:r>
              <a:rPr lang="ru-RU" sz="900" b="1" i="0" kern="1200" dirty="0" smtClean="0">
                <a:solidFill>
                  <a:schemeClr val="tx1"/>
                </a:solidFill>
                <a:effectLst/>
                <a:latin typeface="Segoe" pitchFamily="34" charset="0"/>
                <a:ea typeface="+mn-ea"/>
                <a:cs typeface="+mn-cs"/>
              </a:rPr>
              <a:t> Когда клиенты должны единообразно трактовать простые и составные объекты.</a:t>
            </a:r>
          </a:p>
          <a:p>
            <a:r>
              <a:rPr lang="ru-RU" sz="900" b="0" i="0" kern="1200" dirty="0" smtClean="0">
                <a:solidFill>
                  <a:schemeClr val="tx1"/>
                </a:solidFill>
                <a:effectLst/>
                <a:latin typeface="Segoe" pitchFamily="34" charset="0"/>
                <a:ea typeface="+mn-ea"/>
                <a:cs typeface="+mn-cs"/>
              </a:rPr>
              <a:t> Благодаря тому, что простые и составные объекты реализуют общий интерфейс, клиенту безразлично с каким именно объектом ему предстоит работать.</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9</a:t>
            </a:fld>
            <a:endParaRPr lang="en-US"/>
          </a:p>
        </p:txBody>
      </p:sp>
    </p:spTree>
    <p:extLst>
      <p:ext uri="{BB962C8B-B14F-4D97-AF65-F5344CB8AC3E}">
        <p14:creationId xmlns:p14="http://schemas.microsoft.com/office/powerpoint/2010/main" val="149329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32</a:t>
            </a:fld>
            <a:endParaRPr lang="en-US"/>
          </a:p>
        </p:txBody>
      </p:sp>
    </p:spTree>
    <p:extLst>
      <p:ext uri="{BB962C8B-B14F-4D97-AF65-F5344CB8AC3E}">
        <p14:creationId xmlns:p14="http://schemas.microsoft.com/office/powerpoint/2010/main" val="33125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9C165CB-2E58-48EB-AB6E-12BC297F0E49}"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F6055E9-D7DD-4A1F-A10B-491F3950C120}"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9F34296-D18F-4F03-B1A2-769FB936205B}"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04A94B1-736D-429F-89A5-1F2DFCD2CF10}"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362693A-04D5-4377-8556-91C918C9681C}" type="datetime1">
              <a:rPr lang="en-US" smtClean="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F284628-6F6B-4980-9493-86D19753A1DB}" type="datetime1">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1AC50-E4CA-4FB1-B530-B46A33BC0E52}" type="datetime1">
              <a:rPr lang="en-US" smtClean="0"/>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1CA4D562-D531-4680-897D-71DA4ADE5FCE}"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21981C5-F8D0-482D-BC34-B0FED86FCC31}"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6C527D4-45BE-4A68-8F5E-7AB6342E9E6E}"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538D68E-DC77-4256-A62A-F93BA6ED70AB}"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4BB6C7B-4485-43FD-85CC-8CD5C480F008}"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A6C61CB-C207-405C-8BF6-841368F06EC2}"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182EDBA-8E86-41EE-9CD4-E8F5A9B93DE9}"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E5B7FB3-D719-4761-9658-2874B42F68B1}"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AB08D10-EE74-47AC-B5E2-CB229E21A685}"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D58BD6-7A37-493B-B0AC-10BD6FA30C53}" type="datetime1">
              <a:rPr lang="en-US" smtClean="0"/>
              <a:t>4/6/2023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2800"/>
              <a:t>Архитектура программных систем</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1569660"/>
          </a:xfrm>
          <a:prstGeom prst="rect">
            <a:avLst/>
          </a:prstGeom>
        </p:spPr>
        <p:txBody>
          <a:bodyPr>
            <a:spAutoFit/>
          </a:bodyPr>
          <a:lstStyle/>
          <a:p>
            <a:pPr algn="ctr" defTabSz="457200" eaLnBrk="1" hangingPunct="1"/>
            <a:r>
              <a:rPr lang="ru-RU" sz="3200" dirty="0">
                <a:solidFill>
                  <a:schemeClr val="accent1"/>
                </a:solidFill>
                <a:latin typeface="+mj-lt"/>
                <a:ea typeface="+mj-ea"/>
                <a:cs typeface="+mj-cs"/>
              </a:rPr>
              <a:t>Структурные паттерны </a:t>
            </a:r>
            <a:r>
              <a:rPr lang="ru-RU" sz="3200" dirty="0" smtClean="0">
                <a:solidFill>
                  <a:schemeClr val="accent1"/>
                </a:solidFill>
                <a:latin typeface="+mj-lt"/>
                <a:ea typeface="+mj-ea"/>
                <a:cs typeface="+mj-cs"/>
              </a:rPr>
              <a:t>проектирования</a:t>
            </a:r>
          </a:p>
          <a:p>
            <a:pPr algn="ctr" defTabSz="457200" eaLnBrk="1" hangingPunct="1"/>
            <a:r>
              <a:rPr lang="ru-RU" sz="3200" dirty="0" smtClean="0">
                <a:solidFill>
                  <a:schemeClr val="accent1"/>
                </a:solidFill>
                <a:latin typeface="+mj-lt"/>
                <a:ea typeface="+mj-ea"/>
                <a:cs typeface="+mj-cs"/>
              </a:rPr>
              <a:t>Компоновщик</a:t>
            </a:r>
            <a:endParaRPr lang="ru-RU" sz="32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lstStyle/>
          <a:p>
            <a:r>
              <a:rPr lang="ru-RU" dirty="0" smtClean="0"/>
              <a:t>Структура</a:t>
            </a:r>
            <a:endParaRPr lang="ru-RU" dirty="0"/>
          </a:p>
        </p:txBody>
      </p:sp>
      <p:sp>
        <p:nvSpPr>
          <p:cNvPr id="4" name="Прямоугольник 3"/>
          <p:cNvSpPr/>
          <p:nvPr/>
        </p:nvSpPr>
        <p:spPr>
          <a:xfrm>
            <a:off x="500034" y="2714620"/>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Client</a:t>
            </a:r>
            <a:endParaRPr lang="ru-RU" b="1" dirty="0"/>
          </a:p>
        </p:txBody>
      </p:sp>
      <p:sp>
        <p:nvSpPr>
          <p:cNvPr id="5" name="Прямоугольник 4"/>
          <p:cNvSpPr/>
          <p:nvPr/>
        </p:nvSpPr>
        <p:spPr>
          <a:xfrm>
            <a:off x="2643174" y="2714620"/>
            <a:ext cx="228601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Component</a:t>
            </a:r>
            <a:endParaRPr lang="ru-RU" b="1" dirty="0"/>
          </a:p>
        </p:txBody>
      </p:sp>
      <p:sp>
        <p:nvSpPr>
          <p:cNvPr id="6" name="Прямоугольник 5"/>
          <p:cNvSpPr/>
          <p:nvPr/>
        </p:nvSpPr>
        <p:spPr>
          <a:xfrm>
            <a:off x="2643174" y="3071810"/>
            <a:ext cx="2286016" cy="121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i="1" dirty="0" smtClean="0"/>
              <a:t>Operation()</a:t>
            </a:r>
          </a:p>
          <a:p>
            <a:r>
              <a:rPr lang="en-US" sz="1600" i="1" dirty="0" smtClean="0"/>
              <a:t>Add(Component)</a:t>
            </a:r>
          </a:p>
          <a:p>
            <a:r>
              <a:rPr lang="en-US" sz="1600" i="1" dirty="0" smtClean="0"/>
              <a:t>Remove(Component)</a:t>
            </a:r>
          </a:p>
          <a:p>
            <a:r>
              <a:rPr lang="en-US" sz="1600" i="1" dirty="0" err="1" smtClean="0"/>
              <a:t>GetChild</a:t>
            </a:r>
            <a:r>
              <a:rPr lang="en-US" sz="1600" i="1" dirty="0" smtClean="0"/>
              <a:t>(</a:t>
            </a:r>
            <a:r>
              <a:rPr lang="en-US" sz="1600" i="1" dirty="0" err="1" smtClean="0"/>
              <a:t>int</a:t>
            </a:r>
            <a:r>
              <a:rPr lang="en-US" sz="1600" i="1" dirty="0" smtClean="0"/>
              <a:t>)</a:t>
            </a:r>
            <a:endParaRPr lang="ru-RU" sz="1600" i="1" dirty="0" smtClean="0"/>
          </a:p>
        </p:txBody>
      </p:sp>
      <p:sp>
        <p:nvSpPr>
          <p:cNvPr id="7" name="Равнобедренный треугольник 6"/>
          <p:cNvSpPr/>
          <p:nvPr/>
        </p:nvSpPr>
        <p:spPr>
          <a:xfrm>
            <a:off x="3571868" y="4500570"/>
            <a:ext cx="428628"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единительная линия 7"/>
          <p:cNvCxnSpPr>
            <a:stCxn id="6" idx="2"/>
            <a:endCxn id="7" idx="0"/>
          </p:cNvCxnSpPr>
          <p:nvPr/>
        </p:nvCxnSpPr>
        <p:spPr>
          <a:xfrm rot="5400000">
            <a:off x="3679025" y="4393413"/>
            <a:ext cx="214314"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 name="Группа 8"/>
          <p:cNvGrpSpPr/>
          <p:nvPr/>
        </p:nvGrpSpPr>
        <p:grpSpPr>
          <a:xfrm>
            <a:off x="1500166" y="5214950"/>
            <a:ext cx="1714512" cy="785818"/>
            <a:chOff x="2071670" y="4071942"/>
            <a:chExt cx="2357454" cy="785818"/>
          </a:xfrm>
        </p:grpSpPr>
        <p:sp>
          <p:nvSpPr>
            <p:cNvPr id="10" name="Прямоугольник 9"/>
            <p:cNvSpPr/>
            <p:nvPr/>
          </p:nvSpPr>
          <p:spPr>
            <a:xfrm>
              <a:off x="2071670" y="4071942"/>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Leaf</a:t>
              </a:r>
              <a:endParaRPr lang="ru-RU" sz="1600" b="1" dirty="0"/>
            </a:p>
          </p:txBody>
        </p:sp>
        <p:sp>
          <p:nvSpPr>
            <p:cNvPr id="11" name="Прямоугольник 5"/>
            <p:cNvSpPr/>
            <p:nvPr/>
          </p:nvSpPr>
          <p:spPr>
            <a:xfrm>
              <a:off x="2071670" y="4429132"/>
              <a:ext cx="2357454"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smtClean="0"/>
                <a:t>Operation()</a:t>
              </a:r>
              <a:endParaRPr lang="ru-RU" sz="1600" dirty="0" smtClean="0"/>
            </a:p>
          </p:txBody>
        </p:sp>
      </p:grpSp>
      <p:cxnSp>
        <p:nvCxnSpPr>
          <p:cNvPr id="12" name="Соединительная линия уступом 11"/>
          <p:cNvCxnSpPr>
            <a:stCxn id="70" idx="3"/>
            <a:endCxn id="77" idx="6"/>
          </p:cNvCxnSpPr>
          <p:nvPr/>
        </p:nvCxnSpPr>
        <p:spPr>
          <a:xfrm flipH="1" flipV="1">
            <a:off x="5000628" y="2893215"/>
            <a:ext cx="1071570" cy="2500330"/>
          </a:xfrm>
          <a:prstGeom prst="bentConnector3">
            <a:avLst>
              <a:gd name="adj1" fmla="val -9955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Загнутый угол 12"/>
          <p:cNvSpPr/>
          <p:nvPr/>
        </p:nvSpPr>
        <p:spPr>
          <a:xfrm>
            <a:off x="6215074" y="5500702"/>
            <a:ext cx="2357454" cy="571504"/>
          </a:xfrm>
          <a:prstGeom prst="foldedCorner">
            <a:avLst>
              <a:gd name="adj" fmla="val 40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ru-RU" sz="1400" dirty="0" smtClean="0"/>
              <a:t>Для каждого потомка </a:t>
            </a:r>
            <a:r>
              <a:rPr lang="en-US" sz="1400" dirty="0" smtClean="0"/>
              <a:t>g</a:t>
            </a:r>
          </a:p>
          <a:p>
            <a:pPr defTabSz="180975"/>
            <a:r>
              <a:rPr lang="en-US" sz="1400" dirty="0" smtClean="0"/>
              <a:t>	</a:t>
            </a:r>
            <a:r>
              <a:rPr lang="en-US" sz="1400" dirty="0" err="1" smtClean="0"/>
              <a:t>g.Operation</a:t>
            </a:r>
            <a:r>
              <a:rPr lang="en-US" sz="1400" dirty="0" smtClean="0"/>
              <a:t>()</a:t>
            </a:r>
            <a:endParaRPr lang="ru-RU" sz="1400" dirty="0"/>
          </a:p>
        </p:txBody>
      </p:sp>
      <p:cxnSp>
        <p:nvCxnSpPr>
          <p:cNvPr id="16" name="Прямая со стрелкой 15"/>
          <p:cNvCxnSpPr>
            <a:stCxn id="4" idx="3"/>
            <a:endCxn id="5" idx="1"/>
          </p:cNvCxnSpPr>
          <p:nvPr/>
        </p:nvCxnSpPr>
        <p:spPr>
          <a:xfrm>
            <a:off x="2000232" y="2893215"/>
            <a:ext cx="64294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Выноска 1 23"/>
          <p:cNvSpPr/>
          <p:nvPr/>
        </p:nvSpPr>
        <p:spPr>
          <a:xfrm>
            <a:off x="5072066" y="-24"/>
            <a:ext cx="4000528" cy="2714644"/>
          </a:xfrm>
          <a:prstGeom prst="borderCallout1">
            <a:avLst>
              <a:gd name="adj1" fmla="val 71498"/>
              <a:gd name="adj2" fmla="val -1727"/>
              <a:gd name="adj3" fmla="val 103594"/>
              <a:gd name="adj4" fmla="val -11945"/>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buFont typeface="Arial" pitchFamily="34" charset="0"/>
              <a:buChar char="•"/>
            </a:pPr>
            <a:r>
              <a:rPr lang="ru-RU" sz="1400" dirty="0" smtClean="0"/>
              <a:t>Определяет интерфейс для компонуемых объектов</a:t>
            </a:r>
          </a:p>
          <a:p>
            <a:pPr>
              <a:buFont typeface="Arial" pitchFamily="34" charset="0"/>
              <a:buChar char="•"/>
            </a:pPr>
            <a:r>
              <a:rPr lang="ru-RU" sz="1400" dirty="0" smtClean="0"/>
              <a:t>Предоставляет подходящую для всех классов реализацию операций по умолчанию</a:t>
            </a:r>
          </a:p>
          <a:p>
            <a:pPr>
              <a:buFont typeface="Arial" pitchFamily="34" charset="0"/>
              <a:buChar char="•"/>
            </a:pPr>
            <a:r>
              <a:rPr lang="ru-RU" sz="1400" dirty="0" smtClean="0"/>
              <a:t>Объявляет интерфейс для доступа к потомкам и управления ими</a:t>
            </a:r>
          </a:p>
          <a:p>
            <a:pPr>
              <a:buFont typeface="Arial" pitchFamily="34" charset="0"/>
              <a:buChar char="•"/>
            </a:pPr>
            <a:r>
              <a:rPr lang="ru-RU" sz="1400" dirty="0" smtClean="0"/>
              <a:t>Определяет интерфейс для доступа к родителю компонента в рекурсивной структуре и при необходимости реализует его (опциональная функция)</a:t>
            </a:r>
            <a:endParaRPr lang="ru-RU" sz="1400" dirty="0"/>
          </a:p>
        </p:txBody>
      </p:sp>
      <p:grpSp>
        <p:nvGrpSpPr>
          <p:cNvPr id="9" name="Группа 45"/>
          <p:cNvGrpSpPr/>
          <p:nvPr/>
        </p:nvGrpSpPr>
        <p:grpSpPr>
          <a:xfrm>
            <a:off x="3357554" y="5214950"/>
            <a:ext cx="2357454" cy="1500198"/>
            <a:chOff x="2071670" y="4071942"/>
            <a:chExt cx="2357454" cy="1500198"/>
          </a:xfrm>
        </p:grpSpPr>
        <p:sp>
          <p:nvSpPr>
            <p:cNvPr id="47" name="Прямоугольник 46"/>
            <p:cNvSpPr/>
            <p:nvPr/>
          </p:nvSpPr>
          <p:spPr>
            <a:xfrm>
              <a:off x="2071670" y="4071942"/>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Composite</a:t>
              </a:r>
              <a:endParaRPr lang="ru-RU" sz="1600" b="1" dirty="0"/>
            </a:p>
          </p:txBody>
        </p:sp>
        <p:sp>
          <p:nvSpPr>
            <p:cNvPr id="48" name="Прямоугольник 5"/>
            <p:cNvSpPr/>
            <p:nvPr/>
          </p:nvSpPr>
          <p:spPr>
            <a:xfrm>
              <a:off x="2071670" y="4429132"/>
              <a:ext cx="2357454"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smtClean="0"/>
                <a:t>Operation()</a:t>
              </a:r>
            </a:p>
            <a:p>
              <a:r>
                <a:rPr lang="en-US" sz="1600" dirty="0" smtClean="0"/>
                <a:t>Add(Component)</a:t>
              </a:r>
            </a:p>
            <a:p>
              <a:r>
                <a:rPr lang="en-US" sz="1600" dirty="0" smtClean="0"/>
                <a:t>Remove(Component)</a:t>
              </a:r>
            </a:p>
            <a:p>
              <a:r>
                <a:rPr lang="en-US" sz="1600" dirty="0" err="1" smtClean="0"/>
                <a:t>GetChild</a:t>
              </a:r>
              <a:r>
                <a:rPr lang="en-US" sz="1600" dirty="0" smtClean="0"/>
                <a:t>(</a:t>
              </a:r>
              <a:r>
                <a:rPr lang="en-US" sz="1600" dirty="0" err="1" smtClean="0"/>
                <a:t>int</a:t>
              </a:r>
              <a:r>
                <a:rPr lang="en-US" sz="1600" dirty="0" smtClean="0"/>
                <a:t>)</a:t>
              </a:r>
              <a:endParaRPr lang="ru-RU" sz="1600" dirty="0" smtClean="0"/>
            </a:p>
          </p:txBody>
        </p:sp>
      </p:grpSp>
      <p:cxnSp>
        <p:nvCxnSpPr>
          <p:cNvPr id="49" name="Соединительная линия уступом 48"/>
          <p:cNvCxnSpPr>
            <a:stCxn id="7" idx="4"/>
          </p:cNvCxnSpPr>
          <p:nvPr/>
        </p:nvCxnSpPr>
        <p:spPr>
          <a:xfrm rot="16200000" flipH="1">
            <a:off x="4054074" y="4732743"/>
            <a:ext cx="428628" cy="535785"/>
          </a:xfrm>
          <a:prstGeom prst="bentConnector3">
            <a:avLst>
              <a:gd name="adj1" fmla="val -111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Овал 14"/>
          <p:cNvSpPr/>
          <p:nvPr/>
        </p:nvSpPr>
        <p:spPr>
          <a:xfrm>
            <a:off x="4857752" y="5715016"/>
            <a:ext cx="142876" cy="142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0" name="Ромб 69"/>
          <p:cNvSpPr/>
          <p:nvPr/>
        </p:nvSpPr>
        <p:spPr>
          <a:xfrm>
            <a:off x="5715008" y="5286388"/>
            <a:ext cx="357190" cy="21431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5" name="TextBox 74"/>
          <p:cNvSpPr txBox="1"/>
          <p:nvPr/>
        </p:nvSpPr>
        <p:spPr>
          <a:xfrm>
            <a:off x="6000760" y="5000636"/>
            <a:ext cx="1143008" cy="369332"/>
          </a:xfrm>
          <a:prstGeom prst="rect">
            <a:avLst/>
          </a:prstGeom>
          <a:noFill/>
        </p:spPr>
        <p:txBody>
          <a:bodyPr wrap="square" rtlCol="0">
            <a:spAutoFit/>
          </a:bodyPr>
          <a:lstStyle/>
          <a:p>
            <a:r>
              <a:rPr lang="ru-RU" dirty="0" smtClean="0"/>
              <a:t>Потомки</a:t>
            </a:r>
            <a:endParaRPr lang="ru-RU" dirty="0"/>
          </a:p>
        </p:txBody>
      </p:sp>
      <p:sp>
        <p:nvSpPr>
          <p:cNvPr id="77" name="Овал 76"/>
          <p:cNvSpPr/>
          <p:nvPr/>
        </p:nvSpPr>
        <p:spPr>
          <a:xfrm>
            <a:off x="4929190" y="2857496"/>
            <a:ext cx="71438" cy="7143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1" name="Соединительная линия уступом 80"/>
          <p:cNvCxnSpPr>
            <a:stCxn id="7" idx="2"/>
          </p:cNvCxnSpPr>
          <p:nvPr/>
        </p:nvCxnSpPr>
        <p:spPr>
          <a:xfrm rot="5400000">
            <a:off x="2750331" y="4393413"/>
            <a:ext cx="428628" cy="1214446"/>
          </a:xfrm>
          <a:prstGeom prst="bentConnector3">
            <a:avLst>
              <a:gd name="adj1" fmla="val 111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a:stCxn id="15" idx="6"/>
            <a:endCxn id="13" idx="1"/>
          </p:cNvCxnSpPr>
          <p:nvPr/>
        </p:nvCxnSpPr>
        <p:spPr>
          <a:xfrm>
            <a:off x="5000628" y="5786454"/>
            <a:ext cx="121444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90" name="Выноска 1 89"/>
          <p:cNvSpPr/>
          <p:nvPr/>
        </p:nvSpPr>
        <p:spPr>
          <a:xfrm>
            <a:off x="71438" y="3214686"/>
            <a:ext cx="2500298" cy="1428760"/>
          </a:xfrm>
          <a:prstGeom prst="borderCallout1">
            <a:avLst>
              <a:gd name="adj1" fmla="val 106205"/>
              <a:gd name="adj2" fmla="val 52805"/>
              <a:gd name="adj3" fmla="val 148321"/>
              <a:gd name="adj4" fmla="val 65425"/>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buFont typeface="Arial" pitchFamily="34" charset="0"/>
              <a:buChar char="•"/>
            </a:pPr>
            <a:r>
              <a:rPr lang="ru-RU" sz="1400" dirty="0" smtClean="0"/>
              <a:t>Представляет листовые узлы композиции и не имеет потомков</a:t>
            </a:r>
          </a:p>
          <a:p>
            <a:pPr>
              <a:buFont typeface="Arial" pitchFamily="34" charset="0"/>
              <a:buChar char="•"/>
            </a:pPr>
            <a:r>
              <a:rPr lang="ru-RU" sz="1400" dirty="0" smtClean="0"/>
              <a:t>Определяет поведение примитивных объектов в композиции</a:t>
            </a:r>
            <a:endParaRPr lang="ru-RU" sz="1400" dirty="0"/>
          </a:p>
        </p:txBody>
      </p:sp>
      <p:sp>
        <p:nvSpPr>
          <p:cNvPr id="91" name="Выноска 1 90"/>
          <p:cNvSpPr/>
          <p:nvPr/>
        </p:nvSpPr>
        <p:spPr>
          <a:xfrm>
            <a:off x="5429256" y="3071810"/>
            <a:ext cx="3571900" cy="1714512"/>
          </a:xfrm>
          <a:prstGeom prst="borderCallout1">
            <a:avLst>
              <a:gd name="adj1" fmla="val 105538"/>
              <a:gd name="adj2" fmla="val 4600"/>
              <a:gd name="adj3" fmla="val 137654"/>
              <a:gd name="adj4" fmla="val -4790"/>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buFont typeface="Arial" pitchFamily="34" charset="0"/>
              <a:buChar char="•"/>
            </a:pPr>
            <a:r>
              <a:rPr lang="ru-RU" sz="1400" dirty="0" smtClean="0"/>
              <a:t>Определяет поведение компонентов, у которых есть потомки</a:t>
            </a:r>
          </a:p>
          <a:p>
            <a:pPr>
              <a:buFont typeface="Arial" pitchFamily="34" charset="0"/>
              <a:buChar char="•"/>
            </a:pPr>
            <a:r>
              <a:rPr lang="ru-RU" sz="1400" dirty="0" smtClean="0"/>
              <a:t>Хранит компоненты-потомки</a:t>
            </a:r>
          </a:p>
          <a:p>
            <a:pPr>
              <a:buFont typeface="Arial" pitchFamily="34" charset="0"/>
              <a:buChar char="•"/>
            </a:pPr>
            <a:r>
              <a:rPr lang="ru-RU" sz="1400" dirty="0" smtClean="0"/>
              <a:t>Реализует операции управления потомками, определенные в интерфейсе класса </a:t>
            </a:r>
            <a:r>
              <a:rPr lang="en-US" sz="1400" dirty="0" smtClean="0"/>
              <a:t>Component</a:t>
            </a:r>
            <a:endParaRPr lang="ru-RU" sz="1400" dirty="0"/>
          </a:p>
        </p:txBody>
      </p:sp>
      <p:sp>
        <p:nvSpPr>
          <p:cNvPr id="96" name="Выноска 1 95"/>
          <p:cNvSpPr/>
          <p:nvPr/>
        </p:nvSpPr>
        <p:spPr>
          <a:xfrm>
            <a:off x="71438" y="1857364"/>
            <a:ext cx="3929058" cy="714380"/>
          </a:xfrm>
          <a:prstGeom prst="borderCallout1">
            <a:avLst>
              <a:gd name="adj1" fmla="val 106205"/>
              <a:gd name="adj2" fmla="val 52805"/>
              <a:gd name="adj3" fmla="val 133655"/>
              <a:gd name="adj4" fmla="val 46031"/>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Манипулирует объектами композиции через интерфейс </a:t>
            </a:r>
            <a:r>
              <a:rPr lang="en-US" sz="1400" dirty="0" smtClean="0"/>
              <a:t>Component</a:t>
            </a:r>
            <a:endParaRPr lang="ru-RU" sz="1400" dirty="0"/>
          </a:p>
        </p:txBody>
      </p:sp>
      <p:sp>
        <p:nvSpPr>
          <p:cNvPr id="17" name="Номер слайда 16"/>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40312870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5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90"/>
                                        </p:tgtEl>
                                      </p:cBhvr>
                                    </p:animEffect>
                                    <p:set>
                                      <p:cBhvr>
                                        <p:cTn id="22" dur="1" fill="hold">
                                          <p:stCondLst>
                                            <p:cond delay="499"/>
                                          </p:stCondLst>
                                        </p:cTn>
                                        <p:tgtEl>
                                          <p:spTgt spid="9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91"/>
                                        </p:tgtEl>
                                      </p:cBhvr>
                                    </p:animEffect>
                                    <p:set>
                                      <p:cBhvr>
                                        <p:cTn id="32" dur="1" fill="hold">
                                          <p:stCondLst>
                                            <p:cond delay="499"/>
                                          </p:stCondLst>
                                        </p:cTn>
                                        <p:tgtEl>
                                          <p:spTgt spid="9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500"/>
                                        <p:tgtEl>
                                          <p:spTgt spid="9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96"/>
                                        </p:tgtEl>
                                      </p:cBhvr>
                                    </p:animEffect>
                                    <p:set>
                                      <p:cBhvr>
                                        <p:cTn id="42" dur="1" fill="hold">
                                          <p:stCondLst>
                                            <p:cond delay="499"/>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90" grpId="0" animBg="1"/>
      <p:bldP spid="90" grpId="1" animBg="1"/>
      <p:bldP spid="91" grpId="0" animBg="1"/>
      <p:bldP spid="91" grpId="1" animBg="1"/>
      <p:bldP spid="96" grpId="0" animBg="1"/>
      <p:bldP spid="9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a:spLocks noGrp="1"/>
          </p:cNvSpPr>
          <p:nvPr>
            <p:ph idx="1"/>
          </p:nvPr>
        </p:nvSpPr>
        <p:spPr>
          <a:xfrm>
            <a:off x="228600" y="1371600"/>
            <a:ext cx="6347714" cy="3880773"/>
          </a:xfrm>
        </p:spPr>
        <p:txBody>
          <a:bodyPr/>
          <a:lstStyle/>
          <a:p>
            <a:r>
              <a:rPr lang="ru-RU" dirty="0" smtClean="0"/>
              <a:t>Клиенты используют интерфейс класса </a:t>
            </a:r>
            <a:r>
              <a:rPr lang="en-US" b="1" dirty="0" smtClean="0"/>
              <a:t>Component </a:t>
            </a:r>
            <a:r>
              <a:rPr lang="ru-RU" dirty="0" smtClean="0"/>
              <a:t>для взаимодействия с объектами в составной структуре</a:t>
            </a:r>
          </a:p>
          <a:p>
            <a:pPr lvl="1"/>
            <a:r>
              <a:rPr lang="ru-RU" dirty="0" smtClean="0"/>
              <a:t>Если получателем запроса является объект </a:t>
            </a:r>
            <a:r>
              <a:rPr lang="en-US" b="1" dirty="0" smtClean="0"/>
              <a:t>Leaf</a:t>
            </a:r>
            <a:r>
              <a:rPr lang="ru-RU" dirty="0" smtClean="0"/>
              <a:t>, то он и обрабатывает запрос</a:t>
            </a:r>
          </a:p>
          <a:p>
            <a:pPr lvl="1"/>
            <a:r>
              <a:rPr lang="ru-RU" dirty="0" smtClean="0"/>
              <a:t>Если получателем запроса является объект </a:t>
            </a:r>
            <a:r>
              <a:rPr lang="en-US" b="1" dirty="0" smtClean="0"/>
              <a:t>Composite</a:t>
            </a:r>
            <a:r>
              <a:rPr lang="en-US" dirty="0" smtClean="0"/>
              <a:t>, </a:t>
            </a:r>
            <a:r>
              <a:rPr lang="ru-RU" dirty="0" smtClean="0"/>
              <a:t>то обычно он перенаправляет запрос своим потомкам</a:t>
            </a:r>
          </a:p>
          <a:p>
            <a:pPr lvl="2"/>
            <a:r>
              <a:rPr lang="ru-RU" dirty="0" smtClean="0"/>
              <a:t>До или после перенаправления могут выполняться дополнительные операции</a:t>
            </a:r>
            <a:endParaRPr lang="ru-RU" dirty="0"/>
          </a:p>
        </p:txBody>
      </p:sp>
      <p:sp>
        <p:nvSpPr>
          <p:cNvPr id="3" name="Заголовок 2"/>
          <p:cNvSpPr>
            <a:spLocks noGrp="1"/>
          </p:cNvSpPr>
          <p:nvPr>
            <p:ph type="title"/>
          </p:nvPr>
        </p:nvSpPr>
        <p:spPr/>
        <p:txBody>
          <a:bodyPr/>
          <a:lstStyle/>
          <a:p>
            <a:r>
              <a:rPr lang="ru-RU" dirty="0" smtClean="0"/>
              <a:t>Отношения</a:t>
            </a:r>
            <a:endParaRPr lang="ru-RU" dirty="0"/>
          </a:p>
        </p:txBody>
      </p:sp>
      <p:sp>
        <p:nvSpPr>
          <p:cNvPr id="5" name="Номер слайда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49671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9599" y="1295400"/>
            <a:ext cx="6347714" cy="4745963"/>
          </a:xfrm>
        </p:spPr>
        <p:txBody>
          <a:bodyPr>
            <a:normAutofit/>
          </a:bodyPr>
          <a:lstStyle/>
          <a:p>
            <a:r>
              <a:rPr lang="ru-RU" dirty="0" smtClean="0"/>
              <a:t>Определяются иерархии классов, состоящие из примитивных и составных объектов</a:t>
            </a:r>
          </a:p>
          <a:p>
            <a:pPr lvl="1"/>
            <a:r>
              <a:rPr lang="ru-RU" dirty="0" smtClean="0"/>
              <a:t>Из примитивных объектов могут создаваться более сложные, и т.д.</a:t>
            </a:r>
          </a:p>
          <a:p>
            <a:r>
              <a:rPr lang="ru-RU" dirty="0" smtClean="0"/>
              <a:t>Упрощение архитектуры клиента</a:t>
            </a:r>
          </a:p>
          <a:p>
            <a:pPr lvl="1"/>
            <a:r>
              <a:rPr lang="ru-RU" dirty="0" smtClean="0"/>
              <a:t>Клиенты могут единообразно работать с индивидуальными и объектами и с составными структурами</a:t>
            </a:r>
          </a:p>
          <a:p>
            <a:r>
              <a:rPr lang="ru-RU" dirty="0" smtClean="0"/>
              <a:t>Облегчается добавление новых видов компонентов</a:t>
            </a:r>
          </a:p>
          <a:p>
            <a:pPr lvl="1"/>
            <a:r>
              <a:rPr lang="ru-RU" dirty="0" smtClean="0"/>
              <a:t>При добавление новых компонентов нет необходимости изменять код клиента</a:t>
            </a:r>
          </a:p>
          <a:p>
            <a:r>
              <a:rPr lang="ru-RU" dirty="0" smtClean="0"/>
              <a:t>Создание общего дизайна (архитектуры)</a:t>
            </a:r>
          </a:p>
        </p:txBody>
      </p:sp>
      <p:sp>
        <p:nvSpPr>
          <p:cNvPr id="2" name="Заголовок 1"/>
          <p:cNvSpPr>
            <a:spLocks noGrp="1"/>
          </p:cNvSpPr>
          <p:nvPr>
            <p:ph type="title"/>
          </p:nvPr>
        </p:nvSpPr>
        <p:spPr/>
        <p:txBody>
          <a:bodyPr/>
          <a:lstStyle/>
          <a:p>
            <a:r>
              <a:rPr lang="ru-RU" dirty="0" smtClean="0"/>
              <a:t>Результаты</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41072430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pPr marL="274320" lvl="1" indent="-274320">
              <a:buClr>
                <a:schemeClr val="accent3"/>
              </a:buClr>
              <a:buSzPct val="95000"/>
            </a:pPr>
            <a:r>
              <a:rPr lang="ru-RU" dirty="0" smtClean="0"/>
              <a:t>Для того, чтобы составной объект мог включать только определенные виды компонентов, приходится прибегать к проверкам во время выполнения программы</a:t>
            </a:r>
          </a:p>
          <a:p>
            <a:pPr lvl="1"/>
            <a:r>
              <a:rPr lang="ru-RU" dirty="0" smtClean="0"/>
              <a:t>Паттерн «Компоновщик» не позволяет воспользоваться для реализации таких ограничений статической системой типов</a:t>
            </a:r>
            <a:endParaRPr lang="ru-RU" dirty="0"/>
          </a:p>
        </p:txBody>
      </p:sp>
      <p:sp>
        <p:nvSpPr>
          <p:cNvPr id="2" name="Заголовок 1"/>
          <p:cNvSpPr>
            <a:spLocks noGrp="1"/>
          </p:cNvSpPr>
          <p:nvPr>
            <p:ph type="title"/>
          </p:nvPr>
        </p:nvSpPr>
        <p:spPr/>
        <p:txBody>
          <a:bodyPr>
            <a:normAutofit/>
          </a:bodyPr>
          <a:lstStyle/>
          <a:p>
            <a:r>
              <a:rPr lang="ru-RU" dirty="0" smtClean="0"/>
              <a:t>Ограничения возможностей паттерна «Компоновщик»</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4805105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ru-RU" dirty="0" smtClean="0"/>
              <a:t>Хранение ссылки на своего родителя упрощает обход и обработку структуры</a:t>
            </a:r>
          </a:p>
          <a:p>
            <a:pPr lvl="1"/>
            <a:r>
              <a:rPr lang="ru-RU" dirty="0" smtClean="0"/>
              <a:t>Облегчается обход вверх по структуре и удаление компонента</a:t>
            </a:r>
          </a:p>
          <a:p>
            <a:r>
              <a:rPr lang="ru-RU" dirty="0" smtClean="0"/>
              <a:t>Необходимость соблюдения инварианта:</a:t>
            </a:r>
          </a:p>
          <a:p>
            <a:pPr lvl="1"/>
            <a:r>
              <a:rPr lang="ru-RU" dirty="0" smtClean="0"/>
              <a:t>Если объект </a:t>
            </a:r>
            <a:r>
              <a:rPr lang="en-US" dirty="0" smtClean="0"/>
              <a:t>A </a:t>
            </a:r>
            <a:r>
              <a:rPr lang="ru-RU" dirty="0" smtClean="0"/>
              <a:t>ссылается на объект </a:t>
            </a:r>
            <a:r>
              <a:rPr lang="en-US" dirty="0" smtClean="0"/>
              <a:t>B </a:t>
            </a:r>
            <a:r>
              <a:rPr lang="ru-RU" dirty="0" smtClean="0"/>
              <a:t>как на своего родителя, то для последнего объект </a:t>
            </a:r>
            <a:r>
              <a:rPr lang="en-US" dirty="0" smtClean="0"/>
              <a:t>A </a:t>
            </a:r>
            <a:r>
              <a:rPr lang="ru-RU" dirty="0" smtClean="0"/>
              <a:t>является потомком</a:t>
            </a:r>
          </a:p>
          <a:p>
            <a:pPr lvl="2"/>
            <a:r>
              <a:rPr lang="ru-RU" dirty="0" smtClean="0"/>
              <a:t>Простейший способ реализации – модификация ссылки на родителя только при операции </a:t>
            </a:r>
            <a:r>
              <a:rPr lang="en-US" dirty="0" smtClean="0"/>
              <a:t>Add </a:t>
            </a:r>
            <a:r>
              <a:rPr lang="ru-RU" dirty="0" smtClean="0"/>
              <a:t>и </a:t>
            </a:r>
            <a:r>
              <a:rPr lang="en-US" dirty="0" smtClean="0"/>
              <a:t>Remove</a:t>
            </a:r>
            <a:endParaRPr lang="ru-RU" dirty="0"/>
          </a:p>
        </p:txBody>
      </p:sp>
      <p:sp>
        <p:nvSpPr>
          <p:cNvPr id="2" name="Заголовок 1"/>
          <p:cNvSpPr>
            <a:spLocks noGrp="1"/>
          </p:cNvSpPr>
          <p:nvPr>
            <p:ph type="title"/>
          </p:nvPr>
        </p:nvSpPr>
        <p:spPr/>
        <p:txBody>
          <a:bodyPr/>
          <a:lstStyle/>
          <a:p>
            <a:r>
              <a:rPr lang="ru-RU" dirty="0" smtClean="0"/>
              <a:t>Ссылки на родителей</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2620062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ru-RU" dirty="0" smtClean="0"/>
              <a:t>Для уменьшения потребления памяти возможно использование одного компонента в составе нескольких составных объектов</a:t>
            </a:r>
          </a:p>
          <a:p>
            <a:pPr lvl="1"/>
            <a:r>
              <a:rPr lang="ru-RU" dirty="0" smtClean="0"/>
              <a:t>Возможная проблема – неоднозначность при определении родительского узла</a:t>
            </a:r>
            <a:endParaRPr lang="ru-RU" dirty="0"/>
          </a:p>
        </p:txBody>
      </p:sp>
      <p:sp>
        <p:nvSpPr>
          <p:cNvPr id="2" name="Заголовок 1"/>
          <p:cNvSpPr>
            <a:spLocks noGrp="1"/>
          </p:cNvSpPr>
          <p:nvPr>
            <p:ph type="title"/>
          </p:nvPr>
        </p:nvSpPr>
        <p:spPr/>
        <p:txBody>
          <a:bodyPr/>
          <a:lstStyle/>
          <a:p>
            <a:r>
              <a:rPr lang="ru-RU" dirty="0" smtClean="0"/>
              <a:t>Разделение компонентов</a:t>
            </a:r>
            <a:endParaRPr lang="ru-RU" dirty="0"/>
          </a:p>
        </p:txBody>
      </p:sp>
      <p:sp>
        <p:nvSpPr>
          <p:cNvPr id="4" name="Прямоугольник 3"/>
          <p:cNvSpPr/>
          <p:nvPr/>
        </p:nvSpPr>
        <p:spPr>
          <a:xfrm>
            <a:off x="1357290" y="4286256"/>
            <a:ext cx="3000396" cy="228601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0070C0"/>
                </a:solidFill>
              </a:rPr>
              <a:t>Composite 1</a:t>
            </a:r>
            <a:endParaRPr lang="ru-RU" dirty="0">
              <a:solidFill>
                <a:srgbClr val="0070C0"/>
              </a:solidFill>
            </a:endParaRPr>
          </a:p>
        </p:txBody>
      </p:sp>
      <p:sp>
        <p:nvSpPr>
          <p:cNvPr id="5" name="Прямоугольник 4"/>
          <p:cNvSpPr/>
          <p:nvPr/>
        </p:nvSpPr>
        <p:spPr>
          <a:xfrm>
            <a:off x="3571868" y="4643446"/>
            <a:ext cx="2286016" cy="164307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solidFill>
                  <a:srgbClr val="0070C0"/>
                </a:solidFill>
              </a:rPr>
              <a:t>Composite 2</a:t>
            </a:r>
            <a:endParaRPr lang="ru-RU" dirty="0">
              <a:solidFill>
                <a:srgbClr val="0070C0"/>
              </a:solidFill>
            </a:endParaRPr>
          </a:p>
        </p:txBody>
      </p:sp>
      <p:sp>
        <p:nvSpPr>
          <p:cNvPr id="7" name="Прямоугольник 6"/>
          <p:cNvSpPr/>
          <p:nvPr/>
        </p:nvSpPr>
        <p:spPr>
          <a:xfrm>
            <a:off x="1571604" y="4714884"/>
            <a:ext cx="1785950" cy="114300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0070C0"/>
                </a:solidFill>
              </a:rPr>
              <a:t>Composite 3</a:t>
            </a:r>
            <a:endParaRPr lang="ru-RU" dirty="0">
              <a:solidFill>
                <a:srgbClr val="0070C0"/>
              </a:solidFill>
            </a:endParaRPr>
          </a:p>
        </p:txBody>
      </p:sp>
      <p:sp>
        <p:nvSpPr>
          <p:cNvPr id="8" name="Прямоугольник 7"/>
          <p:cNvSpPr/>
          <p:nvPr/>
        </p:nvSpPr>
        <p:spPr>
          <a:xfrm>
            <a:off x="1785918" y="5214950"/>
            <a:ext cx="50006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ru-RU" dirty="0"/>
          </a:p>
        </p:txBody>
      </p:sp>
      <p:sp>
        <p:nvSpPr>
          <p:cNvPr id="9" name="Прямоугольник 8"/>
          <p:cNvSpPr/>
          <p:nvPr/>
        </p:nvSpPr>
        <p:spPr>
          <a:xfrm>
            <a:off x="2500298" y="5214950"/>
            <a:ext cx="50006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ru-RU" dirty="0"/>
          </a:p>
        </p:txBody>
      </p:sp>
      <p:sp>
        <p:nvSpPr>
          <p:cNvPr id="10" name="Прямоугольник 9"/>
          <p:cNvSpPr/>
          <p:nvPr/>
        </p:nvSpPr>
        <p:spPr>
          <a:xfrm>
            <a:off x="1785918" y="5929330"/>
            <a:ext cx="50006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ru-RU" dirty="0"/>
          </a:p>
        </p:txBody>
      </p:sp>
      <p:sp>
        <p:nvSpPr>
          <p:cNvPr id="11" name="Прямоугольник 10"/>
          <p:cNvSpPr/>
          <p:nvPr/>
        </p:nvSpPr>
        <p:spPr>
          <a:xfrm>
            <a:off x="3714744" y="5072074"/>
            <a:ext cx="50006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ru-RU" dirty="0"/>
          </a:p>
        </p:txBody>
      </p:sp>
      <p:sp>
        <p:nvSpPr>
          <p:cNvPr id="12" name="Прямоугольник 11"/>
          <p:cNvSpPr/>
          <p:nvPr/>
        </p:nvSpPr>
        <p:spPr>
          <a:xfrm>
            <a:off x="3714744" y="5715016"/>
            <a:ext cx="50006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ru-RU" dirty="0"/>
          </a:p>
        </p:txBody>
      </p:sp>
      <p:sp>
        <p:nvSpPr>
          <p:cNvPr id="13" name="Прямоугольник 12"/>
          <p:cNvSpPr/>
          <p:nvPr/>
        </p:nvSpPr>
        <p:spPr>
          <a:xfrm>
            <a:off x="2500298" y="5929330"/>
            <a:ext cx="50006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ru-RU" dirty="0"/>
          </a:p>
        </p:txBody>
      </p:sp>
      <p:sp>
        <p:nvSpPr>
          <p:cNvPr id="14" name="Прямоугольник 13"/>
          <p:cNvSpPr/>
          <p:nvPr/>
        </p:nvSpPr>
        <p:spPr>
          <a:xfrm>
            <a:off x="4500562" y="5072074"/>
            <a:ext cx="50006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ru-RU" dirty="0"/>
          </a:p>
        </p:txBody>
      </p:sp>
      <p:sp>
        <p:nvSpPr>
          <p:cNvPr id="15" name="Прямоугольник 14"/>
          <p:cNvSpPr/>
          <p:nvPr/>
        </p:nvSpPr>
        <p:spPr>
          <a:xfrm>
            <a:off x="4500562" y="5715016"/>
            <a:ext cx="50006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ru-RU" dirty="0"/>
          </a:p>
        </p:txBody>
      </p:sp>
      <p:sp>
        <p:nvSpPr>
          <p:cNvPr id="16" name="Прямоугольник 15"/>
          <p:cNvSpPr/>
          <p:nvPr/>
        </p:nvSpPr>
        <p:spPr>
          <a:xfrm>
            <a:off x="5143504" y="5072074"/>
            <a:ext cx="50006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ru-RU" dirty="0"/>
          </a:p>
        </p:txBody>
      </p:sp>
      <p:sp>
        <p:nvSpPr>
          <p:cNvPr id="17" name="Прямоугольник 16"/>
          <p:cNvSpPr/>
          <p:nvPr/>
        </p:nvSpPr>
        <p:spPr>
          <a:xfrm>
            <a:off x="5143504" y="5715016"/>
            <a:ext cx="50006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ru-RU" dirty="0"/>
          </a:p>
        </p:txBody>
      </p:sp>
      <p:sp>
        <p:nvSpPr>
          <p:cNvPr id="6" name="Номер слайда 5"/>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4652960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r>
              <a:rPr lang="ru-RU" dirty="0" smtClean="0"/>
              <a:t>Цель паттерна «Компоновщик» - избавить клиентов от необходимости знать, работают они с листовым или составным объектом</a:t>
            </a:r>
          </a:p>
          <a:p>
            <a:pPr lvl="1"/>
            <a:r>
              <a:rPr lang="ru-RU" dirty="0" smtClean="0"/>
              <a:t>С одной стороны, базовый класс </a:t>
            </a:r>
            <a:r>
              <a:rPr lang="en-US" b="1" dirty="0" smtClean="0"/>
              <a:t>Component</a:t>
            </a:r>
            <a:r>
              <a:rPr lang="en-US" dirty="0" smtClean="0"/>
              <a:t> </a:t>
            </a:r>
            <a:r>
              <a:rPr lang="ru-RU" dirty="0" smtClean="0"/>
              <a:t>должен содержать как можно больше операций общих для </a:t>
            </a:r>
            <a:r>
              <a:rPr lang="en-US" dirty="0" smtClean="0"/>
              <a:t>Leaf </a:t>
            </a:r>
            <a:r>
              <a:rPr lang="ru-RU" dirty="0" smtClean="0"/>
              <a:t>и </a:t>
            </a:r>
            <a:r>
              <a:rPr lang="en-US" dirty="0" smtClean="0"/>
              <a:t>Composite</a:t>
            </a:r>
            <a:endParaRPr lang="ru-RU" dirty="0" smtClean="0"/>
          </a:p>
          <a:p>
            <a:pPr lvl="1"/>
            <a:r>
              <a:rPr lang="ru-RU" dirty="0" smtClean="0"/>
              <a:t>С другой стороны, базовый класс должен определять только логичные для всех его подклассов операции</a:t>
            </a:r>
          </a:p>
          <a:p>
            <a:pPr lvl="2"/>
            <a:r>
              <a:rPr lang="ru-RU" dirty="0" smtClean="0"/>
              <a:t>Для класса </a:t>
            </a:r>
            <a:r>
              <a:rPr lang="en-US" dirty="0" smtClean="0"/>
              <a:t>Leaf </a:t>
            </a:r>
            <a:r>
              <a:rPr lang="ru-RU" dirty="0" smtClean="0"/>
              <a:t>многие операции класса </a:t>
            </a:r>
            <a:r>
              <a:rPr lang="en-US" dirty="0" smtClean="0"/>
              <a:t>Composite </a:t>
            </a:r>
            <a:r>
              <a:rPr lang="ru-RU" dirty="0" smtClean="0"/>
              <a:t>не имеют смысла</a:t>
            </a:r>
          </a:p>
          <a:p>
            <a:pPr lvl="1"/>
            <a:r>
              <a:rPr lang="ru-RU" dirty="0" smtClean="0"/>
              <a:t>Имеет смысл рассматривать </a:t>
            </a:r>
            <a:r>
              <a:rPr lang="en-US" dirty="0" smtClean="0"/>
              <a:t>Leaf</a:t>
            </a:r>
            <a:r>
              <a:rPr lang="ru-RU" dirty="0" smtClean="0"/>
              <a:t> как</a:t>
            </a:r>
            <a:r>
              <a:rPr lang="en-US" dirty="0" smtClean="0"/>
              <a:t> Component</a:t>
            </a:r>
            <a:r>
              <a:rPr lang="ru-RU" dirty="0" smtClean="0"/>
              <a:t>, у которого </a:t>
            </a:r>
            <a:r>
              <a:rPr lang="ru-RU" b="1" dirty="0" smtClean="0"/>
              <a:t>никогда не будет потомков</a:t>
            </a:r>
          </a:p>
        </p:txBody>
      </p:sp>
      <p:sp>
        <p:nvSpPr>
          <p:cNvPr id="2" name="Заголовок 1"/>
          <p:cNvSpPr>
            <a:spLocks noGrp="1"/>
          </p:cNvSpPr>
          <p:nvPr>
            <p:ph type="title"/>
          </p:nvPr>
        </p:nvSpPr>
        <p:spPr/>
        <p:txBody>
          <a:bodyPr>
            <a:normAutofit/>
          </a:bodyPr>
          <a:lstStyle/>
          <a:p>
            <a:r>
              <a:rPr lang="ru-RU" dirty="0" smtClean="0"/>
              <a:t>Максимизация интерфейса класса </a:t>
            </a:r>
            <a:r>
              <a:rPr lang="en-US" dirty="0" smtClean="0"/>
              <a:t>Component</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6255356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r>
              <a:rPr lang="ru-RU" dirty="0" smtClean="0"/>
              <a:t>Есть 2 варианта объявления операция управления потомками</a:t>
            </a:r>
          </a:p>
          <a:p>
            <a:pPr lvl="1"/>
            <a:r>
              <a:rPr lang="ru-RU" dirty="0" smtClean="0"/>
              <a:t>В корне иерархии (в классе </a:t>
            </a:r>
            <a:r>
              <a:rPr lang="en-US" dirty="0" smtClean="0"/>
              <a:t>Component</a:t>
            </a:r>
            <a:r>
              <a:rPr lang="ru-RU" dirty="0" smtClean="0"/>
              <a:t>)</a:t>
            </a:r>
            <a:endParaRPr lang="en-US" dirty="0" smtClean="0"/>
          </a:p>
          <a:p>
            <a:pPr lvl="2"/>
            <a:r>
              <a:rPr lang="ru-RU" dirty="0" smtClean="0"/>
              <a:t>Достоинство – прозрачность работы с потомками для клиентов</a:t>
            </a:r>
          </a:p>
          <a:p>
            <a:pPr lvl="2"/>
            <a:r>
              <a:rPr lang="ru-RU" dirty="0" smtClean="0"/>
              <a:t>Недостаток – низкая безопасность – клиент может попытаться добавить или удалить объект из листового узла</a:t>
            </a:r>
            <a:endParaRPr lang="en-US" dirty="0" smtClean="0"/>
          </a:p>
          <a:p>
            <a:pPr lvl="1"/>
            <a:r>
              <a:rPr lang="ru-RU" dirty="0" smtClean="0"/>
              <a:t>В классе </a:t>
            </a:r>
            <a:r>
              <a:rPr lang="en-US" dirty="0" smtClean="0"/>
              <a:t>Composite</a:t>
            </a:r>
            <a:endParaRPr lang="ru-RU" dirty="0" smtClean="0"/>
          </a:p>
          <a:p>
            <a:pPr lvl="2"/>
            <a:r>
              <a:rPr lang="ru-RU" dirty="0" smtClean="0"/>
              <a:t>Достоинство – повышается безопасность</a:t>
            </a:r>
          </a:p>
          <a:p>
            <a:pPr lvl="2"/>
            <a:r>
              <a:rPr lang="ru-RU" dirty="0" smtClean="0"/>
              <a:t>Недостаток – утрата прозрачности (у составного и листового объектов разные интерфейсы) – приходится прибегать к операторам приведения типов (небезопасная операция)</a:t>
            </a:r>
            <a:endParaRPr lang="ru-RU" dirty="0"/>
          </a:p>
        </p:txBody>
      </p:sp>
      <p:sp>
        <p:nvSpPr>
          <p:cNvPr id="2" name="Заголовок 1"/>
          <p:cNvSpPr>
            <a:spLocks noGrp="1"/>
          </p:cNvSpPr>
          <p:nvPr>
            <p:ph type="title"/>
          </p:nvPr>
        </p:nvSpPr>
        <p:spPr/>
        <p:txBody>
          <a:bodyPr>
            <a:normAutofit/>
          </a:bodyPr>
          <a:lstStyle/>
          <a:p>
            <a:r>
              <a:rPr lang="ru-RU" dirty="0" smtClean="0"/>
              <a:t>Объявление операций для управления потомками</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6779957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r>
              <a:rPr lang="ru-RU" dirty="0" smtClean="0"/>
              <a:t>Объявить в базовом классе </a:t>
            </a:r>
            <a:r>
              <a:rPr lang="en-US" dirty="0" smtClean="0"/>
              <a:t>Component </a:t>
            </a:r>
            <a:r>
              <a:rPr lang="ru-RU" dirty="0" smtClean="0"/>
              <a:t>операцию</a:t>
            </a:r>
            <a:endParaRPr lang="en-US" dirty="0" smtClean="0"/>
          </a:p>
          <a:p>
            <a:pPr lvl="1"/>
            <a:r>
              <a:rPr lang="en-US" dirty="0" smtClean="0"/>
              <a:t>Composite* </a:t>
            </a:r>
            <a:r>
              <a:rPr lang="en-US" dirty="0" err="1" smtClean="0"/>
              <a:t>GetComposite</a:t>
            </a:r>
            <a:r>
              <a:rPr lang="en-US" dirty="0" smtClean="0"/>
              <a:t>()</a:t>
            </a:r>
          </a:p>
          <a:p>
            <a:pPr lvl="2"/>
            <a:r>
              <a:rPr lang="ru-RU" dirty="0" smtClean="0"/>
              <a:t>По умолчанию возвращает </a:t>
            </a:r>
            <a:r>
              <a:rPr lang="en-US" dirty="0" smtClean="0"/>
              <a:t>NULL</a:t>
            </a:r>
            <a:r>
              <a:rPr lang="ru-RU" dirty="0" smtClean="0"/>
              <a:t> (для листьев)</a:t>
            </a:r>
            <a:endParaRPr lang="en-US" dirty="0" smtClean="0"/>
          </a:p>
          <a:p>
            <a:pPr lvl="2"/>
            <a:r>
              <a:rPr lang="en-US" dirty="0" smtClean="0"/>
              <a:t>Composite </a:t>
            </a:r>
            <a:r>
              <a:rPr lang="ru-RU" dirty="0" smtClean="0"/>
              <a:t>возвращает указатель на самого себя</a:t>
            </a:r>
          </a:p>
          <a:p>
            <a:r>
              <a:rPr lang="ru-RU" dirty="0" smtClean="0"/>
              <a:t>Недостаток: частичная потеря прозрачности (приходится проверять тип объекта)</a:t>
            </a:r>
          </a:p>
          <a:p>
            <a:pPr lvl="1"/>
            <a:r>
              <a:rPr lang="ru-RU" dirty="0" smtClean="0"/>
              <a:t>Единственный способ обеспечения прозрачности – объявить все операции работы с потомками в базовом классе</a:t>
            </a:r>
          </a:p>
          <a:p>
            <a:pPr lvl="2"/>
            <a:r>
              <a:rPr lang="ru-RU" dirty="0" smtClean="0"/>
              <a:t>Недостаток – нет разумной реализации для операции </a:t>
            </a:r>
            <a:r>
              <a:rPr lang="en-US" dirty="0" smtClean="0"/>
              <a:t>Add</a:t>
            </a:r>
            <a:endParaRPr lang="ru-RU" dirty="0"/>
          </a:p>
        </p:txBody>
      </p:sp>
      <p:sp>
        <p:nvSpPr>
          <p:cNvPr id="2" name="Заголовок 1"/>
          <p:cNvSpPr>
            <a:spLocks noGrp="1"/>
          </p:cNvSpPr>
          <p:nvPr>
            <p:ph type="title"/>
          </p:nvPr>
        </p:nvSpPr>
        <p:spPr/>
        <p:txBody>
          <a:bodyPr/>
          <a:lstStyle/>
          <a:p>
            <a:r>
              <a:rPr lang="ru-RU" dirty="0" smtClean="0"/>
              <a:t>Компромисс</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9421762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ru-RU" dirty="0" smtClean="0"/>
              <a:t>При использовании языка программирования, не имеющего сборщика мусора, удаление потомков лучше всего поручить классу </a:t>
            </a:r>
            <a:r>
              <a:rPr lang="en-US" dirty="0" smtClean="0"/>
              <a:t>Composite </a:t>
            </a:r>
            <a:r>
              <a:rPr lang="ru-RU" dirty="0" smtClean="0"/>
              <a:t>в момент своего уничтожения</a:t>
            </a:r>
          </a:p>
          <a:p>
            <a:pPr lvl="1"/>
            <a:r>
              <a:rPr lang="ru-RU" dirty="0" smtClean="0"/>
              <a:t>В </a:t>
            </a:r>
            <a:r>
              <a:rPr lang="en-US" dirty="0" smtClean="0"/>
              <a:t>C++ </a:t>
            </a:r>
            <a:r>
              <a:rPr lang="ru-RU" dirty="0" smtClean="0"/>
              <a:t>имеет смысл рассмотреть использование умных указателей</a:t>
            </a:r>
            <a:endParaRPr lang="ru-RU" dirty="0"/>
          </a:p>
        </p:txBody>
      </p:sp>
      <p:sp>
        <p:nvSpPr>
          <p:cNvPr id="2" name="Заголовок 1"/>
          <p:cNvSpPr>
            <a:spLocks noGrp="1"/>
          </p:cNvSpPr>
          <p:nvPr>
            <p:ph type="title"/>
          </p:nvPr>
        </p:nvSpPr>
        <p:spPr/>
        <p:txBody>
          <a:bodyPr>
            <a:normAutofit/>
          </a:bodyPr>
          <a:lstStyle/>
          <a:p>
            <a:r>
              <a:rPr lang="ru-RU" dirty="0" smtClean="0"/>
              <a:t>Удаление дочерних компонентов</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1864776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76200" y="660401"/>
            <a:ext cx="7696200" cy="2692400"/>
          </a:xfrm>
        </p:spPr>
        <p:txBody>
          <a:bodyPr>
            <a:normAutofit/>
          </a:bodyPr>
          <a:lstStyle/>
          <a:p>
            <a:r>
              <a:rPr lang="ru-RU" b="1" dirty="0"/>
              <a:t>Компоновщик</a:t>
            </a:r>
            <a:r>
              <a:rPr lang="ru-RU" dirty="0"/>
              <a:t> — это структурный паттерн проектирования, который позволяет сгруппировать множество объектов в древовидную структуру, а затем работать с ней так, как будто это единичный объект.</a:t>
            </a:r>
            <a:endParaRPr lang="ru-RU" dirty="0" smtClean="0"/>
          </a:p>
          <a:p>
            <a:r>
              <a:rPr lang="ru-RU" dirty="0" smtClean="0"/>
              <a:t>Компонует объекты в древовидные структуры для представления иерархий «часть-целое»</a:t>
            </a:r>
          </a:p>
          <a:p>
            <a:r>
              <a:rPr lang="ru-RU" dirty="0" smtClean="0"/>
              <a:t>Позволяет клиентам единообразно трактовать индивидуальные и составные объекты</a:t>
            </a:r>
            <a:endParaRPr lang="ru-RU" dirty="0"/>
          </a:p>
        </p:txBody>
      </p:sp>
      <p:sp>
        <p:nvSpPr>
          <p:cNvPr id="4" name="Заголовок 3"/>
          <p:cNvSpPr>
            <a:spLocks noGrp="1"/>
          </p:cNvSpPr>
          <p:nvPr>
            <p:ph type="title"/>
          </p:nvPr>
        </p:nvSpPr>
        <p:spPr>
          <a:xfrm>
            <a:off x="609599" y="0"/>
            <a:ext cx="6347713" cy="1320800"/>
          </a:xfrm>
        </p:spPr>
        <p:txBody>
          <a:bodyPr/>
          <a:lstStyle/>
          <a:p>
            <a:r>
              <a:rPr lang="ru-RU" dirty="0" smtClean="0"/>
              <a:t>Паттерн «Компоновщик»</a:t>
            </a:r>
            <a:endParaRPr lang="ru-RU" dirty="0"/>
          </a:p>
        </p:txBody>
      </p:sp>
      <p:pic>
        <p:nvPicPr>
          <p:cNvPr id="1026" name="Picture 2" descr="ÐÐ°ÑÑÐµÑÐ½ ÐÐ¾Ð¼Ð¿Ð¾Ð½Ð¾Ð²ÑÐ¸Ð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2971800"/>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4733745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ru-RU" dirty="0" smtClean="0"/>
              <a:t>При выборе структуры данных следует руководствоваться эффективностью в данном случае</a:t>
            </a:r>
            <a:endParaRPr lang="ru-RU" dirty="0"/>
          </a:p>
        </p:txBody>
      </p:sp>
      <p:sp>
        <p:nvSpPr>
          <p:cNvPr id="2" name="Заголовок 1"/>
          <p:cNvSpPr>
            <a:spLocks noGrp="1"/>
          </p:cNvSpPr>
          <p:nvPr>
            <p:ph type="title"/>
          </p:nvPr>
        </p:nvSpPr>
        <p:spPr/>
        <p:txBody>
          <a:bodyPr>
            <a:normAutofit/>
          </a:bodyPr>
          <a:lstStyle/>
          <a:p>
            <a:r>
              <a:rPr lang="ru-RU" dirty="0" smtClean="0"/>
              <a:t>Выбор структуры данных для хранения компонентов</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9628177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5050" y="0"/>
            <a:ext cx="6347713" cy="1320800"/>
          </a:xfrm>
        </p:spPr>
        <p:txBody>
          <a:bodyPr/>
          <a:lstStyle/>
          <a:p>
            <a:r>
              <a:rPr lang="ru-RU" b="1" dirty="0"/>
              <a:t>Шаги </a:t>
            </a:r>
            <a:r>
              <a:rPr lang="ru-RU" b="1" dirty="0" smtClean="0"/>
              <a:t>реализации</a:t>
            </a:r>
            <a:endParaRPr lang="ru-RU" dirty="0"/>
          </a:p>
        </p:txBody>
      </p:sp>
      <p:sp>
        <p:nvSpPr>
          <p:cNvPr id="3" name="Объект 2"/>
          <p:cNvSpPr>
            <a:spLocks noGrp="1"/>
          </p:cNvSpPr>
          <p:nvPr>
            <p:ph idx="1"/>
          </p:nvPr>
        </p:nvSpPr>
        <p:spPr>
          <a:xfrm>
            <a:off x="609599" y="685800"/>
            <a:ext cx="6347714" cy="6096000"/>
          </a:xfrm>
        </p:spPr>
        <p:txBody>
          <a:bodyPr>
            <a:normAutofit fontScale="92500"/>
          </a:bodyPr>
          <a:lstStyle/>
          <a:p>
            <a:pPr>
              <a:buFont typeface="+mj-lt"/>
              <a:buAutoNum type="arabicPeriod"/>
            </a:pPr>
            <a:r>
              <a:rPr lang="ru-RU" dirty="0"/>
              <a:t>Убедитесь, что вашу бизнес-логику можно представить как древовидную структуру. Попытайтесь разбить её на простые компоненты и контейнеры. Помните, что контейнеры могут содержать как простые компоненты, так и другие вложенные контейнеры.</a:t>
            </a:r>
          </a:p>
          <a:p>
            <a:pPr>
              <a:buFont typeface="+mj-lt"/>
              <a:buAutoNum type="arabicPeriod"/>
            </a:pPr>
            <a:r>
              <a:rPr lang="ru-RU" dirty="0"/>
              <a:t>Создайте общий интерфейс компонентов, который объединит операции контейнеров и простых компонентов дерева. Интерфейс будет удачным, если вы сможете использовать его чтобы </a:t>
            </a:r>
            <a:r>
              <a:rPr lang="ru-RU" dirty="0" err="1"/>
              <a:t>взаимозаменять</a:t>
            </a:r>
            <a:r>
              <a:rPr lang="ru-RU" dirty="0"/>
              <a:t> простые и составные компоненты без потери смысла.</a:t>
            </a:r>
          </a:p>
          <a:p>
            <a:pPr>
              <a:buFont typeface="+mj-lt"/>
              <a:buAutoNum type="arabicPeriod"/>
            </a:pPr>
            <a:r>
              <a:rPr lang="ru-RU" dirty="0"/>
              <a:t>Создайте класс компонентов-листьев, не имеющих дальнейших ответвлений. Имейте в виду, что программа может содержать несколько таких классов.</a:t>
            </a:r>
          </a:p>
          <a:p>
            <a:pPr>
              <a:buFont typeface="+mj-lt"/>
              <a:buAutoNum type="arabicPeriod"/>
            </a:pPr>
            <a:r>
              <a:rPr lang="ru-RU" dirty="0"/>
              <a:t>Создайте класс компонентов-контейнеров, и добавьте в него массив для хранения ссылок на вложенные компоненты. Этот массив должен быть способен содержать как простые, так и составные компоненты, поэтому убедитесь, что он объявлен с типом интерфейса компонентов</a:t>
            </a:r>
            <a:r>
              <a:rPr lang="ru-RU" dirty="0" smtClean="0"/>
              <a:t>.</a:t>
            </a:r>
            <a:endParaRPr lang="ru-RU" dirty="0"/>
          </a:p>
          <a:p>
            <a:pPr>
              <a:buFont typeface="+mj-lt"/>
              <a:buAutoNum type="arabicPeriod"/>
            </a:pPr>
            <a:r>
              <a:rPr lang="ru-RU" dirty="0"/>
              <a:t>Добавьте операции добавления и удаления дочерних компонентов в класс контейнеров</a:t>
            </a:r>
            <a:r>
              <a:rPr lang="ru-RU" dirty="0" smtClean="0"/>
              <a:t>.</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424167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76200"/>
            <a:ext cx="6347713" cy="1320800"/>
          </a:xfrm>
        </p:spPr>
        <p:txBody>
          <a:bodyPr>
            <a:normAutofit/>
          </a:bodyPr>
          <a:lstStyle/>
          <a:p>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4233870210"/>
              </p:ext>
            </p:extLst>
          </p:nvPr>
        </p:nvGraphicFramePr>
        <p:xfrm>
          <a:off x="76200" y="76200"/>
          <a:ext cx="7543800" cy="670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4106167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ru-RU" dirty="0" smtClean="0"/>
              <a:t>В программах вроде </a:t>
            </a:r>
            <a:r>
              <a:rPr lang="en-US" dirty="0" smtClean="0"/>
              <a:t>Corel Draw</a:t>
            </a:r>
            <a:r>
              <a:rPr lang="ru-RU" dirty="0" smtClean="0"/>
              <a:t>, </a:t>
            </a:r>
            <a:r>
              <a:rPr lang="en-US" dirty="0" smtClean="0"/>
              <a:t>Visio </a:t>
            </a:r>
            <a:r>
              <a:rPr lang="ru-RU" dirty="0" smtClean="0"/>
              <a:t>или </a:t>
            </a:r>
            <a:r>
              <a:rPr lang="en-US" dirty="0" smtClean="0"/>
              <a:t>PowerPoint </a:t>
            </a:r>
            <a:r>
              <a:rPr lang="ru-RU" dirty="0" smtClean="0"/>
              <a:t>пользователь может создавать сложные объекты, группируя их из простых или сложных объектов</a:t>
            </a:r>
          </a:p>
          <a:p>
            <a:r>
              <a:rPr lang="ru-RU" dirty="0" smtClean="0"/>
              <a:t>Над полученными составными объектами возможно выполнять те же операции, что и над простыми</a:t>
            </a:r>
          </a:p>
          <a:p>
            <a:r>
              <a:rPr lang="ru-RU" dirty="0" smtClean="0"/>
              <a:t>Использование паттерна «Компоновщик» облегчает решение данной задачи</a:t>
            </a:r>
            <a:endParaRPr lang="ru-RU" dirty="0"/>
          </a:p>
        </p:txBody>
      </p:sp>
      <p:sp>
        <p:nvSpPr>
          <p:cNvPr id="2" name="Заголовок 1"/>
          <p:cNvSpPr>
            <a:spLocks noGrp="1"/>
          </p:cNvSpPr>
          <p:nvPr>
            <p:ph type="title"/>
          </p:nvPr>
        </p:nvSpPr>
        <p:spPr/>
        <p:txBody>
          <a:bodyPr/>
          <a:lstStyle/>
          <a:p>
            <a:r>
              <a:rPr lang="ru-RU" dirty="0" smtClean="0"/>
              <a:t>Пример использования</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9190503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Заголовок 1"/>
          <p:cNvSpPr>
            <a:spLocks noGrp="1"/>
          </p:cNvSpPr>
          <p:nvPr>
            <p:ph type="title"/>
          </p:nvPr>
        </p:nvSpPr>
        <p:spPr/>
        <p:txBody>
          <a:bodyPr/>
          <a:lstStyle/>
          <a:p>
            <a:r>
              <a:rPr lang="ru-RU" dirty="0" smtClean="0"/>
              <a:t>Иерархия классов</a:t>
            </a:r>
            <a:endParaRPr lang="ru-RU" dirty="0"/>
          </a:p>
        </p:txBody>
      </p:sp>
      <p:sp>
        <p:nvSpPr>
          <p:cNvPr id="3" name="Номер слайда 2"/>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23537230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idx="4294967295"/>
          </p:nvPr>
        </p:nvSpPr>
        <p:spPr>
          <a:xfrm>
            <a:off x="0" y="274638"/>
            <a:ext cx="8229600" cy="1143000"/>
          </a:xfrm>
        </p:spPr>
        <p:txBody>
          <a:bodyPr>
            <a:normAutofit fontScale="90000"/>
          </a:bodyPr>
          <a:lstStyle/>
          <a:p>
            <a:r>
              <a:rPr lang="ru-RU" dirty="0" smtClean="0"/>
              <a:t>Исходный код класса </a:t>
            </a:r>
            <a:r>
              <a:rPr lang="en-US" dirty="0" err="1" smtClean="0"/>
              <a:t>CGraphic</a:t>
            </a:r>
            <a:r>
              <a:rPr lang="en-US" dirty="0" smtClean="0"/>
              <a:t> (</a:t>
            </a:r>
            <a:r>
              <a:rPr lang="ru-RU" dirty="0" smtClean="0"/>
              <a:t>компонент)</a:t>
            </a:r>
            <a:endParaRPr lang="ru-RU" dirty="0"/>
          </a:p>
        </p:txBody>
      </p:sp>
      <p:sp>
        <p:nvSpPr>
          <p:cNvPr id="5" name="Прямоугольник 4"/>
          <p:cNvSpPr/>
          <p:nvPr/>
        </p:nvSpPr>
        <p:spPr>
          <a:xfrm>
            <a:off x="500034" y="1857365"/>
            <a:ext cx="7858180" cy="44935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361950"/>
            <a:r>
              <a:rPr lang="en-US" sz="1300" b="1" dirty="0" err="1" smtClean="0">
                <a:latin typeface="Courier New" pitchFamily="49" charset="0"/>
                <a:cs typeface="Courier New" pitchFamily="49" charset="0"/>
              </a:rPr>
              <a:t>typedef</a:t>
            </a:r>
            <a:r>
              <a:rPr lang="en-US" sz="1300" b="1" dirty="0" smtClean="0">
                <a:latin typeface="Courier New" pitchFamily="49" charset="0"/>
                <a:cs typeface="Courier New" pitchFamily="49" charset="0"/>
              </a:rPr>
              <a:t> boost::</a:t>
            </a:r>
            <a:r>
              <a:rPr lang="en-US" sz="1300" b="1" dirty="0" err="1" smtClean="0">
                <a:latin typeface="Courier New" pitchFamily="49" charset="0"/>
                <a:cs typeface="Courier New" pitchFamily="49" charset="0"/>
              </a:rPr>
              <a:t>shared_ptr</a:t>
            </a:r>
            <a:r>
              <a:rPr lang="en-US" sz="1300" b="1" dirty="0" smtClean="0">
                <a:latin typeface="Courier New" pitchFamily="49" charset="0"/>
                <a:cs typeface="Courier New" pitchFamily="49" charset="0"/>
              </a:rPr>
              <a:t>&lt;class </a:t>
            </a:r>
            <a:r>
              <a:rPr lang="en-US" sz="1300" b="1" dirty="0" err="1" smtClean="0">
                <a:latin typeface="Courier New" pitchFamily="49" charset="0"/>
                <a:cs typeface="Courier New" pitchFamily="49" charset="0"/>
              </a:rPr>
              <a:t>CGraphic</a:t>
            </a:r>
            <a:r>
              <a:rPr lang="en-US" sz="1300" b="1" dirty="0" smtClean="0">
                <a:latin typeface="Courier New" pitchFamily="49" charset="0"/>
                <a:cs typeface="Courier New" pitchFamily="49" charset="0"/>
              </a:rPr>
              <a:t>&gt; </a:t>
            </a:r>
            <a:r>
              <a:rPr lang="en-US" sz="1300" b="1" dirty="0" err="1" smtClean="0">
                <a:latin typeface="Courier New" pitchFamily="49" charset="0"/>
                <a:cs typeface="Courier New" pitchFamily="49" charset="0"/>
              </a:rPr>
              <a:t>CGraphicPtr</a:t>
            </a:r>
            <a:r>
              <a:rPr lang="en-US" sz="1300" b="1" dirty="0" smtClean="0">
                <a:latin typeface="Courier New" pitchFamily="49" charset="0"/>
                <a:cs typeface="Courier New" pitchFamily="49" charset="0"/>
              </a:rPr>
              <a:t>;</a:t>
            </a:r>
          </a:p>
          <a:p>
            <a:pPr defTabSz="361950"/>
            <a:endParaRPr lang="ru-RU" sz="1300" b="1" dirty="0" smtClean="0">
              <a:latin typeface="Courier New" pitchFamily="49" charset="0"/>
              <a:cs typeface="Courier New" pitchFamily="49" charset="0"/>
            </a:endParaRPr>
          </a:p>
          <a:p>
            <a:pPr defTabSz="361950"/>
            <a:r>
              <a:rPr lang="en-US" sz="1300" b="1" dirty="0" smtClean="0">
                <a:latin typeface="Courier New" pitchFamily="49" charset="0"/>
                <a:cs typeface="Courier New" pitchFamily="49" charset="0"/>
              </a:rPr>
              <a:t>class </a:t>
            </a:r>
            <a:r>
              <a:rPr lang="en-US" sz="1300" b="1" dirty="0" err="1" smtClean="0">
                <a:latin typeface="Courier New" pitchFamily="49" charset="0"/>
                <a:cs typeface="Courier New" pitchFamily="49" charset="0"/>
              </a:rPr>
              <a:t>CGraphic</a:t>
            </a:r>
            <a:endParaRPr lang="en-US" sz="1300" b="1" dirty="0" smtClean="0">
              <a:latin typeface="Courier New" pitchFamily="49" charset="0"/>
              <a:cs typeface="Courier New" pitchFamily="49" charset="0"/>
            </a:endParaRPr>
          </a:p>
          <a:p>
            <a:pPr defTabSz="361950"/>
            <a:r>
              <a:rPr lang="ru-RU" sz="1300" b="1" dirty="0" smtClean="0">
                <a:latin typeface="Courier New" pitchFamily="49" charset="0"/>
                <a:cs typeface="Courier New" pitchFamily="49" charset="0"/>
              </a:rPr>
              <a:t>{</a:t>
            </a:r>
          </a:p>
          <a:p>
            <a:pPr defTabSz="361950"/>
            <a:r>
              <a:rPr lang="en-US" sz="1300" b="1" dirty="0" smtClean="0">
                <a:latin typeface="Courier New" pitchFamily="49" charset="0"/>
                <a:cs typeface="Courier New" pitchFamily="49" charset="0"/>
              </a:rPr>
              <a:t>public:</a:t>
            </a:r>
            <a:endParaRPr lang="ru-RU" sz="1300" b="1" dirty="0" smtClean="0">
              <a:latin typeface="Courier New" pitchFamily="49" charset="0"/>
              <a:cs typeface="Courier New" pitchFamily="49" charset="0"/>
            </a:endParaRPr>
          </a:p>
          <a:p>
            <a:pPr defTabSz="361950"/>
            <a:r>
              <a:rPr lang="ru-RU"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CGraphic</a:t>
            </a:r>
            <a:r>
              <a:rPr lang="ru-RU" sz="1300" b="1" dirty="0" smtClean="0">
                <a:latin typeface="Courier New" pitchFamily="49" charset="0"/>
                <a:cs typeface="Courier New" pitchFamily="49" charset="0"/>
              </a:rPr>
              <a:t>()</a:t>
            </a:r>
            <a:endParaRPr lang="en-US" sz="1300" b="1" dirty="0" smtClean="0">
              <a:latin typeface="Courier New" pitchFamily="49" charset="0"/>
              <a:cs typeface="Courier New" pitchFamily="49" charset="0"/>
            </a:endParaRPr>
          </a:p>
          <a:p>
            <a:pPr defTabSz="361950"/>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m_pParent</a:t>
            </a:r>
            <a:r>
              <a:rPr lang="en-US" sz="1300" b="1" dirty="0" smtClean="0">
                <a:latin typeface="Courier New" pitchFamily="49" charset="0"/>
                <a:cs typeface="Courier New" pitchFamily="49" charset="0"/>
              </a:rPr>
              <a:t>(NULL)</a:t>
            </a:r>
          </a:p>
          <a:p>
            <a:pPr defTabSz="361950"/>
            <a:r>
              <a:rPr lang="en-US" sz="1300" b="1" dirty="0" smtClean="0">
                <a:latin typeface="Courier New" pitchFamily="49" charset="0"/>
                <a:cs typeface="Courier New" pitchFamily="49" charset="0"/>
              </a:rPr>
              <a:t>	{</a:t>
            </a:r>
          </a:p>
          <a:p>
            <a:pPr defTabSz="361950"/>
            <a:r>
              <a:rPr lang="en-US" sz="1300" b="1" dirty="0" smtClean="0">
                <a:latin typeface="Courier New" pitchFamily="49" charset="0"/>
                <a:cs typeface="Courier New" pitchFamily="49" charset="0"/>
              </a:rPr>
              <a:t>	}</a:t>
            </a:r>
          </a:p>
          <a:p>
            <a:pPr defTabSz="361950"/>
            <a:r>
              <a:rPr lang="en-US" sz="1300" b="1" dirty="0" smtClean="0">
                <a:latin typeface="Courier New" pitchFamily="49" charset="0"/>
                <a:cs typeface="Courier New" pitchFamily="49" charset="0"/>
              </a:rPr>
              <a:t>	virtual float </a:t>
            </a:r>
            <a:r>
              <a:rPr lang="en-US" sz="1300" b="1" dirty="0" err="1" smtClean="0">
                <a:latin typeface="Courier New" pitchFamily="49" charset="0"/>
                <a:cs typeface="Courier New" pitchFamily="49" charset="0"/>
              </a:rPr>
              <a:t>GetLeft</a:t>
            </a:r>
            <a:r>
              <a:rPr lang="en-US" sz="1300" b="1" dirty="0" smtClean="0">
                <a:latin typeface="Courier New" pitchFamily="49" charset="0"/>
                <a:cs typeface="Courier New" pitchFamily="49" charset="0"/>
              </a:rPr>
              <a:t>()const = 0;</a:t>
            </a:r>
          </a:p>
          <a:p>
            <a:pPr defTabSz="361950"/>
            <a:r>
              <a:rPr lang="en-US" sz="1300" b="1" dirty="0" smtClean="0">
                <a:latin typeface="Courier New" pitchFamily="49" charset="0"/>
                <a:cs typeface="Courier New" pitchFamily="49" charset="0"/>
              </a:rPr>
              <a:t>	virtual float </a:t>
            </a:r>
            <a:r>
              <a:rPr lang="en-US" sz="1300" b="1" dirty="0" err="1" smtClean="0">
                <a:latin typeface="Courier New" pitchFamily="49" charset="0"/>
                <a:cs typeface="Courier New" pitchFamily="49" charset="0"/>
              </a:rPr>
              <a:t>GetTop</a:t>
            </a:r>
            <a:r>
              <a:rPr lang="en-US" sz="1300" b="1" dirty="0" smtClean="0">
                <a:latin typeface="Courier New" pitchFamily="49" charset="0"/>
                <a:cs typeface="Courier New" pitchFamily="49" charset="0"/>
              </a:rPr>
              <a:t>()const = 0;</a:t>
            </a:r>
          </a:p>
          <a:p>
            <a:pPr defTabSz="361950"/>
            <a:r>
              <a:rPr lang="en-US" sz="1300" b="1" dirty="0" smtClean="0">
                <a:latin typeface="Courier New" pitchFamily="49" charset="0"/>
                <a:cs typeface="Courier New" pitchFamily="49" charset="0"/>
              </a:rPr>
              <a:t>	virtual float </a:t>
            </a:r>
            <a:r>
              <a:rPr lang="en-US" sz="1300" b="1" dirty="0" err="1" smtClean="0">
                <a:latin typeface="Courier New" pitchFamily="49" charset="0"/>
                <a:cs typeface="Courier New" pitchFamily="49" charset="0"/>
              </a:rPr>
              <a:t>GetWidth</a:t>
            </a:r>
            <a:r>
              <a:rPr lang="en-US" sz="1300" b="1" dirty="0" smtClean="0">
                <a:latin typeface="Courier New" pitchFamily="49" charset="0"/>
                <a:cs typeface="Courier New" pitchFamily="49" charset="0"/>
              </a:rPr>
              <a:t>()const = 0;</a:t>
            </a:r>
          </a:p>
          <a:p>
            <a:pPr defTabSz="361950"/>
            <a:r>
              <a:rPr lang="en-US" sz="1300" b="1" dirty="0" smtClean="0">
                <a:latin typeface="Courier New" pitchFamily="49" charset="0"/>
                <a:cs typeface="Courier New" pitchFamily="49" charset="0"/>
              </a:rPr>
              <a:t>	virtual float </a:t>
            </a:r>
            <a:r>
              <a:rPr lang="en-US" sz="1300" b="1" dirty="0" err="1" smtClean="0">
                <a:latin typeface="Courier New" pitchFamily="49" charset="0"/>
                <a:cs typeface="Courier New" pitchFamily="49" charset="0"/>
              </a:rPr>
              <a:t>GetHeight</a:t>
            </a:r>
            <a:r>
              <a:rPr lang="en-US" sz="1300" b="1" dirty="0" smtClean="0">
                <a:latin typeface="Courier New" pitchFamily="49" charset="0"/>
                <a:cs typeface="Courier New" pitchFamily="49" charset="0"/>
              </a:rPr>
              <a:t>()const = 0;</a:t>
            </a:r>
            <a:endParaRPr lang="ru-RU" sz="1300" b="1" dirty="0" smtClean="0">
              <a:latin typeface="Courier New" pitchFamily="49" charset="0"/>
              <a:cs typeface="Courier New" pitchFamily="49" charset="0"/>
            </a:endParaRPr>
          </a:p>
          <a:p>
            <a:pPr defTabSz="361950"/>
            <a:r>
              <a:rPr lang="ru-RU"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virtual void Draw()const = 0;</a:t>
            </a:r>
          </a:p>
          <a:p>
            <a:pPr defTabSz="361950"/>
            <a:endParaRPr lang="en-US" sz="1300" b="1" dirty="0" smtClean="0">
              <a:latin typeface="Courier New" pitchFamily="49" charset="0"/>
              <a:cs typeface="Courier New" pitchFamily="49" charset="0"/>
            </a:endParaRPr>
          </a:p>
          <a:p>
            <a:pPr defTabSz="361950"/>
            <a:r>
              <a:rPr lang="en-US" sz="1300" b="1" dirty="0" smtClean="0">
                <a:latin typeface="Courier New" pitchFamily="49" charset="0"/>
                <a:cs typeface="Courier New" pitchFamily="49" charset="0"/>
              </a:rPr>
              <a:t>	</a:t>
            </a:r>
            <a:r>
              <a:rPr lang="en-US" sz="1300" b="1" dirty="0" smtClean="0">
                <a:solidFill>
                  <a:srgbClr val="FF0000"/>
                </a:solidFill>
                <a:latin typeface="Courier New" pitchFamily="49" charset="0"/>
                <a:cs typeface="Courier New" pitchFamily="49" charset="0"/>
              </a:rPr>
              <a:t>virtual </a:t>
            </a:r>
            <a:r>
              <a:rPr lang="en-US" sz="1300" b="1" dirty="0" err="1" smtClean="0">
                <a:solidFill>
                  <a:srgbClr val="FF0000"/>
                </a:solidFill>
                <a:latin typeface="Courier New" pitchFamily="49" charset="0"/>
                <a:cs typeface="Courier New" pitchFamily="49" charset="0"/>
              </a:rPr>
              <a:t>CGroup</a:t>
            </a:r>
            <a:r>
              <a:rPr lang="en-US" sz="1300" b="1" dirty="0" smtClean="0">
                <a:solidFill>
                  <a:srgbClr val="FF0000"/>
                </a:solidFill>
                <a:latin typeface="Courier New" pitchFamily="49" charset="0"/>
                <a:cs typeface="Courier New" pitchFamily="49" charset="0"/>
              </a:rPr>
              <a:t>* </a:t>
            </a:r>
            <a:r>
              <a:rPr lang="en-US" sz="1300" b="1" dirty="0" err="1" smtClean="0">
                <a:solidFill>
                  <a:srgbClr val="FF0000"/>
                </a:solidFill>
                <a:latin typeface="Courier New" pitchFamily="49" charset="0"/>
                <a:cs typeface="Courier New" pitchFamily="49" charset="0"/>
              </a:rPr>
              <a:t>GetGroup</a:t>
            </a:r>
            <a:r>
              <a:rPr lang="en-US" sz="1300" b="1" dirty="0" smtClean="0">
                <a:solidFill>
                  <a:srgbClr val="FF0000"/>
                </a:solidFill>
                <a:latin typeface="Courier New" pitchFamily="49" charset="0"/>
                <a:cs typeface="Courier New" pitchFamily="49" charset="0"/>
              </a:rPr>
              <a:t>(){return NULL;}</a:t>
            </a:r>
            <a:endParaRPr lang="ru-RU" sz="1300" b="1" dirty="0" smtClean="0">
              <a:solidFill>
                <a:srgbClr val="FF0000"/>
              </a:solidFill>
              <a:latin typeface="Courier New" pitchFamily="49" charset="0"/>
              <a:cs typeface="Courier New" pitchFamily="49" charset="0"/>
            </a:endParaRPr>
          </a:p>
          <a:p>
            <a:pPr defTabSz="361950"/>
            <a:endParaRPr lang="ru-RU" sz="1300" b="1" dirty="0" smtClean="0">
              <a:latin typeface="Courier New" pitchFamily="49" charset="0"/>
              <a:cs typeface="Courier New" pitchFamily="49" charset="0"/>
            </a:endParaRPr>
          </a:p>
          <a:p>
            <a:pPr defTabSz="361950"/>
            <a:r>
              <a:rPr lang="en-US" sz="1300" b="1" dirty="0" smtClean="0">
                <a:latin typeface="Courier New" pitchFamily="49" charset="0"/>
                <a:cs typeface="Courier New" pitchFamily="49" charset="0"/>
              </a:rPr>
              <a:t>	</a:t>
            </a:r>
            <a:r>
              <a:rPr lang="en-US" sz="1300" b="1" dirty="0" err="1" smtClean="0">
                <a:solidFill>
                  <a:srgbClr val="FF0000"/>
                </a:solidFill>
                <a:latin typeface="Courier New" pitchFamily="49" charset="0"/>
                <a:cs typeface="Courier New" pitchFamily="49" charset="0"/>
              </a:rPr>
              <a:t>CGraphic</a:t>
            </a:r>
            <a:r>
              <a:rPr lang="en-US" sz="1300" b="1" dirty="0" smtClean="0">
                <a:solidFill>
                  <a:srgbClr val="FF0000"/>
                </a:solidFill>
                <a:latin typeface="Courier New" pitchFamily="49" charset="0"/>
                <a:cs typeface="Courier New" pitchFamily="49" charset="0"/>
              </a:rPr>
              <a:t> </a:t>
            </a:r>
            <a:r>
              <a:rPr lang="ru-RU" sz="1300" b="1" dirty="0" smtClean="0">
                <a:solidFill>
                  <a:srgbClr val="FF0000"/>
                </a:solidFill>
                <a:latin typeface="Courier New" pitchFamily="49" charset="0"/>
                <a:cs typeface="Courier New" pitchFamily="49" charset="0"/>
              </a:rPr>
              <a:t>*</a:t>
            </a:r>
            <a:r>
              <a:rPr lang="en-US" sz="1300" b="1" dirty="0" smtClean="0">
                <a:solidFill>
                  <a:srgbClr val="FF0000"/>
                </a:solidFill>
                <a:latin typeface="Courier New" pitchFamily="49" charset="0"/>
                <a:cs typeface="Courier New" pitchFamily="49" charset="0"/>
              </a:rPr>
              <a:t> </a:t>
            </a:r>
            <a:r>
              <a:rPr lang="en-US" sz="1300" b="1" dirty="0" err="1" smtClean="0">
                <a:solidFill>
                  <a:srgbClr val="FF0000"/>
                </a:solidFill>
                <a:latin typeface="Courier New" pitchFamily="49" charset="0"/>
                <a:cs typeface="Courier New" pitchFamily="49" charset="0"/>
              </a:rPr>
              <a:t>GetParent</a:t>
            </a:r>
            <a:r>
              <a:rPr lang="en-US" sz="1300" b="1" dirty="0" smtClean="0">
                <a:solidFill>
                  <a:srgbClr val="FF0000"/>
                </a:solidFill>
                <a:latin typeface="Courier New" pitchFamily="49" charset="0"/>
                <a:cs typeface="Courier New" pitchFamily="49" charset="0"/>
              </a:rPr>
              <a:t>()const</a:t>
            </a:r>
            <a:r>
              <a:rPr lang="ru-RU" sz="1300" b="1" dirty="0" smtClean="0">
                <a:solidFill>
                  <a:srgbClr val="FF0000"/>
                </a:solidFill>
                <a:latin typeface="Courier New" pitchFamily="49" charset="0"/>
                <a:cs typeface="Courier New" pitchFamily="49" charset="0"/>
              </a:rPr>
              <a:t>	{</a:t>
            </a:r>
            <a:r>
              <a:rPr lang="en-US" sz="1300" b="1" dirty="0" smtClean="0">
                <a:solidFill>
                  <a:srgbClr val="FF0000"/>
                </a:solidFill>
                <a:latin typeface="Courier New" pitchFamily="49" charset="0"/>
                <a:cs typeface="Courier New" pitchFamily="49" charset="0"/>
              </a:rPr>
              <a:t>return </a:t>
            </a:r>
            <a:r>
              <a:rPr lang="en-US" sz="1300" b="1" dirty="0" err="1" smtClean="0">
                <a:solidFill>
                  <a:srgbClr val="FF0000"/>
                </a:solidFill>
                <a:latin typeface="Courier New" pitchFamily="49" charset="0"/>
                <a:cs typeface="Courier New" pitchFamily="49" charset="0"/>
              </a:rPr>
              <a:t>m_pParent</a:t>
            </a:r>
            <a:r>
              <a:rPr lang="en-US" sz="1300" b="1" dirty="0" smtClean="0">
                <a:solidFill>
                  <a:srgbClr val="FF0000"/>
                </a:solidFill>
                <a:latin typeface="Courier New" pitchFamily="49" charset="0"/>
                <a:cs typeface="Courier New" pitchFamily="49" charset="0"/>
              </a:rPr>
              <a:t>;</a:t>
            </a:r>
            <a:r>
              <a:rPr lang="ru-RU" sz="1300" b="1" dirty="0" smtClean="0">
                <a:solidFill>
                  <a:srgbClr val="FF0000"/>
                </a:solidFill>
                <a:latin typeface="Courier New" pitchFamily="49" charset="0"/>
                <a:cs typeface="Courier New" pitchFamily="49" charset="0"/>
              </a:rPr>
              <a:t>}</a:t>
            </a:r>
          </a:p>
          <a:p>
            <a:pPr defTabSz="361950"/>
            <a:r>
              <a:rPr lang="en-US" sz="1300" b="1" dirty="0" smtClean="0">
                <a:solidFill>
                  <a:srgbClr val="FF0000"/>
                </a:solidFill>
                <a:latin typeface="Courier New" pitchFamily="49" charset="0"/>
                <a:cs typeface="Courier New" pitchFamily="49" charset="0"/>
              </a:rPr>
              <a:t>	void </a:t>
            </a:r>
            <a:r>
              <a:rPr lang="en-US" sz="1300" b="1" dirty="0" err="1" smtClean="0">
                <a:solidFill>
                  <a:srgbClr val="FF0000"/>
                </a:solidFill>
                <a:latin typeface="Courier New" pitchFamily="49" charset="0"/>
                <a:cs typeface="Courier New" pitchFamily="49" charset="0"/>
              </a:rPr>
              <a:t>SetParent</a:t>
            </a:r>
            <a:r>
              <a:rPr lang="en-US" sz="1300" b="1" dirty="0" smtClean="0">
                <a:solidFill>
                  <a:srgbClr val="FF0000"/>
                </a:solidFill>
                <a:latin typeface="Courier New" pitchFamily="49" charset="0"/>
                <a:cs typeface="Courier New" pitchFamily="49" charset="0"/>
              </a:rPr>
              <a:t>(</a:t>
            </a:r>
            <a:r>
              <a:rPr lang="en-US" sz="1300" b="1" dirty="0" err="1" smtClean="0">
                <a:solidFill>
                  <a:srgbClr val="FF0000"/>
                </a:solidFill>
                <a:latin typeface="Courier New" pitchFamily="49" charset="0"/>
                <a:cs typeface="Courier New" pitchFamily="49" charset="0"/>
              </a:rPr>
              <a:t>CGraphic</a:t>
            </a:r>
            <a:r>
              <a:rPr lang="en-US" sz="1300" b="1" dirty="0" smtClean="0">
                <a:solidFill>
                  <a:srgbClr val="FF0000"/>
                </a:solidFill>
                <a:latin typeface="Courier New" pitchFamily="49" charset="0"/>
                <a:cs typeface="Courier New" pitchFamily="49" charset="0"/>
              </a:rPr>
              <a:t> * </a:t>
            </a:r>
            <a:r>
              <a:rPr lang="en-US" sz="1300" b="1" dirty="0" err="1" smtClean="0">
                <a:solidFill>
                  <a:srgbClr val="FF0000"/>
                </a:solidFill>
                <a:latin typeface="Courier New" pitchFamily="49" charset="0"/>
                <a:cs typeface="Courier New" pitchFamily="49" charset="0"/>
              </a:rPr>
              <a:t>pParent</a:t>
            </a:r>
            <a:r>
              <a:rPr lang="en-US" sz="1300" b="1" dirty="0" smtClean="0">
                <a:solidFill>
                  <a:srgbClr val="FF0000"/>
                </a:solidFill>
                <a:latin typeface="Courier New" pitchFamily="49" charset="0"/>
                <a:cs typeface="Courier New" pitchFamily="49" charset="0"/>
              </a:rPr>
              <a:t>)</a:t>
            </a:r>
            <a:r>
              <a:rPr lang="ru-RU" sz="1300" b="1" dirty="0" smtClean="0">
                <a:solidFill>
                  <a:srgbClr val="FF0000"/>
                </a:solidFill>
                <a:latin typeface="Courier New" pitchFamily="49" charset="0"/>
                <a:cs typeface="Courier New" pitchFamily="49" charset="0"/>
              </a:rPr>
              <a:t>{</a:t>
            </a:r>
            <a:r>
              <a:rPr lang="en-US" sz="1300" b="1" dirty="0" smtClean="0">
                <a:solidFill>
                  <a:srgbClr val="FF0000"/>
                </a:solidFill>
                <a:latin typeface="Courier New" pitchFamily="49" charset="0"/>
                <a:cs typeface="Courier New" pitchFamily="49" charset="0"/>
              </a:rPr>
              <a:t>	</a:t>
            </a:r>
            <a:r>
              <a:rPr lang="en-US" sz="1300" b="1" dirty="0" err="1" smtClean="0">
                <a:solidFill>
                  <a:srgbClr val="FF0000"/>
                </a:solidFill>
                <a:latin typeface="Courier New" pitchFamily="49" charset="0"/>
                <a:cs typeface="Courier New" pitchFamily="49" charset="0"/>
              </a:rPr>
              <a:t>m_pParent</a:t>
            </a:r>
            <a:r>
              <a:rPr lang="en-US" sz="1300" b="1" dirty="0" smtClean="0">
                <a:solidFill>
                  <a:srgbClr val="FF0000"/>
                </a:solidFill>
                <a:latin typeface="Courier New" pitchFamily="49" charset="0"/>
                <a:cs typeface="Courier New" pitchFamily="49" charset="0"/>
              </a:rPr>
              <a:t> = </a:t>
            </a:r>
            <a:r>
              <a:rPr lang="en-US" sz="1300" b="1" dirty="0" err="1" smtClean="0">
                <a:solidFill>
                  <a:srgbClr val="FF0000"/>
                </a:solidFill>
                <a:latin typeface="Courier New" pitchFamily="49" charset="0"/>
                <a:cs typeface="Courier New" pitchFamily="49" charset="0"/>
              </a:rPr>
              <a:t>pParent</a:t>
            </a:r>
            <a:r>
              <a:rPr lang="en-US" sz="1300" b="1" dirty="0" smtClean="0">
                <a:solidFill>
                  <a:srgbClr val="FF0000"/>
                </a:solidFill>
                <a:latin typeface="Courier New" pitchFamily="49" charset="0"/>
                <a:cs typeface="Courier New" pitchFamily="49" charset="0"/>
              </a:rPr>
              <a:t>;</a:t>
            </a:r>
            <a:r>
              <a:rPr lang="ru-RU" sz="1300" b="1" dirty="0" smtClean="0">
                <a:solidFill>
                  <a:srgbClr val="FF0000"/>
                </a:solidFill>
                <a:latin typeface="Courier New" pitchFamily="49" charset="0"/>
                <a:cs typeface="Courier New" pitchFamily="49" charset="0"/>
              </a:rPr>
              <a:t>}</a:t>
            </a:r>
          </a:p>
          <a:p>
            <a:pPr defTabSz="361950"/>
            <a:r>
              <a:rPr lang="en-US" sz="1300" b="1" dirty="0" smtClean="0">
                <a:latin typeface="Courier New" pitchFamily="49" charset="0"/>
                <a:cs typeface="Courier New" pitchFamily="49" charset="0"/>
              </a:rPr>
              <a:t>private:</a:t>
            </a:r>
          </a:p>
          <a:p>
            <a:pPr defTabSz="361950"/>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CGraphic</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m_pParent</a:t>
            </a:r>
            <a:r>
              <a:rPr lang="en-US" sz="1300" b="1" dirty="0" smtClean="0">
                <a:latin typeface="Courier New" pitchFamily="49" charset="0"/>
                <a:cs typeface="Courier New" pitchFamily="49" charset="0"/>
              </a:rPr>
              <a:t>;</a:t>
            </a:r>
          </a:p>
          <a:p>
            <a:pPr defTabSz="361950"/>
            <a:r>
              <a:rPr lang="ru-RU" sz="1300" b="1" dirty="0" smtClean="0">
                <a:latin typeface="Courier New" pitchFamily="49" charset="0"/>
                <a:cs typeface="Courier New" pitchFamily="49" charset="0"/>
              </a:rPr>
              <a:t>};</a:t>
            </a:r>
          </a:p>
        </p:txBody>
      </p:sp>
      <p:sp>
        <p:nvSpPr>
          <p:cNvPr id="6" name="Выноска 1 5"/>
          <p:cNvSpPr/>
          <p:nvPr/>
        </p:nvSpPr>
        <p:spPr>
          <a:xfrm>
            <a:off x="5572132" y="2786058"/>
            <a:ext cx="2643174" cy="714380"/>
          </a:xfrm>
          <a:prstGeom prst="borderCallout1">
            <a:avLst>
              <a:gd name="adj1" fmla="val 120872"/>
              <a:gd name="adj2" fmla="val 20078"/>
              <a:gd name="adj3" fmla="val 162988"/>
              <a:gd name="adj4" fmla="val -49374"/>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Операции над объектом</a:t>
            </a:r>
            <a:endParaRPr lang="ru-RU" sz="1600" dirty="0"/>
          </a:p>
        </p:txBody>
      </p:sp>
      <p:sp>
        <p:nvSpPr>
          <p:cNvPr id="7" name="Выноска 1 6"/>
          <p:cNvSpPr/>
          <p:nvPr/>
        </p:nvSpPr>
        <p:spPr>
          <a:xfrm>
            <a:off x="6072198" y="3857628"/>
            <a:ext cx="2643174" cy="714380"/>
          </a:xfrm>
          <a:prstGeom prst="borderCallout1">
            <a:avLst>
              <a:gd name="adj1" fmla="val 86739"/>
              <a:gd name="adj2" fmla="val -1601"/>
              <a:gd name="adj3" fmla="val 121815"/>
              <a:gd name="adj4" fmla="val -41215"/>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Доступ к составному объекту</a:t>
            </a:r>
            <a:endParaRPr lang="ru-RU" sz="1600" dirty="0"/>
          </a:p>
        </p:txBody>
      </p:sp>
      <p:sp>
        <p:nvSpPr>
          <p:cNvPr id="8" name="Выноска 1 7"/>
          <p:cNvSpPr/>
          <p:nvPr/>
        </p:nvSpPr>
        <p:spPr>
          <a:xfrm>
            <a:off x="6357950" y="6000768"/>
            <a:ext cx="2643174" cy="714380"/>
          </a:xfrm>
          <a:prstGeom prst="borderCallout1">
            <a:avLst>
              <a:gd name="adj1" fmla="val 90206"/>
              <a:gd name="adj2" fmla="val -5508"/>
              <a:gd name="adj3" fmla="val -27250"/>
              <a:gd name="adj4" fmla="val -46577"/>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Операции доступа к родителю</a:t>
            </a:r>
            <a:endParaRPr lang="ru-RU" sz="1600" dirty="0"/>
          </a:p>
        </p:txBody>
      </p:sp>
      <p:sp>
        <p:nvSpPr>
          <p:cNvPr id="2" name="Номер слайда 1"/>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42557383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normAutofit fontScale="90000"/>
          </a:bodyPr>
          <a:lstStyle/>
          <a:p>
            <a:r>
              <a:rPr lang="ru-RU" dirty="0" smtClean="0"/>
              <a:t>Обобщенная реализация примитивного объекта</a:t>
            </a:r>
            <a:endParaRPr lang="ru-RU" dirty="0"/>
          </a:p>
        </p:txBody>
      </p:sp>
      <p:sp>
        <p:nvSpPr>
          <p:cNvPr id="3" name="Прямоугольник 2"/>
          <p:cNvSpPr/>
          <p:nvPr/>
        </p:nvSpPr>
        <p:spPr>
          <a:xfrm>
            <a:off x="500034" y="1857365"/>
            <a:ext cx="7858180" cy="33239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361950"/>
            <a:r>
              <a:rPr lang="en-US" sz="1400" b="1" dirty="0" smtClean="0">
                <a:latin typeface="Courier New" pitchFamily="49" charset="0"/>
                <a:cs typeface="Courier New" pitchFamily="49" charset="0"/>
              </a:rPr>
              <a:t>template &lt;class Base&gt;</a:t>
            </a:r>
          </a:p>
          <a:p>
            <a:pPr defTabSz="361950"/>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CPrimitiveImpl</a:t>
            </a:r>
            <a:r>
              <a:rPr lang="en-US" sz="1400" b="1" dirty="0" smtClean="0">
                <a:latin typeface="Courier New" pitchFamily="49" charset="0"/>
                <a:cs typeface="Courier New" pitchFamily="49" charset="0"/>
              </a:rPr>
              <a:t> : public Base</a:t>
            </a:r>
          </a:p>
          <a:p>
            <a:pPr defTabSz="361950"/>
            <a:r>
              <a:rPr lang="ru-RU" sz="1400" b="1" dirty="0" smtClean="0">
                <a:latin typeface="Courier New" pitchFamily="49" charset="0"/>
                <a:cs typeface="Courier New" pitchFamily="49" charset="0"/>
              </a:rPr>
              <a:t>{</a:t>
            </a:r>
          </a:p>
          <a:p>
            <a:pPr defTabSz="361950"/>
            <a:r>
              <a:rPr lang="en-US" sz="1400" b="1" dirty="0" smtClean="0">
                <a:latin typeface="Courier New" pitchFamily="49" charset="0"/>
                <a:cs typeface="Courier New" pitchFamily="49" charset="0"/>
              </a:rPr>
              <a:t>public:</a:t>
            </a:r>
          </a:p>
          <a:p>
            <a:pPr defTabSz="361950"/>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CPrimitiveImpl</a:t>
            </a:r>
            <a:r>
              <a:rPr lang="en-US" sz="1400" b="1" dirty="0" smtClean="0">
                <a:latin typeface="Courier New" pitchFamily="49" charset="0"/>
                <a:cs typeface="Courier New" pitchFamily="49" charset="0"/>
              </a:rPr>
              <a:t>(float l, float t, float w, float h)</a:t>
            </a:r>
          </a:p>
          <a:p>
            <a:pPr defTabSz="361950"/>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m_left</a:t>
            </a:r>
            <a:r>
              <a:rPr lang="en-US" sz="1400" b="1" dirty="0" smtClean="0">
                <a:latin typeface="Courier New" pitchFamily="49" charset="0"/>
                <a:cs typeface="Courier New" pitchFamily="49" charset="0"/>
              </a:rPr>
              <a:t>(l), </a:t>
            </a:r>
            <a:r>
              <a:rPr lang="en-US" sz="1400" b="1" dirty="0" err="1" smtClean="0">
                <a:latin typeface="Courier New" pitchFamily="49" charset="0"/>
                <a:cs typeface="Courier New" pitchFamily="49" charset="0"/>
              </a:rPr>
              <a:t>m_top</a:t>
            </a:r>
            <a:r>
              <a:rPr lang="en-US" sz="1400" b="1" dirty="0" smtClean="0">
                <a:latin typeface="Courier New" pitchFamily="49" charset="0"/>
                <a:cs typeface="Courier New" pitchFamily="49" charset="0"/>
              </a:rPr>
              <a:t>(t), </a:t>
            </a:r>
            <a:r>
              <a:rPr lang="en-US" sz="1400" b="1" dirty="0" err="1" smtClean="0">
                <a:latin typeface="Courier New" pitchFamily="49" charset="0"/>
                <a:cs typeface="Courier New" pitchFamily="49" charset="0"/>
              </a:rPr>
              <a:t>m_width</a:t>
            </a:r>
            <a:r>
              <a:rPr lang="en-US" sz="1400" b="1" dirty="0" smtClean="0">
                <a:latin typeface="Courier New" pitchFamily="49" charset="0"/>
                <a:cs typeface="Courier New" pitchFamily="49" charset="0"/>
              </a:rPr>
              <a:t>(w), </a:t>
            </a:r>
            <a:r>
              <a:rPr lang="en-US" sz="1400" b="1" dirty="0" err="1" smtClean="0">
                <a:latin typeface="Courier New" pitchFamily="49" charset="0"/>
                <a:cs typeface="Courier New" pitchFamily="49" charset="0"/>
              </a:rPr>
              <a:t>m_height</a:t>
            </a:r>
            <a:r>
              <a:rPr lang="en-US" sz="1400" b="1" dirty="0" smtClean="0">
                <a:latin typeface="Courier New" pitchFamily="49" charset="0"/>
                <a:cs typeface="Courier New" pitchFamily="49" charset="0"/>
              </a:rPr>
              <a:t>(h)</a:t>
            </a:r>
            <a:r>
              <a:rPr lang="ru-RU" sz="1400" b="1" dirty="0" smtClean="0">
                <a:latin typeface="Courier New" pitchFamily="49" charset="0"/>
                <a:cs typeface="Courier New" pitchFamily="49" charset="0"/>
              </a:rPr>
              <a:t>{}</a:t>
            </a:r>
          </a:p>
          <a:p>
            <a:pPr defTabSz="361950"/>
            <a:endParaRPr lang="ru-RU" sz="1400" b="1" dirty="0" smtClean="0">
              <a:latin typeface="Courier New" pitchFamily="49" charset="0"/>
              <a:cs typeface="Courier New" pitchFamily="49" charset="0"/>
            </a:endParaRPr>
          </a:p>
          <a:p>
            <a:pPr defTabSz="361950"/>
            <a:r>
              <a:rPr lang="en-US" sz="1400" b="1" dirty="0" smtClean="0">
                <a:latin typeface="Courier New" pitchFamily="49" charset="0"/>
                <a:cs typeface="Courier New" pitchFamily="49" charset="0"/>
              </a:rPr>
              <a:t>	virtual float </a:t>
            </a:r>
            <a:r>
              <a:rPr lang="en-US" sz="1400" b="1" dirty="0" err="1" smtClean="0">
                <a:latin typeface="Courier New" pitchFamily="49" charset="0"/>
                <a:cs typeface="Courier New" pitchFamily="49" charset="0"/>
              </a:rPr>
              <a:t>GetLeft</a:t>
            </a:r>
            <a:r>
              <a:rPr lang="en-US" sz="1400" b="1" dirty="0" smtClean="0">
                <a:latin typeface="Courier New" pitchFamily="49" charset="0"/>
                <a:cs typeface="Courier New" pitchFamily="49" charset="0"/>
              </a:rPr>
              <a:t>()const{return </a:t>
            </a:r>
            <a:r>
              <a:rPr lang="en-US" sz="1400" b="1" dirty="0" err="1" smtClean="0">
                <a:latin typeface="Courier New" pitchFamily="49" charset="0"/>
                <a:cs typeface="Courier New" pitchFamily="49" charset="0"/>
              </a:rPr>
              <a:t>m_left</a:t>
            </a:r>
            <a:r>
              <a:rPr lang="en-US" sz="1400" b="1" dirty="0" smtClean="0">
                <a:latin typeface="Courier New" pitchFamily="49" charset="0"/>
                <a:cs typeface="Courier New" pitchFamily="49" charset="0"/>
              </a:rPr>
              <a:t>;}</a:t>
            </a:r>
          </a:p>
          <a:p>
            <a:pPr defTabSz="361950"/>
            <a:r>
              <a:rPr lang="en-US" sz="1400" b="1" dirty="0" smtClean="0">
                <a:latin typeface="Courier New" pitchFamily="49" charset="0"/>
                <a:cs typeface="Courier New" pitchFamily="49" charset="0"/>
              </a:rPr>
              <a:t>	virtual float </a:t>
            </a:r>
            <a:r>
              <a:rPr lang="en-US" sz="1400" b="1" dirty="0" err="1" smtClean="0">
                <a:latin typeface="Courier New" pitchFamily="49" charset="0"/>
                <a:cs typeface="Courier New" pitchFamily="49" charset="0"/>
              </a:rPr>
              <a:t>GetTop</a:t>
            </a:r>
            <a:r>
              <a:rPr lang="en-US" sz="1400" b="1" dirty="0" smtClean="0">
                <a:latin typeface="Courier New" pitchFamily="49" charset="0"/>
                <a:cs typeface="Courier New" pitchFamily="49" charset="0"/>
              </a:rPr>
              <a:t>()const{return </a:t>
            </a:r>
            <a:r>
              <a:rPr lang="en-US" sz="1400" b="1" dirty="0" err="1" smtClean="0">
                <a:latin typeface="Courier New" pitchFamily="49" charset="0"/>
                <a:cs typeface="Courier New" pitchFamily="49" charset="0"/>
              </a:rPr>
              <a:t>m_top</a:t>
            </a:r>
            <a:r>
              <a:rPr lang="en-US" sz="1400" b="1" dirty="0" smtClean="0">
                <a:latin typeface="Courier New" pitchFamily="49" charset="0"/>
                <a:cs typeface="Courier New" pitchFamily="49" charset="0"/>
              </a:rPr>
              <a:t>;}</a:t>
            </a:r>
          </a:p>
          <a:p>
            <a:pPr defTabSz="361950"/>
            <a:r>
              <a:rPr lang="en-US" sz="1400" b="1" dirty="0" smtClean="0">
                <a:latin typeface="Courier New" pitchFamily="49" charset="0"/>
                <a:cs typeface="Courier New" pitchFamily="49" charset="0"/>
              </a:rPr>
              <a:t>	virtual float </a:t>
            </a:r>
            <a:r>
              <a:rPr lang="en-US" sz="1400" b="1" dirty="0" err="1" smtClean="0">
                <a:latin typeface="Courier New" pitchFamily="49" charset="0"/>
                <a:cs typeface="Courier New" pitchFamily="49" charset="0"/>
              </a:rPr>
              <a:t>GetWidth</a:t>
            </a:r>
            <a:r>
              <a:rPr lang="en-US" sz="1400" b="1" dirty="0" smtClean="0">
                <a:latin typeface="Courier New" pitchFamily="49" charset="0"/>
                <a:cs typeface="Courier New" pitchFamily="49" charset="0"/>
              </a:rPr>
              <a:t>()const{return </a:t>
            </a:r>
            <a:r>
              <a:rPr lang="en-US" sz="1400" b="1" dirty="0" err="1" smtClean="0">
                <a:latin typeface="Courier New" pitchFamily="49" charset="0"/>
                <a:cs typeface="Courier New" pitchFamily="49" charset="0"/>
              </a:rPr>
              <a:t>m_width</a:t>
            </a:r>
            <a:r>
              <a:rPr lang="en-US" sz="1400" b="1" dirty="0" smtClean="0">
                <a:latin typeface="Courier New" pitchFamily="49" charset="0"/>
                <a:cs typeface="Courier New" pitchFamily="49" charset="0"/>
              </a:rPr>
              <a:t>;}</a:t>
            </a:r>
          </a:p>
          <a:p>
            <a:pPr defTabSz="361950"/>
            <a:r>
              <a:rPr lang="en-US" sz="1400" b="1" dirty="0" smtClean="0">
                <a:latin typeface="Courier New" pitchFamily="49" charset="0"/>
                <a:cs typeface="Courier New" pitchFamily="49" charset="0"/>
              </a:rPr>
              <a:t>	virtual float </a:t>
            </a:r>
            <a:r>
              <a:rPr lang="en-US" sz="1400" b="1" dirty="0" err="1" smtClean="0">
                <a:latin typeface="Courier New" pitchFamily="49" charset="0"/>
                <a:cs typeface="Courier New" pitchFamily="49" charset="0"/>
              </a:rPr>
              <a:t>GetHeight</a:t>
            </a:r>
            <a:r>
              <a:rPr lang="en-US" sz="1400" b="1" dirty="0" smtClean="0">
                <a:latin typeface="Courier New" pitchFamily="49" charset="0"/>
                <a:cs typeface="Courier New" pitchFamily="49" charset="0"/>
              </a:rPr>
              <a:t>()const{return </a:t>
            </a:r>
            <a:r>
              <a:rPr lang="en-US" sz="1400" b="1" dirty="0" err="1" smtClean="0">
                <a:latin typeface="Courier New" pitchFamily="49" charset="0"/>
                <a:cs typeface="Courier New" pitchFamily="49" charset="0"/>
              </a:rPr>
              <a:t>m_height</a:t>
            </a:r>
            <a:r>
              <a:rPr lang="en-US" sz="1400" b="1" dirty="0" smtClean="0">
                <a:latin typeface="Courier New" pitchFamily="49" charset="0"/>
                <a:cs typeface="Courier New" pitchFamily="49" charset="0"/>
              </a:rPr>
              <a:t>;}</a:t>
            </a:r>
          </a:p>
          <a:p>
            <a:pPr defTabSz="361950"/>
            <a:endParaRPr lang="ru-RU" sz="1400" b="1" dirty="0" smtClean="0">
              <a:latin typeface="Courier New" pitchFamily="49" charset="0"/>
              <a:cs typeface="Courier New" pitchFamily="49" charset="0"/>
            </a:endParaRPr>
          </a:p>
          <a:p>
            <a:pPr defTabSz="361950"/>
            <a:r>
              <a:rPr lang="en-US" sz="1400" b="1" dirty="0" smtClean="0">
                <a:latin typeface="Courier New" pitchFamily="49" charset="0"/>
                <a:cs typeface="Courier New" pitchFamily="49" charset="0"/>
              </a:rPr>
              <a:t>private:</a:t>
            </a:r>
          </a:p>
          <a:p>
            <a:pPr defTabSz="361950"/>
            <a:r>
              <a:rPr lang="en-US" sz="1400" b="1" dirty="0" smtClean="0">
                <a:latin typeface="Courier New" pitchFamily="49" charset="0"/>
                <a:cs typeface="Courier New" pitchFamily="49" charset="0"/>
              </a:rPr>
              <a:t>	float	</a:t>
            </a:r>
            <a:r>
              <a:rPr lang="en-US" sz="1400" b="1" dirty="0" err="1" smtClean="0">
                <a:latin typeface="Courier New" pitchFamily="49" charset="0"/>
                <a:cs typeface="Courier New" pitchFamily="49" charset="0"/>
              </a:rPr>
              <a:t>m_left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m_top</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m_width</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m_height</a:t>
            </a:r>
            <a:r>
              <a:rPr lang="en-US" sz="1400" b="1" dirty="0" smtClean="0">
                <a:latin typeface="Courier New" pitchFamily="49" charset="0"/>
                <a:cs typeface="Courier New" pitchFamily="49" charset="0"/>
              </a:rPr>
              <a:t>;</a:t>
            </a:r>
          </a:p>
          <a:p>
            <a:pPr defTabSz="361950"/>
            <a:r>
              <a:rPr lang="ru-RU" sz="1400" b="1" dirty="0" smtClean="0">
                <a:latin typeface="Courier New" pitchFamily="49" charset="0"/>
                <a:cs typeface="Courier New" pitchFamily="49" charset="0"/>
              </a:rPr>
              <a:t>};</a:t>
            </a:r>
            <a:endParaRPr lang="ru-RU" sz="1300" b="1" dirty="0" smtClean="0">
              <a:latin typeface="Courier New" pitchFamily="49" charset="0"/>
              <a:cs typeface="Courier New" pitchFamily="49" charset="0"/>
            </a:endParaRPr>
          </a:p>
        </p:txBody>
      </p:sp>
      <p:sp>
        <p:nvSpPr>
          <p:cNvPr id="4" name="Выноска 1 3"/>
          <p:cNvSpPr/>
          <p:nvPr/>
        </p:nvSpPr>
        <p:spPr>
          <a:xfrm>
            <a:off x="5715008" y="5715016"/>
            <a:ext cx="3286116" cy="1000132"/>
          </a:xfrm>
          <a:prstGeom prst="borderCallout1">
            <a:avLst>
              <a:gd name="adj1" fmla="val 90206"/>
              <a:gd name="adj2" fmla="val -5508"/>
              <a:gd name="adj3" fmla="val -66503"/>
              <a:gd name="adj4" fmla="val -93495"/>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Абстрактный метод </a:t>
            </a:r>
            <a:r>
              <a:rPr lang="en-US" sz="1600" dirty="0" smtClean="0"/>
              <a:t>Draw </a:t>
            </a:r>
            <a:r>
              <a:rPr lang="ru-RU" sz="1600" dirty="0" smtClean="0"/>
              <a:t>будет реализован в подклассах</a:t>
            </a:r>
            <a:endParaRPr lang="ru-RU" sz="1600" dirty="0"/>
          </a:p>
        </p:txBody>
      </p:sp>
      <p:sp>
        <p:nvSpPr>
          <p:cNvPr id="5" name="Номер слайда 4"/>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5830993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normAutofit fontScale="90000"/>
          </a:bodyPr>
          <a:lstStyle/>
          <a:p>
            <a:r>
              <a:rPr lang="ru-RU" dirty="0" smtClean="0"/>
              <a:t>Конкретные реализации листовых объектов</a:t>
            </a:r>
            <a:endParaRPr lang="ru-RU" dirty="0"/>
          </a:p>
        </p:txBody>
      </p:sp>
      <p:sp>
        <p:nvSpPr>
          <p:cNvPr id="3" name="Прямоугольник 2"/>
          <p:cNvSpPr/>
          <p:nvPr/>
        </p:nvSpPr>
        <p:spPr>
          <a:xfrm>
            <a:off x="363459" y="1350197"/>
            <a:ext cx="7858180" cy="504753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361950">
              <a:tabLst>
                <a:tab pos="361950" algn="l"/>
              </a:tabLst>
            </a:pPr>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CRectangle</a:t>
            </a:r>
            <a:r>
              <a:rPr lang="en-US" sz="1400" b="1" dirty="0" smtClean="0">
                <a:latin typeface="Courier New" pitchFamily="49" charset="0"/>
                <a:cs typeface="Courier New" pitchFamily="49" charset="0"/>
              </a:rPr>
              <a:t> : public </a:t>
            </a:r>
            <a:r>
              <a:rPr lang="en-US" sz="1400" b="1" dirty="0" err="1" smtClean="0">
                <a:latin typeface="Courier New" pitchFamily="49" charset="0"/>
                <a:cs typeface="Courier New" pitchFamily="49" charset="0"/>
              </a:rPr>
              <a:t>CPrimitiveImpl</a:t>
            </a:r>
            <a:r>
              <a:rPr lang="en-US" sz="1400" b="1" dirty="0" smtClean="0">
                <a:latin typeface="Courier New" pitchFamily="49" charset="0"/>
                <a:cs typeface="Courier New" pitchFamily="49" charset="0"/>
              </a:rPr>
              <a:t>&lt;</a:t>
            </a:r>
            <a:r>
              <a:rPr lang="en-US" sz="1400" b="1" dirty="0" err="1" smtClean="0">
                <a:latin typeface="Courier New" pitchFamily="49" charset="0"/>
                <a:cs typeface="Courier New" pitchFamily="49" charset="0"/>
              </a:rPr>
              <a:t>CGraphic</a:t>
            </a:r>
            <a:r>
              <a:rPr lang="en-US" sz="1400" b="1" dirty="0" smtClean="0">
                <a:latin typeface="Courier New" pitchFamily="49" charset="0"/>
                <a:cs typeface="Courier New" pitchFamily="49" charset="0"/>
              </a:rPr>
              <a:t>&gt;</a:t>
            </a:r>
          </a:p>
          <a:p>
            <a:pPr defTabSz="361950">
              <a:tabLst>
                <a:tab pos="361950" algn="l"/>
              </a:tabLst>
            </a:pPr>
            <a:r>
              <a:rPr lang="ru-RU" sz="1400" b="1" dirty="0" smtClean="0">
                <a:latin typeface="Courier New" pitchFamily="49" charset="0"/>
                <a:cs typeface="Courier New" pitchFamily="49" charset="0"/>
              </a:rPr>
              <a:t>{</a:t>
            </a:r>
          </a:p>
          <a:p>
            <a:pPr defTabSz="361950">
              <a:tabLst>
                <a:tab pos="361950" algn="l"/>
              </a:tabLst>
            </a:pPr>
            <a:r>
              <a:rPr lang="en-US" sz="1400" b="1" dirty="0" smtClean="0">
                <a:latin typeface="Courier New" pitchFamily="49" charset="0"/>
                <a:cs typeface="Courier New" pitchFamily="49" charset="0"/>
              </a:rPr>
              <a:t>public:</a:t>
            </a:r>
          </a:p>
          <a:p>
            <a:pPr defTabSz="361950">
              <a:tabLst>
                <a:tab pos="361950" algn="l"/>
              </a:tabLst>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CRectangle</a:t>
            </a:r>
            <a:r>
              <a:rPr lang="en-US" sz="1400" b="1" dirty="0" smtClean="0">
                <a:latin typeface="Courier New" pitchFamily="49" charset="0"/>
                <a:cs typeface="Courier New" pitchFamily="49" charset="0"/>
              </a:rPr>
              <a:t>(float l, float t, float w, float h)</a:t>
            </a:r>
          </a:p>
          <a:p>
            <a:pPr defTabSz="361950">
              <a:tabLst>
                <a:tab pos="361950" algn="l"/>
              </a:tabLst>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CPrimitiveImpl</a:t>
            </a:r>
            <a:r>
              <a:rPr lang="en-US" sz="1400" b="1" dirty="0" smtClean="0">
                <a:latin typeface="Courier New" pitchFamily="49" charset="0"/>
                <a:cs typeface="Courier New" pitchFamily="49" charset="0"/>
              </a:rPr>
              <a:t>(l, t, w, h){}</a:t>
            </a:r>
          </a:p>
          <a:p>
            <a:pPr defTabSz="361950">
              <a:tabLst>
                <a:tab pos="361950" algn="l"/>
              </a:tabLst>
            </a:pPr>
            <a:endParaRPr lang="en-US" sz="1400" b="1" dirty="0" smtClean="0">
              <a:latin typeface="Courier New" pitchFamily="49" charset="0"/>
              <a:cs typeface="Courier New" pitchFamily="49" charset="0"/>
            </a:endParaRPr>
          </a:p>
          <a:p>
            <a:pPr>
              <a:tabLst>
                <a:tab pos="361950" algn="l"/>
              </a:tabLst>
            </a:pPr>
            <a:r>
              <a:rPr lang="en-US" sz="1400" b="1" dirty="0" smtClean="0">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virtual void Draw()const</a:t>
            </a:r>
          </a:p>
          <a:p>
            <a:pPr>
              <a:tabLst>
                <a:tab pos="361950" algn="l"/>
              </a:tabLst>
            </a:pPr>
            <a:r>
              <a:rPr lang="ru-RU" sz="1400" b="1" dirty="0" smtClean="0">
                <a:latin typeface="Courier New" pitchFamily="49" charset="0"/>
                <a:cs typeface="Courier New" pitchFamily="49" charset="0"/>
              </a:rPr>
              <a:t>	{</a:t>
            </a:r>
          </a:p>
          <a:p>
            <a:pPr>
              <a:tabLst>
                <a:tab pos="361950" algn="l"/>
              </a:tabLst>
            </a:pPr>
            <a:r>
              <a:rPr lang="ru-RU" sz="1400" b="1" dirty="0" smtClean="0">
                <a:latin typeface="Courier New" pitchFamily="49" charset="0"/>
                <a:cs typeface="Courier New" pitchFamily="49" charset="0"/>
              </a:rPr>
              <a:t>		</a:t>
            </a:r>
            <a:r>
              <a:rPr lang="ru-RU" sz="1400" i="1" dirty="0" smtClean="0">
                <a:latin typeface="Courier New" pitchFamily="49" charset="0"/>
                <a:cs typeface="Courier New" pitchFamily="49" charset="0"/>
              </a:rPr>
              <a:t>// рисуем прямоугольник</a:t>
            </a:r>
          </a:p>
          <a:p>
            <a:pPr>
              <a:tabLst>
                <a:tab pos="361950" algn="l"/>
              </a:tabLst>
            </a:pPr>
            <a:r>
              <a:rPr lang="ru-RU" sz="1400" b="1" dirty="0" smtClean="0">
                <a:latin typeface="Courier New" pitchFamily="49" charset="0"/>
                <a:cs typeface="Courier New" pitchFamily="49" charset="0"/>
              </a:rPr>
              <a:t>	}</a:t>
            </a:r>
            <a:endParaRPr lang="en-US" sz="1400" b="1" dirty="0" smtClean="0">
              <a:latin typeface="Courier New" pitchFamily="49" charset="0"/>
              <a:cs typeface="Courier New" pitchFamily="49" charset="0"/>
            </a:endParaRPr>
          </a:p>
          <a:p>
            <a:pPr>
              <a:tabLst>
                <a:tab pos="361950" algn="l"/>
              </a:tabLst>
            </a:pPr>
            <a:r>
              <a:rPr lang="ru-RU" sz="1400" b="1" dirty="0" smtClean="0">
                <a:latin typeface="Courier New" pitchFamily="49" charset="0"/>
                <a:cs typeface="Courier New" pitchFamily="49" charset="0"/>
              </a:rPr>
              <a:t>};</a:t>
            </a:r>
          </a:p>
          <a:p>
            <a:pPr defTabSz="361950">
              <a:tabLst>
                <a:tab pos="361950" algn="l"/>
              </a:tabLst>
            </a:pPr>
            <a:endParaRPr lang="ru-RU" sz="1400" b="1" dirty="0" smtClean="0">
              <a:latin typeface="Courier New" pitchFamily="49" charset="0"/>
              <a:cs typeface="Courier New" pitchFamily="49" charset="0"/>
            </a:endParaRPr>
          </a:p>
          <a:p>
            <a:pPr defTabSz="361950">
              <a:tabLst>
                <a:tab pos="361950" algn="l"/>
              </a:tabLst>
            </a:pPr>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CEllipse</a:t>
            </a:r>
            <a:r>
              <a:rPr lang="en-US" sz="1400" b="1" dirty="0" smtClean="0">
                <a:latin typeface="Courier New" pitchFamily="49" charset="0"/>
                <a:cs typeface="Courier New" pitchFamily="49" charset="0"/>
              </a:rPr>
              <a:t> : public </a:t>
            </a:r>
            <a:r>
              <a:rPr lang="en-US" sz="1400" b="1" dirty="0" err="1" smtClean="0">
                <a:latin typeface="Courier New" pitchFamily="49" charset="0"/>
                <a:cs typeface="Courier New" pitchFamily="49" charset="0"/>
              </a:rPr>
              <a:t>CPrimitiveImpl</a:t>
            </a:r>
            <a:r>
              <a:rPr lang="en-US" sz="1400" b="1" dirty="0" smtClean="0">
                <a:latin typeface="Courier New" pitchFamily="49" charset="0"/>
                <a:cs typeface="Courier New" pitchFamily="49" charset="0"/>
              </a:rPr>
              <a:t>&lt;</a:t>
            </a:r>
            <a:r>
              <a:rPr lang="en-US" sz="1400" b="1" dirty="0" err="1" smtClean="0">
                <a:latin typeface="Courier New" pitchFamily="49" charset="0"/>
                <a:cs typeface="Courier New" pitchFamily="49" charset="0"/>
              </a:rPr>
              <a:t>CGraphic</a:t>
            </a:r>
            <a:r>
              <a:rPr lang="en-US" sz="1400" b="1" dirty="0" smtClean="0">
                <a:latin typeface="Courier New" pitchFamily="49" charset="0"/>
                <a:cs typeface="Courier New" pitchFamily="49" charset="0"/>
              </a:rPr>
              <a:t>&gt;</a:t>
            </a:r>
          </a:p>
          <a:p>
            <a:pPr defTabSz="361950">
              <a:tabLst>
                <a:tab pos="361950" algn="l"/>
              </a:tabLst>
            </a:pPr>
            <a:r>
              <a:rPr lang="ru-RU" sz="1400" b="1" dirty="0" smtClean="0">
                <a:latin typeface="Courier New" pitchFamily="49" charset="0"/>
                <a:cs typeface="Courier New" pitchFamily="49" charset="0"/>
              </a:rPr>
              <a:t>{</a:t>
            </a:r>
          </a:p>
          <a:p>
            <a:pPr defTabSz="361950">
              <a:tabLst>
                <a:tab pos="361950" algn="l"/>
              </a:tabLst>
            </a:pPr>
            <a:r>
              <a:rPr lang="en-US" sz="1400" b="1" dirty="0" smtClean="0">
                <a:latin typeface="Courier New" pitchFamily="49" charset="0"/>
                <a:cs typeface="Courier New" pitchFamily="49" charset="0"/>
              </a:rPr>
              <a:t>public:</a:t>
            </a:r>
          </a:p>
          <a:p>
            <a:pPr defTabSz="361950">
              <a:tabLst>
                <a:tab pos="361950" algn="l"/>
              </a:tabLst>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CEllipse</a:t>
            </a:r>
            <a:r>
              <a:rPr lang="en-US" sz="1400" b="1" dirty="0" smtClean="0">
                <a:latin typeface="Courier New" pitchFamily="49" charset="0"/>
                <a:cs typeface="Courier New" pitchFamily="49" charset="0"/>
              </a:rPr>
              <a:t>(float l, float t, float w, float h)</a:t>
            </a:r>
          </a:p>
          <a:p>
            <a:pPr defTabSz="361950">
              <a:tabLst>
                <a:tab pos="361950" algn="l"/>
              </a:tabLst>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CPrimitiveImpl</a:t>
            </a:r>
            <a:r>
              <a:rPr lang="en-US" sz="1400" b="1" dirty="0" smtClean="0">
                <a:latin typeface="Courier New" pitchFamily="49" charset="0"/>
                <a:cs typeface="Courier New" pitchFamily="49" charset="0"/>
              </a:rPr>
              <a:t>(l, t, w, h){}</a:t>
            </a:r>
          </a:p>
          <a:p>
            <a:pPr defTabSz="361950">
              <a:tabLst>
                <a:tab pos="361950" algn="l"/>
              </a:tabLst>
            </a:pPr>
            <a:endParaRPr lang="en-US" sz="1400" b="1" dirty="0" smtClean="0">
              <a:latin typeface="Courier New" pitchFamily="49" charset="0"/>
              <a:cs typeface="Courier New" pitchFamily="49" charset="0"/>
            </a:endParaRPr>
          </a:p>
          <a:p>
            <a:pPr>
              <a:tabLst>
                <a:tab pos="361950" algn="l"/>
              </a:tabLst>
            </a:pPr>
            <a:r>
              <a:rPr lang="en-US" sz="1400" b="1" dirty="0" smtClean="0">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virtual void Draw()const</a:t>
            </a:r>
          </a:p>
          <a:p>
            <a:pPr>
              <a:tabLst>
                <a:tab pos="361950" algn="l"/>
              </a:tabLst>
            </a:pPr>
            <a:r>
              <a:rPr lang="ru-RU" sz="1400" b="1" dirty="0" smtClean="0">
                <a:latin typeface="Courier New" pitchFamily="49" charset="0"/>
                <a:cs typeface="Courier New" pitchFamily="49" charset="0"/>
              </a:rPr>
              <a:t>	{</a:t>
            </a:r>
          </a:p>
          <a:p>
            <a:pPr>
              <a:tabLst>
                <a:tab pos="361950" algn="l"/>
              </a:tabLst>
            </a:pPr>
            <a:r>
              <a:rPr lang="ru-RU" sz="1400" b="1" dirty="0" smtClean="0">
                <a:latin typeface="Courier New" pitchFamily="49" charset="0"/>
                <a:cs typeface="Courier New" pitchFamily="49" charset="0"/>
              </a:rPr>
              <a:t>		</a:t>
            </a:r>
            <a:r>
              <a:rPr lang="ru-RU" sz="1400" i="1" dirty="0" smtClean="0">
                <a:latin typeface="Courier New" pitchFamily="49" charset="0"/>
                <a:cs typeface="Courier New" pitchFamily="49" charset="0"/>
              </a:rPr>
              <a:t>// рисуем эллипс</a:t>
            </a:r>
          </a:p>
          <a:p>
            <a:pPr>
              <a:tabLst>
                <a:tab pos="361950" algn="l"/>
              </a:tabLst>
            </a:pPr>
            <a:r>
              <a:rPr lang="ru-RU" sz="1400" b="1" dirty="0" smtClean="0">
                <a:latin typeface="Courier New" pitchFamily="49" charset="0"/>
                <a:cs typeface="Courier New" pitchFamily="49" charset="0"/>
              </a:rPr>
              <a:t>	}</a:t>
            </a:r>
            <a:endParaRPr lang="en-US" sz="1400" b="1" dirty="0" smtClean="0">
              <a:latin typeface="Courier New" pitchFamily="49" charset="0"/>
              <a:cs typeface="Courier New" pitchFamily="49" charset="0"/>
            </a:endParaRPr>
          </a:p>
          <a:p>
            <a:pPr>
              <a:tabLst>
                <a:tab pos="361950" algn="l"/>
              </a:tabLst>
            </a:pPr>
            <a:r>
              <a:rPr lang="ru-RU" sz="1400" b="1" dirty="0" smtClean="0">
                <a:latin typeface="Courier New" pitchFamily="49" charset="0"/>
                <a:cs typeface="Courier New" pitchFamily="49" charset="0"/>
              </a:rPr>
              <a:t>};</a:t>
            </a:r>
            <a:endParaRPr lang="ru-RU" sz="1300" b="1" dirty="0" smtClean="0">
              <a:latin typeface="Courier New" pitchFamily="49" charset="0"/>
              <a:cs typeface="Courier New" pitchFamily="49" charset="0"/>
            </a:endParaRPr>
          </a:p>
        </p:txBody>
      </p:sp>
      <p:sp>
        <p:nvSpPr>
          <p:cNvPr id="4" name="Номер слайда 3"/>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13506800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normAutofit fontScale="90000"/>
          </a:bodyPr>
          <a:lstStyle/>
          <a:p>
            <a:r>
              <a:rPr lang="ru-RU" dirty="0" smtClean="0"/>
              <a:t>Реализация составного объекта </a:t>
            </a:r>
            <a:r>
              <a:rPr lang="en-US" dirty="0" err="1" smtClean="0"/>
              <a:t>CGroup</a:t>
            </a:r>
            <a:r>
              <a:rPr lang="en-US" dirty="0" smtClean="0"/>
              <a:t> (</a:t>
            </a:r>
            <a:r>
              <a:rPr lang="ru-RU" dirty="0" smtClean="0"/>
              <a:t>начало)</a:t>
            </a:r>
            <a:endParaRPr lang="ru-RU" dirty="0"/>
          </a:p>
        </p:txBody>
      </p:sp>
      <p:sp>
        <p:nvSpPr>
          <p:cNvPr id="3" name="Прямоугольник 2"/>
          <p:cNvSpPr/>
          <p:nvPr/>
        </p:nvSpPr>
        <p:spPr>
          <a:xfrm>
            <a:off x="304800" y="1330278"/>
            <a:ext cx="7215238"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354013"/>
            <a:r>
              <a:rPr lang="en-US" sz="1200" b="1" dirty="0" smtClean="0">
                <a:latin typeface="Courier New" pitchFamily="49" charset="0"/>
                <a:cs typeface="Courier New" pitchFamily="49" charset="0"/>
              </a:rPr>
              <a:t>class </a:t>
            </a:r>
            <a:r>
              <a:rPr lang="en-US" sz="1200" b="1" dirty="0" err="1" smtClean="0">
                <a:latin typeface="Courier New" pitchFamily="49" charset="0"/>
                <a:cs typeface="Courier New" pitchFamily="49" charset="0"/>
              </a:rPr>
              <a:t>CGroup</a:t>
            </a:r>
            <a:r>
              <a:rPr lang="en-US" sz="1200" b="1" dirty="0" smtClean="0">
                <a:latin typeface="Courier New" pitchFamily="49" charset="0"/>
                <a:cs typeface="Courier New" pitchFamily="49" charset="0"/>
              </a:rPr>
              <a:t> : public </a:t>
            </a:r>
            <a:r>
              <a:rPr lang="en-US" sz="1200" b="1" dirty="0" err="1" smtClean="0">
                <a:latin typeface="Courier New" pitchFamily="49" charset="0"/>
                <a:cs typeface="Courier New" pitchFamily="49" charset="0"/>
              </a:rPr>
              <a:t>CGraphic</a:t>
            </a:r>
            <a:endParaRPr lang="en-US" sz="1200" b="1" dirty="0" smtClean="0">
              <a:latin typeface="Courier New" pitchFamily="49" charset="0"/>
              <a:cs typeface="Courier New" pitchFamily="49" charset="0"/>
            </a:endParaRPr>
          </a:p>
          <a:p>
            <a:pPr defTabSz="354013"/>
            <a:r>
              <a:rPr lang="ru-RU" sz="1200" b="1" dirty="0" smtClean="0">
                <a:latin typeface="Courier New" pitchFamily="49" charset="0"/>
                <a:cs typeface="Courier New" pitchFamily="49" charset="0"/>
              </a:rPr>
              <a:t>{</a:t>
            </a:r>
          </a:p>
          <a:p>
            <a:pPr defTabSz="354013">
              <a:tabLst>
                <a:tab pos="361950" algn="l"/>
              </a:tabLst>
            </a:pPr>
            <a:r>
              <a:rPr lang="en-US" sz="1200" b="1" dirty="0" smtClean="0">
                <a:latin typeface="Courier New" pitchFamily="49" charset="0"/>
                <a:cs typeface="Courier New" pitchFamily="49" charset="0"/>
              </a:rPr>
              <a:t>	std::vector&lt;</a:t>
            </a:r>
            <a:r>
              <a:rPr lang="en-US" sz="1200" b="1" dirty="0" err="1" smtClean="0">
                <a:latin typeface="Courier New" pitchFamily="49" charset="0"/>
                <a:cs typeface="Courier New" pitchFamily="49" charset="0"/>
              </a:rPr>
              <a:t>CGraphicPtr</a:t>
            </a:r>
            <a:r>
              <a:rPr lang="en-US" sz="1200" b="1" dirty="0" smtClean="0">
                <a:latin typeface="Courier New" pitchFamily="49" charset="0"/>
                <a:cs typeface="Courier New" pitchFamily="49" charset="0"/>
              </a:rPr>
              <a:t>&gt; </a:t>
            </a:r>
            <a:r>
              <a:rPr lang="en-US" sz="1200" b="1" dirty="0" err="1" smtClean="0">
                <a:latin typeface="Courier New" pitchFamily="49" charset="0"/>
                <a:cs typeface="Courier New" pitchFamily="49" charset="0"/>
              </a:rPr>
              <a:t>m_children</a:t>
            </a:r>
            <a:r>
              <a:rPr lang="en-US" sz="1200" b="1" dirty="0" smtClean="0">
                <a:latin typeface="Courier New" pitchFamily="49" charset="0"/>
                <a:cs typeface="Courier New" pitchFamily="49" charset="0"/>
              </a:rPr>
              <a:t>;</a:t>
            </a:r>
            <a:endParaRPr lang="ru-RU" sz="1200" b="1" dirty="0" smtClean="0">
              <a:latin typeface="Courier New" pitchFamily="49" charset="0"/>
              <a:cs typeface="Courier New" pitchFamily="49" charset="0"/>
            </a:endParaRPr>
          </a:p>
          <a:p>
            <a:pPr defTabSz="354013"/>
            <a:r>
              <a:rPr lang="en-US" sz="1200" b="1" dirty="0" smtClean="0">
                <a:latin typeface="Courier New" pitchFamily="49" charset="0"/>
                <a:cs typeface="Courier New" pitchFamily="49" charset="0"/>
              </a:rPr>
              <a:t>public:</a:t>
            </a:r>
            <a:endParaRPr lang="ru-RU" sz="1200" b="1" dirty="0" smtClean="0">
              <a:latin typeface="Courier New" pitchFamily="49" charset="0"/>
              <a:cs typeface="Courier New" pitchFamily="49" charset="0"/>
            </a:endParaRPr>
          </a:p>
          <a:p>
            <a:pPr defTabSz="354013"/>
            <a:r>
              <a:rPr lang="ru-RU" sz="1200" b="1" dirty="0" smtClean="0">
                <a:solidFill>
                  <a:srgbClr val="FF0000"/>
                </a:solidFill>
                <a:latin typeface="Courier New" pitchFamily="49" charset="0"/>
                <a:cs typeface="Courier New" pitchFamily="49" charset="0"/>
              </a:rPr>
              <a:t>	</a:t>
            </a:r>
            <a:r>
              <a:rPr lang="en-US" sz="1200" b="1" dirty="0" smtClean="0">
                <a:solidFill>
                  <a:srgbClr val="FF0000"/>
                </a:solidFill>
                <a:latin typeface="Courier New" pitchFamily="49" charset="0"/>
                <a:cs typeface="Courier New" pitchFamily="49" charset="0"/>
              </a:rPr>
              <a:t>virtual </a:t>
            </a:r>
            <a:r>
              <a:rPr lang="en-US" sz="1200" b="1" dirty="0" err="1" smtClean="0">
                <a:solidFill>
                  <a:srgbClr val="FF0000"/>
                </a:solidFill>
                <a:latin typeface="Courier New" pitchFamily="49" charset="0"/>
                <a:cs typeface="Courier New" pitchFamily="49" charset="0"/>
              </a:rPr>
              <a:t>CGroup</a:t>
            </a:r>
            <a:r>
              <a:rPr lang="en-US" sz="1200" b="1" dirty="0" smtClean="0">
                <a:solidFill>
                  <a:srgbClr val="FF0000"/>
                </a:solidFill>
                <a:latin typeface="Courier New" pitchFamily="49" charset="0"/>
                <a:cs typeface="Courier New" pitchFamily="49" charset="0"/>
              </a:rPr>
              <a:t> * </a:t>
            </a:r>
            <a:r>
              <a:rPr lang="en-US" sz="1200" b="1" dirty="0" err="1" smtClean="0">
                <a:solidFill>
                  <a:srgbClr val="FF0000"/>
                </a:solidFill>
                <a:latin typeface="Courier New" pitchFamily="49" charset="0"/>
                <a:cs typeface="Courier New" pitchFamily="49" charset="0"/>
              </a:rPr>
              <a:t>GetGroup</a:t>
            </a:r>
            <a:r>
              <a:rPr lang="en-US" sz="1200" b="1" dirty="0" smtClean="0">
                <a:solidFill>
                  <a:srgbClr val="FF0000"/>
                </a:solidFill>
                <a:latin typeface="Courier New" pitchFamily="49" charset="0"/>
                <a:cs typeface="Courier New" pitchFamily="49" charset="0"/>
              </a:rPr>
              <a:t>(){return this;}</a:t>
            </a:r>
            <a:endParaRPr lang="ru-RU" sz="1200" b="1" dirty="0" smtClean="0">
              <a:solidFill>
                <a:srgbClr val="FF0000"/>
              </a:solidFill>
              <a:latin typeface="Courier New" pitchFamily="49" charset="0"/>
              <a:cs typeface="Courier New" pitchFamily="49" charset="0"/>
            </a:endParaRPr>
          </a:p>
          <a:p>
            <a:pPr defTabSz="354013"/>
            <a:r>
              <a:rPr lang="ru-RU" sz="1200" b="1" dirty="0" smtClean="0">
                <a:latin typeface="Courier New" pitchFamily="49" charset="0"/>
                <a:cs typeface="Courier New" pitchFamily="49" charset="0"/>
              </a:rPr>
              <a:t>	</a:t>
            </a:r>
            <a:r>
              <a:rPr lang="en-US" sz="1200" b="1" dirty="0" smtClean="0">
                <a:solidFill>
                  <a:srgbClr val="FF0000"/>
                </a:solidFill>
                <a:latin typeface="Courier New" pitchFamily="49" charset="0"/>
                <a:cs typeface="Courier New" pitchFamily="49" charset="0"/>
              </a:rPr>
              <a:t>virtual </a:t>
            </a:r>
            <a:r>
              <a:rPr lang="en-US" sz="1200" b="1" dirty="0" err="1" smtClean="0">
                <a:solidFill>
                  <a:srgbClr val="FF0000"/>
                </a:solidFill>
                <a:latin typeface="Courier New" pitchFamily="49" charset="0"/>
                <a:cs typeface="Courier New" pitchFamily="49" charset="0"/>
              </a:rPr>
              <a:t>size_t</a:t>
            </a:r>
            <a:r>
              <a:rPr lang="en-US" sz="1200" b="1" dirty="0" smtClean="0">
                <a:solidFill>
                  <a:srgbClr val="FF0000"/>
                </a:solidFill>
                <a:latin typeface="Courier New" pitchFamily="49" charset="0"/>
                <a:cs typeface="Courier New" pitchFamily="49" charset="0"/>
              </a:rPr>
              <a:t> Add(</a:t>
            </a:r>
            <a:r>
              <a:rPr lang="en-US" sz="1200" b="1" dirty="0" err="1" smtClean="0">
                <a:solidFill>
                  <a:srgbClr val="FF0000"/>
                </a:solidFill>
                <a:latin typeface="Courier New" pitchFamily="49" charset="0"/>
                <a:cs typeface="Courier New" pitchFamily="49" charset="0"/>
              </a:rPr>
              <a:t>CGraphicPtr</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pGraphic</a:t>
            </a:r>
            <a:r>
              <a:rPr lang="en-US" sz="1200" b="1" dirty="0" smtClean="0">
                <a:solidFill>
                  <a:srgbClr val="FF0000"/>
                </a:solidFill>
                <a:latin typeface="Courier New" pitchFamily="49" charset="0"/>
                <a:cs typeface="Courier New" pitchFamily="49" charset="0"/>
              </a:rPr>
              <a:t>)</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m_children.push_back</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pGraphic</a:t>
            </a:r>
            <a:r>
              <a:rPr lang="en-US" sz="1200" b="1" dirty="0" smtClean="0">
                <a:latin typeface="Courier New" pitchFamily="49" charset="0"/>
                <a:cs typeface="Courier New" pitchFamily="49" charset="0"/>
              </a:rPr>
              <a:t>);</a:t>
            </a:r>
          </a:p>
          <a:p>
            <a:pPr defTabSz="354013"/>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pGraphic</a:t>
            </a:r>
            <a:r>
              <a:rPr lang="en-US" sz="1200" b="1" dirty="0" smtClean="0">
                <a:latin typeface="Courier New" pitchFamily="49" charset="0"/>
                <a:cs typeface="Courier New" pitchFamily="49" charset="0"/>
              </a:rPr>
              <a:t>-&gt;</a:t>
            </a:r>
            <a:r>
              <a:rPr lang="en-US" sz="1200" b="1" dirty="0" err="1" smtClean="0">
                <a:latin typeface="Courier New" pitchFamily="49" charset="0"/>
                <a:cs typeface="Courier New" pitchFamily="49" charset="0"/>
              </a:rPr>
              <a:t>SetParent</a:t>
            </a:r>
            <a:r>
              <a:rPr lang="en-US" sz="1200" b="1" dirty="0" smtClean="0">
                <a:latin typeface="Courier New" pitchFamily="49" charset="0"/>
                <a:cs typeface="Courier New" pitchFamily="49" charset="0"/>
              </a:rPr>
              <a:t>(this);</a:t>
            </a:r>
          </a:p>
          <a:p>
            <a:pPr defTabSz="354013"/>
            <a:r>
              <a:rPr lang="en-US" sz="1200" b="1" dirty="0" smtClean="0">
                <a:latin typeface="Courier New" pitchFamily="49" charset="0"/>
                <a:cs typeface="Courier New" pitchFamily="49" charset="0"/>
              </a:rPr>
              <a:t>		return </a:t>
            </a:r>
            <a:r>
              <a:rPr lang="en-US" sz="1200" b="1" dirty="0" err="1" smtClean="0">
                <a:latin typeface="Courier New" pitchFamily="49" charset="0"/>
                <a:cs typeface="Courier New" pitchFamily="49" charset="0"/>
              </a:rPr>
              <a:t>m_children.size</a:t>
            </a:r>
            <a:r>
              <a:rPr lang="en-US" sz="1200" b="1" dirty="0" smtClean="0">
                <a:latin typeface="Courier New" pitchFamily="49" charset="0"/>
                <a:cs typeface="Courier New" pitchFamily="49" charset="0"/>
              </a:rPr>
              <a:t>() - 1;</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a:t>
            </a:r>
            <a:r>
              <a:rPr lang="en-US" sz="1200" b="1" dirty="0" smtClean="0">
                <a:solidFill>
                  <a:srgbClr val="FF0000"/>
                </a:solidFill>
                <a:latin typeface="Courier New" pitchFamily="49" charset="0"/>
                <a:cs typeface="Courier New" pitchFamily="49" charset="0"/>
              </a:rPr>
              <a:t>virtual </a:t>
            </a:r>
            <a:r>
              <a:rPr lang="en-US" sz="1200" b="1" dirty="0" err="1" smtClean="0">
                <a:solidFill>
                  <a:srgbClr val="FF0000"/>
                </a:solidFill>
                <a:latin typeface="Courier New" pitchFamily="49" charset="0"/>
                <a:cs typeface="Courier New" pitchFamily="49" charset="0"/>
              </a:rPr>
              <a:t>size_t</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GetChildCount</a:t>
            </a:r>
            <a:r>
              <a:rPr lang="en-US" sz="1200" b="1" dirty="0" smtClean="0">
                <a:solidFill>
                  <a:srgbClr val="FF0000"/>
                </a:solidFill>
                <a:latin typeface="Courier New" pitchFamily="49" charset="0"/>
                <a:cs typeface="Courier New" pitchFamily="49" charset="0"/>
              </a:rPr>
              <a:t>()const</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return </a:t>
            </a:r>
            <a:r>
              <a:rPr lang="en-US" sz="1200" b="1" dirty="0" err="1" smtClean="0">
                <a:latin typeface="Courier New" pitchFamily="49" charset="0"/>
                <a:cs typeface="Courier New" pitchFamily="49" charset="0"/>
              </a:rPr>
              <a:t>m_children.size</a:t>
            </a:r>
            <a:r>
              <a:rPr lang="en-US" sz="1200" b="1" dirty="0" smtClean="0">
                <a:latin typeface="Courier New" pitchFamily="49" charset="0"/>
                <a:cs typeface="Courier New" pitchFamily="49" charset="0"/>
              </a:rPr>
              <a:t>();</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a:t>
            </a:r>
            <a:r>
              <a:rPr lang="en-US" sz="1200" b="1" dirty="0" smtClean="0">
                <a:solidFill>
                  <a:srgbClr val="FF0000"/>
                </a:solidFill>
                <a:latin typeface="Courier New" pitchFamily="49" charset="0"/>
                <a:cs typeface="Courier New" pitchFamily="49" charset="0"/>
              </a:rPr>
              <a:t>virtual </a:t>
            </a:r>
            <a:r>
              <a:rPr lang="en-US" sz="1200" b="1" dirty="0" err="1" smtClean="0">
                <a:solidFill>
                  <a:srgbClr val="FF0000"/>
                </a:solidFill>
                <a:latin typeface="Courier New" pitchFamily="49" charset="0"/>
                <a:cs typeface="Courier New" pitchFamily="49" charset="0"/>
              </a:rPr>
              <a:t>CGraphicPtr</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size_t</a:t>
            </a:r>
            <a:r>
              <a:rPr lang="en-US" sz="1200" b="1" dirty="0" smtClean="0">
                <a:solidFill>
                  <a:srgbClr val="FF0000"/>
                </a:solidFill>
                <a:latin typeface="Courier New" pitchFamily="49" charset="0"/>
                <a:cs typeface="Courier New" pitchFamily="49" charset="0"/>
              </a:rPr>
              <a:t> index)const</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return m_children.at(index);</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a:t>
            </a:r>
            <a:r>
              <a:rPr lang="en-US" sz="1200" b="1" dirty="0" smtClean="0">
                <a:solidFill>
                  <a:srgbClr val="FF0000"/>
                </a:solidFill>
                <a:latin typeface="Courier New" pitchFamily="49" charset="0"/>
                <a:cs typeface="Courier New" pitchFamily="49" charset="0"/>
              </a:rPr>
              <a:t>virtual void Remove(</a:t>
            </a:r>
            <a:r>
              <a:rPr lang="en-US" sz="1200" b="1" dirty="0" err="1" smtClean="0">
                <a:solidFill>
                  <a:srgbClr val="FF0000"/>
                </a:solidFill>
                <a:latin typeface="Courier New" pitchFamily="49" charset="0"/>
                <a:cs typeface="Courier New" pitchFamily="49" charset="0"/>
              </a:rPr>
              <a:t>size_t</a:t>
            </a:r>
            <a:r>
              <a:rPr lang="en-US" sz="1200" b="1" dirty="0" smtClean="0">
                <a:solidFill>
                  <a:srgbClr val="FF0000"/>
                </a:solidFill>
                <a:latin typeface="Courier New" pitchFamily="49" charset="0"/>
                <a:cs typeface="Courier New" pitchFamily="49" charset="0"/>
              </a:rPr>
              <a:t> index)</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if (index &gt;= </a:t>
            </a:r>
            <a:r>
              <a:rPr lang="en-US" sz="1200" b="1" dirty="0" err="1" smtClean="0">
                <a:latin typeface="Courier New" pitchFamily="49" charset="0"/>
                <a:cs typeface="Courier New" pitchFamily="49" charset="0"/>
              </a:rPr>
              <a:t>GetChildCount</a:t>
            </a:r>
            <a:r>
              <a:rPr lang="en-US" sz="1200" b="1" dirty="0" smtClean="0">
                <a:latin typeface="Courier New" pitchFamily="49" charset="0"/>
                <a:cs typeface="Courier New" pitchFamily="49" charset="0"/>
              </a:rPr>
              <a:t>())</a:t>
            </a:r>
          </a:p>
          <a:p>
            <a:pPr defTabSz="354013"/>
            <a:r>
              <a:rPr lang="en-US" sz="1200" b="1" dirty="0" smtClean="0">
                <a:latin typeface="Courier New" pitchFamily="49" charset="0"/>
                <a:cs typeface="Courier New" pitchFamily="49" charset="0"/>
              </a:rPr>
              <a:t>			throw std::</a:t>
            </a:r>
            <a:r>
              <a:rPr lang="en-US" sz="1200" b="1" dirty="0" err="1" smtClean="0">
                <a:latin typeface="Courier New" pitchFamily="49" charset="0"/>
                <a:cs typeface="Courier New" pitchFamily="49" charset="0"/>
              </a:rPr>
              <a:t>out_of_range</a:t>
            </a:r>
            <a:r>
              <a:rPr lang="en-US" sz="1200" b="1" dirty="0" smtClean="0">
                <a:latin typeface="Courier New" pitchFamily="49" charset="0"/>
                <a:cs typeface="Courier New" pitchFamily="49" charset="0"/>
              </a:rPr>
              <a:t>("Invalid child index");</a:t>
            </a:r>
            <a:endParaRPr lang="ru-RU" sz="1200" b="1" dirty="0" smtClean="0">
              <a:latin typeface="Courier New" pitchFamily="49" charset="0"/>
              <a:cs typeface="Courier New" pitchFamily="49" charset="0"/>
            </a:endParaRPr>
          </a:p>
          <a:p>
            <a:pPr defTabSz="354013"/>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m_children.erase</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m_children.begin</a:t>
            </a:r>
            <a:r>
              <a:rPr lang="en-US" sz="1200" b="1" dirty="0" smtClean="0">
                <a:latin typeface="Courier New" pitchFamily="49" charset="0"/>
                <a:cs typeface="Courier New" pitchFamily="49" charset="0"/>
              </a:rPr>
              <a:t>() + index);</a:t>
            </a:r>
          </a:p>
          <a:p>
            <a:pPr defTabSz="354013"/>
            <a:r>
              <a:rPr lang="ru-RU" sz="1200" b="1" dirty="0" smtClean="0">
                <a:latin typeface="Courier New" pitchFamily="49" charset="0"/>
                <a:cs typeface="Courier New" pitchFamily="49" charset="0"/>
              </a:rPr>
              <a:t>	}</a:t>
            </a:r>
          </a:p>
          <a:p>
            <a:pPr defTabSz="354013"/>
            <a:r>
              <a:rPr lang="ru-RU" sz="1200" b="1" dirty="0" smtClean="0">
                <a:latin typeface="Courier New" pitchFamily="49" charset="0"/>
                <a:cs typeface="Courier New" pitchFamily="49" charset="0"/>
              </a:rPr>
              <a:t>	…</a:t>
            </a:r>
          </a:p>
        </p:txBody>
      </p:sp>
      <p:sp>
        <p:nvSpPr>
          <p:cNvPr id="4" name="Выноска 1 3"/>
          <p:cNvSpPr/>
          <p:nvPr/>
        </p:nvSpPr>
        <p:spPr>
          <a:xfrm>
            <a:off x="5643570" y="3000372"/>
            <a:ext cx="2643174" cy="714380"/>
          </a:xfrm>
          <a:prstGeom prst="borderCallout1">
            <a:avLst>
              <a:gd name="adj1" fmla="val 120872"/>
              <a:gd name="adj2" fmla="val 20078"/>
              <a:gd name="adj3" fmla="val 157655"/>
              <a:gd name="adj4" fmla="val -24149"/>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Операции доступа к потомкам</a:t>
            </a:r>
            <a:endParaRPr lang="ru-RU" sz="1600" dirty="0"/>
          </a:p>
        </p:txBody>
      </p:sp>
      <p:sp>
        <p:nvSpPr>
          <p:cNvPr id="5" name="Номер слайда 4"/>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11492328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normAutofit fontScale="90000"/>
          </a:bodyPr>
          <a:lstStyle/>
          <a:p>
            <a:r>
              <a:rPr lang="ru-RU" dirty="0" smtClean="0"/>
              <a:t>Реализация составного объекта </a:t>
            </a:r>
            <a:r>
              <a:rPr lang="en-US" dirty="0" err="1" smtClean="0"/>
              <a:t>CGroup</a:t>
            </a:r>
            <a:r>
              <a:rPr lang="en-US" dirty="0" smtClean="0"/>
              <a:t> (</a:t>
            </a:r>
            <a:r>
              <a:rPr lang="ru-RU" dirty="0" smtClean="0"/>
              <a:t>продолжение)</a:t>
            </a:r>
            <a:endParaRPr lang="ru-RU" dirty="0"/>
          </a:p>
        </p:txBody>
      </p:sp>
      <p:sp>
        <p:nvSpPr>
          <p:cNvPr id="3" name="Прямоугольник 2"/>
          <p:cNvSpPr/>
          <p:nvPr/>
        </p:nvSpPr>
        <p:spPr>
          <a:xfrm>
            <a:off x="228600" y="1359734"/>
            <a:ext cx="8429684"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354013"/>
            <a:r>
              <a:rPr lang="en-US" sz="1200" b="1" dirty="0" smtClean="0">
                <a:latin typeface="Courier New" pitchFamily="49" charset="0"/>
                <a:cs typeface="Courier New" pitchFamily="49" charset="0"/>
              </a:rPr>
              <a:t>	virtual void Draw()const</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a:t>
            </a:r>
            <a:r>
              <a:rPr lang="en-US" sz="1200" b="1" dirty="0" smtClean="0">
                <a:solidFill>
                  <a:srgbClr val="FF0000"/>
                </a:solidFill>
                <a:latin typeface="Courier New" pitchFamily="49" charset="0"/>
                <a:cs typeface="Courier New" pitchFamily="49" charset="0"/>
              </a:rPr>
              <a:t>for (</a:t>
            </a:r>
            <a:r>
              <a:rPr lang="en-US" sz="1200" b="1" dirty="0" err="1" smtClean="0">
                <a:solidFill>
                  <a:srgbClr val="FF0000"/>
                </a:solidFill>
                <a:latin typeface="Courier New" pitchFamily="49" charset="0"/>
                <a:cs typeface="Courier New" pitchFamily="49" charset="0"/>
              </a:rPr>
              <a:t>size_t</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 = 0;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 &lt; </a:t>
            </a:r>
            <a:r>
              <a:rPr lang="en-US" sz="1200" b="1" dirty="0" err="1" smtClean="0">
                <a:solidFill>
                  <a:srgbClr val="FF0000"/>
                </a:solidFill>
                <a:latin typeface="Courier New" pitchFamily="49" charset="0"/>
                <a:cs typeface="Courier New" pitchFamily="49" charset="0"/>
              </a:rPr>
              <a:t>GetChildCount</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a:t>
            </a:r>
          </a:p>
          <a:p>
            <a:pPr defTabSz="354013"/>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)-&gt;Draw();</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virtual float </a:t>
            </a:r>
            <a:r>
              <a:rPr lang="en-US" sz="1200" b="1" dirty="0" err="1" smtClean="0">
                <a:latin typeface="Courier New" pitchFamily="49" charset="0"/>
                <a:cs typeface="Courier New" pitchFamily="49" charset="0"/>
              </a:rPr>
              <a:t>GetLeft</a:t>
            </a:r>
            <a:r>
              <a:rPr lang="en-US" sz="1200" b="1" dirty="0" smtClean="0">
                <a:latin typeface="Courier New" pitchFamily="49" charset="0"/>
                <a:cs typeface="Courier New" pitchFamily="49" charset="0"/>
              </a:rPr>
              <a:t>()const</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if (</a:t>
            </a:r>
            <a:r>
              <a:rPr lang="en-US" sz="1200" b="1" dirty="0" err="1" smtClean="0">
                <a:latin typeface="Courier New" pitchFamily="49" charset="0"/>
                <a:cs typeface="Courier New" pitchFamily="49" charset="0"/>
              </a:rPr>
              <a:t>m_children.empty</a:t>
            </a:r>
            <a:r>
              <a:rPr lang="en-US" sz="1200" b="1" dirty="0" smtClean="0">
                <a:latin typeface="Courier New" pitchFamily="49" charset="0"/>
                <a:cs typeface="Courier New" pitchFamily="49" charset="0"/>
              </a:rPr>
              <a:t>())</a:t>
            </a:r>
            <a:r>
              <a:rPr lang="ru-RU" sz="12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throw std::</a:t>
            </a:r>
            <a:r>
              <a:rPr lang="en-US" sz="1200" b="1" dirty="0" err="1" smtClean="0">
                <a:latin typeface="Courier New" pitchFamily="49" charset="0"/>
                <a:cs typeface="Courier New" pitchFamily="49" charset="0"/>
              </a:rPr>
              <a:t>logic_error</a:t>
            </a:r>
            <a:r>
              <a:rPr lang="en-US" sz="1200" b="1" dirty="0" smtClean="0">
                <a:latin typeface="Courier New" pitchFamily="49" charset="0"/>
                <a:cs typeface="Courier New" pitchFamily="49" charset="0"/>
              </a:rPr>
              <a:t>("Empty groups are not allowed");</a:t>
            </a:r>
          </a:p>
          <a:p>
            <a:pPr defTabSz="354013"/>
            <a:endParaRPr lang="ru-RU" sz="1200" b="1" dirty="0" smtClean="0">
              <a:latin typeface="Courier New" pitchFamily="49" charset="0"/>
              <a:cs typeface="Courier New" pitchFamily="49" charset="0"/>
            </a:endParaRPr>
          </a:p>
          <a:p>
            <a:pPr defTabSz="354013"/>
            <a:r>
              <a:rPr lang="en-US" sz="1200" b="1" dirty="0" smtClean="0">
                <a:solidFill>
                  <a:srgbClr val="FF0000"/>
                </a:solidFill>
                <a:latin typeface="Courier New" pitchFamily="49" charset="0"/>
                <a:cs typeface="Courier New" pitchFamily="49" charset="0"/>
              </a:rPr>
              <a:t>		float left =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(0)-&gt;</a:t>
            </a:r>
            <a:r>
              <a:rPr lang="en-US" sz="1200" b="1" dirty="0" err="1" smtClean="0">
                <a:solidFill>
                  <a:srgbClr val="FF0000"/>
                </a:solidFill>
                <a:latin typeface="Courier New" pitchFamily="49" charset="0"/>
                <a:cs typeface="Courier New" pitchFamily="49" charset="0"/>
              </a:rPr>
              <a:t>GetLeft</a:t>
            </a:r>
            <a:r>
              <a:rPr lang="en-US" sz="1200" b="1" dirty="0" smtClean="0">
                <a:solidFill>
                  <a:srgbClr val="FF0000"/>
                </a:solidFill>
                <a:latin typeface="Courier New" pitchFamily="49" charset="0"/>
                <a:cs typeface="Courier New" pitchFamily="49" charset="0"/>
              </a:rPr>
              <a:t>();</a:t>
            </a:r>
          </a:p>
          <a:p>
            <a:pPr defTabSz="354013"/>
            <a:r>
              <a:rPr lang="en-US" sz="1200" b="1" dirty="0" smtClean="0">
                <a:solidFill>
                  <a:srgbClr val="FF0000"/>
                </a:solidFill>
                <a:latin typeface="Courier New" pitchFamily="49" charset="0"/>
                <a:cs typeface="Courier New" pitchFamily="49" charset="0"/>
              </a:rPr>
              <a:t>		for (</a:t>
            </a:r>
            <a:r>
              <a:rPr lang="en-US" sz="1200" b="1" dirty="0" err="1" smtClean="0">
                <a:solidFill>
                  <a:srgbClr val="FF0000"/>
                </a:solidFill>
                <a:latin typeface="Courier New" pitchFamily="49" charset="0"/>
                <a:cs typeface="Courier New" pitchFamily="49" charset="0"/>
              </a:rPr>
              <a:t>size_t</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 = 1;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 &lt; </a:t>
            </a:r>
            <a:r>
              <a:rPr lang="en-US" sz="1200" b="1" dirty="0" err="1" smtClean="0">
                <a:solidFill>
                  <a:srgbClr val="FF0000"/>
                </a:solidFill>
                <a:latin typeface="Courier New" pitchFamily="49" charset="0"/>
                <a:cs typeface="Courier New" pitchFamily="49" charset="0"/>
              </a:rPr>
              <a:t>GetChildCount</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a:t>
            </a:r>
          </a:p>
          <a:p>
            <a:pPr defTabSz="354013"/>
            <a:r>
              <a:rPr lang="en-US" sz="1200" b="1" dirty="0" smtClean="0">
                <a:solidFill>
                  <a:srgbClr val="FF0000"/>
                </a:solidFill>
                <a:latin typeface="Courier New" pitchFamily="49" charset="0"/>
                <a:cs typeface="Courier New" pitchFamily="49" charset="0"/>
              </a:rPr>
              <a:t>			left = std::min(left,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)-&gt;</a:t>
            </a:r>
            <a:r>
              <a:rPr lang="en-US" sz="1200" b="1" dirty="0" err="1" smtClean="0">
                <a:solidFill>
                  <a:srgbClr val="FF0000"/>
                </a:solidFill>
                <a:latin typeface="Courier New" pitchFamily="49" charset="0"/>
                <a:cs typeface="Courier New" pitchFamily="49" charset="0"/>
              </a:rPr>
              <a:t>GetLeft</a:t>
            </a:r>
            <a:r>
              <a:rPr lang="en-US" sz="1200" b="1" dirty="0" smtClean="0">
                <a:solidFill>
                  <a:srgbClr val="FF0000"/>
                </a:solidFill>
                <a:latin typeface="Courier New" pitchFamily="49" charset="0"/>
                <a:cs typeface="Courier New" pitchFamily="49" charset="0"/>
              </a:rPr>
              <a:t>());</a:t>
            </a:r>
          </a:p>
          <a:p>
            <a:pPr defTabSz="354013"/>
            <a:endParaRPr lang="ru-RU" sz="1200" b="1" dirty="0" smtClean="0">
              <a:latin typeface="Courier New" pitchFamily="49" charset="0"/>
              <a:cs typeface="Courier New" pitchFamily="49" charset="0"/>
            </a:endParaRPr>
          </a:p>
          <a:p>
            <a:pPr defTabSz="354013"/>
            <a:r>
              <a:rPr lang="en-US" sz="1200" b="1" dirty="0" smtClean="0">
                <a:latin typeface="Courier New" pitchFamily="49" charset="0"/>
                <a:cs typeface="Courier New" pitchFamily="49" charset="0"/>
              </a:rPr>
              <a:t>		return left;</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virtual float </a:t>
            </a:r>
            <a:r>
              <a:rPr lang="en-US" sz="1200" b="1" dirty="0" err="1" smtClean="0">
                <a:latin typeface="Courier New" pitchFamily="49" charset="0"/>
                <a:cs typeface="Courier New" pitchFamily="49" charset="0"/>
              </a:rPr>
              <a:t>GetTop</a:t>
            </a:r>
            <a:r>
              <a:rPr lang="en-US" sz="1200" b="1" dirty="0" smtClean="0">
                <a:latin typeface="Courier New" pitchFamily="49" charset="0"/>
                <a:cs typeface="Courier New" pitchFamily="49" charset="0"/>
              </a:rPr>
              <a:t>()const</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if (</a:t>
            </a:r>
            <a:r>
              <a:rPr lang="en-US" sz="1200" b="1" dirty="0" err="1" smtClean="0">
                <a:latin typeface="Courier New" pitchFamily="49" charset="0"/>
                <a:cs typeface="Courier New" pitchFamily="49" charset="0"/>
              </a:rPr>
              <a:t>m_children.empty</a:t>
            </a:r>
            <a:r>
              <a:rPr lang="en-US" sz="1200" b="1" dirty="0" smtClean="0">
                <a:latin typeface="Courier New" pitchFamily="49" charset="0"/>
                <a:cs typeface="Courier New" pitchFamily="49" charset="0"/>
              </a:rPr>
              <a:t>())</a:t>
            </a:r>
            <a:r>
              <a:rPr lang="ru-RU" sz="12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throw std::</a:t>
            </a:r>
            <a:r>
              <a:rPr lang="en-US" sz="1200" b="1" dirty="0" err="1" smtClean="0">
                <a:latin typeface="Courier New" pitchFamily="49" charset="0"/>
                <a:cs typeface="Courier New" pitchFamily="49" charset="0"/>
              </a:rPr>
              <a:t>logic_error</a:t>
            </a:r>
            <a:r>
              <a:rPr lang="en-US" sz="1200" b="1" dirty="0" smtClean="0">
                <a:latin typeface="Courier New" pitchFamily="49" charset="0"/>
                <a:cs typeface="Courier New" pitchFamily="49" charset="0"/>
              </a:rPr>
              <a:t>("Empty groups are not allowed");</a:t>
            </a:r>
          </a:p>
          <a:p>
            <a:pPr defTabSz="354013"/>
            <a:endParaRPr lang="ru-RU" sz="1200" b="1" dirty="0" smtClean="0">
              <a:latin typeface="Courier New" pitchFamily="49" charset="0"/>
              <a:cs typeface="Courier New" pitchFamily="49" charset="0"/>
            </a:endParaRPr>
          </a:p>
          <a:p>
            <a:pPr defTabSz="354013"/>
            <a:r>
              <a:rPr lang="en-US" sz="1200" b="1" dirty="0" smtClean="0">
                <a:solidFill>
                  <a:srgbClr val="FF0000"/>
                </a:solidFill>
                <a:latin typeface="Courier New" pitchFamily="49" charset="0"/>
                <a:cs typeface="Courier New" pitchFamily="49" charset="0"/>
              </a:rPr>
              <a:t>		float top =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(0)-&gt;</a:t>
            </a:r>
            <a:r>
              <a:rPr lang="en-US" sz="1200" b="1" dirty="0" err="1" smtClean="0">
                <a:solidFill>
                  <a:srgbClr val="FF0000"/>
                </a:solidFill>
                <a:latin typeface="Courier New" pitchFamily="49" charset="0"/>
                <a:cs typeface="Courier New" pitchFamily="49" charset="0"/>
              </a:rPr>
              <a:t>GetTop</a:t>
            </a:r>
            <a:r>
              <a:rPr lang="en-US" sz="1200" b="1" dirty="0" smtClean="0">
                <a:solidFill>
                  <a:srgbClr val="FF0000"/>
                </a:solidFill>
                <a:latin typeface="Courier New" pitchFamily="49" charset="0"/>
                <a:cs typeface="Courier New" pitchFamily="49" charset="0"/>
              </a:rPr>
              <a:t>();</a:t>
            </a:r>
          </a:p>
          <a:p>
            <a:pPr defTabSz="354013"/>
            <a:r>
              <a:rPr lang="en-US" sz="1200" b="1" dirty="0" smtClean="0">
                <a:solidFill>
                  <a:srgbClr val="FF0000"/>
                </a:solidFill>
                <a:latin typeface="Courier New" pitchFamily="49" charset="0"/>
                <a:cs typeface="Courier New" pitchFamily="49" charset="0"/>
              </a:rPr>
              <a:t>		for (</a:t>
            </a:r>
            <a:r>
              <a:rPr lang="en-US" sz="1200" b="1" dirty="0" err="1" smtClean="0">
                <a:solidFill>
                  <a:srgbClr val="FF0000"/>
                </a:solidFill>
                <a:latin typeface="Courier New" pitchFamily="49" charset="0"/>
                <a:cs typeface="Courier New" pitchFamily="49" charset="0"/>
              </a:rPr>
              <a:t>size_t</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 = 1;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 &lt; </a:t>
            </a:r>
            <a:r>
              <a:rPr lang="en-US" sz="1200" b="1" dirty="0" err="1" smtClean="0">
                <a:solidFill>
                  <a:srgbClr val="FF0000"/>
                </a:solidFill>
                <a:latin typeface="Courier New" pitchFamily="49" charset="0"/>
                <a:cs typeface="Courier New" pitchFamily="49" charset="0"/>
              </a:rPr>
              <a:t>GetChildCount</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a:t>
            </a:r>
          </a:p>
          <a:p>
            <a:pPr defTabSz="354013"/>
            <a:r>
              <a:rPr lang="en-US" sz="1200" b="1" dirty="0" smtClean="0">
                <a:solidFill>
                  <a:srgbClr val="FF0000"/>
                </a:solidFill>
                <a:latin typeface="Courier New" pitchFamily="49" charset="0"/>
                <a:cs typeface="Courier New" pitchFamily="49" charset="0"/>
              </a:rPr>
              <a:t>			top = std::min(top,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)-&gt;</a:t>
            </a:r>
            <a:r>
              <a:rPr lang="en-US" sz="1200" b="1" dirty="0" err="1" smtClean="0">
                <a:solidFill>
                  <a:srgbClr val="FF0000"/>
                </a:solidFill>
                <a:latin typeface="Courier New" pitchFamily="49" charset="0"/>
                <a:cs typeface="Courier New" pitchFamily="49" charset="0"/>
              </a:rPr>
              <a:t>GetTop</a:t>
            </a:r>
            <a:r>
              <a:rPr lang="en-US" sz="1200" b="1" dirty="0" smtClean="0">
                <a:solidFill>
                  <a:srgbClr val="FF0000"/>
                </a:solidFill>
                <a:latin typeface="Courier New" pitchFamily="49" charset="0"/>
                <a:cs typeface="Courier New" pitchFamily="49" charset="0"/>
              </a:rPr>
              <a:t>());</a:t>
            </a:r>
          </a:p>
          <a:p>
            <a:pPr defTabSz="354013"/>
            <a:endParaRPr lang="ru-RU" sz="1200" b="1" dirty="0" smtClean="0">
              <a:latin typeface="Courier New" pitchFamily="49" charset="0"/>
              <a:cs typeface="Courier New" pitchFamily="49" charset="0"/>
            </a:endParaRPr>
          </a:p>
          <a:p>
            <a:pPr defTabSz="354013"/>
            <a:r>
              <a:rPr lang="en-US" sz="1200" b="1" dirty="0" smtClean="0">
                <a:latin typeface="Courier New" pitchFamily="49" charset="0"/>
                <a:cs typeface="Courier New" pitchFamily="49" charset="0"/>
              </a:rPr>
              <a:t>		return top;</a:t>
            </a:r>
          </a:p>
          <a:p>
            <a:pPr defTabSz="354013"/>
            <a:r>
              <a:rPr lang="ru-RU" sz="1200" b="1" dirty="0" smtClean="0">
                <a:latin typeface="Courier New" pitchFamily="49" charset="0"/>
                <a:cs typeface="Courier New" pitchFamily="49" charset="0"/>
              </a:rPr>
              <a:t>	}</a:t>
            </a:r>
          </a:p>
          <a:p>
            <a:pPr defTabSz="354013"/>
            <a:r>
              <a:rPr lang="ru-RU" sz="1200" b="1" dirty="0" smtClean="0">
                <a:latin typeface="Courier New" pitchFamily="49" charset="0"/>
                <a:cs typeface="Courier New" pitchFamily="49" charset="0"/>
              </a:rPr>
              <a:t>	…</a:t>
            </a:r>
          </a:p>
        </p:txBody>
      </p:sp>
      <p:sp>
        <p:nvSpPr>
          <p:cNvPr id="4" name="Выноска 1 3"/>
          <p:cNvSpPr/>
          <p:nvPr/>
        </p:nvSpPr>
        <p:spPr>
          <a:xfrm>
            <a:off x="6286512" y="3643314"/>
            <a:ext cx="2643174" cy="714380"/>
          </a:xfrm>
          <a:prstGeom prst="borderCallout1">
            <a:avLst>
              <a:gd name="adj1" fmla="val 120872"/>
              <a:gd name="adj2" fmla="val 20078"/>
              <a:gd name="adj3" fmla="val 157655"/>
              <a:gd name="adj4" fmla="val -24149"/>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Графические операции</a:t>
            </a:r>
            <a:endParaRPr lang="ru-RU" sz="1600" dirty="0"/>
          </a:p>
        </p:txBody>
      </p:sp>
      <p:sp>
        <p:nvSpPr>
          <p:cNvPr id="5" name="Номер слайда 4"/>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13149978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0"/>
            <a:ext cx="6347713" cy="1320800"/>
          </a:xfrm>
        </p:spPr>
        <p:txBody>
          <a:bodyPr/>
          <a:lstStyle/>
          <a:p>
            <a:r>
              <a:rPr lang="ru-RU" b="1" dirty="0"/>
              <a:t>Проблема</a:t>
            </a:r>
            <a:br>
              <a:rPr lang="ru-RU" b="1" dirty="0"/>
            </a:br>
            <a:endParaRPr lang="ru-RU" dirty="0"/>
          </a:p>
        </p:txBody>
      </p:sp>
      <p:sp>
        <p:nvSpPr>
          <p:cNvPr id="3" name="Объект 2"/>
          <p:cNvSpPr>
            <a:spLocks noGrp="1"/>
          </p:cNvSpPr>
          <p:nvPr>
            <p:ph idx="1"/>
          </p:nvPr>
        </p:nvSpPr>
        <p:spPr>
          <a:xfrm>
            <a:off x="609600" y="838200"/>
            <a:ext cx="6347714" cy="3880773"/>
          </a:xfrm>
        </p:spPr>
        <p:txBody>
          <a:bodyPr/>
          <a:lstStyle/>
          <a:p>
            <a:r>
              <a:rPr lang="ru-RU" dirty="0"/>
              <a:t>Паттерн Компоновщик имеет смысл только тогда, когда основная модель вашей программы может быть структурирована в виде дерева.</a:t>
            </a:r>
          </a:p>
          <a:p>
            <a:r>
              <a:rPr lang="ru-RU" dirty="0" smtClean="0"/>
              <a:t>Например</a:t>
            </a:r>
            <a:r>
              <a:rPr lang="ru-RU" dirty="0"/>
              <a:t>, есть два объекта — Продукт и Коробка. Коробка может содержать несколько  Продуктов и других Коробок поменьше. Те, в свою очередь, тоже содержат либо Продукты, либо Коробки и так далее.</a:t>
            </a:r>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2051" name="Picture 3" descr="Ð¡ÑÑÑÐºÑÑÑÐ° ÑÐ»Ð¾Ð¶Ð½Ð¾Ð³Ð¾ Ð·Ð°ÐºÐ°Ð·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956847"/>
            <a:ext cx="352425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328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normAutofit fontScale="90000"/>
          </a:bodyPr>
          <a:lstStyle/>
          <a:p>
            <a:r>
              <a:rPr lang="ru-RU" dirty="0" smtClean="0"/>
              <a:t>Реализация составного объекта </a:t>
            </a:r>
            <a:r>
              <a:rPr lang="en-US" dirty="0" err="1" smtClean="0"/>
              <a:t>CGroup</a:t>
            </a:r>
            <a:r>
              <a:rPr lang="en-US" dirty="0" smtClean="0"/>
              <a:t> (</a:t>
            </a:r>
            <a:r>
              <a:rPr lang="ru-RU" dirty="0" smtClean="0"/>
              <a:t>окончание)</a:t>
            </a:r>
            <a:endParaRPr lang="ru-RU" dirty="0"/>
          </a:p>
        </p:txBody>
      </p:sp>
      <p:sp>
        <p:nvSpPr>
          <p:cNvPr id="3" name="Прямоугольник 2"/>
          <p:cNvSpPr/>
          <p:nvPr/>
        </p:nvSpPr>
        <p:spPr>
          <a:xfrm>
            <a:off x="304800" y="1366873"/>
            <a:ext cx="8429684"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354013"/>
            <a:r>
              <a:rPr lang="en-US" sz="1200" b="1" dirty="0" smtClean="0">
                <a:latin typeface="Courier New" pitchFamily="49" charset="0"/>
                <a:cs typeface="Courier New" pitchFamily="49" charset="0"/>
              </a:rPr>
              <a:t>	virtual float </a:t>
            </a:r>
            <a:r>
              <a:rPr lang="en-US" sz="1200" b="1" dirty="0" err="1" smtClean="0">
                <a:latin typeface="Courier New" pitchFamily="49" charset="0"/>
                <a:cs typeface="Courier New" pitchFamily="49" charset="0"/>
              </a:rPr>
              <a:t>GetWidth</a:t>
            </a:r>
            <a:r>
              <a:rPr lang="en-US" sz="1200" b="1" dirty="0" smtClean="0">
                <a:latin typeface="Courier New" pitchFamily="49" charset="0"/>
                <a:cs typeface="Courier New" pitchFamily="49" charset="0"/>
              </a:rPr>
              <a:t>()const</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if (</a:t>
            </a:r>
            <a:r>
              <a:rPr lang="en-US" sz="1200" b="1" dirty="0" err="1" smtClean="0">
                <a:latin typeface="Courier New" pitchFamily="49" charset="0"/>
                <a:cs typeface="Courier New" pitchFamily="49" charset="0"/>
              </a:rPr>
              <a:t>m_children.empty</a:t>
            </a:r>
            <a:r>
              <a:rPr lang="en-US" sz="1200" b="1" dirty="0" smtClean="0">
                <a:latin typeface="Courier New" pitchFamily="49" charset="0"/>
                <a:cs typeface="Courier New" pitchFamily="49" charset="0"/>
              </a:rPr>
              <a:t>()) return 0;</a:t>
            </a:r>
          </a:p>
          <a:p>
            <a:pPr defTabSz="354013"/>
            <a:endParaRPr lang="en-US" sz="1200" b="1" dirty="0" smtClean="0">
              <a:latin typeface="Courier New" pitchFamily="49" charset="0"/>
              <a:cs typeface="Courier New" pitchFamily="49" charset="0"/>
            </a:endParaRPr>
          </a:p>
          <a:p>
            <a:pPr defTabSz="354013"/>
            <a:r>
              <a:rPr lang="en-US" sz="1200" b="1" dirty="0" smtClean="0">
                <a:solidFill>
                  <a:srgbClr val="FF0000"/>
                </a:solidFill>
                <a:latin typeface="Courier New" pitchFamily="49" charset="0"/>
                <a:cs typeface="Courier New" pitchFamily="49" charset="0"/>
              </a:rPr>
              <a:t>		float right =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(0)-&gt;</a:t>
            </a:r>
            <a:r>
              <a:rPr lang="en-US" sz="1200" b="1" dirty="0" err="1" smtClean="0">
                <a:solidFill>
                  <a:srgbClr val="FF0000"/>
                </a:solidFill>
                <a:latin typeface="Courier New" pitchFamily="49" charset="0"/>
                <a:cs typeface="Courier New" pitchFamily="49" charset="0"/>
              </a:rPr>
              <a:t>GetLeft</a:t>
            </a:r>
            <a:r>
              <a:rPr lang="en-US" sz="1200" b="1" dirty="0" smtClean="0">
                <a:solidFill>
                  <a:srgbClr val="FF0000"/>
                </a:solidFill>
                <a:latin typeface="Courier New" pitchFamily="49" charset="0"/>
                <a:cs typeface="Courier New" pitchFamily="49" charset="0"/>
              </a:rPr>
              <a:t>() +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(0)-&gt;</a:t>
            </a:r>
            <a:r>
              <a:rPr lang="en-US" sz="1200" b="1" dirty="0" err="1" smtClean="0">
                <a:solidFill>
                  <a:srgbClr val="FF0000"/>
                </a:solidFill>
                <a:latin typeface="Courier New" pitchFamily="49" charset="0"/>
                <a:cs typeface="Courier New" pitchFamily="49" charset="0"/>
              </a:rPr>
              <a:t>GetWidth</a:t>
            </a:r>
            <a:r>
              <a:rPr lang="en-US" sz="1200" b="1" dirty="0" smtClean="0">
                <a:solidFill>
                  <a:srgbClr val="FF0000"/>
                </a:solidFill>
                <a:latin typeface="Courier New" pitchFamily="49" charset="0"/>
                <a:cs typeface="Courier New" pitchFamily="49" charset="0"/>
              </a:rPr>
              <a:t>();</a:t>
            </a:r>
          </a:p>
          <a:p>
            <a:pPr defTabSz="354013"/>
            <a:r>
              <a:rPr lang="en-US" sz="1200" b="1" dirty="0" smtClean="0">
                <a:solidFill>
                  <a:srgbClr val="FF0000"/>
                </a:solidFill>
                <a:latin typeface="Courier New" pitchFamily="49" charset="0"/>
                <a:cs typeface="Courier New" pitchFamily="49" charset="0"/>
              </a:rPr>
              <a:t>		for (</a:t>
            </a:r>
            <a:r>
              <a:rPr lang="en-US" sz="1200" b="1" dirty="0" err="1" smtClean="0">
                <a:solidFill>
                  <a:srgbClr val="FF0000"/>
                </a:solidFill>
                <a:latin typeface="Courier New" pitchFamily="49" charset="0"/>
                <a:cs typeface="Courier New" pitchFamily="49" charset="0"/>
              </a:rPr>
              <a:t>size_t</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 = 1;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 &lt; </a:t>
            </a:r>
            <a:r>
              <a:rPr lang="en-US" sz="1200" b="1" dirty="0" err="1" smtClean="0">
                <a:solidFill>
                  <a:srgbClr val="FF0000"/>
                </a:solidFill>
                <a:latin typeface="Courier New" pitchFamily="49" charset="0"/>
                <a:cs typeface="Courier New" pitchFamily="49" charset="0"/>
              </a:rPr>
              <a:t>GetChildCount</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a:t>
            </a:r>
          </a:p>
          <a:p>
            <a:pPr defTabSz="354013"/>
            <a:r>
              <a:rPr lang="ru-RU" sz="1200" b="1" dirty="0" smtClean="0">
                <a:solidFill>
                  <a:srgbClr val="FF0000"/>
                </a:solidFill>
                <a:latin typeface="Courier New" pitchFamily="49" charset="0"/>
                <a:cs typeface="Courier New" pitchFamily="49" charset="0"/>
              </a:rPr>
              <a:t>		{</a:t>
            </a:r>
          </a:p>
          <a:p>
            <a:pPr defTabSz="354013"/>
            <a:r>
              <a:rPr lang="en-US" sz="1200" b="1" dirty="0" smtClean="0">
                <a:solidFill>
                  <a:srgbClr val="FF0000"/>
                </a:solidFill>
                <a:latin typeface="Courier New" pitchFamily="49" charset="0"/>
                <a:cs typeface="Courier New" pitchFamily="49" charset="0"/>
              </a:rPr>
              <a:t>			right = std::max(right,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)-&gt;</a:t>
            </a:r>
            <a:r>
              <a:rPr lang="en-US" sz="1200" b="1" dirty="0" err="1" smtClean="0">
                <a:solidFill>
                  <a:srgbClr val="FF0000"/>
                </a:solidFill>
                <a:latin typeface="Courier New" pitchFamily="49" charset="0"/>
                <a:cs typeface="Courier New" pitchFamily="49" charset="0"/>
              </a:rPr>
              <a:t>GetLeft</a:t>
            </a:r>
            <a:r>
              <a:rPr lang="en-US" sz="1200" b="1" dirty="0" smtClean="0">
                <a:solidFill>
                  <a:srgbClr val="FF0000"/>
                </a:solidFill>
                <a:latin typeface="Courier New" pitchFamily="49" charset="0"/>
                <a:cs typeface="Courier New" pitchFamily="49" charset="0"/>
              </a:rPr>
              <a:t>() +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)-&gt;</a:t>
            </a:r>
            <a:r>
              <a:rPr lang="en-US" sz="1200" b="1" dirty="0" err="1" smtClean="0">
                <a:solidFill>
                  <a:srgbClr val="FF0000"/>
                </a:solidFill>
                <a:latin typeface="Courier New" pitchFamily="49" charset="0"/>
                <a:cs typeface="Courier New" pitchFamily="49" charset="0"/>
              </a:rPr>
              <a:t>GetWidth</a:t>
            </a:r>
            <a:r>
              <a:rPr lang="en-US" sz="1200" b="1" dirty="0" smtClean="0">
                <a:solidFill>
                  <a:srgbClr val="FF0000"/>
                </a:solidFill>
                <a:latin typeface="Courier New" pitchFamily="49" charset="0"/>
                <a:cs typeface="Courier New" pitchFamily="49" charset="0"/>
              </a:rPr>
              <a:t>());</a:t>
            </a:r>
          </a:p>
          <a:p>
            <a:pPr defTabSz="354013"/>
            <a:r>
              <a:rPr lang="ru-RU" sz="1200" b="1" dirty="0" smtClean="0">
                <a:solidFill>
                  <a:srgbClr val="FF0000"/>
                </a:solidFill>
                <a:latin typeface="Courier New" pitchFamily="49" charset="0"/>
                <a:cs typeface="Courier New" pitchFamily="49" charset="0"/>
              </a:rPr>
              <a:t>		}</a:t>
            </a:r>
          </a:p>
          <a:p>
            <a:pPr defTabSz="354013"/>
            <a:endParaRPr lang="en-US" sz="1200" b="1" dirty="0" smtClean="0">
              <a:latin typeface="Courier New" pitchFamily="49" charset="0"/>
              <a:cs typeface="Courier New" pitchFamily="49" charset="0"/>
            </a:endParaRPr>
          </a:p>
          <a:p>
            <a:pPr defTabSz="354013"/>
            <a:r>
              <a:rPr lang="en-US" sz="1200" b="1" dirty="0" smtClean="0">
                <a:latin typeface="Courier New" pitchFamily="49" charset="0"/>
                <a:cs typeface="Courier New" pitchFamily="49" charset="0"/>
              </a:rPr>
              <a:t>		return right - </a:t>
            </a:r>
            <a:r>
              <a:rPr lang="en-US" sz="1200" b="1" dirty="0" err="1" smtClean="0">
                <a:latin typeface="Courier New" pitchFamily="49" charset="0"/>
                <a:cs typeface="Courier New" pitchFamily="49" charset="0"/>
              </a:rPr>
              <a:t>GetLeft</a:t>
            </a:r>
            <a:r>
              <a:rPr lang="en-US" sz="1200" b="1" dirty="0" smtClean="0">
                <a:latin typeface="Courier New" pitchFamily="49" charset="0"/>
                <a:cs typeface="Courier New" pitchFamily="49" charset="0"/>
              </a:rPr>
              <a:t>();</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virtual float </a:t>
            </a:r>
            <a:r>
              <a:rPr lang="en-US" sz="1200" b="1" dirty="0" err="1" smtClean="0">
                <a:latin typeface="Courier New" pitchFamily="49" charset="0"/>
                <a:cs typeface="Courier New" pitchFamily="49" charset="0"/>
              </a:rPr>
              <a:t>GetHeight</a:t>
            </a:r>
            <a:r>
              <a:rPr lang="en-US" sz="1200" b="1" dirty="0" smtClean="0">
                <a:latin typeface="Courier New" pitchFamily="49" charset="0"/>
                <a:cs typeface="Courier New" pitchFamily="49" charset="0"/>
              </a:rPr>
              <a:t>()const</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if (</a:t>
            </a:r>
            <a:r>
              <a:rPr lang="en-US" sz="1200" b="1" dirty="0" err="1" smtClean="0">
                <a:latin typeface="Courier New" pitchFamily="49" charset="0"/>
                <a:cs typeface="Courier New" pitchFamily="49" charset="0"/>
              </a:rPr>
              <a:t>m_children.empty</a:t>
            </a:r>
            <a:r>
              <a:rPr lang="en-US" sz="1200" b="1" dirty="0" smtClean="0">
                <a:latin typeface="Courier New" pitchFamily="49" charset="0"/>
                <a:cs typeface="Courier New" pitchFamily="49" charset="0"/>
              </a:rPr>
              <a:t>()) return 0;</a:t>
            </a:r>
          </a:p>
          <a:p>
            <a:pPr defTabSz="354013"/>
            <a:endParaRPr lang="en-US" sz="1200" b="1" dirty="0" smtClean="0">
              <a:latin typeface="Courier New" pitchFamily="49" charset="0"/>
              <a:cs typeface="Courier New" pitchFamily="49" charset="0"/>
            </a:endParaRPr>
          </a:p>
          <a:p>
            <a:pPr defTabSz="354013"/>
            <a:r>
              <a:rPr lang="en-US" sz="1200" b="1" dirty="0" smtClean="0">
                <a:solidFill>
                  <a:srgbClr val="FF0000"/>
                </a:solidFill>
                <a:latin typeface="Courier New" pitchFamily="49" charset="0"/>
                <a:cs typeface="Courier New" pitchFamily="49" charset="0"/>
              </a:rPr>
              <a:t>		float bottom =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(0)-&gt;</a:t>
            </a:r>
            <a:r>
              <a:rPr lang="en-US" sz="1200" b="1" dirty="0" err="1" smtClean="0">
                <a:solidFill>
                  <a:srgbClr val="FF0000"/>
                </a:solidFill>
                <a:latin typeface="Courier New" pitchFamily="49" charset="0"/>
                <a:cs typeface="Courier New" pitchFamily="49" charset="0"/>
              </a:rPr>
              <a:t>GetTop</a:t>
            </a:r>
            <a:r>
              <a:rPr lang="en-US" sz="1200" b="1" dirty="0" smtClean="0">
                <a:solidFill>
                  <a:srgbClr val="FF0000"/>
                </a:solidFill>
                <a:latin typeface="Courier New" pitchFamily="49" charset="0"/>
                <a:cs typeface="Courier New" pitchFamily="49" charset="0"/>
              </a:rPr>
              <a:t>() +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(0)-&gt;</a:t>
            </a:r>
            <a:r>
              <a:rPr lang="en-US" sz="1200" b="1" dirty="0" err="1" smtClean="0">
                <a:solidFill>
                  <a:srgbClr val="FF0000"/>
                </a:solidFill>
                <a:latin typeface="Courier New" pitchFamily="49" charset="0"/>
                <a:cs typeface="Courier New" pitchFamily="49" charset="0"/>
              </a:rPr>
              <a:t>GetHeight</a:t>
            </a:r>
            <a:r>
              <a:rPr lang="en-US" sz="1200" b="1" dirty="0" smtClean="0">
                <a:solidFill>
                  <a:srgbClr val="FF0000"/>
                </a:solidFill>
                <a:latin typeface="Courier New" pitchFamily="49" charset="0"/>
                <a:cs typeface="Courier New" pitchFamily="49" charset="0"/>
              </a:rPr>
              <a:t>();</a:t>
            </a:r>
          </a:p>
          <a:p>
            <a:pPr defTabSz="354013"/>
            <a:r>
              <a:rPr lang="en-US" sz="1200" b="1" dirty="0" smtClean="0">
                <a:solidFill>
                  <a:srgbClr val="FF0000"/>
                </a:solidFill>
                <a:latin typeface="Courier New" pitchFamily="49" charset="0"/>
                <a:cs typeface="Courier New" pitchFamily="49" charset="0"/>
              </a:rPr>
              <a:t>		for (</a:t>
            </a:r>
            <a:r>
              <a:rPr lang="en-US" sz="1200" b="1" dirty="0" err="1" smtClean="0">
                <a:solidFill>
                  <a:srgbClr val="FF0000"/>
                </a:solidFill>
                <a:latin typeface="Courier New" pitchFamily="49" charset="0"/>
                <a:cs typeface="Courier New" pitchFamily="49" charset="0"/>
              </a:rPr>
              <a:t>size_t</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 = 1;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 &lt; </a:t>
            </a:r>
            <a:r>
              <a:rPr lang="en-US" sz="1200" b="1" dirty="0" err="1" smtClean="0">
                <a:solidFill>
                  <a:srgbClr val="FF0000"/>
                </a:solidFill>
                <a:latin typeface="Courier New" pitchFamily="49" charset="0"/>
                <a:cs typeface="Courier New" pitchFamily="49" charset="0"/>
              </a:rPr>
              <a:t>GetChildCount</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a:t>
            </a:r>
          </a:p>
          <a:p>
            <a:pPr defTabSz="354013"/>
            <a:r>
              <a:rPr lang="ru-RU" sz="1200" b="1" dirty="0" smtClean="0">
                <a:solidFill>
                  <a:srgbClr val="FF0000"/>
                </a:solidFill>
                <a:latin typeface="Courier New" pitchFamily="49" charset="0"/>
                <a:cs typeface="Courier New" pitchFamily="49" charset="0"/>
              </a:rPr>
              <a:t>		{</a:t>
            </a:r>
          </a:p>
          <a:p>
            <a:pPr defTabSz="354013"/>
            <a:r>
              <a:rPr lang="en-US" sz="1200" b="1" dirty="0" smtClean="0">
                <a:solidFill>
                  <a:srgbClr val="FF0000"/>
                </a:solidFill>
                <a:latin typeface="Courier New" pitchFamily="49" charset="0"/>
                <a:cs typeface="Courier New" pitchFamily="49" charset="0"/>
              </a:rPr>
              <a:t>			bottom = std::max(bottom,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)-&gt;</a:t>
            </a:r>
            <a:r>
              <a:rPr lang="en-US" sz="1200" b="1" dirty="0" err="1" smtClean="0">
                <a:solidFill>
                  <a:srgbClr val="FF0000"/>
                </a:solidFill>
                <a:latin typeface="Courier New" pitchFamily="49" charset="0"/>
                <a:cs typeface="Courier New" pitchFamily="49" charset="0"/>
              </a:rPr>
              <a:t>GetTop</a:t>
            </a:r>
            <a:r>
              <a:rPr lang="en-US" sz="1200" b="1" dirty="0" smtClean="0">
                <a:solidFill>
                  <a:srgbClr val="FF0000"/>
                </a:solidFill>
                <a:latin typeface="Courier New" pitchFamily="49" charset="0"/>
                <a:cs typeface="Courier New" pitchFamily="49" charset="0"/>
              </a:rPr>
              <a:t>() + </a:t>
            </a:r>
            <a:r>
              <a:rPr lang="en-US" sz="1200" b="1" dirty="0" err="1" smtClean="0">
                <a:solidFill>
                  <a:srgbClr val="FF0000"/>
                </a:solidFill>
                <a:latin typeface="Courier New" pitchFamily="49" charset="0"/>
                <a:cs typeface="Courier New" pitchFamily="49" charset="0"/>
              </a:rPr>
              <a:t>GetChild</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i</a:t>
            </a:r>
            <a:r>
              <a:rPr lang="en-US" sz="1200" b="1" dirty="0" smtClean="0">
                <a:solidFill>
                  <a:srgbClr val="FF0000"/>
                </a:solidFill>
                <a:latin typeface="Courier New" pitchFamily="49" charset="0"/>
                <a:cs typeface="Courier New" pitchFamily="49" charset="0"/>
              </a:rPr>
              <a:t>)-&gt;</a:t>
            </a:r>
            <a:r>
              <a:rPr lang="en-US" sz="1200" b="1" dirty="0" err="1" smtClean="0">
                <a:solidFill>
                  <a:srgbClr val="FF0000"/>
                </a:solidFill>
                <a:latin typeface="Courier New" pitchFamily="49" charset="0"/>
                <a:cs typeface="Courier New" pitchFamily="49" charset="0"/>
              </a:rPr>
              <a:t>GetHeight</a:t>
            </a:r>
            <a:r>
              <a:rPr lang="en-US" sz="1200" b="1" dirty="0" smtClean="0">
                <a:solidFill>
                  <a:srgbClr val="FF0000"/>
                </a:solidFill>
                <a:latin typeface="Courier New" pitchFamily="49" charset="0"/>
                <a:cs typeface="Courier New" pitchFamily="49" charset="0"/>
              </a:rPr>
              <a:t>());</a:t>
            </a:r>
          </a:p>
          <a:p>
            <a:pPr defTabSz="354013"/>
            <a:r>
              <a:rPr lang="ru-RU" sz="1200" b="1" dirty="0" smtClean="0">
                <a:solidFill>
                  <a:srgbClr val="FF0000"/>
                </a:solidFill>
                <a:latin typeface="Courier New" pitchFamily="49" charset="0"/>
                <a:cs typeface="Courier New" pitchFamily="49" charset="0"/>
              </a:rPr>
              <a:t>		}</a:t>
            </a:r>
            <a:endParaRPr lang="en-US" sz="1200" b="1" dirty="0" smtClean="0">
              <a:solidFill>
                <a:srgbClr val="FF0000"/>
              </a:solidFill>
              <a:latin typeface="Courier New" pitchFamily="49" charset="0"/>
              <a:cs typeface="Courier New" pitchFamily="49" charset="0"/>
            </a:endParaRPr>
          </a:p>
          <a:p>
            <a:pPr defTabSz="354013"/>
            <a:endParaRPr lang="ru-RU" sz="1200" b="1" dirty="0" smtClean="0">
              <a:latin typeface="Courier New" pitchFamily="49" charset="0"/>
              <a:cs typeface="Courier New" pitchFamily="49" charset="0"/>
            </a:endParaRPr>
          </a:p>
          <a:p>
            <a:pPr defTabSz="354013"/>
            <a:r>
              <a:rPr lang="en-US" sz="1200" b="1" dirty="0" smtClean="0">
                <a:latin typeface="Courier New" pitchFamily="49" charset="0"/>
                <a:cs typeface="Courier New" pitchFamily="49" charset="0"/>
              </a:rPr>
              <a:t>		return bottom - </a:t>
            </a:r>
            <a:r>
              <a:rPr lang="en-US" sz="1200" b="1" dirty="0" err="1" smtClean="0">
                <a:latin typeface="Courier New" pitchFamily="49" charset="0"/>
                <a:cs typeface="Courier New" pitchFamily="49" charset="0"/>
              </a:rPr>
              <a:t>GetTop</a:t>
            </a:r>
            <a:r>
              <a:rPr lang="en-US" sz="1200" b="1" dirty="0" smtClean="0">
                <a:latin typeface="Courier New" pitchFamily="49" charset="0"/>
                <a:cs typeface="Courier New" pitchFamily="49" charset="0"/>
              </a:rPr>
              <a:t>();</a:t>
            </a:r>
          </a:p>
          <a:p>
            <a:pPr defTabSz="354013"/>
            <a:r>
              <a:rPr lang="ru-RU"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a:t>
            </a:r>
            <a:endParaRPr lang="ru-RU" sz="1200" b="1" dirty="0" smtClean="0">
              <a:latin typeface="Courier New" pitchFamily="49" charset="0"/>
              <a:cs typeface="Courier New" pitchFamily="49" charset="0"/>
            </a:endParaRPr>
          </a:p>
        </p:txBody>
      </p:sp>
      <p:sp>
        <p:nvSpPr>
          <p:cNvPr id="4" name="Выноска 1 3"/>
          <p:cNvSpPr/>
          <p:nvPr/>
        </p:nvSpPr>
        <p:spPr>
          <a:xfrm>
            <a:off x="6215074" y="3571876"/>
            <a:ext cx="2643174" cy="714380"/>
          </a:xfrm>
          <a:prstGeom prst="borderCallout1">
            <a:avLst>
              <a:gd name="adj1" fmla="val 74792"/>
              <a:gd name="adj2" fmla="val -2985"/>
              <a:gd name="adj3" fmla="val 108162"/>
              <a:gd name="adj4" fmla="val -59666"/>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Графические операции</a:t>
            </a:r>
            <a:endParaRPr lang="ru-RU" sz="1600" dirty="0"/>
          </a:p>
        </p:txBody>
      </p:sp>
      <p:sp>
        <p:nvSpPr>
          <p:cNvPr id="5" name="Номер слайда 4"/>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929260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47"/>
          <p:cNvGrpSpPr/>
          <p:nvPr/>
        </p:nvGrpSpPr>
        <p:grpSpPr>
          <a:xfrm>
            <a:off x="4881604" y="4281537"/>
            <a:ext cx="2143140" cy="1785950"/>
            <a:chOff x="3214678" y="4786322"/>
            <a:chExt cx="2143140" cy="1785950"/>
          </a:xfrm>
        </p:grpSpPr>
        <p:sp>
          <p:nvSpPr>
            <p:cNvPr id="12" name="Прямоугольник 11"/>
            <p:cNvSpPr/>
            <p:nvPr/>
          </p:nvSpPr>
          <p:spPr>
            <a:xfrm>
              <a:off x="4286248" y="478632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4643438" y="478632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5000628" y="478632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p:cNvSpPr/>
            <p:nvPr/>
          </p:nvSpPr>
          <p:spPr>
            <a:xfrm>
              <a:off x="3214678" y="478632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3571868" y="478632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3929058" y="478632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4286248" y="514351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4643438" y="514351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5000628" y="514351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p:cNvSpPr/>
            <p:nvPr/>
          </p:nvSpPr>
          <p:spPr>
            <a:xfrm>
              <a:off x="3214678" y="514351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Прямоугольник 21"/>
            <p:cNvSpPr/>
            <p:nvPr/>
          </p:nvSpPr>
          <p:spPr>
            <a:xfrm>
              <a:off x="3571868" y="514351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Прямоугольник 22"/>
            <p:cNvSpPr/>
            <p:nvPr/>
          </p:nvSpPr>
          <p:spPr>
            <a:xfrm>
              <a:off x="3929058" y="514351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23"/>
            <p:cNvSpPr/>
            <p:nvPr/>
          </p:nvSpPr>
          <p:spPr>
            <a:xfrm>
              <a:off x="4286248" y="550070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24"/>
            <p:cNvSpPr/>
            <p:nvPr/>
          </p:nvSpPr>
          <p:spPr>
            <a:xfrm>
              <a:off x="4643438" y="550070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p:cNvSpPr/>
            <p:nvPr/>
          </p:nvSpPr>
          <p:spPr>
            <a:xfrm>
              <a:off x="5000628" y="550070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p:cNvSpPr/>
            <p:nvPr/>
          </p:nvSpPr>
          <p:spPr>
            <a:xfrm>
              <a:off x="3214678" y="550070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Прямоугольник 27"/>
            <p:cNvSpPr/>
            <p:nvPr/>
          </p:nvSpPr>
          <p:spPr>
            <a:xfrm>
              <a:off x="3571868" y="550070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Прямоугольник 28"/>
            <p:cNvSpPr/>
            <p:nvPr/>
          </p:nvSpPr>
          <p:spPr>
            <a:xfrm>
              <a:off x="3929058" y="550070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рямоугольник 29"/>
            <p:cNvSpPr/>
            <p:nvPr/>
          </p:nvSpPr>
          <p:spPr>
            <a:xfrm>
              <a:off x="4286248" y="585789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рямоугольник 30"/>
            <p:cNvSpPr/>
            <p:nvPr/>
          </p:nvSpPr>
          <p:spPr>
            <a:xfrm>
              <a:off x="4643438" y="585789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рямоугольник 31"/>
            <p:cNvSpPr/>
            <p:nvPr/>
          </p:nvSpPr>
          <p:spPr>
            <a:xfrm>
              <a:off x="5000628" y="585789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рямоугольник 32"/>
            <p:cNvSpPr/>
            <p:nvPr/>
          </p:nvSpPr>
          <p:spPr>
            <a:xfrm>
              <a:off x="3214678" y="585789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рямоугольник 33"/>
            <p:cNvSpPr/>
            <p:nvPr/>
          </p:nvSpPr>
          <p:spPr>
            <a:xfrm>
              <a:off x="3571868" y="585789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34"/>
            <p:cNvSpPr/>
            <p:nvPr/>
          </p:nvSpPr>
          <p:spPr>
            <a:xfrm>
              <a:off x="3929058" y="585789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рямоугольник 35"/>
            <p:cNvSpPr/>
            <p:nvPr/>
          </p:nvSpPr>
          <p:spPr>
            <a:xfrm>
              <a:off x="4286248" y="621508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p:cNvSpPr/>
            <p:nvPr/>
          </p:nvSpPr>
          <p:spPr>
            <a:xfrm>
              <a:off x="4643438" y="621508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Прямоугольник 37"/>
            <p:cNvSpPr/>
            <p:nvPr/>
          </p:nvSpPr>
          <p:spPr>
            <a:xfrm>
              <a:off x="5000628" y="621508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рямоугольник 38"/>
            <p:cNvSpPr/>
            <p:nvPr/>
          </p:nvSpPr>
          <p:spPr>
            <a:xfrm>
              <a:off x="3214678" y="621508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Прямоугольник 39"/>
            <p:cNvSpPr/>
            <p:nvPr/>
          </p:nvSpPr>
          <p:spPr>
            <a:xfrm>
              <a:off x="3571868" y="621508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рямоугольник 40"/>
            <p:cNvSpPr/>
            <p:nvPr/>
          </p:nvSpPr>
          <p:spPr>
            <a:xfrm>
              <a:off x="3929058" y="6215082"/>
              <a:ext cx="357190" cy="357190"/>
            </a:xfrm>
            <a:prstGeom prst="rect">
              <a:avLst/>
            </a:prstGeom>
            <a:noFill/>
            <a:ln w="31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 name="Заголовок 1"/>
          <p:cNvSpPr>
            <a:spLocks noGrp="1"/>
          </p:cNvSpPr>
          <p:nvPr>
            <p:ph type="title" idx="4294967295"/>
          </p:nvPr>
        </p:nvSpPr>
        <p:spPr>
          <a:xfrm>
            <a:off x="0" y="274638"/>
            <a:ext cx="8229600" cy="1143000"/>
          </a:xfrm>
        </p:spPr>
        <p:txBody>
          <a:bodyPr>
            <a:normAutofit/>
          </a:bodyPr>
          <a:lstStyle/>
          <a:p>
            <a:r>
              <a:rPr lang="ru-RU" dirty="0" smtClean="0"/>
              <a:t>Пример использования</a:t>
            </a:r>
            <a:endParaRPr lang="ru-RU" dirty="0"/>
          </a:p>
        </p:txBody>
      </p:sp>
      <p:sp>
        <p:nvSpPr>
          <p:cNvPr id="3" name="Прямоугольник 2"/>
          <p:cNvSpPr/>
          <p:nvPr/>
        </p:nvSpPr>
        <p:spPr>
          <a:xfrm>
            <a:off x="285720" y="1016415"/>
            <a:ext cx="8143932" cy="34163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defTabSz="354013"/>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main(</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argc</a:t>
            </a:r>
            <a:r>
              <a:rPr lang="en-US" sz="1200" b="1" dirty="0" smtClean="0">
                <a:latin typeface="Courier New" pitchFamily="49" charset="0"/>
                <a:cs typeface="Courier New" pitchFamily="49" charset="0"/>
              </a:rPr>
              <a:t>, char * </a:t>
            </a:r>
            <a:r>
              <a:rPr lang="en-US" sz="1200" b="1" dirty="0" err="1" smtClean="0">
                <a:latin typeface="Courier New" pitchFamily="49" charset="0"/>
                <a:cs typeface="Courier New" pitchFamily="49" charset="0"/>
              </a:rPr>
              <a:t>argv</a:t>
            </a:r>
            <a:r>
              <a:rPr lang="en-US" sz="1200" b="1" dirty="0" smtClean="0">
                <a:latin typeface="Courier New" pitchFamily="49" charset="0"/>
                <a:cs typeface="Courier New" pitchFamily="49" charset="0"/>
              </a:rPr>
              <a:t>[])</a:t>
            </a:r>
          </a:p>
          <a:p>
            <a:pPr defTabSz="354013"/>
            <a:r>
              <a:rPr lang="ru-RU" sz="1200" b="1" dirty="0" smtClean="0">
                <a:latin typeface="Courier New" pitchFamily="49" charset="0"/>
                <a:cs typeface="Courier New" pitchFamily="49" charset="0"/>
              </a:rPr>
              <a:t>{</a:t>
            </a:r>
          </a:p>
          <a:p>
            <a:pPr defTabSz="354013"/>
            <a:r>
              <a:rPr lang="en-US" sz="1200" b="1" dirty="0" smtClean="0">
                <a:latin typeface="Courier New" pitchFamily="49" charset="0"/>
                <a:cs typeface="Courier New" pitchFamily="49" charset="0"/>
              </a:rPr>
              <a:t>	</a:t>
            </a:r>
            <a:r>
              <a:rPr lang="en-US" sz="1200" b="1" dirty="0" err="1" smtClean="0">
                <a:solidFill>
                  <a:srgbClr val="00B0F0"/>
                </a:solidFill>
                <a:latin typeface="Courier New" pitchFamily="49" charset="0"/>
                <a:cs typeface="Courier New" pitchFamily="49" charset="0"/>
              </a:rPr>
              <a:t>CGraphicPtr</a:t>
            </a:r>
            <a:r>
              <a:rPr lang="en-US" sz="1200" b="1" dirty="0" smtClean="0">
                <a:solidFill>
                  <a:srgbClr val="00B0F0"/>
                </a:solidFill>
                <a:latin typeface="Courier New" pitchFamily="49" charset="0"/>
                <a:cs typeface="Courier New" pitchFamily="49" charset="0"/>
              </a:rPr>
              <a:t> </a:t>
            </a:r>
            <a:r>
              <a:rPr lang="en-US" sz="1200" b="1" dirty="0" err="1" smtClean="0">
                <a:solidFill>
                  <a:srgbClr val="00B0F0"/>
                </a:solidFill>
                <a:latin typeface="Courier New" pitchFamily="49" charset="0"/>
                <a:cs typeface="Courier New" pitchFamily="49" charset="0"/>
              </a:rPr>
              <a:t>pGroupedShape</a:t>
            </a:r>
            <a:r>
              <a:rPr lang="en-US" sz="1200" b="1" dirty="0" smtClean="0">
                <a:solidFill>
                  <a:srgbClr val="00B0F0"/>
                </a:solidFill>
                <a:latin typeface="Courier New" pitchFamily="49" charset="0"/>
                <a:cs typeface="Courier New" pitchFamily="49" charset="0"/>
              </a:rPr>
              <a:t>(new </a:t>
            </a:r>
            <a:r>
              <a:rPr lang="en-US" sz="1200" b="1" dirty="0" err="1" smtClean="0">
                <a:solidFill>
                  <a:srgbClr val="00B0F0"/>
                </a:solidFill>
                <a:latin typeface="Courier New" pitchFamily="49" charset="0"/>
                <a:cs typeface="Courier New" pitchFamily="49" charset="0"/>
              </a:rPr>
              <a:t>CGroup</a:t>
            </a:r>
            <a:r>
              <a:rPr lang="en-US" sz="1200" b="1" dirty="0" smtClean="0">
                <a:solidFill>
                  <a:srgbClr val="00B0F0"/>
                </a:solidFill>
                <a:latin typeface="Courier New" pitchFamily="49" charset="0"/>
                <a:cs typeface="Courier New" pitchFamily="49" charset="0"/>
              </a:rPr>
              <a:t>());</a:t>
            </a:r>
          </a:p>
          <a:p>
            <a:pPr defTabSz="354013"/>
            <a:r>
              <a:rPr lang="en-US" sz="1200" b="1" dirty="0" smtClean="0">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CGraphicPtr</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pRectangle</a:t>
            </a:r>
            <a:r>
              <a:rPr lang="en-US" sz="1200" b="1" dirty="0" smtClean="0">
                <a:solidFill>
                  <a:srgbClr val="FF0000"/>
                </a:solidFill>
                <a:latin typeface="Courier New" pitchFamily="49" charset="0"/>
                <a:cs typeface="Courier New" pitchFamily="49" charset="0"/>
              </a:rPr>
              <a:t>(new </a:t>
            </a:r>
            <a:r>
              <a:rPr lang="en-US" sz="1200" b="1" dirty="0" err="1" smtClean="0">
                <a:solidFill>
                  <a:srgbClr val="FF0000"/>
                </a:solidFill>
                <a:latin typeface="Courier New" pitchFamily="49" charset="0"/>
                <a:cs typeface="Courier New" pitchFamily="49" charset="0"/>
              </a:rPr>
              <a:t>CRectangle</a:t>
            </a:r>
            <a:r>
              <a:rPr lang="en-US" sz="1200" b="1" dirty="0" smtClean="0">
                <a:solidFill>
                  <a:srgbClr val="FF0000"/>
                </a:solidFill>
                <a:latin typeface="Courier New" pitchFamily="49" charset="0"/>
                <a:cs typeface="Courier New" pitchFamily="49" charset="0"/>
              </a:rPr>
              <a:t>(</a:t>
            </a:r>
            <a:r>
              <a:rPr lang="ru-RU" sz="1200" b="1" dirty="0" smtClean="0">
                <a:solidFill>
                  <a:srgbClr val="FF0000"/>
                </a:solidFill>
                <a:latin typeface="Courier New" pitchFamily="49" charset="0"/>
                <a:cs typeface="Courier New" pitchFamily="49" charset="0"/>
              </a:rPr>
              <a:t>5</a:t>
            </a:r>
            <a:r>
              <a:rPr lang="en-US" sz="1200" b="1" dirty="0" smtClean="0">
                <a:solidFill>
                  <a:srgbClr val="FF0000"/>
                </a:solidFill>
                <a:latin typeface="Courier New" pitchFamily="49" charset="0"/>
                <a:cs typeface="Courier New" pitchFamily="49" charset="0"/>
              </a:rPr>
              <a:t>, </a:t>
            </a:r>
            <a:r>
              <a:rPr lang="ru-RU" sz="1200" b="1" dirty="0" smtClean="0">
                <a:solidFill>
                  <a:srgbClr val="FF0000"/>
                </a:solidFill>
                <a:latin typeface="Courier New" pitchFamily="49" charset="0"/>
                <a:cs typeface="Courier New" pitchFamily="49" charset="0"/>
              </a:rPr>
              <a:t>5</a:t>
            </a:r>
            <a:r>
              <a:rPr lang="en-US" sz="1200" b="1" dirty="0" smtClean="0">
                <a:solidFill>
                  <a:srgbClr val="FF0000"/>
                </a:solidFill>
                <a:latin typeface="Courier New" pitchFamily="49" charset="0"/>
                <a:cs typeface="Courier New" pitchFamily="49" charset="0"/>
              </a:rPr>
              <a:t>, </a:t>
            </a:r>
            <a:r>
              <a:rPr lang="ru-RU" sz="1200" b="1" dirty="0" smtClean="0">
                <a:solidFill>
                  <a:srgbClr val="FF0000"/>
                </a:solidFill>
                <a:latin typeface="Courier New" pitchFamily="49" charset="0"/>
                <a:cs typeface="Courier New" pitchFamily="49" charset="0"/>
              </a:rPr>
              <a:t>20</a:t>
            </a:r>
            <a:r>
              <a:rPr lang="en-US" sz="1200" b="1" dirty="0" smtClean="0">
                <a:solidFill>
                  <a:srgbClr val="FF0000"/>
                </a:solidFill>
                <a:latin typeface="Courier New" pitchFamily="49" charset="0"/>
                <a:cs typeface="Courier New" pitchFamily="49" charset="0"/>
              </a:rPr>
              <a:t>, </a:t>
            </a:r>
            <a:r>
              <a:rPr lang="ru-RU" sz="1200" b="1" dirty="0" smtClean="0">
                <a:solidFill>
                  <a:srgbClr val="FF0000"/>
                </a:solidFill>
                <a:latin typeface="Courier New" pitchFamily="49" charset="0"/>
                <a:cs typeface="Courier New" pitchFamily="49" charset="0"/>
              </a:rPr>
              <a:t>15</a:t>
            </a:r>
            <a:r>
              <a:rPr lang="en-US" sz="1200" b="1" dirty="0" smtClean="0">
                <a:solidFill>
                  <a:srgbClr val="FF0000"/>
                </a:solidFill>
                <a:latin typeface="Courier New" pitchFamily="49" charset="0"/>
                <a:cs typeface="Courier New" pitchFamily="49" charset="0"/>
              </a:rPr>
              <a:t>));</a:t>
            </a:r>
          </a:p>
          <a:p>
            <a:pPr defTabSz="354013"/>
            <a:r>
              <a:rPr lang="en-US" sz="1200" b="1" dirty="0" smtClean="0">
                <a:latin typeface="Courier New" pitchFamily="49" charset="0"/>
                <a:cs typeface="Courier New" pitchFamily="49" charset="0"/>
              </a:rPr>
              <a:t>	</a:t>
            </a:r>
            <a:r>
              <a:rPr lang="en-US" sz="1200" b="1" dirty="0" err="1" smtClean="0">
                <a:solidFill>
                  <a:srgbClr val="00B050"/>
                </a:solidFill>
                <a:latin typeface="Courier New" pitchFamily="49" charset="0"/>
                <a:cs typeface="Courier New" pitchFamily="49" charset="0"/>
              </a:rPr>
              <a:t>CGraphicPtr</a:t>
            </a:r>
            <a:r>
              <a:rPr lang="en-US" sz="1200" b="1" dirty="0" smtClean="0">
                <a:solidFill>
                  <a:srgbClr val="00B050"/>
                </a:solidFill>
                <a:latin typeface="Courier New" pitchFamily="49" charset="0"/>
                <a:cs typeface="Courier New" pitchFamily="49" charset="0"/>
              </a:rPr>
              <a:t> </a:t>
            </a:r>
            <a:r>
              <a:rPr lang="en-US" sz="1200" b="1" dirty="0" err="1" smtClean="0">
                <a:solidFill>
                  <a:srgbClr val="00B050"/>
                </a:solidFill>
                <a:latin typeface="Courier New" pitchFamily="49" charset="0"/>
                <a:cs typeface="Courier New" pitchFamily="49" charset="0"/>
              </a:rPr>
              <a:t>pEllipse</a:t>
            </a:r>
            <a:r>
              <a:rPr lang="en-US" sz="1200" b="1" dirty="0" smtClean="0">
                <a:solidFill>
                  <a:srgbClr val="00B050"/>
                </a:solidFill>
                <a:latin typeface="Courier New" pitchFamily="49" charset="0"/>
                <a:cs typeface="Courier New" pitchFamily="49" charset="0"/>
              </a:rPr>
              <a:t>(new </a:t>
            </a:r>
            <a:r>
              <a:rPr lang="en-US" sz="1200" b="1" dirty="0" err="1" smtClean="0">
                <a:solidFill>
                  <a:srgbClr val="00B050"/>
                </a:solidFill>
                <a:latin typeface="Courier New" pitchFamily="49" charset="0"/>
                <a:cs typeface="Courier New" pitchFamily="49" charset="0"/>
              </a:rPr>
              <a:t>CEllipse</a:t>
            </a:r>
            <a:r>
              <a:rPr lang="en-US" sz="1200" b="1" dirty="0" smtClean="0">
                <a:solidFill>
                  <a:srgbClr val="00B050"/>
                </a:solidFill>
                <a:latin typeface="Courier New" pitchFamily="49" charset="0"/>
                <a:cs typeface="Courier New" pitchFamily="49" charset="0"/>
              </a:rPr>
              <a:t>(-5, -5, 1</a:t>
            </a:r>
            <a:r>
              <a:rPr lang="ru-RU" sz="1200" b="1" dirty="0" smtClean="0">
                <a:solidFill>
                  <a:srgbClr val="00B050"/>
                </a:solidFill>
                <a:latin typeface="Courier New" pitchFamily="49" charset="0"/>
                <a:cs typeface="Courier New" pitchFamily="49" charset="0"/>
              </a:rPr>
              <a:t>5</a:t>
            </a:r>
            <a:r>
              <a:rPr lang="en-US" sz="1200" b="1" dirty="0" smtClean="0">
                <a:solidFill>
                  <a:srgbClr val="00B050"/>
                </a:solidFill>
                <a:latin typeface="Courier New" pitchFamily="49" charset="0"/>
                <a:cs typeface="Courier New" pitchFamily="49" charset="0"/>
              </a:rPr>
              <a:t>, 1</a:t>
            </a:r>
            <a:r>
              <a:rPr lang="ru-RU" sz="1200" b="1" dirty="0" smtClean="0">
                <a:solidFill>
                  <a:srgbClr val="00B050"/>
                </a:solidFill>
                <a:latin typeface="Courier New" pitchFamily="49" charset="0"/>
                <a:cs typeface="Courier New" pitchFamily="49" charset="0"/>
              </a:rPr>
              <a:t>5</a:t>
            </a:r>
            <a:r>
              <a:rPr lang="en-US" sz="1200" b="1" dirty="0" smtClean="0">
                <a:solidFill>
                  <a:srgbClr val="00B050"/>
                </a:solidFill>
                <a:latin typeface="Courier New" pitchFamily="49" charset="0"/>
                <a:cs typeface="Courier New" pitchFamily="49" charset="0"/>
              </a:rPr>
              <a:t>));</a:t>
            </a:r>
          </a:p>
          <a:p>
            <a:pPr defTabSz="354013"/>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CGroup</a:t>
            </a: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pGroup</a:t>
            </a: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pGroupedShape</a:t>
            </a:r>
            <a:r>
              <a:rPr lang="en-US" sz="1200" b="1" dirty="0" smtClean="0">
                <a:latin typeface="Courier New" pitchFamily="49" charset="0"/>
                <a:cs typeface="Courier New" pitchFamily="49" charset="0"/>
              </a:rPr>
              <a:t>-&gt;</a:t>
            </a:r>
            <a:r>
              <a:rPr lang="en-US" sz="1200" b="1" dirty="0" err="1" smtClean="0">
                <a:latin typeface="Courier New" pitchFamily="49" charset="0"/>
                <a:cs typeface="Courier New" pitchFamily="49" charset="0"/>
              </a:rPr>
              <a:t>GetGroup</a:t>
            </a:r>
            <a:r>
              <a:rPr lang="en-US" sz="1200" b="1" dirty="0" smtClean="0">
                <a:latin typeface="Courier New" pitchFamily="49" charset="0"/>
                <a:cs typeface="Courier New" pitchFamily="49" charset="0"/>
              </a:rPr>
              <a:t>();</a:t>
            </a:r>
          </a:p>
          <a:p>
            <a:pPr defTabSz="354013"/>
            <a:r>
              <a:rPr lang="en-US" sz="1200" b="1" dirty="0" smtClean="0">
                <a:latin typeface="Courier New" pitchFamily="49" charset="0"/>
                <a:cs typeface="Courier New" pitchFamily="49" charset="0"/>
              </a:rPr>
              <a:t>	if (</a:t>
            </a:r>
            <a:r>
              <a:rPr lang="en-US" sz="1200" b="1" dirty="0" err="1" smtClean="0">
                <a:latin typeface="Courier New" pitchFamily="49" charset="0"/>
                <a:cs typeface="Courier New" pitchFamily="49" charset="0"/>
              </a:rPr>
              <a:t>pGroup</a:t>
            </a:r>
            <a:r>
              <a:rPr lang="en-US" sz="1200" b="1" dirty="0" smtClean="0">
                <a:latin typeface="Courier New" pitchFamily="49" charset="0"/>
                <a:cs typeface="Courier New" pitchFamily="49" charset="0"/>
              </a:rPr>
              <a:t> != NULL)</a:t>
            </a:r>
          </a:p>
          <a:p>
            <a:pPr defTabSz="354013"/>
            <a:r>
              <a:rPr lang="en-US"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pGroupedShape</a:t>
            </a:r>
            <a:r>
              <a:rPr lang="en-US" sz="1200" b="1" dirty="0" smtClean="0">
                <a:latin typeface="Courier New" pitchFamily="49" charset="0"/>
                <a:cs typeface="Courier New" pitchFamily="49" charset="0"/>
              </a:rPr>
              <a:t>-&gt;Add(</a:t>
            </a:r>
            <a:r>
              <a:rPr lang="en-US" sz="1200" b="1" dirty="0" err="1" smtClean="0">
                <a:latin typeface="Courier New" pitchFamily="49" charset="0"/>
                <a:cs typeface="Courier New" pitchFamily="49" charset="0"/>
              </a:rPr>
              <a:t>pRectangle</a:t>
            </a:r>
            <a:r>
              <a:rPr lang="en-US" sz="1200" b="1" dirty="0" smtClean="0">
                <a:latin typeface="Courier New" pitchFamily="49" charset="0"/>
                <a:cs typeface="Courier New" pitchFamily="49" charset="0"/>
              </a:rPr>
              <a:t>);</a:t>
            </a:r>
          </a:p>
          <a:p>
            <a:pPr defTabSz="354013"/>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pGroupedShape</a:t>
            </a:r>
            <a:r>
              <a:rPr lang="en-US" sz="1200" b="1" dirty="0" smtClean="0">
                <a:latin typeface="Courier New" pitchFamily="49" charset="0"/>
                <a:cs typeface="Courier New" pitchFamily="49" charset="0"/>
              </a:rPr>
              <a:t>-&gt;Add(</a:t>
            </a:r>
            <a:r>
              <a:rPr lang="en-US" sz="1200" b="1" dirty="0" err="1" smtClean="0">
                <a:latin typeface="Courier New" pitchFamily="49" charset="0"/>
                <a:cs typeface="Courier New" pitchFamily="49" charset="0"/>
              </a:rPr>
              <a:t>pEllipse</a:t>
            </a:r>
            <a:r>
              <a:rPr lang="en-US" sz="1200" b="1" dirty="0" smtClean="0">
                <a:latin typeface="Courier New" pitchFamily="49" charset="0"/>
                <a:cs typeface="Courier New" pitchFamily="49" charset="0"/>
              </a:rPr>
              <a:t>);</a:t>
            </a:r>
          </a:p>
          <a:p>
            <a:pPr defTabSz="354013"/>
            <a:r>
              <a:rPr lang="en-US" sz="1200" b="1" dirty="0" smtClean="0">
                <a:latin typeface="Courier New" pitchFamily="49" charset="0"/>
                <a:cs typeface="Courier New" pitchFamily="49" charset="0"/>
              </a:rPr>
              <a:t>	}</a:t>
            </a:r>
          </a:p>
          <a:p>
            <a:pPr defTabSz="354013"/>
            <a:r>
              <a:rPr lang="en-US" sz="1200" b="1" dirty="0" smtClean="0">
                <a:latin typeface="Courier New" pitchFamily="49" charset="0"/>
                <a:cs typeface="Courier New" pitchFamily="49" charset="0"/>
              </a:rPr>
              <a:t>	std::</a:t>
            </a:r>
            <a:r>
              <a:rPr lang="en-US" sz="1200" b="1" dirty="0" err="1" smtClean="0">
                <a:latin typeface="Courier New" pitchFamily="49" charset="0"/>
                <a:cs typeface="Courier New" pitchFamily="49" charset="0"/>
              </a:rPr>
              <a:t>cout</a:t>
            </a:r>
            <a:r>
              <a:rPr lang="en-US" sz="1200" b="1" dirty="0" smtClean="0">
                <a:latin typeface="Courier New" pitchFamily="49" charset="0"/>
                <a:cs typeface="Courier New" pitchFamily="49" charset="0"/>
              </a:rPr>
              <a:t> &lt;&lt; "Group left </a:t>
            </a:r>
            <a:r>
              <a:rPr lang="en-US" sz="1200" b="1" dirty="0" err="1" smtClean="0">
                <a:latin typeface="Courier New" pitchFamily="49" charset="0"/>
                <a:cs typeface="Courier New" pitchFamily="49" charset="0"/>
              </a:rPr>
              <a:t>coord</a:t>
            </a:r>
            <a:r>
              <a:rPr lang="en-US" sz="1200" b="1" dirty="0" smtClean="0">
                <a:latin typeface="Courier New" pitchFamily="49" charset="0"/>
                <a:cs typeface="Courier New" pitchFamily="49" charset="0"/>
              </a:rPr>
              <a:t>: " &lt;&lt; </a:t>
            </a:r>
            <a:r>
              <a:rPr lang="en-US" sz="1200" b="1" dirty="0" err="1" smtClean="0">
                <a:latin typeface="Courier New" pitchFamily="49" charset="0"/>
                <a:cs typeface="Courier New" pitchFamily="49" charset="0"/>
              </a:rPr>
              <a:t>pGroupedShape</a:t>
            </a:r>
            <a:r>
              <a:rPr lang="en-US" sz="1200" b="1" dirty="0" smtClean="0">
                <a:latin typeface="Courier New" pitchFamily="49" charset="0"/>
                <a:cs typeface="Courier New" pitchFamily="49" charset="0"/>
              </a:rPr>
              <a:t>-&gt;</a:t>
            </a:r>
            <a:r>
              <a:rPr lang="en-US" sz="1200" b="1" dirty="0" err="1" smtClean="0">
                <a:latin typeface="Courier New" pitchFamily="49" charset="0"/>
                <a:cs typeface="Courier New" pitchFamily="49" charset="0"/>
              </a:rPr>
              <a:t>GetLeft</a:t>
            </a:r>
            <a:r>
              <a:rPr lang="en-US" sz="1200" b="1" dirty="0" smtClean="0">
                <a:latin typeface="Courier New" pitchFamily="49" charset="0"/>
                <a:cs typeface="Courier New" pitchFamily="49" charset="0"/>
              </a:rPr>
              <a:t>() &lt;&lt; "\n";</a:t>
            </a:r>
          </a:p>
          <a:p>
            <a:pPr defTabSz="354013"/>
            <a:r>
              <a:rPr lang="en-US" sz="1200" b="1" dirty="0" smtClean="0">
                <a:latin typeface="Courier New" pitchFamily="49" charset="0"/>
                <a:cs typeface="Courier New" pitchFamily="49" charset="0"/>
              </a:rPr>
              <a:t>	std::</a:t>
            </a:r>
            <a:r>
              <a:rPr lang="en-US" sz="1200" b="1" dirty="0" err="1" smtClean="0">
                <a:latin typeface="Courier New" pitchFamily="49" charset="0"/>
                <a:cs typeface="Courier New" pitchFamily="49" charset="0"/>
              </a:rPr>
              <a:t>cout</a:t>
            </a:r>
            <a:r>
              <a:rPr lang="en-US" sz="1200" b="1" dirty="0" smtClean="0">
                <a:latin typeface="Courier New" pitchFamily="49" charset="0"/>
                <a:cs typeface="Courier New" pitchFamily="49" charset="0"/>
              </a:rPr>
              <a:t> &lt;&lt; "Group top </a:t>
            </a:r>
            <a:r>
              <a:rPr lang="en-US" sz="1200" b="1" dirty="0" err="1" smtClean="0">
                <a:latin typeface="Courier New" pitchFamily="49" charset="0"/>
                <a:cs typeface="Courier New" pitchFamily="49" charset="0"/>
              </a:rPr>
              <a:t>coord</a:t>
            </a:r>
            <a:r>
              <a:rPr lang="en-US" sz="1200" b="1" dirty="0" smtClean="0">
                <a:latin typeface="Courier New" pitchFamily="49" charset="0"/>
                <a:cs typeface="Courier New" pitchFamily="49" charset="0"/>
              </a:rPr>
              <a:t>: " &lt;&lt; </a:t>
            </a:r>
            <a:r>
              <a:rPr lang="en-US" sz="1200" b="1" dirty="0" err="1" smtClean="0">
                <a:latin typeface="Courier New" pitchFamily="49" charset="0"/>
                <a:cs typeface="Courier New" pitchFamily="49" charset="0"/>
              </a:rPr>
              <a:t>pGroupedShape</a:t>
            </a:r>
            <a:r>
              <a:rPr lang="en-US" sz="1200" b="1" dirty="0" smtClean="0">
                <a:latin typeface="Courier New" pitchFamily="49" charset="0"/>
                <a:cs typeface="Courier New" pitchFamily="49" charset="0"/>
              </a:rPr>
              <a:t>-&gt;</a:t>
            </a:r>
            <a:r>
              <a:rPr lang="en-US" sz="1200" b="1" dirty="0" err="1" smtClean="0">
                <a:latin typeface="Courier New" pitchFamily="49" charset="0"/>
                <a:cs typeface="Courier New" pitchFamily="49" charset="0"/>
              </a:rPr>
              <a:t>GetTop</a:t>
            </a:r>
            <a:r>
              <a:rPr lang="en-US" sz="1200" b="1" dirty="0" smtClean="0">
                <a:latin typeface="Courier New" pitchFamily="49" charset="0"/>
                <a:cs typeface="Courier New" pitchFamily="49" charset="0"/>
              </a:rPr>
              <a:t>() &lt;&lt; "\n";</a:t>
            </a:r>
          </a:p>
          <a:p>
            <a:pPr defTabSz="354013"/>
            <a:r>
              <a:rPr lang="en-US" sz="1200" b="1" dirty="0" smtClean="0">
                <a:latin typeface="Courier New" pitchFamily="49" charset="0"/>
                <a:cs typeface="Courier New" pitchFamily="49" charset="0"/>
              </a:rPr>
              <a:t>	std::</a:t>
            </a:r>
            <a:r>
              <a:rPr lang="en-US" sz="1200" b="1" dirty="0" err="1" smtClean="0">
                <a:latin typeface="Courier New" pitchFamily="49" charset="0"/>
                <a:cs typeface="Courier New" pitchFamily="49" charset="0"/>
              </a:rPr>
              <a:t>cout</a:t>
            </a:r>
            <a:r>
              <a:rPr lang="en-US" sz="1200" b="1" dirty="0" smtClean="0">
                <a:latin typeface="Courier New" pitchFamily="49" charset="0"/>
                <a:cs typeface="Courier New" pitchFamily="49" charset="0"/>
              </a:rPr>
              <a:t> &lt;&lt; "Group width: " &lt;&lt; </a:t>
            </a:r>
            <a:r>
              <a:rPr lang="en-US" sz="1200" b="1" dirty="0" err="1" smtClean="0">
                <a:latin typeface="Courier New" pitchFamily="49" charset="0"/>
                <a:cs typeface="Courier New" pitchFamily="49" charset="0"/>
              </a:rPr>
              <a:t>pGroupedShape</a:t>
            </a:r>
            <a:r>
              <a:rPr lang="en-US" sz="1200" b="1" dirty="0" smtClean="0">
                <a:latin typeface="Courier New" pitchFamily="49" charset="0"/>
                <a:cs typeface="Courier New" pitchFamily="49" charset="0"/>
              </a:rPr>
              <a:t>-&gt;</a:t>
            </a:r>
            <a:r>
              <a:rPr lang="en-US" sz="1200" b="1" dirty="0" err="1" smtClean="0">
                <a:latin typeface="Courier New" pitchFamily="49" charset="0"/>
                <a:cs typeface="Courier New" pitchFamily="49" charset="0"/>
              </a:rPr>
              <a:t>GetWidth</a:t>
            </a:r>
            <a:r>
              <a:rPr lang="en-US" sz="1200" b="1" dirty="0" smtClean="0">
                <a:latin typeface="Courier New" pitchFamily="49" charset="0"/>
                <a:cs typeface="Courier New" pitchFamily="49" charset="0"/>
              </a:rPr>
              <a:t>() &lt;&lt; "\n";</a:t>
            </a:r>
          </a:p>
          <a:p>
            <a:pPr defTabSz="354013"/>
            <a:r>
              <a:rPr lang="en-US" sz="1200" b="1" dirty="0" smtClean="0">
                <a:latin typeface="Courier New" pitchFamily="49" charset="0"/>
                <a:cs typeface="Courier New" pitchFamily="49" charset="0"/>
              </a:rPr>
              <a:t>	std::</a:t>
            </a:r>
            <a:r>
              <a:rPr lang="en-US" sz="1200" b="1" dirty="0" err="1" smtClean="0">
                <a:latin typeface="Courier New" pitchFamily="49" charset="0"/>
                <a:cs typeface="Courier New" pitchFamily="49" charset="0"/>
              </a:rPr>
              <a:t>cout</a:t>
            </a:r>
            <a:r>
              <a:rPr lang="en-US" sz="1200" b="1" dirty="0" smtClean="0">
                <a:latin typeface="Courier New" pitchFamily="49" charset="0"/>
                <a:cs typeface="Courier New" pitchFamily="49" charset="0"/>
              </a:rPr>
              <a:t> &lt;&lt; "Group height: " &lt;&lt; </a:t>
            </a:r>
            <a:r>
              <a:rPr lang="en-US" sz="1200" b="1" dirty="0" err="1" smtClean="0">
                <a:latin typeface="Courier New" pitchFamily="49" charset="0"/>
                <a:cs typeface="Courier New" pitchFamily="49" charset="0"/>
              </a:rPr>
              <a:t>pGroupedShape</a:t>
            </a:r>
            <a:r>
              <a:rPr lang="en-US" sz="1200" b="1" dirty="0" smtClean="0">
                <a:latin typeface="Courier New" pitchFamily="49" charset="0"/>
                <a:cs typeface="Courier New" pitchFamily="49" charset="0"/>
              </a:rPr>
              <a:t>-&gt;</a:t>
            </a:r>
            <a:r>
              <a:rPr lang="en-US" sz="1200" b="1" dirty="0" err="1" smtClean="0">
                <a:latin typeface="Courier New" pitchFamily="49" charset="0"/>
                <a:cs typeface="Courier New" pitchFamily="49" charset="0"/>
              </a:rPr>
              <a:t>GetHeight</a:t>
            </a:r>
            <a:r>
              <a:rPr lang="en-US" sz="1200" b="1" dirty="0" smtClean="0">
                <a:latin typeface="Courier New" pitchFamily="49" charset="0"/>
                <a:cs typeface="Courier New" pitchFamily="49" charset="0"/>
              </a:rPr>
              <a:t>() &lt;&lt; "\n";</a:t>
            </a:r>
            <a:endParaRPr lang="ru-RU" sz="1200" b="1" dirty="0" smtClean="0">
              <a:latin typeface="Courier New" pitchFamily="49" charset="0"/>
              <a:cs typeface="Courier New" pitchFamily="49" charset="0"/>
            </a:endParaRPr>
          </a:p>
          <a:p>
            <a:pPr defTabSz="354013"/>
            <a:endParaRPr lang="en-US" sz="1200" b="1" dirty="0" smtClean="0">
              <a:latin typeface="Courier New" pitchFamily="49" charset="0"/>
              <a:cs typeface="Courier New" pitchFamily="49" charset="0"/>
            </a:endParaRPr>
          </a:p>
          <a:p>
            <a:pPr defTabSz="354013"/>
            <a:r>
              <a:rPr lang="en-US" sz="1200" b="1" dirty="0" smtClean="0">
                <a:latin typeface="Courier New" pitchFamily="49" charset="0"/>
                <a:cs typeface="Courier New" pitchFamily="49" charset="0"/>
              </a:rPr>
              <a:t>	return 0;</a:t>
            </a:r>
          </a:p>
          <a:p>
            <a:pPr defTabSz="354013"/>
            <a:r>
              <a:rPr lang="ru-RU" sz="1200" b="1" dirty="0" smtClean="0">
                <a:latin typeface="Courier New" pitchFamily="49" charset="0"/>
                <a:cs typeface="Courier New" pitchFamily="49" charset="0"/>
              </a:rPr>
              <a:t>}</a:t>
            </a:r>
          </a:p>
        </p:txBody>
      </p:sp>
      <p:cxnSp>
        <p:nvCxnSpPr>
          <p:cNvPr id="5" name="Прямая со стрелкой 4"/>
          <p:cNvCxnSpPr/>
          <p:nvPr/>
        </p:nvCxnSpPr>
        <p:spPr>
          <a:xfrm>
            <a:off x="4667290" y="4638727"/>
            <a:ext cx="3000396" cy="7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rot="5400000">
            <a:off x="4095401" y="5281260"/>
            <a:ext cx="2285992" cy="7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5595984" y="4995099"/>
            <a:ext cx="1428760" cy="10715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p:nvPr/>
        </p:nvSpPr>
        <p:spPr>
          <a:xfrm>
            <a:off x="4881604" y="4280719"/>
            <a:ext cx="1071570" cy="107157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4881604" y="4280719"/>
            <a:ext cx="2143140" cy="1785950"/>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Прямоугольник 48"/>
          <p:cNvSpPr/>
          <p:nvPr/>
        </p:nvSpPr>
        <p:spPr>
          <a:xfrm>
            <a:off x="428596" y="4511187"/>
            <a:ext cx="3929090" cy="1477328"/>
          </a:xfrm>
          <a:prstGeom prst="rect">
            <a:avLst/>
          </a:prstGeom>
          <a:ln w="9525">
            <a:solidFill>
              <a:schemeClr val="tx1"/>
            </a:solidFill>
          </a:ln>
        </p:spPr>
        <p:txBody>
          <a:bodyPr wrap="square">
            <a:spAutoFit/>
          </a:bodyPr>
          <a:lstStyle/>
          <a:p>
            <a:r>
              <a:rPr lang="en-US" b="1" dirty="0" smtClean="0">
                <a:latin typeface="Courier New" pitchFamily="49" charset="0"/>
                <a:cs typeface="Courier New" pitchFamily="49" charset="0"/>
              </a:rPr>
              <a:t>Output:</a:t>
            </a:r>
            <a:endParaRPr lang="ru-RU" b="1" dirty="0" smtClean="0">
              <a:latin typeface="Courier New" pitchFamily="49" charset="0"/>
              <a:cs typeface="Courier New" pitchFamily="49" charset="0"/>
            </a:endParaRPr>
          </a:p>
          <a:p>
            <a:r>
              <a:rPr lang="en-US" dirty="0" smtClean="0">
                <a:latin typeface="Courier New" pitchFamily="49" charset="0"/>
                <a:cs typeface="Courier New" pitchFamily="49" charset="0"/>
              </a:rPr>
              <a:t>Group left  </a:t>
            </a:r>
            <a:r>
              <a:rPr lang="en-US" dirty="0" err="1" smtClean="0">
                <a:latin typeface="Courier New" pitchFamily="49" charset="0"/>
                <a:cs typeface="Courier New" pitchFamily="49" charset="0"/>
              </a:rPr>
              <a:t>coord</a:t>
            </a:r>
            <a:r>
              <a:rPr lang="en-US" dirty="0" smtClean="0">
                <a:latin typeface="Courier New" pitchFamily="49" charset="0"/>
                <a:cs typeface="Courier New" pitchFamily="49" charset="0"/>
              </a:rPr>
              <a:t>: -5</a:t>
            </a:r>
          </a:p>
          <a:p>
            <a:r>
              <a:rPr lang="en-US" dirty="0" smtClean="0">
                <a:latin typeface="Courier New" pitchFamily="49" charset="0"/>
                <a:cs typeface="Courier New" pitchFamily="49" charset="0"/>
              </a:rPr>
              <a:t>Group top </a:t>
            </a:r>
            <a:r>
              <a:rPr lang="en-US" dirty="0" err="1" smtClean="0">
                <a:latin typeface="Courier New" pitchFamily="49" charset="0"/>
                <a:cs typeface="Courier New" pitchFamily="49" charset="0"/>
              </a:rPr>
              <a:t>coord</a:t>
            </a:r>
            <a:r>
              <a:rPr lang="en-US" dirty="0" smtClean="0">
                <a:latin typeface="Courier New" pitchFamily="49" charset="0"/>
                <a:cs typeface="Courier New" pitchFamily="49" charset="0"/>
              </a:rPr>
              <a:t>: -5</a:t>
            </a:r>
          </a:p>
          <a:p>
            <a:r>
              <a:rPr lang="en-US" dirty="0" smtClean="0">
                <a:latin typeface="Courier New" pitchFamily="49" charset="0"/>
                <a:cs typeface="Courier New" pitchFamily="49" charset="0"/>
              </a:rPr>
              <a:t>Group width: 30</a:t>
            </a:r>
          </a:p>
          <a:p>
            <a:r>
              <a:rPr lang="en-US" dirty="0" smtClean="0">
                <a:latin typeface="Courier New" pitchFamily="49" charset="0"/>
                <a:cs typeface="Courier New" pitchFamily="49" charset="0"/>
              </a:rPr>
              <a:t>Group height: 25</a:t>
            </a:r>
            <a:endParaRPr lang="ru-RU" dirty="0">
              <a:latin typeface="Courier New" pitchFamily="49" charset="0"/>
              <a:cs typeface="Courier New" pitchFamily="49" charset="0"/>
            </a:endParaRPr>
          </a:p>
        </p:txBody>
      </p:sp>
      <p:sp>
        <p:nvSpPr>
          <p:cNvPr id="10" name="Номер слайда 9"/>
          <p:cNvSpPr>
            <a:spLocks noGrp="1"/>
          </p:cNvSpPr>
          <p:nvPr>
            <p:ph type="sldNum" sz="quarter" idx="12"/>
          </p:nvPr>
        </p:nvSpPr>
        <p:spPr>
          <a:xfrm>
            <a:off x="5976321" y="6382205"/>
            <a:ext cx="512638" cy="365125"/>
          </a:xfrm>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3196430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29570"/>
            <a:ext cx="6347713" cy="1320800"/>
          </a:xfrm>
        </p:spPr>
        <p:txBody>
          <a:bodyPr/>
          <a:lstStyle/>
          <a:p>
            <a:r>
              <a:rPr lang="ru-RU" b="1" dirty="0"/>
              <a:t>Решение</a:t>
            </a:r>
            <a:br>
              <a:rPr lang="ru-RU" b="1" dirty="0"/>
            </a:br>
            <a:endParaRPr lang="ru-RU" dirty="0"/>
          </a:p>
        </p:txBody>
      </p:sp>
      <p:sp>
        <p:nvSpPr>
          <p:cNvPr id="3" name="Объект 2"/>
          <p:cNvSpPr>
            <a:spLocks noGrp="1"/>
          </p:cNvSpPr>
          <p:nvPr>
            <p:ph idx="1"/>
          </p:nvPr>
        </p:nvSpPr>
        <p:spPr>
          <a:xfrm>
            <a:off x="609599" y="689970"/>
            <a:ext cx="6347714" cy="3880773"/>
          </a:xfrm>
        </p:spPr>
        <p:txBody>
          <a:bodyPr/>
          <a:lstStyle/>
          <a:p>
            <a:r>
              <a:rPr lang="ru-RU" dirty="0"/>
              <a:t>Компоновщик предлагает рассматривать Продукт и Коробку через единый интерфейс с общим методом получения цены.</a:t>
            </a:r>
          </a:p>
          <a:p>
            <a:r>
              <a:rPr lang="ru-RU" dirty="0" smtClean="0"/>
              <a:t>Продукт </a:t>
            </a:r>
            <a:r>
              <a:rPr lang="ru-RU" dirty="0"/>
              <a:t>просто вернёт свою цену. Коробка спросит цену каждого предмета внутри себя и вернёт сумму результатов. Если одним из внутренних предметов окажется коробка поменьше, она тоже будет перебирать своё содержимое, и так далее, пока не посчитаются все составные части.</a:t>
            </a:r>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3074" name="Picture 2" descr="Ð ÐµÑÐµÐ½Ð¸Ðµ Ñ ÐÐ¾Ð¼Ð¿Ð¾Ð½Ð¾Ð²ÑÐ¸ÐºÐ¾Ð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775" y="3377798"/>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29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Аналогия из жизни</a:t>
            </a:r>
            <a:br>
              <a:rPr lang="ru-RU" b="1" dirty="0"/>
            </a:br>
            <a:endParaRPr lang="ru-RU" dirty="0"/>
          </a:p>
        </p:txBody>
      </p:sp>
      <p:sp>
        <p:nvSpPr>
          <p:cNvPr id="3" name="Объект 2"/>
          <p:cNvSpPr>
            <a:spLocks noGrp="1"/>
          </p:cNvSpPr>
          <p:nvPr>
            <p:ph idx="1"/>
          </p:nvPr>
        </p:nvSpPr>
        <p:spPr>
          <a:xfrm>
            <a:off x="609600" y="3962400"/>
            <a:ext cx="6705600" cy="2743200"/>
          </a:xfrm>
        </p:spPr>
        <p:txBody>
          <a:bodyPr>
            <a:normAutofit/>
          </a:bodyPr>
          <a:lstStyle/>
          <a:p>
            <a:r>
              <a:rPr lang="ru-RU" sz="2000" dirty="0"/>
              <a:t>Армии большинства государств могут быть представлены в виде перевёрнутых деревьев. На нижнем уровне у вас есть солдаты, затем взводы, затем полки, а затем целые армии. Приказы отдаются сверху и спускаются вниз по структуре командования, пока не доходят до конкретного солдата.</a:t>
            </a:r>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4098" name="Picture 2" descr="ÐÑÐ¸Ð¼ÐµÑ Ð°ÑÐ¼ÐµÐ¹ÑÐºÐ¾Ð¹ ÑÑÑÑÐºÑÑÑ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32004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89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5757"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pic>
        <p:nvPicPr>
          <p:cNvPr id="5" name="Рисунок 4"/>
          <p:cNvPicPr>
            <a:picLocks noChangeAspect="1"/>
          </p:cNvPicPr>
          <p:nvPr/>
        </p:nvPicPr>
        <p:blipFill>
          <a:blip r:embed="rId2"/>
          <a:stretch>
            <a:fillRect/>
          </a:stretch>
        </p:blipFill>
        <p:spPr>
          <a:xfrm>
            <a:off x="228600" y="1219200"/>
            <a:ext cx="7164932" cy="4114800"/>
          </a:xfrm>
          <a:prstGeom prst="rect">
            <a:avLst/>
          </a:prstGeom>
        </p:spPr>
      </p:pic>
    </p:spTree>
    <p:extLst>
      <p:ext uri="{BB962C8B-B14F-4D97-AF65-F5344CB8AC3E}">
        <p14:creationId xmlns:p14="http://schemas.microsoft.com/office/powerpoint/2010/main" val="410643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pic>
        <p:nvPicPr>
          <p:cNvPr id="6146" name="Picture 2" descr="Ð¡ÑÑÑÐºÑÑÑÐ° ÐºÐ»Ð°ÑÑÐ¾Ð² Ð¿ÑÐ¸Ð¼ÐµÑÐ° Ð¿Ð°ÑÑÐµÑÐ½Ð° ÐÐ¾Ð¼Ð¿Ð¾Ð½Ð¾Ð²ÑÐ¸Ð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938" y="1371600"/>
            <a:ext cx="3524250"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61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ru-RU" dirty="0" smtClean="0"/>
              <a:t>Графические и прикладные редакторы (электрические схемы</a:t>
            </a:r>
            <a:r>
              <a:rPr lang="ru-RU" dirty="0"/>
              <a:t>)</a:t>
            </a:r>
            <a:endParaRPr lang="ru-RU" dirty="0" smtClean="0"/>
          </a:p>
          <a:p>
            <a:r>
              <a:rPr lang="en-US" dirty="0" smtClean="0"/>
              <a:t>Case </a:t>
            </a:r>
            <a:r>
              <a:rPr lang="ru-RU" dirty="0" smtClean="0"/>
              <a:t>средства проектирования</a:t>
            </a:r>
          </a:p>
          <a:p>
            <a:pPr lvl="1"/>
            <a:r>
              <a:rPr lang="ru-RU" dirty="0" smtClean="0"/>
              <a:t>Декомпозиция диаграмм (от общего к частному)</a:t>
            </a:r>
          </a:p>
          <a:p>
            <a:pPr lvl="1"/>
            <a:r>
              <a:rPr lang="ru-RU" dirty="0" smtClean="0"/>
              <a:t>Часть элементов на диаграмме является тоже диаграммой</a:t>
            </a:r>
            <a:endParaRPr lang="ru-RU" dirty="0"/>
          </a:p>
        </p:txBody>
      </p:sp>
      <p:sp>
        <p:nvSpPr>
          <p:cNvPr id="2" name="Заголовок 1"/>
          <p:cNvSpPr>
            <a:spLocks noGrp="1"/>
          </p:cNvSpPr>
          <p:nvPr>
            <p:ph type="title"/>
          </p:nvPr>
        </p:nvSpPr>
        <p:spPr/>
        <p:txBody>
          <a:bodyPr/>
          <a:lstStyle/>
          <a:p>
            <a:r>
              <a:rPr lang="ru-RU" dirty="0" smtClean="0"/>
              <a:t>Мотивация </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4016781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ru-RU" dirty="0" smtClean="0"/>
              <a:t>Представление иерархии объектов вида «часть-целое»</a:t>
            </a:r>
          </a:p>
          <a:p>
            <a:r>
              <a:rPr lang="ru-RU" dirty="0" smtClean="0"/>
              <a:t>Клиенты должны однообразно трактовать составные и индивидуальные объекты</a:t>
            </a:r>
            <a:endParaRPr lang="ru-RU" dirty="0"/>
          </a:p>
        </p:txBody>
      </p:sp>
      <p:sp>
        <p:nvSpPr>
          <p:cNvPr id="2" name="Заголовок 1"/>
          <p:cNvSpPr>
            <a:spLocks noGrp="1"/>
          </p:cNvSpPr>
          <p:nvPr>
            <p:ph type="title"/>
          </p:nvPr>
        </p:nvSpPr>
        <p:spPr/>
        <p:txBody>
          <a:bodyPr>
            <a:normAutofit/>
          </a:bodyPr>
          <a:lstStyle/>
          <a:p>
            <a:r>
              <a:rPr lang="ru-RU" dirty="0" smtClean="0"/>
              <a:t>Применимость паттерна «Компоновщик»</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3895470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1295</Words>
  <Application>Microsoft Office PowerPoint</Application>
  <PresentationFormat>Экран (4:3)</PresentationFormat>
  <Paragraphs>360</Paragraphs>
  <Slides>32</Slides>
  <Notes>6</Notes>
  <HiddenSlides>0</HiddenSlides>
  <MMClips>0</MMClips>
  <ScaleCrop>false</ScaleCrop>
  <HeadingPairs>
    <vt:vector size="4" baseType="variant">
      <vt:variant>
        <vt:lpstr>Тема</vt:lpstr>
      </vt:variant>
      <vt:variant>
        <vt:i4>4</vt:i4>
      </vt:variant>
      <vt:variant>
        <vt:lpstr>Заголовки слайдов</vt:lpstr>
      </vt:variant>
      <vt:variant>
        <vt:i4>32</vt:i4>
      </vt:variant>
    </vt:vector>
  </HeadingPairs>
  <TitlesOfParts>
    <vt:vector size="36" baseType="lpstr">
      <vt:lpstr>1_Dark Blue Satin Segoe Template</vt:lpstr>
      <vt:lpstr>White with Courier font for code slides</vt:lpstr>
      <vt:lpstr>1_Orange_Swirls_Template_Segoe</vt:lpstr>
      <vt:lpstr>Грань</vt:lpstr>
      <vt:lpstr>Архитектура программных систем</vt:lpstr>
      <vt:lpstr>Паттерн «Компоновщик»</vt:lpstr>
      <vt:lpstr>Проблема </vt:lpstr>
      <vt:lpstr>Решение </vt:lpstr>
      <vt:lpstr>Аналогия из жизни </vt:lpstr>
      <vt:lpstr>Структура </vt:lpstr>
      <vt:lpstr>Презентация PowerPoint</vt:lpstr>
      <vt:lpstr>Мотивация </vt:lpstr>
      <vt:lpstr>Применимость паттерна «Компоновщик»</vt:lpstr>
      <vt:lpstr>Структура</vt:lpstr>
      <vt:lpstr>Отношения</vt:lpstr>
      <vt:lpstr>Результаты</vt:lpstr>
      <vt:lpstr>Ограничения возможностей паттерна «Компоновщик»</vt:lpstr>
      <vt:lpstr>Ссылки на родителей</vt:lpstr>
      <vt:lpstr>Разделение компонентов</vt:lpstr>
      <vt:lpstr>Максимизация интерфейса класса Component</vt:lpstr>
      <vt:lpstr>Объявление операций для управления потомками</vt:lpstr>
      <vt:lpstr>Компромисс</vt:lpstr>
      <vt:lpstr>Удаление дочерних компонентов</vt:lpstr>
      <vt:lpstr>Выбор структуры данных для хранения компонентов</vt:lpstr>
      <vt:lpstr>Шаги реализации</vt:lpstr>
      <vt:lpstr>Презентация PowerPoint</vt:lpstr>
      <vt:lpstr>Пример использования</vt:lpstr>
      <vt:lpstr>Иерархия классов</vt:lpstr>
      <vt:lpstr>Исходный код класса CGraphic (компонент)</vt:lpstr>
      <vt:lpstr>Обобщенная реализация примитивного объекта</vt:lpstr>
      <vt:lpstr>Конкретные реализации листовых объектов</vt:lpstr>
      <vt:lpstr>Реализация составного объекта CGroup (начало)</vt:lpstr>
      <vt:lpstr>Реализация составного объекта CGroup (продолжение)</vt:lpstr>
      <vt:lpstr>Реализация составного объекта CGroup (окончание)</vt:lpstr>
      <vt:lpstr>Пример использования</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2023-04-06T09:14:20Z</dcterms:modified>
</cp:coreProperties>
</file>