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20"/>
  </p:notesMasterIdLst>
  <p:handoutMasterIdLst>
    <p:handoutMasterId r:id="rId21"/>
  </p:handoutMasterIdLst>
  <p:sldIdLst>
    <p:sldId id="338" r:id="rId5"/>
    <p:sldId id="347" r:id="rId6"/>
    <p:sldId id="362" r:id="rId7"/>
    <p:sldId id="354" r:id="rId8"/>
    <p:sldId id="363" r:id="rId9"/>
    <p:sldId id="364" r:id="rId10"/>
    <p:sldId id="365" r:id="rId11"/>
    <p:sldId id="366" r:id="rId12"/>
    <p:sldId id="356" r:id="rId13"/>
    <p:sldId id="367" r:id="rId14"/>
    <p:sldId id="357" r:id="rId15"/>
    <p:sldId id="359" r:id="rId16"/>
    <p:sldId id="360" r:id="rId17"/>
    <p:sldId id="361" r:id="rId18"/>
    <p:sldId id="339" r:id="rId19"/>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39" autoAdjust="0"/>
    <p:restoredTop sz="99823" autoAdjust="0"/>
  </p:normalViewPr>
  <p:slideViewPr>
    <p:cSldViewPr>
      <p:cViewPr varScale="1">
        <p:scale>
          <a:sx n="136" d="100"/>
          <a:sy n="136" d="100"/>
        </p:scale>
        <p:origin x="-150" y="-78"/>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BC2AFE-B2C2-472E-A144-0EA44EE973B0}" type="doc">
      <dgm:prSet loTypeId="urn:microsoft.com/office/officeart/2005/8/layout/arrow5" loCatId="relationship" qsTypeId="urn:microsoft.com/office/officeart/2005/8/quickstyle/3d2" qsCatId="3D" csTypeId="urn:microsoft.com/office/officeart/2005/8/colors/colorful1" csCatId="colorful" phldr="1"/>
      <dgm:spPr/>
      <dgm:t>
        <a:bodyPr/>
        <a:lstStyle/>
        <a:p>
          <a:endParaRPr lang="ru-RU"/>
        </a:p>
      </dgm:t>
    </dgm:pt>
    <dgm:pt modelId="{CFEF1C46-0DF7-4212-A6B7-1C265F1CF9FC}">
      <dgm:prSet/>
      <dgm:spPr/>
      <dgm:t>
        <a:bodyPr/>
        <a:lstStyle/>
        <a:p>
          <a:r>
            <a:rPr lang="ru-RU" b="0" i="0" smtClean="0"/>
            <a:t>в приложении используется большое число объектов;</a:t>
          </a:r>
          <a:endParaRPr lang="ru-RU" b="0" i="0"/>
        </a:p>
      </dgm:t>
    </dgm:pt>
    <dgm:pt modelId="{EDD2CF8B-115E-4FC5-B4F9-E8E3D13EAE65}" type="parTrans" cxnId="{38F44EEB-ECDA-46AF-B612-2E12D55682CB}">
      <dgm:prSet/>
      <dgm:spPr/>
      <dgm:t>
        <a:bodyPr/>
        <a:lstStyle/>
        <a:p>
          <a:endParaRPr lang="ru-RU"/>
        </a:p>
      </dgm:t>
    </dgm:pt>
    <dgm:pt modelId="{12B6A2A7-4E85-459A-B261-D57A0C006D88}" type="sibTrans" cxnId="{38F44EEB-ECDA-46AF-B612-2E12D55682CB}">
      <dgm:prSet/>
      <dgm:spPr/>
      <dgm:t>
        <a:bodyPr/>
        <a:lstStyle/>
        <a:p>
          <a:endParaRPr lang="ru-RU"/>
        </a:p>
      </dgm:t>
    </dgm:pt>
    <dgm:pt modelId="{49E16CF8-5ADA-4E6A-86ED-21F902EE5355}">
      <dgm:prSet/>
      <dgm:spPr/>
      <dgm:t>
        <a:bodyPr/>
        <a:lstStyle/>
        <a:p>
          <a:r>
            <a:rPr lang="ru-RU" b="0" i="0" smtClean="0"/>
            <a:t>из-за этого высоки расходы оперативной памяти;</a:t>
          </a:r>
          <a:endParaRPr lang="ru-RU" b="0" i="0"/>
        </a:p>
      </dgm:t>
    </dgm:pt>
    <dgm:pt modelId="{9D20E045-7B94-471E-97CD-E44E5F0E47D9}" type="parTrans" cxnId="{384E0E70-12C5-419C-A61A-4C2363D14185}">
      <dgm:prSet/>
      <dgm:spPr/>
      <dgm:t>
        <a:bodyPr/>
        <a:lstStyle/>
        <a:p>
          <a:endParaRPr lang="ru-RU"/>
        </a:p>
      </dgm:t>
    </dgm:pt>
    <dgm:pt modelId="{E431C1BE-E735-4AEB-B660-36A66872D652}" type="sibTrans" cxnId="{384E0E70-12C5-419C-A61A-4C2363D14185}">
      <dgm:prSet/>
      <dgm:spPr/>
      <dgm:t>
        <a:bodyPr/>
        <a:lstStyle/>
        <a:p>
          <a:endParaRPr lang="ru-RU"/>
        </a:p>
      </dgm:t>
    </dgm:pt>
    <dgm:pt modelId="{62770C21-20BD-4BB2-A815-52A44902543E}">
      <dgm:prSet/>
      <dgm:spPr/>
      <dgm:t>
        <a:bodyPr/>
        <a:lstStyle/>
        <a:p>
          <a:r>
            <a:rPr lang="ru-RU" b="0" i="0" smtClean="0"/>
            <a:t>большую часть состояния объектов можно вынести за пределы их классов;</a:t>
          </a:r>
          <a:endParaRPr lang="ru-RU" b="0" i="0"/>
        </a:p>
      </dgm:t>
    </dgm:pt>
    <dgm:pt modelId="{4F594C17-2D92-4C39-80E6-81B331D83677}" type="parTrans" cxnId="{23B72A21-15F1-4C90-B81A-037DA9C57A3F}">
      <dgm:prSet/>
      <dgm:spPr/>
      <dgm:t>
        <a:bodyPr/>
        <a:lstStyle/>
        <a:p>
          <a:endParaRPr lang="ru-RU"/>
        </a:p>
      </dgm:t>
    </dgm:pt>
    <dgm:pt modelId="{CB063561-5455-4540-8DD6-2FE5A4C66AC1}" type="sibTrans" cxnId="{23B72A21-15F1-4C90-B81A-037DA9C57A3F}">
      <dgm:prSet/>
      <dgm:spPr/>
      <dgm:t>
        <a:bodyPr/>
        <a:lstStyle/>
        <a:p>
          <a:endParaRPr lang="ru-RU"/>
        </a:p>
      </dgm:t>
    </dgm:pt>
    <dgm:pt modelId="{F01A1179-FF0A-4DAD-BE4D-C7F44C8CADB5}">
      <dgm:prSet/>
      <dgm:spPr/>
      <dgm:t>
        <a:bodyPr/>
        <a:lstStyle/>
        <a:p>
          <a:r>
            <a:rPr lang="ru-RU" b="0" i="0" smtClean="0"/>
            <a:t>большие группы объектов можно заменить относительно небольшим количеством разделяемых объектов, поскольку внешнее состояние вынесено.</a:t>
          </a:r>
          <a:endParaRPr lang="ru-RU" b="0" i="0"/>
        </a:p>
      </dgm:t>
    </dgm:pt>
    <dgm:pt modelId="{A74C676C-C4A1-4A10-B4F8-539DDFFE4CBD}" type="parTrans" cxnId="{835F4A54-4766-4D44-A007-2928A7FC3720}">
      <dgm:prSet/>
      <dgm:spPr/>
      <dgm:t>
        <a:bodyPr/>
        <a:lstStyle/>
        <a:p>
          <a:endParaRPr lang="ru-RU"/>
        </a:p>
      </dgm:t>
    </dgm:pt>
    <dgm:pt modelId="{50D9AC43-3793-4371-8611-640A037557DE}" type="sibTrans" cxnId="{835F4A54-4766-4D44-A007-2928A7FC3720}">
      <dgm:prSet/>
      <dgm:spPr/>
      <dgm:t>
        <a:bodyPr/>
        <a:lstStyle/>
        <a:p>
          <a:endParaRPr lang="ru-RU"/>
        </a:p>
      </dgm:t>
    </dgm:pt>
    <dgm:pt modelId="{27650E68-96EC-4479-A2BF-5582904B5139}" type="pres">
      <dgm:prSet presAssocID="{85BC2AFE-B2C2-472E-A144-0EA44EE973B0}" presName="diagram" presStyleCnt="0">
        <dgm:presLayoutVars>
          <dgm:dir/>
          <dgm:resizeHandles val="exact"/>
        </dgm:presLayoutVars>
      </dgm:prSet>
      <dgm:spPr/>
      <dgm:t>
        <a:bodyPr/>
        <a:lstStyle/>
        <a:p>
          <a:endParaRPr lang="ru-RU"/>
        </a:p>
      </dgm:t>
    </dgm:pt>
    <dgm:pt modelId="{6451D63C-C82A-408A-B2FF-D9BDA73AC4EF}" type="pres">
      <dgm:prSet presAssocID="{CFEF1C46-0DF7-4212-A6B7-1C265F1CF9FC}" presName="arrow" presStyleLbl="node1" presStyleIdx="0" presStyleCnt="4">
        <dgm:presLayoutVars>
          <dgm:bulletEnabled val="1"/>
        </dgm:presLayoutVars>
      </dgm:prSet>
      <dgm:spPr/>
      <dgm:t>
        <a:bodyPr/>
        <a:lstStyle/>
        <a:p>
          <a:endParaRPr lang="ru-RU"/>
        </a:p>
      </dgm:t>
    </dgm:pt>
    <dgm:pt modelId="{41B51E19-951F-4C67-8F22-9286010D894B}" type="pres">
      <dgm:prSet presAssocID="{49E16CF8-5ADA-4E6A-86ED-21F902EE5355}" presName="arrow" presStyleLbl="node1" presStyleIdx="1" presStyleCnt="4">
        <dgm:presLayoutVars>
          <dgm:bulletEnabled val="1"/>
        </dgm:presLayoutVars>
      </dgm:prSet>
      <dgm:spPr/>
      <dgm:t>
        <a:bodyPr/>
        <a:lstStyle/>
        <a:p>
          <a:endParaRPr lang="ru-RU"/>
        </a:p>
      </dgm:t>
    </dgm:pt>
    <dgm:pt modelId="{6E8C3861-133A-4F2C-B1DA-D6210626F206}" type="pres">
      <dgm:prSet presAssocID="{62770C21-20BD-4BB2-A815-52A44902543E}" presName="arrow" presStyleLbl="node1" presStyleIdx="2" presStyleCnt="4">
        <dgm:presLayoutVars>
          <dgm:bulletEnabled val="1"/>
        </dgm:presLayoutVars>
      </dgm:prSet>
      <dgm:spPr/>
      <dgm:t>
        <a:bodyPr/>
        <a:lstStyle/>
        <a:p>
          <a:endParaRPr lang="ru-RU"/>
        </a:p>
      </dgm:t>
    </dgm:pt>
    <dgm:pt modelId="{E5782A59-F901-4419-9F2A-1AA1B6CD5ED9}" type="pres">
      <dgm:prSet presAssocID="{F01A1179-FF0A-4DAD-BE4D-C7F44C8CADB5}" presName="arrow" presStyleLbl="node1" presStyleIdx="3" presStyleCnt="4">
        <dgm:presLayoutVars>
          <dgm:bulletEnabled val="1"/>
        </dgm:presLayoutVars>
      </dgm:prSet>
      <dgm:spPr/>
      <dgm:t>
        <a:bodyPr/>
        <a:lstStyle/>
        <a:p>
          <a:endParaRPr lang="ru-RU"/>
        </a:p>
      </dgm:t>
    </dgm:pt>
  </dgm:ptLst>
  <dgm:cxnLst>
    <dgm:cxn modelId="{02D56AF1-B408-48B1-B44B-00752EC75AE6}" type="presOf" srcId="{CFEF1C46-0DF7-4212-A6B7-1C265F1CF9FC}" destId="{6451D63C-C82A-408A-B2FF-D9BDA73AC4EF}" srcOrd="0" destOrd="0" presId="urn:microsoft.com/office/officeart/2005/8/layout/arrow5"/>
    <dgm:cxn modelId="{384E0E70-12C5-419C-A61A-4C2363D14185}" srcId="{85BC2AFE-B2C2-472E-A144-0EA44EE973B0}" destId="{49E16CF8-5ADA-4E6A-86ED-21F902EE5355}" srcOrd="1" destOrd="0" parTransId="{9D20E045-7B94-471E-97CD-E44E5F0E47D9}" sibTransId="{E431C1BE-E735-4AEB-B660-36A66872D652}"/>
    <dgm:cxn modelId="{835F4A54-4766-4D44-A007-2928A7FC3720}" srcId="{85BC2AFE-B2C2-472E-A144-0EA44EE973B0}" destId="{F01A1179-FF0A-4DAD-BE4D-C7F44C8CADB5}" srcOrd="3" destOrd="0" parTransId="{A74C676C-C4A1-4A10-B4F8-539DDFFE4CBD}" sibTransId="{50D9AC43-3793-4371-8611-640A037557DE}"/>
    <dgm:cxn modelId="{78FD85A0-F116-4A8B-AA7A-C253B59F8ECB}" type="presOf" srcId="{62770C21-20BD-4BB2-A815-52A44902543E}" destId="{6E8C3861-133A-4F2C-B1DA-D6210626F206}" srcOrd="0" destOrd="0" presId="urn:microsoft.com/office/officeart/2005/8/layout/arrow5"/>
    <dgm:cxn modelId="{F4328C07-2927-43B9-9E77-10B9345831B9}" type="presOf" srcId="{49E16CF8-5ADA-4E6A-86ED-21F902EE5355}" destId="{41B51E19-951F-4C67-8F22-9286010D894B}" srcOrd="0" destOrd="0" presId="urn:microsoft.com/office/officeart/2005/8/layout/arrow5"/>
    <dgm:cxn modelId="{87382395-DB6B-426F-9954-264763FED58D}" type="presOf" srcId="{85BC2AFE-B2C2-472E-A144-0EA44EE973B0}" destId="{27650E68-96EC-4479-A2BF-5582904B5139}" srcOrd="0" destOrd="0" presId="urn:microsoft.com/office/officeart/2005/8/layout/arrow5"/>
    <dgm:cxn modelId="{38F44EEB-ECDA-46AF-B612-2E12D55682CB}" srcId="{85BC2AFE-B2C2-472E-A144-0EA44EE973B0}" destId="{CFEF1C46-0DF7-4212-A6B7-1C265F1CF9FC}" srcOrd="0" destOrd="0" parTransId="{EDD2CF8B-115E-4FC5-B4F9-E8E3D13EAE65}" sibTransId="{12B6A2A7-4E85-459A-B261-D57A0C006D88}"/>
    <dgm:cxn modelId="{1F84AC95-6275-487D-BDC7-B20A216C4B7C}" type="presOf" srcId="{F01A1179-FF0A-4DAD-BE4D-C7F44C8CADB5}" destId="{E5782A59-F901-4419-9F2A-1AA1B6CD5ED9}" srcOrd="0" destOrd="0" presId="urn:microsoft.com/office/officeart/2005/8/layout/arrow5"/>
    <dgm:cxn modelId="{23B72A21-15F1-4C90-B81A-037DA9C57A3F}" srcId="{85BC2AFE-B2C2-472E-A144-0EA44EE973B0}" destId="{62770C21-20BD-4BB2-A815-52A44902543E}" srcOrd="2" destOrd="0" parTransId="{4F594C17-2D92-4C39-80E6-81B331D83677}" sibTransId="{CB063561-5455-4540-8DD6-2FE5A4C66AC1}"/>
    <dgm:cxn modelId="{4B96F546-60D2-4EDA-B1FC-33CB546119DD}" type="presParOf" srcId="{27650E68-96EC-4479-A2BF-5582904B5139}" destId="{6451D63C-C82A-408A-B2FF-D9BDA73AC4EF}" srcOrd="0" destOrd="0" presId="urn:microsoft.com/office/officeart/2005/8/layout/arrow5"/>
    <dgm:cxn modelId="{6FA7AA36-9BFD-4FC1-A6B6-F31E0256B2E0}" type="presParOf" srcId="{27650E68-96EC-4479-A2BF-5582904B5139}" destId="{41B51E19-951F-4C67-8F22-9286010D894B}" srcOrd="1" destOrd="0" presId="urn:microsoft.com/office/officeart/2005/8/layout/arrow5"/>
    <dgm:cxn modelId="{4241D099-571D-4AF8-BBE7-29A536ACEBA3}" type="presParOf" srcId="{27650E68-96EC-4479-A2BF-5582904B5139}" destId="{6E8C3861-133A-4F2C-B1DA-D6210626F206}" srcOrd="2" destOrd="0" presId="urn:microsoft.com/office/officeart/2005/8/layout/arrow5"/>
    <dgm:cxn modelId="{3F938B79-6F0B-40FD-B0D7-4867BA40C231}" type="presParOf" srcId="{27650E68-96EC-4479-A2BF-5582904B5139}" destId="{E5782A59-F901-4419-9F2A-1AA1B6CD5ED9}" srcOrd="3"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B81F58-1812-49DE-A6F2-702BC38D85DA}" type="doc">
      <dgm:prSet loTypeId="urn:microsoft.com/office/officeart/2005/8/layout/process5" loCatId="process" qsTypeId="urn:microsoft.com/office/officeart/2005/8/quickstyle/simple5" qsCatId="simple" csTypeId="urn:microsoft.com/office/officeart/2005/8/colors/colorful1" csCatId="colorful" phldr="1"/>
      <dgm:spPr/>
      <dgm:t>
        <a:bodyPr/>
        <a:lstStyle/>
        <a:p>
          <a:endParaRPr lang="ru-RU"/>
        </a:p>
      </dgm:t>
    </dgm:pt>
    <dgm:pt modelId="{B4E24961-71BE-4D9D-9F21-8FB5EDF2265C}">
      <dgm:prSet/>
      <dgm:spPr/>
      <dgm:t>
        <a:bodyPr/>
        <a:lstStyle/>
        <a:p>
          <a:r>
            <a:rPr lang="ru-RU" b="0" i="0" smtClean="0"/>
            <a:t>Разделите поля класса, который станет легковесом, на две части:</a:t>
          </a:r>
          <a:endParaRPr lang="ru-RU" b="0" i="0"/>
        </a:p>
      </dgm:t>
    </dgm:pt>
    <dgm:pt modelId="{563A5C2C-02C1-4441-976A-FE5DBAB8B47C}" type="parTrans" cxnId="{A661CCE4-7742-4817-A677-FA5B5D43A65F}">
      <dgm:prSet/>
      <dgm:spPr/>
      <dgm:t>
        <a:bodyPr/>
        <a:lstStyle/>
        <a:p>
          <a:endParaRPr lang="ru-RU"/>
        </a:p>
      </dgm:t>
    </dgm:pt>
    <dgm:pt modelId="{9D05659A-E0D7-4411-94A9-97844D15F5D7}" type="sibTrans" cxnId="{A661CCE4-7742-4817-A677-FA5B5D43A65F}">
      <dgm:prSet/>
      <dgm:spPr/>
      <dgm:t>
        <a:bodyPr/>
        <a:lstStyle/>
        <a:p>
          <a:endParaRPr lang="ru-RU"/>
        </a:p>
      </dgm:t>
    </dgm:pt>
    <dgm:pt modelId="{50B76F6C-FACB-4BDA-95AF-3F9D57D18335}">
      <dgm:prSet/>
      <dgm:spPr/>
      <dgm:t>
        <a:bodyPr/>
        <a:lstStyle/>
        <a:p>
          <a:r>
            <a:rPr lang="ru-RU" b="0" i="0" smtClean="0"/>
            <a:t>внутреннее состояние: значения этих полей одинаковы для большого числа объектов;</a:t>
          </a:r>
          <a:endParaRPr lang="ru-RU" b="0" i="0"/>
        </a:p>
      </dgm:t>
    </dgm:pt>
    <dgm:pt modelId="{3BFC80C7-F596-4AB9-94AA-EC0C29825ECA}" type="parTrans" cxnId="{5A4F313F-DFB1-4ADF-A791-84C48A58A99F}">
      <dgm:prSet/>
      <dgm:spPr/>
      <dgm:t>
        <a:bodyPr/>
        <a:lstStyle/>
        <a:p>
          <a:endParaRPr lang="ru-RU"/>
        </a:p>
      </dgm:t>
    </dgm:pt>
    <dgm:pt modelId="{A9DE9253-9BEF-4162-ABEC-7A1444F8DF9A}" type="sibTrans" cxnId="{5A4F313F-DFB1-4ADF-A791-84C48A58A99F}">
      <dgm:prSet/>
      <dgm:spPr/>
      <dgm:t>
        <a:bodyPr/>
        <a:lstStyle/>
        <a:p>
          <a:endParaRPr lang="ru-RU"/>
        </a:p>
      </dgm:t>
    </dgm:pt>
    <dgm:pt modelId="{F80D8BB5-EED4-4AD0-91E8-E605273F709B}">
      <dgm:prSet/>
      <dgm:spPr/>
      <dgm:t>
        <a:bodyPr/>
        <a:lstStyle/>
        <a:p>
          <a:r>
            <a:rPr lang="ru-RU" b="0" i="0" smtClean="0"/>
            <a:t>внешнее состояние (контекст): значения полей уникальны для каждого объекта.</a:t>
          </a:r>
          <a:endParaRPr lang="ru-RU" b="0" i="0"/>
        </a:p>
      </dgm:t>
    </dgm:pt>
    <dgm:pt modelId="{8ECFED39-DF24-4D42-BF06-F0B7EE8B6B0A}" type="parTrans" cxnId="{264C61FB-C310-4D76-8DA4-F82986C91349}">
      <dgm:prSet/>
      <dgm:spPr/>
      <dgm:t>
        <a:bodyPr/>
        <a:lstStyle/>
        <a:p>
          <a:endParaRPr lang="ru-RU"/>
        </a:p>
      </dgm:t>
    </dgm:pt>
    <dgm:pt modelId="{32CAEE06-12E0-4700-B522-5487539A6B8D}" type="sibTrans" cxnId="{264C61FB-C310-4D76-8DA4-F82986C91349}">
      <dgm:prSet/>
      <dgm:spPr/>
      <dgm:t>
        <a:bodyPr/>
        <a:lstStyle/>
        <a:p>
          <a:endParaRPr lang="ru-RU"/>
        </a:p>
      </dgm:t>
    </dgm:pt>
    <dgm:pt modelId="{E628AC8E-5389-4396-80CC-76E052B46ACD}">
      <dgm:prSet/>
      <dgm:spPr/>
      <dgm:t>
        <a:bodyPr/>
        <a:lstStyle/>
        <a:p>
          <a:r>
            <a:rPr lang="ru-RU" b="0" i="0" smtClean="0"/>
            <a:t>Оставьте поля внутреннего состояния в классе, но убедитесь, что их значения неизменяемы. Эти поля должны инициализироваться только через конструктор.</a:t>
          </a:r>
          <a:endParaRPr lang="ru-RU" b="0" i="0"/>
        </a:p>
      </dgm:t>
    </dgm:pt>
    <dgm:pt modelId="{8954C1FE-E8B1-49FB-B131-E520EB96C497}" type="parTrans" cxnId="{B85BB822-C69C-4DA0-A037-AF8D8F68A17B}">
      <dgm:prSet/>
      <dgm:spPr/>
      <dgm:t>
        <a:bodyPr/>
        <a:lstStyle/>
        <a:p>
          <a:endParaRPr lang="ru-RU"/>
        </a:p>
      </dgm:t>
    </dgm:pt>
    <dgm:pt modelId="{2F9BC3A8-7653-45B7-AAE0-8FA74505C8FF}" type="sibTrans" cxnId="{B85BB822-C69C-4DA0-A037-AF8D8F68A17B}">
      <dgm:prSet/>
      <dgm:spPr/>
      <dgm:t>
        <a:bodyPr/>
        <a:lstStyle/>
        <a:p>
          <a:endParaRPr lang="ru-RU"/>
        </a:p>
      </dgm:t>
    </dgm:pt>
    <dgm:pt modelId="{D8D778AE-457E-4B27-BA77-59FCA10F7FEB}">
      <dgm:prSet/>
      <dgm:spPr/>
      <dgm:t>
        <a:bodyPr/>
        <a:lstStyle/>
        <a:p>
          <a:r>
            <a:rPr lang="ru-RU" b="0" i="0" smtClean="0"/>
            <a:t>Превратите поля внешнего состояния в параметры методов, где эти поля использовались. Затем удалите поля из класса.</a:t>
          </a:r>
          <a:endParaRPr lang="ru-RU" b="0" i="0"/>
        </a:p>
      </dgm:t>
    </dgm:pt>
    <dgm:pt modelId="{DDA84A2D-EA8D-4B96-8800-9D66BBE4CC80}" type="parTrans" cxnId="{6424AE8C-5D1F-4703-8DF6-6680B625FF13}">
      <dgm:prSet/>
      <dgm:spPr/>
      <dgm:t>
        <a:bodyPr/>
        <a:lstStyle/>
        <a:p>
          <a:endParaRPr lang="ru-RU"/>
        </a:p>
      </dgm:t>
    </dgm:pt>
    <dgm:pt modelId="{0495055C-5134-4375-A6BC-8199956E0C0B}" type="sibTrans" cxnId="{6424AE8C-5D1F-4703-8DF6-6680B625FF13}">
      <dgm:prSet/>
      <dgm:spPr/>
      <dgm:t>
        <a:bodyPr/>
        <a:lstStyle/>
        <a:p>
          <a:endParaRPr lang="ru-RU"/>
        </a:p>
      </dgm:t>
    </dgm:pt>
    <dgm:pt modelId="{C300FD55-4858-415C-9D13-F97114EA8EB7}">
      <dgm:prSet/>
      <dgm:spPr/>
      <dgm:t>
        <a:bodyPr/>
        <a:lstStyle/>
        <a:p>
          <a:r>
            <a:rPr lang="ru-RU" b="0" i="0" smtClean="0"/>
            <a:t>Создайте фабрику, которая будет кешировать и повторно отдавать уже созданные объекты. Клиент должен запрашивать из этой фабрики легковеса с определённым внутренним состоянием, а не создавать его напрямую.</a:t>
          </a:r>
          <a:endParaRPr lang="ru-RU" b="0" i="0"/>
        </a:p>
      </dgm:t>
    </dgm:pt>
    <dgm:pt modelId="{1CACDADF-00E6-460F-BC9B-27E150DC96DF}" type="parTrans" cxnId="{0561EC7D-3176-4EF9-B06B-656E6F7A8096}">
      <dgm:prSet/>
      <dgm:spPr/>
      <dgm:t>
        <a:bodyPr/>
        <a:lstStyle/>
        <a:p>
          <a:endParaRPr lang="ru-RU"/>
        </a:p>
      </dgm:t>
    </dgm:pt>
    <dgm:pt modelId="{90E373FC-C73D-44CE-ACF2-5711694FD043}" type="sibTrans" cxnId="{0561EC7D-3176-4EF9-B06B-656E6F7A8096}">
      <dgm:prSet/>
      <dgm:spPr/>
      <dgm:t>
        <a:bodyPr/>
        <a:lstStyle/>
        <a:p>
          <a:endParaRPr lang="ru-RU"/>
        </a:p>
      </dgm:t>
    </dgm:pt>
    <dgm:pt modelId="{F9634A61-9408-4164-A91D-78FEF195D37A}">
      <dgm:prSet/>
      <dgm:spPr/>
      <dgm:t>
        <a:bodyPr/>
        <a:lstStyle/>
        <a:p>
          <a:r>
            <a:rPr lang="ru-RU" b="0" i="0" smtClean="0"/>
            <a:t>Клиент должен хранить или вычислять значения внешнего состояния (контекст) и передавать его в методы объекта легковеса.</a:t>
          </a:r>
          <a:endParaRPr lang="ru-RU" b="0" i="0"/>
        </a:p>
      </dgm:t>
    </dgm:pt>
    <dgm:pt modelId="{39FCE4C3-BFDF-4459-ABEB-00A7CD43AE4B}" type="parTrans" cxnId="{8A923B28-B79D-477B-B44A-B33281CA687E}">
      <dgm:prSet/>
      <dgm:spPr/>
      <dgm:t>
        <a:bodyPr/>
        <a:lstStyle/>
        <a:p>
          <a:endParaRPr lang="ru-RU"/>
        </a:p>
      </dgm:t>
    </dgm:pt>
    <dgm:pt modelId="{C28E2F46-6BB6-4C41-A2C5-8FDC75BAFCAB}" type="sibTrans" cxnId="{8A923B28-B79D-477B-B44A-B33281CA687E}">
      <dgm:prSet/>
      <dgm:spPr/>
      <dgm:t>
        <a:bodyPr/>
        <a:lstStyle/>
        <a:p>
          <a:endParaRPr lang="ru-RU"/>
        </a:p>
      </dgm:t>
    </dgm:pt>
    <dgm:pt modelId="{58475A5B-96C4-4F3A-B3E1-531E60A0918D}" type="pres">
      <dgm:prSet presAssocID="{E3B81F58-1812-49DE-A6F2-702BC38D85DA}" presName="diagram" presStyleCnt="0">
        <dgm:presLayoutVars>
          <dgm:dir/>
          <dgm:resizeHandles val="exact"/>
        </dgm:presLayoutVars>
      </dgm:prSet>
      <dgm:spPr/>
      <dgm:t>
        <a:bodyPr/>
        <a:lstStyle/>
        <a:p>
          <a:endParaRPr lang="ru-RU"/>
        </a:p>
      </dgm:t>
    </dgm:pt>
    <dgm:pt modelId="{3FB900B2-138A-4728-9497-5E6D26D0072A}" type="pres">
      <dgm:prSet presAssocID="{B4E24961-71BE-4D9D-9F21-8FB5EDF2265C}" presName="node" presStyleLbl="node1" presStyleIdx="0" presStyleCnt="5">
        <dgm:presLayoutVars>
          <dgm:bulletEnabled val="1"/>
        </dgm:presLayoutVars>
      </dgm:prSet>
      <dgm:spPr/>
      <dgm:t>
        <a:bodyPr/>
        <a:lstStyle/>
        <a:p>
          <a:endParaRPr lang="ru-RU"/>
        </a:p>
      </dgm:t>
    </dgm:pt>
    <dgm:pt modelId="{B1D523A4-B0AD-492E-9058-6E207AEF90CD}" type="pres">
      <dgm:prSet presAssocID="{9D05659A-E0D7-4411-94A9-97844D15F5D7}" presName="sibTrans" presStyleLbl="sibTrans2D1" presStyleIdx="0" presStyleCnt="4"/>
      <dgm:spPr/>
      <dgm:t>
        <a:bodyPr/>
        <a:lstStyle/>
        <a:p>
          <a:endParaRPr lang="ru-RU"/>
        </a:p>
      </dgm:t>
    </dgm:pt>
    <dgm:pt modelId="{C293E318-33DB-4E7B-B8B0-C9106F6F8BB6}" type="pres">
      <dgm:prSet presAssocID="{9D05659A-E0D7-4411-94A9-97844D15F5D7}" presName="connectorText" presStyleLbl="sibTrans2D1" presStyleIdx="0" presStyleCnt="4"/>
      <dgm:spPr/>
      <dgm:t>
        <a:bodyPr/>
        <a:lstStyle/>
        <a:p>
          <a:endParaRPr lang="ru-RU"/>
        </a:p>
      </dgm:t>
    </dgm:pt>
    <dgm:pt modelId="{230A369B-6D58-4ED8-B9E8-7B83E673C4FE}" type="pres">
      <dgm:prSet presAssocID="{E628AC8E-5389-4396-80CC-76E052B46ACD}" presName="node" presStyleLbl="node1" presStyleIdx="1" presStyleCnt="5">
        <dgm:presLayoutVars>
          <dgm:bulletEnabled val="1"/>
        </dgm:presLayoutVars>
      </dgm:prSet>
      <dgm:spPr/>
      <dgm:t>
        <a:bodyPr/>
        <a:lstStyle/>
        <a:p>
          <a:endParaRPr lang="ru-RU"/>
        </a:p>
      </dgm:t>
    </dgm:pt>
    <dgm:pt modelId="{1C3572D5-7CAB-4F98-BFB5-D5C99080C8EF}" type="pres">
      <dgm:prSet presAssocID="{2F9BC3A8-7653-45B7-AAE0-8FA74505C8FF}" presName="sibTrans" presStyleLbl="sibTrans2D1" presStyleIdx="1" presStyleCnt="4"/>
      <dgm:spPr/>
      <dgm:t>
        <a:bodyPr/>
        <a:lstStyle/>
        <a:p>
          <a:endParaRPr lang="ru-RU"/>
        </a:p>
      </dgm:t>
    </dgm:pt>
    <dgm:pt modelId="{C3717DBC-1327-415D-9F08-8F465E987912}" type="pres">
      <dgm:prSet presAssocID="{2F9BC3A8-7653-45B7-AAE0-8FA74505C8FF}" presName="connectorText" presStyleLbl="sibTrans2D1" presStyleIdx="1" presStyleCnt="4"/>
      <dgm:spPr/>
      <dgm:t>
        <a:bodyPr/>
        <a:lstStyle/>
        <a:p>
          <a:endParaRPr lang="ru-RU"/>
        </a:p>
      </dgm:t>
    </dgm:pt>
    <dgm:pt modelId="{083D6C9D-F105-4CBD-A478-E9BAFDB754A1}" type="pres">
      <dgm:prSet presAssocID="{D8D778AE-457E-4B27-BA77-59FCA10F7FEB}" presName="node" presStyleLbl="node1" presStyleIdx="2" presStyleCnt="5">
        <dgm:presLayoutVars>
          <dgm:bulletEnabled val="1"/>
        </dgm:presLayoutVars>
      </dgm:prSet>
      <dgm:spPr/>
      <dgm:t>
        <a:bodyPr/>
        <a:lstStyle/>
        <a:p>
          <a:endParaRPr lang="ru-RU"/>
        </a:p>
      </dgm:t>
    </dgm:pt>
    <dgm:pt modelId="{F9272F64-F02E-4A27-8605-ED8250353A48}" type="pres">
      <dgm:prSet presAssocID="{0495055C-5134-4375-A6BC-8199956E0C0B}" presName="sibTrans" presStyleLbl="sibTrans2D1" presStyleIdx="2" presStyleCnt="4"/>
      <dgm:spPr/>
      <dgm:t>
        <a:bodyPr/>
        <a:lstStyle/>
        <a:p>
          <a:endParaRPr lang="ru-RU"/>
        </a:p>
      </dgm:t>
    </dgm:pt>
    <dgm:pt modelId="{8FCF3BF1-36CB-4767-AD50-336EE6C6D12D}" type="pres">
      <dgm:prSet presAssocID="{0495055C-5134-4375-A6BC-8199956E0C0B}" presName="connectorText" presStyleLbl="sibTrans2D1" presStyleIdx="2" presStyleCnt="4"/>
      <dgm:spPr/>
      <dgm:t>
        <a:bodyPr/>
        <a:lstStyle/>
        <a:p>
          <a:endParaRPr lang="ru-RU"/>
        </a:p>
      </dgm:t>
    </dgm:pt>
    <dgm:pt modelId="{F54248A8-149D-4C71-8BB7-FBEEEC7A32A5}" type="pres">
      <dgm:prSet presAssocID="{C300FD55-4858-415C-9D13-F97114EA8EB7}" presName="node" presStyleLbl="node1" presStyleIdx="3" presStyleCnt="5">
        <dgm:presLayoutVars>
          <dgm:bulletEnabled val="1"/>
        </dgm:presLayoutVars>
      </dgm:prSet>
      <dgm:spPr/>
      <dgm:t>
        <a:bodyPr/>
        <a:lstStyle/>
        <a:p>
          <a:endParaRPr lang="ru-RU"/>
        </a:p>
      </dgm:t>
    </dgm:pt>
    <dgm:pt modelId="{A371898C-E5BA-4211-8F31-4011D9D9B132}" type="pres">
      <dgm:prSet presAssocID="{90E373FC-C73D-44CE-ACF2-5711694FD043}" presName="sibTrans" presStyleLbl="sibTrans2D1" presStyleIdx="3" presStyleCnt="4"/>
      <dgm:spPr/>
      <dgm:t>
        <a:bodyPr/>
        <a:lstStyle/>
        <a:p>
          <a:endParaRPr lang="ru-RU"/>
        </a:p>
      </dgm:t>
    </dgm:pt>
    <dgm:pt modelId="{6B3F744D-EF99-48B1-8EA0-7C40518A950B}" type="pres">
      <dgm:prSet presAssocID="{90E373FC-C73D-44CE-ACF2-5711694FD043}" presName="connectorText" presStyleLbl="sibTrans2D1" presStyleIdx="3" presStyleCnt="4"/>
      <dgm:spPr/>
      <dgm:t>
        <a:bodyPr/>
        <a:lstStyle/>
        <a:p>
          <a:endParaRPr lang="ru-RU"/>
        </a:p>
      </dgm:t>
    </dgm:pt>
    <dgm:pt modelId="{D7EEFFD8-6369-4666-B700-CC391AA9CC12}" type="pres">
      <dgm:prSet presAssocID="{F9634A61-9408-4164-A91D-78FEF195D37A}" presName="node" presStyleLbl="node1" presStyleIdx="4" presStyleCnt="5">
        <dgm:presLayoutVars>
          <dgm:bulletEnabled val="1"/>
        </dgm:presLayoutVars>
      </dgm:prSet>
      <dgm:spPr/>
      <dgm:t>
        <a:bodyPr/>
        <a:lstStyle/>
        <a:p>
          <a:endParaRPr lang="ru-RU"/>
        </a:p>
      </dgm:t>
    </dgm:pt>
  </dgm:ptLst>
  <dgm:cxnLst>
    <dgm:cxn modelId="{98789A0C-9762-4FED-8099-F79CA9858BE9}" type="presOf" srcId="{0495055C-5134-4375-A6BC-8199956E0C0B}" destId="{8FCF3BF1-36CB-4767-AD50-336EE6C6D12D}" srcOrd="1" destOrd="0" presId="urn:microsoft.com/office/officeart/2005/8/layout/process5"/>
    <dgm:cxn modelId="{0561EC7D-3176-4EF9-B06B-656E6F7A8096}" srcId="{E3B81F58-1812-49DE-A6F2-702BC38D85DA}" destId="{C300FD55-4858-415C-9D13-F97114EA8EB7}" srcOrd="3" destOrd="0" parTransId="{1CACDADF-00E6-460F-BC9B-27E150DC96DF}" sibTransId="{90E373FC-C73D-44CE-ACF2-5711694FD043}"/>
    <dgm:cxn modelId="{4C059470-6AF6-44FD-8287-C21A143DA459}" type="presOf" srcId="{0495055C-5134-4375-A6BC-8199956E0C0B}" destId="{F9272F64-F02E-4A27-8605-ED8250353A48}" srcOrd="0" destOrd="0" presId="urn:microsoft.com/office/officeart/2005/8/layout/process5"/>
    <dgm:cxn modelId="{8A923B28-B79D-477B-B44A-B33281CA687E}" srcId="{E3B81F58-1812-49DE-A6F2-702BC38D85DA}" destId="{F9634A61-9408-4164-A91D-78FEF195D37A}" srcOrd="4" destOrd="0" parTransId="{39FCE4C3-BFDF-4459-ABEB-00A7CD43AE4B}" sibTransId="{C28E2F46-6BB6-4C41-A2C5-8FDC75BAFCAB}"/>
    <dgm:cxn modelId="{1A1C9D9E-4828-4E39-A12C-65098F3C1663}" type="presOf" srcId="{E628AC8E-5389-4396-80CC-76E052B46ACD}" destId="{230A369B-6D58-4ED8-B9E8-7B83E673C4FE}" srcOrd="0" destOrd="0" presId="urn:microsoft.com/office/officeart/2005/8/layout/process5"/>
    <dgm:cxn modelId="{F304710A-CB7E-49D2-A09C-F74E91A70AC5}" type="presOf" srcId="{2F9BC3A8-7653-45B7-AAE0-8FA74505C8FF}" destId="{1C3572D5-7CAB-4F98-BFB5-D5C99080C8EF}" srcOrd="0" destOrd="0" presId="urn:microsoft.com/office/officeart/2005/8/layout/process5"/>
    <dgm:cxn modelId="{3CA5F1B4-89DC-4EEE-B597-4F25CE99CFD9}" type="presOf" srcId="{C300FD55-4858-415C-9D13-F97114EA8EB7}" destId="{F54248A8-149D-4C71-8BB7-FBEEEC7A32A5}" srcOrd="0" destOrd="0" presId="urn:microsoft.com/office/officeart/2005/8/layout/process5"/>
    <dgm:cxn modelId="{D4C4586C-9221-4F71-B594-0016DA756F53}" type="presOf" srcId="{F80D8BB5-EED4-4AD0-91E8-E605273F709B}" destId="{3FB900B2-138A-4728-9497-5E6D26D0072A}" srcOrd="0" destOrd="2" presId="urn:microsoft.com/office/officeart/2005/8/layout/process5"/>
    <dgm:cxn modelId="{4F39248E-5B74-4F9B-9B1D-9D0701B93D21}" type="presOf" srcId="{90E373FC-C73D-44CE-ACF2-5711694FD043}" destId="{6B3F744D-EF99-48B1-8EA0-7C40518A950B}" srcOrd="1" destOrd="0" presId="urn:microsoft.com/office/officeart/2005/8/layout/process5"/>
    <dgm:cxn modelId="{B4B26322-9457-46F3-B379-68F3FB604FEE}" type="presOf" srcId="{9D05659A-E0D7-4411-94A9-97844D15F5D7}" destId="{C293E318-33DB-4E7B-B8B0-C9106F6F8BB6}" srcOrd="1" destOrd="0" presId="urn:microsoft.com/office/officeart/2005/8/layout/process5"/>
    <dgm:cxn modelId="{38344BBB-804B-4620-B7F8-6204B646CAD8}" type="presOf" srcId="{90E373FC-C73D-44CE-ACF2-5711694FD043}" destId="{A371898C-E5BA-4211-8F31-4011D9D9B132}" srcOrd="0" destOrd="0" presId="urn:microsoft.com/office/officeart/2005/8/layout/process5"/>
    <dgm:cxn modelId="{264C61FB-C310-4D76-8DA4-F82986C91349}" srcId="{B4E24961-71BE-4D9D-9F21-8FB5EDF2265C}" destId="{F80D8BB5-EED4-4AD0-91E8-E605273F709B}" srcOrd="1" destOrd="0" parTransId="{8ECFED39-DF24-4D42-BF06-F0B7EE8B6B0A}" sibTransId="{32CAEE06-12E0-4700-B522-5487539A6B8D}"/>
    <dgm:cxn modelId="{E202FE02-C15C-47CD-874C-B5A3C559FE3F}" type="presOf" srcId="{F9634A61-9408-4164-A91D-78FEF195D37A}" destId="{D7EEFFD8-6369-4666-B700-CC391AA9CC12}" srcOrd="0" destOrd="0" presId="urn:microsoft.com/office/officeart/2005/8/layout/process5"/>
    <dgm:cxn modelId="{B85BB822-C69C-4DA0-A037-AF8D8F68A17B}" srcId="{E3B81F58-1812-49DE-A6F2-702BC38D85DA}" destId="{E628AC8E-5389-4396-80CC-76E052B46ACD}" srcOrd="1" destOrd="0" parTransId="{8954C1FE-E8B1-49FB-B131-E520EB96C497}" sibTransId="{2F9BC3A8-7653-45B7-AAE0-8FA74505C8FF}"/>
    <dgm:cxn modelId="{E9B81D59-D5AA-4923-9676-EE9706CA4E29}" type="presOf" srcId="{9D05659A-E0D7-4411-94A9-97844D15F5D7}" destId="{B1D523A4-B0AD-492E-9058-6E207AEF90CD}" srcOrd="0" destOrd="0" presId="urn:microsoft.com/office/officeart/2005/8/layout/process5"/>
    <dgm:cxn modelId="{DC1DD0C2-73AA-4BE3-BC9E-4DF8ADA0ED28}" type="presOf" srcId="{E3B81F58-1812-49DE-A6F2-702BC38D85DA}" destId="{58475A5B-96C4-4F3A-B3E1-531E60A0918D}" srcOrd="0" destOrd="0" presId="urn:microsoft.com/office/officeart/2005/8/layout/process5"/>
    <dgm:cxn modelId="{5A4F313F-DFB1-4ADF-A791-84C48A58A99F}" srcId="{B4E24961-71BE-4D9D-9F21-8FB5EDF2265C}" destId="{50B76F6C-FACB-4BDA-95AF-3F9D57D18335}" srcOrd="0" destOrd="0" parTransId="{3BFC80C7-F596-4AB9-94AA-EC0C29825ECA}" sibTransId="{A9DE9253-9BEF-4162-ABEC-7A1444F8DF9A}"/>
    <dgm:cxn modelId="{00FF14D8-E9D5-4B73-9250-79D69B85AC08}" type="presOf" srcId="{2F9BC3A8-7653-45B7-AAE0-8FA74505C8FF}" destId="{C3717DBC-1327-415D-9F08-8F465E987912}" srcOrd="1" destOrd="0" presId="urn:microsoft.com/office/officeart/2005/8/layout/process5"/>
    <dgm:cxn modelId="{A78876CC-A845-4CCA-AABA-71E8288C6DEE}" type="presOf" srcId="{D8D778AE-457E-4B27-BA77-59FCA10F7FEB}" destId="{083D6C9D-F105-4CBD-A478-E9BAFDB754A1}" srcOrd="0" destOrd="0" presId="urn:microsoft.com/office/officeart/2005/8/layout/process5"/>
    <dgm:cxn modelId="{6424AE8C-5D1F-4703-8DF6-6680B625FF13}" srcId="{E3B81F58-1812-49DE-A6F2-702BC38D85DA}" destId="{D8D778AE-457E-4B27-BA77-59FCA10F7FEB}" srcOrd="2" destOrd="0" parTransId="{DDA84A2D-EA8D-4B96-8800-9D66BBE4CC80}" sibTransId="{0495055C-5134-4375-A6BC-8199956E0C0B}"/>
    <dgm:cxn modelId="{15194244-B762-4423-BE64-E594DB944519}" type="presOf" srcId="{B4E24961-71BE-4D9D-9F21-8FB5EDF2265C}" destId="{3FB900B2-138A-4728-9497-5E6D26D0072A}" srcOrd="0" destOrd="0" presId="urn:microsoft.com/office/officeart/2005/8/layout/process5"/>
    <dgm:cxn modelId="{A661CCE4-7742-4817-A677-FA5B5D43A65F}" srcId="{E3B81F58-1812-49DE-A6F2-702BC38D85DA}" destId="{B4E24961-71BE-4D9D-9F21-8FB5EDF2265C}" srcOrd="0" destOrd="0" parTransId="{563A5C2C-02C1-4441-976A-FE5DBAB8B47C}" sibTransId="{9D05659A-E0D7-4411-94A9-97844D15F5D7}"/>
    <dgm:cxn modelId="{AC59663D-2D34-4426-A3E8-F8189BB5FAFD}" type="presOf" srcId="{50B76F6C-FACB-4BDA-95AF-3F9D57D18335}" destId="{3FB900B2-138A-4728-9497-5E6D26D0072A}" srcOrd="0" destOrd="1" presId="urn:microsoft.com/office/officeart/2005/8/layout/process5"/>
    <dgm:cxn modelId="{3E43CF0B-E621-44B9-9C4B-04A0AB8FF683}" type="presParOf" srcId="{58475A5B-96C4-4F3A-B3E1-531E60A0918D}" destId="{3FB900B2-138A-4728-9497-5E6D26D0072A}" srcOrd="0" destOrd="0" presId="urn:microsoft.com/office/officeart/2005/8/layout/process5"/>
    <dgm:cxn modelId="{BA67C2A9-72F7-4345-AEA4-88CA7836CB55}" type="presParOf" srcId="{58475A5B-96C4-4F3A-B3E1-531E60A0918D}" destId="{B1D523A4-B0AD-492E-9058-6E207AEF90CD}" srcOrd="1" destOrd="0" presId="urn:microsoft.com/office/officeart/2005/8/layout/process5"/>
    <dgm:cxn modelId="{B63CA394-0FB5-4B95-B575-60E8BFB10AF8}" type="presParOf" srcId="{B1D523A4-B0AD-492E-9058-6E207AEF90CD}" destId="{C293E318-33DB-4E7B-B8B0-C9106F6F8BB6}" srcOrd="0" destOrd="0" presId="urn:microsoft.com/office/officeart/2005/8/layout/process5"/>
    <dgm:cxn modelId="{746A4D66-DE72-4E6E-BAE4-A418DA620F21}" type="presParOf" srcId="{58475A5B-96C4-4F3A-B3E1-531E60A0918D}" destId="{230A369B-6D58-4ED8-B9E8-7B83E673C4FE}" srcOrd="2" destOrd="0" presId="urn:microsoft.com/office/officeart/2005/8/layout/process5"/>
    <dgm:cxn modelId="{F75B3437-505F-4DC8-9BF9-EEFBB95E49AB}" type="presParOf" srcId="{58475A5B-96C4-4F3A-B3E1-531E60A0918D}" destId="{1C3572D5-7CAB-4F98-BFB5-D5C99080C8EF}" srcOrd="3" destOrd="0" presId="urn:microsoft.com/office/officeart/2005/8/layout/process5"/>
    <dgm:cxn modelId="{A6479D01-A397-47E5-A0A5-53994E61C7E8}" type="presParOf" srcId="{1C3572D5-7CAB-4F98-BFB5-D5C99080C8EF}" destId="{C3717DBC-1327-415D-9F08-8F465E987912}" srcOrd="0" destOrd="0" presId="urn:microsoft.com/office/officeart/2005/8/layout/process5"/>
    <dgm:cxn modelId="{13FA8148-F7AD-4F89-B9C9-E9388B45A68B}" type="presParOf" srcId="{58475A5B-96C4-4F3A-B3E1-531E60A0918D}" destId="{083D6C9D-F105-4CBD-A478-E9BAFDB754A1}" srcOrd="4" destOrd="0" presId="urn:microsoft.com/office/officeart/2005/8/layout/process5"/>
    <dgm:cxn modelId="{C8641959-A526-49BC-B451-D813DD18C2A0}" type="presParOf" srcId="{58475A5B-96C4-4F3A-B3E1-531E60A0918D}" destId="{F9272F64-F02E-4A27-8605-ED8250353A48}" srcOrd="5" destOrd="0" presId="urn:microsoft.com/office/officeart/2005/8/layout/process5"/>
    <dgm:cxn modelId="{84501103-363B-455D-BBD1-0F41D9627F8E}" type="presParOf" srcId="{F9272F64-F02E-4A27-8605-ED8250353A48}" destId="{8FCF3BF1-36CB-4767-AD50-336EE6C6D12D}" srcOrd="0" destOrd="0" presId="urn:microsoft.com/office/officeart/2005/8/layout/process5"/>
    <dgm:cxn modelId="{C453D586-930F-44A3-9250-6698041B548C}" type="presParOf" srcId="{58475A5B-96C4-4F3A-B3E1-531E60A0918D}" destId="{F54248A8-149D-4C71-8BB7-FBEEEC7A32A5}" srcOrd="6" destOrd="0" presId="urn:microsoft.com/office/officeart/2005/8/layout/process5"/>
    <dgm:cxn modelId="{F8E18FF1-A1A4-4F4A-B4E6-0470E113846E}" type="presParOf" srcId="{58475A5B-96C4-4F3A-B3E1-531E60A0918D}" destId="{A371898C-E5BA-4211-8F31-4011D9D9B132}" srcOrd="7" destOrd="0" presId="urn:microsoft.com/office/officeart/2005/8/layout/process5"/>
    <dgm:cxn modelId="{DF8D3275-8261-47AF-BA4F-79BA7142C981}" type="presParOf" srcId="{A371898C-E5BA-4211-8F31-4011D9D9B132}" destId="{6B3F744D-EF99-48B1-8EA0-7C40518A950B}" srcOrd="0" destOrd="0" presId="urn:microsoft.com/office/officeart/2005/8/layout/process5"/>
    <dgm:cxn modelId="{E0324AF0-B412-4889-A75D-787F50E05272}" type="presParOf" srcId="{58475A5B-96C4-4F3A-B3E1-531E60A0918D}" destId="{D7EEFFD8-6369-4666-B700-CC391AA9CC12}"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05C898-FE8C-4C91-B0A9-4AB767C3ECB3}" type="doc">
      <dgm:prSet loTypeId="urn:microsoft.com/office/officeart/2005/8/layout/balance1" loCatId="relationship" qsTypeId="urn:microsoft.com/office/officeart/2005/8/quickstyle/3d9" qsCatId="3D" csTypeId="urn:microsoft.com/office/officeart/2005/8/colors/colorful2" csCatId="colorful" phldr="1"/>
      <dgm:spPr/>
      <dgm:t>
        <a:bodyPr/>
        <a:lstStyle/>
        <a:p>
          <a:endParaRPr lang="ru-RU"/>
        </a:p>
      </dgm:t>
    </dgm:pt>
    <dgm:pt modelId="{D4E4BA30-E090-4F67-9A88-45A98C8D8357}">
      <dgm:prSet phldrT="[Текст]"/>
      <dgm:spPr/>
      <dgm:t>
        <a:bodyPr/>
        <a:lstStyle/>
        <a:p>
          <a:r>
            <a:rPr lang="ru-RU" dirty="0" smtClean="0"/>
            <a:t>Преимущества</a:t>
          </a:r>
          <a:endParaRPr lang="ru-RU" dirty="0"/>
        </a:p>
      </dgm:t>
    </dgm:pt>
    <dgm:pt modelId="{B8C32991-26F0-4137-BC59-84E4D989D51E}" type="parTrans" cxnId="{25BA4C1D-07C9-4943-85BC-4AC1C5771556}">
      <dgm:prSet/>
      <dgm:spPr/>
      <dgm:t>
        <a:bodyPr/>
        <a:lstStyle/>
        <a:p>
          <a:endParaRPr lang="ru-RU"/>
        </a:p>
      </dgm:t>
    </dgm:pt>
    <dgm:pt modelId="{F9B738B4-D5C6-42AE-9D10-AEB3C2DE977B}" type="sibTrans" cxnId="{25BA4C1D-07C9-4943-85BC-4AC1C5771556}">
      <dgm:prSet/>
      <dgm:spPr/>
      <dgm:t>
        <a:bodyPr/>
        <a:lstStyle/>
        <a:p>
          <a:endParaRPr lang="ru-RU"/>
        </a:p>
      </dgm:t>
    </dgm:pt>
    <dgm:pt modelId="{C0C9DB72-DEAF-4B51-9DA8-6886E2987D46}">
      <dgm:prSet phldrT="[Текст]"/>
      <dgm:spPr/>
      <dgm:t>
        <a:bodyPr/>
        <a:lstStyle/>
        <a:p>
          <a:r>
            <a:rPr lang="ru-RU" b="0" i="0" dirty="0" smtClean="0"/>
            <a:t>Экономит оперативную память.</a:t>
          </a:r>
          <a:endParaRPr lang="ru-RU" dirty="0"/>
        </a:p>
      </dgm:t>
    </dgm:pt>
    <dgm:pt modelId="{CD950AA7-BA66-4408-B51E-59CAEDB0B2FC}" type="parTrans" cxnId="{7F1EC033-1FDC-49E9-B562-3C99145BB6FF}">
      <dgm:prSet/>
      <dgm:spPr/>
      <dgm:t>
        <a:bodyPr/>
        <a:lstStyle/>
        <a:p>
          <a:endParaRPr lang="ru-RU"/>
        </a:p>
      </dgm:t>
    </dgm:pt>
    <dgm:pt modelId="{C5B83E53-636C-4043-B901-A70FE474B010}" type="sibTrans" cxnId="{7F1EC033-1FDC-49E9-B562-3C99145BB6FF}">
      <dgm:prSet/>
      <dgm:spPr/>
      <dgm:t>
        <a:bodyPr/>
        <a:lstStyle/>
        <a:p>
          <a:endParaRPr lang="ru-RU"/>
        </a:p>
      </dgm:t>
    </dgm:pt>
    <dgm:pt modelId="{987C2914-013C-4D64-AB64-DC7749346CD3}">
      <dgm:prSet phldrT="[Текст]"/>
      <dgm:spPr/>
      <dgm:t>
        <a:bodyPr/>
        <a:lstStyle/>
        <a:p>
          <a:r>
            <a:rPr lang="ru-RU" dirty="0" smtClean="0"/>
            <a:t>Недостатки</a:t>
          </a:r>
          <a:endParaRPr lang="ru-RU" dirty="0"/>
        </a:p>
      </dgm:t>
    </dgm:pt>
    <dgm:pt modelId="{5057C3D1-C9D6-410F-9660-BBB29EE3D564}" type="parTrans" cxnId="{2CC3386B-4327-4627-94B3-0EFE018E280B}">
      <dgm:prSet/>
      <dgm:spPr/>
      <dgm:t>
        <a:bodyPr/>
        <a:lstStyle/>
        <a:p>
          <a:endParaRPr lang="ru-RU"/>
        </a:p>
      </dgm:t>
    </dgm:pt>
    <dgm:pt modelId="{BE2682E9-B9F1-4501-8002-A4C5941220F1}" type="sibTrans" cxnId="{2CC3386B-4327-4627-94B3-0EFE018E280B}">
      <dgm:prSet/>
      <dgm:spPr/>
      <dgm:t>
        <a:bodyPr/>
        <a:lstStyle/>
        <a:p>
          <a:endParaRPr lang="ru-RU"/>
        </a:p>
      </dgm:t>
    </dgm:pt>
    <dgm:pt modelId="{F86081B7-C03F-4E02-851D-023FBE82FDAA}">
      <dgm:prSet phldrT="[Текст]"/>
      <dgm:spPr/>
      <dgm:t>
        <a:bodyPr/>
        <a:lstStyle/>
        <a:p>
          <a:r>
            <a:rPr lang="ru-RU" b="0" i="0" smtClean="0"/>
            <a:t>Расходует процессорное время на поиск/вычисление контекста.</a:t>
          </a:r>
          <a:endParaRPr lang="ru-RU" dirty="0"/>
        </a:p>
      </dgm:t>
    </dgm:pt>
    <dgm:pt modelId="{96EFFF49-37D7-4F5C-9914-C2CF4A2C68DC}" type="parTrans" cxnId="{BB214A74-29BB-40A9-86D0-31B20BC09F3A}">
      <dgm:prSet/>
      <dgm:spPr/>
      <dgm:t>
        <a:bodyPr/>
        <a:lstStyle/>
        <a:p>
          <a:endParaRPr lang="ru-RU"/>
        </a:p>
      </dgm:t>
    </dgm:pt>
    <dgm:pt modelId="{9EC643D2-E422-4FDD-B7F4-2578FFAD7D8B}" type="sibTrans" cxnId="{BB214A74-29BB-40A9-86D0-31B20BC09F3A}">
      <dgm:prSet/>
      <dgm:spPr/>
      <dgm:t>
        <a:bodyPr/>
        <a:lstStyle/>
        <a:p>
          <a:endParaRPr lang="ru-RU"/>
        </a:p>
      </dgm:t>
    </dgm:pt>
    <dgm:pt modelId="{1797F182-A373-4602-BC56-BC3030D8DBDF}">
      <dgm:prSet/>
      <dgm:spPr/>
      <dgm:t>
        <a:bodyPr/>
        <a:lstStyle/>
        <a:p>
          <a:r>
            <a:rPr lang="ru-RU" b="0" i="0" dirty="0" smtClean="0"/>
            <a:t>Усложняет код программы из-за введения множества дополнительных классов.</a:t>
          </a:r>
          <a:endParaRPr lang="ru-RU" b="0" i="0" dirty="0"/>
        </a:p>
      </dgm:t>
    </dgm:pt>
    <dgm:pt modelId="{7CD85105-8FA5-4092-8B27-9C0A96CE4D4A}" type="parTrans" cxnId="{53FF8C8B-509D-42CB-81CD-8FB2D5CEF0C1}">
      <dgm:prSet/>
      <dgm:spPr/>
      <dgm:t>
        <a:bodyPr/>
        <a:lstStyle/>
        <a:p>
          <a:endParaRPr lang="ru-RU"/>
        </a:p>
      </dgm:t>
    </dgm:pt>
    <dgm:pt modelId="{46952DD4-4C7B-47E7-8C6C-0F7565ACD3C5}" type="sibTrans" cxnId="{53FF8C8B-509D-42CB-81CD-8FB2D5CEF0C1}">
      <dgm:prSet/>
      <dgm:spPr/>
      <dgm:t>
        <a:bodyPr/>
        <a:lstStyle/>
        <a:p>
          <a:endParaRPr lang="ru-RU"/>
        </a:p>
      </dgm:t>
    </dgm:pt>
    <dgm:pt modelId="{8BEB88F1-809D-4ADF-A53F-3E1A3C105A1A}" type="pres">
      <dgm:prSet presAssocID="{8005C898-FE8C-4C91-B0A9-4AB767C3ECB3}" presName="outerComposite" presStyleCnt="0">
        <dgm:presLayoutVars>
          <dgm:chMax val="2"/>
          <dgm:animLvl val="lvl"/>
          <dgm:resizeHandles val="exact"/>
        </dgm:presLayoutVars>
      </dgm:prSet>
      <dgm:spPr/>
      <dgm:t>
        <a:bodyPr/>
        <a:lstStyle/>
        <a:p>
          <a:endParaRPr lang="ru-RU"/>
        </a:p>
      </dgm:t>
    </dgm:pt>
    <dgm:pt modelId="{343482F1-7397-4C94-BB7E-57DB70C04DDE}" type="pres">
      <dgm:prSet presAssocID="{8005C898-FE8C-4C91-B0A9-4AB767C3ECB3}" presName="dummyMaxCanvas" presStyleCnt="0"/>
      <dgm:spPr/>
      <dgm:t>
        <a:bodyPr/>
        <a:lstStyle/>
        <a:p>
          <a:endParaRPr lang="ru-RU"/>
        </a:p>
      </dgm:t>
    </dgm:pt>
    <dgm:pt modelId="{E1787AB9-D097-4F1F-98B0-7C01BE1A092C}" type="pres">
      <dgm:prSet presAssocID="{8005C898-FE8C-4C91-B0A9-4AB767C3ECB3}" presName="parentComposite" presStyleCnt="0"/>
      <dgm:spPr/>
      <dgm:t>
        <a:bodyPr/>
        <a:lstStyle/>
        <a:p>
          <a:endParaRPr lang="ru-RU"/>
        </a:p>
      </dgm:t>
    </dgm:pt>
    <dgm:pt modelId="{B358269A-A5F7-45D5-AA41-8F40D852C095}" type="pres">
      <dgm:prSet presAssocID="{8005C898-FE8C-4C91-B0A9-4AB767C3ECB3}" presName="parent1" presStyleLbl="alignAccFollowNode1" presStyleIdx="0" presStyleCnt="4">
        <dgm:presLayoutVars>
          <dgm:chMax val="4"/>
        </dgm:presLayoutVars>
      </dgm:prSet>
      <dgm:spPr/>
      <dgm:t>
        <a:bodyPr/>
        <a:lstStyle/>
        <a:p>
          <a:endParaRPr lang="ru-RU"/>
        </a:p>
      </dgm:t>
    </dgm:pt>
    <dgm:pt modelId="{644B818B-54D7-4684-888B-502DF29973C7}" type="pres">
      <dgm:prSet presAssocID="{8005C898-FE8C-4C91-B0A9-4AB767C3ECB3}" presName="parent2" presStyleLbl="alignAccFollowNode1" presStyleIdx="1" presStyleCnt="4">
        <dgm:presLayoutVars>
          <dgm:chMax val="4"/>
        </dgm:presLayoutVars>
      </dgm:prSet>
      <dgm:spPr/>
      <dgm:t>
        <a:bodyPr/>
        <a:lstStyle/>
        <a:p>
          <a:endParaRPr lang="ru-RU"/>
        </a:p>
      </dgm:t>
    </dgm:pt>
    <dgm:pt modelId="{276B0314-B211-42CE-B49C-98A7C1FE80AE}" type="pres">
      <dgm:prSet presAssocID="{8005C898-FE8C-4C91-B0A9-4AB767C3ECB3}" presName="childrenComposite" presStyleCnt="0"/>
      <dgm:spPr/>
      <dgm:t>
        <a:bodyPr/>
        <a:lstStyle/>
        <a:p>
          <a:endParaRPr lang="ru-RU"/>
        </a:p>
      </dgm:t>
    </dgm:pt>
    <dgm:pt modelId="{5EC4EC63-1E92-4986-9150-7EF3E4D8E277}" type="pres">
      <dgm:prSet presAssocID="{8005C898-FE8C-4C91-B0A9-4AB767C3ECB3}" presName="dummyMaxCanvas_ChildArea" presStyleCnt="0"/>
      <dgm:spPr/>
      <dgm:t>
        <a:bodyPr/>
        <a:lstStyle/>
        <a:p>
          <a:endParaRPr lang="ru-RU"/>
        </a:p>
      </dgm:t>
    </dgm:pt>
    <dgm:pt modelId="{65F7EB37-C1E6-490C-80A0-7F391D8D3070}" type="pres">
      <dgm:prSet presAssocID="{8005C898-FE8C-4C91-B0A9-4AB767C3ECB3}" presName="fulcrum" presStyleLbl="alignAccFollowNode1" presStyleIdx="2" presStyleCnt="4"/>
      <dgm:spPr/>
      <dgm:t>
        <a:bodyPr/>
        <a:lstStyle/>
        <a:p>
          <a:endParaRPr lang="ru-RU"/>
        </a:p>
      </dgm:t>
    </dgm:pt>
    <dgm:pt modelId="{796205BF-04CE-4678-BC8D-E680FD22E170}" type="pres">
      <dgm:prSet presAssocID="{8005C898-FE8C-4C91-B0A9-4AB767C3ECB3}" presName="balance_12" presStyleLbl="alignAccFollowNode1" presStyleIdx="3" presStyleCnt="4">
        <dgm:presLayoutVars>
          <dgm:bulletEnabled val="1"/>
        </dgm:presLayoutVars>
      </dgm:prSet>
      <dgm:spPr/>
      <dgm:t>
        <a:bodyPr/>
        <a:lstStyle/>
        <a:p>
          <a:endParaRPr lang="ru-RU"/>
        </a:p>
      </dgm:t>
    </dgm:pt>
    <dgm:pt modelId="{8356B039-0798-4C9B-8CAC-329695D825CD}" type="pres">
      <dgm:prSet presAssocID="{8005C898-FE8C-4C91-B0A9-4AB767C3ECB3}" presName="right_12_1" presStyleLbl="node1" presStyleIdx="0" presStyleCnt="3">
        <dgm:presLayoutVars>
          <dgm:bulletEnabled val="1"/>
        </dgm:presLayoutVars>
      </dgm:prSet>
      <dgm:spPr/>
      <dgm:t>
        <a:bodyPr/>
        <a:lstStyle/>
        <a:p>
          <a:endParaRPr lang="ru-RU"/>
        </a:p>
      </dgm:t>
    </dgm:pt>
    <dgm:pt modelId="{FC9B2263-8BB7-43B7-A4AA-19CA0AEE30FE}" type="pres">
      <dgm:prSet presAssocID="{8005C898-FE8C-4C91-B0A9-4AB767C3ECB3}" presName="right_12_2" presStyleLbl="node1" presStyleIdx="1" presStyleCnt="3">
        <dgm:presLayoutVars>
          <dgm:bulletEnabled val="1"/>
        </dgm:presLayoutVars>
      </dgm:prSet>
      <dgm:spPr/>
      <dgm:t>
        <a:bodyPr/>
        <a:lstStyle/>
        <a:p>
          <a:endParaRPr lang="ru-RU"/>
        </a:p>
      </dgm:t>
    </dgm:pt>
    <dgm:pt modelId="{536985F9-637B-4395-A076-2309BF61B993}" type="pres">
      <dgm:prSet presAssocID="{8005C898-FE8C-4C91-B0A9-4AB767C3ECB3}" presName="left_12_1" presStyleLbl="node1" presStyleIdx="2" presStyleCnt="3">
        <dgm:presLayoutVars>
          <dgm:bulletEnabled val="1"/>
        </dgm:presLayoutVars>
      </dgm:prSet>
      <dgm:spPr/>
      <dgm:t>
        <a:bodyPr/>
        <a:lstStyle/>
        <a:p>
          <a:endParaRPr lang="ru-RU"/>
        </a:p>
      </dgm:t>
    </dgm:pt>
  </dgm:ptLst>
  <dgm:cxnLst>
    <dgm:cxn modelId="{53FF8C8B-509D-42CB-81CD-8FB2D5CEF0C1}" srcId="{987C2914-013C-4D64-AB64-DC7749346CD3}" destId="{1797F182-A373-4602-BC56-BC3030D8DBDF}" srcOrd="1" destOrd="0" parTransId="{7CD85105-8FA5-4092-8B27-9C0A96CE4D4A}" sibTransId="{46952DD4-4C7B-47E7-8C6C-0F7565ACD3C5}"/>
    <dgm:cxn modelId="{B1839A54-4710-4B64-B904-847B89BC6402}" type="presOf" srcId="{D4E4BA30-E090-4F67-9A88-45A98C8D8357}" destId="{B358269A-A5F7-45D5-AA41-8F40D852C095}" srcOrd="0" destOrd="0" presId="urn:microsoft.com/office/officeart/2005/8/layout/balance1"/>
    <dgm:cxn modelId="{4E23D798-47AC-4522-9188-76319A110153}" type="presOf" srcId="{987C2914-013C-4D64-AB64-DC7749346CD3}" destId="{644B818B-54D7-4684-888B-502DF29973C7}" srcOrd="0" destOrd="0" presId="urn:microsoft.com/office/officeart/2005/8/layout/balance1"/>
    <dgm:cxn modelId="{7F1EC033-1FDC-49E9-B562-3C99145BB6FF}" srcId="{D4E4BA30-E090-4F67-9A88-45A98C8D8357}" destId="{C0C9DB72-DEAF-4B51-9DA8-6886E2987D46}" srcOrd="0" destOrd="0" parTransId="{CD950AA7-BA66-4408-B51E-59CAEDB0B2FC}" sibTransId="{C5B83E53-636C-4043-B901-A70FE474B010}"/>
    <dgm:cxn modelId="{AADEDC48-C76A-4F01-A833-437E26EF7831}" type="presOf" srcId="{8005C898-FE8C-4C91-B0A9-4AB767C3ECB3}" destId="{8BEB88F1-809D-4ADF-A53F-3E1A3C105A1A}" srcOrd="0" destOrd="0" presId="urn:microsoft.com/office/officeart/2005/8/layout/balance1"/>
    <dgm:cxn modelId="{BB214A74-29BB-40A9-86D0-31B20BC09F3A}" srcId="{987C2914-013C-4D64-AB64-DC7749346CD3}" destId="{F86081B7-C03F-4E02-851D-023FBE82FDAA}" srcOrd="0" destOrd="0" parTransId="{96EFFF49-37D7-4F5C-9914-C2CF4A2C68DC}" sibTransId="{9EC643D2-E422-4FDD-B7F4-2578FFAD7D8B}"/>
    <dgm:cxn modelId="{25BA4C1D-07C9-4943-85BC-4AC1C5771556}" srcId="{8005C898-FE8C-4C91-B0A9-4AB767C3ECB3}" destId="{D4E4BA30-E090-4F67-9A88-45A98C8D8357}" srcOrd="0" destOrd="0" parTransId="{B8C32991-26F0-4137-BC59-84E4D989D51E}" sibTransId="{F9B738B4-D5C6-42AE-9D10-AEB3C2DE977B}"/>
    <dgm:cxn modelId="{A1B4CEEC-D8A8-46FC-AE3C-ED2FAAF1E6EB}" type="presOf" srcId="{1797F182-A373-4602-BC56-BC3030D8DBDF}" destId="{FC9B2263-8BB7-43B7-A4AA-19CA0AEE30FE}" srcOrd="0" destOrd="0" presId="urn:microsoft.com/office/officeart/2005/8/layout/balance1"/>
    <dgm:cxn modelId="{9CAD19A5-E097-4436-B121-A093782AB73E}" type="presOf" srcId="{C0C9DB72-DEAF-4B51-9DA8-6886E2987D46}" destId="{536985F9-637B-4395-A076-2309BF61B993}" srcOrd="0" destOrd="0" presId="urn:microsoft.com/office/officeart/2005/8/layout/balance1"/>
    <dgm:cxn modelId="{2CC3386B-4327-4627-94B3-0EFE018E280B}" srcId="{8005C898-FE8C-4C91-B0A9-4AB767C3ECB3}" destId="{987C2914-013C-4D64-AB64-DC7749346CD3}" srcOrd="1" destOrd="0" parTransId="{5057C3D1-C9D6-410F-9660-BBB29EE3D564}" sibTransId="{BE2682E9-B9F1-4501-8002-A4C5941220F1}"/>
    <dgm:cxn modelId="{47AFE6C5-30E9-452B-A593-F944251C1E14}" type="presOf" srcId="{F86081B7-C03F-4E02-851D-023FBE82FDAA}" destId="{8356B039-0798-4C9B-8CAC-329695D825CD}" srcOrd="0" destOrd="0" presId="urn:microsoft.com/office/officeart/2005/8/layout/balance1"/>
    <dgm:cxn modelId="{FD436963-3FED-4722-BDB5-514A82F65C42}" type="presParOf" srcId="{8BEB88F1-809D-4ADF-A53F-3E1A3C105A1A}" destId="{343482F1-7397-4C94-BB7E-57DB70C04DDE}" srcOrd="0" destOrd="0" presId="urn:microsoft.com/office/officeart/2005/8/layout/balance1"/>
    <dgm:cxn modelId="{29D7EAEC-2A3C-43C4-B9F3-082A748E82BE}" type="presParOf" srcId="{8BEB88F1-809D-4ADF-A53F-3E1A3C105A1A}" destId="{E1787AB9-D097-4F1F-98B0-7C01BE1A092C}" srcOrd="1" destOrd="0" presId="urn:microsoft.com/office/officeart/2005/8/layout/balance1"/>
    <dgm:cxn modelId="{EA71AA1B-41C9-469D-838D-7F77661F7B9C}" type="presParOf" srcId="{E1787AB9-D097-4F1F-98B0-7C01BE1A092C}" destId="{B358269A-A5F7-45D5-AA41-8F40D852C095}" srcOrd="0" destOrd="0" presId="urn:microsoft.com/office/officeart/2005/8/layout/balance1"/>
    <dgm:cxn modelId="{566E0B6E-514B-44AD-9923-900218685663}" type="presParOf" srcId="{E1787AB9-D097-4F1F-98B0-7C01BE1A092C}" destId="{644B818B-54D7-4684-888B-502DF29973C7}" srcOrd="1" destOrd="0" presId="urn:microsoft.com/office/officeart/2005/8/layout/balance1"/>
    <dgm:cxn modelId="{09CEAA33-E18B-4789-88BA-6B7D1F0DEB9E}" type="presParOf" srcId="{8BEB88F1-809D-4ADF-A53F-3E1A3C105A1A}" destId="{276B0314-B211-42CE-B49C-98A7C1FE80AE}" srcOrd="2" destOrd="0" presId="urn:microsoft.com/office/officeart/2005/8/layout/balance1"/>
    <dgm:cxn modelId="{18F44FF2-D5A4-4286-BC93-E2F4BEB34E5E}" type="presParOf" srcId="{276B0314-B211-42CE-B49C-98A7C1FE80AE}" destId="{5EC4EC63-1E92-4986-9150-7EF3E4D8E277}" srcOrd="0" destOrd="0" presId="urn:microsoft.com/office/officeart/2005/8/layout/balance1"/>
    <dgm:cxn modelId="{96FAEFC0-8C8A-4322-A2F3-067A68E4B0C4}" type="presParOf" srcId="{276B0314-B211-42CE-B49C-98A7C1FE80AE}" destId="{65F7EB37-C1E6-490C-80A0-7F391D8D3070}" srcOrd="1" destOrd="0" presId="urn:microsoft.com/office/officeart/2005/8/layout/balance1"/>
    <dgm:cxn modelId="{15E9D514-D74A-4052-9CDD-1E3B75D9FAD1}" type="presParOf" srcId="{276B0314-B211-42CE-B49C-98A7C1FE80AE}" destId="{796205BF-04CE-4678-BC8D-E680FD22E170}" srcOrd="2" destOrd="0" presId="urn:microsoft.com/office/officeart/2005/8/layout/balance1"/>
    <dgm:cxn modelId="{5E2AF328-D659-43C5-90EC-03F3C0AEE7CB}" type="presParOf" srcId="{276B0314-B211-42CE-B49C-98A7C1FE80AE}" destId="{8356B039-0798-4C9B-8CAC-329695D825CD}" srcOrd="3" destOrd="0" presId="urn:microsoft.com/office/officeart/2005/8/layout/balance1"/>
    <dgm:cxn modelId="{AC4160BB-52DF-428D-A571-5A14FAA0BAC0}" type="presParOf" srcId="{276B0314-B211-42CE-B49C-98A7C1FE80AE}" destId="{FC9B2263-8BB7-43B7-A4AA-19CA0AEE30FE}" srcOrd="4" destOrd="0" presId="urn:microsoft.com/office/officeart/2005/8/layout/balance1"/>
    <dgm:cxn modelId="{46F05BAB-26A1-4BA2-9B6C-737A54E77604}" type="presParOf" srcId="{276B0314-B211-42CE-B49C-98A7C1FE80AE}" destId="{536985F9-637B-4395-A076-2309BF61B993}" srcOrd="5"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1D63C-C82A-408A-B2FF-D9BDA73AC4EF}">
      <dsp:nvSpPr>
        <dsp:cNvPr id="0" name=""/>
        <dsp:cNvSpPr/>
      </dsp:nvSpPr>
      <dsp:spPr>
        <a:xfrm>
          <a:off x="2267888" y="356"/>
          <a:ext cx="2396514" cy="2396514"/>
        </a:xfrm>
        <a:prstGeom prst="downArrow">
          <a:avLst>
            <a:gd name="adj1" fmla="val 50000"/>
            <a:gd name="adj2" fmla="val 35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ru-RU" sz="1100" b="0" i="0" kern="1200" smtClean="0"/>
            <a:t>в приложении используется большое число объектов;</a:t>
          </a:r>
          <a:endParaRPr lang="ru-RU" sz="1100" b="0" i="0" kern="1200"/>
        </a:p>
      </dsp:txBody>
      <dsp:txXfrm>
        <a:off x="2867017" y="356"/>
        <a:ext cx="1198257" cy="1977124"/>
      </dsp:txXfrm>
    </dsp:sp>
    <dsp:sp modelId="{41B51E19-951F-4C67-8F22-9286010D894B}">
      <dsp:nvSpPr>
        <dsp:cNvPr id="0" name=""/>
        <dsp:cNvSpPr/>
      </dsp:nvSpPr>
      <dsp:spPr>
        <a:xfrm rot="5400000">
          <a:off x="4071734" y="1804203"/>
          <a:ext cx="2396514" cy="2396514"/>
        </a:xfrm>
        <a:prstGeom prst="downArrow">
          <a:avLst>
            <a:gd name="adj1" fmla="val 50000"/>
            <a:gd name="adj2" fmla="val 35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ru-RU" sz="1100" b="0" i="0" kern="1200" smtClean="0"/>
            <a:t>из-за этого высоки расходы оперативной памяти;</a:t>
          </a:r>
          <a:endParaRPr lang="ru-RU" sz="1100" b="0" i="0" kern="1200"/>
        </a:p>
      </dsp:txBody>
      <dsp:txXfrm rot="-5400000">
        <a:off x="4491125" y="2403332"/>
        <a:ext cx="1977124" cy="1198257"/>
      </dsp:txXfrm>
    </dsp:sp>
    <dsp:sp modelId="{6E8C3861-133A-4F2C-B1DA-D6210626F206}">
      <dsp:nvSpPr>
        <dsp:cNvPr id="0" name=""/>
        <dsp:cNvSpPr/>
      </dsp:nvSpPr>
      <dsp:spPr>
        <a:xfrm rot="10800000">
          <a:off x="2267888" y="3608049"/>
          <a:ext cx="2396514" cy="2396514"/>
        </a:xfrm>
        <a:prstGeom prst="downArrow">
          <a:avLst>
            <a:gd name="adj1" fmla="val 50000"/>
            <a:gd name="adj2" fmla="val 35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ru-RU" sz="1100" b="0" i="0" kern="1200" smtClean="0"/>
            <a:t>большую часть состояния объектов можно вынести за пределы их классов;</a:t>
          </a:r>
          <a:endParaRPr lang="ru-RU" sz="1100" b="0" i="0" kern="1200"/>
        </a:p>
      </dsp:txBody>
      <dsp:txXfrm rot="10800000">
        <a:off x="2867016" y="4027439"/>
        <a:ext cx="1198257" cy="1977124"/>
      </dsp:txXfrm>
    </dsp:sp>
    <dsp:sp modelId="{E5782A59-F901-4419-9F2A-1AA1B6CD5ED9}">
      <dsp:nvSpPr>
        <dsp:cNvPr id="0" name=""/>
        <dsp:cNvSpPr/>
      </dsp:nvSpPr>
      <dsp:spPr>
        <a:xfrm rot="16200000">
          <a:off x="464041" y="1804203"/>
          <a:ext cx="2396514" cy="2396514"/>
        </a:xfrm>
        <a:prstGeom prst="downArrow">
          <a:avLst>
            <a:gd name="adj1" fmla="val 50000"/>
            <a:gd name="adj2" fmla="val 35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ru-RU" sz="1100" b="0" i="0" kern="1200" smtClean="0"/>
            <a:t>большие группы объектов можно заменить относительно небольшим количеством разделяемых объектов, поскольку внешнее состояние вынесено.</a:t>
          </a:r>
          <a:endParaRPr lang="ru-RU" sz="1100" b="0" i="0" kern="1200"/>
        </a:p>
      </dsp:txBody>
      <dsp:txXfrm rot="5400000">
        <a:off x="464042" y="2403331"/>
        <a:ext cx="1977124" cy="1198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900B2-138A-4728-9497-5E6D26D0072A}">
      <dsp:nvSpPr>
        <dsp:cNvPr id="0" name=""/>
        <dsp:cNvSpPr/>
      </dsp:nvSpPr>
      <dsp:spPr>
        <a:xfrm>
          <a:off x="1657349" y="4762"/>
          <a:ext cx="2428875" cy="1457325"/>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ru-RU" sz="1200" b="0" i="0" kern="1200" smtClean="0"/>
            <a:t>Разделите поля класса, который станет легковесом, на две части:</a:t>
          </a:r>
          <a:endParaRPr lang="ru-RU" sz="1200" b="0" i="0" kern="1200"/>
        </a:p>
        <a:p>
          <a:pPr marL="57150" lvl="1" indent="-57150" algn="l" defTabSz="400050">
            <a:lnSpc>
              <a:spcPct val="90000"/>
            </a:lnSpc>
            <a:spcBef>
              <a:spcPct val="0"/>
            </a:spcBef>
            <a:spcAft>
              <a:spcPct val="15000"/>
            </a:spcAft>
            <a:buChar char="••"/>
          </a:pPr>
          <a:r>
            <a:rPr lang="ru-RU" sz="900" b="0" i="0" kern="1200" smtClean="0"/>
            <a:t>внутреннее состояние: значения этих полей одинаковы для большого числа объектов;</a:t>
          </a:r>
          <a:endParaRPr lang="ru-RU" sz="900" b="0" i="0" kern="1200"/>
        </a:p>
        <a:p>
          <a:pPr marL="57150" lvl="1" indent="-57150" algn="l" defTabSz="400050">
            <a:lnSpc>
              <a:spcPct val="90000"/>
            </a:lnSpc>
            <a:spcBef>
              <a:spcPct val="0"/>
            </a:spcBef>
            <a:spcAft>
              <a:spcPct val="15000"/>
            </a:spcAft>
            <a:buChar char="••"/>
          </a:pPr>
          <a:r>
            <a:rPr lang="ru-RU" sz="900" b="0" i="0" kern="1200" smtClean="0"/>
            <a:t>внешнее состояние (контекст): значения полей уникальны для каждого объекта.</a:t>
          </a:r>
          <a:endParaRPr lang="ru-RU" sz="900" b="0" i="0" kern="1200"/>
        </a:p>
      </dsp:txBody>
      <dsp:txXfrm>
        <a:off x="1700033" y="47446"/>
        <a:ext cx="2343507" cy="1371957"/>
      </dsp:txXfrm>
    </dsp:sp>
    <dsp:sp modelId="{B1D523A4-B0AD-492E-9058-6E207AEF90CD}">
      <dsp:nvSpPr>
        <dsp:cNvPr id="0" name=""/>
        <dsp:cNvSpPr/>
      </dsp:nvSpPr>
      <dsp:spPr>
        <a:xfrm>
          <a:off x="4299966" y="432244"/>
          <a:ext cx="514921" cy="602361"/>
        </a:xfrm>
        <a:prstGeom prst="rightArrow">
          <a:avLst>
            <a:gd name="adj1" fmla="val 60000"/>
            <a:gd name="adj2" fmla="val 5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ru-RU" sz="1000" kern="1200"/>
        </a:p>
      </dsp:txBody>
      <dsp:txXfrm>
        <a:off x="4299966" y="552716"/>
        <a:ext cx="360445" cy="361417"/>
      </dsp:txXfrm>
    </dsp:sp>
    <dsp:sp modelId="{230A369B-6D58-4ED8-B9E8-7B83E673C4FE}">
      <dsp:nvSpPr>
        <dsp:cNvPr id="0" name=""/>
        <dsp:cNvSpPr/>
      </dsp:nvSpPr>
      <dsp:spPr>
        <a:xfrm>
          <a:off x="5057775" y="4762"/>
          <a:ext cx="2428875" cy="1457325"/>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smtClean="0"/>
            <a:t>Оставьте поля внутреннего состояния в классе, но убедитесь, что их значения неизменяемы. Эти поля должны инициализироваться только через конструктор.</a:t>
          </a:r>
          <a:endParaRPr lang="ru-RU" sz="1200" b="0" i="0" kern="1200"/>
        </a:p>
      </dsp:txBody>
      <dsp:txXfrm>
        <a:off x="5100459" y="47446"/>
        <a:ext cx="2343507" cy="1371957"/>
      </dsp:txXfrm>
    </dsp:sp>
    <dsp:sp modelId="{1C3572D5-7CAB-4F98-BFB5-D5C99080C8EF}">
      <dsp:nvSpPr>
        <dsp:cNvPr id="0" name=""/>
        <dsp:cNvSpPr/>
      </dsp:nvSpPr>
      <dsp:spPr>
        <a:xfrm rot="5400000">
          <a:off x="6014751" y="1632108"/>
          <a:ext cx="514921" cy="602361"/>
        </a:xfrm>
        <a:prstGeom prst="rightArrow">
          <a:avLst>
            <a:gd name="adj1" fmla="val 60000"/>
            <a:gd name="adj2" fmla="val 5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ru-RU" sz="1000" kern="1200"/>
        </a:p>
      </dsp:txBody>
      <dsp:txXfrm rot="-5400000">
        <a:off x="6091503" y="1675828"/>
        <a:ext cx="361417" cy="360445"/>
      </dsp:txXfrm>
    </dsp:sp>
    <dsp:sp modelId="{083D6C9D-F105-4CBD-A478-E9BAFDB754A1}">
      <dsp:nvSpPr>
        <dsp:cNvPr id="0" name=""/>
        <dsp:cNvSpPr/>
      </dsp:nvSpPr>
      <dsp:spPr>
        <a:xfrm>
          <a:off x="5057775" y="2433637"/>
          <a:ext cx="2428875" cy="1457325"/>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smtClean="0"/>
            <a:t>Превратите поля внешнего состояния в параметры методов, где эти поля использовались. Затем удалите поля из класса.</a:t>
          </a:r>
          <a:endParaRPr lang="ru-RU" sz="1200" b="0" i="0" kern="1200"/>
        </a:p>
      </dsp:txBody>
      <dsp:txXfrm>
        <a:off x="5100459" y="2476321"/>
        <a:ext cx="2343507" cy="1371957"/>
      </dsp:txXfrm>
    </dsp:sp>
    <dsp:sp modelId="{F9272F64-F02E-4A27-8605-ED8250353A48}">
      <dsp:nvSpPr>
        <dsp:cNvPr id="0" name=""/>
        <dsp:cNvSpPr/>
      </dsp:nvSpPr>
      <dsp:spPr>
        <a:xfrm rot="10800000">
          <a:off x="4329112" y="2861119"/>
          <a:ext cx="514921" cy="602361"/>
        </a:xfrm>
        <a:prstGeom prst="rightArrow">
          <a:avLst>
            <a:gd name="adj1" fmla="val 60000"/>
            <a:gd name="adj2" fmla="val 5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ru-RU" sz="1000" kern="1200"/>
        </a:p>
      </dsp:txBody>
      <dsp:txXfrm rot="10800000">
        <a:off x="4483588" y="2981591"/>
        <a:ext cx="360445" cy="361417"/>
      </dsp:txXfrm>
    </dsp:sp>
    <dsp:sp modelId="{F54248A8-149D-4C71-8BB7-FBEEEC7A32A5}">
      <dsp:nvSpPr>
        <dsp:cNvPr id="0" name=""/>
        <dsp:cNvSpPr/>
      </dsp:nvSpPr>
      <dsp:spPr>
        <a:xfrm>
          <a:off x="1657350" y="2433637"/>
          <a:ext cx="2428875" cy="1457325"/>
        </a:xfrm>
        <a:prstGeom prst="roundRect">
          <a:avLst>
            <a:gd name="adj" fmla="val 1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smtClean="0"/>
            <a:t>Создайте фабрику, которая будет кешировать и повторно отдавать уже созданные объекты. Клиент должен запрашивать из этой фабрики легковеса с определённым внутренним состоянием, а не создавать его напрямую.</a:t>
          </a:r>
          <a:endParaRPr lang="ru-RU" sz="1200" b="0" i="0" kern="1200"/>
        </a:p>
      </dsp:txBody>
      <dsp:txXfrm>
        <a:off x="1700034" y="2476321"/>
        <a:ext cx="2343507" cy="1371957"/>
      </dsp:txXfrm>
    </dsp:sp>
    <dsp:sp modelId="{A371898C-E5BA-4211-8F31-4011D9D9B132}">
      <dsp:nvSpPr>
        <dsp:cNvPr id="0" name=""/>
        <dsp:cNvSpPr/>
      </dsp:nvSpPr>
      <dsp:spPr>
        <a:xfrm rot="5400000">
          <a:off x="2614326" y="4060983"/>
          <a:ext cx="514921" cy="602361"/>
        </a:xfrm>
        <a:prstGeom prst="rightArrow">
          <a:avLst>
            <a:gd name="adj1" fmla="val 60000"/>
            <a:gd name="adj2" fmla="val 5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ru-RU" sz="1000" kern="1200"/>
        </a:p>
      </dsp:txBody>
      <dsp:txXfrm rot="-5400000">
        <a:off x="2691078" y="4104703"/>
        <a:ext cx="361417" cy="360445"/>
      </dsp:txXfrm>
    </dsp:sp>
    <dsp:sp modelId="{D7EEFFD8-6369-4666-B700-CC391AA9CC12}">
      <dsp:nvSpPr>
        <dsp:cNvPr id="0" name=""/>
        <dsp:cNvSpPr/>
      </dsp:nvSpPr>
      <dsp:spPr>
        <a:xfrm>
          <a:off x="1657349" y="4862512"/>
          <a:ext cx="2428875" cy="1457325"/>
        </a:xfrm>
        <a:prstGeom prst="roundRect">
          <a:avLst>
            <a:gd name="adj" fmla="val 10000"/>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smtClean="0"/>
            <a:t>Клиент должен хранить или вычислять значения внешнего состояния (контекст) и передавать его в методы объекта легковеса.</a:t>
          </a:r>
          <a:endParaRPr lang="ru-RU" sz="1200" b="0" i="0" kern="1200"/>
        </a:p>
      </dsp:txBody>
      <dsp:txXfrm>
        <a:off x="1700033" y="4905196"/>
        <a:ext cx="2343507" cy="1371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8269A-A5F7-45D5-AA41-8F40D852C095}">
      <dsp:nvSpPr>
        <dsp:cNvPr id="0" name=""/>
        <dsp:cNvSpPr/>
      </dsp:nvSpPr>
      <dsp:spPr>
        <a:xfrm>
          <a:off x="380904" y="26193"/>
          <a:ext cx="2285428" cy="1269682"/>
        </a:xfrm>
        <a:prstGeom prst="roundRect">
          <a:avLst>
            <a:gd name="adj" fmla="val 10000"/>
          </a:avLst>
        </a:prstGeom>
        <a:solidFill>
          <a:schemeClr val="accent2">
            <a:tint val="40000"/>
            <a:alpha val="90000"/>
            <a:hueOff val="0"/>
            <a:satOff val="0"/>
            <a:lumOff val="0"/>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ru-RU" sz="2300" kern="1200" dirty="0" smtClean="0"/>
            <a:t>Преимущества</a:t>
          </a:r>
          <a:endParaRPr lang="ru-RU" sz="2300" kern="1200" dirty="0"/>
        </a:p>
      </dsp:txBody>
      <dsp:txXfrm>
        <a:off x="418092" y="63381"/>
        <a:ext cx="2211052" cy="1195306"/>
      </dsp:txXfrm>
    </dsp:sp>
    <dsp:sp modelId="{644B818B-54D7-4684-888B-502DF29973C7}">
      <dsp:nvSpPr>
        <dsp:cNvPr id="0" name=""/>
        <dsp:cNvSpPr/>
      </dsp:nvSpPr>
      <dsp:spPr>
        <a:xfrm>
          <a:off x="3682079" y="26193"/>
          <a:ext cx="2285428" cy="1269682"/>
        </a:xfrm>
        <a:prstGeom prst="roundRect">
          <a:avLst>
            <a:gd name="adj" fmla="val 10000"/>
          </a:avLst>
        </a:prstGeom>
        <a:solidFill>
          <a:schemeClr val="accent2">
            <a:tint val="40000"/>
            <a:alpha val="90000"/>
            <a:hueOff val="-1363946"/>
            <a:satOff val="15036"/>
            <a:lumOff val="1432"/>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ru-RU" sz="2300" kern="1200" dirty="0" smtClean="0"/>
            <a:t>Недостатки</a:t>
          </a:r>
          <a:endParaRPr lang="ru-RU" sz="2300" kern="1200" dirty="0"/>
        </a:p>
      </dsp:txBody>
      <dsp:txXfrm>
        <a:off x="3719267" y="63381"/>
        <a:ext cx="2211052" cy="1195306"/>
      </dsp:txXfrm>
    </dsp:sp>
    <dsp:sp modelId="{65F7EB37-C1E6-490C-80A0-7F391D8D3070}">
      <dsp:nvSpPr>
        <dsp:cNvPr id="0" name=""/>
        <dsp:cNvSpPr/>
      </dsp:nvSpPr>
      <dsp:spPr>
        <a:xfrm>
          <a:off x="2698075" y="5422344"/>
          <a:ext cx="952261" cy="952261"/>
        </a:xfrm>
        <a:prstGeom prst="triangle">
          <a:avLst/>
        </a:prstGeom>
        <a:solidFill>
          <a:schemeClr val="accent2">
            <a:tint val="40000"/>
            <a:alpha val="90000"/>
            <a:hueOff val="-2727893"/>
            <a:satOff val="30071"/>
            <a:lumOff val="2864"/>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dsp:style>
    </dsp:sp>
    <dsp:sp modelId="{796205BF-04CE-4678-BC8D-E680FD22E170}">
      <dsp:nvSpPr>
        <dsp:cNvPr id="0" name=""/>
        <dsp:cNvSpPr/>
      </dsp:nvSpPr>
      <dsp:spPr>
        <a:xfrm rot="240000">
          <a:off x="316548" y="5014289"/>
          <a:ext cx="5715316" cy="399653"/>
        </a:xfrm>
        <a:prstGeom prst="rect">
          <a:avLst/>
        </a:prstGeom>
        <a:solidFill>
          <a:schemeClr val="accent2">
            <a:tint val="40000"/>
            <a:alpha val="90000"/>
            <a:hueOff val="-4091839"/>
            <a:satOff val="45107"/>
            <a:lumOff val="4296"/>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dsp:style>
    </dsp:sp>
    <dsp:sp modelId="{8356B039-0798-4C9B-8CAC-329695D825CD}">
      <dsp:nvSpPr>
        <dsp:cNvPr id="0" name=""/>
        <dsp:cNvSpPr/>
      </dsp:nvSpPr>
      <dsp:spPr>
        <a:xfrm rot="240000">
          <a:off x="3712007" y="3407388"/>
          <a:ext cx="2352540" cy="1668301"/>
        </a:xfrm>
        <a:prstGeom prst="round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sp3d extrusionH="28000" prstMaterial="matte"/>
        </a:bodyPr>
        <a:lstStyle/>
        <a:p>
          <a:pPr lvl="0" algn="ctr" defTabSz="755650">
            <a:lnSpc>
              <a:spcPct val="90000"/>
            </a:lnSpc>
            <a:spcBef>
              <a:spcPct val="0"/>
            </a:spcBef>
            <a:spcAft>
              <a:spcPct val="35000"/>
            </a:spcAft>
          </a:pPr>
          <a:r>
            <a:rPr lang="ru-RU" sz="1700" b="0" i="0" kern="1200" smtClean="0"/>
            <a:t>Расходует процессорное время на поиск/вычисление контекста.</a:t>
          </a:r>
          <a:endParaRPr lang="ru-RU" sz="1700" kern="1200" dirty="0"/>
        </a:p>
      </dsp:txBody>
      <dsp:txXfrm>
        <a:off x="3793447" y="3488828"/>
        <a:ext cx="2189660" cy="1505421"/>
      </dsp:txXfrm>
    </dsp:sp>
    <dsp:sp modelId="{FC9B2263-8BB7-43B7-A4AA-19CA0AEE30FE}">
      <dsp:nvSpPr>
        <dsp:cNvPr id="0" name=""/>
        <dsp:cNvSpPr/>
      </dsp:nvSpPr>
      <dsp:spPr>
        <a:xfrm rot="240000">
          <a:off x="3838976" y="1680620"/>
          <a:ext cx="2352540" cy="1668301"/>
        </a:xfrm>
        <a:prstGeom prst="roundRect">
          <a:avLst/>
        </a:prstGeom>
        <a:solidFill>
          <a:schemeClr val="accent2">
            <a:hueOff val="-1482143"/>
            <a:satOff val="7100"/>
            <a:lumOff val="6569"/>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sp3d extrusionH="28000" prstMaterial="matte"/>
        </a:bodyPr>
        <a:lstStyle/>
        <a:p>
          <a:pPr lvl="0" algn="ctr" defTabSz="755650">
            <a:lnSpc>
              <a:spcPct val="90000"/>
            </a:lnSpc>
            <a:spcBef>
              <a:spcPct val="0"/>
            </a:spcBef>
            <a:spcAft>
              <a:spcPct val="35000"/>
            </a:spcAft>
          </a:pPr>
          <a:r>
            <a:rPr lang="ru-RU" sz="1700" b="0" i="0" kern="1200" dirty="0" smtClean="0"/>
            <a:t>Усложняет код программы из-за введения множества дополнительных классов.</a:t>
          </a:r>
          <a:endParaRPr lang="ru-RU" sz="1700" b="0" i="0" kern="1200" dirty="0"/>
        </a:p>
      </dsp:txBody>
      <dsp:txXfrm>
        <a:off x="3920416" y="1762060"/>
        <a:ext cx="2189660" cy="1505421"/>
      </dsp:txXfrm>
    </dsp:sp>
    <dsp:sp modelId="{536985F9-637B-4395-A076-2309BF61B993}">
      <dsp:nvSpPr>
        <dsp:cNvPr id="0" name=""/>
        <dsp:cNvSpPr/>
      </dsp:nvSpPr>
      <dsp:spPr>
        <a:xfrm rot="240000">
          <a:off x="442575" y="3178845"/>
          <a:ext cx="2352540" cy="1668301"/>
        </a:xfrm>
        <a:prstGeom prst="roundRect">
          <a:avLst/>
        </a:prstGeom>
        <a:solidFill>
          <a:schemeClr val="accent2">
            <a:hueOff val="-2964286"/>
            <a:satOff val="14200"/>
            <a:lumOff val="13137"/>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sp3d extrusionH="28000" prstMaterial="matte"/>
        </a:bodyPr>
        <a:lstStyle/>
        <a:p>
          <a:pPr lvl="0" algn="ctr" defTabSz="755650">
            <a:lnSpc>
              <a:spcPct val="90000"/>
            </a:lnSpc>
            <a:spcBef>
              <a:spcPct val="0"/>
            </a:spcBef>
            <a:spcAft>
              <a:spcPct val="35000"/>
            </a:spcAft>
          </a:pPr>
          <a:r>
            <a:rPr lang="ru-RU" sz="1700" b="0" i="0" kern="1200" dirty="0" smtClean="0"/>
            <a:t>Экономит оперативную память.</a:t>
          </a:r>
          <a:endParaRPr lang="ru-RU" sz="1700" kern="1200" dirty="0"/>
        </a:p>
      </dsp:txBody>
      <dsp:txXfrm>
        <a:off x="524015" y="3260285"/>
        <a:ext cx="2189660" cy="1505421"/>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4/6/2023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4/6/2023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r>
              <a:rPr lang="en-US" dirty="0" smtClean="0"/>
              <a:t>https://refactoring.guru/ru/design-patterns/factory-method</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Когда не хватает оперативной памяти для поддержки всех нужных объектов.</a:t>
            </a:r>
          </a:p>
          <a:p>
            <a:r>
              <a:rPr lang="ru-RU" sz="900" b="0" i="0" kern="1200" dirty="0" smtClean="0">
                <a:solidFill>
                  <a:schemeClr val="tx1"/>
                </a:solidFill>
                <a:effectLst/>
                <a:latin typeface="Segoe" pitchFamily="34" charset="0"/>
                <a:ea typeface="+mn-ea"/>
                <a:cs typeface="+mn-cs"/>
              </a:rPr>
              <a:t> Эффективность паттерна </a:t>
            </a:r>
            <a:r>
              <a:rPr lang="ru-RU" sz="900" b="1" i="0" kern="1200" dirty="0" smtClean="0">
                <a:solidFill>
                  <a:schemeClr val="tx1"/>
                </a:solidFill>
                <a:effectLst/>
                <a:latin typeface="Segoe" pitchFamily="34" charset="0"/>
                <a:ea typeface="+mn-ea"/>
                <a:cs typeface="+mn-cs"/>
              </a:rPr>
              <a:t>Легковес</a:t>
            </a:r>
            <a:r>
              <a:rPr lang="ru-RU" sz="900" b="0" i="0" kern="1200" dirty="0" smtClean="0">
                <a:solidFill>
                  <a:schemeClr val="tx1"/>
                </a:solidFill>
                <a:effectLst/>
                <a:latin typeface="Segoe" pitchFamily="34" charset="0"/>
                <a:ea typeface="+mn-ea"/>
                <a:cs typeface="+mn-cs"/>
              </a:rPr>
              <a:t> во многом зависит от того, как и где он используется. Применяйте этот паттерн, когда выполнены все перечисленные условия:</a:t>
            </a:r>
          </a:p>
          <a:p>
            <a:r>
              <a:rPr lang="ru-RU" sz="900" b="0" i="0" kern="1200" dirty="0" smtClean="0">
                <a:solidFill>
                  <a:schemeClr val="tx1"/>
                </a:solidFill>
                <a:effectLst/>
                <a:latin typeface="Segoe" pitchFamily="34" charset="0"/>
                <a:ea typeface="+mn-ea"/>
                <a:cs typeface="+mn-cs"/>
              </a:rPr>
              <a:t>в приложении используется большое число объектов;</a:t>
            </a:r>
          </a:p>
          <a:p>
            <a:r>
              <a:rPr lang="ru-RU" sz="900" b="0" i="0" kern="1200" dirty="0" smtClean="0">
                <a:solidFill>
                  <a:schemeClr val="tx1"/>
                </a:solidFill>
                <a:effectLst/>
                <a:latin typeface="Segoe" pitchFamily="34" charset="0"/>
                <a:ea typeface="+mn-ea"/>
                <a:cs typeface="+mn-cs"/>
              </a:rPr>
              <a:t>из-за этого высоки расходы оперативной памяти;</a:t>
            </a:r>
          </a:p>
          <a:p>
            <a:r>
              <a:rPr lang="ru-RU" sz="900" b="0" i="0" kern="1200" dirty="0" smtClean="0">
                <a:solidFill>
                  <a:schemeClr val="tx1"/>
                </a:solidFill>
                <a:effectLst/>
                <a:latin typeface="Segoe" pitchFamily="34" charset="0"/>
                <a:ea typeface="+mn-ea"/>
                <a:cs typeface="+mn-cs"/>
              </a:rPr>
              <a:t>большую часть состояния объектов можно вынести за пределы их классов;</a:t>
            </a:r>
          </a:p>
          <a:p>
            <a:r>
              <a:rPr lang="ru-RU" sz="900" b="0" i="0" kern="1200" dirty="0" smtClean="0">
                <a:solidFill>
                  <a:schemeClr val="tx1"/>
                </a:solidFill>
                <a:effectLst/>
                <a:latin typeface="Segoe" pitchFamily="34" charset="0"/>
                <a:ea typeface="+mn-ea"/>
                <a:cs typeface="+mn-cs"/>
              </a:rPr>
              <a:t>большие группы объектов можно заменить относительно небольшим количеством разделяемых объектов, поскольку внешнее состояние вынесено.</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12</a:t>
            </a:fld>
            <a:endParaRPr lang="en-US"/>
          </a:p>
        </p:txBody>
      </p:sp>
    </p:spTree>
    <p:extLst>
      <p:ext uri="{BB962C8B-B14F-4D97-AF65-F5344CB8AC3E}">
        <p14:creationId xmlns:p14="http://schemas.microsoft.com/office/powerpoint/2010/main" val="9134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Разделите поля класса, который станет легковесом, на две части:</a:t>
            </a:r>
          </a:p>
          <a:p>
            <a:pPr lvl="1"/>
            <a:r>
              <a:rPr lang="ru-RU" sz="900" b="0" i="0" kern="1200" dirty="0" smtClean="0">
                <a:solidFill>
                  <a:schemeClr val="tx1"/>
                </a:solidFill>
                <a:effectLst/>
                <a:latin typeface="Segoe" pitchFamily="34" charset="0"/>
                <a:ea typeface="+mn-ea"/>
                <a:cs typeface="+mn-cs"/>
              </a:rPr>
              <a:t>внутреннее состояние: значения этих полей одинаковы для большого числа объектов;</a:t>
            </a:r>
          </a:p>
          <a:p>
            <a:pPr lvl="1"/>
            <a:r>
              <a:rPr lang="ru-RU" sz="900" b="0" i="0" kern="1200" dirty="0" smtClean="0">
                <a:solidFill>
                  <a:schemeClr val="tx1"/>
                </a:solidFill>
                <a:effectLst/>
                <a:latin typeface="Segoe" pitchFamily="34" charset="0"/>
                <a:ea typeface="+mn-ea"/>
                <a:cs typeface="+mn-cs"/>
              </a:rPr>
              <a:t>внешнее состояние (контекст): значения полей уникальны для каждого объекта.</a:t>
            </a:r>
          </a:p>
          <a:p>
            <a:r>
              <a:rPr lang="ru-RU" sz="900" b="0" i="0" kern="1200" dirty="0" smtClean="0">
                <a:solidFill>
                  <a:schemeClr val="tx1"/>
                </a:solidFill>
                <a:effectLst/>
                <a:latin typeface="Segoe" pitchFamily="34" charset="0"/>
                <a:ea typeface="+mn-ea"/>
                <a:cs typeface="+mn-cs"/>
              </a:rPr>
              <a:t>Оставьте поля внутреннего состояния в классе, но убедитесь, что их значения неизменяемы. Эти поля должны инициализироваться только через конструктор.</a:t>
            </a:r>
          </a:p>
          <a:p>
            <a:r>
              <a:rPr lang="ru-RU" sz="900" b="0" i="0" kern="1200" dirty="0" smtClean="0">
                <a:solidFill>
                  <a:schemeClr val="tx1"/>
                </a:solidFill>
                <a:effectLst/>
                <a:latin typeface="Segoe" pitchFamily="34" charset="0"/>
                <a:ea typeface="+mn-ea"/>
                <a:cs typeface="+mn-cs"/>
              </a:rPr>
              <a:t>Превратите поля внешнего состояния в параметры методов, где эти поля использовались. Затем удалите поля из класса.</a:t>
            </a:r>
          </a:p>
          <a:p>
            <a:r>
              <a:rPr lang="ru-RU" sz="900" b="0" i="0" kern="1200" dirty="0" smtClean="0">
                <a:solidFill>
                  <a:schemeClr val="tx1"/>
                </a:solidFill>
                <a:effectLst/>
                <a:latin typeface="Segoe" pitchFamily="34" charset="0"/>
                <a:ea typeface="+mn-ea"/>
                <a:cs typeface="+mn-cs"/>
              </a:rPr>
              <a:t>Создайте фабрику, которая будет кешировать и повторно отдавать уже созданные объекты. Клиент должен запрашивать из этой фабрики легковеса с определённым внутренним состоянием, а не создавать его напрямую.</a:t>
            </a:r>
          </a:p>
          <a:p>
            <a:r>
              <a:rPr lang="ru-RU" sz="900" b="0" i="0" kern="1200" dirty="0" smtClean="0">
                <a:solidFill>
                  <a:schemeClr val="tx1"/>
                </a:solidFill>
                <a:effectLst/>
                <a:latin typeface="Segoe" pitchFamily="34" charset="0"/>
                <a:ea typeface="+mn-ea"/>
                <a:cs typeface="+mn-cs"/>
              </a:rPr>
              <a:t>Клиент должен хранить или вычислять значения внешнего состояния (контекст) и передавать его в методы объекта легковеса.</a:t>
            </a:r>
            <a:endParaRPr lang="ru-RU" sz="900" b="0" i="0" kern="1200" dirty="0">
              <a:solidFill>
                <a:schemeClr val="tx1"/>
              </a:solidFill>
              <a:effectLst/>
              <a:latin typeface="Segoe" pitchFamily="34" charset="0"/>
              <a:ea typeface="+mn-ea"/>
              <a:cs typeface="+mn-cs"/>
            </a:endParaRPr>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13</a:t>
            </a:fld>
            <a:endParaRPr lang="en-US"/>
          </a:p>
        </p:txBody>
      </p:sp>
    </p:spTree>
    <p:extLst>
      <p:ext uri="{BB962C8B-B14F-4D97-AF65-F5344CB8AC3E}">
        <p14:creationId xmlns:p14="http://schemas.microsoft.com/office/powerpoint/2010/main" val="3389647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15</a:t>
            </a:fld>
            <a:endParaRPr lang="en-US"/>
          </a:p>
        </p:txBody>
      </p:sp>
    </p:spTree>
    <p:extLst>
      <p:ext uri="{BB962C8B-B14F-4D97-AF65-F5344CB8AC3E}">
        <p14:creationId xmlns:p14="http://schemas.microsoft.com/office/powerpoint/2010/main" val="33125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a:t>
            </a:fld>
            <a:endParaRPr lang="en-US"/>
          </a:p>
        </p:txBody>
      </p:sp>
    </p:spTree>
    <p:extLst>
      <p:ext uri="{BB962C8B-B14F-4D97-AF65-F5344CB8AC3E}">
        <p14:creationId xmlns:p14="http://schemas.microsoft.com/office/powerpoint/2010/main" val="160153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На досуге вы решили написать небольшую игру, в которой игроки перемещаются по карте и стреляют друг в друга. Фишкой игры должна была стать реалистичная система частиц. Пули, снаряды, осколки от взрывов — всё это должно красиво летать и радовать взгляд.</a:t>
            </a:r>
          </a:p>
          <a:p>
            <a:r>
              <a:rPr lang="ru-RU" sz="900" b="0" i="0" kern="1200" dirty="0" smtClean="0">
                <a:solidFill>
                  <a:schemeClr val="tx1"/>
                </a:solidFill>
                <a:effectLst/>
                <a:latin typeface="Segoe" pitchFamily="34" charset="0"/>
                <a:ea typeface="+mn-ea"/>
                <a:cs typeface="+mn-cs"/>
              </a:rPr>
              <a:t>Игра отлично работала на вашем мощном компьютере. Однако ваш друг сообщил, что игра начинает тормозить и вылетает через несколько минут после запуска.</a:t>
            </a:r>
          </a:p>
          <a:p>
            <a:r>
              <a:rPr lang="ru-RU" sz="900" b="0" i="0" kern="1200" dirty="0" smtClean="0">
                <a:solidFill>
                  <a:schemeClr val="tx1"/>
                </a:solidFill>
                <a:effectLst/>
                <a:latin typeface="Segoe" pitchFamily="34" charset="0"/>
                <a:ea typeface="+mn-ea"/>
                <a:cs typeface="+mn-cs"/>
              </a:rPr>
              <a:t>Покопавшись в логах, вы обнаружили, что игра вылетает из-за недостатка оперативной памяти. И действительно, каждая частица представлена собственным объектом, имеющим множество данных.</a:t>
            </a:r>
          </a:p>
          <a:p>
            <a:r>
              <a:rPr lang="ru-RU" sz="900" b="0" i="0" kern="1200" dirty="0" smtClean="0">
                <a:solidFill>
                  <a:schemeClr val="tx1"/>
                </a:solidFill>
                <a:effectLst/>
                <a:latin typeface="Segoe" pitchFamily="34" charset="0"/>
                <a:ea typeface="+mn-ea"/>
                <a:cs typeface="+mn-cs"/>
              </a:rPr>
              <a:t>В определённый момент, когда побоище на экране достигает кульминации, новые объекты частиц уже не вмещаются в оперативную память компьютера, и программа вылетает.</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2948364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Если внимательно посмотреть на класс частиц, то можно заметить, что цвет и </a:t>
            </a:r>
            <a:r>
              <a:rPr lang="ru-RU" dirty="0" err="1" smtClean="0"/>
              <a:t>спрайт</a:t>
            </a:r>
            <a:r>
              <a:rPr lang="ru-RU" sz="900" b="0" i="0" kern="1200" dirty="0" err="1" smtClean="0">
                <a:solidFill>
                  <a:schemeClr val="tx1"/>
                </a:solidFill>
                <a:effectLst/>
                <a:latin typeface="Segoe" pitchFamily="34" charset="0"/>
                <a:ea typeface="+mn-ea"/>
                <a:cs typeface="+mn-cs"/>
              </a:rPr>
              <a:t>занимают</a:t>
            </a:r>
            <a:r>
              <a:rPr lang="ru-RU" sz="900" b="0" i="0" kern="1200" dirty="0" smtClean="0">
                <a:solidFill>
                  <a:schemeClr val="tx1"/>
                </a:solidFill>
                <a:effectLst/>
                <a:latin typeface="Segoe" pitchFamily="34" charset="0"/>
                <a:ea typeface="+mn-ea"/>
                <a:cs typeface="+mn-cs"/>
              </a:rPr>
              <a:t> больше всего памяти. Более того, они хранятся в каждом объекте, хотя фактически их значения одинаковы для большинства частиц.</a:t>
            </a:r>
          </a:p>
          <a:p>
            <a:r>
              <a:rPr lang="ru-RU" sz="900" b="0" i="0" kern="1200" dirty="0" smtClean="0">
                <a:solidFill>
                  <a:schemeClr val="tx1"/>
                </a:solidFill>
                <a:effectLst/>
                <a:latin typeface="Segoe" pitchFamily="34" charset="0"/>
                <a:ea typeface="+mn-ea"/>
                <a:cs typeface="+mn-cs"/>
              </a:rPr>
              <a:t>Остальное состояние объектов — координаты, вектор движения и скорость — отличаются для всех частиц. Таким образом, эти поля можно рассматривать как контекст, в котором частица используется. А цвет и спрайт — это данные, не изменяющиеся во времени.</a:t>
            </a:r>
          </a:p>
          <a:p>
            <a:r>
              <a:rPr lang="ru-RU" sz="900" b="0" i="0" kern="1200" dirty="0" smtClean="0">
                <a:solidFill>
                  <a:schemeClr val="tx1"/>
                </a:solidFill>
                <a:effectLst/>
                <a:latin typeface="Segoe" pitchFamily="34" charset="0"/>
                <a:ea typeface="+mn-ea"/>
                <a:cs typeface="+mn-cs"/>
              </a:rPr>
              <a:t>Неизменяемые данные объекта принято называть «внутренним состоянием». Все остальные данные — это «внешнее состояние».</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928241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нашем примере с частицами достаточно будет оставить всего три объекта с отличающимися спрайтами и цветом — для пуль, снарядов и осколков. Несложно догадаться, что такие облегчённые объекты называют </a:t>
            </a:r>
            <a:r>
              <a:rPr lang="ru-RU" sz="900" b="0" i="1" kern="1200" dirty="0" err="1" smtClean="0">
                <a:solidFill>
                  <a:schemeClr val="tx1"/>
                </a:solidFill>
                <a:effectLst/>
                <a:latin typeface="Segoe" pitchFamily="34" charset="0"/>
                <a:ea typeface="+mn-ea"/>
                <a:cs typeface="+mn-cs"/>
              </a:rPr>
              <a:t>легковéсами</a:t>
            </a:r>
            <a:r>
              <a:rPr lang="ru-RU" sz="900" b="0" i="0" kern="1200" dirty="0" smtClean="0">
                <a:solidFill>
                  <a:schemeClr val="tx1"/>
                </a:solidFill>
                <a:effectLst/>
                <a:latin typeface="Segoe" pitchFamily="34" charset="0"/>
                <a:ea typeface="+mn-ea"/>
                <a:cs typeface="+mn-cs"/>
              </a:rPr>
              <a:t> .</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5</a:t>
            </a:fld>
            <a:endParaRPr lang="en-US"/>
          </a:p>
        </p:txBody>
      </p:sp>
    </p:spTree>
    <p:extLst>
      <p:ext uri="{BB962C8B-B14F-4D97-AF65-F5344CB8AC3E}">
        <p14:creationId xmlns:p14="http://schemas.microsoft.com/office/powerpoint/2010/main" val="484692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нашем случае это был главный объект игры. Вы могли бы добавить в его класс поля-массивы для хранения координат, векторов и скоростей частиц. Кроме этого, понадобится ещё один массив для хранения ссылок на объекты-легковесы, соответствующие той или иной частице.</a:t>
            </a:r>
          </a:p>
          <a:p>
            <a:r>
              <a:rPr lang="ru-RU" sz="900" b="0" i="0" kern="1200" dirty="0" smtClean="0">
                <a:solidFill>
                  <a:schemeClr val="tx1"/>
                </a:solidFill>
                <a:effectLst/>
                <a:latin typeface="Segoe" pitchFamily="34" charset="0"/>
                <a:ea typeface="+mn-ea"/>
                <a:cs typeface="+mn-cs"/>
              </a:rPr>
              <a:t>Но более элегантным решением было бы создать дополнительный класс-контекст, который бы связывал внешнее состояние с тем или иным легковесом. Это позволит обойтись только одним полем-массивом в классе контейнера.</a:t>
            </a:r>
          </a:p>
          <a:p>
            <a:r>
              <a:rPr lang="ru-RU" sz="900" b="0" i="0" kern="1200" dirty="0" smtClean="0">
                <a:solidFill>
                  <a:schemeClr val="tx1"/>
                </a:solidFill>
                <a:effectLst/>
                <a:latin typeface="Segoe" pitchFamily="34" charset="0"/>
                <a:ea typeface="+mn-ea"/>
                <a:cs typeface="+mn-cs"/>
              </a:rPr>
              <a:t>«Но погодите-ка, нам потребуется столько же этих объектов, сколько было в самом начале!», — скажете вы и будете правы! Но дело в том, что объекты-контексты занимают намного меньше места, чем первоначальные. Ведь самые тяжёлые поля остались в легковесах (простите за каламбур), и сейчас мы будем ссылаться на эти объекты из контекстов, вместо того, чтобы повторно хранить </a:t>
            </a:r>
            <a:r>
              <a:rPr lang="ru-RU" sz="900" b="0" i="0" kern="1200" dirty="0" err="1" smtClean="0">
                <a:solidFill>
                  <a:schemeClr val="tx1"/>
                </a:solidFill>
                <a:effectLst/>
                <a:latin typeface="Segoe" pitchFamily="34" charset="0"/>
                <a:ea typeface="+mn-ea"/>
                <a:cs typeface="+mn-cs"/>
              </a:rPr>
              <a:t>дублирующееся</a:t>
            </a:r>
            <a:r>
              <a:rPr lang="ru-RU" sz="900" b="0" i="0" kern="1200" dirty="0" smtClean="0">
                <a:solidFill>
                  <a:schemeClr val="tx1"/>
                </a:solidFill>
                <a:effectLst/>
                <a:latin typeface="Segoe" pitchFamily="34" charset="0"/>
                <a:ea typeface="+mn-ea"/>
                <a:cs typeface="+mn-cs"/>
              </a:rPr>
              <a:t> состояние.</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6</a:t>
            </a:fld>
            <a:endParaRPr lang="en-US"/>
          </a:p>
        </p:txBody>
      </p:sp>
    </p:spTree>
    <p:extLst>
      <p:ext uri="{BB962C8B-B14F-4D97-AF65-F5344CB8AC3E}">
        <p14:creationId xmlns:p14="http://schemas.microsoft.com/office/powerpoint/2010/main" val="467903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Вы всегда должны помнить о том, что Легковес применяется в программе, имеющей громадное количество одинаковых объектов. Этих объектов должно быть так много, чтобы они не помещались в доступную оперативную память без ухищрений. Паттерн разделяет данные этих объектов на две части — легковесы и контексты.</a:t>
            </a:r>
          </a:p>
          <a:p>
            <a:r>
              <a:rPr lang="ru-RU" sz="900" b="1" i="0" kern="1200" dirty="0" smtClean="0">
                <a:solidFill>
                  <a:schemeClr val="tx1"/>
                </a:solidFill>
                <a:effectLst/>
                <a:latin typeface="Segoe" pitchFamily="34" charset="0"/>
                <a:ea typeface="+mn-ea"/>
                <a:cs typeface="+mn-cs"/>
              </a:rPr>
              <a:t>Легковес</a:t>
            </a:r>
            <a:r>
              <a:rPr lang="ru-RU" sz="900" b="0" i="0" kern="1200" dirty="0" smtClean="0">
                <a:solidFill>
                  <a:schemeClr val="tx1"/>
                </a:solidFill>
                <a:effectLst/>
                <a:latin typeface="Segoe" pitchFamily="34" charset="0"/>
                <a:ea typeface="+mn-ea"/>
                <a:cs typeface="+mn-cs"/>
              </a:rPr>
              <a:t> содержит состояние, которое повторялось во множестве первоначальных объектов. Один и тот же легковес можно использовать в связке со множеством контекстов. Состояние, которое хранится здесь, называется </a:t>
            </a:r>
            <a:r>
              <a:rPr lang="ru-RU" sz="900" b="0" i="1" kern="1200" dirty="0" smtClean="0">
                <a:solidFill>
                  <a:schemeClr val="tx1"/>
                </a:solidFill>
                <a:effectLst/>
                <a:latin typeface="Segoe" pitchFamily="34" charset="0"/>
                <a:ea typeface="+mn-ea"/>
                <a:cs typeface="+mn-cs"/>
              </a:rPr>
              <a:t>внутренним</a:t>
            </a:r>
            <a:r>
              <a:rPr lang="ru-RU" sz="900" b="0" i="0" kern="1200" dirty="0" smtClean="0">
                <a:solidFill>
                  <a:schemeClr val="tx1"/>
                </a:solidFill>
                <a:effectLst/>
                <a:latin typeface="Segoe" pitchFamily="34" charset="0"/>
                <a:ea typeface="+mn-ea"/>
                <a:cs typeface="+mn-cs"/>
              </a:rPr>
              <a:t>, а то, которое он получает извне — </a:t>
            </a:r>
            <a:r>
              <a:rPr lang="ru-RU" sz="900" b="0" i="1" kern="1200" dirty="0" smtClean="0">
                <a:solidFill>
                  <a:schemeClr val="tx1"/>
                </a:solidFill>
                <a:effectLst/>
                <a:latin typeface="Segoe" pitchFamily="34" charset="0"/>
                <a:ea typeface="+mn-ea"/>
                <a:cs typeface="+mn-cs"/>
              </a:rPr>
              <a:t>внешним</a:t>
            </a:r>
            <a:r>
              <a:rPr lang="ru-RU" sz="900" b="0" i="0" kern="1200" dirty="0" smtClean="0">
                <a:solidFill>
                  <a:schemeClr val="tx1"/>
                </a:solidFill>
                <a:effectLst/>
                <a:latin typeface="Segoe" pitchFamily="34" charset="0"/>
                <a:ea typeface="+mn-ea"/>
                <a:cs typeface="+mn-cs"/>
              </a:rPr>
              <a:t>.</a:t>
            </a:r>
          </a:p>
          <a:p>
            <a:r>
              <a:rPr lang="ru-RU" sz="900" b="1" i="0" kern="1200" dirty="0" smtClean="0">
                <a:solidFill>
                  <a:schemeClr val="tx1"/>
                </a:solidFill>
                <a:effectLst/>
                <a:latin typeface="Segoe" pitchFamily="34" charset="0"/>
                <a:ea typeface="+mn-ea"/>
                <a:cs typeface="+mn-cs"/>
              </a:rPr>
              <a:t>Контекст</a:t>
            </a:r>
            <a:r>
              <a:rPr lang="ru-RU" sz="900" b="0" i="0" kern="1200" dirty="0" smtClean="0">
                <a:solidFill>
                  <a:schemeClr val="tx1"/>
                </a:solidFill>
                <a:effectLst/>
                <a:latin typeface="Segoe" pitchFamily="34" charset="0"/>
                <a:ea typeface="+mn-ea"/>
                <a:cs typeface="+mn-cs"/>
              </a:rPr>
              <a:t> содержит «внешнюю» часть состояния, уникальную для каждого объекта. Контекст связан с одним из объектов-легковесов, хранящих оставшееся состояние.</a:t>
            </a:r>
          </a:p>
          <a:p>
            <a:r>
              <a:rPr lang="ru-RU" sz="900" b="0" i="0" kern="1200" dirty="0" smtClean="0">
                <a:solidFill>
                  <a:schemeClr val="tx1"/>
                </a:solidFill>
                <a:effectLst/>
                <a:latin typeface="Segoe" pitchFamily="34" charset="0"/>
                <a:ea typeface="+mn-ea"/>
                <a:cs typeface="+mn-cs"/>
              </a:rPr>
              <a:t>Поведение оригинального объекта чаще всего оставляют в Легковесе, передавая значения контекста через параметры методов. Тем не менее, поведение можно поместить и в контекст, используя легковес как объект данных.</a:t>
            </a:r>
          </a:p>
          <a:p>
            <a:r>
              <a:rPr lang="ru-RU" sz="900" b="1" i="0" kern="1200" dirty="0" smtClean="0">
                <a:solidFill>
                  <a:schemeClr val="tx1"/>
                </a:solidFill>
                <a:effectLst/>
                <a:latin typeface="Segoe" pitchFamily="34" charset="0"/>
                <a:ea typeface="+mn-ea"/>
                <a:cs typeface="+mn-cs"/>
              </a:rPr>
              <a:t>Клиент</a:t>
            </a:r>
            <a:r>
              <a:rPr lang="ru-RU" sz="900" b="0" i="0" kern="1200" dirty="0" smtClean="0">
                <a:solidFill>
                  <a:schemeClr val="tx1"/>
                </a:solidFill>
                <a:effectLst/>
                <a:latin typeface="Segoe" pitchFamily="34" charset="0"/>
                <a:ea typeface="+mn-ea"/>
                <a:cs typeface="+mn-cs"/>
              </a:rPr>
              <a:t> вычисляет или хранит контекст, то есть внешнее состояние легковесов. Для клиента легковесы выглядят как шаблонные объекты, которые можно настроить во время использования, передав контекст через параметры.</a:t>
            </a:r>
          </a:p>
          <a:p>
            <a:r>
              <a:rPr lang="ru-RU" sz="900" b="1" i="0" kern="1200" dirty="0" smtClean="0">
                <a:solidFill>
                  <a:schemeClr val="tx1"/>
                </a:solidFill>
                <a:effectLst/>
                <a:latin typeface="Segoe" pitchFamily="34" charset="0"/>
                <a:ea typeface="+mn-ea"/>
                <a:cs typeface="+mn-cs"/>
              </a:rPr>
              <a:t>Фабрика </a:t>
            </a:r>
            <a:r>
              <a:rPr lang="ru-RU" sz="900" b="1" i="0" kern="1200" dirty="0" err="1" smtClean="0">
                <a:solidFill>
                  <a:schemeClr val="tx1"/>
                </a:solidFill>
                <a:effectLst/>
                <a:latin typeface="Segoe" pitchFamily="34" charset="0"/>
                <a:ea typeface="+mn-ea"/>
                <a:cs typeface="+mn-cs"/>
              </a:rPr>
              <a:t>легковесов</a:t>
            </a:r>
            <a:r>
              <a:rPr lang="ru-RU" sz="900" b="0" i="0" kern="1200" dirty="0" err="1" smtClean="0">
                <a:solidFill>
                  <a:schemeClr val="tx1"/>
                </a:solidFill>
                <a:effectLst/>
                <a:latin typeface="Segoe" pitchFamily="34" charset="0"/>
                <a:ea typeface="+mn-ea"/>
                <a:cs typeface="+mn-cs"/>
              </a:rPr>
              <a:t>управляет</a:t>
            </a:r>
            <a:r>
              <a:rPr lang="ru-RU" sz="900" b="0" i="0" kern="1200" dirty="0" smtClean="0">
                <a:solidFill>
                  <a:schemeClr val="tx1"/>
                </a:solidFill>
                <a:effectLst/>
                <a:latin typeface="Segoe" pitchFamily="34" charset="0"/>
                <a:ea typeface="+mn-ea"/>
                <a:cs typeface="+mn-cs"/>
              </a:rPr>
              <a:t> созданием и повторным использованием легковесов. Фабрика получает запросы, в которых указано желаемое состояние легковеса. Если легковес с таким состоянием уже создан, фабрика сразу его возвращает, а если нет — создаёт новый объект.</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9</a:t>
            </a:fld>
            <a:endParaRPr lang="en-US"/>
          </a:p>
        </p:txBody>
      </p:sp>
    </p:spTree>
    <p:extLst>
      <p:ext uri="{BB962C8B-B14F-4D97-AF65-F5344CB8AC3E}">
        <p14:creationId xmlns:p14="http://schemas.microsoft.com/office/powerpoint/2010/main" val="3569344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этом примере </a:t>
            </a:r>
            <a:r>
              <a:rPr lang="ru-RU" sz="900" b="1" i="0" kern="1200" dirty="0" smtClean="0">
                <a:solidFill>
                  <a:schemeClr val="tx1"/>
                </a:solidFill>
                <a:effectLst/>
                <a:latin typeface="Segoe" pitchFamily="34" charset="0"/>
                <a:ea typeface="+mn-ea"/>
                <a:cs typeface="+mn-cs"/>
              </a:rPr>
              <a:t>Легковес</a:t>
            </a:r>
            <a:r>
              <a:rPr lang="ru-RU" sz="900" b="0" i="0" kern="1200" dirty="0" smtClean="0">
                <a:solidFill>
                  <a:schemeClr val="tx1"/>
                </a:solidFill>
                <a:effectLst/>
                <a:latin typeface="Segoe" pitchFamily="34" charset="0"/>
                <a:ea typeface="+mn-ea"/>
                <a:cs typeface="+mn-cs"/>
              </a:rPr>
              <a:t> помогает сэкономить оперативную память при </a:t>
            </a:r>
            <a:r>
              <a:rPr lang="ru-RU" sz="900" b="0" i="0" kern="1200" dirty="0" err="1" smtClean="0">
                <a:solidFill>
                  <a:schemeClr val="tx1"/>
                </a:solidFill>
                <a:effectLst/>
                <a:latin typeface="Segoe" pitchFamily="34" charset="0"/>
                <a:ea typeface="+mn-ea"/>
                <a:cs typeface="+mn-cs"/>
              </a:rPr>
              <a:t>отрисовке</a:t>
            </a:r>
            <a:r>
              <a:rPr lang="ru-RU" sz="900" b="0" i="0" kern="1200" dirty="0" smtClean="0">
                <a:solidFill>
                  <a:schemeClr val="tx1"/>
                </a:solidFill>
                <a:effectLst/>
                <a:latin typeface="Segoe" pitchFamily="34" charset="0"/>
                <a:ea typeface="+mn-ea"/>
                <a:cs typeface="+mn-cs"/>
              </a:rPr>
              <a:t> на экране миллионов объектов-деревьев.</a:t>
            </a:r>
          </a:p>
          <a:p>
            <a:r>
              <a:rPr lang="ru-RU" sz="900" b="0" i="0" kern="1200" dirty="0" smtClean="0">
                <a:solidFill>
                  <a:schemeClr val="tx1"/>
                </a:solidFill>
                <a:effectLst/>
                <a:latin typeface="Segoe" pitchFamily="34" charset="0"/>
                <a:ea typeface="+mn-ea"/>
                <a:cs typeface="+mn-cs"/>
              </a:rPr>
              <a:t>Легковес выделяет повторяющуюся часть состояния из основного класса </a:t>
            </a:r>
            <a:r>
              <a:rPr lang="ru-RU" sz="900" b="0" i="0" kern="1200" dirty="0" err="1" smtClean="0">
                <a:solidFill>
                  <a:schemeClr val="tx1"/>
                </a:solidFill>
                <a:effectLst/>
                <a:latin typeface="Segoe" pitchFamily="34" charset="0"/>
                <a:ea typeface="+mn-ea"/>
                <a:cs typeface="+mn-cs"/>
              </a:rPr>
              <a:t>Tree</a:t>
            </a:r>
            <a:r>
              <a:rPr lang="ru-RU" sz="900" b="0" i="0" kern="1200" dirty="0" smtClean="0">
                <a:solidFill>
                  <a:schemeClr val="tx1"/>
                </a:solidFill>
                <a:effectLst/>
                <a:latin typeface="Segoe" pitchFamily="34" charset="0"/>
                <a:ea typeface="+mn-ea"/>
                <a:cs typeface="+mn-cs"/>
              </a:rPr>
              <a:t> и помещает его в дополнительный класс </a:t>
            </a:r>
            <a:r>
              <a:rPr lang="ru-RU" sz="900" b="0" i="0" kern="1200" dirty="0" err="1" smtClean="0">
                <a:solidFill>
                  <a:schemeClr val="tx1"/>
                </a:solidFill>
                <a:effectLst/>
                <a:latin typeface="Segoe" pitchFamily="34" charset="0"/>
                <a:ea typeface="+mn-ea"/>
                <a:cs typeface="+mn-cs"/>
              </a:rPr>
              <a:t>TreeType</a:t>
            </a:r>
            <a:r>
              <a:rPr lang="ru-RU" sz="900" b="0" i="0" kern="1200" dirty="0" smtClean="0">
                <a:solidFill>
                  <a:schemeClr val="tx1"/>
                </a:solidFill>
                <a:effectLst/>
                <a:latin typeface="Segoe" pitchFamily="34" charset="0"/>
                <a:ea typeface="+mn-ea"/>
                <a:cs typeface="+mn-cs"/>
              </a:rPr>
              <a:t>.</a:t>
            </a:r>
          </a:p>
          <a:p>
            <a:r>
              <a:rPr lang="ru-RU" sz="900" b="0" i="0" kern="1200" dirty="0" smtClean="0">
                <a:solidFill>
                  <a:schemeClr val="tx1"/>
                </a:solidFill>
                <a:effectLst/>
                <a:latin typeface="Segoe" pitchFamily="34" charset="0"/>
                <a:ea typeface="+mn-ea"/>
                <a:cs typeface="+mn-cs"/>
              </a:rPr>
              <a:t>Теперь, вместо хранения повторяющихся данных во всех объектах, отдельные деревья будут ссылаться на несколько общих объектов, хранящих эти данные. Клиент работает с деревьями через фабрику деревьев, которая скрывает от него сложность кеширования общих данных деревьев.</a:t>
            </a:r>
          </a:p>
          <a:p>
            <a:r>
              <a:rPr lang="ru-RU" sz="900" b="0" i="0" kern="1200" dirty="0" smtClean="0">
                <a:solidFill>
                  <a:schemeClr val="tx1"/>
                </a:solidFill>
                <a:effectLst/>
                <a:latin typeface="Segoe" pitchFamily="34" charset="0"/>
                <a:ea typeface="+mn-ea"/>
                <a:cs typeface="+mn-cs"/>
              </a:rPr>
              <a:t>Таким образом, программа будет использовать намного меньше оперативной памяти, что позволит </a:t>
            </a:r>
            <a:r>
              <a:rPr lang="ru-RU" sz="900" b="0" i="0" kern="1200" dirty="0" err="1" smtClean="0">
                <a:solidFill>
                  <a:schemeClr val="tx1"/>
                </a:solidFill>
                <a:effectLst/>
                <a:latin typeface="Segoe" pitchFamily="34" charset="0"/>
                <a:ea typeface="+mn-ea"/>
                <a:cs typeface="+mn-cs"/>
              </a:rPr>
              <a:t>отрисовать</a:t>
            </a:r>
            <a:r>
              <a:rPr lang="ru-RU" sz="900" b="0" i="0" kern="1200" dirty="0" smtClean="0">
                <a:solidFill>
                  <a:schemeClr val="tx1"/>
                </a:solidFill>
                <a:effectLst/>
                <a:latin typeface="Segoe" pitchFamily="34" charset="0"/>
                <a:ea typeface="+mn-ea"/>
                <a:cs typeface="+mn-cs"/>
              </a:rPr>
              <a:t> больше деревьев на экране на том же железе.</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10</a:t>
            </a:fld>
            <a:endParaRPr lang="en-US"/>
          </a:p>
        </p:txBody>
      </p:sp>
    </p:spTree>
    <p:extLst>
      <p:ext uri="{BB962C8B-B14F-4D97-AF65-F5344CB8AC3E}">
        <p14:creationId xmlns:p14="http://schemas.microsoft.com/office/powerpoint/2010/main" val="2234048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11</a:t>
            </a:fld>
            <a:endParaRPr lang="en-US"/>
          </a:p>
        </p:txBody>
      </p:sp>
    </p:spTree>
    <p:extLst>
      <p:ext uri="{BB962C8B-B14F-4D97-AF65-F5344CB8AC3E}">
        <p14:creationId xmlns:p14="http://schemas.microsoft.com/office/powerpoint/2010/main" val="36868436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9C165CB-2E58-48EB-AB6E-12BC297F0E49}"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F6055E9-D7DD-4A1F-A10B-491F3950C120}"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9F34296-D18F-4F03-B1A2-769FB936205B}"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04A94B1-736D-429F-89A5-1F2DFCD2CF10}"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362693A-04D5-4377-8556-91C918C9681C}" type="datetime1">
              <a:rPr lang="en-US" smtClean="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F284628-6F6B-4980-9493-86D19753A1DB}" type="datetime1">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1AC50-E4CA-4FB1-B530-B46A33BC0E52}" type="datetime1">
              <a:rPr lang="en-US" smtClean="0"/>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1CA4D562-D531-4680-897D-71DA4ADE5FCE}"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21981C5-F8D0-482D-BC34-B0FED86FCC31}"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6C527D4-45BE-4A68-8F5E-7AB6342E9E6E}"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538D68E-DC77-4256-A62A-F93BA6ED70AB}"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4BB6C7B-4485-43FD-85CC-8CD5C480F008}"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A6C61CB-C207-405C-8BF6-841368F06EC2}"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182EDBA-8E86-41EE-9CD4-E8F5A9B93DE9}"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E5B7FB3-D719-4761-9658-2874B42F68B1}"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AB08D10-EE74-47AC-B5E2-CB229E21A685}"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D58BD6-7A37-493B-B0AC-10BD6FA30C53}" type="datetime1">
              <a:rPr lang="en-US" smtClean="0"/>
              <a:t>4/6/2023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2800"/>
              <a:t>Архитектура программных систем</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2554545"/>
          </a:xfrm>
          <a:prstGeom prst="rect">
            <a:avLst/>
          </a:prstGeom>
        </p:spPr>
        <p:txBody>
          <a:bodyPr>
            <a:spAutoFit/>
          </a:bodyPr>
          <a:lstStyle/>
          <a:p>
            <a:pPr algn="ctr" defTabSz="457200" eaLnBrk="1" hangingPunct="1"/>
            <a:r>
              <a:rPr lang="ru-RU" sz="3200" dirty="0">
                <a:solidFill>
                  <a:schemeClr val="accent1"/>
                </a:solidFill>
                <a:latin typeface="+mj-lt"/>
                <a:ea typeface="+mj-ea"/>
                <a:cs typeface="+mj-cs"/>
              </a:rPr>
              <a:t>Структурные паттерны </a:t>
            </a:r>
            <a:r>
              <a:rPr lang="ru-RU" sz="3200" dirty="0" smtClean="0">
                <a:solidFill>
                  <a:schemeClr val="accent1"/>
                </a:solidFill>
                <a:latin typeface="+mj-lt"/>
                <a:ea typeface="+mj-ea"/>
                <a:cs typeface="+mj-cs"/>
              </a:rPr>
              <a:t>проектирования</a:t>
            </a:r>
          </a:p>
          <a:p>
            <a:pPr algn="ctr" defTabSz="457200" eaLnBrk="1" hangingPunct="1"/>
            <a:r>
              <a:rPr lang="ru-RU" sz="3200" dirty="0" smtClean="0">
                <a:solidFill>
                  <a:schemeClr val="accent1"/>
                </a:solidFill>
                <a:latin typeface="+mj-lt"/>
                <a:ea typeface="+mj-ea"/>
                <a:cs typeface="+mj-cs"/>
              </a:rPr>
              <a:t>Легковес </a:t>
            </a:r>
            <a:r>
              <a:rPr lang="ru-RU" sz="3200" dirty="0" smtClean="0">
                <a:solidFill>
                  <a:srgbClr val="92D050"/>
                </a:solidFill>
                <a:latin typeface="+mj-lt"/>
                <a:ea typeface="+mj-ea"/>
                <a:cs typeface="+mj-cs"/>
              </a:rPr>
              <a:t>(</a:t>
            </a:r>
            <a:r>
              <a:rPr lang="ru-RU" sz="3200" dirty="0">
                <a:solidFill>
                  <a:srgbClr val="92D050"/>
                </a:solidFill>
              </a:rPr>
              <a:t>Приспособленец</a:t>
            </a:r>
            <a:r>
              <a:rPr lang="ru-RU" sz="3200" dirty="0" smtClean="0">
                <a:solidFill>
                  <a:schemeClr val="accent1"/>
                </a:solidFill>
                <a:latin typeface="+mj-lt"/>
                <a:ea typeface="+mj-ea"/>
                <a:cs typeface="+mj-cs"/>
              </a:rPr>
              <a:t>)</a:t>
            </a:r>
            <a:endParaRPr lang="ru-RU" sz="3200" dirty="0">
              <a:solidFill>
                <a:schemeClr val="accent1"/>
              </a:solidFill>
              <a:latin typeface="+mj-lt"/>
              <a:ea typeface="+mj-ea"/>
              <a:cs typeface="+mj-cs"/>
            </a:endParaRPr>
          </a:p>
          <a:p>
            <a:pPr algn="ctr" defTabSz="457200" eaLnBrk="1" hangingPunct="1"/>
            <a:endParaRPr lang="ru-RU" sz="32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Псевдокод</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pic>
        <p:nvPicPr>
          <p:cNvPr id="7170" name="Picture 2" descr="Ð¡ÑÑÑÐºÑÑÑÐ° ÐºÐ»Ð°ÑÑÐ¾Ð² Ð¿ÑÐ¸Ð¼ÐµÑÐ° Ð¿Ð°ÑÑÐµÑÐ½Ð° ÐÐµÐ³ÐºÐ¾Ð²Ðµ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371600"/>
            <a:ext cx="6230983"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98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sp>
        <p:nvSpPr>
          <p:cNvPr id="5" name="Прямоугольник 4"/>
          <p:cNvSpPr/>
          <p:nvPr/>
        </p:nvSpPr>
        <p:spPr>
          <a:xfrm>
            <a:off x="304800" y="152400"/>
            <a:ext cx="8610600" cy="10095071"/>
          </a:xfrm>
          <a:prstGeom prst="rect">
            <a:avLst/>
          </a:prstGeom>
        </p:spPr>
        <p:txBody>
          <a:bodyPr wrap="square" numCol="2">
            <a:spAutoFit/>
          </a:bodyPr>
          <a:lstStyle/>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TreeType</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private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name;</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private</a:t>
            </a:r>
            <a:r>
              <a:rPr lang="en-US" sz="1100" dirty="0">
                <a:solidFill>
                  <a:srgbClr val="000000"/>
                </a:solidFill>
                <a:latin typeface="Consolas" panose="020B0609020204030204" pitchFamily="49" charset="0"/>
              </a:rPr>
              <a:t> Color </a:t>
            </a:r>
            <a:r>
              <a:rPr lang="en-US" sz="1100" dirty="0" err="1">
                <a:solidFill>
                  <a:srgbClr val="000000"/>
                </a:solidFill>
                <a:latin typeface="Consolas" panose="020B0609020204030204" pitchFamily="49" charset="0"/>
              </a:rPr>
              <a:t>color</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private</a:t>
            </a:r>
            <a:r>
              <a:rPr lang="en-US" sz="1100" dirty="0">
                <a:solidFill>
                  <a:srgbClr val="000000"/>
                </a:solidFill>
                <a:latin typeface="Consolas" panose="020B0609020204030204" pitchFamily="49" charset="0"/>
              </a:rPr>
              <a:t> Bitmap texture;</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err="1" smtClean="0">
                <a:solidFill>
                  <a:srgbClr val="000000"/>
                </a:solidFill>
                <a:latin typeface="Consolas" panose="020B0609020204030204" pitchFamily="49" charset="0"/>
              </a:rPr>
              <a:t>TreeType</a:t>
            </a:r>
            <a:endParaRPr lang="ru-RU" sz="1100" dirty="0" smtClean="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r>
              <a:rPr lang="ru-RU" sz="1100" dirty="0" smtClean="0">
                <a:solidFill>
                  <a:srgbClr val="000000"/>
                </a:solidFill>
                <a:latin typeface="Consolas" panose="020B0609020204030204" pitchFamily="49" charset="0"/>
              </a:rPr>
              <a:t>              </a:t>
            </a:r>
            <a:r>
              <a:rPr lang="en-US" sz="1100" dirty="0" smtClean="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name, Color </a:t>
            </a:r>
            <a:r>
              <a:rPr lang="en-US" sz="1100" dirty="0" err="1">
                <a:solidFill>
                  <a:srgbClr val="000000"/>
                </a:solidFill>
                <a:latin typeface="Consolas" panose="020B0609020204030204" pitchFamily="49" charset="0"/>
              </a:rPr>
              <a:t>color</a:t>
            </a:r>
            <a:r>
              <a:rPr lang="en-US" sz="1100" dirty="0">
                <a:solidFill>
                  <a:srgbClr val="000000"/>
                </a:solidFill>
                <a:latin typeface="Consolas" panose="020B0609020204030204" pitchFamily="49" charset="0"/>
              </a:rPr>
              <a:t>, Bitmap texture</a:t>
            </a:r>
            <a:r>
              <a:rPr lang="en-US" sz="1100" dirty="0" smtClean="0">
                <a:solidFill>
                  <a:srgbClr val="000000"/>
                </a:solidFill>
                <a:latin typeface="Consolas" panose="020B0609020204030204" pitchFamily="49" charset="0"/>
              </a:rPr>
              <a:t>)</a:t>
            </a:r>
            <a:r>
              <a:rPr lang="ru-RU" sz="1100" dirty="0" smtClean="0">
                <a:solidFill>
                  <a:srgbClr val="000000"/>
                </a:solidFill>
                <a:latin typeface="Consolas" panose="020B0609020204030204" pitchFamily="49" charset="0"/>
              </a:rPr>
              <a:t> { </a:t>
            </a:r>
            <a:endParaRPr lang="ru-RU"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Draw(Bitmap canvas, </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x, </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y</a:t>
            </a:r>
            <a:r>
              <a:rPr lang="en-US" sz="1100" dirty="0" smtClean="0">
                <a:solidFill>
                  <a:srgbClr val="000000"/>
                </a:solidFill>
                <a:latin typeface="Consolas" panose="020B0609020204030204" pitchFamily="49" charset="0"/>
              </a:rPr>
              <a:t>)</a:t>
            </a:r>
            <a:r>
              <a:rPr lang="ru-RU" sz="1100" dirty="0" smtClean="0">
                <a:solidFill>
                  <a:srgbClr val="000000"/>
                </a:solidFill>
                <a:latin typeface="Consolas" panose="020B0609020204030204" pitchFamily="49" charset="0"/>
              </a:rPr>
              <a:t> {</a:t>
            </a:r>
            <a:endParaRPr lang="ru-RU"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TreeFactory</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private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static</a:t>
            </a:r>
            <a:r>
              <a:rPr lang="en-US" sz="1100" dirty="0">
                <a:solidFill>
                  <a:srgbClr val="000000"/>
                </a:solidFill>
                <a:latin typeface="Consolas" panose="020B0609020204030204" pitchFamily="49" charset="0"/>
              </a:rPr>
              <a:t> List&lt;</a:t>
            </a:r>
            <a:r>
              <a:rPr lang="en-US" sz="1100" dirty="0" err="1">
                <a:solidFill>
                  <a:srgbClr val="000000"/>
                </a:solidFill>
                <a:latin typeface="Consolas" panose="020B0609020204030204" pitchFamily="49" charset="0"/>
              </a:rPr>
              <a:t>TreeType</a:t>
            </a:r>
            <a:r>
              <a:rPr lang="en-US" sz="1100" dirty="0">
                <a:solidFill>
                  <a:srgbClr val="000000"/>
                </a:solidFill>
                <a:latin typeface="Consolas" panose="020B0609020204030204" pitchFamily="49" charset="0"/>
              </a:rPr>
              <a:t>&gt; </a:t>
            </a:r>
            <a:r>
              <a:rPr lang="en-US" sz="1100" dirty="0" err="1">
                <a:solidFill>
                  <a:srgbClr val="000000"/>
                </a:solidFill>
                <a:latin typeface="Consolas" panose="020B0609020204030204" pitchFamily="49" charset="0"/>
              </a:rPr>
              <a:t>treeTypes</a:t>
            </a:r>
            <a:r>
              <a:rPr lang="en-US" sz="1100" dirty="0">
                <a:solidFill>
                  <a:srgbClr val="000000"/>
                </a:solidFill>
                <a:latin typeface="Consolas" panose="020B0609020204030204" pitchFamily="49" charset="0"/>
              </a:rPr>
              <a:t> </a:t>
            </a:r>
            <a:r>
              <a:rPr lang="en-US" sz="1100" dirty="0" smtClean="0">
                <a:solidFill>
                  <a:srgbClr val="000000"/>
                </a:solidFill>
                <a:latin typeface="Consolas" panose="020B0609020204030204" pitchFamily="49" charset="0"/>
              </a:rPr>
              <a:t>{</a:t>
            </a:r>
            <a:endParaRPr lang="ru-RU" sz="1100" dirty="0" smtClean="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r>
              <a:rPr lang="ru-RU" sz="1100" dirty="0" smtClean="0">
                <a:solidFill>
                  <a:srgbClr val="000000"/>
                </a:solidFill>
                <a:latin typeface="Consolas" panose="020B0609020204030204" pitchFamily="49" charset="0"/>
              </a:rPr>
              <a:t>      </a:t>
            </a:r>
            <a:r>
              <a:rPr lang="en-US" sz="1100" dirty="0" smtClean="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get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set</a:t>
            </a:r>
            <a:r>
              <a:rPr lang="en-US" sz="1100" dirty="0" smtClean="0">
                <a:solidFill>
                  <a:srgbClr val="000000"/>
                </a:solidFill>
                <a:latin typeface="Consolas" panose="020B0609020204030204" pitchFamily="49" charset="0"/>
              </a:rPr>
              <a:t>;</a:t>
            </a:r>
            <a:endParaRPr lang="ru-RU" sz="1100" dirty="0" smtClean="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r>
              <a:rPr lang="ru-RU" sz="1100" dirty="0" smtClean="0">
                <a:solidFill>
                  <a:srgbClr val="000000"/>
                </a:solidFill>
                <a:latin typeface="Consolas" panose="020B0609020204030204" pitchFamily="49" charset="0"/>
              </a:rPr>
              <a:t>       </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static</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TreeType</a:t>
            </a:r>
            <a:r>
              <a:rPr lang="en-US" sz="1100" dirty="0">
                <a:solidFill>
                  <a:srgbClr val="000000"/>
                </a:solidFill>
                <a:latin typeface="Consolas" panose="020B0609020204030204" pitchFamily="49" charset="0"/>
              </a:rPr>
              <a:t> </a:t>
            </a:r>
            <a:r>
              <a:rPr lang="en-US" sz="1100" dirty="0" err="1" smtClean="0">
                <a:solidFill>
                  <a:srgbClr val="000000"/>
                </a:solidFill>
                <a:latin typeface="Consolas" panose="020B0609020204030204" pitchFamily="49" charset="0"/>
              </a:rPr>
              <a:t>GetTreeType</a:t>
            </a:r>
            <a:endParaRPr lang="ru-RU" sz="1100" dirty="0" smtClean="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r>
              <a:rPr lang="ru-RU" sz="1100" dirty="0" smtClean="0">
                <a:solidFill>
                  <a:srgbClr val="000000"/>
                </a:solidFill>
                <a:latin typeface="Consolas" panose="020B0609020204030204" pitchFamily="49" charset="0"/>
              </a:rPr>
              <a:t>          </a:t>
            </a:r>
            <a:r>
              <a:rPr lang="en-US" sz="1100" dirty="0" smtClean="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name, Color </a:t>
            </a:r>
            <a:r>
              <a:rPr lang="en-US" sz="1100" dirty="0" err="1">
                <a:solidFill>
                  <a:srgbClr val="000000"/>
                </a:solidFill>
                <a:latin typeface="Consolas" panose="020B0609020204030204" pitchFamily="49" charset="0"/>
              </a:rPr>
              <a:t>color</a:t>
            </a:r>
            <a:r>
              <a:rPr lang="en-US" sz="1100" dirty="0">
                <a:solidFill>
                  <a:srgbClr val="000000"/>
                </a:solidFill>
                <a:latin typeface="Consolas" panose="020B0609020204030204" pitchFamily="49" charset="0"/>
              </a:rPr>
              <a:t>, Bitmap texture)</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var</a:t>
            </a:r>
            <a:r>
              <a:rPr lang="en-US" sz="1100" dirty="0">
                <a:solidFill>
                  <a:srgbClr val="000000"/>
                </a:solidFill>
                <a:latin typeface="Consolas" panose="020B0609020204030204" pitchFamily="49" charset="0"/>
              </a:rPr>
              <a:t> type = </a:t>
            </a:r>
            <a:r>
              <a:rPr lang="en-US" sz="1100" dirty="0" err="1">
                <a:solidFill>
                  <a:srgbClr val="000000"/>
                </a:solidFill>
                <a:latin typeface="Consolas" panose="020B0609020204030204" pitchFamily="49" charset="0"/>
              </a:rPr>
              <a:t>treeTypes.Find</a:t>
            </a:r>
            <a:r>
              <a:rPr lang="en-US" sz="1100" dirty="0">
                <a:solidFill>
                  <a:srgbClr val="000000"/>
                </a:solidFill>
                <a:latin typeface="Consolas" panose="020B0609020204030204" pitchFamily="49" charset="0"/>
              </a:rPr>
              <a:t>(name, color, texture);</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(type == </a:t>
            </a:r>
            <a:r>
              <a:rPr lang="en-US" sz="1100" dirty="0">
                <a:solidFill>
                  <a:srgbClr val="0000FF"/>
                </a:solidFill>
                <a:latin typeface="Consolas" panose="020B0609020204030204" pitchFamily="49" charset="0"/>
              </a:rPr>
              <a:t>null</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type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TreeType</a:t>
            </a:r>
            <a:r>
              <a:rPr lang="en-US" sz="1100" dirty="0">
                <a:solidFill>
                  <a:srgbClr val="000000"/>
                </a:solidFill>
                <a:latin typeface="Consolas" panose="020B0609020204030204" pitchFamily="49" charset="0"/>
              </a:rPr>
              <a:t>(name, color, texture);</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treeTypes.Add</a:t>
            </a:r>
            <a:r>
              <a:rPr lang="en-US" sz="1100" dirty="0">
                <a:solidFill>
                  <a:srgbClr val="000000"/>
                </a:solidFill>
                <a:latin typeface="Consolas" panose="020B0609020204030204" pitchFamily="49" charset="0"/>
              </a:rPr>
              <a:t>(type);</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type;</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endParaRPr lang="en-US" sz="1100" dirty="0" smtClean="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smtClean="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smtClean="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smtClean="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smtClean="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smtClean="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smtClean="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smtClean="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smtClean="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smtClean="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smtClean="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smtClean="0">
              <a:solidFill>
                <a:srgbClr val="000000"/>
              </a:solidFill>
              <a:latin typeface="Consolas" panose="020B0609020204030204" pitchFamily="49" charset="0"/>
            </a:endParaRPr>
          </a:p>
          <a:p>
            <a:r>
              <a:rPr lang="en-US" sz="1100" dirty="0" smtClean="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class</a:t>
            </a:r>
            <a:r>
              <a:rPr lang="en-US" sz="1100" dirty="0" smtClean="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Tree</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private</a:t>
            </a:r>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x, y;</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private</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TreeType</a:t>
            </a:r>
            <a:r>
              <a:rPr lang="en-US" sz="1100" dirty="0">
                <a:solidFill>
                  <a:srgbClr val="000000"/>
                </a:solidFill>
                <a:latin typeface="Consolas" panose="020B0609020204030204" pitchFamily="49" charset="0"/>
              </a:rPr>
              <a:t> type;</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Tree(</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x, </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y, </a:t>
            </a:r>
            <a:r>
              <a:rPr lang="en-US" sz="1100" dirty="0" err="1">
                <a:solidFill>
                  <a:srgbClr val="000000"/>
                </a:solidFill>
                <a:latin typeface="Consolas" panose="020B0609020204030204" pitchFamily="49" charset="0"/>
              </a:rPr>
              <a:t>TreeType</a:t>
            </a:r>
            <a:r>
              <a:rPr lang="en-US" sz="1100" dirty="0">
                <a:solidFill>
                  <a:srgbClr val="000000"/>
                </a:solidFill>
                <a:latin typeface="Consolas" panose="020B0609020204030204" pitchFamily="49" charset="0"/>
              </a:rPr>
              <a:t> type)</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Draw(Bitmap canvas)</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type.Draw</a:t>
            </a:r>
            <a:r>
              <a:rPr lang="en-US" sz="1100" dirty="0">
                <a:solidFill>
                  <a:srgbClr val="000000"/>
                </a:solidFill>
                <a:latin typeface="Consolas" panose="020B0609020204030204" pitchFamily="49" charset="0"/>
              </a:rPr>
              <a:t>(canvas, </a:t>
            </a:r>
            <a:r>
              <a:rPr lang="en-US" sz="1100" dirty="0" err="1">
                <a:solidFill>
                  <a:srgbClr val="0000FF"/>
                </a:solidFill>
                <a:latin typeface="Consolas" panose="020B0609020204030204" pitchFamily="49" charset="0"/>
              </a:rPr>
              <a:t>this</a:t>
            </a:r>
            <a:r>
              <a:rPr lang="en-US" sz="1100" dirty="0" err="1">
                <a:solidFill>
                  <a:srgbClr val="000000"/>
                </a:solidFill>
                <a:latin typeface="Consolas" panose="020B0609020204030204" pitchFamily="49" charset="0"/>
              </a:rPr>
              <a:t>.x</a:t>
            </a:r>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this</a:t>
            </a:r>
            <a:r>
              <a:rPr lang="en-US" sz="1100" dirty="0" err="1">
                <a:solidFill>
                  <a:srgbClr val="000000"/>
                </a:solidFill>
                <a:latin typeface="Consolas" panose="020B0609020204030204" pitchFamily="49" charset="0"/>
              </a:rPr>
              <a:t>.y</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Forest</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private</a:t>
            </a:r>
            <a:r>
              <a:rPr lang="en-US" sz="1100" dirty="0">
                <a:solidFill>
                  <a:srgbClr val="000000"/>
                </a:solidFill>
                <a:latin typeface="Consolas" panose="020B0609020204030204" pitchFamily="49" charset="0"/>
              </a:rPr>
              <a:t> List&lt;Tree&gt; trees { </a:t>
            </a:r>
            <a:r>
              <a:rPr lang="en-US" sz="1100" dirty="0">
                <a:solidFill>
                  <a:srgbClr val="0000FF"/>
                </a:solidFill>
                <a:latin typeface="Consolas" panose="020B0609020204030204" pitchFamily="49" charset="0"/>
              </a:rPr>
              <a:t>get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set</a:t>
            </a:r>
            <a:r>
              <a:rPr lang="en-US" sz="1100" dirty="0">
                <a:solidFill>
                  <a:srgbClr val="000000"/>
                </a:solidFill>
                <a:latin typeface="Consolas" panose="020B0609020204030204" pitchFamily="49" charset="0"/>
              </a:rPr>
              <a:t>; }</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PlantTree</a:t>
            </a:r>
            <a:r>
              <a:rPr lang="en-US" sz="1100" dirty="0">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x, </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y, </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name, Color </a:t>
            </a:r>
            <a:r>
              <a:rPr lang="en-US" sz="1100" dirty="0" err="1">
                <a:solidFill>
                  <a:srgbClr val="000000"/>
                </a:solidFill>
                <a:latin typeface="Consolas" panose="020B0609020204030204" pitchFamily="49" charset="0"/>
              </a:rPr>
              <a:t>color</a:t>
            </a:r>
            <a:r>
              <a:rPr lang="en-US" sz="1100" dirty="0">
                <a:solidFill>
                  <a:srgbClr val="000000"/>
                </a:solidFill>
                <a:latin typeface="Consolas" panose="020B0609020204030204" pitchFamily="49" charset="0"/>
              </a:rPr>
              <a:t>, Bitmap texture)</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var</a:t>
            </a:r>
            <a:r>
              <a:rPr lang="en-US" sz="1100" dirty="0">
                <a:solidFill>
                  <a:srgbClr val="000000"/>
                </a:solidFill>
                <a:latin typeface="Consolas" panose="020B0609020204030204" pitchFamily="49" charset="0"/>
              </a:rPr>
              <a:t> type = </a:t>
            </a:r>
            <a:r>
              <a:rPr lang="en-US" sz="1100" dirty="0" err="1">
                <a:solidFill>
                  <a:srgbClr val="000000"/>
                </a:solidFill>
                <a:latin typeface="Consolas" panose="020B0609020204030204" pitchFamily="49" charset="0"/>
              </a:rPr>
              <a:t>TreeFactory.GetTreeType</a:t>
            </a:r>
            <a:r>
              <a:rPr lang="en-US" sz="1100" dirty="0">
                <a:solidFill>
                  <a:srgbClr val="000000"/>
                </a:solidFill>
                <a:latin typeface="Consolas" panose="020B0609020204030204" pitchFamily="49" charset="0"/>
              </a:rPr>
              <a:t>(name, color, texture);</a:t>
            </a:r>
          </a:p>
          <a:p>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var</a:t>
            </a:r>
            <a:r>
              <a:rPr lang="en-US" sz="1100" dirty="0">
                <a:solidFill>
                  <a:srgbClr val="000000"/>
                </a:solidFill>
                <a:latin typeface="Consolas" panose="020B0609020204030204" pitchFamily="49" charset="0"/>
              </a:rPr>
              <a:t> tree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Tree(x, y, type);</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trees.Add</a:t>
            </a:r>
            <a:r>
              <a:rPr lang="en-US" sz="1100" dirty="0">
                <a:solidFill>
                  <a:srgbClr val="000000"/>
                </a:solidFill>
                <a:latin typeface="Consolas" panose="020B0609020204030204" pitchFamily="49" charset="0"/>
              </a:rPr>
              <a:t>(tree);</a:t>
            </a:r>
          </a:p>
          <a:p>
            <a:r>
              <a:rPr lang="ru-RU" sz="1100" dirty="0">
                <a:solidFill>
                  <a:srgbClr val="000000"/>
                </a:solidFill>
                <a:latin typeface="Consolas" panose="020B0609020204030204" pitchFamily="49" charset="0"/>
              </a:rPr>
              <a:t>        }</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Draw(Bitmap canvas)</a:t>
            </a:r>
          </a:p>
          <a:p>
            <a:r>
              <a:rPr lang="ru-RU" sz="1100" dirty="0">
                <a:solidFill>
                  <a:srgbClr val="000000"/>
                </a:solidFill>
                <a:latin typeface="Consolas" panose="020B0609020204030204" pitchFamily="49" charset="0"/>
              </a:rPr>
              <a:t>        { </a:t>
            </a:r>
          </a:p>
          <a:p>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foreach</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var</a:t>
            </a:r>
            <a:r>
              <a:rPr lang="en-US" sz="1100" dirty="0">
                <a:solidFill>
                  <a:srgbClr val="000000"/>
                </a:solidFill>
                <a:latin typeface="Consolas" panose="020B0609020204030204" pitchFamily="49" charset="0"/>
              </a:rPr>
              <a:t> tree </a:t>
            </a:r>
            <a:r>
              <a:rPr lang="en-US" sz="1100" dirty="0">
                <a:solidFill>
                  <a:srgbClr val="0000FF"/>
                </a:solidFill>
                <a:latin typeface="Consolas" panose="020B0609020204030204" pitchFamily="49" charset="0"/>
              </a:rPr>
              <a:t>in</a:t>
            </a:r>
            <a:r>
              <a:rPr lang="en-US" sz="1100" dirty="0">
                <a:solidFill>
                  <a:srgbClr val="000000"/>
                </a:solidFill>
                <a:latin typeface="Consolas" panose="020B0609020204030204" pitchFamily="49" charset="0"/>
              </a:rPr>
              <a:t> trees)</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tree.Draw</a:t>
            </a:r>
            <a:r>
              <a:rPr lang="en-US" sz="1100" dirty="0">
                <a:solidFill>
                  <a:srgbClr val="000000"/>
                </a:solidFill>
                <a:latin typeface="Consolas" panose="020B0609020204030204" pitchFamily="49" charset="0"/>
              </a:rPr>
              <a:t>(canvas);</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endParaRPr lang="ru-RU" sz="1100" dirty="0"/>
          </a:p>
        </p:txBody>
      </p:sp>
    </p:spTree>
    <p:extLst>
      <p:ext uri="{BB962C8B-B14F-4D97-AF65-F5344CB8AC3E}">
        <p14:creationId xmlns:p14="http://schemas.microsoft.com/office/powerpoint/2010/main" val="406197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7089" y="76200"/>
            <a:ext cx="6347713" cy="1320800"/>
          </a:xfrm>
        </p:spPr>
        <p:txBody>
          <a:bodyPr/>
          <a:lstStyle/>
          <a:p>
            <a:r>
              <a:rPr lang="ru-RU" b="1" dirty="0"/>
              <a:t>Применимость</a:t>
            </a:r>
            <a:br>
              <a:rPr lang="ru-RU" b="1" dirty="0"/>
            </a:b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1746251250"/>
              </p:ext>
            </p:extLst>
          </p:nvPr>
        </p:nvGraphicFramePr>
        <p:xfrm>
          <a:off x="0" y="685800"/>
          <a:ext cx="6932291" cy="60049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1586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127000"/>
            <a:ext cx="6347713" cy="1320800"/>
          </a:xfrm>
        </p:spPr>
        <p:txBody>
          <a:bodyPr/>
          <a:lstStyle/>
          <a:p>
            <a:r>
              <a:rPr lang="ru-RU" b="1" dirty="0"/>
              <a:t>Шаги реализации</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13</a:t>
            </a:fld>
            <a:endParaRPr lang="en-US" dirty="0"/>
          </a:p>
        </p:txBody>
      </p:sp>
      <p:graphicFrame>
        <p:nvGraphicFramePr>
          <p:cNvPr id="5" name="Схема 4"/>
          <p:cNvGraphicFramePr/>
          <p:nvPr>
            <p:extLst>
              <p:ext uri="{D42A27DB-BD31-4B8C-83A1-F6EECF244321}">
                <p14:modId xmlns:p14="http://schemas.microsoft.com/office/powerpoint/2010/main" val="116932180"/>
              </p:ext>
            </p:extLst>
          </p:nvPr>
        </p:nvGraphicFramePr>
        <p:xfrm>
          <a:off x="0" y="533400"/>
          <a:ext cx="91440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9418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3204169970"/>
              </p:ext>
            </p:extLst>
          </p:nvPr>
        </p:nvGraphicFramePr>
        <p:xfrm>
          <a:off x="609600" y="152400"/>
          <a:ext cx="6348413"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917667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11373"/>
            <a:ext cx="6347713" cy="1320800"/>
          </a:xfrm>
        </p:spPr>
        <p:txBody>
          <a:bodyPr/>
          <a:lstStyle/>
          <a:p>
            <a:r>
              <a:rPr lang="ru-RU" b="1" dirty="0"/>
              <a:t>Фасад</a:t>
            </a:r>
            <a:endParaRPr lang="ru-RU" dirty="0"/>
          </a:p>
        </p:txBody>
      </p:sp>
      <p:sp>
        <p:nvSpPr>
          <p:cNvPr id="3" name="Объект 2"/>
          <p:cNvSpPr>
            <a:spLocks noGrp="1"/>
          </p:cNvSpPr>
          <p:nvPr>
            <p:ph idx="1"/>
          </p:nvPr>
        </p:nvSpPr>
        <p:spPr>
          <a:xfrm>
            <a:off x="609599" y="663812"/>
            <a:ext cx="6347714" cy="3880773"/>
          </a:xfrm>
        </p:spPr>
        <p:txBody>
          <a:bodyPr/>
          <a:lstStyle/>
          <a:p>
            <a:r>
              <a:rPr lang="ru-RU" b="1" dirty="0"/>
              <a:t>Легковес</a:t>
            </a:r>
            <a:r>
              <a:rPr lang="ru-RU" dirty="0"/>
              <a:t> — это структурный паттерн проектирования, который позволяет вместить </a:t>
            </a:r>
            <a:r>
              <a:rPr lang="ru-RU" dirty="0" err="1"/>
              <a:t>бóльшее</a:t>
            </a:r>
            <a:r>
              <a:rPr lang="ru-RU" dirty="0"/>
              <a:t> количество объектов в отведённую оперативную память. Легковес экономит память, разделяя общее состояние объектов между собой, вместо хранения одинаковых данных в каждом объекте.</a:t>
            </a:r>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pic>
        <p:nvPicPr>
          <p:cNvPr id="5" name="Picture 2" descr="ÐÐ°ÑÑÐµÑÐ½ ÐÐµÐ³ÐºÐ¾Ð²Ðµ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62200"/>
            <a:ext cx="694944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Проблема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2050" name="Picture 2" descr="ÐÑÐ¾Ð±Ð»ÐµÐ¼Ð° Ð¿Ð°ÑÑÐµÑÐ½Ð° ÐÐµÐ³ÐºÐ¾Ð²Ðµ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75" y="1509380"/>
            <a:ext cx="7351185" cy="298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31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Решение</a:t>
            </a:r>
            <a:br>
              <a:rPr lang="ru-RU" b="1" dirty="0"/>
            </a:br>
            <a:endParaRPr lang="ru-RU" dirty="0"/>
          </a:p>
        </p:txBody>
      </p:sp>
      <p:sp>
        <p:nvSpPr>
          <p:cNvPr id="3" name="Объект 2"/>
          <p:cNvSpPr>
            <a:spLocks noGrp="1"/>
          </p:cNvSpPr>
          <p:nvPr>
            <p:ph idx="1"/>
          </p:nvPr>
        </p:nvSpPr>
        <p:spPr>
          <a:xfrm>
            <a:off x="517860" y="4466101"/>
            <a:ext cx="6347714" cy="3880773"/>
          </a:xfrm>
        </p:spPr>
        <p:txBody>
          <a:bodyPr/>
          <a:lstStyle/>
          <a:p>
            <a:r>
              <a:rPr lang="ru-RU" dirty="0"/>
              <a:t>Паттерн Легковес предлагает не хранить в классе внешнее состояние, а передавать его в те или иные методы через параметры. Таким образом, одни и те же объекты можно будет повторно использовать в различных контекстах. Но главное — понадобится гораздо меньше объектов, ведь теперь они будут отличаться только внутренним состоянием, а оно имеет не так много вариаций.</a:t>
            </a:r>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3074" name="Picture 2" descr="Ð ÐµÑÐµÐ½Ð¸Ðµ Ð¿Ð°ÑÑÐµÑÐ½Ð° ÐÐµÐ³ÐºÐ¾Ð²Ðµ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55" y="1281373"/>
            <a:ext cx="60960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09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4098" name="Picture 2" descr="Ð ÐµÑÐµÐ½Ð¸Ðµ Ð¿Ð°ÑÑÐµÑÐ½Ð° ÐÐµÐ³ÐºÐ¾Ð²Ðµ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4038600" cy="533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6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Хранилище внешнего состояния</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pic>
        <p:nvPicPr>
          <p:cNvPr id="5122" name="Picture 2" descr="Ð ÐµÑÐµÐ½Ð¸Ðµ Ð¿Ð°ÑÑÐµÑÐ½Ð° ÐÐµÐ³ÐºÐ¾Ð²Ðµ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11387"/>
            <a:ext cx="6096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5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Неизменяемость Легковесов</a:t>
            </a:r>
            <a:br>
              <a:rPr lang="ru-RU" b="1" dirty="0"/>
            </a:br>
            <a:endParaRPr lang="ru-RU" dirty="0"/>
          </a:p>
        </p:txBody>
      </p:sp>
      <p:sp>
        <p:nvSpPr>
          <p:cNvPr id="3" name="Объект 2"/>
          <p:cNvSpPr>
            <a:spLocks noGrp="1"/>
          </p:cNvSpPr>
          <p:nvPr>
            <p:ph idx="1"/>
          </p:nvPr>
        </p:nvSpPr>
        <p:spPr/>
        <p:txBody>
          <a:bodyPr/>
          <a:lstStyle/>
          <a:p>
            <a:r>
              <a:rPr lang="ru-RU" dirty="0"/>
              <a:t>Так как объекты легковесов будут использованы в разных контекстах, вы должны быть уверены в том, что их состояние невозможно изменить после создания. Всё внутреннее состояние легковес должен получать через параметры конструктора. Он не должен иметь сеттеров и публичных полей.</a:t>
            </a:r>
          </a:p>
        </p:txBody>
      </p:sp>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45508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Фабрика Легковесов</a:t>
            </a:r>
            <a:br>
              <a:rPr lang="ru-RU" b="1" dirty="0"/>
            </a:br>
            <a:endParaRPr lang="ru-RU" dirty="0"/>
          </a:p>
        </p:txBody>
      </p:sp>
      <p:sp>
        <p:nvSpPr>
          <p:cNvPr id="3" name="Объект 2"/>
          <p:cNvSpPr>
            <a:spLocks noGrp="1"/>
          </p:cNvSpPr>
          <p:nvPr>
            <p:ph idx="1"/>
          </p:nvPr>
        </p:nvSpPr>
        <p:spPr/>
        <p:txBody>
          <a:bodyPr/>
          <a:lstStyle/>
          <a:p>
            <a:r>
              <a:rPr lang="ru-RU" dirty="0"/>
              <a:t>Для удобства работы с легковесами и контекстами можно создать фабричный метод, принимающий в параметрах всё внутреннее (а иногда и внешнее) состояние желаемого объекта.</a:t>
            </a:r>
          </a:p>
          <a:p>
            <a:r>
              <a:rPr lang="ru-RU" dirty="0"/>
              <a:t>Главная польза от этого метода в том, чтобы искать уже созданные легковесы с таким же внутренним состоянием, что и требуемое. Если легковес находится, его можно повторно использовать. Если нет — просто создаём новый. Обычно этот метод добавляют в контейнер легковесов либо создают отдельный класс-фабрику. Его даже можно сделать статическим и поместить в класс легковесов.</a:t>
            </a:r>
          </a:p>
          <a:p>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213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pic>
        <p:nvPicPr>
          <p:cNvPr id="6146" name="Picture 2" descr="ÐÐ°ÑÑÐµÑÐ½ ÐÐµÐ³ÐºÐ¾Ð²ÐµÑ (ÐÑÐ¸ÑÐ¿Ð¾ÑÐ¾Ð±Ð»ÐµÐ½Ðµ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35" y="1795465"/>
            <a:ext cx="6096000"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159097"/>
      </p:ext>
    </p:extLst>
  </p:cSld>
  <p:clrMapOvr>
    <a:masterClrMapping/>
  </p:clrMapOvr>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1014</Words>
  <Application>Microsoft Office PowerPoint</Application>
  <PresentationFormat>Экран (4:3)</PresentationFormat>
  <Paragraphs>188</Paragraphs>
  <Slides>15</Slides>
  <Notes>12</Notes>
  <HiddenSlides>0</HiddenSlides>
  <MMClips>0</MMClips>
  <ScaleCrop>false</ScaleCrop>
  <HeadingPairs>
    <vt:vector size="4" baseType="variant">
      <vt:variant>
        <vt:lpstr>Тема</vt:lpstr>
      </vt:variant>
      <vt:variant>
        <vt:i4>4</vt:i4>
      </vt:variant>
      <vt:variant>
        <vt:lpstr>Заголовки слайдов</vt:lpstr>
      </vt:variant>
      <vt:variant>
        <vt:i4>15</vt:i4>
      </vt:variant>
    </vt:vector>
  </HeadingPairs>
  <TitlesOfParts>
    <vt:vector size="19" baseType="lpstr">
      <vt:lpstr>1_Dark Blue Satin Segoe Template</vt:lpstr>
      <vt:lpstr>White with Courier font for code slides</vt:lpstr>
      <vt:lpstr>1_Orange_Swirls_Template_Segoe</vt:lpstr>
      <vt:lpstr>Грань</vt:lpstr>
      <vt:lpstr>Архитектура программных систем</vt:lpstr>
      <vt:lpstr>Фасад</vt:lpstr>
      <vt:lpstr>Проблема </vt:lpstr>
      <vt:lpstr>Решение </vt:lpstr>
      <vt:lpstr>Решение</vt:lpstr>
      <vt:lpstr>Хранилище внешнего состояния </vt:lpstr>
      <vt:lpstr>Неизменяемость Легковесов </vt:lpstr>
      <vt:lpstr>Фабрика Легковесов </vt:lpstr>
      <vt:lpstr>Структура </vt:lpstr>
      <vt:lpstr>Псевдокод</vt:lpstr>
      <vt:lpstr>Презентация PowerPoint</vt:lpstr>
      <vt:lpstr>Применимость </vt:lpstr>
      <vt:lpstr>Шаги реализации </vt:lpstr>
      <vt:lpstr>Презентация PowerPoint</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2023-04-06T10:47:44Z</dcterms:modified>
</cp:coreProperties>
</file>