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2"/>
  </p:notesMasterIdLst>
  <p:handoutMasterIdLst>
    <p:handoutMasterId r:id="rId23"/>
  </p:handoutMasterIdLst>
  <p:sldIdLst>
    <p:sldId id="338" r:id="rId5"/>
    <p:sldId id="347" r:id="rId6"/>
    <p:sldId id="354" r:id="rId7"/>
    <p:sldId id="355" r:id="rId8"/>
    <p:sldId id="356" r:id="rId9"/>
    <p:sldId id="357" r:id="rId10"/>
    <p:sldId id="358" r:id="rId11"/>
    <p:sldId id="359" r:id="rId12"/>
    <p:sldId id="360" r:id="rId13"/>
    <p:sldId id="361" r:id="rId14"/>
    <p:sldId id="339" r:id="rId15"/>
    <p:sldId id="348" r:id="rId16"/>
    <p:sldId id="349" r:id="rId17"/>
    <p:sldId id="350" r:id="rId18"/>
    <p:sldId id="351" r:id="rId19"/>
    <p:sldId id="352" r:id="rId20"/>
    <p:sldId id="353" r:id="rId21"/>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0" autoAdjust="0"/>
    <p:restoredTop sz="98848" autoAdjust="0"/>
  </p:normalViewPr>
  <p:slideViewPr>
    <p:cSldViewPr>
      <p:cViewPr varScale="1">
        <p:scale>
          <a:sx n="134" d="100"/>
          <a:sy n="134" d="100"/>
        </p:scale>
        <p:origin x="-156" y="-9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C2AFE-B2C2-472E-A144-0EA44EE973B0}" type="doc">
      <dgm:prSet loTypeId="urn:microsoft.com/office/officeart/2005/8/layout/arrow5" loCatId="relationship" qsTypeId="urn:microsoft.com/office/officeart/2005/8/quickstyle/3d2" qsCatId="3D" csTypeId="urn:microsoft.com/office/officeart/2005/8/colors/colorful1" csCatId="colorful" phldr="1"/>
      <dgm:spPr/>
      <dgm:t>
        <a:bodyPr/>
        <a:lstStyle/>
        <a:p>
          <a:endParaRPr lang="ru-RU"/>
        </a:p>
      </dgm:t>
    </dgm:pt>
    <dgm:pt modelId="{CD1F7571-2108-478F-9D61-7CD162C8C543}">
      <dgm:prSet/>
      <dgm:spPr/>
      <dgm:t>
        <a:bodyPr/>
        <a:lstStyle/>
        <a:p>
          <a:r>
            <a:rPr lang="ru-RU" dirty="0" smtClean="0">
              <a:latin typeface="Segoe" pitchFamily="34" charset="0"/>
            </a:rPr>
            <a:t>Когда вам нужно представить простой или урезанный интерфейс к сложной подсистеме.</a:t>
          </a:r>
          <a:endParaRPr lang="ru-RU" dirty="0">
            <a:latin typeface="Segoe" pitchFamily="34" charset="0"/>
          </a:endParaRPr>
        </a:p>
      </dgm:t>
    </dgm:pt>
    <dgm:pt modelId="{D0ADB013-2352-4BAD-95D1-6C1F63965689}" type="parTrans" cxnId="{E25C774D-E78C-47BF-9F47-7AE257AE924B}">
      <dgm:prSet/>
      <dgm:spPr/>
      <dgm:t>
        <a:bodyPr/>
        <a:lstStyle/>
        <a:p>
          <a:endParaRPr lang="ru-RU"/>
        </a:p>
      </dgm:t>
    </dgm:pt>
    <dgm:pt modelId="{BA574714-D8FD-45CA-B050-23C6812B3FF1}" type="sibTrans" cxnId="{E25C774D-E78C-47BF-9F47-7AE257AE924B}">
      <dgm:prSet/>
      <dgm:spPr/>
      <dgm:t>
        <a:bodyPr/>
        <a:lstStyle/>
        <a:p>
          <a:endParaRPr lang="ru-RU"/>
        </a:p>
      </dgm:t>
    </dgm:pt>
    <dgm:pt modelId="{3B6747AE-A02B-4A6A-A917-3E7309FB6A02}">
      <dgm:prSet/>
      <dgm:spPr/>
      <dgm:t>
        <a:bodyPr/>
        <a:lstStyle/>
        <a:p>
          <a:r>
            <a:rPr lang="ru-RU" dirty="0" smtClean="0">
              <a:latin typeface="Segoe" pitchFamily="34" charset="0"/>
            </a:rPr>
            <a:t>Когда вы хотите разложить подсистему на отдельные слои.</a:t>
          </a:r>
          <a:endParaRPr lang="ru-RU" dirty="0">
            <a:latin typeface="Segoe" pitchFamily="34" charset="0"/>
          </a:endParaRPr>
        </a:p>
      </dgm:t>
    </dgm:pt>
    <dgm:pt modelId="{915604F8-1A34-4FC1-95F8-7F56E99C123F}" type="parTrans" cxnId="{BDE3B371-E6D8-4C26-AFFD-E443FCF21C5E}">
      <dgm:prSet/>
      <dgm:spPr/>
      <dgm:t>
        <a:bodyPr/>
        <a:lstStyle/>
        <a:p>
          <a:endParaRPr lang="ru-RU"/>
        </a:p>
      </dgm:t>
    </dgm:pt>
    <dgm:pt modelId="{B794922F-6B2A-421D-AC23-9458AC23C2CB}" type="sibTrans" cxnId="{BDE3B371-E6D8-4C26-AFFD-E443FCF21C5E}">
      <dgm:prSet/>
      <dgm:spPr/>
      <dgm:t>
        <a:bodyPr/>
        <a:lstStyle/>
        <a:p>
          <a:endParaRPr lang="ru-RU"/>
        </a:p>
      </dgm:t>
    </dgm:pt>
    <dgm:pt modelId="{27650E68-96EC-4479-A2BF-5582904B5139}" type="pres">
      <dgm:prSet presAssocID="{85BC2AFE-B2C2-472E-A144-0EA44EE973B0}" presName="diagram" presStyleCnt="0">
        <dgm:presLayoutVars>
          <dgm:dir/>
          <dgm:resizeHandles val="exact"/>
        </dgm:presLayoutVars>
      </dgm:prSet>
      <dgm:spPr/>
      <dgm:t>
        <a:bodyPr/>
        <a:lstStyle/>
        <a:p>
          <a:endParaRPr lang="ru-RU"/>
        </a:p>
      </dgm:t>
    </dgm:pt>
    <dgm:pt modelId="{2C70AEF9-9FF3-4098-9B6A-324636070F10}" type="pres">
      <dgm:prSet presAssocID="{CD1F7571-2108-478F-9D61-7CD162C8C543}" presName="arrow" presStyleLbl="node1" presStyleIdx="0" presStyleCnt="2">
        <dgm:presLayoutVars>
          <dgm:bulletEnabled val="1"/>
        </dgm:presLayoutVars>
      </dgm:prSet>
      <dgm:spPr/>
      <dgm:t>
        <a:bodyPr/>
        <a:lstStyle/>
        <a:p>
          <a:endParaRPr lang="ru-RU"/>
        </a:p>
      </dgm:t>
    </dgm:pt>
    <dgm:pt modelId="{B38FA932-8ACA-405C-8783-904A0F917BEF}" type="pres">
      <dgm:prSet presAssocID="{3B6747AE-A02B-4A6A-A917-3E7309FB6A02}" presName="arrow" presStyleLbl="node1" presStyleIdx="1" presStyleCnt="2">
        <dgm:presLayoutVars>
          <dgm:bulletEnabled val="1"/>
        </dgm:presLayoutVars>
      </dgm:prSet>
      <dgm:spPr/>
      <dgm:t>
        <a:bodyPr/>
        <a:lstStyle/>
        <a:p>
          <a:endParaRPr lang="ru-RU"/>
        </a:p>
      </dgm:t>
    </dgm:pt>
  </dgm:ptLst>
  <dgm:cxnLst>
    <dgm:cxn modelId="{BDE3B371-E6D8-4C26-AFFD-E443FCF21C5E}" srcId="{85BC2AFE-B2C2-472E-A144-0EA44EE973B0}" destId="{3B6747AE-A02B-4A6A-A917-3E7309FB6A02}" srcOrd="1" destOrd="0" parTransId="{915604F8-1A34-4FC1-95F8-7F56E99C123F}" sibTransId="{B794922F-6B2A-421D-AC23-9458AC23C2CB}"/>
    <dgm:cxn modelId="{A291E93C-B324-4D15-B447-EAA698BE5822}" type="presOf" srcId="{3B6747AE-A02B-4A6A-A917-3E7309FB6A02}" destId="{B38FA932-8ACA-405C-8783-904A0F917BEF}" srcOrd="0" destOrd="0" presId="urn:microsoft.com/office/officeart/2005/8/layout/arrow5"/>
    <dgm:cxn modelId="{960F45C6-DC11-4C3F-9DB9-3E969F02B1F0}" type="presOf" srcId="{CD1F7571-2108-478F-9D61-7CD162C8C543}" destId="{2C70AEF9-9FF3-4098-9B6A-324636070F10}" srcOrd="0" destOrd="0" presId="urn:microsoft.com/office/officeart/2005/8/layout/arrow5"/>
    <dgm:cxn modelId="{87382395-DB6B-426F-9954-264763FED58D}" type="presOf" srcId="{85BC2AFE-B2C2-472E-A144-0EA44EE973B0}" destId="{27650E68-96EC-4479-A2BF-5582904B5139}" srcOrd="0" destOrd="0" presId="urn:microsoft.com/office/officeart/2005/8/layout/arrow5"/>
    <dgm:cxn modelId="{E25C774D-E78C-47BF-9F47-7AE257AE924B}" srcId="{85BC2AFE-B2C2-472E-A144-0EA44EE973B0}" destId="{CD1F7571-2108-478F-9D61-7CD162C8C543}" srcOrd="0" destOrd="0" parTransId="{D0ADB013-2352-4BAD-95D1-6C1F63965689}" sibTransId="{BA574714-D8FD-45CA-B050-23C6812B3FF1}"/>
    <dgm:cxn modelId="{2E4C43A6-E694-466A-AFBA-9E66407C04F2}" type="presParOf" srcId="{27650E68-96EC-4479-A2BF-5582904B5139}" destId="{2C70AEF9-9FF3-4098-9B6A-324636070F10}" srcOrd="0" destOrd="0" presId="urn:microsoft.com/office/officeart/2005/8/layout/arrow5"/>
    <dgm:cxn modelId="{106E3DA4-9F69-431A-ABE3-FADED52DBC60}" type="presParOf" srcId="{27650E68-96EC-4479-A2BF-5582904B5139}" destId="{B38FA932-8ACA-405C-8783-904A0F917BEF}"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81F58-1812-49DE-A6F2-702BC38D85DA}"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ru-RU"/>
        </a:p>
      </dgm:t>
    </dgm:pt>
    <dgm:pt modelId="{D1CD40D7-4F26-4818-9253-CDF5417C30C0}">
      <dgm:prSet/>
      <dgm:spPr/>
      <dgm:t>
        <a:bodyPr/>
        <a:lstStyle/>
        <a:p>
          <a:r>
            <a:rPr lang="ru-RU" dirty="0" smtClean="0"/>
            <a:t>Определите, можно ли создать более простой интерфейс, чем тот, который предоставляет сложная подсистема. Вы на правильном пути, если этот интерфейс избавит клиента от необходимости знать о подробностях подсистемы.</a:t>
          </a:r>
          <a:endParaRPr lang="ru-RU" dirty="0"/>
        </a:p>
      </dgm:t>
    </dgm:pt>
    <dgm:pt modelId="{6CD39941-6944-49A2-92D8-B0464D439FDE}" type="parTrans" cxnId="{0E21AEAB-6437-444B-8502-C70BA7E60742}">
      <dgm:prSet/>
      <dgm:spPr/>
      <dgm:t>
        <a:bodyPr/>
        <a:lstStyle/>
        <a:p>
          <a:endParaRPr lang="ru-RU"/>
        </a:p>
      </dgm:t>
    </dgm:pt>
    <dgm:pt modelId="{929FC37D-E9B5-4A62-BA8B-90A963CE8C33}" type="sibTrans" cxnId="{0E21AEAB-6437-444B-8502-C70BA7E60742}">
      <dgm:prSet/>
      <dgm:spPr/>
      <dgm:t>
        <a:bodyPr/>
        <a:lstStyle/>
        <a:p>
          <a:endParaRPr lang="ru-RU"/>
        </a:p>
      </dgm:t>
    </dgm:pt>
    <dgm:pt modelId="{9A585FDD-3AA0-4E9B-869C-31200A9E7CA2}">
      <dgm:prSet/>
      <dgm:spPr/>
      <dgm:t>
        <a:bodyPr/>
        <a:lstStyle/>
        <a:p>
          <a:r>
            <a:rPr lang="ru-RU" smtClean="0"/>
            <a:t>Создайте класс фасада, реализующий этот интерфейс. Он должен переадресовывать вызовы клиента нужным объектам подсистемы. Фасад должен будет позаботиться о том, чтобы правильно инициализировать объекты подсистемы.</a:t>
          </a:r>
          <a:endParaRPr lang="ru-RU" dirty="0"/>
        </a:p>
      </dgm:t>
    </dgm:pt>
    <dgm:pt modelId="{2947A4E8-A269-4BAC-A1F3-65262D36D95F}" type="parTrans" cxnId="{875EFCB1-E930-44C8-B350-BF9932CB56E9}">
      <dgm:prSet/>
      <dgm:spPr/>
      <dgm:t>
        <a:bodyPr/>
        <a:lstStyle/>
        <a:p>
          <a:endParaRPr lang="ru-RU"/>
        </a:p>
      </dgm:t>
    </dgm:pt>
    <dgm:pt modelId="{87B8C1AC-74D8-4305-A9F1-F95B156CC548}" type="sibTrans" cxnId="{875EFCB1-E930-44C8-B350-BF9932CB56E9}">
      <dgm:prSet/>
      <dgm:spPr/>
      <dgm:t>
        <a:bodyPr/>
        <a:lstStyle/>
        <a:p>
          <a:endParaRPr lang="ru-RU"/>
        </a:p>
      </dgm:t>
    </dgm:pt>
    <dgm:pt modelId="{1B89B983-FC27-4801-903C-420212333EAC}">
      <dgm:prSet/>
      <dgm:spPr/>
      <dgm:t>
        <a:bodyPr/>
        <a:lstStyle/>
        <a:p>
          <a:r>
            <a:rPr lang="ru-RU" dirty="0" smtClean="0"/>
            <a:t>Вы получите максимум пользы, если клиент будет работать только с фасадом. В этом случае изменения в подсистеме будут затрагивать только код фасада, а клиентский код останется рабочим.</a:t>
          </a:r>
          <a:endParaRPr lang="ru-RU" dirty="0"/>
        </a:p>
      </dgm:t>
    </dgm:pt>
    <dgm:pt modelId="{0175D1E3-56C6-4FBD-A68B-84EA1041F2B6}" type="parTrans" cxnId="{3E4B023E-B43A-4753-B5C1-7FC3F149AB16}">
      <dgm:prSet/>
      <dgm:spPr/>
      <dgm:t>
        <a:bodyPr/>
        <a:lstStyle/>
        <a:p>
          <a:endParaRPr lang="ru-RU"/>
        </a:p>
      </dgm:t>
    </dgm:pt>
    <dgm:pt modelId="{1CEB7502-054D-4629-B43E-BBBA00521555}" type="sibTrans" cxnId="{3E4B023E-B43A-4753-B5C1-7FC3F149AB16}">
      <dgm:prSet/>
      <dgm:spPr/>
      <dgm:t>
        <a:bodyPr/>
        <a:lstStyle/>
        <a:p>
          <a:endParaRPr lang="ru-RU"/>
        </a:p>
      </dgm:t>
    </dgm:pt>
    <dgm:pt modelId="{275E4421-2C17-4AC7-91E7-1BCE10FACE6A}">
      <dgm:prSet/>
      <dgm:spPr/>
      <dgm:t>
        <a:bodyPr/>
        <a:lstStyle/>
        <a:p>
          <a:r>
            <a:rPr lang="ru-RU" dirty="0" smtClean="0"/>
            <a:t>Если ответственность фасада начинает размываться, подумайте о введении дополнительных фасадов.</a:t>
          </a:r>
          <a:endParaRPr lang="ru-RU" dirty="0"/>
        </a:p>
      </dgm:t>
    </dgm:pt>
    <dgm:pt modelId="{61E6D675-A608-44B9-ADFC-5C4E30B2EDB9}" type="parTrans" cxnId="{40DD1E3F-AB54-4771-A373-F393C7C8B72F}">
      <dgm:prSet/>
      <dgm:spPr/>
      <dgm:t>
        <a:bodyPr/>
        <a:lstStyle/>
        <a:p>
          <a:endParaRPr lang="ru-RU"/>
        </a:p>
      </dgm:t>
    </dgm:pt>
    <dgm:pt modelId="{2C71A93F-3D5E-4A19-81F4-DD1CD0AF2449}" type="sibTrans" cxnId="{40DD1E3F-AB54-4771-A373-F393C7C8B72F}">
      <dgm:prSet/>
      <dgm:spPr/>
      <dgm:t>
        <a:bodyPr/>
        <a:lstStyle/>
        <a:p>
          <a:endParaRPr lang="ru-RU"/>
        </a:p>
      </dgm:t>
    </dgm:pt>
    <dgm:pt modelId="{58475A5B-96C4-4F3A-B3E1-531E60A0918D}" type="pres">
      <dgm:prSet presAssocID="{E3B81F58-1812-49DE-A6F2-702BC38D85DA}" presName="diagram" presStyleCnt="0">
        <dgm:presLayoutVars>
          <dgm:dir/>
          <dgm:resizeHandles val="exact"/>
        </dgm:presLayoutVars>
      </dgm:prSet>
      <dgm:spPr/>
      <dgm:t>
        <a:bodyPr/>
        <a:lstStyle/>
        <a:p>
          <a:endParaRPr lang="ru-RU"/>
        </a:p>
      </dgm:t>
    </dgm:pt>
    <dgm:pt modelId="{D3203C56-7DAB-4D4A-9F25-CE69064DC21C}" type="pres">
      <dgm:prSet presAssocID="{D1CD40D7-4F26-4818-9253-CDF5417C30C0}" presName="node" presStyleLbl="node1" presStyleIdx="0" presStyleCnt="4">
        <dgm:presLayoutVars>
          <dgm:bulletEnabled val="1"/>
        </dgm:presLayoutVars>
      </dgm:prSet>
      <dgm:spPr/>
      <dgm:t>
        <a:bodyPr/>
        <a:lstStyle/>
        <a:p>
          <a:endParaRPr lang="ru-RU"/>
        </a:p>
      </dgm:t>
    </dgm:pt>
    <dgm:pt modelId="{7138CC6F-4684-4C8F-A556-18C191DAEF21}" type="pres">
      <dgm:prSet presAssocID="{929FC37D-E9B5-4A62-BA8B-90A963CE8C33}" presName="sibTrans" presStyleLbl="sibTrans2D1" presStyleIdx="0" presStyleCnt="3"/>
      <dgm:spPr/>
      <dgm:t>
        <a:bodyPr/>
        <a:lstStyle/>
        <a:p>
          <a:endParaRPr lang="ru-RU"/>
        </a:p>
      </dgm:t>
    </dgm:pt>
    <dgm:pt modelId="{23DCC159-C5D2-4438-ADDA-19B27A184FE3}" type="pres">
      <dgm:prSet presAssocID="{929FC37D-E9B5-4A62-BA8B-90A963CE8C33}" presName="connectorText" presStyleLbl="sibTrans2D1" presStyleIdx="0" presStyleCnt="3"/>
      <dgm:spPr/>
      <dgm:t>
        <a:bodyPr/>
        <a:lstStyle/>
        <a:p>
          <a:endParaRPr lang="ru-RU"/>
        </a:p>
      </dgm:t>
    </dgm:pt>
    <dgm:pt modelId="{AF724612-0FB0-4576-AC1B-CAD4329A41AD}" type="pres">
      <dgm:prSet presAssocID="{9A585FDD-3AA0-4E9B-869C-31200A9E7CA2}" presName="node" presStyleLbl="node1" presStyleIdx="1" presStyleCnt="4">
        <dgm:presLayoutVars>
          <dgm:bulletEnabled val="1"/>
        </dgm:presLayoutVars>
      </dgm:prSet>
      <dgm:spPr/>
      <dgm:t>
        <a:bodyPr/>
        <a:lstStyle/>
        <a:p>
          <a:endParaRPr lang="ru-RU"/>
        </a:p>
      </dgm:t>
    </dgm:pt>
    <dgm:pt modelId="{18258E24-C654-4AB3-B6CC-BADDBF2A692C}" type="pres">
      <dgm:prSet presAssocID="{87B8C1AC-74D8-4305-A9F1-F95B156CC548}" presName="sibTrans" presStyleLbl="sibTrans2D1" presStyleIdx="1" presStyleCnt="3"/>
      <dgm:spPr/>
      <dgm:t>
        <a:bodyPr/>
        <a:lstStyle/>
        <a:p>
          <a:endParaRPr lang="ru-RU"/>
        </a:p>
      </dgm:t>
    </dgm:pt>
    <dgm:pt modelId="{C84F1BD5-8E2D-4C7B-9040-65D69EECEB87}" type="pres">
      <dgm:prSet presAssocID="{87B8C1AC-74D8-4305-A9F1-F95B156CC548}" presName="connectorText" presStyleLbl="sibTrans2D1" presStyleIdx="1" presStyleCnt="3"/>
      <dgm:spPr/>
      <dgm:t>
        <a:bodyPr/>
        <a:lstStyle/>
        <a:p>
          <a:endParaRPr lang="ru-RU"/>
        </a:p>
      </dgm:t>
    </dgm:pt>
    <dgm:pt modelId="{B48FF0C0-298F-461C-839A-1B9E38006D21}" type="pres">
      <dgm:prSet presAssocID="{1B89B983-FC27-4801-903C-420212333EAC}" presName="node" presStyleLbl="node1" presStyleIdx="2" presStyleCnt="4">
        <dgm:presLayoutVars>
          <dgm:bulletEnabled val="1"/>
        </dgm:presLayoutVars>
      </dgm:prSet>
      <dgm:spPr/>
      <dgm:t>
        <a:bodyPr/>
        <a:lstStyle/>
        <a:p>
          <a:endParaRPr lang="ru-RU"/>
        </a:p>
      </dgm:t>
    </dgm:pt>
    <dgm:pt modelId="{F9BC4531-E582-4560-BAC4-CE5C32FCE4B0}" type="pres">
      <dgm:prSet presAssocID="{1CEB7502-054D-4629-B43E-BBBA00521555}" presName="sibTrans" presStyleLbl="sibTrans2D1" presStyleIdx="2" presStyleCnt="3"/>
      <dgm:spPr/>
      <dgm:t>
        <a:bodyPr/>
        <a:lstStyle/>
        <a:p>
          <a:endParaRPr lang="ru-RU"/>
        </a:p>
      </dgm:t>
    </dgm:pt>
    <dgm:pt modelId="{2E8D0774-A331-480B-97AD-7E48D83857BA}" type="pres">
      <dgm:prSet presAssocID="{1CEB7502-054D-4629-B43E-BBBA00521555}" presName="connectorText" presStyleLbl="sibTrans2D1" presStyleIdx="2" presStyleCnt="3"/>
      <dgm:spPr/>
      <dgm:t>
        <a:bodyPr/>
        <a:lstStyle/>
        <a:p>
          <a:endParaRPr lang="ru-RU"/>
        </a:p>
      </dgm:t>
    </dgm:pt>
    <dgm:pt modelId="{B11ABC30-CECC-416B-B2B2-0ED368277DAA}" type="pres">
      <dgm:prSet presAssocID="{275E4421-2C17-4AC7-91E7-1BCE10FACE6A}" presName="node" presStyleLbl="node1" presStyleIdx="3" presStyleCnt="4">
        <dgm:presLayoutVars>
          <dgm:bulletEnabled val="1"/>
        </dgm:presLayoutVars>
      </dgm:prSet>
      <dgm:spPr/>
      <dgm:t>
        <a:bodyPr/>
        <a:lstStyle/>
        <a:p>
          <a:endParaRPr lang="ru-RU"/>
        </a:p>
      </dgm:t>
    </dgm:pt>
  </dgm:ptLst>
  <dgm:cxnLst>
    <dgm:cxn modelId="{875EFCB1-E930-44C8-B350-BF9932CB56E9}" srcId="{E3B81F58-1812-49DE-A6F2-702BC38D85DA}" destId="{9A585FDD-3AA0-4E9B-869C-31200A9E7CA2}" srcOrd="1" destOrd="0" parTransId="{2947A4E8-A269-4BAC-A1F3-65262D36D95F}" sibTransId="{87B8C1AC-74D8-4305-A9F1-F95B156CC548}"/>
    <dgm:cxn modelId="{C6422416-D42F-464B-A1A9-8DC846358381}" type="presOf" srcId="{929FC37D-E9B5-4A62-BA8B-90A963CE8C33}" destId="{7138CC6F-4684-4C8F-A556-18C191DAEF21}" srcOrd="0" destOrd="0" presId="urn:microsoft.com/office/officeart/2005/8/layout/process5"/>
    <dgm:cxn modelId="{25D79125-5733-403F-8EBB-47A4080ADD0C}" type="presOf" srcId="{1B89B983-FC27-4801-903C-420212333EAC}" destId="{B48FF0C0-298F-461C-839A-1B9E38006D21}" srcOrd="0" destOrd="0" presId="urn:microsoft.com/office/officeart/2005/8/layout/process5"/>
    <dgm:cxn modelId="{6B781DBA-4CA0-43BB-B11E-C03430B6B357}" type="presOf" srcId="{D1CD40D7-4F26-4818-9253-CDF5417C30C0}" destId="{D3203C56-7DAB-4D4A-9F25-CE69064DC21C}" srcOrd="0" destOrd="0" presId="urn:microsoft.com/office/officeart/2005/8/layout/process5"/>
    <dgm:cxn modelId="{1D5993B4-0A04-4CE0-9F64-D8631FC56FC8}" type="presOf" srcId="{929FC37D-E9B5-4A62-BA8B-90A963CE8C33}" destId="{23DCC159-C5D2-4438-ADDA-19B27A184FE3}" srcOrd="1" destOrd="0" presId="urn:microsoft.com/office/officeart/2005/8/layout/process5"/>
    <dgm:cxn modelId="{189153B3-1940-411A-95AA-3E8D1DB42800}" type="presOf" srcId="{87B8C1AC-74D8-4305-A9F1-F95B156CC548}" destId="{C84F1BD5-8E2D-4C7B-9040-65D69EECEB87}" srcOrd="1" destOrd="0" presId="urn:microsoft.com/office/officeart/2005/8/layout/process5"/>
    <dgm:cxn modelId="{0E21AEAB-6437-444B-8502-C70BA7E60742}" srcId="{E3B81F58-1812-49DE-A6F2-702BC38D85DA}" destId="{D1CD40D7-4F26-4818-9253-CDF5417C30C0}" srcOrd="0" destOrd="0" parTransId="{6CD39941-6944-49A2-92D8-B0464D439FDE}" sibTransId="{929FC37D-E9B5-4A62-BA8B-90A963CE8C33}"/>
    <dgm:cxn modelId="{1E2E02A1-68F3-4331-BE67-8E10F49BDD3F}" type="presOf" srcId="{9A585FDD-3AA0-4E9B-869C-31200A9E7CA2}" destId="{AF724612-0FB0-4576-AC1B-CAD4329A41AD}" srcOrd="0" destOrd="0" presId="urn:microsoft.com/office/officeart/2005/8/layout/process5"/>
    <dgm:cxn modelId="{D52EF22B-998B-4A6F-80CF-2FAFE5066B22}" type="presOf" srcId="{87B8C1AC-74D8-4305-A9F1-F95B156CC548}" destId="{18258E24-C654-4AB3-B6CC-BADDBF2A692C}" srcOrd="0" destOrd="0" presId="urn:microsoft.com/office/officeart/2005/8/layout/process5"/>
    <dgm:cxn modelId="{0CB62EFB-6FB5-4BE3-AA86-1564AC99D36A}" type="presOf" srcId="{275E4421-2C17-4AC7-91E7-1BCE10FACE6A}" destId="{B11ABC30-CECC-416B-B2B2-0ED368277DAA}" srcOrd="0" destOrd="0" presId="urn:microsoft.com/office/officeart/2005/8/layout/process5"/>
    <dgm:cxn modelId="{EC78A6D2-D51E-4C61-B853-40A61AA2F29F}" type="presOf" srcId="{1CEB7502-054D-4629-B43E-BBBA00521555}" destId="{2E8D0774-A331-480B-97AD-7E48D83857BA}" srcOrd="1" destOrd="0" presId="urn:microsoft.com/office/officeart/2005/8/layout/process5"/>
    <dgm:cxn modelId="{DC1DD0C2-73AA-4BE3-BC9E-4DF8ADA0ED28}" type="presOf" srcId="{E3B81F58-1812-49DE-A6F2-702BC38D85DA}" destId="{58475A5B-96C4-4F3A-B3E1-531E60A0918D}" srcOrd="0" destOrd="0" presId="urn:microsoft.com/office/officeart/2005/8/layout/process5"/>
    <dgm:cxn modelId="{40DD1E3F-AB54-4771-A373-F393C7C8B72F}" srcId="{E3B81F58-1812-49DE-A6F2-702BC38D85DA}" destId="{275E4421-2C17-4AC7-91E7-1BCE10FACE6A}" srcOrd="3" destOrd="0" parTransId="{61E6D675-A608-44B9-ADFC-5C4E30B2EDB9}" sibTransId="{2C71A93F-3D5E-4A19-81F4-DD1CD0AF2449}"/>
    <dgm:cxn modelId="{3E4B023E-B43A-4753-B5C1-7FC3F149AB16}" srcId="{E3B81F58-1812-49DE-A6F2-702BC38D85DA}" destId="{1B89B983-FC27-4801-903C-420212333EAC}" srcOrd="2" destOrd="0" parTransId="{0175D1E3-56C6-4FBD-A68B-84EA1041F2B6}" sibTransId="{1CEB7502-054D-4629-B43E-BBBA00521555}"/>
    <dgm:cxn modelId="{34FC2323-04AF-4F46-AA1D-D23648D2EA5E}" type="presOf" srcId="{1CEB7502-054D-4629-B43E-BBBA00521555}" destId="{F9BC4531-E582-4560-BAC4-CE5C32FCE4B0}" srcOrd="0" destOrd="0" presId="urn:microsoft.com/office/officeart/2005/8/layout/process5"/>
    <dgm:cxn modelId="{8D47D33A-725B-4E7E-A412-4ACF41D3FEC6}" type="presParOf" srcId="{58475A5B-96C4-4F3A-B3E1-531E60A0918D}" destId="{D3203C56-7DAB-4D4A-9F25-CE69064DC21C}" srcOrd="0" destOrd="0" presId="urn:microsoft.com/office/officeart/2005/8/layout/process5"/>
    <dgm:cxn modelId="{EAFA5CE7-94CA-4F0D-BE2C-63D5E40BE5A2}" type="presParOf" srcId="{58475A5B-96C4-4F3A-B3E1-531E60A0918D}" destId="{7138CC6F-4684-4C8F-A556-18C191DAEF21}" srcOrd="1" destOrd="0" presId="urn:microsoft.com/office/officeart/2005/8/layout/process5"/>
    <dgm:cxn modelId="{7FFBCD53-8962-40F0-AEE7-63B8D1F55FC9}" type="presParOf" srcId="{7138CC6F-4684-4C8F-A556-18C191DAEF21}" destId="{23DCC159-C5D2-4438-ADDA-19B27A184FE3}" srcOrd="0" destOrd="0" presId="urn:microsoft.com/office/officeart/2005/8/layout/process5"/>
    <dgm:cxn modelId="{05A375B2-B97F-48E5-925B-4602F3683A26}" type="presParOf" srcId="{58475A5B-96C4-4F3A-B3E1-531E60A0918D}" destId="{AF724612-0FB0-4576-AC1B-CAD4329A41AD}" srcOrd="2" destOrd="0" presId="urn:microsoft.com/office/officeart/2005/8/layout/process5"/>
    <dgm:cxn modelId="{8115E61A-8518-4B8E-9397-185C6344DC3F}" type="presParOf" srcId="{58475A5B-96C4-4F3A-B3E1-531E60A0918D}" destId="{18258E24-C654-4AB3-B6CC-BADDBF2A692C}" srcOrd="3" destOrd="0" presId="urn:microsoft.com/office/officeart/2005/8/layout/process5"/>
    <dgm:cxn modelId="{0158A309-7EDC-4F81-8586-C8CFC698CCFB}" type="presParOf" srcId="{18258E24-C654-4AB3-B6CC-BADDBF2A692C}" destId="{C84F1BD5-8E2D-4C7B-9040-65D69EECEB87}" srcOrd="0" destOrd="0" presId="urn:microsoft.com/office/officeart/2005/8/layout/process5"/>
    <dgm:cxn modelId="{8B0C4FC2-E9F8-4A13-BFF4-3C49F4F2CBFA}" type="presParOf" srcId="{58475A5B-96C4-4F3A-B3E1-531E60A0918D}" destId="{B48FF0C0-298F-461C-839A-1B9E38006D21}" srcOrd="4" destOrd="0" presId="urn:microsoft.com/office/officeart/2005/8/layout/process5"/>
    <dgm:cxn modelId="{2DDD4C05-6934-476C-8D5A-65131F1A4BAF}" type="presParOf" srcId="{58475A5B-96C4-4F3A-B3E1-531E60A0918D}" destId="{F9BC4531-E582-4560-BAC4-CE5C32FCE4B0}" srcOrd="5" destOrd="0" presId="urn:microsoft.com/office/officeart/2005/8/layout/process5"/>
    <dgm:cxn modelId="{50D05668-3936-4E9B-9000-174B07FD58FC}" type="presParOf" srcId="{F9BC4531-E582-4560-BAC4-CE5C32FCE4B0}" destId="{2E8D0774-A331-480B-97AD-7E48D83857BA}" srcOrd="0" destOrd="0" presId="urn:microsoft.com/office/officeart/2005/8/layout/process5"/>
    <dgm:cxn modelId="{385F5A72-2F34-41A2-B250-57823574128B}" type="presParOf" srcId="{58475A5B-96C4-4F3A-B3E1-531E60A0918D}" destId="{B11ABC30-CECC-416B-B2B2-0ED368277DAA}"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5C898-FE8C-4C91-B0A9-4AB767C3ECB3}" type="doc">
      <dgm:prSet loTypeId="urn:microsoft.com/office/officeart/2005/8/layout/balance1" loCatId="relationship" qsTypeId="urn:microsoft.com/office/officeart/2005/8/quickstyle/3d4" qsCatId="3D" csTypeId="urn:microsoft.com/office/officeart/2005/8/colors/colorful2" csCatId="colorful" phldr="1"/>
      <dgm:spPr/>
      <dgm:t>
        <a:bodyPr/>
        <a:lstStyle/>
        <a:p>
          <a:endParaRPr lang="ru-RU"/>
        </a:p>
      </dgm:t>
    </dgm:pt>
    <dgm:pt modelId="{D4E4BA30-E090-4F67-9A88-45A98C8D8357}">
      <dgm:prSet phldrT="[Текст]"/>
      <dgm:spPr/>
      <dgm:t>
        <a:bodyPr/>
        <a:lstStyle/>
        <a:p>
          <a:r>
            <a:rPr lang="ru-RU" dirty="0" smtClean="0"/>
            <a:t>Преимущества</a:t>
          </a:r>
          <a:endParaRPr lang="ru-RU" dirty="0"/>
        </a:p>
      </dgm:t>
    </dgm:pt>
    <dgm:pt modelId="{B8C32991-26F0-4137-BC59-84E4D989D51E}" type="parTrans" cxnId="{25BA4C1D-07C9-4943-85BC-4AC1C5771556}">
      <dgm:prSet/>
      <dgm:spPr/>
      <dgm:t>
        <a:bodyPr/>
        <a:lstStyle/>
        <a:p>
          <a:endParaRPr lang="ru-RU"/>
        </a:p>
      </dgm:t>
    </dgm:pt>
    <dgm:pt modelId="{F9B738B4-D5C6-42AE-9D10-AEB3C2DE977B}" type="sibTrans" cxnId="{25BA4C1D-07C9-4943-85BC-4AC1C5771556}">
      <dgm:prSet/>
      <dgm:spPr/>
      <dgm:t>
        <a:bodyPr/>
        <a:lstStyle/>
        <a:p>
          <a:endParaRPr lang="ru-RU"/>
        </a:p>
      </dgm:t>
    </dgm:pt>
    <dgm:pt modelId="{C0C9DB72-DEAF-4B51-9DA8-6886E2987D46}">
      <dgm:prSet phldrT="[Текст]"/>
      <dgm:spPr/>
      <dgm:t>
        <a:bodyPr/>
        <a:lstStyle/>
        <a:p>
          <a:r>
            <a:rPr lang="ru-RU" b="0" i="0" dirty="0" smtClean="0"/>
            <a:t>Изолирует клиентов от компонентов </a:t>
          </a:r>
          <a:r>
            <a:rPr lang="ru-RU" b="0" i="0" dirty="0" smtClean="0"/>
            <a:t> </a:t>
          </a:r>
          <a:r>
            <a:rPr lang="ru-RU" b="0" i="0" dirty="0" smtClean="0"/>
            <a:t>подсистемы.</a:t>
          </a:r>
          <a:endParaRPr lang="ru-RU" dirty="0"/>
        </a:p>
      </dgm:t>
    </dgm:pt>
    <dgm:pt modelId="{CD950AA7-BA66-4408-B51E-59CAEDB0B2FC}" type="parTrans" cxnId="{7F1EC033-1FDC-49E9-B562-3C99145BB6FF}">
      <dgm:prSet/>
      <dgm:spPr/>
      <dgm:t>
        <a:bodyPr/>
        <a:lstStyle/>
        <a:p>
          <a:endParaRPr lang="ru-RU"/>
        </a:p>
      </dgm:t>
    </dgm:pt>
    <dgm:pt modelId="{C5B83E53-636C-4043-B901-A70FE474B010}" type="sibTrans" cxnId="{7F1EC033-1FDC-49E9-B562-3C99145BB6FF}">
      <dgm:prSet/>
      <dgm:spPr/>
      <dgm:t>
        <a:bodyPr/>
        <a:lstStyle/>
        <a:p>
          <a:endParaRPr lang="ru-RU"/>
        </a:p>
      </dgm:t>
    </dgm:pt>
    <dgm:pt modelId="{987C2914-013C-4D64-AB64-DC7749346CD3}">
      <dgm:prSet phldrT="[Текст]"/>
      <dgm:spPr/>
      <dgm:t>
        <a:bodyPr/>
        <a:lstStyle/>
        <a:p>
          <a:r>
            <a:rPr lang="ru-RU" dirty="0" smtClean="0"/>
            <a:t>Недостатки</a:t>
          </a:r>
          <a:endParaRPr lang="ru-RU" dirty="0"/>
        </a:p>
      </dgm:t>
    </dgm:pt>
    <dgm:pt modelId="{5057C3D1-C9D6-410F-9660-BBB29EE3D564}" type="parTrans" cxnId="{2CC3386B-4327-4627-94B3-0EFE018E280B}">
      <dgm:prSet/>
      <dgm:spPr/>
      <dgm:t>
        <a:bodyPr/>
        <a:lstStyle/>
        <a:p>
          <a:endParaRPr lang="ru-RU"/>
        </a:p>
      </dgm:t>
    </dgm:pt>
    <dgm:pt modelId="{BE2682E9-B9F1-4501-8002-A4C5941220F1}" type="sibTrans" cxnId="{2CC3386B-4327-4627-94B3-0EFE018E280B}">
      <dgm:prSet/>
      <dgm:spPr/>
      <dgm:t>
        <a:bodyPr/>
        <a:lstStyle/>
        <a:p>
          <a:endParaRPr lang="ru-RU"/>
        </a:p>
      </dgm:t>
    </dgm:pt>
    <dgm:pt modelId="{F86081B7-C03F-4E02-851D-023FBE82FDAA}">
      <dgm:prSet phldrT="[Текст]"/>
      <dgm:spPr/>
      <dgm:t>
        <a:bodyPr/>
        <a:lstStyle/>
        <a:p>
          <a:r>
            <a:rPr lang="ru-RU" b="0" i="0" dirty="0" smtClean="0"/>
            <a:t>Фасад рискует стать </a:t>
          </a:r>
          <a:r>
            <a:rPr lang="ru-RU" b="1" i="0" dirty="0" smtClean="0"/>
            <a:t>божественным объектом</a:t>
          </a:r>
          <a:r>
            <a:rPr lang="ru-RU" b="0" i="0" dirty="0" smtClean="0"/>
            <a:t>, привязанным ко всем классам программы.</a:t>
          </a:r>
          <a:endParaRPr lang="ru-RU" dirty="0"/>
        </a:p>
      </dgm:t>
    </dgm:pt>
    <dgm:pt modelId="{96EFFF49-37D7-4F5C-9914-C2CF4A2C68DC}" type="parTrans" cxnId="{BB214A74-29BB-40A9-86D0-31B20BC09F3A}">
      <dgm:prSet/>
      <dgm:spPr/>
      <dgm:t>
        <a:bodyPr/>
        <a:lstStyle/>
        <a:p>
          <a:endParaRPr lang="ru-RU"/>
        </a:p>
      </dgm:t>
    </dgm:pt>
    <dgm:pt modelId="{9EC643D2-E422-4FDD-B7F4-2578FFAD7D8B}" type="sibTrans" cxnId="{BB214A74-29BB-40A9-86D0-31B20BC09F3A}">
      <dgm:prSet/>
      <dgm:spPr/>
      <dgm:t>
        <a:bodyPr/>
        <a:lstStyle/>
        <a:p>
          <a:endParaRPr lang="ru-RU"/>
        </a:p>
      </dgm:t>
    </dgm:pt>
    <dgm:pt modelId="{0529646B-4EDE-4620-8D2F-2012AFEEDBDA}">
      <dgm:prSet phldrT="[Текст]"/>
      <dgm:spPr/>
      <dgm:t>
        <a:bodyPr/>
        <a:lstStyle/>
        <a:p>
          <a:r>
            <a:rPr lang="ru-RU" dirty="0" smtClean="0"/>
            <a:t>Уменьшает зависимость между подсистемой и клиентами</a:t>
          </a:r>
          <a:endParaRPr lang="ru-RU" dirty="0"/>
        </a:p>
      </dgm:t>
    </dgm:pt>
    <dgm:pt modelId="{528EF5A9-80C7-4C20-B759-18C35C5FEE80}" type="parTrans" cxnId="{53B9006A-DE89-431A-8FCB-F369233F2141}">
      <dgm:prSet/>
      <dgm:spPr/>
      <dgm:t>
        <a:bodyPr/>
        <a:lstStyle/>
        <a:p>
          <a:endParaRPr lang="ru-RU"/>
        </a:p>
      </dgm:t>
    </dgm:pt>
    <dgm:pt modelId="{A47F228D-C500-44F7-ABB9-5A8E4670B758}" type="sibTrans" cxnId="{53B9006A-DE89-431A-8FCB-F369233F2141}">
      <dgm:prSet/>
      <dgm:spPr/>
      <dgm:t>
        <a:bodyPr/>
        <a:lstStyle/>
        <a:p>
          <a:endParaRPr lang="ru-RU"/>
        </a:p>
      </dgm:t>
    </dgm:pt>
    <dgm:pt modelId="{8BEB88F1-809D-4ADF-A53F-3E1A3C105A1A}" type="pres">
      <dgm:prSet presAssocID="{8005C898-FE8C-4C91-B0A9-4AB767C3ECB3}" presName="outerComposite" presStyleCnt="0">
        <dgm:presLayoutVars>
          <dgm:chMax val="2"/>
          <dgm:animLvl val="lvl"/>
          <dgm:resizeHandles val="exact"/>
        </dgm:presLayoutVars>
      </dgm:prSet>
      <dgm:spPr/>
      <dgm:t>
        <a:bodyPr/>
        <a:lstStyle/>
        <a:p>
          <a:endParaRPr lang="ru-RU"/>
        </a:p>
      </dgm:t>
    </dgm:pt>
    <dgm:pt modelId="{343482F1-7397-4C94-BB7E-57DB70C04DDE}" type="pres">
      <dgm:prSet presAssocID="{8005C898-FE8C-4C91-B0A9-4AB767C3ECB3}" presName="dummyMaxCanvas" presStyleCnt="0"/>
      <dgm:spPr/>
    </dgm:pt>
    <dgm:pt modelId="{E1787AB9-D097-4F1F-98B0-7C01BE1A092C}" type="pres">
      <dgm:prSet presAssocID="{8005C898-FE8C-4C91-B0A9-4AB767C3ECB3}" presName="parentComposite" presStyleCnt="0"/>
      <dgm:spPr/>
    </dgm:pt>
    <dgm:pt modelId="{B358269A-A5F7-45D5-AA41-8F40D852C095}" type="pres">
      <dgm:prSet presAssocID="{8005C898-FE8C-4C91-B0A9-4AB767C3ECB3}" presName="parent1" presStyleLbl="alignAccFollowNode1" presStyleIdx="0" presStyleCnt="4">
        <dgm:presLayoutVars>
          <dgm:chMax val="4"/>
        </dgm:presLayoutVars>
      </dgm:prSet>
      <dgm:spPr/>
      <dgm:t>
        <a:bodyPr/>
        <a:lstStyle/>
        <a:p>
          <a:endParaRPr lang="ru-RU"/>
        </a:p>
      </dgm:t>
    </dgm:pt>
    <dgm:pt modelId="{644B818B-54D7-4684-888B-502DF29973C7}" type="pres">
      <dgm:prSet presAssocID="{8005C898-FE8C-4C91-B0A9-4AB767C3ECB3}" presName="parent2" presStyleLbl="alignAccFollowNode1" presStyleIdx="1" presStyleCnt="4">
        <dgm:presLayoutVars>
          <dgm:chMax val="4"/>
        </dgm:presLayoutVars>
      </dgm:prSet>
      <dgm:spPr/>
      <dgm:t>
        <a:bodyPr/>
        <a:lstStyle/>
        <a:p>
          <a:endParaRPr lang="ru-RU"/>
        </a:p>
      </dgm:t>
    </dgm:pt>
    <dgm:pt modelId="{276B0314-B211-42CE-B49C-98A7C1FE80AE}" type="pres">
      <dgm:prSet presAssocID="{8005C898-FE8C-4C91-B0A9-4AB767C3ECB3}" presName="childrenComposite" presStyleCnt="0"/>
      <dgm:spPr/>
    </dgm:pt>
    <dgm:pt modelId="{5EC4EC63-1E92-4986-9150-7EF3E4D8E277}" type="pres">
      <dgm:prSet presAssocID="{8005C898-FE8C-4C91-B0A9-4AB767C3ECB3}" presName="dummyMaxCanvas_ChildArea" presStyleCnt="0"/>
      <dgm:spPr/>
    </dgm:pt>
    <dgm:pt modelId="{65F7EB37-C1E6-490C-80A0-7F391D8D3070}" type="pres">
      <dgm:prSet presAssocID="{8005C898-FE8C-4C91-B0A9-4AB767C3ECB3}" presName="fulcrum" presStyleLbl="alignAccFollowNode1" presStyleIdx="2" presStyleCnt="4"/>
      <dgm:spPr/>
    </dgm:pt>
    <dgm:pt modelId="{43E007E8-2E2F-41E9-8B59-F1676C008F14}" type="pres">
      <dgm:prSet presAssocID="{8005C898-FE8C-4C91-B0A9-4AB767C3ECB3}" presName="balance_21" presStyleLbl="alignAccFollowNode1" presStyleIdx="3" presStyleCnt="4">
        <dgm:presLayoutVars>
          <dgm:bulletEnabled val="1"/>
        </dgm:presLayoutVars>
      </dgm:prSet>
      <dgm:spPr/>
    </dgm:pt>
    <dgm:pt modelId="{FD442B5C-0567-4D86-BDE4-BE01DD9FE95E}" type="pres">
      <dgm:prSet presAssocID="{8005C898-FE8C-4C91-B0A9-4AB767C3ECB3}" presName="left_21_1" presStyleLbl="node1" presStyleIdx="0" presStyleCnt="3">
        <dgm:presLayoutVars>
          <dgm:bulletEnabled val="1"/>
        </dgm:presLayoutVars>
      </dgm:prSet>
      <dgm:spPr/>
      <dgm:t>
        <a:bodyPr/>
        <a:lstStyle/>
        <a:p>
          <a:endParaRPr lang="ru-RU"/>
        </a:p>
      </dgm:t>
    </dgm:pt>
    <dgm:pt modelId="{81A33036-805F-4F8F-BC14-4622FC7EDEA9}" type="pres">
      <dgm:prSet presAssocID="{8005C898-FE8C-4C91-B0A9-4AB767C3ECB3}" presName="left_21_2" presStyleLbl="node1" presStyleIdx="1" presStyleCnt="3">
        <dgm:presLayoutVars>
          <dgm:bulletEnabled val="1"/>
        </dgm:presLayoutVars>
      </dgm:prSet>
      <dgm:spPr/>
      <dgm:t>
        <a:bodyPr/>
        <a:lstStyle/>
        <a:p>
          <a:endParaRPr lang="ru-RU"/>
        </a:p>
      </dgm:t>
    </dgm:pt>
    <dgm:pt modelId="{5405F3EF-D1F7-4665-80FD-59674E5C05C4}" type="pres">
      <dgm:prSet presAssocID="{8005C898-FE8C-4C91-B0A9-4AB767C3ECB3}" presName="right_21_1" presStyleLbl="node1" presStyleIdx="2" presStyleCnt="3">
        <dgm:presLayoutVars>
          <dgm:bulletEnabled val="1"/>
        </dgm:presLayoutVars>
      </dgm:prSet>
      <dgm:spPr/>
      <dgm:t>
        <a:bodyPr/>
        <a:lstStyle/>
        <a:p>
          <a:endParaRPr lang="ru-RU"/>
        </a:p>
      </dgm:t>
    </dgm:pt>
  </dgm:ptLst>
  <dgm:cxnLst>
    <dgm:cxn modelId="{B1839A54-4710-4B64-B904-847B89BC6402}" type="presOf" srcId="{D4E4BA30-E090-4F67-9A88-45A98C8D8357}" destId="{B358269A-A5F7-45D5-AA41-8F40D852C095}" srcOrd="0" destOrd="0" presId="urn:microsoft.com/office/officeart/2005/8/layout/balance1"/>
    <dgm:cxn modelId="{B25F6DEE-605B-451C-A73D-7F7E88A4022B}" type="presOf" srcId="{F86081B7-C03F-4E02-851D-023FBE82FDAA}" destId="{5405F3EF-D1F7-4665-80FD-59674E5C05C4}" srcOrd="0" destOrd="0" presId="urn:microsoft.com/office/officeart/2005/8/layout/balance1"/>
    <dgm:cxn modelId="{53B9006A-DE89-431A-8FCB-F369233F2141}" srcId="{D4E4BA30-E090-4F67-9A88-45A98C8D8357}" destId="{0529646B-4EDE-4620-8D2F-2012AFEEDBDA}" srcOrd="1" destOrd="0" parTransId="{528EF5A9-80C7-4C20-B759-18C35C5FEE80}" sibTransId="{A47F228D-C500-44F7-ABB9-5A8E4670B758}"/>
    <dgm:cxn modelId="{801D04F0-1FAF-40B7-88C6-2F7C5CF037F2}" type="presOf" srcId="{C0C9DB72-DEAF-4B51-9DA8-6886E2987D46}" destId="{FD442B5C-0567-4D86-BDE4-BE01DD9FE95E}" srcOrd="0" destOrd="0" presId="urn:microsoft.com/office/officeart/2005/8/layout/balance1"/>
    <dgm:cxn modelId="{4E23D798-47AC-4522-9188-76319A110153}" type="presOf" srcId="{987C2914-013C-4D64-AB64-DC7749346CD3}" destId="{644B818B-54D7-4684-888B-502DF29973C7}" srcOrd="0" destOrd="0" presId="urn:microsoft.com/office/officeart/2005/8/layout/balance1"/>
    <dgm:cxn modelId="{7F1EC033-1FDC-49E9-B562-3C99145BB6FF}" srcId="{D4E4BA30-E090-4F67-9A88-45A98C8D8357}" destId="{C0C9DB72-DEAF-4B51-9DA8-6886E2987D46}" srcOrd="0" destOrd="0" parTransId="{CD950AA7-BA66-4408-B51E-59CAEDB0B2FC}" sibTransId="{C5B83E53-636C-4043-B901-A70FE474B010}"/>
    <dgm:cxn modelId="{AADEDC48-C76A-4F01-A833-437E26EF7831}" type="presOf" srcId="{8005C898-FE8C-4C91-B0A9-4AB767C3ECB3}" destId="{8BEB88F1-809D-4ADF-A53F-3E1A3C105A1A}" srcOrd="0" destOrd="0" presId="urn:microsoft.com/office/officeart/2005/8/layout/balance1"/>
    <dgm:cxn modelId="{BB214A74-29BB-40A9-86D0-31B20BC09F3A}" srcId="{987C2914-013C-4D64-AB64-DC7749346CD3}" destId="{F86081B7-C03F-4E02-851D-023FBE82FDAA}" srcOrd="0" destOrd="0" parTransId="{96EFFF49-37D7-4F5C-9914-C2CF4A2C68DC}" sibTransId="{9EC643D2-E422-4FDD-B7F4-2578FFAD7D8B}"/>
    <dgm:cxn modelId="{25BA4C1D-07C9-4943-85BC-4AC1C5771556}" srcId="{8005C898-FE8C-4C91-B0A9-4AB767C3ECB3}" destId="{D4E4BA30-E090-4F67-9A88-45A98C8D8357}" srcOrd="0" destOrd="0" parTransId="{B8C32991-26F0-4137-BC59-84E4D989D51E}" sibTransId="{F9B738B4-D5C6-42AE-9D10-AEB3C2DE977B}"/>
    <dgm:cxn modelId="{344E3C23-9A0B-46D2-A5E3-B94428F1E7FD}" type="presOf" srcId="{0529646B-4EDE-4620-8D2F-2012AFEEDBDA}" destId="{81A33036-805F-4F8F-BC14-4622FC7EDEA9}" srcOrd="0" destOrd="0" presId="urn:microsoft.com/office/officeart/2005/8/layout/balance1"/>
    <dgm:cxn modelId="{2CC3386B-4327-4627-94B3-0EFE018E280B}" srcId="{8005C898-FE8C-4C91-B0A9-4AB767C3ECB3}" destId="{987C2914-013C-4D64-AB64-DC7749346CD3}" srcOrd="1" destOrd="0" parTransId="{5057C3D1-C9D6-410F-9660-BBB29EE3D564}" sibTransId="{BE2682E9-B9F1-4501-8002-A4C5941220F1}"/>
    <dgm:cxn modelId="{FD436963-3FED-4722-BDB5-514A82F65C42}" type="presParOf" srcId="{8BEB88F1-809D-4ADF-A53F-3E1A3C105A1A}" destId="{343482F1-7397-4C94-BB7E-57DB70C04DDE}" srcOrd="0" destOrd="0" presId="urn:microsoft.com/office/officeart/2005/8/layout/balance1"/>
    <dgm:cxn modelId="{29D7EAEC-2A3C-43C4-B9F3-082A748E82BE}" type="presParOf" srcId="{8BEB88F1-809D-4ADF-A53F-3E1A3C105A1A}" destId="{E1787AB9-D097-4F1F-98B0-7C01BE1A092C}" srcOrd="1" destOrd="0" presId="urn:microsoft.com/office/officeart/2005/8/layout/balance1"/>
    <dgm:cxn modelId="{EA71AA1B-41C9-469D-838D-7F77661F7B9C}" type="presParOf" srcId="{E1787AB9-D097-4F1F-98B0-7C01BE1A092C}" destId="{B358269A-A5F7-45D5-AA41-8F40D852C095}" srcOrd="0" destOrd="0" presId="urn:microsoft.com/office/officeart/2005/8/layout/balance1"/>
    <dgm:cxn modelId="{566E0B6E-514B-44AD-9923-900218685663}" type="presParOf" srcId="{E1787AB9-D097-4F1F-98B0-7C01BE1A092C}" destId="{644B818B-54D7-4684-888B-502DF29973C7}" srcOrd="1" destOrd="0" presId="urn:microsoft.com/office/officeart/2005/8/layout/balance1"/>
    <dgm:cxn modelId="{09CEAA33-E18B-4789-88BA-6B7D1F0DEB9E}" type="presParOf" srcId="{8BEB88F1-809D-4ADF-A53F-3E1A3C105A1A}" destId="{276B0314-B211-42CE-B49C-98A7C1FE80AE}" srcOrd="2" destOrd="0" presId="urn:microsoft.com/office/officeart/2005/8/layout/balance1"/>
    <dgm:cxn modelId="{18F44FF2-D5A4-4286-BC93-E2F4BEB34E5E}" type="presParOf" srcId="{276B0314-B211-42CE-B49C-98A7C1FE80AE}" destId="{5EC4EC63-1E92-4986-9150-7EF3E4D8E277}" srcOrd="0" destOrd="0" presId="urn:microsoft.com/office/officeart/2005/8/layout/balance1"/>
    <dgm:cxn modelId="{96FAEFC0-8C8A-4322-A2F3-067A68E4B0C4}" type="presParOf" srcId="{276B0314-B211-42CE-B49C-98A7C1FE80AE}" destId="{65F7EB37-C1E6-490C-80A0-7F391D8D3070}" srcOrd="1" destOrd="0" presId="urn:microsoft.com/office/officeart/2005/8/layout/balance1"/>
    <dgm:cxn modelId="{40062DFE-3B56-4623-868D-2C29FEF42DA6}" type="presParOf" srcId="{276B0314-B211-42CE-B49C-98A7C1FE80AE}" destId="{43E007E8-2E2F-41E9-8B59-F1676C008F14}" srcOrd="2" destOrd="0" presId="urn:microsoft.com/office/officeart/2005/8/layout/balance1"/>
    <dgm:cxn modelId="{4A9FDA3F-8BBD-435C-A28F-6BB582450AB1}" type="presParOf" srcId="{276B0314-B211-42CE-B49C-98A7C1FE80AE}" destId="{FD442B5C-0567-4D86-BDE4-BE01DD9FE95E}" srcOrd="3" destOrd="0" presId="urn:microsoft.com/office/officeart/2005/8/layout/balance1"/>
    <dgm:cxn modelId="{2B7616DD-0A26-43B4-B082-6277EF75CBCB}" type="presParOf" srcId="{276B0314-B211-42CE-B49C-98A7C1FE80AE}" destId="{81A33036-805F-4F8F-BC14-4622FC7EDEA9}" srcOrd="4" destOrd="0" presId="urn:microsoft.com/office/officeart/2005/8/layout/balance1"/>
    <dgm:cxn modelId="{49339746-6893-40FF-B206-75C31DFE59E1}" type="presParOf" srcId="{276B0314-B211-42CE-B49C-98A7C1FE80AE}" destId="{5405F3EF-D1F7-4665-80FD-59674E5C05C4}"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0AEF9-9FF3-4098-9B6A-324636070F10}">
      <dsp:nvSpPr>
        <dsp:cNvPr id="0" name=""/>
        <dsp:cNvSpPr/>
      </dsp:nvSpPr>
      <dsp:spPr>
        <a:xfrm rot="16200000">
          <a:off x="397" y="401662"/>
          <a:ext cx="3078112" cy="3078112"/>
        </a:xfrm>
        <a:prstGeom prst="downArrow">
          <a:avLst>
            <a:gd name="adj1" fmla="val 50000"/>
            <a:gd name="adj2" fmla="val 35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ru-RU" sz="1700" kern="1200" dirty="0" smtClean="0">
              <a:latin typeface="Segoe" pitchFamily="34" charset="0"/>
            </a:rPr>
            <a:t>Когда вам нужно представить простой или урезанный интерфейс к сложной подсистеме.</a:t>
          </a:r>
          <a:endParaRPr lang="ru-RU" sz="1700" kern="1200" dirty="0">
            <a:latin typeface="Segoe" pitchFamily="34" charset="0"/>
          </a:endParaRPr>
        </a:p>
      </dsp:txBody>
      <dsp:txXfrm rot="5400000">
        <a:off x="397" y="1171190"/>
        <a:ext cx="2539442" cy="1539056"/>
      </dsp:txXfrm>
    </dsp:sp>
    <dsp:sp modelId="{B38FA932-8ACA-405C-8783-904A0F917BEF}">
      <dsp:nvSpPr>
        <dsp:cNvPr id="0" name=""/>
        <dsp:cNvSpPr/>
      </dsp:nvSpPr>
      <dsp:spPr>
        <a:xfrm rot="5400000">
          <a:off x="3269902" y="401662"/>
          <a:ext cx="3078112" cy="3078112"/>
        </a:xfrm>
        <a:prstGeom prst="downArrow">
          <a:avLst>
            <a:gd name="adj1" fmla="val 50000"/>
            <a:gd name="adj2" fmla="val 35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ru-RU" sz="1700" kern="1200" dirty="0" smtClean="0">
              <a:latin typeface="Segoe" pitchFamily="34" charset="0"/>
            </a:rPr>
            <a:t>Когда вы хотите разложить подсистему на отдельные слои.</a:t>
          </a:r>
          <a:endParaRPr lang="ru-RU" sz="1700" kern="1200" dirty="0">
            <a:latin typeface="Segoe" pitchFamily="34" charset="0"/>
          </a:endParaRPr>
        </a:p>
      </dsp:txBody>
      <dsp:txXfrm rot="-5400000">
        <a:off x="3808572" y="1171190"/>
        <a:ext cx="2539442" cy="1539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03C56-7DAB-4D4A-9F25-CE69064DC21C}">
      <dsp:nvSpPr>
        <dsp:cNvPr id="0" name=""/>
        <dsp:cNvSpPr/>
      </dsp:nvSpPr>
      <dsp:spPr>
        <a:xfrm>
          <a:off x="1449" y="193391"/>
          <a:ext cx="3092010" cy="185520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t>Определите, можно ли создать более простой интерфейс, чем тот, который предоставляет сложная подсистема. Вы на правильном пути, если этот интерфейс избавит клиента от необходимости знать о подробностях подсистемы.</a:t>
          </a:r>
          <a:endParaRPr lang="ru-RU" sz="1400" kern="1200" dirty="0"/>
        </a:p>
      </dsp:txBody>
      <dsp:txXfrm>
        <a:off x="55786" y="247728"/>
        <a:ext cx="2983336" cy="1746532"/>
      </dsp:txXfrm>
    </dsp:sp>
    <dsp:sp modelId="{7138CC6F-4684-4C8F-A556-18C191DAEF21}">
      <dsp:nvSpPr>
        <dsp:cNvPr id="0" name=""/>
        <dsp:cNvSpPr/>
      </dsp:nvSpPr>
      <dsp:spPr>
        <a:xfrm>
          <a:off x="3365556" y="737585"/>
          <a:ext cx="655506" cy="766818"/>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a:off x="3365556" y="890949"/>
        <a:ext cx="458854" cy="460090"/>
      </dsp:txXfrm>
    </dsp:sp>
    <dsp:sp modelId="{AF724612-0FB0-4576-AC1B-CAD4329A41AD}">
      <dsp:nvSpPr>
        <dsp:cNvPr id="0" name=""/>
        <dsp:cNvSpPr/>
      </dsp:nvSpPr>
      <dsp:spPr>
        <a:xfrm>
          <a:off x="4330264" y="193391"/>
          <a:ext cx="3092010" cy="1855206"/>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smtClean="0"/>
            <a:t>Создайте класс фасада, реализующий этот интерфейс. Он должен переадресовывать вызовы клиента нужным объектам подсистемы. Фасад должен будет позаботиться о том, чтобы правильно инициализировать объекты подсистемы.</a:t>
          </a:r>
          <a:endParaRPr lang="ru-RU" sz="1400" kern="1200" dirty="0"/>
        </a:p>
      </dsp:txBody>
      <dsp:txXfrm>
        <a:off x="4384601" y="247728"/>
        <a:ext cx="2983336" cy="1746532"/>
      </dsp:txXfrm>
    </dsp:sp>
    <dsp:sp modelId="{18258E24-C654-4AB3-B6CC-BADDBF2A692C}">
      <dsp:nvSpPr>
        <dsp:cNvPr id="0" name=""/>
        <dsp:cNvSpPr/>
      </dsp:nvSpPr>
      <dsp:spPr>
        <a:xfrm rot="5400000">
          <a:off x="5548515" y="2265038"/>
          <a:ext cx="655506" cy="766818"/>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rot="-5400000">
        <a:off x="5646223" y="2320694"/>
        <a:ext cx="460090" cy="458854"/>
      </dsp:txXfrm>
    </dsp:sp>
    <dsp:sp modelId="{B48FF0C0-298F-461C-839A-1B9E38006D21}">
      <dsp:nvSpPr>
        <dsp:cNvPr id="0" name=""/>
        <dsp:cNvSpPr/>
      </dsp:nvSpPr>
      <dsp:spPr>
        <a:xfrm>
          <a:off x="4330264" y="3285402"/>
          <a:ext cx="3092010" cy="1855206"/>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t>Вы получите максимум пользы, если клиент будет работать только с фасадом. В этом случае изменения в подсистеме будут затрагивать только код фасада, а клиентский код останется рабочим.</a:t>
          </a:r>
          <a:endParaRPr lang="ru-RU" sz="1400" kern="1200" dirty="0"/>
        </a:p>
      </dsp:txBody>
      <dsp:txXfrm>
        <a:off x="4384601" y="3339739"/>
        <a:ext cx="2983336" cy="1746532"/>
      </dsp:txXfrm>
    </dsp:sp>
    <dsp:sp modelId="{F9BC4531-E582-4560-BAC4-CE5C32FCE4B0}">
      <dsp:nvSpPr>
        <dsp:cNvPr id="0" name=""/>
        <dsp:cNvSpPr/>
      </dsp:nvSpPr>
      <dsp:spPr>
        <a:xfrm rot="10800000">
          <a:off x="3402660" y="3829595"/>
          <a:ext cx="655506" cy="766818"/>
        </a:xfrm>
        <a:prstGeom prst="rightArrow">
          <a:avLst>
            <a:gd name="adj1" fmla="val 60000"/>
            <a:gd name="adj2" fmla="val 5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rot="10800000">
        <a:off x="3599312" y="3982959"/>
        <a:ext cx="458854" cy="460090"/>
      </dsp:txXfrm>
    </dsp:sp>
    <dsp:sp modelId="{B11ABC30-CECC-416B-B2B2-0ED368277DAA}">
      <dsp:nvSpPr>
        <dsp:cNvPr id="0" name=""/>
        <dsp:cNvSpPr/>
      </dsp:nvSpPr>
      <dsp:spPr>
        <a:xfrm>
          <a:off x="1449" y="3285402"/>
          <a:ext cx="3092010" cy="1855206"/>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t>Если ответственность фасада начинает размываться, подумайте о введении дополнительных фасадов.</a:t>
          </a:r>
          <a:endParaRPr lang="ru-RU" sz="1400" kern="1200" dirty="0"/>
        </a:p>
      </dsp:txBody>
      <dsp:txXfrm>
        <a:off x="55786" y="3339739"/>
        <a:ext cx="2983336" cy="1746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8269A-A5F7-45D5-AA41-8F40D852C095}">
      <dsp:nvSpPr>
        <dsp:cNvPr id="0" name=""/>
        <dsp:cNvSpPr/>
      </dsp:nvSpPr>
      <dsp:spPr>
        <a:xfrm>
          <a:off x="380904" y="26193"/>
          <a:ext cx="2285428" cy="1269682"/>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kern="1200" dirty="0" smtClean="0"/>
            <a:t>Преимущества</a:t>
          </a:r>
          <a:endParaRPr lang="ru-RU" sz="2300" kern="1200" dirty="0"/>
        </a:p>
      </dsp:txBody>
      <dsp:txXfrm>
        <a:off x="418092" y="63381"/>
        <a:ext cx="2211052" cy="1195306"/>
      </dsp:txXfrm>
    </dsp:sp>
    <dsp:sp modelId="{644B818B-54D7-4684-888B-502DF29973C7}">
      <dsp:nvSpPr>
        <dsp:cNvPr id="0" name=""/>
        <dsp:cNvSpPr/>
      </dsp:nvSpPr>
      <dsp:spPr>
        <a:xfrm>
          <a:off x="3682079" y="26193"/>
          <a:ext cx="2285428" cy="1269682"/>
        </a:xfrm>
        <a:prstGeom prst="roundRect">
          <a:avLst>
            <a:gd name="adj" fmla="val 10000"/>
          </a:avLst>
        </a:prstGeom>
        <a:solidFill>
          <a:schemeClr val="accent2">
            <a:tint val="40000"/>
            <a:alpha val="90000"/>
            <a:hueOff val="-1363946"/>
            <a:satOff val="15036"/>
            <a:lumOff val="1432"/>
            <a:alphaOff val="0"/>
          </a:schemeClr>
        </a:solidFill>
        <a:ln w="12700" cap="rnd" cmpd="sng" algn="ctr">
          <a:solidFill>
            <a:schemeClr val="accent2">
              <a:tint val="40000"/>
              <a:alpha val="90000"/>
              <a:hueOff val="-1363946"/>
              <a:satOff val="15036"/>
              <a:lumOff val="1432"/>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kern="1200" dirty="0" smtClean="0"/>
            <a:t>Недостатки</a:t>
          </a:r>
          <a:endParaRPr lang="ru-RU" sz="2300" kern="1200" dirty="0"/>
        </a:p>
      </dsp:txBody>
      <dsp:txXfrm>
        <a:off x="3719267" y="63381"/>
        <a:ext cx="2211052" cy="1195306"/>
      </dsp:txXfrm>
    </dsp:sp>
    <dsp:sp modelId="{65F7EB37-C1E6-490C-80A0-7F391D8D3070}">
      <dsp:nvSpPr>
        <dsp:cNvPr id="0" name=""/>
        <dsp:cNvSpPr/>
      </dsp:nvSpPr>
      <dsp:spPr>
        <a:xfrm>
          <a:off x="2698075" y="5422344"/>
          <a:ext cx="952261" cy="952261"/>
        </a:xfrm>
        <a:prstGeom prst="triangle">
          <a:avLst/>
        </a:prstGeom>
        <a:solidFill>
          <a:schemeClr val="accent2">
            <a:tint val="40000"/>
            <a:alpha val="90000"/>
            <a:hueOff val="-2727893"/>
            <a:satOff val="30071"/>
            <a:lumOff val="2864"/>
            <a:alphaOff val="0"/>
          </a:schemeClr>
        </a:solidFill>
        <a:ln w="12700" cap="rnd" cmpd="sng" algn="ctr">
          <a:solidFill>
            <a:schemeClr val="accent2">
              <a:tint val="40000"/>
              <a:alpha val="90000"/>
              <a:hueOff val="-2727893"/>
              <a:satOff val="30071"/>
              <a:lumOff val="2864"/>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3E007E8-2E2F-41E9-8B59-F1676C008F14}">
      <dsp:nvSpPr>
        <dsp:cNvPr id="0" name=""/>
        <dsp:cNvSpPr/>
      </dsp:nvSpPr>
      <dsp:spPr>
        <a:xfrm rot="21360000">
          <a:off x="316548" y="5014289"/>
          <a:ext cx="5715316" cy="399653"/>
        </a:xfrm>
        <a:prstGeom prst="rect">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D442B5C-0567-4D86-BDE4-BE01DD9FE95E}">
      <dsp:nvSpPr>
        <dsp:cNvPr id="0" name=""/>
        <dsp:cNvSpPr/>
      </dsp:nvSpPr>
      <dsp:spPr>
        <a:xfrm rot="21360000">
          <a:off x="283864" y="3407388"/>
          <a:ext cx="2352540" cy="1668301"/>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0" i="0" kern="1200" dirty="0" smtClean="0"/>
            <a:t>Изолирует клиентов от компонентов </a:t>
          </a:r>
          <a:r>
            <a:rPr lang="ru-RU" sz="1600" b="0" i="0" kern="1200" dirty="0" smtClean="0"/>
            <a:t> </a:t>
          </a:r>
          <a:r>
            <a:rPr lang="ru-RU" sz="1600" b="0" i="0" kern="1200" dirty="0" smtClean="0"/>
            <a:t>подсистемы.</a:t>
          </a:r>
          <a:endParaRPr lang="ru-RU" sz="1600" kern="1200" dirty="0"/>
        </a:p>
      </dsp:txBody>
      <dsp:txXfrm>
        <a:off x="365304" y="3488828"/>
        <a:ext cx="2189660" cy="1505421"/>
      </dsp:txXfrm>
    </dsp:sp>
    <dsp:sp modelId="{81A33036-805F-4F8F-BC14-4622FC7EDEA9}">
      <dsp:nvSpPr>
        <dsp:cNvPr id="0" name=""/>
        <dsp:cNvSpPr/>
      </dsp:nvSpPr>
      <dsp:spPr>
        <a:xfrm rot="21360000">
          <a:off x="156896" y="1680620"/>
          <a:ext cx="2352540" cy="1668301"/>
        </a:xfrm>
        <a:prstGeom prst="roundRect">
          <a:avLst/>
        </a:prstGeom>
        <a:solidFill>
          <a:schemeClr val="accent2">
            <a:hueOff val="-1482143"/>
            <a:satOff val="7100"/>
            <a:lumOff val="65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kern="1200" dirty="0" smtClean="0"/>
            <a:t>Уменьшает зависимость между подсистемой и клиентами</a:t>
          </a:r>
          <a:endParaRPr lang="ru-RU" sz="1600" kern="1200" dirty="0"/>
        </a:p>
      </dsp:txBody>
      <dsp:txXfrm>
        <a:off x="238336" y="1762060"/>
        <a:ext cx="2189660" cy="1505421"/>
      </dsp:txXfrm>
    </dsp:sp>
    <dsp:sp modelId="{5405F3EF-D1F7-4665-80FD-59674E5C05C4}">
      <dsp:nvSpPr>
        <dsp:cNvPr id="0" name=""/>
        <dsp:cNvSpPr/>
      </dsp:nvSpPr>
      <dsp:spPr>
        <a:xfrm rot="21360000">
          <a:off x="3553297" y="3178845"/>
          <a:ext cx="2352540" cy="1668301"/>
        </a:xfrm>
        <a:prstGeom prst="roundRect">
          <a:avLst/>
        </a:prstGeom>
        <a:solidFill>
          <a:schemeClr val="accent2">
            <a:hueOff val="-2964286"/>
            <a:satOff val="14200"/>
            <a:lumOff val="131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0" i="0" kern="1200" dirty="0" smtClean="0"/>
            <a:t>Фасад рискует стать </a:t>
          </a:r>
          <a:r>
            <a:rPr lang="ru-RU" sz="1600" b="1" i="0" kern="1200" dirty="0" smtClean="0"/>
            <a:t>божественным объектом</a:t>
          </a:r>
          <a:r>
            <a:rPr lang="ru-RU" sz="1600" b="0" i="0" kern="1200" dirty="0" smtClean="0"/>
            <a:t>, привязанным ко всем классам программы.</a:t>
          </a:r>
          <a:endParaRPr lang="ru-RU" sz="1600" kern="1200" dirty="0"/>
        </a:p>
      </dsp:txBody>
      <dsp:txXfrm>
        <a:off x="3634737" y="3260285"/>
        <a:ext cx="2189660" cy="1505421"/>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183</a:t>
            </a:r>
          </a:p>
          <a:p>
            <a:endParaRPr lang="ru-RU" dirty="0" smtClean="0"/>
          </a:p>
          <a:p>
            <a:r>
              <a:rPr lang="ru-RU" sz="1200" b="0" i="0" u="none" strike="noStrike" kern="1200" baseline="0" dirty="0" smtClean="0">
                <a:solidFill>
                  <a:schemeClr val="tx1"/>
                </a:solidFill>
                <a:latin typeface="Arial" charset="0"/>
                <a:ea typeface="+mn-ea"/>
                <a:cs typeface="Arial" charset="0"/>
              </a:rPr>
              <a:t>Некоторым специализированным приложениям, возможно,</a:t>
            </a:r>
          </a:p>
          <a:p>
            <a:r>
              <a:rPr lang="ru-RU" sz="1200" b="0" i="0" u="none" strike="noStrike" kern="1200" baseline="0" dirty="0" smtClean="0">
                <a:solidFill>
                  <a:schemeClr val="tx1"/>
                </a:solidFill>
                <a:latin typeface="Arial" charset="0"/>
                <a:ea typeface="+mn-ea"/>
                <a:cs typeface="Arial" charset="0"/>
              </a:rPr>
              <a:t>понадобится прямой доступ к этим классам. Но для большинства клиентов ком</a:t>
            </a:r>
          </a:p>
          <a:p>
            <a:r>
              <a:rPr lang="ru-RU" sz="1200" b="0" i="0" u="none" strike="noStrike" kern="1200" baseline="0" dirty="0" err="1" smtClean="0">
                <a:solidFill>
                  <a:schemeClr val="tx1"/>
                </a:solidFill>
                <a:latin typeface="Arial" charset="0"/>
                <a:ea typeface="+mn-ea"/>
                <a:cs typeface="Arial" charset="0"/>
              </a:rPr>
              <a:t>пилятора</a:t>
            </a:r>
            <a:r>
              <a:rPr lang="ru-RU" sz="1200" b="0" i="0" u="none" strike="noStrike" kern="1200" baseline="0" dirty="0" smtClean="0">
                <a:solidFill>
                  <a:schemeClr val="tx1"/>
                </a:solidFill>
                <a:latin typeface="Arial" charset="0"/>
                <a:ea typeface="+mn-ea"/>
                <a:cs typeface="Arial" charset="0"/>
              </a:rPr>
              <a:t> такие детали, как синтаксический разбор и генерация кода, обычно не</a:t>
            </a:r>
          </a:p>
          <a:p>
            <a:r>
              <a:rPr lang="ru-RU" sz="1200" b="0" i="0" u="none" strike="noStrike" kern="1200" baseline="0" dirty="0" smtClean="0">
                <a:solidFill>
                  <a:schemeClr val="tx1"/>
                </a:solidFill>
                <a:latin typeface="Arial" charset="0"/>
                <a:ea typeface="+mn-ea"/>
                <a:cs typeface="Arial" charset="0"/>
              </a:rPr>
              <a:t>нужны; им просто требуется откомпилировать некоторую программу. Для таких</a:t>
            </a:r>
          </a:p>
          <a:p>
            <a:r>
              <a:rPr lang="ru-RU" sz="1200" b="0" i="0" u="none" strike="noStrike" kern="1200" baseline="0" dirty="0" smtClean="0">
                <a:solidFill>
                  <a:schemeClr val="tx1"/>
                </a:solidFill>
                <a:latin typeface="Arial" charset="0"/>
                <a:ea typeface="+mn-ea"/>
                <a:cs typeface="Arial" charset="0"/>
              </a:rPr>
              <a:t>клиентов применение мощного, но низкоуровневого интерфейса подсистемы ком</a:t>
            </a:r>
          </a:p>
          <a:p>
            <a:r>
              <a:rPr lang="ru-RU" sz="1200" b="0" i="0" u="none" strike="noStrike" kern="1200" baseline="0" dirty="0" err="1" smtClean="0">
                <a:solidFill>
                  <a:schemeClr val="tx1"/>
                </a:solidFill>
                <a:latin typeface="Arial" charset="0"/>
                <a:ea typeface="+mn-ea"/>
                <a:cs typeface="Arial" charset="0"/>
              </a:rPr>
              <a:t>пиляции</a:t>
            </a:r>
            <a:r>
              <a:rPr lang="ru-RU" sz="1200" b="0" i="0" u="none" strike="noStrike" kern="1200" baseline="0" dirty="0" smtClean="0">
                <a:solidFill>
                  <a:schemeClr val="tx1"/>
                </a:solidFill>
                <a:latin typeface="Arial" charset="0"/>
                <a:ea typeface="+mn-ea"/>
                <a:cs typeface="Arial" charset="0"/>
              </a:rPr>
              <a:t> только усложняет задачу</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15</a:t>
            </a:fld>
            <a:endParaRPr lang="ru-RU"/>
          </a:p>
        </p:txBody>
      </p:sp>
    </p:spTree>
    <p:extLst>
      <p:ext uri="{BB962C8B-B14F-4D97-AF65-F5344CB8AC3E}">
        <p14:creationId xmlns:p14="http://schemas.microsoft.com/office/powerpoint/2010/main" val="3230888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Arial" charset="0"/>
                <a:ea typeface="+mn-ea"/>
                <a:cs typeface="Arial" charset="0"/>
              </a:rPr>
              <a:t>Чтобы предоставить интерфейс более высокого уровня, изолирующий </a:t>
            </a:r>
            <a:r>
              <a:rPr lang="ru-RU" sz="1200" b="0" i="0" u="none" strike="noStrike" kern="1200" baseline="0" dirty="0" err="1" smtClean="0">
                <a:solidFill>
                  <a:schemeClr val="tx1"/>
                </a:solidFill>
                <a:latin typeface="Arial" charset="0"/>
                <a:ea typeface="+mn-ea"/>
                <a:cs typeface="Arial" charset="0"/>
              </a:rPr>
              <a:t>клиен</a:t>
            </a:r>
            <a:endParaRPr lang="ru-RU" sz="1200" b="0" i="0" u="none" strike="noStrike" kern="1200" baseline="0" dirty="0" smtClean="0">
              <a:solidFill>
                <a:schemeClr val="tx1"/>
              </a:solidFill>
              <a:latin typeface="Arial" charset="0"/>
              <a:ea typeface="+mn-ea"/>
              <a:cs typeface="Arial" charset="0"/>
            </a:endParaRPr>
          </a:p>
          <a:p>
            <a:r>
              <a:rPr lang="ru-RU" sz="1200" b="0" i="0" u="none" strike="noStrike" kern="1200" baseline="0" dirty="0" smtClean="0">
                <a:solidFill>
                  <a:schemeClr val="tx1"/>
                </a:solidFill>
                <a:latin typeface="Arial" charset="0"/>
                <a:ea typeface="+mn-ea"/>
                <a:cs typeface="Arial" charset="0"/>
              </a:rPr>
              <a:t>та от этих классов, в подсистему компиляции включен также класс </a:t>
            </a:r>
            <a:r>
              <a:rPr lang="ru-RU" sz="1200" b="0" i="0" u="none" strike="noStrike" kern="1200" baseline="0" dirty="0" err="1" smtClean="0">
                <a:solidFill>
                  <a:schemeClr val="tx1"/>
                </a:solidFill>
                <a:latin typeface="Arial" charset="0"/>
                <a:ea typeface="+mn-ea"/>
                <a:cs typeface="Arial" charset="0"/>
              </a:rPr>
              <a:t>Compiler</a:t>
            </a:r>
            <a:endParaRPr lang="ru-RU" sz="1200" b="0" i="0" u="none" strike="noStrike" kern="1200" baseline="0" dirty="0" smtClean="0">
              <a:solidFill>
                <a:schemeClr val="tx1"/>
              </a:solidFill>
              <a:latin typeface="Arial" charset="0"/>
              <a:ea typeface="+mn-ea"/>
              <a:cs typeface="Arial" charset="0"/>
            </a:endParaRPr>
          </a:p>
          <a:p>
            <a:r>
              <a:rPr lang="ru-RU" sz="1200" b="0" i="0" u="none" strike="noStrike" kern="1200" baseline="0" dirty="0" smtClean="0">
                <a:solidFill>
                  <a:schemeClr val="tx1"/>
                </a:solidFill>
                <a:latin typeface="Arial" charset="0"/>
                <a:ea typeface="+mn-ea"/>
                <a:cs typeface="Arial" charset="0"/>
              </a:rPr>
              <a:t>(компилятор). Он определяет унифицированный интерфейс ко всем </a:t>
            </a:r>
            <a:r>
              <a:rPr lang="ru-RU" sz="1200" b="0" i="0" u="none" strike="noStrike" kern="1200" baseline="0" dirty="0" err="1" smtClean="0">
                <a:solidFill>
                  <a:schemeClr val="tx1"/>
                </a:solidFill>
                <a:latin typeface="Arial" charset="0"/>
                <a:ea typeface="+mn-ea"/>
                <a:cs typeface="Arial" charset="0"/>
              </a:rPr>
              <a:t>возможнос</a:t>
            </a:r>
            <a:endParaRPr lang="ru-RU" sz="1200" b="0" i="0" u="none" strike="noStrike" kern="1200" baseline="0" dirty="0" smtClean="0">
              <a:solidFill>
                <a:schemeClr val="tx1"/>
              </a:solidFill>
              <a:latin typeface="Arial" charset="0"/>
              <a:ea typeface="+mn-ea"/>
              <a:cs typeface="Arial" charset="0"/>
            </a:endParaRPr>
          </a:p>
          <a:p>
            <a:r>
              <a:rPr lang="ru-RU" sz="1200" b="0" i="0" u="none" strike="noStrike" kern="1200" baseline="0" dirty="0" err="1" smtClean="0">
                <a:solidFill>
                  <a:schemeClr val="tx1"/>
                </a:solidFill>
                <a:latin typeface="Arial" charset="0"/>
                <a:ea typeface="+mn-ea"/>
                <a:cs typeface="Arial" charset="0"/>
              </a:rPr>
              <a:t>тям</a:t>
            </a:r>
            <a:r>
              <a:rPr lang="ru-RU" sz="1200" b="0" i="0" u="none" strike="noStrike" kern="1200" baseline="0" dirty="0" smtClean="0">
                <a:solidFill>
                  <a:schemeClr val="tx1"/>
                </a:solidFill>
                <a:latin typeface="Arial" charset="0"/>
                <a:ea typeface="+mn-ea"/>
                <a:cs typeface="Arial" charset="0"/>
              </a:rPr>
              <a:t> компилятора. Класс </a:t>
            </a:r>
            <a:r>
              <a:rPr lang="ru-RU" sz="1200" b="0" i="0" u="none" strike="noStrike" kern="1200" baseline="0" dirty="0" err="1" smtClean="0">
                <a:solidFill>
                  <a:schemeClr val="tx1"/>
                </a:solidFill>
                <a:latin typeface="Arial" charset="0"/>
                <a:ea typeface="+mn-ea"/>
                <a:cs typeface="Arial" charset="0"/>
              </a:rPr>
              <a:t>Compiler</a:t>
            </a:r>
            <a:r>
              <a:rPr lang="ru-RU" sz="1200" b="0" i="0" u="none" strike="noStrike" kern="1200" baseline="0" dirty="0" smtClean="0">
                <a:solidFill>
                  <a:schemeClr val="tx1"/>
                </a:solidFill>
                <a:latin typeface="Arial" charset="0"/>
                <a:ea typeface="+mn-ea"/>
                <a:cs typeface="Arial" charset="0"/>
              </a:rPr>
              <a:t> выступает в роли фасада: предлагает простой</a:t>
            </a:r>
          </a:p>
          <a:p>
            <a:r>
              <a:rPr lang="ru-RU" sz="1200" b="0" i="0" u="none" strike="noStrike" kern="1200" baseline="0" dirty="0" smtClean="0">
                <a:solidFill>
                  <a:schemeClr val="tx1"/>
                </a:solidFill>
                <a:latin typeface="Arial" charset="0"/>
                <a:ea typeface="+mn-ea"/>
                <a:cs typeface="Arial" charset="0"/>
              </a:rPr>
              <a:t>интерфейс к более сложной подсистеме. Он «склеивает» классы, реализующие</a:t>
            </a:r>
          </a:p>
          <a:p>
            <a:r>
              <a:rPr lang="ru-RU" sz="1200" b="0" i="0" u="none" strike="noStrike" kern="1200" baseline="0" dirty="0" smtClean="0">
                <a:solidFill>
                  <a:schemeClr val="tx1"/>
                </a:solidFill>
                <a:latin typeface="Arial" charset="0"/>
                <a:ea typeface="+mn-ea"/>
                <a:cs typeface="Arial" charset="0"/>
              </a:rPr>
              <a:t>функциональность компилятора, но не скрывает их полностью. Благодаря фаса</a:t>
            </a:r>
          </a:p>
          <a:p>
            <a:r>
              <a:rPr lang="ru-RU" sz="1200" b="0" i="0" u="none" strike="noStrike" kern="1200" baseline="0" dirty="0" err="1" smtClean="0">
                <a:solidFill>
                  <a:schemeClr val="tx1"/>
                </a:solidFill>
                <a:latin typeface="Arial" charset="0"/>
                <a:ea typeface="+mn-ea"/>
                <a:cs typeface="Arial" charset="0"/>
              </a:rPr>
              <a:t>ду</a:t>
            </a:r>
            <a:r>
              <a:rPr lang="ru-RU" sz="1200" b="0" i="0" u="none" strike="noStrike" kern="1200" baseline="0" dirty="0" smtClean="0">
                <a:solidFill>
                  <a:schemeClr val="tx1"/>
                </a:solidFill>
                <a:latin typeface="Arial" charset="0"/>
                <a:ea typeface="+mn-ea"/>
                <a:cs typeface="Arial" charset="0"/>
              </a:rPr>
              <a:t> компилятора работа большинства программистов облегчается. При этом те,</a:t>
            </a:r>
          </a:p>
          <a:p>
            <a:r>
              <a:rPr lang="ru-RU" sz="1200" b="0" i="0" u="none" strike="noStrike" kern="1200" baseline="0" dirty="0" smtClean="0">
                <a:solidFill>
                  <a:schemeClr val="tx1"/>
                </a:solidFill>
                <a:latin typeface="Arial" charset="0"/>
                <a:ea typeface="+mn-ea"/>
                <a:cs typeface="Arial" charset="0"/>
              </a:rPr>
              <a:t>кому нужен доступ к средствам низкого уровня, не лишаются его.</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extLst>
      <p:ext uri="{BB962C8B-B14F-4D97-AF65-F5344CB8AC3E}">
        <p14:creationId xmlns:p14="http://schemas.microsoft.com/office/powerpoint/2010/main" val="319459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Вашему коду приходится работать с большим количеством объектов некой сложной библиотеки или </a:t>
            </a:r>
            <a:r>
              <a:rPr lang="ru-RU" sz="900" b="0" i="0" kern="1200" dirty="0" err="1" smtClean="0">
                <a:solidFill>
                  <a:schemeClr val="tx1"/>
                </a:solidFill>
                <a:effectLst/>
                <a:latin typeface="Segoe" pitchFamily="34" charset="0"/>
                <a:ea typeface="+mn-ea"/>
                <a:cs typeface="+mn-cs"/>
              </a:rPr>
              <a:t>фреймворка</a:t>
            </a:r>
            <a:r>
              <a:rPr lang="ru-RU" sz="900" b="0" i="0" kern="1200" dirty="0" smtClean="0">
                <a:solidFill>
                  <a:schemeClr val="tx1"/>
                </a:solidFill>
                <a:effectLst/>
                <a:latin typeface="Segoe" pitchFamily="34" charset="0"/>
                <a:ea typeface="+mn-ea"/>
                <a:cs typeface="+mn-cs"/>
              </a:rPr>
              <a:t>. Вы должны самостоятельно инициализировать эти объекты, следить за правильным порядком зависимостей и так далее.</a:t>
            </a:r>
          </a:p>
          <a:p>
            <a:r>
              <a:rPr lang="ru-RU" sz="900" b="0" i="0" kern="1200" dirty="0" smtClean="0">
                <a:solidFill>
                  <a:schemeClr val="tx1"/>
                </a:solidFill>
                <a:effectLst/>
                <a:latin typeface="Segoe" pitchFamily="34" charset="0"/>
                <a:ea typeface="+mn-ea"/>
                <a:cs typeface="+mn-cs"/>
              </a:rPr>
              <a:t>В результате бизнес-логика ваших классов тесно переплетается с деталями реализации сторонних классов. Такой код довольно сложно понимать и поддерживать.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160153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Фасад полезен, если вы используете какую-то сложную библиотеку со множеством подвижных частей, но вам нужна только часть её возможностей.</a:t>
            </a:r>
          </a:p>
          <a:p>
            <a:r>
              <a:rPr lang="ru-RU" sz="900" b="0" i="0" kern="1200" dirty="0" smtClean="0">
                <a:solidFill>
                  <a:schemeClr val="tx1"/>
                </a:solidFill>
                <a:effectLst/>
                <a:latin typeface="Segoe" pitchFamily="34" charset="0"/>
                <a:ea typeface="+mn-ea"/>
                <a:cs typeface="+mn-cs"/>
              </a:rPr>
              <a:t>К примеру, программа, заливающая видео котиков в социальные сети, может использовать профессиональную библиотеку сжатия видео. Но все, что нужно клиентскому коду этой программы — простой метод </a:t>
            </a:r>
            <a:r>
              <a:rPr lang="ru-RU" sz="900" b="0" i="0" kern="1200" dirty="0" err="1" smtClean="0">
                <a:solidFill>
                  <a:schemeClr val="tx1"/>
                </a:solidFill>
                <a:effectLst/>
                <a:latin typeface="Segoe" pitchFamily="34" charset="0"/>
                <a:ea typeface="+mn-ea"/>
                <a:cs typeface="+mn-cs"/>
              </a:rPr>
              <a:t>encode</a:t>
            </a:r>
            <a:r>
              <a:rPr lang="ru-RU" sz="900" b="0" i="0" kern="1200" dirty="0" smtClean="0">
                <a:solidFill>
                  <a:schemeClr val="tx1"/>
                </a:solidFill>
                <a:effectLst/>
                <a:latin typeface="Segoe" pitchFamily="34" charset="0"/>
                <a:ea typeface="+mn-ea"/>
                <a:cs typeface="+mn-cs"/>
              </a:rPr>
              <a:t>(</a:t>
            </a:r>
            <a:r>
              <a:rPr lang="ru-RU" sz="900" b="0" i="0" kern="1200" dirty="0" err="1" smtClean="0">
                <a:solidFill>
                  <a:schemeClr val="tx1"/>
                </a:solidFill>
                <a:effectLst/>
                <a:latin typeface="Segoe" pitchFamily="34" charset="0"/>
                <a:ea typeface="+mn-ea"/>
                <a:cs typeface="+mn-cs"/>
              </a:rPr>
              <a:t>filename</a:t>
            </a:r>
            <a:r>
              <a:rPr lang="ru-RU" sz="900" b="0" i="0" kern="1200" dirty="0" smtClean="0">
                <a:solidFill>
                  <a:schemeClr val="tx1"/>
                </a:solidFill>
                <a:effectLst/>
                <a:latin typeface="Segoe" pitchFamily="34" charset="0"/>
                <a:ea typeface="+mn-ea"/>
                <a:cs typeface="+mn-cs"/>
              </a:rPr>
              <a:t>, </a:t>
            </a:r>
            <a:r>
              <a:rPr lang="ru-RU" sz="900" b="0" i="0" kern="1200" dirty="0" err="1" smtClean="0">
                <a:solidFill>
                  <a:schemeClr val="tx1"/>
                </a:solidFill>
                <a:effectLst/>
                <a:latin typeface="Segoe" pitchFamily="34" charset="0"/>
                <a:ea typeface="+mn-ea"/>
                <a:cs typeface="+mn-cs"/>
              </a:rPr>
              <a:t>format</a:t>
            </a:r>
            <a:r>
              <a:rPr lang="ru-RU" sz="900" b="0" i="0" kern="1200" dirty="0" smtClean="0">
                <a:solidFill>
                  <a:schemeClr val="tx1"/>
                </a:solidFill>
                <a:effectLst/>
                <a:latin typeface="Segoe" pitchFamily="34" charset="0"/>
                <a:ea typeface="+mn-ea"/>
                <a:cs typeface="+mn-cs"/>
              </a:rPr>
              <a:t>). Создав класс с таким методом, вы реализуете свой первый фасад.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292824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Когда вы звоните в магазин и делаете заказ по телефону, сотрудник службы поддержки является вашим фасадом ко всем службам и отделам магазина. Он предоставляет вам упрощённый интерфейс к системе создания заказа, платёжной системе и отделу доставки.</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0942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Фасад</a:t>
            </a:r>
            <a:r>
              <a:rPr lang="ru-RU" sz="900" b="0" i="0" kern="1200" dirty="0" smtClean="0">
                <a:solidFill>
                  <a:schemeClr val="tx1"/>
                </a:solidFill>
                <a:effectLst/>
                <a:latin typeface="Segoe" pitchFamily="34" charset="0"/>
                <a:ea typeface="+mn-ea"/>
                <a:cs typeface="+mn-cs"/>
              </a:rPr>
              <a:t> предоставляет быстрый доступ к определённой функциональности подсистемы. Он «знает», каким классам нужно переадресовать запрос, и какие данные для этого нужны.</a:t>
            </a:r>
          </a:p>
          <a:p>
            <a:r>
              <a:rPr lang="ru-RU" sz="900" b="1" i="0" kern="1200" dirty="0" smtClean="0">
                <a:solidFill>
                  <a:schemeClr val="tx1"/>
                </a:solidFill>
                <a:effectLst/>
                <a:latin typeface="Segoe" pitchFamily="34" charset="0"/>
                <a:ea typeface="+mn-ea"/>
                <a:cs typeface="+mn-cs"/>
              </a:rPr>
              <a:t>Дополнительный фасад</a:t>
            </a:r>
            <a:r>
              <a:rPr lang="ru-RU" sz="900" b="0" i="0" kern="1200" dirty="0" smtClean="0">
                <a:solidFill>
                  <a:schemeClr val="tx1"/>
                </a:solidFill>
                <a:effectLst/>
                <a:latin typeface="Segoe" pitchFamily="34" charset="0"/>
                <a:ea typeface="+mn-ea"/>
                <a:cs typeface="+mn-cs"/>
              </a:rPr>
              <a:t> можно ввести, чтобы не «захламлять» единственный фасад разнородной функциональностью. Он может использоваться как клиентом, так и другими фасадами.</a:t>
            </a:r>
          </a:p>
          <a:p>
            <a:r>
              <a:rPr lang="ru-RU" sz="900" b="1" i="0" kern="1200" dirty="0" smtClean="0">
                <a:solidFill>
                  <a:schemeClr val="tx1"/>
                </a:solidFill>
                <a:effectLst/>
                <a:latin typeface="Segoe" pitchFamily="34" charset="0"/>
                <a:ea typeface="+mn-ea"/>
                <a:cs typeface="+mn-cs"/>
              </a:rPr>
              <a:t>Сложная подсистема</a:t>
            </a:r>
            <a:r>
              <a:rPr lang="ru-RU" sz="900" b="0" i="0" kern="1200" dirty="0" smtClean="0">
                <a:solidFill>
                  <a:schemeClr val="tx1"/>
                </a:solidFill>
                <a:effectLst/>
                <a:latin typeface="Segoe" pitchFamily="34" charset="0"/>
                <a:ea typeface="+mn-ea"/>
                <a:cs typeface="+mn-cs"/>
              </a:rPr>
              <a:t> состоит из множества разнообразных классов. Для того, чтобы заставить их что-то делать, нужно знать подробности устройства подсистемы, порядок инициализации объектов и так далее.</a:t>
            </a:r>
          </a:p>
          <a:p>
            <a:r>
              <a:rPr lang="ru-RU" sz="900" b="0" i="0" kern="1200" dirty="0" smtClean="0">
                <a:solidFill>
                  <a:schemeClr val="tx1"/>
                </a:solidFill>
                <a:effectLst/>
                <a:latin typeface="Segoe" pitchFamily="34" charset="0"/>
                <a:ea typeface="+mn-ea"/>
                <a:cs typeface="+mn-cs"/>
              </a:rPr>
              <a:t>Классы подсистемы не знают о существовании фасада и работают друг с другом напрямую.</a:t>
            </a:r>
          </a:p>
          <a:p>
            <a:r>
              <a:rPr lang="ru-RU" sz="900" b="1" i="0" kern="1200" dirty="0" smtClean="0">
                <a:solidFill>
                  <a:schemeClr val="tx1"/>
                </a:solidFill>
                <a:effectLst/>
                <a:latin typeface="Segoe" pitchFamily="34" charset="0"/>
                <a:ea typeface="+mn-ea"/>
                <a:cs typeface="+mn-cs"/>
              </a:rPr>
              <a:t>Клиент</a:t>
            </a:r>
            <a:r>
              <a:rPr lang="ru-RU" sz="900" b="0" i="0" kern="1200" dirty="0" smtClean="0">
                <a:solidFill>
                  <a:schemeClr val="tx1"/>
                </a:solidFill>
                <a:effectLst/>
                <a:latin typeface="Segoe" pitchFamily="34" charset="0"/>
                <a:ea typeface="+mn-ea"/>
                <a:cs typeface="+mn-cs"/>
              </a:rPr>
              <a:t> использует фасад вместо прямой работы с объектами сложной подсистемы.</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356934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Фасад</a:t>
            </a:r>
            <a:r>
              <a:rPr lang="ru-RU" sz="900" b="0" i="0" kern="1200" dirty="0" smtClean="0">
                <a:solidFill>
                  <a:schemeClr val="tx1"/>
                </a:solidFill>
                <a:effectLst/>
                <a:latin typeface="Segoe" pitchFamily="34" charset="0"/>
                <a:ea typeface="+mn-ea"/>
                <a:cs typeface="+mn-cs"/>
              </a:rPr>
              <a:t> упрощает работу со сложным </a:t>
            </a:r>
            <a:r>
              <a:rPr lang="ru-RU" sz="900" b="0" i="0" kern="1200" dirty="0" err="1" smtClean="0">
                <a:solidFill>
                  <a:schemeClr val="tx1"/>
                </a:solidFill>
                <a:effectLst/>
                <a:latin typeface="Segoe" pitchFamily="34" charset="0"/>
                <a:ea typeface="+mn-ea"/>
                <a:cs typeface="+mn-cs"/>
              </a:rPr>
              <a:t>фреймворком</a:t>
            </a:r>
            <a:r>
              <a:rPr lang="ru-RU" sz="900" b="0" i="0" kern="1200" dirty="0" smtClean="0">
                <a:solidFill>
                  <a:schemeClr val="tx1"/>
                </a:solidFill>
                <a:effectLst/>
                <a:latin typeface="Segoe" pitchFamily="34" charset="0"/>
                <a:ea typeface="+mn-ea"/>
                <a:cs typeface="+mn-cs"/>
              </a:rPr>
              <a:t> </a:t>
            </a:r>
            <a:r>
              <a:rPr lang="ru-RU" sz="900" b="0" i="0" kern="1200" dirty="0" err="1" smtClean="0">
                <a:solidFill>
                  <a:schemeClr val="tx1"/>
                </a:solidFill>
                <a:effectLst/>
                <a:latin typeface="Segoe" pitchFamily="34" charset="0"/>
                <a:ea typeface="+mn-ea"/>
                <a:cs typeface="+mn-cs"/>
              </a:rPr>
              <a:t>видеоконвертации</a:t>
            </a:r>
            <a:r>
              <a:rPr lang="ru-RU" sz="900" b="0" i="0" kern="1200" dirty="0" smtClean="0">
                <a:solidFill>
                  <a:schemeClr val="tx1"/>
                </a:solidFill>
                <a:effectLst/>
                <a:latin typeface="Segoe" pitchFamily="34" charset="0"/>
                <a:ea typeface="+mn-ea"/>
                <a:cs typeface="+mn-cs"/>
              </a:rPr>
              <a:t>.</a:t>
            </a:r>
          </a:p>
          <a:p>
            <a:r>
              <a:rPr lang="ru-RU" dirty="0" smtClean="0">
                <a:effectLst/>
              </a:rPr>
              <a:t>Пример изоляции множества зависимостей в одном фасаде.</a:t>
            </a:r>
          </a:p>
          <a:p>
            <a:r>
              <a:rPr lang="ru-RU" sz="900" b="0" i="0" kern="1200" dirty="0" smtClean="0">
                <a:solidFill>
                  <a:schemeClr val="tx1"/>
                </a:solidFill>
                <a:effectLst/>
                <a:latin typeface="Segoe" pitchFamily="34" charset="0"/>
                <a:ea typeface="+mn-ea"/>
                <a:cs typeface="+mn-cs"/>
              </a:rPr>
              <a:t>Вместо непосредственной работы с дюжиной классов, фасад предоставляет коду приложения единственный метод для конвертации видео, который сам заботится о том, чтобы правильно сконфигурировать нужные объекты </a:t>
            </a:r>
            <a:r>
              <a:rPr lang="ru-RU" sz="900" b="0" i="0" kern="1200" dirty="0" err="1" smtClean="0">
                <a:solidFill>
                  <a:schemeClr val="tx1"/>
                </a:solidFill>
                <a:effectLst/>
                <a:latin typeface="Segoe" pitchFamily="34" charset="0"/>
                <a:ea typeface="+mn-ea"/>
                <a:cs typeface="+mn-cs"/>
              </a:rPr>
              <a:t>фреймворка</a:t>
            </a:r>
            <a:r>
              <a:rPr lang="ru-RU" sz="900" b="0" i="0" kern="1200" dirty="0" smtClean="0">
                <a:solidFill>
                  <a:schemeClr val="tx1"/>
                </a:solidFill>
                <a:effectLst/>
                <a:latin typeface="Segoe" pitchFamily="34" charset="0"/>
                <a:ea typeface="+mn-ea"/>
                <a:cs typeface="+mn-cs"/>
              </a:rPr>
              <a:t> и получить требуемый результат.</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368684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вам нужно представить простой или урезанный интерфейс к сложной подсистеме.</a:t>
            </a:r>
          </a:p>
          <a:p>
            <a:r>
              <a:rPr lang="ru-RU" sz="900" b="0" i="0" kern="1200" dirty="0" smtClean="0">
                <a:solidFill>
                  <a:schemeClr val="tx1"/>
                </a:solidFill>
                <a:effectLst/>
                <a:latin typeface="Segoe" pitchFamily="34" charset="0"/>
                <a:ea typeface="+mn-ea"/>
                <a:cs typeface="+mn-cs"/>
              </a:rPr>
              <a:t> Часто подсистемы усложняются по мере развития программы. Применение большинства паттернов приводит к появлению меньших классов, но в </a:t>
            </a:r>
            <a:r>
              <a:rPr lang="ru-RU" sz="900" b="0" i="0" kern="1200" dirty="0" err="1" smtClean="0">
                <a:solidFill>
                  <a:schemeClr val="tx1"/>
                </a:solidFill>
                <a:effectLst/>
                <a:latin typeface="Segoe" pitchFamily="34" charset="0"/>
                <a:ea typeface="+mn-ea"/>
                <a:cs typeface="+mn-cs"/>
              </a:rPr>
              <a:t>бóльшем</a:t>
            </a:r>
            <a:r>
              <a:rPr lang="ru-RU" sz="900" b="0" i="0" kern="1200" dirty="0" smtClean="0">
                <a:solidFill>
                  <a:schemeClr val="tx1"/>
                </a:solidFill>
                <a:effectLst/>
                <a:latin typeface="Segoe" pitchFamily="34" charset="0"/>
                <a:ea typeface="+mn-ea"/>
                <a:cs typeface="+mn-cs"/>
              </a:rPr>
              <a:t> количестве. Такую подсистему проще повторно использовать, настраивая её каждый раз под конкретные нужды, но вместе с тем, применять подсистему без настройки становится труднее. Фасад предлагает определённый вид системы по умолчанию, устраивающий большинство клиентов.</a:t>
            </a:r>
          </a:p>
          <a:p>
            <a:r>
              <a:rPr lang="ru-RU" sz="900" b="1" i="0" kern="1200" dirty="0" smtClean="0">
                <a:solidFill>
                  <a:schemeClr val="tx1"/>
                </a:solidFill>
                <a:effectLst/>
                <a:latin typeface="Segoe" pitchFamily="34" charset="0"/>
                <a:ea typeface="+mn-ea"/>
                <a:cs typeface="+mn-cs"/>
              </a:rPr>
              <a:t> Когда вы хотите разложить подсистему на отдельные слои.</a:t>
            </a:r>
          </a:p>
          <a:p>
            <a:r>
              <a:rPr lang="ru-RU" sz="900" b="0" i="0" kern="1200" dirty="0" smtClean="0">
                <a:solidFill>
                  <a:schemeClr val="tx1"/>
                </a:solidFill>
                <a:effectLst/>
                <a:latin typeface="Segoe" pitchFamily="34" charset="0"/>
                <a:ea typeface="+mn-ea"/>
                <a:cs typeface="+mn-cs"/>
              </a:rPr>
              <a:t> Используйте фасады для определения точек входа на каждый уровень подсистемы. Если подсистемы зависят друг от друга, то зависимость можно упростить, разрешив подсистемам обмениваться информацией только через фасады.</a:t>
            </a:r>
          </a:p>
          <a:p>
            <a:r>
              <a:rPr lang="ru-RU" sz="900" b="0" i="0" kern="1200" dirty="0" smtClean="0">
                <a:solidFill>
                  <a:schemeClr val="tx1"/>
                </a:solidFill>
                <a:effectLst/>
                <a:latin typeface="Segoe" pitchFamily="34" charset="0"/>
                <a:ea typeface="+mn-ea"/>
                <a:cs typeface="+mn-cs"/>
              </a:rPr>
              <a:t>Например, возьмём ту же сложную систему </a:t>
            </a:r>
            <a:r>
              <a:rPr lang="ru-RU" sz="900" b="0" i="0" kern="1200" dirty="0" err="1" smtClean="0">
                <a:solidFill>
                  <a:schemeClr val="tx1"/>
                </a:solidFill>
                <a:effectLst/>
                <a:latin typeface="Segoe" pitchFamily="34" charset="0"/>
                <a:ea typeface="+mn-ea"/>
                <a:cs typeface="+mn-cs"/>
              </a:rPr>
              <a:t>видеоконвертации</a:t>
            </a:r>
            <a:r>
              <a:rPr lang="ru-RU" sz="900" b="0" i="0" kern="1200" dirty="0" smtClean="0">
                <a:solidFill>
                  <a:schemeClr val="tx1"/>
                </a:solidFill>
                <a:effectLst/>
                <a:latin typeface="Segoe" pitchFamily="34" charset="0"/>
                <a:ea typeface="+mn-ea"/>
                <a:cs typeface="+mn-cs"/>
              </a:rPr>
              <a:t>. Вы хотите разбить её на слои работы с аудио и видео. Для каждой из этих частей можно попытаться создать фасад и заставить классы аудио и видео обработки общаться друг с другом через эти фасады, а не напрямую.</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9134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Определите, можно ли создать более простой интерфейс, чем тот, который предоставляет сложная подсистема. Вы на правильном пути, если этот интерфейс избавит клиента от необходимости знать о подробностях подсистемы.</a:t>
            </a:r>
          </a:p>
          <a:p>
            <a:r>
              <a:rPr lang="ru-RU" sz="900" b="0" i="0" kern="1200" dirty="0" smtClean="0">
                <a:solidFill>
                  <a:schemeClr val="tx1"/>
                </a:solidFill>
                <a:effectLst/>
                <a:latin typeface="Segoe" pitchFamily="34" charset="0"/>
                <a:ea typeface="+mn-ea"/>
                <a:cs typeface="+mn-cs"/>
              </a:rPr>
              <a:t>Создайте класс фасада, реализующий этот интерфейс. Он должен переадресовывать вызовы клиента нужным объектам подсистемы. Фасад должен будет позаботиться о том, чтобы правильно инициализировать объекты подсистемы.</a:t>
            </a:r>
          </a:p>
          <a:p>
            <a:r>
              <a:rPr lang="ru-RU" sz="900" b="0" i="0" kern="1200" dirty="0" smtClean="0">
                <a:solidFill>
                  <a:schemeClr val="tx1"/>
                </a:solidFill>
                <a:effectLst/>
                <a:latin typeface="Segoe" pitchFamily="34" charset="0"/>
                <a:ea typeface="+mn-ea"/>
                <a:cs typeface="+mn-cs"/>
              </a:rPr>
              <a:t>Вы получите максимум пользы, если клиент будет работать только с фасадом. В этом случае изменения в подсистеме будут затрагивать только код фасада, а клиентский код останется рабочим.</a:t>
            </a:r>
          </a:p>
          <a:p>
            <a:r>
              <a:rPr lang="ru-RU" sz="900" b="0" i="0" kern="1200" dirty="0" smtClean="0">
                <a:solidFill>
                  <a:schemeClr val="tx1"/>
                </a:solidFill>
                <a:effectLst/>
                <a:latin typeface="Segoe" pitchFamily="34" charset="0"/>
                <a:ea typeface="+mn-ea"/>
                <a:cs typeface="+mn-cs"/>
              </a:rPr>
              <a:t>Если ответственность фасада начинает размываться, подумайте о введении дополнительных фасадов.</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3389647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9C165CB-2E58-48EB-AB6E-12BC297F0E4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6055E9-D7DD-4A1F-A10B-491F3950C12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F34296-D18F-4F03-B1A2-769FB936205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04A94B1-736D-429F-89A5-1F2DFCD2CF10}"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362693A-04D5-4377-8556-91C918C9681C}"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F284628-6F6B-4980-9493-86D19753A1DB}"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1AC50-E4CA-4FB1-B530-B46A33BC0E52}"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1CA4D562-D531-4680-897D-71DA4ADE5FCE}"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21981C5-F8D0-482D-BC34-B0FED86FCC31}"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6C527D4-45BE-4A68-8F5E-7AB6342E9E6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538D68E-DC77-4256-A62A-F93BA6ED70A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BB6C7B-4485-43FD-85CC-8CD5C480F008}"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6C61CB-C207-405C-8BF6-841368F06EC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182EDBA-8E86-41EE-9CD4-E8F5A9B93DE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E5B7FB3-D719-4761-9658-2874B42F68B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AB08D10-EE74-47AC-B5E2-CB229E21A68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58BD6-7A37-493B-B0AC-10BD6FA30C53}"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062103"/>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a:solidFill>
                  <a:schemeClr val="accent1"/>
                </a:solidFill>
                <a:latin typeface="+mj-lt"/>
                <a:ea typeface="+mj-ea"/>
                <a:cs typeface="+mj-cs"/>
              </a:rPr>
              <a:t>Фасад</a:t>
            </a:r>
          </a:p>
          <a:p>
            <a:pPr algn="ctr" defTabSz="457200" eaLnBrk="1" hangingPunct="1"/>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3665647242"/>
              </p:ext>
            </p:extLst>
          </p:nvPr>
        </p:nvGraphicFramePr>
        <p:xfrm>
          <a:off x="609600" y="304800"/>
          <a:ext cx="6348413"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91766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p:txBody>
          <a:bodyPr/>
          <a:lstStyle/>
          <a:p>
            <a:r>
              <a:rPr lang="ru-RU" dirty="0"/>
              <a:t>Фасад – паттерн, структурирующий объекты</a:t>
            </a:r>
          </a:p>
        </p:txBody>
      </p:sp>
      <p:sp>
        <p:nvSpPr>
          <p:cNvPr id="4" name="Заголовок 3"/>
          <p:cNvSpPr>
            <a:spLocks noGrp="1"/>
          </p:cNvSpPr>
          <p:nvPr>
            <p:ph type="title"/>
          </p:nvPr>
        </p:nvSpPr>
        <p:spPr/>
        <p:txBody>
          <a:bodyPr/>
          <a:lstStyle/>
          <a:p>
            <a:r>
              <a:rPr lang="ru-RU" dirty="0"/>
              <a:t>Название и классификация</a:t>
            </a:r>
          </a:p>
        </p:txBody>
      </p:sp>
    </p:spTree>
    <p:extLst>
      <p:ext uri="{BB962C8B-B14F-4D97-AF65-F5344CB8AC3E}">
        <p14:creationId xmlns:p14="http://schemas.microsoft.com/office/powerpoint/2010/main" val="313575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dirty="0"/>
              <a:t>Разбиение на подсистемы облегчает проектирование сложной </a:t>
            </a:r>
            <a:r>
              <a:rPr lang="ru-RU" dirty="0" smtClean="0"/>
              <a:t>системы</a:t>
            </a:r>
          </a:p>
          <a:p>
            <a:r>
              <a:rPr lang="ru-RU" dirty="0" smtClean="0"/>
              <a:t>Общая </a:t>
            </a:r>
            <a:r>
              <a:rPr lang="ru-RU" dirty="0"/>
              <a:t>цель всякого проектирования – свести к минимуму зависимость </a:t>
            </a:r>
            <a:r>
              <a:rPr lang="ru-RU" dirty="0" smtClean="0"/>
              <a:t>подсистем друг </a:t>
            </a:r>
            <a:r>
              <a:rPr lang="ru-RU" dirty="0"/>
              <a:t>от друга и обмен информацией между </a:t>
            </a:r>
            <a:r>
              <a:rPr lang="ru-RU" dirty="0" smtClean="0"/>
              <a:t>ними</a:t>
            </a:r>
          </a:p>
          <a:p>
            <a:r>
              <a:rPr lang="ru-RU" dirty="0" smtClean="0"/>
              <a:t>Один </a:t>
            </a:r>
            <a:r>
              <a:rPr lang="ru-RU" dirty="0"/>
              <a:t>из способов решения </a:t>
            </a:r>
            <a:r>
              <a:rPr lang="ru-RU" dirty="0" smtClean="0"/>
              <a:t>этой задачи </a:t>
            </a:r>
            <a:r>
              <a:rPr lang="ru-RU" dirty="0"/>
              <a:t>– введение объекта фасад, предоставляющий единый упрощенный </a:t>
            </a:r>
            <a:r>
              <a:rPr lang="ru-RU" dirty="0" smtClean="0"/>
              <a:t>интерфейс </a:t>
            </a:r>
            <a:r>
              <a:rPr lang="ru-RU" dirty="0"/>
              <a:t>к более сложным системным средствам</a:t>
            </a:r>
          </a:p>
        </p:txBody>
      </p:sp>
      <p:sp>
        <p:nvSpPr>
          <p:cNvPr id="3" name="Заголовок 2"/>
          <p:cNvSpPr>
            <a:spLocks noGrp="1"/>
          </p:cNvSpPr>
          <p:nvPr>
            <p:ph type="title"/>
          </p:nvPr>
        </p:nvSpPr>
        <p:spPr/>
        <p:txBody>
          <a:bodyPr/>
          <a:lstStyle/>
          <a:p>
            <a:r>
              <a:rPr lang="ru-RU" dirty="0"/>
              <a:t>Мотивация</a:t>
            </a:r>
          </a:p>
        </p:txBody>
      </p:sp>
    </p:spTree>
    <p:extLst>
      <p:ext uri="{BB962C8B-B14F-4D97-AF65-F5344CB8AC3E}">
        <p14:creationId xmlns:p14="http://schemas.microsoft.com/office/powerpoint/2010/main" val="253234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865128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61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dirty="0" smtClean="0"/>
              <a:t>Компилятор</a:t>
            </a:r>
          </a:p>
          <a:p>
            <a:pPr lvl="1"/>
            <a:r>
              <a:rPr lang="en-US" dirty="0"/>
              <a:t>Scanner (</a:t>
            </a:r>
            <a:r>
              <a:rPr lang="ru-RU" dirty="0"/>
              <a:t>лексический анализатор</a:t>
            </a:r>
            <a:r>
              <a:rPr lang="ru-RU" dirty="0" smtClean="0"/>
              <a:t>)</a:t>
            </a:r>
          </a:p>
          <a:p>
            <a:pPr lvl="1"/>
            <a:r>
              <a:rPr lang="en-US" dirty="0"/>
              <a:t>Parser (</a:t>
            </a:r>
            <a:r>
              <a:rPr lang="ru-RU" dirty="0"/>
              <a:t>синтаксический анализатор</a:t>
            </a:r>
            <a:r>
              <a:rPr lang="ru-RU" dirty="0" smtClean="0"/>
              <a:t>)</a:t>
            </a:r>
          </a:p>
          <a:p>
            <a:pPr lvl="1"/>
            <a:r>
              <a:rPr lang="en-US" dirty="0" err="1"/>
              <a:t>ProgramNode</a:t>
            </a:r>
            <a:r>
              <a:rPr lang="en-US" dirty="0"/>
              <a:t> (</a:t>
            </a:r>
            <a:r>
              <a:rPr lang="ru-RU" dirty="0"/>
              <a:t>узел программы</a:t>
            </a:r>
            <a:r>
              <a:rPr lang="ru-RU" dirty="0" smtClean="0"/>
              <a:t>)</a:t>
            </a:r>
          </a:p>
          <a:p>
            <a:pPr lvl="1"/>
            <a:r>
              <a:rPr lang="en-US" dirty="0" err="1"/>
              <a:t>BytecodeStream</a:t>
            </a:r>
            <a:r>
              <a:rPr lang="en-US" dirty="0"/>
              <a:t> (</a:t>
            </a:r>
            <a:r>
              <a:rPr lang="ru-RU" dirty="0"/>
              <a:t>поток байтовых кодов</a:t>
            </a:r>
            <a:r>
              <a:rPr lang="ru-RU" dirty="0" smtClean="0"/>
              <a:t>)</a:t>
            </a:r>
          </a:p>
          <a:p>
            <a:pPr lvl="1"/>
            <a:r>
              <a:rPr lang="en-US" dirty="0" err="1"/>
              <a:t>ProgramNodeBuilder</a:t>
            </a:r>
            <a:r>
              <a:rPr lang="en-US" dirty="0"/>
              <a:t> (</a:t>
            </a:r>
            <a:r>
              <a:rPr lang="ru-RU" dirty="0"/>
              <a:t>строитель узла программы)</a:t>
            </a:r>
          </a:p>
        </p:txBody>
      </p:sp>
      <p:sp>
        <p:nvSpPr>
          <p:cNvPr id="3" name="Заголовок 2"/>
          <p:cNvSpPr>
            <a:spLocks noGrp="1"/>
          </p:cNvSpPr>
          <p:nvPr>
            <p:ph type="title"/>
          </p:nvPr>
        </p:nvSpPr>
        <p:spPr/>
        <p:txBody>
          <a:bodyPr/>
          <a:lstStyle/>
          <a:p>
            <a:r>
              <a:rPr lang="ru-RU" dirty="0" smtClean="0"/>
              <a:t>Пример</a:t>
            </a:r>
            <a:endParaRPr lang="ru-RU" dirty="0"/>
          </a:p>
        </p:txBody>
      </p:sp>
    </p:spTree>
    <p:extLst>
      <p:ext uri="{BB962C8B-B14F-4D97-AF65-F5344CB8AC3E}">
        <p14:creationId xmlns:p14="http://schemas.microsoft.com/office/powerpoint/2010/main" val="285577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20688"/>
            <a:ext cx="903861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95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pPr marL="109728" indent="0">
              <a:buNone/>
            </a:pPr>
            <a:r>
              <a:rPr lang="ru-RU" dirty="0"/>
              <a:t>Используйте паттерн фасад, когда:</a:t>
            </a:r>
          </a:p>
          <a:p>
            <a:r>
              <a:rPr lang="ru-RU" dirty="0" smtClean="0"/>
              <a:t>хотите </a:t>
            </a:r>
            <a:r>
              <a:rPr lang="ru-RU" dirty="0"/>
              <a:t>предоставить простой интерфейс к сложной подсистеме</a:t>
            </a:r>
            <a:r>
              <a:rPr lang="ru-RU" dirty="0" smtClean="0"/>
              <a:t>. </a:t>
            </a:r>
            <a:r>
              <a:rPr lang="ru-RU" sz="2000" dirty="0"/>
              <a:t>Фасад предлагает некоторый вид системы по умолчанию, </a:t>
            </a:r>
            <a:r>
              <a:rPr lang="ru-RU" sz="2000" dirty="0" smtClean="0"/>
              <a:t>устраивающий </a:t>
            </a:r>
            <a:r>
              <a:rPr lang="ru-RU" sz="2000" dirty="0"/>
              <a:t>большинство клиентов. И лишь те объекты, которым нужны </a:t>
            </a:r>
            <a:r>
              <a:rPr lang="ru-RU" sz="2000" dirty="0" smtClean="0"/>
              <a:t>более широкие </a:t>
            </a:r>
            <a:r>
              <a:rPr lang="ru-RU" sz="2000" dirty="0"/>
              <a:t>возможности настройки, могут обратиться напрямую к тому, </a:t>
            </a:r>
            <a:r>
              <a:rPr lang="ru-RU" sz="2000" dirty="0" smtClean="0"/>
              <a:t>что находится </a:t>
            </a:r>
            <a:r>
              <a:rPr lang="ru-RU" sz="2000" dirty="0"/>
              <a:t>за </a:t>
            </a:r>
            <a:r>
              <a:rPr lang="ru-RU" sz="2000" dirty="0" smtClean="0"/>
              <a:t>фасадом</a:t>
            </a:r>
            <a:endParaRPr lang="ru-RU" dirty="0"/>
          </a:p>
          <a:p>
            <a:r>
              <a:rPr lang="ru-RU" dirty="0" smtClean="0"/>
              <a:t>между </a:t>
            </a:r>
            <a:r>
              <a:rPr lang="ru-RU" dirty="0"/>
              <a:t>клиентами и классами реализации абстракции существует много </a:t>
            </a:r>
            <a:r>
              <a:rPr lang="ru-RU" dirty="0" smtClean="0"/>
              <a:t>зависимостей</a:t>
            </a:r>
          </a:p>
          <a:p>
            <a:r>
              <a:rPr lang="ru-RU" dirty="0"/>
              <a:t>вы хотите разложить подсистему на отдельные слои. </a:t>
            </a:r>
            <a:r>
              <a:rPr lang="ru-RU" sz="2200" dirty="0"/>
              <a:t>Используйте фасад </a:t>
            </a:r>
            <a:r>
              <a:rPr lang="ru-RU" sz="2200" dirty="0" smtClean="0"/>
              <a:t>для определения </a:t>
            </a:r>
            <a:r>
              <a:rPr lang="ru-RU" sz="2200" dirty="0"/>
              <a:t>точки входа на каждый уровень подсистемы. Если </a:t>
            </a:r>
            <a:r>
              <a:rPr lang="ru-RU" sz="2200" dirty="0" smtClean="0"/>
              <a:t>подсистемы </a:t>
            </a:r>
            <a:r>
              <a:rPr lang="ru-RU" sz="2200" dirty="0"/>
              <a:t>зависят друг от друга, то зависимость можно упростить, разрешив </a:t>
            </a:r>
            <a:r>
              <a:rPr lang="ru-RU" sz="2200" dirty="0" smtClean="0"/>
              <a:t>подсистемам </a:t>
            </a:r>
            <a:r>
              <a:rPr lang="ru-RU" sz="2200" dirty="0"/>
              <a:t>обмениваться информацией только через фасады</a:t>
            </a:r>
            <a:endParaRPr lang="ru-RU" dirty="0"/>
          </a:p>
        </p:txBody>
      </p:sp>
      <p:sp>
        <p:nvSpPr>
          <p:cNvPr id="3" name="Заголовок 2"/>
          <p:cNvSpPr>
            <a:spLocks noGrp="1"/>
          </p:cNvSpPr>
          <p:nvPr>
            <p:ph type="title"/>
          </p:nvPr>
        </p:nvSpPr>
        <p:spPr/>
        <p:txBody>
          <a:bodyPr/>
          <a:lstStyle/>
          <a:p>
            <a:r>
              <a:rPr lang="ru-RU" dirty="0"/>
              <a:t>Применимость</a:t>
            </a:r>
          </a:p>
        </p:txBody>
      </p:sp>
    </p:spTree>
    <p:extLst>
      <p:ext uri="{BB962C8B-B14F-4D97-AF65-F5344CB8AC3E}">
        <p14:creationId xmlns:p14="http://schemas.microsoft.com/office/powerpoint/2010/main" val="107300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11373"/>
            <a:ext cx="6347713" cy="1320800"/>
          </a:xfrm>
        </p:spPr>
        <p:txBody>
          <a:bodyPr/>
          <a:lstStyle/>
          <a:p>
            <a:r>
              <a:rPr lang="ru-RU" b="1" dirty="0"/>
              <a:t>Фасад</a:t>
            </a:r>
            <a:endParaRPr lang="ru-RU" dirty="0"/>
          </a:p>
        </p:txBody>
      </p:sp>
      <p:sp>
        <p:nvSpPr>
          <p:cNvPr id="3" name="Объект 2"/>
          <p:cNvSpPr>
            <a:spLocks noGrp="1"/>
          </p:cNvSpPr>
          <p:nvPr>
            <p:ph idx="1"/>
          </p:nvPr>
        </p:nvSpPr>
        <p:spPr>
          <a:xfrm>
            <a:off x="609599" y="663812"/>
            <a:ext cx="6347714" cy="3880773"/>
          </a:xfrm>
        </p:spPr>
        <p:txBody>
          <a:bodyPr/>
          <a:lstStyle/>
          <a:p>
            <a:r>
              <a:rPr lang="ru-RU" b="1" dirty="0"/>
              <a:t>Фасад</a:t>
            </a:r>
            <a:r>
              <a:rPr lang="ru-RU" dirty="0"/>
              <a:t> — это структурный паттерн проектирования, который предоставляет простой интерфейс к сложной системе классов, библиотеке или </a:t>
            </a:r>
            <a:r>
              <a:rPr lang="ru-RU" dirty="0" err="1"/>
              <a:t>фреймворку</a:t>
            </a:r>
            <a:r>
              <a:rPr lang="ru-RU" dirty="0"/>
              <a:t>.</a:t>
            </a:r>
          </a:p>
          <a:p>
            <a:r>
              <a:rPr lang="ru-RU" dirty="0"/>
              <a:t>Предоставляет унифицированный интерфейс вместо набора интерфейсов некоторой подсистемы</a:t>
            </a:r>
          </a:p>
          <a:p>
            <a:r>
              <a:rPr lang="ru-RU" dirty="0"/>
              <a:t>Фасад определяет интерфейс более высокого уровня, который упрощает использование подсистемы</a:t>
            </a:r>
          </a:p>
          <a:p>
            <a:r>
              <a:rPr lang="ru-RU" dirty="0"/>
              <a:t/>
            </a:r>
            <a:br>
              <a:rPr lang="ru-RU"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29718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Решение</a:t>
            </a:r>
            <a:br>
              <a:rPr lang="ru-RU" b="1" dirty="0"/>
            </a:br>
            <a:endParaRPr lang="ru-RU" dirty="0"/>
          </a:p>
        </p:txBody>
      </p:sp>
      <p:sp>
        <p:nvSpPr>
          <p:cNvPr id="3" name="Объект 2"/>
          <p:cNvSpPr>
            <a:spLocks noGrp="1"/>
          </p:cNvSpPr>
          <p:nvPr>
            <p:ph idx="1"/>
          </p:nvPr>
        </p:nvSpPr>
        <p:spPr>
          <a:xfrm>
            <a:off x="609599" y="2160591"/>
            <a:ext cx="6347714" cy="2640010"/>
          </a:xfrm>
        </p:spPr>
        <p:txBody>
          <a:bodyPr/>
          <a:lstStyle/>
          <a:p>
            <a:r>
              <a:rPr lang="ru-RU" dirty="0"/>
              <a:t>Фасад — это простой интерфейс для работы со сложной подсистемой, содержащей множество классов. </a:t>
            </a:r>
            <a:endParaRPr lang="ru-RU" dirty="0" smtClean="0"/>
          </a:p>
          <a:p>
            <a:r>
              <a:rPr lang="ru-RU" dirty="0" smtClean="0"/>
              <a:t>Фасад </a:t>
            </a:r>
            <a:r>
              <a:rPr lang="ru-RU" dirty="0"/>
              <a:t>может иметь урезанный интерфейс, не имеющий 100% функциональности, которой можно достичь, используя сложную подсистему напрямую. Но он предоставляет именно те </a:t>
            </a:r>
            <a:r>
              <a:rPr lang="ru-RU" dirty="0" err="1"/>
              <a:t>фичи</a:t>
            </a:r>
            <a:r>
              <a:rPr lang="ru-RU" dirty="0"/>
              <a:t>, которые нужны клиенту, и скрывает все остальные.</a:t>
            </a:r>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9309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ÐÑÐ¸Ð¼ÐµÑ ÑÐµÐ»ÐµÑÐ¾Ð½Ð½Ð¾Ð³Ð¾ Ð·Ð°ÐºÐ°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95465"/>
            <a:ext cx="7160534" cy="277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34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3074" name="Picture 2" descr="Ð¡ÑÑÑÐºÑÑÑÐ° ÐºÐ»Ð°ÑÑÐ¾Ð² Ð¿Ð°ÑÑÐµÑÐ½Ð° Ð¤Ð°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46322"/>
            <a:ext cx="5334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4098" name="Picture 2" descr="Ð¡ÑÑÑÐºÑÑÑÐ° ÐºÐ»Ð°ÑÑÐ¾Ð² Ð¿ÑÐ¸Ð¼ÐµÑÐ° Ð¿Ð°ÑÑÐµÑÐ½Ð° Ð¤Ð°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31" y="1447800"/>
            <a:ext cx="6562119" cy="437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97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Прямоугольник 4"/>
          <p:cNvSpPr/>
          <p:nvPr/>
        </p:nvSpPr>
        <p:spPr>
          <a:xfrm>
            <a:off x="76200" y="152400"/>
            <a:ext cx="8915400" cy="6524863"/>
          </a:xfrm>
          <a:prstGeom prst="rect">
            <a:avLst/>
          </a:prstGeom>
        </p:spPr>
        <p:txBody>
          <a:bodyPr wrap="square" numCol="2">
            <a:spAutoFit/>
          </a:bodyPr>
          <a:lstStyle/>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namespace</a:t>
            </a:r>
            <a:r>
              <a:rPr lang="en-US" sz="1100" dirty="0">
                <a:solidFill>
                  <a:srgbClr val="000000"/>
                </a:solidFill>
                <a:latin typeface="Consolas" panose="020B0609020204030204" pitchFamily="49" charset="0"/>
              </a:rPr>
              <a:t> Library</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SubsystemA</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A1()</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"Subsystem A, Method A1</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A2()</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"Subsystem A, Method A2</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SubsystemB</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B1()</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"Subsystem B, Method B1</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SubsystemC</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internal</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C1()</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"Subsystem C, Method C1</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smtClean="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r>
              <a:rPr lang="en-US" sz="1100" dirty="0" smtClean="0">
                <a:solidFill>
                  <a:srgbClr val="0000FF"/>
                </a:solidFill>
                <a:latin typeface="Consolas" panose="020B0609020204030204" pitchFamily="49" charset="0"/>
              </a:rPr>
              <a:t>public</a:t>
            </a:r>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Facade</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Library.SubsystemA</a:t>
            </a:r>
            <a:r>
              <a:rPr lang="en-US" sz="1100" dirty="0">
                <a:solidFill>
                  <a:srgbClr val="000000"/>
                </a:solidFill>
                <a:latin typeface="Consolas" panose="020B0609020204030204" pitchFamily="49" charset="0"/>
              </a:rPr>
              <a:t> a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Library.SubsystemA</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Library.SubsystemB</a:t>
            </a:r>
            <a:r>
              <a:rPr lang="en-US" sz="1100" dirty="0">
                <a:solidFill>
                  <a:srgbClr val="000000"/>
                </a:solidFill>
                <a:latin typeface="Consolas" panose="020B0609020204030204" pitchFamily="49" charset="0"/>
              </a:rPr>
              <a:t> b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Library.SubsystemB</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Library.SubsystemC</a:t>
            </a:r>
            <a:r>
              <a:rPr lang="en-US" sz="1100" dirty="0">
                <a:solidFill>
                  <a:srgbClr val="000000"/>
                </a:solidFill>
                <a:latin typeface="Consolas" panose="020B0609020204030204" pitchFamily="49" charset="0"/>
              </a:rPr>
              <a:t> c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Library.SubsystemC</a:t>
            </a:r>
            <a:r>
              <a:rPr lang="en-US"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Operation1()</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"Operation 1</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a.A1() +</a:t>
            </a:r>
          </a:p>
          <a:p>
            <a:r>
              <a:rPr lang="en-US" sz="1100" dirty="0">
                <a:solidFill>
                  <a:srgbClr val="000000"/>
                </a:solidFill>
                <a:latin typeface="Consolas" panose="020B0609020204030204" pitchFamily="49" charset="0"/>
              </a:rPr>
              <a:t>                              a.A2() +</a:t>
            </a:r>
          </a:p>
          <a:p>
            <a:r>
              <a:rPr lang="en-US" sz="1100" dirty="0">
                <a:solidFill>
                  <a:srgbClr val="000000"/>
                </a:solidFill>
                <a:latin typeface="Consolas" panose="020B0609020204030204" pitchFamily="49" charset="0"/>
              </a:rPr>
              <a:t>                              b.B1());</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Operation2()</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"Operation 2</a:t>
            </a:r>
            <a:r>
              <a:rPr lang="en-US" sz="1100" dirty="0">
                <a:solidFill>
                  <a:srgbClr val="FF007F"/>
                </a:solidFill>
                <a:latin typeface="Consolas" panose="020B0609020204030204" pitchFamily="49" charset="0"/>
              </a:rPr>
              <a:t>\n</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b.B1() +</a:t>
            </a:r>
          </a:p>
          <a:p>
            <a:r>
              <a:rPr lang="en-US" sz="1100" dirty="0">
                <a:solidFill>
                  <a:srgbClr val="000000"/>
                </a:solidFill>
                <a:latin typeface="Consolas" panose="020B0609020204030204" pitchFamily="49" charset="0"/>
              </a:rPr>
              <a:t>                              c.C1());</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Program</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args</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Facade </a:t>
            </a:r>
            <a:r>
              <a:rPr lang="en-US" sz="1100" dirty="0" err="1">
                <a:solidFill>
                  <a:srgbClr val="000000"/>
                </a:solidFill>
                <a:latin typeface="Consolas" panose="020B0609020204030204" pitchFamily="49" charset="0"/>
              </a:rPr>
              <a:t>facade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Facade();</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facade.Operation1();</a:t>
            </a:r>
          </a:p>
          <a:p>
            <a:r>
              <a:rPr lang="en-US" sz="1100" dirty="0">
                <a:solidFill>
                  <a:srgbClr val="000000"/>
                </a:solidFill>
                <a:latin typeface="Consolas" panose="020B0609020204030204" pitchFamily="49" charset="0"/>
              </a:rPr>
              <a:t>            facade.Operation2();</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Wait for user</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Console.Read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endParaRPr lang="ru-RU" sz="1100" dirty="0"/>
          </a:p>
          <a:p>
            <a:endParaRPr lang="ru-RU" sz="1100" dirty="0">
              <a:solidFill>
                <a:srgbClr val="000000"/>
              </a:solidFill>
              <a:latin typeface="Consolas" panose="020B0609020204030204" pitchFamily="49" charset="0"/>
            </a:endParaRPr>
          </a:p>
          <a:p>
            <a:endParaRPr lang="ru-RU" sz="1100" dirty="0" smtClean="0">
              <a:solidFill>
                <a:srgbClr val="000000"/>
              </a:solidFill>
              <a:latin typeface="Consolas" panose="020B0609020204030204" pitchFamily="49" charset="0"/>
            </a:endParaRPr>
          </a:p>
          <a:p>
            <a:endParaRPr lang="ru-RU" sz="1100" dirty="0" smtClean="0">
              <a:solidFill>
                <a:srgbClr val="000000"/>
              </a:solidFill>
              <a:latin typeface="Consolas" panose="020B0609020204030204" pitchFamily="49" charset="0"/>
            </a:endParaRPr>
          </a:p>
        </p:txBody>
      </p:sp>
    </p:spTree>
    <p:extLst>
      <p:ext uri="{BB962C8B-B14F-4D97-AF65-F5344CB8AC3E}">
        <p14:creationId xmlns:p14="http://schemas.microsoft.com/office/powerpoint/2010/main" val="158880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Применимость</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972617764"/>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1586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Шаги реализации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5" name="Схема 4"/>
          <p:cNvGraphicFramePr/>
          <p:nvPr>
            <p:extLst>
              <p:ext uri="{D42A27DB-BD31-4B8C-83A1-F6EECF244321}">
                <p14:modId xmlns:p14="http://schemas.microsoft.com/office/powerpoint/2010/main" val="3430408044"/>
              </p:ext>
            </p:extLst>
          </p:nvPr>
        </p:nvGraphicFramePr>
        <p:xfrm>
          <a:off x="348676" y="1371600"/>
          <a:ext cx="7423724"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9418820"/>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1004</Words>
  <Application>Microsoft Office PowerPoint</Application>
  <PresentationFormat>Экран (4:3)</PresentationFormat>
  <Paragraphs>180</Paragraphs>
  <Slides>17</Slides>
  <Notes>11</Notes>
  <HiddenSlides>0</HiddenSlides>
  <MMClips>0</MMClips>
  <ScaleCrop>false</ScaleCrop>
  <HeadingPairs>
    <vt:vector size="4" baseType="variant">
      <vt:variant>
        <vt:lpstr>Тема</vt:lpstr>
      </vt:variant>
      <vt:variant>
        <vt:i4>4</vt:i4>
      </vt:variant>
      <vt:variant>
        <vt:lpstr>Заголовки слайдов</vt:lpstr>
      </vt:variant>
      <vt:variant>
        <vt:i4>17</vt:i4>
      </vt:variant>
    </vt:vector>
  </HeadingPairs>
  <TitlesOfParts>
    <vt:vector size="21" baseType="lpstr">
      <vt:lpstr>1_Dark Blue Satin Segoe Template</vt:lpstr>
      <vt:lpstr>White with Courier font for code slides</vt:lpstr>
      <vt:lpstr>1_Orange_Swirls_Template_Segoe</vt:lpstr>
      <vt:lpstr>Грань</vt:lpstr>
      <vt:lpstr>Архитектура программных систем</vt:lpstr>
      <vt:lpstr>Фасад</vt:lpstr>
      <vt:lpstr>Решение </vt:lpstr>
      <vt:lpstr>Аналогия из жизни </vt:lpstr>
      <vt:lpstr>Структура </vt:lpstr>
      <vt:lpstr>Презентация PowerPoint</vt:lpstr>
      <vt:lpstr>Презентация PowerPoint</vt:lpstr>
      <vt:lpstr>Применимость </vt:lpstr>
      <vt:lpstr>Шаги реализации </vt:lpstr>
      <vt:lpstr>Презентация PowerPoint</vt:lpstr>
      <vt:lpstr>Вопросы?</vt:lpstr>
      <vt:lpstr>Название и классификация</vt:lpstr>
      <vt:lpstr>Мотивация</vt:lpstr>
      <vt:lpstr>Презентация PowerPoint</vt:lpstr>
      <vt:lpstr>Пример</vt:lpstr>
      <vt:lpstr>Презентация PowerPoint</vt:lpstr>
      <vt:lpstr>Применимость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2023-04-06T10:29:31Z</dcterms:modified>
</cp:coreProperties>
</file>