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8"/>
  </p:notesMasterIdLst>
  <p:handoutMasterIdLst>
    <p:handoutMasterId r:id="rId19"/>
  </p:handoutMasterIdLst>
  <p:sldIdLst>
    <p:sldId id="338" r:id="rId5"/>
    <p:sldId id="354" r:id="rId6"/>
    <p:sldId id="355" r:id="rId7"/>
    <p:sldId id="356" r:id="rId8"/>
    <p:sldId id="357" r:id="rId9"/>
    <p:sldId id="358" r:id="rId10"/>
    <p:sldId id="359" r:id="rId11"/>
    <p:sldId id="363" r:id="rId12"/>
    <p:sldId id="364" r:id="rId13"/>
    <p:sldId id="360" r:id="rId14"/>
    <p:sldId id="361" r:id="rId15"/>
    <p:sldId id="362" r:id="rId16"/>
    <p:sldId id="339" r:id="rId17"/>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99" autoAdjust="0"/>
    <p:restoredTop sz="99557" autoAdjust="0"/>
  </p:normalViewPr>
  <p:slideViewPr>
    <p:cSldViewPr>
      <p:cViewPr varScale="1">
        <p:scale>
          <a:sx n="135" d="100"/>
          <a:sy n="135" d="100"/>
        </p:scale>
        <p:origin x="-162" y="-9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D2B66-DCD5-4443-BBE8-E0469DDB3244}" type="doc">
      <dgm:prSet loTypeId="urn:microsoft.com/office/officeart/2005/8/layout/bProcess3" loCatId="process" qsTypeId="urn:microsoft.com/office/officeart/2005/8/quickstyle/simple4" qsCatId="simple" csTypeId="urn:microsoft.com/office/officeart/2005/8/colors/colorful1" csCatId="colorful" phldr="1"/>
      <dgm:spPr/>
      <dgm:t>
        <a:bodyPr/>
        <a:lstStyle/>
        <a:p>
          <a:endParaRPr lang="ru-RU"/>
        </a:p>
      </dgm:t>
    </dgm:pt>
    <dgm:pt modelId="{72F1FDC3-3BCD-4ABD-93D7-3C9DDAB76552}">
      <dgm:prSet/>
      <dgm:spPr/>
      <dgm:t>
        <a:bodyPr/>
        <a:lstStyle/>
        <a:p>
          <a:r>
            <a:rPr lang="ru-RU" smtClean="0"/>
            <a:t>Определите интерфейс, который бы сделал заместитель и оригинальный объект взаимозаменяемыми.</a:t>
          </a:r>
          <a:endParaRPr lang="ru-RU" dirty="0"/>
        </a:p>
      </dgm:t>
    </dgm:pt>
    <dgm:pt modelId="{2440D00E-901F-403D-ABA5-41E13B434226}" type="parTrans" cxnId="{27B668FB-09A5-4E22-9122-27E37DC8DB81}">
      <dgm:prSet/>
      <dgm:spPr/>
      <dgm:t>
        <a:bodyPr/>
        <a:lstStyle/>
        <a:p>
          <a:endParaRPr lang="ru-RU"/>
        </a:p>
      </dgm:t>
    </dgm:pt>
    <dgm:pt modelId="{57250917-13BE-48B7-9834-5F6FF224C80A}" type="sibTrans" cxnId="{27B668FB-09A5-4E22-9122-27E37DC8DB81}">
      <dgm:prSet/>
      <dgm:spPr/>
      <dgm:t>
        <a:bodyPr/>
        <a:lstStyle/>
        <a:p>
          <a:endParaRPr lang="ru-RU"/>
        </a:p>
      </dgm:t>
    </dgm:pt>
    <dgm:pt modelId="{0B763073-818B-46B6-BE0C-B7AF3E40E017}">
      <dgm:prSet/>
      <dgm:spPr/>
      <dgm:t>
        <a:bodyPr/>
        <a:lstStyle/>
        <a:p>
          <a:r>
            <a:rPr lang="ru-RU" smtClean="0"/>
            <a:t>Создайте класс заместителя. Он должен содержать ссылку на сервисный объект. Чаще всего, сервисный объект создаётся самим заместителем. В редких случаях заместитель получает готовый сервисный объект от клиента через конструктор.</a:t>
          </a:r>
          <a:endParaRPr lang="ru-RU" dirty="0"/>
        </a:p>
      </dgm:t>
    </dgm:pt>
    <dgm:pt modelId="{51137497-F3BA-475E-AFA4-C7B887EFD6C1}" type="parTrans" cxnId="{E2B128C8-B1BD-4C92-A5AB-EA19302B6468}">
      <dgm:prSet/>
      <dgm:spPr/>
      <dgm:t>
        <a:bodyPr/>
        <a:lstStyle/>
        <a:p>
          <a:endParaRPr lang="ru-RU"/>
        </a:p>
      </dgm:t>
    </dgm:pt>
    <dgm:pt modelId="{851C78B6-F8ED-4156-BC73-1987DE53C97F}" type="sibTrans" cxnId="{E2B128C8-B1BD-4C92-A5AB-EA19302B6468}">
      <dgm:prSet/>
      <dgm:spPr/>
      <dgm:t>
        <a:bodyPr/>
        <a:lstStyle/>
        <a:p>
          <a:endParaRPr lang="ru-RU"/>
        </a:p>
      </dgm:t>
    </dgm:pt>
    <dgm:pt modelId="{E2A82EA3-3415-45EE-9D85-A03B4B58A1B2}">
      <dgm:prSet/>
      <dgm:spPr/>
      <dgm:t>
        <a:bodyPr/>
        <a:lstStyle/>
        <a:p>
          <a:r>
            <a:rPr lang="ru-RU" smtClean="0"/>
            <a:t>Реализуйте методы заместителя в зависимости от его предназначения. В большинстве случаев, проделав какую-то полезную работу, методы заместителя должны передать запрос сервисному объекту.</a:t>
          </a:r>
          <a:endParaRPr lang="ru-RU" dirty="0"/>
        </a:p>
      </dgm:t>
    </dgm:pt>
    <dgm:pt modelId="{A7133371-4D33-4198-BC18-CDC36A19ED49}" type="parTrans" cxnId="{3CDB6D0E-1821-4C1B-AF02-00246EC7F6DC}">
      <dgm:prSet/>
      <dgm:spPr/>
      <dgm:t>
        <a:bodyPr/>
        <a:lstStyle/>
        <a:p>
          <a:endParaRPr lang="ru-RU"/>
        </a:p>
      </dgm:t>
    </dgm:pt>
    <dgm:pt modelId="{23DCEB81-D941-44F6-BD40-DDA85A22504A}" type="sibTrans" cxnId="{3CDB6D0E-1821-4C1B-AF02-00246EC7F6DC}">
      <dgm:prSet/>
      <dgm:spPr/>
      <dgm:t>
        <a:bodyPr/>
        <a:lstStyle/>
        <a:p>
          <a:endParaRPr lang="ru-RU"/>
        </a:p>
      </dgm:t>
    </dgm:pt>
    <dgm:pt modelId="{F969C9E3-1C9E-4D33-A322-0A3E612E52D0}">
      <dgm:prSet/>
      <dgm:spPr/>
      <dgm:t>
        <a:bodyPr/>
        <a:lstStyle/>
        <a:p>
          <a:r>
            <a:rPr lang="ru-RU" smtClean="0"/>
            <a:t>Подумайте о введении фабрики, которая решала бы, какой из объектов создавать — заместитель или реальный сервисный объект. Но, с другой стороны, эта логика может быть помещена в создающий метод самого заместителя.</a:t>
          </a:r>
          <a:endParaRPr lang="ru-RU" dirty="0"/>
        </a:p>
      </dgm:t>
    </dgm:pt>
    <dgm:pt modelId="{3CCEE204-8F73-47E2-B97E-D760EEED9D4D}" type="parTrans" cxnId="{BFCD6225-C514-4EBE-A431-4CA41963B647}">
      <dgm:prSet/>
      <dgm:spPr/>
      <dgm:t>
        <a:bodyPr/>
        <a:lstStyle/>
        <a:p>
          <a:endParaRPr lang="ru-RU"/>
        </a:p>
      </dgm:t>
    </dgm:pt>
    <dgm:pt modelId="{67BE0FB7-1F6C-4168-986A-11F3D2C87DB7}" type="sibTrans" cxnId="{BFCD6225-C514-4EBE-A431-4CA41963B647}">
      <dgm:prSet/>
      <dgm:spPr/>
      <dgm:t>
        <a:bodyPr/>
        <a:lstStyle/>
        <a:p>
          <a:endParaRPr lang="ru-RU"/>
        </a:p>
      </dgm:t>
    </dgm:pt>
    <dgm:pt modelId="{C3B7A112-DC99-44D8-B719-102A59E9B908}">
      <dgm:prSet/>
      <dgm:spPr/>
      <dgm:t>
        <a:bodyPr/>
        <a:lstStyle/>
        <a:p>
          <a:r>
            <a:rPr lang="ru-RU" dirty="0" smtClean="0"/>
            <a:t>Подумайте, не реализовать ли вам ленивую инициализацию сервисного объекта при первом обращении клиента к методам заместителя.</a:t>
          </a:r>
          <a:endParaRPr lang="ru-RU" dirty="0"/>
        </a:p>
      </dgm:t>
    </dgm:pt>
    <dgm:pt modelId="{E92D5256-2BB4-4C83-8C94-A42031737963}" type="parTrans" cxnId="{F907253F-B0B5-4431-B92B-36A2BB5EC4CD}">
      <dgm:prSet/>
      <dgm:spPr/>
      <dgm:t>
        <a:bodyPr/>
        <a:lstStyle/>
        <a:p>
          <a:endParaRPr lang="ru-RU"/>
        </a:p>
      </dgm:t>
    </dgm:pt>
    <dgm:pt modelId="{231BE2F7-921D-4368-8D6B-15424A3A8304}" type="sibTrans" cxnId="{F907253F-B0B5-4431-B92B-36A2BB5EC4CD}">
      <dgm:prSet/>
      <dgm:spPr/>
      <dgm:t>
        <a:bodyPr/>
        <a:lstStyle/>
        <a:p>
          <a:endParaRPr lang="ru-RU"/>
        </a:p>
      </dgm:t>
    </dgm:pt>
    <dgm:pt modelId="{2F1BB369-868D-4751-B209-AA50CAACE89A}" type="pres">
      <dgm:prSet presAssocID="{66FD2B66-DCD5-4443-BBE8-E0469DDB3244}" presName="Name0" presStyleCnt="0">
        <dgm:presLayoutVars>
          <dgm:dir/>
          <dgm:resizeHandles val="exact"/>
        </dgm:presLayoutVars>
      </dgm:prSet>
      <dgm:spPr/>
      <dgm:t>
        <a:bodyPr/>
        <a:lstStyle/>
        <a:p>
          <a:endParaRPr lang="ru-RU"/>
        </a:p>
      </dgm:t>
    </dgm:pt>
    <dgm:pt modelId="{5F63B5C6-3926-4180-AEC9-E9B5445F6F67}" type="pres">
      <dgm:prSet presAssocID="{72F1FDC3-3BCD-4ABD-93D7-3C9DDAB76552}" presName="node" presStyleLbl="node1" presStyleIdx="0" presStyleCnt="5">
        <dgm:presLayoutVars>
          <dgm:bulletEnabled val="1"/>
        </dgm:presLayoutVars>
      </dgm:prSet>
      <dgm:spPr/>
      <dgm:t>
        <a:bodyPr/>
        <a:lstStyle/>
        <a:p>
          <a:endParaRPr lang="ru-RU"/>
        </a:p>
      </dgm:t>
    </dgm:pt>
    <dgm:pt modelId="{70019B5B-F76F-458A-B505-0EDBC60810DB}" type="pres">
      <dgm:prSet presAssocID="{57250917-13BE-48B7-9834-5F6FF224C80A}" presName="sibTrans" presStyleLbl="sibTrans1D1" presStyleIdx="0" presStyleCnt="4"/>
      <dgm:spPr/>
      <dgm:t>
        <a:bodyPr/>
        <a:lstStyle/>
        <a:p>
          <a:endParaRPr lang="ru-RU"/>
        </a:p>
      </dgm:t>
    </dgm:pt>
    <dgm:pt modelId="{10208062-B043-47AC-AE07-52E9146A7D7E}" type="pres">
      <dgm:prSet presAssocID="{57250917-13BE-48B7-9834-5F6FF224C80A}" presName="connectorText" presStyleLbl="sibTrans1D1" presStyleIdx="0" presStyleCnt="4"/>
      <dgm:spPr/>
      <dgm:t>
        <a:bodyPr/>
        <a:lstStyle/>
        <a:p>
          <a:endParaRPr lang="ru-RU"/>
        </a:p>
      </dgm:t>
    </dgm:pt>
    <dgm:pt modelId="{61B9ED6B-C703-4D18-8CBF-1CE1B16356F1}" type="pres">
      <dgm:prSet presAssocID="{0B763073-818B-46B6-BE0C-B7AF3E40E017}" presName="node" presStyleLbl="node1" presStyleIdx="1" presStyleCnt="5">
        <dgm:presLayoutVars>
          <dgm:bulletEnabled val="1"/>
        </dgm:presLayoutVars>
      </dgm:prSet>
      <dgm:spPr/>
      <dgm:t>
        <a:bodyPr/>
        <a:lstStyle/>
        <a:p>
          <a:endParaRPr lang="ru-RU"/>
        </a:p>
      </dgm:t>
    </dgm:pt>
    <dgm:pt modelId="{D48AD51F-FC34-4975-8182-F96FA76D0D40}" type="pres">
      <dgm:prSet presAssocID="{851C78B6-F8ED-4156-BC73-1987DE53C97F}" presName="sibTrans" presStyleLbl="sibTrans1D1" presStyleIdx="1" presStyleCnt="4"/>
      <dgm:spPr/>
      <dgm:t>
        <a:bodyPr/>
        <a:lstStyle/>
        <a:p>
          <a:endParaRPr lang="ru-RU"/>
        </a:p>
      </dgm:t>
    </dgm:pt>
    <dgm:pt modelId="{1BEEF647-8580-43DB-A84C-50BA5486DFDD}" type="pres">
      <dgm:prSet presAssocID="{851C78B6-F8ED-4156-BC73-1987DE53C97F}" presName="connectorText" presStyleLbl="sibTrans1D1" presStyleIdx="1" presStyleCnt="4"/>
      <dgm:spPr/>
      <dgm:t>
        <a:bodyPr/>
        <a:lstStyle/>
        <a:p>
          <a:endParaRPr lang="ru-RU"/>
        </a:p>
      </dgm:t>
    </dgm:pt>
    <dgm:pt modelId="{29D7181A-044C-40B2-B221-BF3024CFAA3E}" type="pres">
      <dgm:prSet presAssocID="{E2A82EA3-3415-45EE-9D85-A03B4B58A1B2}" presName="node" presStyleLbl="node1" presStyleIdx="2" presStyleCnt="5">
        <dgm:presLayoutVars>
          <dgm:bulletEnabled val="1"/>
        </dgm:presLayoutVars>
      </dgm:prSet>
      <dgm:spPr/>
      <dgm:t>
        <a:bodyPr/>
        <a:lstStyle/>
        <a:p>
          <a:endParaRPr lang="ru-RU"/>
        </a:p>
      </dgm:t>
    </dgm:pt>
    <dgm:pt modelId="{DC7CC232-55F1-4814-9448-6ABEB931383C}" type="pres">
      <dgm:prSet presAssocID="{23DCEB81-D941-44F6-BD40-DDA85A22504A}" presName="sibTrans" presStyleLbl="sibTrans1D1" presStyleIdx="2" presStyleCnt="4"/>
      <dgm:spPr/>
      <dgm:t>
        <a:bodyPr/>
        <a:lstStyle/>
        <a:p>
          <a:endParaRPr lang="ru-RU"/>
        </a:p>
      </dgm:t>
    </dgm:pt>
    <dgm:pt modelId="{CEC3D701-710E-4AE9-B299-25BF3853D647}" type="pres">
      <dgm:prSet presAssocID="{23DCEB81-D941-44F6-BD40-DDA85A22504A}" presName="connectorText" presStyleLbl="sibTrans1D1" presStyleIdx="2" presStyleCnt="4"/>
      <dgm:spPr/>
      <dgm:t>
        <a:bodyPr/>
        <a:lstStyle/>
        <a:p>
          <a:endParaRPr lang="ru-RU"/>
        </a:p>
      </dgm:t>
    </dgm:pt>
    <dgm:pt modelId="{D67D348C-C454-4595-832B-0DC80C6EECC7}" type="pres">
      <dgm:prSet presAssocID="{F969C9E3-1C9E-4D33-A322-0A3E612E52D0}" presName="node" presStyleLbl="node1" presStyleIdx="3" presStyleCnt="5">
        <dgm:presLayoutVars>
          <dgm:bulletEnabled val="1"/>
        </dgm:presLayoutVars>
      </dgm:prSet>
      <dgm:spPr/>
      <dgm:t>
        <a:bodyPr/>
        <a:lstStyle/>
        <a:p>
          <a:endParaRPr lang="ru-RU"/>
        </a:p>
      </dgm:t>
    </dgm:pt>
    <dgm:pt modelId="{A428AF14-D95D-42B1-8490-C02A78FBDE55}" type="pres">
      <dgm:prSet presAssocID="{67BE0FB7-1F6C-4168-986A-11F3D2C87DB7}" presName="sibTrans" presStyleLbl="sibTrans1D1" presStyleIdx="3" presStyleCnt="4"/>
      <dgm:spPr/>
      <dgm:t>
        <a:bodyPr/>
        <a:lstStyle/>
        <a:p>
          <a:endParaRPr lang="ru-RU"/>
        </a:p>
      </dgm:t>
    </dgm:pt>
    <dgm:pt modelId="{B7C5D483-7275-400C-9600-BDE2EEF186C4}" type="pres">
      <dgm:prSet presAssocID="{67BE0FB7-1F6C-4168-986A-11F3D2C87DB7}" presName="connectorText" presStyleLbl="sibTrans1D1" presStyleIdx="3" presStyleCnt="4"/>
      <dgm:spPr/>
      <dgm:t>
        <a:bodyPr/>
        <a:lstStyle/>
        <a:p>
          <a:endParaRPr lang="ru-RU"/>
        </a:p>
      </dgm:t>
    </dgm:pt>
    <dgm:pt modelId="{1219F410-7635-4415-8043-EA833B8D4624}" type="pres">
      <dgm:prSet presAssocID="{C3B7A112-DC99-44D8-B719-102A59E9B908}" presName="node" presStyleLbl="node1" presStyleIdx="4" presStyleCnt="5">
        <dgm:presLayoutVars>
          <dgm:bulletEnabled val="1"/>
        </dgm:presLayoutVars>
      </dgm:prSet>
      <dgm:spPr/>
      <dgm:t>
        <a:bodyPr/>
        <a:lstStyle/>
        <a:p>
          <a:endParaRPr lang="ru-RU"/>
        </a:p>
      </dgm:t>
    </dgm:pt>
  </dgm:ptLst>
  <dgm:cxnLst>
    <dgm:cxn modelId="{09E5F475-6993-48E8-BC1F-EDBE5C44F03D}" type="presOf" srcId="{C3B7A112-DC99-44D8-B719-102A59E9B908}" destId="{1219F410-7635-4415-8043-EA833B8D4624}" srcOrd="0" destOrd="0" presId="urn:microsoft.com/office/officeart/2005/8/layout/bProcess3"/>
    <dgm:cxn modelId="{89E83AF1-E943-4591-93C4-294FF3406D64}" type="presOf" srcId="{23DCEB81-D941-44F6-BD40-DDA85A22504A}" destId="{CEC3D701-710E-4AE9-B299-25BF3853D647}" srcOrd="1" destOrd="0" presId="urn:microsoft.com/office/officeart/2005/8/layout/bProcess3"/>
    <dgm:cxn modelId="{F907253F-B0B5-4431-B92B-36A2BB5EC4CD}" srcId="{66FD2B66-DCD5-4443-BBE8-E0469DDB3244}" destId="{C3B7A112-DC99-44D8-B719-102A59E9B908}" srcOrd="4" destOrd="0" parTransId="{E92D5256-2BB4-4C83-8C94-A42031737963}" sibTransId="{231BE2F7-921D-4368-8D6B-15424A3A8304}"/>
    <dgm:cxn modelId="{E696D5D0-2F0C-4BAC-AC6C-F9615EF3716F}" type="presOf" srcId="{72F1FDC3-3BCD-4ABD-93D7-3C9DDAB76552}" destId="{5F63B5C6-3926-4180-AEC9-E9B5445F6F67}" srcOrd="0" destOrd="0" presId="urn:microsoft.com/office/officeart/2005/8/layout/bProcess3"/>
    <dgm:cxn modelId="{E2B128C8-B1BD-4C92-A5AB-EA19302B6468}" srcId="{66FD2B66-DCD5-4443-BBE8-E0469DDB3244}" destId="{0B763073-818B-46B6-BE0C-B7AF3E40E017}" srcOrd="1" destOrd="0" parTransId="{51137497-F3BA-475E-AFA4-C7B887EFD6C1}" sibTransId="{851C78B6-F8ED-4156-BC73-1987DE53C97F}"/>
    <dgm:cxn modelId="{BBAEE166-1748-4F6D-A432-7B6BD91CFD7D}" type="presOf" srcId="{23DCEB81-D941-44F6-BD40-DDA85A22504A}" destId="{DC7CC232-55F1-4814-9448-6ABEB931383C}" srcOrd="0" destOrd="0" presId="urn:microsoft.com/office/officeart/2005/8/layout/bProcess3"/>
    <dgm:cxn modelId="{A3C20A87-EE15-4F90-8CCF-F80943D565E7}" type="presOf" srcId="{0B763073-818B-46B6-BE0C-B7AF3E40E017}" destId="{61B9ED6B-C703-4D18-8CBF-1CE1B16356F1}" srcOrd="0" destOrd="0" presId="urn:microsoft.com/office/officeart/2005/8/layout/bProcess3"/>
    <dgm:cxn modelId="{29B2B82E-8F24-4905-B347-F2614C42B6CB}" type="presOf" srcId="{67BE0FB7-1F6C-4168-986A-11F3D2C87DB7}" destId="{A428AF14-D95D-42B1-8490-C02A78FBDE55}" srcOrd="0" destOrd="0" presId="urn:microsoft.com/office/officeart/2005/8/layout/bProcess3"/>
    <dgm:cxn modelId="{3CDB6D0E-1821-4C1B-AF02-00246EC7F6DC}" srcId="{66FD2B66-DCD5-4443-BBE8-E0469DDB3244}" destId="{E2A82EA3-3415-45EE-9D85-A03B4B58A1B2}" srcOrd="2" destOrd="0" parTransId="{A7133371-4D33-4198-BC18-CDC36A19ED49}" sibTransId="{23DCEB81-D941-44F6-BD40-DDA85A22504A}"/>
    <dgm:cxn modelId="{AF4F266B-D474-47C5-BCE7-59A95CD46EF2}" type="presOf" srcId="{F969C9E3-1C9E-4D33-A322-0A3E612E52D0}" destId="{D67D348C-C454-4595-832B-0DC80C6EECC7}" srcOrd="0" destOrd="0" presId="urn:microsoft.com/office/officeart/2005/8/layout/bProcess3"/>
    <dgm:cxn modelId="{5011F3B3-4BA2-4BD1-AE81-1561A52770B0}" type="presOf" srcId="{66FD2B66-DCD5-4443-BBE8-E0469DDB3244}" destId="{2F1BB369-868D-4751-B209-AA50CAACE89A}" srcOrd="0" destOrd="0" presId="urn:microsoft.com/office/officeart/2005/8/layout/bProcess3"/>
    <dgm:cxn modelId="{97928461-2844-4CA7-B295-156C8CE2E94A}" type="presOf" srcId="{851C78B6-F8ED-4156-BC73-1987DE53C97F}" destId="{1BEEF647-8580-43DB-A84C-50BA5486DFDD}" srcOrd="1" destOrd="0" presId="urn:microsoft.com/office/officeart/2005/8/layout/bProcess3"/>
    <dgm:cxn modelId="{3F51F35B-805D-4BCA-AE39-409616611475}" type="presOf" srcId="{67BE0FB7-1F6C-4168-986A-11F3D2C87DB7}" destId="{B7C5D483-7275-400C-9600-BDE2EEF186C4}" srcOrd="1" destOrd="0" presId="urn:microsoft.com/office/officeart/2005/8/layout/bProcess3"/>
    <dgm:cxn modelId="{15F36E2D-CA5D-477E-9474-1A171D770F9F}" type="presOf" srcId="{851C78B6-F8ED-4156-BC73-1987DE53C97F}" destId="{D48AD51F-FC34-4975-8182-F96FA76D0D40}" srcOrd="0" destOrd="0" presId="urn:microsoft.com/office/officeart/2005/8/layout/bProcess3"/>
    <dgm:cxn modelId="{27B668FB-09A5-4E22-9122-27E37DC8DB81}" srcId="{66FD2B66-DCD5-4443-BBE8-E0469DDB3244}" destId="{72F1FDC3-3BCD-4ABD-93D7-3C9DDAB76552}" srcOrd="0" destOrd="0" parTransId="{2440D00E-901F-403D-ABA5-41E13B434226}" sibTransId="{57250917-13BE-48B7-9834-5F6FF224C80A}"/>
    <dgm:cxn modelId="{612F45C5-38B5-473B-B725-EB664B052E4E}" type="presOf" srcId="{E2A82EA3-3415-45EE-9D85-A03B4B58A1B2}" destId="{29D7181A-044C-40B2-B221-BF3024CFAA3E}" srcOrd="0" destOrd="0" presId="urn:microsoft.com/office/officeart/2005/8/layout/bProcess3"/>
    <dgm:cxn modelId="{6A825B1D-5123-4BB6-8DEE-5C38BC05FAAF}" type="presOf" srcId="{57250917-13BE-48B7-9834-5F6FF224C80A}" destId="{70019B5B-F76F-458A-B505-0EDBC60810DB}" srcOrd="0" destOrd="0" presId="urn:microsoft.com/office/officeart/2005/8/layout/bProcess3"/>
    <dgm:cxn modelId="{BFCD6225-C514-4EBE-A431-4CA41963B647}" srcId="{66FD2B66-DCD5-4443-BBE8-E0469DDB3244}" destId="{F969C9E3-1C9E-4D33-A322-0A3E612E52D0}" srcOrd="3" destOrd="0" parTransId="{3CCEE204-8F73-47E2-B97E-D760EEED9D4D}" sibTransId="{67BE0FB7-1F6C-4168-986A-11F3D2C87DB7}"/>
    <dgm:cxn modelId="{D4E40E4D-1352-44A4-9317-F1C2EDD889B3}" type="presOf" srcId="{57250917-13BE-48B7-9834-5F6FF224C80A}" destId="{10208062-B043-47AC-AE07-52E9146A7D7E}" srcOrd="1" destOrd="0" presId="urn:microsoft.com/office/officeart/2005/8/layout/bProcess3"/>
    <dgm:cxn modelId="{CF4D1DCA-2ADE-4E1F-9D09-5044BAC23FA1}" type="presParOf" srcId="{2F1BB369-868D-4751-B209-AA50CAACE89A}" destId="{5F63B5C6-3926-4180-AEC9-E9B5445F6F67}" srcOrd="0" destOrd="0" presId="urn:microsoft.com/office/officeart/2005/8/layout/bProcess3"/>
    <dgm:cxn modelId="{709B878E-EBEA-4632-A01E-24E522AD0564}" type="presParOf" srcId="{2F1BB369-868D-4751-B209-AA50CAACE89A}" destId="{70019B5B-F76F-458A-B505-0EDBC60810DB}" srcOrd="1" destOrd="0" presId="urn:microsoft.com/office/officeart/2005/8/layout/bProcess3"/>
    <dgm:cxn modelId="{1B7DCC6B-5DC7-4749-957D-3D8438A16C33}" type="presParOf" srcId="{70019B5B-F76F-458A-B505-0EDBC60810DB}" destId="{10208062-B043-47AC-AE07-52E9146A7D7E}" srcOrd="0" destOrd="0" presId="urn:microsoft.com/office/officeart/2005/8/layout/bProcess3"/>
    <dgm:cxn modelId="{05FC3563-906F-44EF-83EA-CE01D7189888}" type="presParOf" srcId="{2F1BB369-868D-4751-B209-AA50CAACE89A}" destId="{61B9ED6B-C703-4D18-8CBF-1CE1B16356F1}" srcOrd="2" destOrd="0" presId="urn:microsoft.com/office/officeart/2005/8/layout/bProcess3"/>
    <dgm:cxn modelId="{3159A260-350B-49D1-B7C3-7A972A36EF98}" type="presParOf" srcId="{2F1BB369-868D-4751-B209-AA50CAACE89A}" destId="{D48AD51F-FC34-4975-8182-F96FA76D0D40}" srcOrd="3" destOrd="0" presId="urn:microsoft.com/office/officeart/2005/8/layout/bProcess3"/>
    <dgm:cxn modelId="{83B5CE2D-F8F4-4305-8208-F9BE4EE31CAF}" type="presParOf" srcId="{D48AD51F-FC34-4975-8182-F96FA76D0D40}" destId="{1BEEF647-8580-43DB-A84C-50BA5486DFDD}" srcOrd="0" destOrd="0" presId="urn:microsoft.com/office/officeart/2005/8/layout/bProcess3"/>
    <dgm:cxn modelId="{3A5F26EA-EF87-425A-B090-0F1D7DBF48D9}" type="presParOf" srcId="{2F1BB369-868D-4751-B209-AA50CAACE89A}" destId="{29D7181A-044C-40B2-B221-BF3024CFAA3E}" srcOrd="4" destOrd="0" presId="urn:microsoft.com/office/officeart/2005/8/layout/bProcess3"/>
    <dgm:cxn modelId="{97143B0D-47F9-4128-8A3B-C2A5DEB38E11}" type="presParOf" srcId="{2F1BB369-868D-4751-B209-AA50CAACE89A}" destId="{DC7CC232-55F1-4814-9448-6ABEB931383C}" srcOrd="5" destOrd="0" presId="urn:microsoft.com/office/officeart/2005/8/layout/bProcess3"/>
    <dgm:cxn modelId="{55631FC7-A01F-4A34-92BC-DE877DF65880}" type="presParOf" srcId="{DC7CC232-55F1-4814-9448-6ABEB931383C}" destId="{CEC3D701-710E-4AE9-B299-25BF3853D647}" srcOrd="0" destOrd="0" presId="urn:microsoft.com/office/officeart/2005/8/layout/bProcess3"/>
    <dgm:cxn modelId="{07553160-4D13-454C-A31D-469522313FBB}" type="presParOf" srcId="{2F1BB369-868D-4751-B209-AA50CAACE89A}" destId="{D67D348C-C454-4595-832B-0DC80C6EECC7}" srcOrd="6" destOrd="0" presId="urn:microsoft.com/office/officeart/2005/8/layout/bProcess3"/>
    <dgm:cxn modelId="{404E6B9D-3945-4EE0-91AC-1B36280912C6}" type="presParOf" srcId="{2F1BB369-868D-4751-B209-AA50CAACE89A}" destId="{A428AF14-D95D-42B1-8490-C02A78FBDE55}" srcOrd="7" destOrd="0" presId="urn:microsoft.com/office/officeart/2005/8/layout/bProcess3"/>
    <dgm:cxn modelId="{EEC47C90-4E29-4B63-9DEC-7C4D834E2ACB}" type="presParOf" srcId="{A428AF14-D95D-42B1-8490-C02A78FBDE55}" destId="{B7C5D483-7275-400C-9600-BDE2EEF186C4}" srcOrd="0" destOrd="0" presId="urn:microsoft.com/office/officeart/2005/8/layout/bProcess3"/>
    <dgm:cxn modelId="{03BD1D3B-1367-43D2-8688-2E3CB20B479B}" type="presParOf" srcId="{2F1BB369-868D-4751-B209-AA50CAACE89A}" destId="{1219F410-7635-4415-8043-EA833B8D4624}"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24984F-28D3-4B62-8509-D535C67DBE3C}"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B31AB3A7-ADBA-47B4-8529-3F5776980D9C}">
      <dgm:prSet phldrT="[Текст]"/>
      <dgm:spPr/>
      <dgm:t>
        <a:bodyPr/>
        <a:lstStyle/>
        <a:p>
          <a:r>
            <a:rPr lang="ru-RU" dirty="0" smtClean="0"/>
            <a:t>Преимущества</a:t>
          </a:r>
          <a:endParaRPr lang="ru-RU" dirty="0"/>
        </a:p>
      </dgm:t>
    </dgm:pt>
    <dgm:pt modelId="{7E170F7A-6252-40EA-8364-5114CFF8AB37}" type="parTrans" cxnId="{D66172D8-B9AA-4D4E-AABC-B39A6CA52EDD}">
      <dgm:prSet/>
      <dgm:spPr/>
      <dgm:t>
        <a:bodyPr/>
        <a:lstStyle/>
        <a:p>
          <a:endParaRPr lang="ru-RU"/>
        </a:p>
      </dgm:t>
    </dgm:pt>
    <dgm:pt modelId="{AC6A338D-2CC6-4BEA-97DF-E75D7134A279}" type="sibTrans" cxnId="{D66172D8-B9AA-4D4E-AABC-B39A6CA52EDD}">
      <dgm:prSet/>
      <dgm:spPr/>
      <dgm:t>
        <a:bodyPr/>
        <a:lstStyle/>
        <a:p>
          <a:endParaRPr lang="ru-RU"/>
        </a:p>
      </dgm:t>
    </dgm:pt>
    <dgm:pt modelId="{D73D72E1-4AC9-46B8-882D-858B52BBD856}">
      <dgm:prSet phldrT="[Текст]"/>
      <dgm:spPr/>
      <dgm:t>
        <a:bodyPr/>
        <a:lstStyle/>
        <a:p>
          <a:r>
            <a:rPr lang="ru-RU" b="0" i="0" dirty="0" smtClean="0"/>
            <a:t>Позволяет контролировать сервисный объект незаметно для клиента.</a:t>
          </a:r>
          <a:endParaRPr lang="ru-RU" dirty="0"/>
        </a:p>
      </dgm:t>
    </dgm:pt>
    <dgm:pt modelId="{2D4DEDE8-A174-4BF1-9F0A-89274E95C348}" type="parTrans" cxnId="{696A4C21-7F77-4683-A741-D2AC8A9E60AA}">
      <dgm:prSet/>
      <dgm:spPr/>
      <dgm:t>
        <a:bodyPr/>
        <a:lstStyle/>
        <a:p>
          <a:endParaRPr lang="ru-RU"/>
        </a:p>
      </dgm:t>
    </dgm:pt>
    <dgm:pt modelId="{DFC692D0-3B7E-4EC1-820B-BD8834F578E2}" type="sibTrans" cxnId="{696A4C21-7F77-4683-A741-D2AC8A9E60AA}">
      <dgm:prSet/>
      <dgm:spPr/>
      <dgm:t>
        <a:bodyPr/>
        <a:lstStyle/>
        <a:p>
          <a:endParaRPr lang="ru-RU"/>
        </a:p>
      </dgm:t>
    </dgm:pt>
    <dgm:pt modelId="{887F48D1-C6D5-41B1-BC83-DBA1FE4D8D57}">
      <dgm:prSet phldrT="[Текст]"/>
      <dgm:spPr/>
      <dgm:t>
        <a:bodyPr/>
        <a:lstStyle/>
        <a:p>
          <a:r>
            <a:rPr lang="ru-RU" dirty="0" smtClean="0"/>
            <a:t>Недостатки</a:t>
          </a:r>
          <a:endParaRPr lang="ru-RU" dirty="0"/>
        </a:p>
      </dgm:t>
    </dgm:pt>
    <dgm:pt modelId="{EA265584-1A48-472F-AF74-66D0958BFA3F}" type="parTrans" cxnId="{14C07CAB-0AF9-4F9C-B173-244EA078BCF4}">
      <dgm:prSet/>
      <dgm:spPr/>
      <dgm:t>
        <a:bodyPr/>
        <a:lstStyle/>
        <a:p>
          <a:endParaRPr lang="ru-RU"/>
        </a:p>
      </dgm:t>
    </dgm:pt>
    <dgm:pt modelId="{B0F191AC-13E3-4F83-9C0C-A54AC901510A}" type="sibTrans" cxnId="{14C07CAB-0AF9-4F9C-B173-244EA078BCF4}">
      <dgm:prSet/>
      <dgm:spPr/>
      <dgm:t>
        <a:bodyPr/>
        <a:lstStyle/>
        <a:p>
          <a:endParaRPr lang="ru-RU"/>
        </a:p>
      </dgm:t>
    </dgm:pt>
    <dgm:pt modelId="{6C62968B-1139-417E-9FE2-46A63C4CA631}">
      <dgm:prSet phldrT="[Текст]"/>
      <dgm:spPr/>
      <dgm:t>
        <a:bodyPr/>
        <a:lstStyle/>
        <a:p>
          <a:r>
            <a:rPr lang="ru-RU" b="0" i="0" dirty="0" smtClean="0"/>
            <a:t>Усложняет код программы из-за введения дополнительных классов.</a:t>
          </a:r>
          <a:endParaRPr lang="ru-RU" dirty="0"/>
        </a:p>
      </dgm:t>
    </dgm:pt>
    <dgm:pt modelId="{99B93260-F1A9-466F-9ECA-108E00AE0435}" type="parTrans" cxnId="{99A5D3E2-2DE7-4623-A414-DF5853B34C5D}">
      <dgm:prSet/>
      <dgm:spPr/>
      <dgm:t>
        <a:bodyPr/>
        <a:lstStyle/>
        <a:p>
          <a:endParaRPr lang="ru-RU"/>
        </a:p>
      </dgm:t>
    </dgm:pt>
    <dgm:pt modelId="{1C419D1E-3F59-46D6-A0CD-127C7FED3EE6}" type="sibTrans" cxnId="{99A5D3E2-2DE7-4623-A414-DF5853B34C5D}">
      <dgm:prSet/>
      <dgm:spPr/>
      <dgm:t>
        <a:bodyPr/>
        <a:lstStyle/>
        <a:p>
          <a:endParaRPr lang="ru-RU"/>
        </a:p>
      </dgm:t>
    </dgm:pt>
    <dgm:pt modelId="{AC312110-D7DB-4CFD-A8E3-FEAA3D5D49B6}">
      <dgm:prSet/>
      <dgm:spPr/>
      <dgm:t>
        <a:bodyPr/>
        <a:lstStyle/>
        <a:p>
          <a:r>
            <a:rPr lang="ru-RU" b="0" i="0" smtClean="0"/>
            <a:t>Может работать, даже если сервисный объект ещё не создан.</a:t>
          </a:r>
          <a:endParaRPr lang="ru-RU" b="0" i="0"/>
        </a:p>
      </dgm:t>
    </dgm:pt>
    <dgm:pt modelId="{BD03AD0D-32E0-4D1B-912E-5B1043AE689F}" type="parTrans" cxnId="{56A2A560-FC93-425C-AE7E-541E8EA0CF35}">
      <dgm:prSet/>
      <dgm:spPr/>
      <dgm:t>
        <a:bodyPr/>
        <a:lstStyle/>
        <a:p>
          <a:endParaRPr lang="ru-RU"/>
        </a:p>
      </dgm:t>
    </dgm:pt>
    <dgm:pt modelId="{38C1904E-9C1E-4814-BC4A-E32CCE6EC607}" type="sibTrans" cxnId="{56A2A560-FC93-425C-AE7E-541E8EA0CF35}">
      <dgm:prSet/>
      <dgm:spPr/>
      <dgm:t>
        <a:bodyPr/>
        <a:lstStyle/>
        <a:p>
          <a:endParaRPr lang="ru-RU"/>
        </a:p>
      </dgm:t>
    </dgm:pt>
    <dgm:pt modelId="{E83C6AB4-BB6F-4D75-BEF6-9E5EB6166A6C}">
      <dgm:prSet/>
      <dgm:spPr/>
      <dgm:t>
        <a:bodyPr/>
        <a:lstStyle/>
        <a:p>
          <a:r>
            <a:rPr lang="ru-RU" b="0" i="0" smtClean="0"/>
            <a:t>Может контролировать жизненный цикл служебного объекта.</a:t>
          </a:r>
          <a:endParaRPr lang="ru-RU" b="0" i="0"/>
        </a:p>
      </dgm:t>
    </dgm:pt>
    <dgm:pt modelId="{1A999B6E-B580-4846-981A-EAEB3CA6D676}" type="parTrans" cxnId="{09B0C951-F6FA-4DB4-86AD-CB9FD918916D}">
      <dgm:prSet/>
      <dgm:spPr/>
      <dgm:t>
        <a:bodyPr/>
        <a:lstStyle/>
        <a:p>
          <a:endParaRPr lang="ru-RU"/>
        </a:p>
      </dgm:t>
    </dgm:pt>
    <dgm:pt modelId="{6E1AE150-31E1-496D-B65D-3F8E453A5190}" type="sibTrans" cxnId="{09B0C951-F6FA-4DB4-86AD-CB9FD918916D}">
      <dgm:prSet/>
      <dgm:spPr/>
      <dgm:t>
        <a:bodyPr/>
        <a:lstStyle/>
        <a:p>
          <a:endParaRPr lang="ru-RU"/>
        </a:p>
      </dgm:t>
    </dgm:pt>
    <dgm:pt modelId="{26093BC5-17E4-41C8-987C-616607487B87}">
      <dgm:prSet/>
      <dgm:spPr/>
      <dgm:t>
        <a:bodyPr/>
        <a:lstStyle/>
        <a:p>
          <a:r>
            <a:rPr lang="ru-RU" b="0" i="0" dirty="0" smtClean="0"/>
            <a:t>Увеличивает время отклика от сервиса.</a:t>
          </a:r>
          <a:endParaRPr lang="ru-RU" b="0" i="0" dirty="0"/>
        </a:p>
      </dgm:t>
    </dgm:pt>
    <dgm:pt modelId="{37442A5E-3827-4A9F-80A0-8A7089EB0E2B}" type="parTrans" cxnId="{DE0F8412-86A2-488E-9603-E2BE8642EB61}">
      <dgm:prSet/>
      <dgm:spPr/>
      <dgm:t>
        <a:bodyPr/>
        <a:lstStyle/>
        <a:p>
          <a:endParaRPr lang="ru-RU"/>
        </a:p>
      </dgm:t>
    </dgm:pt>
    <dgm:pt modelId="{A20872E2-64E5-401D-8525-3A60474B8C7B}" type="sibTrans" cxnId="{DE0F8412-86A2-488E-9603-E2BE8642EB61}">
      <dgm:prSet/>
      <dgm:spPr/>
      <dgm:t>
        <a:bodyPr/>
        <a:lstStyle/>
        <a:p>
          <a:endParaRPr lang="ru-RU"/>
        </a:p>
      </dgm:t>
    </dgm:pt>
    <dgm:pt modelId="{C4A8C051-4090-4F04-8D00-5FB116448147}" type="pres">
      <dgm:prSet presAssocID="{BC24984F-28D3-4B62-8509-D535C67DBE3C}" presName="outerComposite" presStyleCnt="0">
        <dgm:presLayoutVars>
          <dgm:chMax val="2"/>
          <dgm:animLvl val="lvl"/>
          <dgm:resizeHandles val="exact"/>
        </dgm:presLayoutVars>
      </dgm:prSet>
      <dgm:spPr/>
      <dgm:t>
        <a:bodyPr/>
        <a:lstStyle/>
        <a:p>
          <a:endParaRPr lang="ru-RU"/>
        </a:p>
      </dgm:t>
    </dgm:pt>
    <dgm:pt modelId="{FE108CA5-0E2D-4B0F-BD32-982F3FAD800A}" type="pres">
      <dgm:prSet presAssocID="{BC24984F-28D3-4B62-8509-D535C67DBE3C}" presName="dummyMaxCanvas" presStyleCnt="0"/>
      <dgm:spPr/>
    </dgm:pt>
    <dgm:pt modelId="{595CD2B2-1945-4B9F-B12C-904575CA3795}" type="pres">
      <dgm:prSet presAssocID="{BC24984F-28D3-4B62-8509-D535C67DBE3C}" presName="parentComposite" presStyleCnt="0"/>
      <dgm:spPr/>
    </dgm:pt>
    <dgm:pt modelId="{FBED8365-81B9-41D4-976F-44B6CAF7590C}" type="pres">
      <dgm:prSet presAssocID="{BC24984F-28D3-4B62-8509-D535C67DBE3C}" presName="parent1" presStyleLbl="alignAccFollowNode1" presStyleIdx="0" presStyleCnt="4">
        <dgm:presLayoutVars>
          <dgm:chMax val="4"/>
        </dgm:presLayoutVars>
      </dgm:prSet>
      <dgm:spPr/>
      <dgm:t>
        <a:bodyPr/>
        <a:lstStyle/>
        <a:p>
          <a:endParaRPr lang="ru-RU"/>
        </a:p>
      </dgm:t>
    </dgm:pt>
    <dgm:pt modelId="{1862AF06-1276-47FB-A45D-69AF81852A6B}" type="pres">
      <dgm:prSet presAssocID="{BC24984F-28D3-4B62-8509-D535C67DBE3C}" presName="parent2" presStyleLbl="alignAccFollowNode1" presStyleIdx="1" presStyleCnt="4">
        <dgm:presLayoutVars>
          <dgm:chMax val="4"/>
        </dgm:presLayoutVars>
      </dgm:prSet>
      <dgm:spPr/>
      <dgm:t>
        <a:bodyPr/>
        <a:lstStyle/>
        <a:p>
          <a:endParaRPr lang="ru-RU"/>
        </a:p>
      </dgm:t>
    </dgm:pt>
    <dgm:pt modelId="{B309958A-DC7A-473C-A503-0A5429109744}" type="pres">
      <dgm:prSet presAssocID="{BC24984F-28D3-4B62-8509-D535C67DBE3C}" presName="childrenComposite" presStyleCnt="0"/>
      <dgm:spPr/>
    </dgm:pt>
    <dgm:pt modelId="{017BB5F2-2D27-44F4-BE45-347233B73A5C}" type="pres">
      <dgm:prSet presAssocID="{BC24984F-28D3-4B62-8509-D535C67DBE3C}" presName="dummyMaxCanvas_ChildArea" presStyleCnt="0"/>
      <dgm:spPr/>
    </dgm:pt>
    <dgm:pt modelId="{8A1DCC08-7049-4BBA-B604-99C21AACBC6C}" type="pres">
      <dgm:prSet presAssocID="{BC24984F-28D3-4B62-8509-D535C67DBE3C}" presName="fulcrum" presStyleLbl="alignAccFollowNode1" presStyleIdx="2" presStyleCnt="4"/>
      <dgm:spPr/>
    </dgm:pt>
    <dgm:pt modelId="{2733BC9E-DA1F-425A-8BDB-2DC7E8EFBCAC}" type="pres">
      <dgm:prSet presAssocID="{BC24984F-28D3-4B62-8509-D535C67DBE3C}" presName="balance_32" presStyleLbl="alignAccFollowNode1" presStyleIdx="3" presStyleCnt="4">
        <dgm:presLayoutVars>
          <dgm:bulletEnabled val="1"/>
        </dgm:presLayoutVars>
      </dgm:prSet>
      <dgm:spPr/>
    </dgm:pt>
    <dgm:pt modelId="{F720B834-E389-48C0-9BF6-BBC03E1CC4F4}" type="pres">
      <dgm:prSet presAssocID="{BC24984F-28D3-4B62-8509-D535C67DBE3C}" presName="left_32_1" presStyleLbl="node1" presStyleIdx="0" presStyleCnt="5">
        <dgm:presLayoutVars>
          <dgm:bulletEnabled val="1"/>
        </dgm:presLayoutVars>
      </dgm:prSet>
      <dgm:spPr/>
      <dgm:t>
        <a:bodyPr/>
        <a:lstStyle/>
        <a:p>
          <a:endParaRPr lang="ru-RU"/>
        </a:p>
      </dgm:t>
    </dgm:pt>
    <dgm:pt modelId="{3B1ED4EE-4222-41CC-BBA0-B36472474B63}" type="pres">
      <dgm:prSet presAssocID="{BC24984F-28D3-4B62-8509-D535C67DBE3C}" presName="left_32_2" presStyleLbl="node1" presStyleIdx="1" presStyleCnt="5">
        <dgm:presLayoutVars>
          <dgm:bulletEnabled val="1"/>
        </dgm:presLayoutVars>
      </dgm:prSet>
      <dgm:spPr/>
      <dgm:t>
        <a:bodyPr/>
        <a:lstStyle/>
        <a:p>
          <a:endParaRPr lang="ru-RU"/>
        </a:p>
      </dgm:t>
    </dgm:pt>
    <dgm:pt modelId="{29F19AB6-3922-41FD-90A8-26D800C6970D}" type="pres">
      <dgm:prSet presAssocID="{BC24984F-28D3-4B62-8509-D535C67DBE3C}" presName="left_32_3" presStyleLbl="node1" presStyleIdx="2" presStyleCnt="5">
        <dgm:presLayoutVars>
          <dgm:bulletEnabled val="1"/>
        </dgm:presLayoutVars>
      </dgm:prSet>
      <dgm:spPr/>
      <dgm:t>
        <a:bodyPr/>
        <a:lstStyle/>
        <a:p>
          <a:endParaRPr lang="ru-RU"/>
        </a:p>
      </dgm:t>
    </dgm:pt>
    <dgm:pt modelId="{D17594FA-858D-4362-BAFB-F4C520AE4DE3}" type="pres">
      <dgm:prSet presAssocID="{BC24984F-28D3-4B62-8509-D535C67DBE3C}" presName="right_32_1" presStyleLbl="node1" presStyleIdx="3" presStyleCnt="5">
        <dgm:presLayoutVars>
          <dgm:bulletEnabled val="1"/>
        </dgm:presLayoutVars>
      </dgm:prSet>
      <dgm:spPr/>
      <dgm:t>
        <a:bodyPr/>
        <a:lstStyle/>
        <a:p>
          <a:endParaRPr lang="ru-RU"/>
        </a:p>
      </dgm:t>
    </dgm:pt>
    <dgm:pt modelId="{63F1F04E-3AD9-4860-A68E-360F26DFAAEB}" type="pres">
      <dgm:prSet presAssocID="{BC24984F-28D3-4B62-8509-D535C67DBE3C}" presName="right_32_2" presStyleLbl="node1" presStyleIdx="4" presStyleCnt="5">
        <dgm:presLayoutVars>
          <dgm:bulletEnabled val="1"/>
        </dgm:presLayoutVars>
      </dgm:prSet>
      <dgm:spPr/>
      <dgm:t>
        <a:bodyPr/>
        <a:lstStyle/>
        <a:p>
          <a:endParaRPr lang="ru-RU"/>
        </a:p>
      </dgm:t>
    </dgm:pt>
  </dgm:ptLst>
  <dgm:cxnLst>
    <dgm:cxn modelId="{99A5D3E2-2DE7-4623-A414-DF5853B34C5D}" srcId="{887F48D1-C6D5-41B1-BC83-DBA1FE4D8D57}" destId="{6C62968B-1139-417E-9FE2-46A63C4CA631}" srcOrd="0" destOrd="0" parTransId="{99B93260-F1A9-466F-9ECA-108E00AE0435}" sibTransId="{1C419D1E-3F59-46D6-A0CD-127C7FED3EE6}"/>
    <dgm:cxn modelId="{DE0F8412-86A2-488E-9603-E2BE8642EB61}" srcId="{887F48D1-C6D5-41B1-BC83-DBA1FE4D8D57}" destId="{26093BC5-17E4-41C8-987C-616607487B87}" srcOrd="1" destOrd="0" parTransId="{37442A5E-3827-4A9F-80A0-8A7089EB0E2B}" sibTransId="{A20872E2-64E5-401D-8525-3A60474B8C7B}"/>
    <dgm:cxn modelId="{D66172D8-B9AA-4D4E-AABC-B39A6CA52EDD}" srcId="{BC24984F-28D3-4B62-8509-D535C67DBE3C}" destId="{B31AB3A7-ADBA-47B4-8529-3F5776980D9C}" srcOrd="0" destOrd="0" parTransId="{7E170F7A-6252-40EA-8364-5114CFF8AB37}" sibTransId="{AC6A338D-2CC6-4BEA-97DF-E75D7134A279}"/>
    <dgm:cxn modelId="{56A2A560-FC93-425C-AE7E-541E8EA0CF35}" srcId="{B31AB3A7-ADBA-47B4-8529-3F5776980D9C}" destId="{AC312110-D7DB-4CFD-A8E3-FEAA3D5D49B6}" srcOrd="1" destOrd="0" parTransId="{BD03AD0D-32E0-4D1B-912E-5B1043AE689F}" sibTransId="{38C1904E-9C1E-4814-BC4A-E32CCE6EC607}"/>
    <dgm:cxn modelId="{696A4C21-7F77-4683-A741-D2AC8A9E60AA}" srcId="{B31AB3A7-ADBA-47B4-8529-3F5776980D9C}" destId="{D73D72E1-4AC9-46B8-882D-858B52BBD856}" srcOrd="0" destOrd="0" parTransId="{2D4DEDE8-A174-4BF1-9F0A-89274E95C348}" sibTransId="{DFC692D0-3B7E-4EC1-820B-BD8834F578E2}"/>
    <dgm:cxn modelId="{75B2C7BC-1FBF-4D9C-930C-B2EB2DD7B02F}" type="presOf" srcId="{D73D72E1-4AC9-46B8-882D-858B52BBD856}" destId="{F720B834-E389-48C0-9BF6-BBC03E1CC4F4}" srcOrd="0" destOrd="0" presId="urn:microsoft.com/office/officeart/2005/8/layout/balance1"/>
    <dgm:cxn modelId="{9A619844-3F9C-4F3E-B461-FD54E317DB56}" type="presOf" srcId="{B31AB3A7-ADBA-47B4-8529-3F5776980D9C}" destId="{FBED8365-81B9-41D4-976F-44B6CAF7590C}" srcOrd="0" destOrd="0" presId="urn:microsoft.com/office/officeart/2005/8/layout/balance1"/>
    <dgm:cxn modelId="{93946126-5811-4791-A54A-595E9C2762BC}" type="presOf" srcId="{26093BC5-17E4-41C8-987C-616607487B87}" destId="{63F1F04E-3AD9-4860-A68E-360F26DFAAEB}" srcOrd="0" destOrd="0" presId="urn:microsoft.com/office/officeart/2005/8/layout/balance1"/>
    <dgm:cxn modelId="{14C07CAB-0AF9-4F9C-B173-244EA078BCF4}" srcId="{BC24984F-28D3-4B62-8509-D535C67DBE3C}" destId="{887F48D1-C6D5-41B1-BC83-DBA1FE4D8D57}" srcOrd="1" destOrd="0" parTransId="{EA265584-1A48-472F-AF74-66D0958BFA3F}" sibTransId="{B0F191AC-13E3-4F83-9C0C-A54AC901510A}"/>
    <dgm:cxn modelId="{3264D418-832C-4FBF-955F-3EECCFAEAEE4}" type="presOf" srcId="{887F48D1-C6D5-41B1-BC83-DBA1FE4D8D57}" destId="{1862AF06-1276-47FB-A45D-69AF81852A6B}" srcOrd="0" destOrd="0" presId="urn:microsoft.com/office/officeart/2005/8/layout/balance1"/>
    <dgm:cxn modelId="{09B0C951-F6FA-4DB4-86AD-CB9FD918916D}" srcId="{B31AB3A7-ADBA-47B4-8529-3F5776980D9C}" destId="{E83C6AB4-BB6F-4D75-BEF6-9E5EB6166A6C}" srcOrd="2" destOrd="0" parTransId="{1A999B6E-B580-4846-981A-EAEB3CA6D676}" sibTransId="{6E1AE150-31E1-496D-B65D-3F8E453A5190}"/>
    <dgm:cxn modelId="{7BE8E7A4-00C4-463D-8CD7-F694CD443A73}" type="presOf" srcId="{6C62968B-1139-417E-9FE2-46A63C4CA631}" destId="{D17594FA-858D-4362-BAFB-F4C520AE4DE3}" srcOrd="0" destOrd="0" presId="urn:microsoft.com/office/officeart/2005/8/layout/balance1"/>
    <dgm:cxn modelId="{CF09CC31-9895-4327-B06C-EAF85A2B9569}" type="presOf" srcId="{BC24984F-28D3-4B62-8509-D535C67DBE3C}" destId="{C4A8C051-4090-4F04-8D00-5FB116448147}" srcOrd="0" destOrd="0" presId="urn:microsoft.com/office/officeart/2005/8/layout/balance1"/>
    <dgm:cxn modelId="{15454EEC-AF77-4149-95F9-90E26AAF88BD}" type="presOf" srcId="{E83C6AB4-BB6F-4D75-BEF6-9E5EB6166A6C}" destId="{29F19AB6-3922-41FD-90A8-26D800C6970D}" srcOrd="0" destOrd="0" presId="urn:microsoft.com/office/officeart/2005/8/layout/balance1"/>
    <dgm:cxn modelId="{FB353C4C-3C79-47D2-B1E2-5BCAE803918E}" type="presOf" srcId="{AC312110-D7DB-4CFD-A8E3-FEAA3D5D49B6}" destId="{3B1ED4EE-4222-41CC-BBA0-B36472474B63}" srcOrd="0" destOrd="0" presId="urn:microsoft.com/office/officeart/2005/8/layout/balance1"/>
    <dgm:cxn modelId="{B7AD2B83-0253-4725-A85D-53628C5CDE04}" type="presParOf" srcId="{C4A8C051-4090-4F04-8D00-5FB116448147}" destId="{FE108CA5-0E2D-4B0F-BD32-982F3FAD800A}" srcOrd="0" destOrd="0" presId="urn:microsoft.com/office/officeart/2005/8/layout/balance1"/>
    <dgm:cxn modelId="{81FA8903-A390-4BDC-8F8B-E48B08B83003}" type="presParOf" srcId="{C4A8C051-4090-4F04-8D00-5FB116448147}" destId="{595CD2B2-1945-4B9F-B12C-904575CA3795}" srcOrd="1" destOrd="0" presId="urn:microsoft.com/office/officeart/2005/8/layout/balance1"/>
    <dgm:cxn modelId="{0B3290A4-D0C1-4B3E-AB53-793A4AE21DBE}" type="presParOf" srcId="{595CD2B2-1945-4B9F-B12C-904575CA3795}" destId="{FBED8365-81B9-41D4-976F-44B6CAF7590C}" srcOrd="0" destOrd="0" presId="urn:microsoft.com/office/officeart/2005/8/layout/balance1"/>
    <dgm:cxn modelId="{2CEA3833-4217-4756-BBD2-83D70BACF366}" type="presParOf" srcId="{595CD2B2-1945-4B9F-B12C-904575CA3795}" destId="{1862AF06-1276-47FB-A45D-69AF81852A6B}" srcOrd="1" destOrd="0" presId="urn:microsoft.com/office/officeart/2005/8/layout/balance1"/>
    <dgm:cxn modelId="{B56C1EDF-9A97-4BF1-8E02-5397362C850B}" type="presParOf" srcId="{C4A8C051-4090-4F04-8D00-5FB116448147}" destId="{B309958A-DC7A-473C-A503-0A5429109744}" srcOrd="2" destOrd="0" presId="urn:microsoft.com/office/officeart/2005/8/layout/balance1"/>
    <dgm:cxn modelId="{A1A03AB1-F549-4912-A897-CEDE6A29E1D2}" type="presParOf" srcId="{B309958A-DC7A-473C-A503-0A5429109744}" destId="{017BB5F2-2D27-44F4-BE45-347233B73A5C}" srcOrd="0" destOrd="0" presId="urn:microsoft.com/office/officeart/2005/8/layout/balance1"/>
    <dgm:cxn modelId="{8A0B7B04-C0BC-4CDC-8B41-2D0B53DA3F4D}" type="presParOf" srcId="{B309958A-DC7A-473C-A503-0A5429109744}" destId="{8A1DCC08-7049-4BBA-B604-99C21AACBC6C}" srcOrd="1" destOrd="0" presId="urn:microsoft.com/office/officeart/2005/8/layout/balance1"/>
    <dgm:cxn modelId="{BC3A69D0-A739-457E-B233-67E7B2C3D1A3}" type="presParOf" srcId="{B309958A-DC7A-473C-A503-0A5429109744}" destId="{2733BC9E-DA1F-425A-8BDB-2DC7E8EFBCAC}" srcOrd="2" destOrd="0" presId="urn:microsoft.com/office/officeart/2005/8/layout/balance1"/>
    <dgm:cxn modelId="{5EC09389-0710-4159-BB99-8C333510143D}" type="presParOf" srcId="{B309958A-DC7A-473C-A503-0A5429109744}" destId="{F720B834-E389-48C0-9BF6-BBC03E1CC4F4}" srcOrd="3" destOrd="0" presId="urn:microsoft.com/office/officeart/2005/8/layout/balance1"/>
    <dgm:cxn modelId="{11D23AA4-19F7-4EE5-98C0-1084DEC54EA6}" type="presParOf" srcId="{B309958A-DC7A-473C-A503-0A5429109744}" destId="{3B1ED4EE-4222-41CC-BBA0-B36472474B63}" srcOrd="4" destOrd="0" presId="urn:microsoft.com/office/officeart/2005/8/layout/balance1"/>
    <dgm:cxn modelId="{C3FC4DB1-9F8E-48F8-8138-E8D4ADD54009}" type="presParOf" srcId="{B309958A-DC7A-473C-A503-0A5429109744}" destId="{29F19AB6-3922-41FD-90A8-26D800C6970D}" srcOrd="5" destOrd="0" presId="urn:microsoft.com/office/officeart/2005/8/layout/balance1"/>
    <dgm:cxn modelId="{EC81FAAA-D522-477C-994E-944533DD3D10}" type="presParOf" srcId="{B309958A-DC7A-473C-A503-0A5429109744}" destId="{D17594FA-858D-4362-BAFB-F4C520AE4DE3}" srcOrd="6" destOrd="0" presId="urn:microsoft.com/office/officeart/2005/8/layout/balance1"/>
    <dgm:cxn modelId="{8057B1CB-E43C-4581-B9A7-351E567B3658}" type="presParOf" srcId="{B309958A-DC7A-473C-A503-0A5429109744}" destId="{63F1F04E-3AD9-4860-A68E-360F26DFAAEB}"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19B5B-F76F-458A-B505-0EDBC60810DB}">
      <dsp:nvSpPr>
        <dsp:cNvPr id="0" name=""/>
        <dsp:cNvSpPr/>
      </dsp:nvSpPr>
      <dsp:spPr>
        <a:xfrm>
          <a:off x="3681062" y="785966"/>
          <a:ext cx="604674" cy="91440"/>
        </a:xfrm>
        <a:custGeom>
          <a:avLst/>
          <a:gdLst/>
          <a:ahLst/>
          <a:cxnLst/>
          <a:rect l="0" t="0" r="0" b="0"/>
          <a:pathLst>
            <a:path>
              <a:moveTo>
                <a:pt x="0" y="45720"/>
              </a:moveTo>
              <a:lnTo>
                <a:pt x="604674"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3967518" y="828510"/>
        <a:ext cx="31763" cy="6352"/>
      </dsp:txXfrm>
    </dsp:sp>
    <dsp:sp modelId="{5F63B5C6-3926-4180-AEC9-E9B5445F6F67}">
      <dsp:nvSpPr>
        <dsp:cNvPr id="0" name=""/>
        <dsp:cNvSpPr/>
      </dsp:nvSpPr>
      <dsp:spPr>
        <a:xfrm>
          <a:off x="920798" y="3067"/>
          <a:ext cx="2762063" cy="165723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ru-RU" sz="1300" kern="1200" smtClean="0"/>
            <a:t>Определите интерфейс, который бы сделал заместитель и оригинальный объект взаимозаменяемыми.</a:t>
          </a:r>
          <a:endParaRPr lang="ru-RU" sz="1300" kern="1200" dirty="0"/>
        </a:p>
      </dsp:txBody>
      <dsp:txXfrm>
        <a:off x="920798" y="3067"/>
        <a:ext cx="2762063" cy="1657238"/>
      </dsp:txXfrm>
    </dsp:sp>
    <dsp:sp modelId="{D48AD51F-FC34-4975-8182-F96FA76D0D40}">
      <dsp:nvSpPr>
        <dsp:cNvPr id="0" name=""/>
        <dsp:cNvSpPr/>
      </dsp:nvSpPr>
      <dsp:spPr>
        <a:xfrm>
          <a:off x="2301830" y="1658506"/>
          <a:ext cx="3397338" cy="604674"/>
        </a:xfrm>
        <a:custGeom>
          <a:avLst/>
          <a:gdLst/>
          <a:ahLst/>
          <a:cxnLst/>
          <a:rect l="0" t="0" r="0" b="0"/>
          <a:pathLst>
            <a:path>
              <a:moveTo>
                <a:pt x="3397338" y="0"/>
              </a:moveTo>
              <a:lnTo>
                <a:pt x="3397338" y="319437"/>
              </a:lnTo>
              <a:lnTo>
                <a:pt x="0" y="319437"/>
              </a:lnTo>
              <a:lnTo>
                <a:pt x="0" y="604674"/>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3914094" y="1957667"/>
        <a:ext cx="172811" cy="6352"/>
      </dsp:txXfrm>
    </dsp:sp>
    <dsp:sp modelId="{61B9ED6B-C703-4D18-8CBF-1CE1B16356F1}">
      <dsp:nvSpPr>
        <dsp:cNvPr id="0" name=""/>
        <dsp:cNvSpPr/>
      </dsp:nvSpPr>
      <dsp:spPr>
        <a:xfrm>
          <a:off x="4318137" y="3067"/>
          <a:ext cx="2762063" cy="1657238"/>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ru-RU" sz="1300" kern="1200" smtClean="0"/>
            <a:t>Создайте класс заместителя. Он должен содержать ссылку на сервисный объект. Чаще всего, сервисный объект создаётся самим заместителем. В редких случаях заместитель получает готовый сервисный объект от клиента через конструктор.</a:t>
          </a:r>
          <a:endParaRPr lang="ru-RU" sz="1300" kern="1200" dirty="0"/>
        </a:p>
      </dsp:txBody>
      <dsp:txXfrm>
        <a:off x="4318137" y="3067"/>
        <a:ext cx="2762063" cy="1657238"/>
      </dsp:txXfrm>
    </dsp:sp>
    <dsp:sp modelId="{DC7CC232-55F1-4814-9448-6ABEB931383C}">
      <dsp:nvSpPr>
        <dsp:cNvPr id="0" name=""/>
        <dsp:cNvSpPr/>
      </dsp:nvSpPr>
      <dsp:spPr>
        <a:xfrm>
          <a:off x="3681062" y="3078480"/>
          <a:ext cx="604674" cy="91440"/>
        </a:xfrm>
        <a:custGeom>
          <a:avLst/>
          <a:gdLst/>
          <a:ahLst/>
          <a:cxnLst/>
          <a:rect l="0" t="0" r="0" b="0"/>
          <a:pathLst>
            <a:path>
              <a:moveTo>
                <a:pt x="0" y="45720"/>
              </a:moveTo>
              <a:lnTo>
                <a:pt x="604674"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3967518" y="3121023"/>
        <a:ext cx="31763" cy="6352"/>
      </dsp:txXfrm>
    </dsp:sp>
    <dsp:sp modelId="{29D7181A-044C-40B2-B221-BF3024CFAA3E}">
      <dsp:nvSpPr>
        <dsp:cNvPr id="0" name=""/>
        <dsp:cNvSpPr/>
      </dsp:nvSpPr>
      <dsp:spPr>
        <a:xfrm>
          <a:off x="920798" y="2295580"/>
          <a:ext cx="2762063" cy="1657238"/>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ru-RU" sz="1300" kern="1200" smtClean="0"/>
            <a:t>Реализуйте методы заместителя в зависимости от его предназначения. В большинстве случаев, проделав какую-то полезную работу, методы заместителя должны передать запрос сервисному объекту.</a:t>
          </a:r>
          <a:endParaRPr lang="ru-RU" sz="1300" kern="1200" dirty="0"/>
        </a:p>
      </dsp:txBody>
      <dsp:txXfrm>
        <a:off x="920798" y="2295580"/>
        <a:ext cx="2762063" cy="1657238"/>
      </dsp:txXfrm>
    </dsp:sp>
    <dsp:sp modelId="{A428AF14-D95D-42B1-8490-C02A78FBDE55}">
      <dsp:nvSpPr>
        <dsp:cNvPr id="0" name=""/>
        <dsp:cNvSpPr/>
      </dsp:nvSpPr>
      <dsp:spPr>
        <a:xfrm>
          <a:off x="2301830" y="3951019"/>
          <a:ext cx="3397338" cy="604674"/>
        </a:xfrm>
        <a:custGeom>
          <a:avLst/>
          <a:gdLst/>
          <a:ahLst/>
          <a:cxnLst/>
          <a:rect l="0" t="0" r="0" b="0"/>
          <a:pathLst>
            <a:path>
              <a:moveTo>
                <a:pt x="3397338" y="0"/>
              </a:moveTo>
              <a:lnTo>
                <a:pt x="3397338" y="319437"/>
              </a:lnTo>
              <a:lnTo>
                <a:pt x="0" y="319437"/>
              </a:lnTo>
              <a:lnTo>
                <a:pt x="0" y="604674"/>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3914094" y="4250180"/>
        <a:ext cx="172811" cy="6352"/>
      </dsp:txXfrm>
    </dsp:sp>
    <dsp:sp modelId="{D67D348C-C454-4595-832B-0DC80C6EECC7}">
      <dsp:nvSpPr>
        <dsp:cNvPr id="0" name=""/>
        <dsp:cNvSpPr/>
      </dsp:nvSpPr>
      <dsp:spPr>
        <a:xfrm>
          <a:off x="4318137" y="2295580"/>
          <a:ext cx="2762063" cy="1657238"/>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ru-RU" sz="1300" kern="1200" smtClean="0"/>
            <a:t>Подумайте о введении фабрики, которая решала бы, какой из объектов создавать — заместитель или реальный сервисный объект. Но, с другой стороны, эта логика может быть помещена в создающий метод самого заместителя.</a:t>
          </a:r>
          <a:endParaRPr lang="ru-RU" sz="1300" kern="1200" dirty="0"/>
        </a:p>
      </dsp:txBody>
      <dsp:txXfrm>
        <a:off x="4318137" y="2295580"/>
        <a:ext cx="2762063" cy="1657238"/>
      </dsp:txXfrm>
    </dsp:sp>
    <dsp:sp modelId="{1219F410-7635-4415-8043-EA833B8D4624}">
      <dsp:nvSpPr>
        <dsp:cNvPr id="0" name=""/>
        <dsp:cNvSpPr/>
      </dsp:nvSpPr>
      <dsp:spPr>
        <a:xfrm>
          <a:off x="920798" y="4588093"/>
          <a:ext cx="2762063" cy="1657238"/>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ru-RU" sz="1300" kern="1200" dirty="0" smtClean="0"/>
            <a:t>Подумайте, не реализовать ли вам ленивую инициализацию сервисного объекта при первом обращении клиента к методам заместителя.</a:t>
          </a:r>
          <a:endParaRPr lang="ru-RU" sz="1300" kern="1200" dirty="0"/>
        </a:p>
      </dsp:txBody>
      <dsp:txXfrm>
        <a:off x="920798" y="4588093"/>
        <a:ext cx="2762063" cy="1657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D8365-81B9-41D4-976F-44B6CAF7590C}">
      <dsp:nvSpPr>
        <dsp:cNvPr id="0" name=""/>
        <dsp:cNvSpPr/>
      </dsp:nvSpPr>
      <dsp:spPr>
        <a:xfrm>
          <a:off x="868680" y="0"/>
          <a:ext cx="2468880" cy="13716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u-RU" sz="2500" kern="1200" dirty="0" smtClean="0"/>
            <a:t>Преимущества</a:t>
          </a:r>
          <a:endParaRPr lang="ru-RU" sz="2500" kern="1200" dirty="0"/>
        </a:p>
      </dsp:txBody>
      <dsp:txXfrm>
        <a:off x="908853" y="40173"/>
        <a:ext cx="2388534" cy="1291254"/>
      </dsp:txXfrm>
    </dsp:sp>
    <dsp:sp modelId="{1862AF06-1276-47FB-A45D-69AF81852A6B}">
      <dsp:nvSpPr>
        <dsp:cNvPr id="0" name=""/>
        <dsp:cNvSpPr/>
      </dsp:nvSpPr>
      <dsp:spPr>
        <a:xfrm>
          <a:off x="4434840" y="0"/>
          <a:ext cx="2468880" cy="13716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u-RU" sz="2500" kern="1200" dirty="0" smtClean="0"/>
            <a:t>Недостатки</a:t>
          </a:r>
          <a:endParaRPr lang="ru-RU" sz="2500" kern="1200" dirty="0"/>
        </a:p>
      </dsp:txBody>
      <dsp:txXfrm>
        <a:off x="4475013" y="40173"/>
        <a:ext cx="2388534" cy="1291254"/>
      </dsp:txXfrm>
    </dsp:sp>
    <dsp:sp modelId="{8A1DCC08-7049-4BBA-B604-99C21AACBC6C}">
      <dsp:nvSpPr>
        <dsp:cNvPr id="0" name=""/>
        <dsp:cNvSpPr/>
      </dsp:nvSpPr>
      <dsp:spPr>
        <a:xfrm>
          <a:off x="3371850" y="5829300"/>
          <a:ext cx="1028700" cy="102870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733BC9E-DA1F-425A-8BDB-2DC7E8EFBCAC}">
      <dsp:nvSpPr>
        <dsp:cNvPr id="0" name=""/>
        <dsp:cNvSpPr/>
      </dsp:nvSpPr>
      <dsp:spPr>
        <a:xfrm rot="21360000">
          <a:off x="799157" y="5388490"/>
          <a:ext cx="6174085" cy="431734"/>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720B834-E389-48C0-9BF6-BBC03E1CC4F4}">
      <dsp:nvSpPr>
        <dsp:cNvPr id="0" name=""/>
        <dsp:cNvSpPr/>
      </dsp:nvSpPr>
      <dsp:spPr>
        <a:xfrm rot="21360000">
          <a:off x="802839" y="4309049"/>
          <a:ext cx="2463401" cy="1147693"/>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Позволяет контролировать сервисный объект незаметно для клиента.</a:t>
          </a:r>
          <a:endParaRPr lang="ru-RU" sz="1400" kern="1200" dirty="0"/>
        </a:p>
      </dsp:txBody>
      <dsp:txXfrm>
        <a:off x="858865" y="4365075"/>
        <a:ext cx="2351349" cy="1035641"/>
      </dsp:txXfrm>
    </dsp:sp>
    <dsp:sp modelId="{3B1ED4EE-4222-41CC-BBA0-B36472474B63}">
      <dsp:nvSpPr>
        <dsp:cNvPr id="0" name=""/>
        <dsp:cNvSpPr/>
      </dsp:nvSpPr>
      <dsp:spPr>
        <a:xfrm rot="21360000">
          <a:off x="713685" y="3074609"/>
          <a:ext cx="2463401" cy="1147693"/>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smtClean="0"/>
            <a:t>Может работать, даже если сервисный объект ещё не создан.</a:t>
          </a:r>
          <a:endParaRPr lang="ru-RU" sz="1400" b="0" i="0" kern="1200"/>
        </a:p>
      </dsp:txBody>
      <dsp:txXfrm>
        <a:off x="769711" y="3130635"/>
        <a:ext cx="2351349" cy="1035641"/>
      </dsp:txXfrm>
    </dsp:sp>
    <dsp:sp modelId="{29F19AB6-3922-41FD-90A8-26D800C6970D}">
      <dsp:nvSpPr>
        <dsp:cNvPr id="0" name=""/>
        <dsp:cNvSpPr/>
      </dsp:nvSpPr>
      <dsp:spPr>
        <a:xfrm rot="21360000">
          <a:off x="624531" y="1867601"/>
          <a:ext cx="2463401" cy="1147693"/>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smtClean="0"/>
            <a:t>Может контролировать жизненный цикл служебного объекта.</a:t>
          </a:r>
          <a:endParaRPr lang="ru-RU" sz="1400" b="0" i="0" kern="1200"/>
        </a:p>
      </dsp:txBody>
      <dsp:txXfrm>
        <a:off x="680557" y="1923627"/>
        <a:ext cx="2351349" cy="1035641"/>
      </dsp:txXfrm>
    </dsp:sp>
    <dsp:sp modelId="{D17594FA-858D-4362-BAFB-F4C520AE4DE3}">
      <dsp:nvSpPr>
        <dsp:cNvPr id="0" name=""/>
        <dsp:cNvSpPr/>
      </dsp:nvSpPr>
      <dsp:spPr>
        <a:xfrm rot="21360000">
          <a:off x="4334709" y="4062161"/>
          <a:ext cx="2463401" cy="1147693"/>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Усложняет код программы из-за введения дополнительных классов.</a:t>
          </a:r>
          <a:endParaRPr lang="ru-RU" sz="1400" kern="1200" dirty="0"/>
        </a:p>
      </dsp:txBody>
      <dsp:txXfrm>
        <a:off x="4390735" y="4118187"/>
        <a:ext cx="2351349" cy="1035641"/>
      </dsp:txXfrm>
    </dsp:sp>
    <dsp:sp modelId="{63F1F04E-3AD9-4860-A68E-360F26DFAAEB}">
      <dsp:nvSpPr>
        <dsp:cNvPr id="0" name=""/>
        <dsp:cNvSpPr/>
      </dsp:nvSpPr>
      <dsp:spPr>
        <a:xfrm rot="21360000">
          <a:off x="4245555" y="2827721"/>
          <a:ext cx="2463401" cy="1147693"/>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Увеличивает время отклика от сервиса.</a:t>
          </a:r>
          <a:endParaRPr lang="ru-RU" sz="1400" b="0" i="0" kern="1200" dirty="0"/>
        </a:p>
      </dsp:txBody>
      <dsp:txXfrm>
        <a:off x="4301581" y="2883747"/>
        <a:ext cx="2351349" cy="103564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4/6/2023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r>
              <a:rPr lang="en-US" dirty="0" smtClean="0"/>
              <a:t>https://refactoring.guru/ru/design-patterns/factory-method</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Для чего вообще контролировать доступ к объектам? Рассмотрим такой пример: у вас есть внешний ресурсоёмкий объект, который нужен не все время, а изредка.</a:t>
            </a:r>
          </a:p>
          <a:p>
            <a:r>
              <a:rPr lang="ru-RU" dirty="0" smtClean="0">
                <a:effectLst/>
              </a:rPr>
              <a:t>Запросы к базе данных могут быть очень медленными.</a:t>
            </a:r>
          </a:p>
          <a:p>
            <a:r>
              <a:rPr lang="ru-RU" sz="900" b="0" i="0" kern="1200" dirty="0" smtClean="0">
                <a:solidFill>
                  <a:schemeClr val="tx1"/>
                </a:solidFill>
                <a:effectLst/>
                <a:latin typeface="Segoe" pitchFamily="34" charset="0"/>
                <a:ea typeface="+mn-ea"/>
                <a:cs typeface="+mn-cs"/>
              </a:rPr>
              <a:t>Мы могли бы создавать этот объект не в самом начале программы, а только тогда, когда он кому-то реально понадобится. Каждый клиент объекта получил бы некий код отложенной инициализации. Но, вероятно, это привело бы к множественному дублированию кода.</a:t>
            </a:r>
          </a:p>
          <a:p>
            <a:r>
              <a:rPr lang="ru-RU" sz="900" b="0" i="0" kern="1200" dirty="0" smtClean="0">
                <a:solidFill>
                  <a:schemeClr val="tx1"/>
                </a:solidFill>
                <a:effectLst/>
                <a:latin typeface="Segoe" pitchFamily="34" charset="0"/>
                <a:ea typeface="+mn-ea"/>
                <a:cs typeface="+mn-cs"/>
              </a:rPr>
              <a:t>В идеале, этот код хотелось бы поместить прямо в служебный класс, но это не всегда возможно. Например, код класса может находиться в закрытой сторонней библиотеке.</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52723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Паттерн Заместитель предлагает создать новый класс-дублёр, имеющий тот же интерфейс, что и оригинальный служебный объект. При получении запроса от клиента объект-заместитель сам бы создавал экземпляр служебного объекта и переадресовывал бы ему всю реальную работу.</a:t>
            </a:r>
          </a:p>
          <a:p>
            <a:r>
              <a:rPr lang="ru-RU" dirty="0" smtClean="0">
                <a:effectLst/>
              </a:rPr>
              <a:t>Заместитель «притворяется» базой данных, ускоряя работу за счёт ленивой инициализации и кеширования повторяющихся запросов.</a:t>
            </a:r>
          </a:p>
          <a:p>
            <a:r>
              <a:rPr lang="ru-RU" sz="900" b="0" i="0" kern="1200" dirty="0" smtClean="0">
                <a:solidFill>
                  <a:schemeClr val="tx1"/>
                </a:solidFill>
                <a:effectLst/>
                <a:latin typeface="Segoe" pitchFamily="34" charset="0"/>
                <a:ea typeface="+mn-ea"/>
                <a:cs typeface="+mn-cs"/>
              </a:rPr>
              <a:t>Но в чём же здесь польза? Вы могли бы поместить в класс заместителя какую-то промежуточную логику, которая выполнялась бы до (или после) вызовов этих же методов в настоящем объекте. А благодаря одинаковому интерфейсу, объект-заместитель можно передать в любой код, ожидающий сервисный объект.</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984456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a:t>
            </a:r>
            <a:r>
              <a:rPr lang="ru-RU" sz="900" b="1" i="0" kern="1200" dirty="0" smtClean="0">
                <a:solidFill>
                  <a:schemeClr val="tx1"/>
                </a:solidFill>
                <a:effectLst/>
                <a:latin typeface="Segoe" pitchFamily="34" charset="0"/>
                <a:ea typeface="+mn-ea"/>
                <a:cs typeface="+mn-cs"/>
              </a:rPr>
              <a:t>Заместитель</a:t>
            </a:r>
            <a:r>
              <a:rPr lang="ru-RU" sz="900" b="0" i="0" kern="1200" dirty="0" smtClean="0">
                <a:solidFill>
                  <a:schemeClr val="tx1"/>
                </a:solidFill>
                <a:effectLst/>
                <a:latin typeface="Segoe" pitchFamily="34" charset="0"/>
                <a:ea typeface="+mn-ea"/>
                <a:cs typeface="+mn-cs"/>
              </a:rPr>
              <a:t> помогает добавить в программу механизм ленивой инициализации и кеширования результатов работы библиотеки интеграции с </a:t>
            </a:r>
            <a:r>
              <a:rPr lang="ru-RU" sz="900" b="0" i="0" kern="1200" dirty="0" err="1" smtClean="0">
                <a:solidFill>
                  <a:schemeClr val="tx1"/>
                </a:solidFill>
                <a:effectLst/>
                <a:latin typeface="Segoe" pitchFamily="34" charset="0"/>
                <a:ea typeface="+mn-ea"/>
                <a:cs typeface="+mn-cs"/>
              </a:rPr>
              <a:t>Youtube</a:t>
            </a:r>
            <a:r>
              <a:rPr lang="ru-RU" sz="900" b="0" i="0" kern="1200" dirty="0" smtClean="0">
                <a:solidFill>
                  <a:schemeClr val="tx1"/>
                </a:solidFill>
                <a:effectLst/>
                <a:latin typeface="Segoe" pitchFamily="34" charset="0"/>
                <a:ea typeface="+mn-ea"/>
                <a:cs typeface="+mn-cs"/>
              </a:rPr>
              <a:t>.</a:t>
            </a:r>
          </a:p>
          <a:p>
            <a:r>
              <a:rPr lang="ru-RU" dirty="0" smtClean="0">
                <a:effectLst/>
              </a:rPr>
              <a:t>Пример кеширования результатов работы реального сервиса с помощью заместителя.</a:t>
            </a:r>
          </a:p>
          <a:p>
            <a:r>
              <a:rPr lang="ru-RU" sz="900" b="0" i="0" kern="1200" dirty="0" smtClean="0">
                <a:solidFill>
                  <a:schemeClr val="tx1"/>
                </a:solidFill>
                <a:effectLst/>
                <a:latin typeface="Segoe" pitchFamily="34" charset="0"/>
                <a:ea typeface="+mn-ea"/>
                <a:cs typeface="+mn-cs"/>
              </a:rPr>
              <a:t>Оригинальный объект начинал загрузку по сети, даже если пользователь запрашивал одно и то же видео. Заместитель же загружает видео только один раз, используя для этого служебный объект, но в остальных случаях возвращает </a:t>
            </a:r>
            <a:r>
              <a:rPr lang="ru-RU" sz="900" b="0" i="0" kern="1200" dirty="0" err="1" smtClean="0">
                <a:solidFill>
                  <a:schemeClr val="tx1"/>
                </a:solidFill>
                <a:effectLst/>
                <a:latin typeface="Segoe" pitchFamily="34" charset="0"/>
                <a:ea typeface="+mn-ea"/>
                <a:cs typeface="+mn-cs"/>
              </a:rPr>
              <a:t>закешированный</a:t>
            </a:r>
            <a:r>
              <a:rPr lang="ru-RU" sz="900" b="0" i="0" kern="1200" dirty="0" smtClean="0">
                <a:solidFill>
                  <a:schemeClr val="tx1"/>
                </a:solidFill>
                <a:effectLst/>
                <a:latin typeface="Segoe" pitchFamily="34" charset="0"/>
                <a:ea typeface="+mn-ea"/>
                <a:cs typeface="+mn-cs"/>
              </a:rPr>
              <a:t> файл.</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226219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err="1" smtClean="0">
                <a:solidFill>
                  <a:schemeClr val="tx1"/>
                </a:solidFill>
                <a:effectLst/>
                <a:latin typeface="Segoe" pitchFamily="34" charset="0"/>
                <a:ea typeface="+mn-ea"/>
                <a:cs typeface="+mn-cs"/>
              </a:rPr>
              <a:t>Flyweight</a:t>
            </a:r>
            <a:r>
              <a:rPr lang="ru-RU" sz="900" b="0" i="0" kern="1200" dirty="0" smtClean="0">
                <a:solidFill>
                  <a:schemeClr val="tx1"/>
                </a:solidFill>
                <a:effectLst/>
                <a:latin typeface="Segoe" pitchFamily="34" charset="0"/>
                <a:ea typeface="+mn-ea"/>
                <a:cs typeface="+mn-cs"/>
              </a:rPr>
              <a:t>: определяет интерфейс, через который приспособленцы-разделяемые объекты могут получать внешнее состояние или воздействовать на него</a:t>
            </a:r>
          </a:p>
          <a:p>
            <a:r>
              <a:rPr lang="ru-RU" sz="900" b="1" i="0" kern="1200" dirty="0" err="1" smtClean="0">
                <a:solidFill>
                  <a:schemeClr val="tx1"/>
                </a:solidFill>
                <a:effectLst/>
                <a:latin typeface="Segoe" pitchFamily="34" charset="0"/>
                <a:ea typeface="+mn-ea"/>
                <a:cs typeface="+mn-cs"/>
              </a:rPr>
              <a:t>ConcreteFlyweight</a:t>
            </a:r>
            <a:r>
              <a:rPr lang="ru-RU" sz="900" b="0" i="0" kern="1200" dirty="0" smtClean="0">
                <a:solidFill>
                  <a:schemeClr val="tx1"/>
                </a:solidFill>
                <a:effectLst/>
                <a:latin typeface="Segoe" pitchFamily="34" charset="0"/>
                <a:ea typeface="+mn-ea"/>
                <a:cs typeface="+mn-cs"/>
              </a:rPr>
              <a:t>: конкретный класс разделяемого приспособленца. Реализует интерфейс, объявленный в типе </a:t>
            </a:r>
            <a:r>
              <a:rPr lang="ru-RU" sz="900" b="0" i="0" kern="1200" dirty="0" err="1" smtClean="0">
                <a:solidFill>
                  <a:schemeClr val="tx1"/>
                </a:solidFill>
                <a:effectLst/>
                <a:latin typeface="Segoe" pitchFamily="34" charset="0"/>
                <a:ea typeface="+mn-ea"/>
                <a:cs typeface="+mn-cs"/>
              </a:rPr>
              <a:t>Flyweight</a:t>
            </a:r>
            <a:r>
              <a:rPr lang="ru-RU" sz="900" b="0" i="0" kern="1200" dirty="0" smtClean="0">
                <a:solidFill>
                  <a:schemeClr val="tx1"/>
                </a:solidFill>
                <a:effectLst/>
                <a:latin typeface="Segoe" pitchFamily="34" charset="0"/>
                <a:ea typeface="+mn-ea"/>
                <a:cs typeface="+mn-cs"/>
              </a:rPr>
              <a:t>, и при необходимости добавляет внутреннее состояние. Причем любое сохраняемое им состояние должно быть внутренним, не зависящим от контекста</a:t>
            </a:r>
          </a:p>
          <a:p>
            <a:r>
              <a:rPr lang="ru-RU" sz="900" b="1" i="0" kern="1200" dirty="0" err="1" smtClean="0">
                <a:solidFill>
                  <a:schemeClr val="tx1"/>
                </a:solidFill>
                <a:effectLst/>
                <a:latin typeface="Segoe" pitchFamily="34" charset="0"/>
                <a:ea typeface="+mn-ea"/>
                <a:cs typeface="+mn-cs"/>
              </a:rPr>
              <a:t>UnsharedConcreteFlyweight</a:t>
            </a:r>
            <a:r>
              <a:rPr lang="ru-RU" sz="900" b="0" i="0" kern="1200" dirty="0" smtClean="0">
                <a:solidFill>
                  <a:schemeClr val="tx1"/>
                </a:solidFill>
                <a:effectLst/>
                <a:latin typeface="Segoe" pitchFamily="34" charset="0"/>
                <a:ea typeface="+mn-ea"/>
                <a:cs typeface="+mn-cs"/>
              </a:rPr>
              <a:t>: еще одна конкретная реализация интерфейса, определенного в типе </a:t>
            </a:r>
            <a:r>
              <a:rPr lang="ru-RU" sz="900" b="0" i="0" kern="1200" dirty="0" err="1" smtClean="0">
                <a:solidFill>
                  <a:schemeClr val="tx1"/>
                </a:solidFill>
                <a:effectLst/>
                <a:latin typeface="Segoe" pitchFamily="34" charset="0"/>
                <a:ea typeface="+mn-ea"/>
                <a:cs typeface="+mn-cs"/>
              </a:rPr>
              <a:t>Flyweight</a:t>
            </a:r>
            <a:r>
              <a:rPr lang="ru-RU" sz="900" b="0" i="0" kern="1200" dirty="0" smtClean="0">
                <a:solidFill>
                  <a:schemeClr val="tx1"/>
                </a:solidFill>
                <a:effectLst/>
                <a:latin typeface="Segoe" pitchFamily="34" charset="0"/>
                <a:ea typeface="+mn-ea"/>
                <a:cs typeface="+mn-cs"/>
              </a:rPr>
              <a:t>, только теперь объекты этого класса являются неразделяемыми</a:t>
            </a:r>
          </a:p>
          <a:p>
            <a:r>
              <a:rPr lang="ru-RU" sz="900" b="1" i="0" kern="1200" dirty="0" err="1" smtClean="0">
                <a:solidFill>
                  <a:schemeClr val="tx1"/>
                </a:solidFill>
                <a:effectLst/>
                <a:latin typeface="Segoe" pitchFamily="34" charset="0"/>
                <a:ea typeface="+mn-ea"/>
                <a:cs typeface="+mn-cs"/>
              </a:rPr>
              <a:t>FlyweightFactory</a:t>
            </a:r>
            <a:r>
              <a:rPr lang="ru-RU" sz="900" b="0" i="0" kern="1200" dirty="0" smtClean="0">
                <a:solidFill>
                  <a:schemeClr val="tx1"/>
                </a:solidFill>
                <a:effectLst/>
                <a:latin typeface="Segoe" pitchFamily="34" charset="0"/>
                <a:ea typeface="+mn-ea"/>
                <a:cs typeface="+mn-cs"/>
              </a:rPr>
              <a:t>: фабрика приспособленцев - создает объекты разделяемых приспособленцев. Так как приспособленцы разделяются, то клиент не должен создавать их напрямую. Все созданные объекты хранятся в пуле. В примере выше для определения пула используется объект </a:t>
            </a:r>
            <a:r>
              <a:rPr lang="ru-RU" sz="900" b="0" i="0" kern="1200" dirty="0" err="1" smtClean="0">
                <a:solidFill>
                  <a:schemeClr val="tx1"/>
                </a:solidFill>
                <a:effectLst/>
                <a:latin typeface="Segoe" pitchFamily="34" charset="0"/>
                <a:ea typeface="+mn-ea"/>
                <a:cs typeface="+mn-cs"/>
              </a:rPr>
              <a:t>Hashtable</a:t>
            </a:r>
            <a:r>
              <a:rPr lang="ru-RU" sz="900" b="0" i="0" kern="1200" dirty="0" smtClean="0">
                <a:solidFill>
                  <a:schemeClr val="tx1"/>
                </a:solidFill>
                <a:effectLst/>
                <a:latin typeface="Segoe" pitchFamily="34" charset="0"/>
                <a:ea typeface="+mn-ea"/>
                <a:cs typeface="+mn-cs"/>
              </a:rPr>
              <a:t>, но это не обязательно. Можно применять и другие классы коллекций. Однако в зависимости от сложности структуры, хранящей разделяемые объекты, особенно если у нас большое количество приспособленцев, то может увеличиваться время на поиск нужного приспособленца - наверное это один из немногих недостатков данного паттерна.</a:t>
            </a:r>
          </a:p>
          <a:p>
            <a:r>
              <a:rPr lang="ru-RU" sz="900" b="0" i="0" kern="1200" dirty="0" smtClean="0">
                <a:solidFill>
                  <a:schemeClr val="tx1"/>
                </a:solidFill>
                <a:effectLst/>
                <a:latin typeface="Segoe" pitchFamily="34" charset="0"/>
                <a:ea typeface="+mn-ea"/>
                <a:cs typeface="+mn-cs"/>
              </a:rPr>
              <a:t>Если запрошенного приспособленца не оказалось в пуле, то фабрика создает его.</a:t>
            </a:r>
          </a:p>
          <a:p>
            <a:r>
              <a:rPr lang="ru-RU" sz="900" b="1" i="0" kern="1200" dirty="0" err="1" smtClean="0">
                <a:solidFill>
                  <a:schemeClr val="tx1"/>
                </a:solidFill>
                <a:effectLst/>
                <a:latin typeface="Segoe" pitchFamily="34" charset="0"/>
                <a:ea typeface="+mn-ea"/>
                <a:cs typeface="+mn-cs"/>
              </a:rPr>
              <a:t>Client</a:t>
            </a:r>
            <a:r>
              <a:rPr lang="ru-RU" sz="900" b="0" i="0" kern="1200" dirty="0" smtClean="0">
                <a:solidFill>
                  <a:schemeClr val="tx1"/>
                </a:solidFill>
                <a:effectLst/>
                <a:latin typeface="Segoe" pitchFamily="34" charset="0"/>
                <a:ea typeface="+mn-ea"/>
                <a:cs typeface="+mn-cs"/>
              </a:rPr>
              <a:t>: использует объекты приспособленцев. Может хранить внешнее состояние и передавать его в качестве аргументов в методы приспособленцев</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8</a:t>
            </a:fld>
            <a:endParaRPr lang="en-US"/>
          </a:p>
        </p:txBody>
      </p:sp>
    </p:spTree>
    <p:extLst>
      <p:ext uri="{BB962C8B-B14F-4D97-AF65-F5344CB8AC3E}">
        <p14:creationId xmlns:p14="http://schemas.microsoft.com/office/powerpoint/2010/main" val="273198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err="1" smtClean="0">
                <a:solidFill>
                  <a:schemeClr val="tx1"/>
                </a:solidFill>
                <a:effectLst/>
                <a:latin typeface="Segoe" pitchFamily="34" charset="0"/>
                <a:ea typeface="+mn-ea"/>
                <a:cs typeface="+mn-cs"/>
              </a:rPr>
              <a:t>Flyweight</a:t>
            </a:r>
            <a:r>
              <a:rPr lang="ru-RU" sz="900" b="0" i="0" kern="1200" dirty="0" smtClean="0">
                <a:solidFill>
                  <a:schemeClr val="tx1"/>
                </a:solidFill>
                <a:effectLst/>
                <a:latin typeface="Segoe" pitchFamily="34" charset="0"/>
                <a:ea typeface="+mn-ea"/>
                <a:cs typeface="+mn-cs"/>
              </a:rPr>
              <a:t>: определяет интерфейс, через который приспособленцы-разделяемые объекты могут получать внешнее состояние или воздействовать на него</a:t>
            </a:r>
          </a:p>
          <a:p>
            <a:r>
              <a:rPr lang="ru-RU" sz="900" b="1" i="0" kern="1200" dirty="0" err="1" smtClean="0">
                <a:solidFill>
                  <a:schemeClr val="tx1"/>
                </a:solidFill>
                <a:effectLst/>
                <a:latin typeface="Segoe" pitchFamily="34" charset="0"/>
                <a:ea typeface="+mn-ea"/>
                <a:cs typeface="+mn-cs"/>
              </a:rPr>
              <a:t>ConcreteFlyweight</a:t>
            </a:r>
            <a:r>
              <a:rPr lang="ru-RU" sz="900" b="0" i="0" kern="1200" dirty="0" smtClean="0">
                <a:solidFill>
                  <a:schemeClr val="tx1"/>
                </a:solidFill>
                <a:effectLst/>
                <a:latin typeface="Segoe" pitchFamily="34" charset="0"/>
                <a:ea typeface="+mn-ea"/>
                <a:cs typeface="+mn-cs"/>
              </a:rPr>
              <a:t>: конкретный класс разделяемого приспособленца. Реализует интерфейс, объявленный в типе </a:t>
            </a:r>
            <a:r>
              <a:rPr lang="ru-RU" sz="900" b="0" i="0" kern="1200" dirty="0" err="1" smtClean="0">
                <a:solidFill>
                  <a:schemeClr val="tx1"/>
                </a:solidFill>
                <a:effectLst/>
                <a:latin typeface="Segoe" pitchFamily="34" charset="0"/>
                <a:ea typeface="+mn-ea"/>
                <a:cs typeface="+mn-cs"/>
              </a:rPr>
              <a:t>Flyweight</a:t>
            </a:r>
            <a:r>
              <a:rPr lang="ru-RU" sz="900" b="0" i="0" kern="1200" dirty="0" smtClean="0">
                <a:solidFill>
                  <a:schemeClr val="tx1"/>
                </a:solidFill>
                <a:effectLst/>
                <a:latin typeface="Segoe" pitchFamily="34" charset="0"/>
                <a:ea typeface="+mn-ea"/>
                <a:cs typeface="+mn-cs"/>
              </a:rPr>
              <a:t>, и при необходимости добавляет внутреннее состояние. Причем любое сохраняемое им состояние должно быть внутренним, не зависящим от контекста</a:t>
            </a:r>
          </a:p>
          <a:p>
            <a:r>
              <a:rPr lang="ru-RU" sz="900" b="1" i="0" kern="1200" dirty="0" err="1" smtClean="0">
                <a:solidFill>
                  <a:schemeClr val="tx1"/>
                </a:solidFill>
                <a:effectLst/>
                <a:latin typeface="Segoe" pitchFamily="34" charset="0"/>
                <a:ea typeface="+mn-ea"/>
                <a:cs typeface="+mn-cs"/>
              </a:rPr>
              <a:t>UnsharedConcreteFlyweight</a:t>
            </a:r>
            <a:r>
              <a:rPr lang="ru-RU" sz="900" b="0" i="0" kern="1200" dirty="0" smtClean="0">
                <a:solidFill>
                  <a:schemeClr val="tx1"/>
                </a:solidFill>
                <a:effectLst/>
                <a:latin typeface="Segoe" pitchFamily="34" charset="0"/>
                <a:ea typeface="+mn-ea"/>
                <a:cs typeface="+mn-cs"/>
              </a:rPr>
              <a:t>: еще одна конкретная реализация интерфейса, определенного в типе </a:t>
            </a:r>
            <a:r>
              <a:rPr lang="ru-RU" sz="900" b="0" i="0" kern="1200" dirty="0" err="1" smtClean="0">
                <a:solidFill>
                  <a:schemeClr val="tx1"/>
                </a:solidFill>
                <a:effectLst/>
                <a:latin typeface="Segoe" pitchFamily="34" charset="0"/>
                <a:ea typeface="+mn-ea"/>
                <a:cs typeface="+mn-cs"/>
              </a:rPr>
              <a:t>Flyweight</a:t>
            </a:r>
            <a:r>
              <a:rPr lang="ru-RU" sz="900" b="0" i="0" kern="1200" dirty="0" smtClean="0">
                <a:solidFill>
                  <a:schemeClr val="tx1"/>
                </a:solidFill>
                <a:effectLst/>
                <a:latin typeface="Segoe" pitchFamily="34" charset="0"/>
                <a:ea typeface="+mn-ea"/>
                <a:cs typeface="+mn-cs"/>
              </a:rPr>
              <a:t>, только теперь объекты этого класса являются неразделяемыми</a:t>
            </a:r>
          </a:p>
          <a:p>
            <a:r>
              <a:rPr lang="ru-RU" sz="900" b="1" i="0" kern="1200" dirty="0" err="1" smtClean="0">
                <a:solidFill>
                  <a:schemeClr val="tx1"/>
                </a:solidFill>
                <a:effectLst/>
                <a:latin typeface="Segoe" pitchFamily="34" charset="0"/>
                <a:ea typeface="+mn-ea"/>
                <a:cs typeface="+mn-cs"/>
              </a:rPr>
              <a:t>FlyweightFactory</a:t>
            </a:r>
            <a:r>
              <a:rPr lang="ru-RU" sz="900" b="0" i="0" kern="1200" dirty="0" smtClean="0">
                <a:solidFill>
                  <a:schemeClr val="tx1"/>
                </a:solidFill>
                <a:effectLst/>
                <a:latin typeface="Segoe" pitchFamily="34" charset="0"/>
                <a:ea typeface="+mn-ea"/>
                <a:cs typeface="+mn-cs"/>
              </a:rPr>
              <a:t>: фабрика приспособленцев - создает объекты разделяемых приспособленцев. Так как приспособленцы разделяются, то клиент не должен создавать их напрямую. Все созданные объекты хранятся в пуле. В примере выше для определения пула используется объект </a:t>
            </a:r>
            <a:r>
              <a:rPr lang="ru-RU" sz="900" b="0" i="0" kern="1200" dirty="0" err="1" smtClean="0">
                <a:solidFill>
                  <a:schemeClr val="tx1"/>
                </a:solidFill>
                <a:effectLst/>
                <a:latin typeface="Segoe" pitchFamily="34" charset="0"/>
                <a:ea typeface="+mn-ea"/>
                <a:cs typeface="+mn-cs"/>
              </a:rPr>
              <a:t>Hashtable</a:t>
            </a:r>
            <a:r>
              <a:rPr lang="ru-RU" sz="900" b="0" i="0" kern="1200" dirty="0" smtClean="0">
                <a:solidFill>
                  <a:schemeClr val="tx1"/>
                </a:solidFill>
                <a:effectLst/>
                <a:latin typeface="Segoe" pitchFamily="34" charset="0"/>
                <a:ea typeface="+mn-ea"/>
                <a:cs typeface="+mn-cs"/>
              </a:rPr>
              <a:t>, но это не обязательно. Можно применять и другие классы коллекций. Однако в зависимости от сложности структуры, хранящей разделяемые объекты, особенно если у нас большое количество приспособленцев, то может увеличиваться время на поиск нужного приспособленца - наверное это один из немногих недостатков данного паттерна.</a:t>
            </a:r>
          </a:p>
          <a:p>
            <a:r>
              <a:rPr lang="ru-RU" sz="900" b="0" i="0" kern="1200" dirty="0" smtClean="0">
                <a:solidFill>
                  <a:schemeClr val="tx1"/>
                </a:solidFill>
                <a:effectLst/>
                <a:latin typeface="Segoe" pitchFamily="34" charset="0"/>
                <a:ea typeface="+mn-ea"/>
                <a:cs typeface="+mn-cs"/>
              </a:rPr>
              <a:t>Если запрошенного приспособленца не оказалось в пуле, то фабрика создает его.</a:t>
            </a:r>
          </a:p>
          <a:p>
            <a:r>
              <a:rPr lang="ru-RU" sz="900" b="1" i="0" kern="1200" dirty="0" err="1" smtClean="0">
                <a:solidFill>
                  <a:schemeClr val="tx1"/>
                </a:solidFill>
                <a:effectLst/>
                <a:latin typeface="Segoe" pitchFamily="34" charset="0"/>
                <a:ea typeface="+mn-ea"/>
                <a:cs typeface="+mn-cs"/>
              </a:rPr>
              <a:t>Client</a:t>
            </a:r>
            <a:r>
              <a:rPr lang="ru-RU" sz="900" b="0" i="0" kern="1200" dirty="0" smtClean="0">
                <a:solidFill>
                  <a:schemeClr val="tx1"/>
                </a:solidFill>
                <a:effectLst/>
                <a:latin typeface="Segoe" pitchFamily="34" charset="0"/>
                <a:ea typeface="+mn-ea"/>
                <a:cs typeface="+mn-cs"/>
              </a:rPr>
              <a:t>: использует объекты приспособленцев. Может хранить внешнее состояние и передавать его в качестве аргументов в методы приспособленцев</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392844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Ленивая инициализация (виртуальный прокси). Когда у вас есть тяжёлый объект, грузящий данные из файловой системы или базы данных.</a:t>
            </a:r>
          </a:p>
          <a:p>
            <a:r>
              <a:rPr lang="ru-RU" sz="900" b="0" i="0" kern="1200" dirty="0" smtClean="0">
                <a:solidFill>
                  <a:schemeClr val="tx1"/>
                </a:solidFill>
                <a:effectLst/>
                <a:latin typeface="Segoe" pitchFamily="34" charset="0"/>
                <a:ea typeface="+mn-ea"/>
                <a:cs typeface="+mn-cs"/>
              </a:rPr>
              <a:t> Вместо того, чтобы грузить данные сразу после старта программы, можно сэкономить ресурсы и создать объект тогда, когда он действительно понадобится.</a:t>
            </a:r>
          </a:p>
          <a:p>
            <a:r>
              <a:rPr lang="ru-RU" sz="900" b="1" i="0" kern="1200" dirty="0" smtClean="0">
                <a:solidFill>
                  <a:schemeClr val="tx1"/>
                </a:solidFill>
                <a:effectLst/>
                <a:latin typeface="Segoe" pitchFamily="34" charset="0"/>
                <a:ea typeface="+mn-ea"/>
                <a:cs typeface="+mn-cs"/>
              </a:rPr>
              <a:t> Защита доступа (защищающий прокси). Когда в программе есть разные типы пользователей, и вам хочется защищать объект от неавторизованного доступа. Например, если ваши объекты — это важная часть операционной системы, а пользователи — сторонние программы (хорошие или вредоносные).</a:t>
            </a:r>
          </a:p>
          <a:p>
            <a:r>
              <a:rPr lang="ru-RU" sz="900" b="0" i="0" kern="1200" dirty="0" smtClean="0">
                <a:solidFill>
                  <a:schemeClr val="tx1"/>
                </a:solidFill>
                <a:effectLst/>
                <a:latin typeface="Segoe" pitchFamily="34" charset="0"/>
                <a:ea typeface="+mn-ea"/>
                <a:cs typeface="+mn-cs"/>
              </a:rPr>
              <a:t> Прокси может проверять доступ при каждом вызове и передавать выполнение служебному объекту, если доступ разрешён.</a:t>
            </a:r>
          </a:p>
          <a:p>
            <a:r>
              <a:rPr lang="ru-RU" sz="900" b="1" i="0" kern="1200" dirty="0" smtClean="0">
                <a:solidFill>
                  <a:schemeClr val="tx1"/>
                </a:solidFill>
                <a:effectLst/>
                <a:latin typeface="Segoe" pitchFamily="34" charset="0"/>
                <a:ea typeface="+mn-ea"/>
                <a:cs typeface="+mn-cs"/>
              </a:rPr>
              <a:t> Локальный запуск сервиса (удалённый прокси). Когда настоящий сервисный объект находится на удалённом сервере.</a:t>
            </a:r>
          </a:p>
          <a:p>
            <a:r>
              <a:rPr lang="ru-RU" sz="900" b="0" i="0" kern="1200" dirty="0" smtClean="0">
                <a:solidFill>
                  <a:schemeClr val="tx1"/>
                </a:solidFill>
                <a:effectLst/>
                <a:latin typeface="Segoe" pitchFamily="34" charset="0"/>
                <a:ea typeface="+mn-ea"/>
                <a:cs typeface="+mn-cs"/>
              </a:rPr>
              <a:t> В этом случае заместитель транслирует запросы клиента в вызовы по сети в протоколе, понятном удалённому сервису.</a:t>
            </a:r>
          </a:p>
          <a:p>
            <a:r>
              <a:rPr lang="ru-RU" sz="900" b="1" i="0" kern="1200" dirty="0" smtClean="0">
                <a:solidFill>
                  <a:schemeClr val="tx1"/>
                </a:solidFill>
                <a:effectLst/>
                <a:latin typeface="Segoe" pitchFamily="34" charset="0"/>
                <a:ea typeface="+mn-ea"/>
                <a:cs typeface="+mn-cs"/>
              </a:rPr>
              <a:t> </a:t>
            </a:r>
            <a:r>
              <a:rPr lang="ru-RU" sz="900" b="1" i="0" kern="1200" dirty="0" err="1" smtClean="0">
                <a:solidFill>
                  <a:schemeClr val="tx1"/>
                </a:solidFill>
                <a:effectLst/>
                <a:latin typeface="Segoe" pitchFamily="34" charset="0"/>
                <a:ea typeface="+mn-ea"/>
                <a:cs typeface="+mn-cs"/>
              </a:rPr>
              <a:t>Логирование</a:t>
            </a:r>
            <a:r>
              <a:rPr lang="ru-RU" sz="900" b="1" i="0" kern="1200" dirty="0" smtClean="0">
                <a:solidFill>
                  <a:schemeClr val="tx1"/>
                </a:solidFill>
                <a:effectLst/>
                <a:latin typeface="Segoe" pitchFamily="34" charset="0"/>
                <a:ea typeface="+mn-ea"/>
                <a:cs typeface="+mn-cs"/>
              </a:rPr>
              <a:t> запросов (</a:t>
            </a:r>
            <a:r>
              <a:rPr lang="ru-RU" sz="900" b="1" i="0" kern="1200" dirty="0" err="1" smtClean="0">
                <a:solidFill>
                  <a:schemeClr val="tx1"/>
                </a:solidFill>
                <a:effectLst/>
                <a:latin typeface="Segoe" pitchFamily="34" charset="0"/>
                <a:ea typeface="+mn-ea"/>
                <a:cs typeface="+mn-cs"/>
              </a:rPr>
              <a:t>логирующий</a:t>
            </a:r>
            <a:r>
              <a:rPr lang="ru-RU" sz="900" b="1" i="0" kern="1200" dirty="0" smtClean="0">
                <a:solidFill>
                  <a:schemeClr val="tx1"/>
                </a:solidFill>
                <a:effectLst/>
                <a:latin typeface="Segoe" pitchFamily="34" charset="0"/>
                <a:ea typeface="+mn-ea"/>
                <a:cs typeface="+mn-cs"/>
              </a:rPr>
              <a:t> прокси). Когда требуется хранить историю обращений к сервисному объекту.</a:t>
            </a:r>
          </a:p>
          <a:p>
            <a:r>
              <a:rPr lang="ru-RU" sz="900" b="0" i="0" kern="1200" dirty="0" smtClean="0">
                <a:solidFill>
                  <a:schemeClr val="tx1"/>
                </a:solidFill>
                <a:effectLst/>
                <a:latin typeface="Segoe" pitchFamily="34" charset="0"/>
                <a:ea typeface="+mn-ea"/>
                <a:cs typeface="+mn-cs"/>
              </a:rPr>
              <a:t> Заместитель может сохранять историю обращения клиента к сервисному объекту.</a:t>
            </a:r>
          </a:p>
          <a:p>
            <a:r>
              <a:rPr lang="ru-RU" sz="900" b="1" i="0" kern="1200" dirty="0" smtClean="0">
                <a:solidFill>
                  <a:schemeClr val="tx1"/>
                </a:solidFill>
                <a:effectLst/>
                <a:latin typeface="Segoe" pitchFamily="34" charset="0"/>
                <a:ea typeface="+mn-ea"/>
                <a:cs typeface="+mn-cs"/>
              </a:rPr>
              <a:t> Кеширование объектов («умная» ссылка). Когда нужно кешировать результаты запросов клиентов и управлять их жизненным циклом.</a:t>
            </a:r>
          </a:p>
          <a:p>
            <a:r>
              <a:rPr lang="ru-RU" sz="900" b="0" i="0" kern="1200" dirty="0" smtClean="0">
                <a:solidFill>
                  <a:schemeClr val="tx1"/>
                </a:solidFill>
                <a:effectLst/>
                <a:latin typeface="Segoe" pitchFamily="34" charset="0"/>
                <a:ea typeface="+mn-ea"/>
                <a:cs typeface="+mn-cs"/>
              </a:rPr>
              <a:t> Заместитель может подсчитывать количество ссылок на сервисный объект, которые были отданы клиенту и остаются активными. Когда все ссылки освобождаются, можно будет освободить и сам сервисный объект (например, закрыть подключение к базе данных).</a:t>
            </a:r>
          </a:p>
          <a:p>
            <a:r>
              <a:rPr lang="ru-RU" sz="900" b="0" i="0" kern="1200" dirty="0" smtClean="0">
                <a:solidFill>
                  <a:schemeClr val="tx1"/>
                </a:solidFill>
                <a:effectLst/>
                <a:latin typeface="Segoe" pitchFamily="34" charset="0"/>
                <a:ea typeface="+mn-ea"/>
                <a:cs typeface="+mn-cs"/>
              </a:rPr>
              <a:t>Кроме того, Заместитель может отслеживать, не менял ли клиент сервисный объект. Это позволит использовать объекты повторно и </a:t>
            </a:r>
            <a:r>
              <a:rPr lang="ru-RU" sz="900" b="0" i="0" kern="1200" dirty="0" err="1" smtClean="0">
                <a:solidFill>
                  <a:schemeClr val="tx1"/>
                </a:solidFill>
                <a:effectLst/>
                <a:latin typeface="Segoe" pitchFamily="34" charset="0"/>
                <a:ea typeface="+mn-ea"/>
                <a:cs typeface="+mn-cs"/>
              </a:rPr>
              <a:t>здóрово</a:t>
            </a:r>
            <a:r>
              <a:rPr lang="ru-RU" sz="900" b="0" i="0" kern="1200" dirty="0" smtClean="0">
                <a:solidFill>
                  <a:schemeClr val="tx1"/>
                </a:solidFill>
                <a:effectLst/>
                <a:latin typeface="Segoe" pitchFamily="34" charset="0"/>
                <a:ea typeface="+mn-ea"/>
                <a:cs typeface="+mn-cs"/>
              </a:rPr>
              <a:t> экономить ресурсы, особенно если речь идёт о больших прожорливых сервисах.</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124590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9C165CB-2E58-48EB-AB6E-12BC297F0E4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F6055E9-D7DD-4A1F-A10B-491F3950C120}"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F34296-D18F-4F03-B1A2-769FB936205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04A94B1-736D-429F-89A5-1F2DFCD2CF10}"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362693A-04D5-4377-8556-91C918C9681C}"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F284628-6F6B-4980-9493-86D19753A1DB}"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1AC50-E4CA-4FB1-B530-B46A33BC0E52}"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1CA4D562-D531-4680-897D-71DA4ADE5FCE}"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21981C5-F8D0-482D-BC34-B0FED86FCC31}"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6C527D4-45BE-4A68-8F5E-7AB6342E9E6E}"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538D68E-DC77-4256-A62A-F93BA6ED70A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4BB6C7B-4485-43FD-85CC-8CD5C480F008}"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A6C61CB-C207-405C-8BF6-841368F06EC2}"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182EDBA-8E86-41EE-9CD4-E8F5A9B93DE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E5B7FB3-D719-4761-9658-2874B42F68B1}"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AB08D10-EE74-47AC-B5E2-CB229E21A685}"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58BD6-7A37-493B-B0AC-10BD6FA30C53}" type="datetime1">
              <a:rPr lang="en-US" smtClean="0"/>
              <a:t>4/6/2023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569660"/>
          </a:xfrm>
          <a:prstGeom prst="rect">
            <a:avLst/>
          </a:prstGeom>
        </p:spPr>
        <p:txBody>
          <a:bodyPr>
            <a:spAutoFit/>
          </a:bodyPr>
          <a:lstStyle/>
          <a:p>
            <a:pPr algn="ctr" defTabSz="457200" eaLnBrk="1" hangingPunct="1"/>
            <a:r>
              <a:rPr lang="ru-RU" sz="3200" dirty="0">
                <a:solidFill>
                  <a:schemeClr val="accent1"/>
                </a:solidFill>
                <a:latin typeface="+mj-lt"/>
                <a:ea typeface="+mj-ea"/>
                <a:cs typeface="+mj-cs"/>
              </a:rPr>
              <a:t>Структурные паттерны </a:t>
            </a:r>
            <a:r>
              <a:rPr lang="ru-RU" sz="3200" dirty="0" smtClean="0">
                <a:solidFill>
                  <a:schemeClr val="accent1"/>
                </a:solidFill>
                <a:latin typeface="+mj-lt"/>
                <a:ea typeface="+mj-ea"/>
                <a:cs typeface="+mj-cs"/>
              </a:rPr>
              <a:t>проектирования</a:t>
            </a:r>
          </a:p>
          <a:p>
            <a:pPr algn="ctr" defTabSz="457200" eaLnBrk="1" hangingPunct="1"/>
            <a:r>
              <a:rPr lang="ru-RU" sz="3200" dirty="0" smtClean="0">
                <a:solidFill>
                  <a:schemeClr val="accent1"/>
                </a:solidFill>
                <a:latin typeface="+mj-lt"/>
                <a:ea typeface="+mj-ea"/>
                <a:cs typeface="+mj-cs"/>
              </a:rPr>
              <a:t>Заместитель</a:t>
            </a:r>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Применимость</a:t>
            </a:r>
            <a:endParaRPr lang="ru-RU" dirty="0"/>
          </a:p>
        </p:txBody>
      </p:sp>
      <p:sp>
        <p:nvSpPr>
          <p:cNvPr id="3" name="Объект 2"/>
          <p:cNvSpPr>
            <a:spLocks noGrp="1"/>
          </p:cNvSpPr>
          <p:nvPr>
            <p:ph idx="1"/>
          </p:nvPr>
        </p:nvSpPr>
        <p:spPr>
          <a:xfrm>
            <a:off x="609599" y="1371600"/>
            <a:ext cx="6553202" cy="5034888"/>
          </a:xfrm>
        </p:spPr>
        <p:txBody>
          <a:bodyPr>
            <a:normAutofit fontScale="92500" lnSpcReduction="10000"/>
          </a:bodyPr>
          <a:lstStyle/>
          <a:p>
            <a:r>
              <a:rPr lang="ru-RU" dirty="0"/>
              <a:t>Ленивая инициализация (виртуальный прокси). Когда у вас есть тяжёлый объект, грузящий данные из файловой системы или базы данных.</a:t>
            </a:r>
          </a:p>
          <a:p>
            <a:r>
              <a:rPr lang="ru-RU" dirty="0" smtClean="0"/>
              <a:t>Защита </a:t>
            </a:r>
            <a:r>
              <a:rPr lang="ru-RU" dirty="0"/>
              <a:t>доступа (защищающий прокси). Когда в программе есть разные типы пользователей, и вам хочется защищать объект от неавторизованного доступа. Например, если ваши объекты — это важная часть операционной системы, а пользователи — сторонние программы (хорошие или вредоносные).</a:t>
            </a:r>
          </a:p>
          <a:p>
            <a:r>
              <a:rPr lang="ru-RU" dirty="0" smtClean="0"/>
              <a:t>Локальный </a:t>
            </a:r>
            <a:r>
              <a:rPr lang="ru-RU" dirty="0"/>
              <a:t>запуск сервиса (удалённый прокси). Когда настоящий сервисный объект находится на удалённом сервере.</a:t>
            </a:r>
          </a:p>
          <a:p>
            <a:r>
              <a:rPr lang="ru-RU" dirty="0" err="1" smtClean="0"/>
              <a:t>Логирование</a:t>
            </a:r>
            <a:r>
              <a:rPr lang="ru-RU" dirty="0" smtClean="0"/>
              <a:t> </a:t>
            </a:r>
            <a:r>
              <a:rPr lang="ru-RU" dirty="0"/>
              <a:t>запросов (</a:t>
            </a:r>
            <a:r>
              <a:rPr lang="ru-RU" dirty="0" err="1"/>
              <a:t>логирующий</a:t>
            </a:r>
            <a:r>
              <a:rPr lang="ru-RU" dirty="0"/>
              <a:t> прокси). Когда требуется хранить историю обращений к сервисному объекту.</a:t>
            </a:r>
          </a:p>
          <a:p>
            <a:r>
              <a:rPr lang="ru-RU" dirty="0"/>
              <a:t> Кеширование объектов («умная» ссылка). Когда нужно кешировать результаты запросов клиентов и управлять их жизненным циклом.</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7355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2860"/>
            <a:ext cx="6347713" cy="1320800"/>
          </a:xfrm>
        </p:spPr>
        <p:txBody>
          <a:bodyPr/>
          <a:lstStyle/>
          <a:p>
            <a:r>
              <a:rPr lang="ru-RU" b="1" dirty="0"/>
              <a:t>Шаги </a:t>
            </a:r>
            <a:r>
              <a:rPr lang="ru-RU" b="1" dirty="0" smtClean="0"/>
              <a:t>реализации</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259913050"/>
              </p:ext>
            </p:extLst>
          </p:nvPr>
        </p:nvGraphicFramePr>
        <p:xfrm>
          <a:off x="0" y="609600"/>
          <a:ext cx="80010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57858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378136648"/>
              </p:ext>
            </p:extLst>
          </p:nvPr>
        </p:nvGraphicFramePr>
        <p:xfrm>
          <a:off x="0" y="0"/>
          <a:ext cx="7772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7989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125410"/>
            <a:ext cx="6347713" cy="1320800"/>
          </a:xfrm>
        </p:spPr>
        <p:txBody>
          <a:bodyPr/>
          <a:lstStyle/>
          <a:p>
            <a:r>
              <a:rPr lang="ru-RU" b="1" dirty="0" smtClean="0"/>
              <a:t>Заместитель</a:t>
            </a:r>
            <a:endParaRPr lang="ru-RU" dirty="0"/>
          </a:p>
        </p:txBody>
      </p:sp>
      <p:sp>
        <p:nvSpPr>
          <p:cNvPr id="3" name="Объект 2"/>
          <p:cNvSpPr>
            <a:spLocks noGrp="1"/>
          </p:cNvSpPr>
          <p:nvPr>
            <p:ph idx="1"/>
          </p:nvPr>
        </p:nvSpPr>
        <p:spPr>
          <a:xfrm>
            <a:off x="382851" y="838200"/>
            <a:ext cx="6347714" cy="3880773"/>
          </a:xfrm>
        </p:spPr>
        <p:txBody>
          <a:bodyPr/>
          <a:lstStyle/>
          <a:p>
            <a:r>
              <a:rPr lang="ru-RU" b="1" dirty="0"/>
              <a:t>Заместитель</a:t>
            </a:r>
            <a:r>
              <a:rPr lang="ru-RU" dirty="0"/>
              <a:t> — это структурный паттерн проектирования, который позволяет подставлять вместо реальных объектов специальные объекты-заменители. Эти объекты перехватывают вызовы к оригинальному объекту, позволяя сделать что-то </a:t>
            </a:r>
            <a:r>
              <a:rPr lang="ru-RU" i="1" dirty="0"/>
              <a:t>до</a:t>
            </a:r>
            <a:r>
              <a:rPr lang="ru-RU" dirty="0"/>
              <a:t> или </a:t>
            </a:r>
            <a:r>
              <a:rPr lang="ru-RU" i="1" dirty="0"/>
              <a:t>после</a:t>
            </a:r>
            <a:r>
              <a:rPr lang="ru-RU" dirty="0"/>
              <a:t> передачи вызова оригиналу.</a:t>
            </a:r>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ÐÐ°ÑÑÐµÑÐ½ ÐÐ°Ð¼ÐµÑÑÐ¸ÑÐµ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95" y="2595351"/>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6262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2050" name="Picture 2" descr="ÐÑÐ¾Ð±Ð»ÐµÐ¼Ð°, ÐºÐ¾ÑÐ¾ÑÑÑ ÑÐµÑÐ°ÐµÑ ÐÐ°Ð¼ÐµÑÑÐ¸ÑÐµ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7043733"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251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Ð ÐµÑÐµÐ½Ð¸Ðµ Ñ Ð¿Ð¾Ð¼Ð¾ÑÑÑ ÐÐ°Ð¼ÐµÑÑÐ¸ÑÐµ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930400"/>
            <a:ext cx="7448545"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78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Аналогия из </a:t>
            </a:r>
            <a:r>
              <a:rPr lang="ru-RU" b="1" dirty="0" smtClean="0"/>
              <a:t>жизни</a:t>
            </a:r>
            <a:endParaRPr lang="ru-RU" dirty="0"/>
          </a:p>
        </p:txBody>
      </p:sp>
      <p:sp>
        <p:nvSpPr>
          <p:cNvPr id="3" name="Объект 2"/>
          <p:cNvSpPr>
            <a:spLocks noGrp="1"/>
          </p:cNvSpPr>
          <p:nvPr>
            <p:ph idx="1"/>
          </p:nvPr>
        </p:nvSpPr>
        <p:spPr>
          <a:xfrm>
            <a:off x="609599" y="4724401"/>
            <a:ext cx="6347714" cy="1905000"/>
          </a:xfrm>
        </p:spPr>
        <p:txBody>
          <a:bodyPr/>
          <a:lstStyle/>
          <a:p>
            <a:r>
              <a:rPr lang="ru-RU" dirty="0"/>
              <a:t>Банковский чек — это заместитель пачки наличных. И чек, и наличные имеют общий интерфейс — ими можно оплачивать товары. Для покупателя польза в том, что не надо таскать с собой тонны наличных, а владелец магазина может превратить чек в зелёные бумажки, обратившись в банк.</a:t>
            </a:r>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4098" name="Picture 2" descr="ÐÑÐ¸Ð¼ÐµÑ Ñ ÑÐµÐºÐ¾Ð¼ Ð¸ Ð½Ð°Ð»Ð¸ÑÐ½ÑÐ¼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41" y="1676400"/>
            <a:ext cx="731519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90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Структура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5122" name="Picture 2" descr="Ð¡ÑÑÑÐºÑÑÑÐ° ÐºÐ»Ð°ÑÑÐ¾Ð² Ð¿Ð°ÑÑÐµÑÐ½Ð° ÐÐ°Ð¼ÐµÑÑÐ¸ÑÐµ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371" y="1371600"/>
            <a:ext cx="352425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p:cNvPicPr>
            <a:picLocks noChangeAspect="1"/>
          </p:cNvPicPr>
          <p:nvPr/>
        </p:nvPicPr>
        <p:blipFill rotWithShape="1">
          <a:blip r:embed="rId3"/>
          <a:srcRect l="17812" t="35429" r="65939" b="26080"/>
          <a:stretch/>
        </p:blipFill>
        <p:spPr>
          <a:xfrm>
            <a:off x="52480" y="1390357"/>
            <a:ext cx="2766060" cy="3583095"/>
          </a:xfrm>
          <a:prstGeom prst="rect">
            <a:avLst/>
          </a:prstGeom>
        </p:spPr>
      </p:pic>
      <p:pic>
        <p:nvPicPr>
          <p:cNvPr id="6" name="Рисунок 5"/>
          <p:cNvPicPr>
            <a:picLocks noChangeAspect="1"/>
          </p:cNvPicPr>
          <p:nvPr/>
        </p:nvPicPr>
        <p:blipFill rotWithShape="1">
          <a:blip r:embed="rId3"/>
          <a:srcRect l="52262" t="32962" r="30890" b="51063"/>
          <a:stretch/>
        </p:blipFill>
        <p:spPr>
          <a:xfrm>
            <a:off x="5486400" y="762000"/>
            <a:ext cx="2662426" cy="1380517"/>
          </a:xfrm>
          <a:prstGeom prst="rect">
            <a:avLst/>
          </a:prstGeom>
        </p:spPr>
      </p:pic>
      <p:pic>
        <p:nvPicPr>
          <p:cNvPr id="7" name="Рисунок 6"/>
          <p:cNvPicPr>
            <a:picLocks noChangeAspect="1"/>
          </p:cNvPicPr>
          <p:nvPr/>
        </p:nvPicPr>
        <p:blipFill rotWithShape="1">
          <a:blip r:embed="rId3"/>
          <a:srcRect l="57187" t="50571" r="34063" b="36286"/>
          <a:stretch/>
        </p:blipFill>
        <p:spPr>
          <a:xfrm>
            <a:off x="6307621" y="2173137"/>
            <a:ext cx="1841205" cy="1512418"/>
          </a:xfrm>
          <a:prstGeom prst="rect">
            <a:avLst/>
          </a:prstGeom>
        </p:spPr>
      </p:pic>
    </p:spTree>
    <p:extLst>
      <p:ext uri="{BB962C8B-B14F-4D97-AF65-F5344CB8AC3E}">
        <p14:creationId xmlns:p14="http://schemas.microsoft.com/office/powerpoint/2010/main" val="270151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Псевдокод</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6146" name="Picture 2" descr="Ð¡ÑÑÑÐºÑÑÑÐ° ÐºÐ»Ð°ÑÑÐ¾Ð² Ð¿ÑÐ¸Ð¼ÐµÑÐ° Ð¿Ð°ÑÑÐµÑÐ½Ð° ÐÐ°Ð¼ÐµÑÑÐ¸ÑÐµ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62380"/>
            <a:ext cx="4667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5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pic>
        <p:nvPicPr>
          <p:cNvPr id="9" name="Рисунок 8"/>
          <p:cNvPicPr>
            <a:picLocks noChangeAspect="1"/>
          </p:cNvPicPr>
          <p:nvPr/>
        </p:nvPicPr>
        <p:blipFill rotWithShape="1">
          <a:blip r:embed="rId3"/>
          <a:srcRect l="20937" t="17429" r="40625" b="44285"/>
          <a:stretch/>
        </p:blipFill>
        <p:spPr>
          <a:xfrm>
            <a:off x="708912" y="2057400"/>
            <a:ext cx="6248402" cy="3403601"/>
          </a:xfrm>
          <a:prstGeom prst="rect">
            <a:avLst/>
          </a:prstGeom>
        </p:spPr>
      </p:pic>
    </p:spTree>
    <p:extLst>
      <p:ext uri="{BB962C8B-B14F-4D97-AF65-F5344CB8AC3E}">
        <p14:creationId xmlns:p14="http://schemas.microsoft.com/office/powerpoint/2010/main" val="51845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
        <p:nvSpPr>
          <p:cNvPr id="6" name="Прямоугольник 5"/>
          <p:cNvSpPr/>
          <p:nvPr/>
        </p:nvSpPr>
        <p:spPr>
          <a:xfrm>
            <a:off x="16615" y="76200"/>
            <a:ext cx="8365385" cy="4524315"/>
          </a:xfrm>
          <a:prstGeom prst="rect">
            <a:avLst/>
          </a:prstGeom>
        </p:spPr>
        <p:txBody>
          <a:bodyPr wrap="square" numCol="1">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smtClean="0">
                <a:solidFill>
                  <a:srgbClr val="2B91AF"/>
                </a:solidFill>
                <a:latin typeface="Consolas" panose="020B0609020204030204" pitchFamily="49" charset="0"/>
              </a:rPr>
              <a:t>FlyweightFactory</a:t>
            </a:r>
            <a:r>
              <a:rPr lang="en-US" sz="1200" dirty="0" smtClean="0">
                <a:solidFill>
                  <a:srgbClr val="2B91AF"/>
                </a:solidFill>
                <a:latin typeface="Consolas" panose="020B0609020204030204" pitchFamily="49" charset="0"/>
              </a:rPr>
              <a:t> </a:t>
            </a:r>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Hashtable</a:t>
            </a:r>
            <a:r>
              <a:rPr lang="en-US" sz="1200" dirty="0">
                <a:solidFill>
                  <a:srgbClr val="000000"/>
                </a:solidFill>
                <a:latin typeface="Consolas" panose="020B0609020204030204" pitchFamily="49" charset="0"/>
              </a:rPr>
              <a:t> flyweights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Hashtable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FlyweightFactory</a:t>
            </a:r>
            <a:r>
              <a:rPr lang="en-US" sz="1200" dirty="0" smtClean="0">
                <a:solidFill>
                  <a:srgbClr val="000000"/>
                </a:solidFill>
                <a:latin typeface="Consolas" panose="020B0609020204030204" pitchFamily="49" charset="0"/>
              </a:rPr>
              <a:t>()</a:t>
            </a:r>
            <a:r>
              <a:rPr lang="ru-RU" sz="1200" dirty="0" smtClean="0">
                <a:solidFill>
                  <a:srgbClr val="000000"/>
                </a:solidFill>
                <a:latin typeface="Consolas" panose="020B0609020204030204" pitchFamily="49" charset="0"/>
              </a:rPr>
              <a:t>    </a:t>
            </a:r>
            <a:r>
              <a:rPr lang="ru-RU"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flyweights.Add</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"X"</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ConcreteFlyweight</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flyweights.Add</a:t>
            </a:r>
            <a:r>
              <a:rPr lang="en-US" sz="1200" dirty="0" smtClean="0">
                <a:solidFill>
                  <a:srgbClr val="000000"/>
                </a:solidFill>
                <a:latin typeface="Consolas" panose="020B0609020204030204" pitchFamily="49" charset="0"/>
              </a:rPr>
              <a:t>(</a:t>
            </a:r>
            <a:r>
              <a:rPr lang="en-US" sz="1200" dirty="0" smtClean="0">
                <a:solidFill>
                  <a:srgbClr val="A31515"/>
                </a:solidFill>
                <a:latin typeface="Consolas" panose="020B0609020204030204" pitchFamily="49" charset="0"/>
              </a:rPr>
              <a:t>"Y"</a:t>
            </a:r>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new</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ConcreteFlyweight</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flyweights.Add</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"Z"</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ConcreteFlyweight</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Flyweight </a:t>
            </a:r>
            <a:r>
              <a:rPr lang="en-US" sz="1200" dirty="0" err="1">
                <a:solidFill>
                  <a:srgbClr val="000000"/>
                </a:solidFill>
                <a:latin typeface="Consolas" panose="020B0609020204030204" pitchFamily="49" charset="0"/>
              </a:rPr>
              <a:t>GetFlyweight</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key</a:t>
            </a:r>
            <a:r>
              <a:rPr lang="en-US" sz="1200" dirty="0" smtClean="0">
                <a:solidFill>
                  <a:srgbClr val="000000"/>
                </a:solidFill>
                <a:latin typeface="Consolas" panose="020B0609020204030204" pitchFamily="49" charset="0"/>
              </a:rPr>
              <a:t>)</a:t>
            </a:r>
            <a:r>
              <a:rPr lang="ru-RU" sz="1200" dirty="0" smtClean="0">
                <a:solidFill>
                  <a:srgbClr val="000000"/>
                </a:solidFill>
                <a:latin typeface="Consolas" panose="020B0609020204030204" pitchFamily="49" charset="0"/>
              </a:rPr>
              <a:t>    </a:t>
            </a:r>
            <a:r>
              <a:rPr lang="ru-RU"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flyweights.ContainsKey</a:t>
            </a:r>
            <a:r>
              <a:rPr lang="en-US" sz="1200" dirty="0">
                <a:solidFill>
                  <a:srgbClr val="000000"/>
                </a:solidFill>
                <a:latin typeface="Consolas" panose="020B0609020204030204" pitchFamily="49" charset="0"/>
              </a:rPr>
              <a:t>(key</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flyweights.Add</a:t>
            </a:r>
            <a:r>
              <a:rPr lang="en-US" sz="1200" dirty="0" smtClean="0">
                <a:solidFill>
                  <a:srgbClr val="000000"/>
                </a:solidFill>
                <a:latin typeface="Consolas" panose="020B0609020204030204" pitchFamily="49" charset="0"/>
              </a:rPr>
              <a:t>(key</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ConcreteFlyweight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flyweights[key]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Flyweight;</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a:t>
            </a:r>
          </a:p>
          <a:p>
            <a:endParaRPr lang="en-US" sz="1200" dirty="0" smtClean="0">
              <a:solidFill>
                <a:srgbClr val="0000FF"/>
              </a:solidFill>
              <a:latin typeface="Consolas" panose="020B0609020204030204" pitchFamily="49" charset="0"/>
            </a:endParaRPr>
          </a:p>
          <a:p>
            <a:r>
              <a:rPr lang="en-US" sz="1200" dirty="0" smtClean="0">
                <a:solidFill>
                  <a:srgbClr val="0000FF"/>
                </a:solidFill>
                <a:latin typeface="Consolas" panose="020B0609020204030204" pitchFamily="49" charset="0"/>
              </a:rPr>
              <a:t>abstract</a:t>
            </a:r>
            <a:r>
              <a:rPr lang="en-US" sz="1200" dirty="0" smtClean="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smtClean="0">
                <a:solidFill>
                  <a:srgbClr val="2B91AF"/>
                </a:solidFill>
                <a:latin typeface="Consolas" panose="020B0609020204030204" pitchFamily="49" charset="0"/>
              </a:rPr>
              <a:t>Flyweight </a:t>
            </a:r>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abstract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Operation(</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extrinsicState</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en-US" sz="1200" dirty="0" smtClean="0">
                <a:solidFill>
                  <a:srgbClr val="0000FF"/>
                </a:solidFill>
                <a:latin typeface="Consolas" panose="020B0609020204030204" pitchFamily="49" charset="0"/>
              </a:rPr>
              <a:t>class</a:t>
            </a:r>
            <a:r>
              <a:rPr lang="en-US" sz="1200" dirty="0" smtClean="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ConcreteFlyweight</a:t>
            </a:r>
            <a:r>
              <a:rPr lang="en-US" sz="1200" dirty="0">
                <a:solidFill>
                  <a:srgbClr val="000000"/>
                </a:solidFill>
                <a:latin typeface="Consolas" panose="020B0609020204030204" pitchFamily="49" charset="0"/>
              </a:rPr>
              <a:t> : </a:t>
            </a:r>
            <a:r>
              <a:rPr lang="en-US" sz="1200" dirty="0" smtClean="0">
                <a:solidFill>
                  <a:srgbClr val="000000"/>
                </a:solidFill>
                <a:latin typeface="Consolas" panose="020B0609020204030204" pitchFamily="49" charset="0"/>
              </a:rPr>
              <a:t>Flyweight </a:t>
            </a:r>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intrinsicState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override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Operation(</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extrinsicState</a:t>
            </a:r>
            <a:r>
              <a:rPr lang="en-US" sz="1200" dirty="0" smtClean="0">
                <a:solidFill>
                  <a:srgbClr val="000000"/>
                </a:solidFill>
                <a:latin typeface="Consolas" panose="020B0609020204030204" pitchFamily="49" charset="0"/>
              </a:rPr>
              <a:t>) </a:t>
            </a:r>
            <a:r>
              <a:rPr lang="ru-RU" sz="1200" dirty="0" smtClean="0">
                <a:solidFill>
                  <a:srgbClr val="000000"/>
                </a:solidFill>
                <a:latin typeface="Consolas" panose="020B0609020204030204" pitchFamily="49" charset="0"/>
              </a:rPr>
              <a:t>{</a:t>
            </a:r>
            <a:r>
              <a:rPr lang="en-US" sz="1200" dirty="0" smtClean="0">
                <a:solidFill>
                  <a:srgbClr val="000000"/>
                </a:solidFill>
                <a:latin typeface="Consolas" panose="020B0609020204030204" pitchFamily="49" charset="0"/>
              </a:rPr>
              <a:t>}</a:t>
            </a:r>
          </a:p>
          <a:p>
            <a:r>
              <a:rPr lang="ru-RU" sz="1200" dirty="0" smtClean="0">
                <a:solidFill>
                  <a:srgbClr val="000000"/>
                </a:solidFill>
                <a:latin typeface="Consolas" panose="020B0609020204030204" pitchFamily="49" charset="0"/>
              </a:rPr>
              <a:t>}</a:t>
            </a:r>
            <a:endParaRPr lang="en-US" sz="1200" dirty="0" smtClean="0">
              <a:solidFill>
                <a:srgbClr val="000000"/>
              </a:solidFill>
              <a:latin typeface="Consolas" panose="020B0609020204030204" pitchFamily="49" charset="0"/>
            </a:endParaRPr>
          </a:p>
          <a:p>
            <a:r>
              <a:rPr lang="en-US" sz="1200" dirty="0" smtClean="0">
                <a:solidFill>
                  <a:srgbClr val="0000FF"/>
                </a:solidFill>
                <a:latin typeface="Consolas" panose="020B0609020204030204" pitchFamily="49" charset="0"/>
              </a:rPr>
              <a:t>class</a:t>
            </a:r>
            <a:r>
              <a:rPr lang="en-US" sz="1200" dirty="0" smtClean="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UnsharedConcreteFlyweight</a:t>
            </a:r>
            <a:r>
              <a:rPr lang="en-US" sz="1200" dirty="0">
                <a:solidFill>
                  <a:srgbClr val="000000"/>
                </a:solidFill>
                <a:latin typeface="Consolas" panose="020B0609020204030204" pitchFamily="49" charset="0"/>
              </a:rPr>
              <a:t> : </a:t>
            </a:r>
            <a:r>
              <a:rPr lang="en-US" sz="1200" dirty="0" smtClean="0">
                <a:solidFill>
                  <a:srgbClr val="000000"/>
                </a:solidFill>
                <a:latin typeface="Consolas" panose="020B0609020204030204" pitchFamily="49" charset="0"/>
              </a:rPr>
              <a:t>Flyweight </a:t>
            </a:r>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allState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override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Operation(</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extrinsicState</a:t>
            </a:r>
            <a:r>
              <a:rPr lang="en-US" sz="1200" dirty="0" smtClean="0">
                <a:solidFill>
                  <a:srgbClr val="000000"/>
                </a:solidFill>
                <a:latin typeface="Consolas" panose="020B0609020204030204" pitchFamily="49" charset="0"/>
              </a:rPr>
              <a:t>)</a:t>
            </a:r>
            <a:r>
              <a:rPr lang="ru-RU" sz="1200" dirty="0" smtClean="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allState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extrinsicState</a:t>
            </a:r>
            <a:r>
              <a:rPr lang="en-US" sz="1200" dirty="0" smtClean="0">
                <a:solidFill>
                  <a:srgbClr val="000000"/>
                </a:solidFill>
                <a:latin typeface="Consolas" panose="020B0609020204030204" pitchFamily="49" charset="0"/>
              </a:rPr>
              <a:t>; </a:t>
            </a:r>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ru-RU" sz="1200" dirty="0" smtClean="0">
                <a:solidFill>
                  <a:srgbClr val="000000"/>
                </a:solidFill>
                <a:latin typeface="Consolas" panose="020B0609020204030204" pitchFamily="49" charset="0"/>
              </a:rPr>
              <a:t>}</a:t>
            </a:r>
          </a:p>
        </p:txBody>
      </p:sp>
      <p:sp>
        <p:nvSpPr>
          <p:cNvPr id="2" name="Прямоугольник 1"/>
          <p:cNvSpPr/>
          <p:nvPr/>
        </p:nvSpPr>
        <p:spPr>
          <a:xfrm>
            <a:off x="76200" y="4734342"/>
            <a:ext cx="8458200" cy="2123658"/>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Client</a:t>
            </a:r>
            <a:r>
              <a:rPr lang="ru-RU"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extrinsicstate</a:t>
            </a:r>
            <a:r>
              <a:rPr lang="en-US" sz="1200" dirty="0">
                <a:solidFill>
                  <a:srgbClr val="000000"/>
                </a:solidFill>
                <a:latin typeface="Consolas" panose="020B0609020204030204" pitchFamily="49" charset="0"/>
              </a:rPr>
              <a:t> = 22;</a:t>
            </a:r>
          </a:p>
          <a:p>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FlyweightFactory</a:t>
            </a:r>
            <a:r>
              <a:rPr lang="en-US" sz="1200" dirty="0">
                <a:solidFill>
                  <a:srgbClr val="000000"/>
                </a:solidFill>
                <a:latin typeface="Consolas" panose="020B0609020204030204" pitchFamily="49" charset="0"/>
              </a:rPr>
              <a:t> f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FlyweightFactory</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Flyweight </a:t>
            </a:r>
            <a:r>
              <a:rPr lang="en-US" sz="1200" dirty="0" err="1">
                <a:solidFill>
                  <a:srgbClr val="000000"/>
                </a:solidFill>
                <a:latin typeface="Consolas" panose="020B0609020204030204" pitchFamily="49" charset="0"/>
              </a:rPr>
              <a:t>fx</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f.GetFlyweight</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"X</a:t>
            </a:r>
            <a:r>
              <a:rPr lang="en-US" sz="1200" dirty="0" smtClean="0">
                <a:solidFill>
                  <a:srgbClr val="A31515"/>
                </a:solidFill>
                <a:latin typeface="Consolas" panose="020B0609020204030204" pitchFamily="49" charset="0"/>
              </a:rPr>
              <a: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fx.Operation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extrinsicstate</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Flyweight </a:t>
            </a:r>
            <a:r>
              <a:rPr lang="en-US" sz="1200" dirty="0" err="1">
                <a:solidFill>
                  <a:srgbClr val="000000"/>
                </a:solidFill>
                <a:latin typeface="Consolas" panose="020B0609020204030204" pitchFamily="49" charset="0"/>
              </a:rPr>
              <a:t>fy</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f.GetFlyweight</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"Y</a:t>
            </a:r>
            <a:r>
              <a:rPr lang="en-US" sz="1200" dirty="0" smtClean="0">
                <a:solidFill>
                  <a:srgbClr val="A31515"/>
                </a:solidFill>
                <a:latin typeface="Consolas" panose="020B0609020204030204" pitchFamily="49" charset="0"/>
              </a:rPr>
              <a: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fy.Operation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extrinsicstate</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Flyweight </a:t>
            </a:r>
            <a:r>
              <a:rPr lang="en-US" sz="1200" dirty="0" err="1" smtClean="0">
                <a:solidFill>
                  <a:srgbClr val="000000"/>
                </a:solidFill>
                <a:latin typeface="Consolas" panose="020B0609020204030204" pitchFamily="49" charset="0"/>
              </a:rPr>
              <a:t>fz</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f.GetFlyweight</a:t>
            </a:r>
            <a:r>
              <a:rPr lang="en-US" sz="1200" dirty="0" smtClean="0">
                <a:solidFill>
                  <a:srgbClr val="000000"/>
                </a:solidFill>
                <a:latin typeface="Consolas" panose="020B0609020204030204" pitchFamily="49" charset="0"/>
              </a:rPr>
              <a:t>(</a:t>
            </a:r>
            <a:r>
              <a:rPr lang="en-US" sz="1200" dirty="0" smtClean="0">
                <a:solidFill>
                  <a:srgbClr val="A31515"/>
                </a:solidFill>
                <a:latin typeface="Consolas" panose="020B0609020204030204" pitchFamily="49" charset="0"/>
              </a:rPr>
              <a:t>"Z"</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fz.Operation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extrinsicstate</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UnsharedConcreteFlyweight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uf</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UnsharedConcreteFlyweight</a:t>
            </a:r>
            <a:r>
              <a:rPr lang="en-US" sz="1200" dirty="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uf.Operation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extrinsicstate</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2035090665"/>
      </p:ext>
    </p:extLst>
  </p:cSld>
  <p:clrMapOvr>
    <a:masterClrMapping/>
  </p:clrMapOvr>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940</Words>
  <Application>Microsoft Office PowerPoint</Application>
  <PresentationFormat>Экран (4:3)</PresentationFormat>
  <Paragraphs>122</Paragraphs>
  <Slides>13</Slides>
  <Notes>8</Notes>
  <HiddenSlides>0</HiddenSlides>
  <MMClips>0</MMClips>
  <ScaleCrop>false</ScaleCrop>
  <HeadingPairs>
    <vt:vector size="4" baseType="variant">
      <vt:variant>
        <vt:lpstr>Тема</vt:lpstr>
      </vt:variant>
      <vt:variant>
        <vt:i4>4</vt:i4>
      </vt:variant>
      <vt:variant>
        <vt:lpstr>Заголовки слайдов</vt:lpstr>
      </vt:variant>
      <vt:variant>
        <vt:i4>13</vt:i4>
      </vt:variant>
    </vt:vector>
  </HeadingPairs>
  <TitlesOfParts>
    <vt:vector size="17" baseType="lpstr">
      <vt:lpstr>1_Dark Blue Satin Segoe Template</vt:lpstr>
      <vt:lpstr>White with Courier font for code slides</vt:lpstr>
      <vt:lpstr>1_Orange_Swirls_Template_Segoe</vt:lpstr>
      <vt:lpstr>Грань</vt:lpstr>
      <vt:lpstr>Архитектура программных систем</vt:lpstr>
      <vt:lpstr>Заместитель</vt:lpstr>
      <vt:lpstr>Проблема</vt:lpstr>
      <vt:lpstr>Решение</vt:lpstr>
      <vt:lpstr>Аналогия из жизни</vt:lpstr>
      <vt:lpstr>Структура</vt:lpstr>
      <vt:lpstr>Псевдокод</vt:lpstr>
      <vt:lpstr>Презентация PowerPoint</vt:lpstr>
      <vt:lpstr>Презентация PowerPoint</vt:lpstr>
      <vt:lpstr>Применимость</vt:lpstr>
      <vt:lpstr>Шаги реализации</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2023-04-06T12:05:02Z</dcterms:modified>
</cp:coreProperties>
</file>