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bookmarkIdSeed="2">
  <p:sldMasterIdLst>
    <p:sldMasterId id="2147483693" r:id="rId1"/>
    <p:sldMasterId id="2147483718" r:id="rId2"/>
    <p:sldMasterId id="2147483756" r:id="rId3"/>
    <p:sldMasterId id="2147483919" r:id="rId4"/>
  </p:sldMasterIdLst>
  <p:notesMasterIdLst>
    <p:notesMasterId r:id="rId39"/>
  </p:notesMasterIdLst>
  <p:handoutMasterIdLst>
    <p:handoutMasterId r:id="rId40"/>
  </p:handoutMasterIdLst>
  <p:sldIdLst>
    <p:sldId id="338" r:id="rId5"/>
    <p:sldId id="340" r:id="rId6"/>
    <p:sldId id="341" r:id="rId7"/>
    <p:sldId id="365" r:id="rId8"/>
    <p:sldId id="366" r:id="rId9"/>
    <p:sldId id="342" r:id="rId10"/>
    <p:sldId id="367" r:id="rId11"/>
    <p:sldId id="368" r:id="rId12"/>
    <p:sldId id="343" r:id="rId13"/>
    <p:sldId id="369" r:id="rId14"/>
    <p:sldId id="370" r:id="rId15"/>
    <p:sldId id="344" r:id="rId16"/>
    <p:sldId id="371" r:id="rId17"/>
    <p:sldId id="372" r:id="rId18"/>
    <p:sldId id="345" r:id="rId19"/>
    <p:sldId id="373" r:id="rId20"/>
    <p:sldId id="374" r:id="rId21"/>
    <p:sldId id="346" r:id="rId22"/>
    <p:sldId id="375" r:id="rId23"/>
    <p:sldId id="376" r:id="rId24"/>
    <p:sldId id="377" r:id="rId25"/>
    <p:sldId id="362" r:id="rId26"/>
    <p:sldId id="378" r:id="rId27"/>
    <p:sldId id="379" r:id="rId28"/>
    <p:sldId id="380" r:id="rId29"/>
    <p:sldId id="347" r:id="rId30"/>
    <p:sldId id="381" r:id="rId31"/>
    <p:sldId id="382" r:id="rId32"/>
    <p:sldId id="383" r:id="rId33"/>
    <p:sldId id="363" r:id="rId34"/>
    <p:sldId id="384" r:id="rId35"/>
    <p:sldId id="385" r:id="rId36"/>
    <p:sldId id="386" r:id="rId37"/>
    <p:sldId id="339" r:id="rId38"/>
  </p:sldIdLst>
  <p:sldSz cx="9144000" cy="6858000" type="screen4x3"/>
  <p:notesSz cx="6858000" cy="9144000"/>
  <p:defaultTextStyle>
    <a:defPPr>
      <a:defRPr lang="en-US"/>
    </a:defPPr>
    <a:lvl1pPr algn="l" defTabSz="912813"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56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28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00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72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 xmlns:p15="http://schemas.microsoft.com/office/powerpoint/2012/main">
        <p15:guide id="1" orient="horz" pos="144">
          <p15:clr>
            <a:srgbClr val="A4A3A4"/>
          </p15:clr>
        </p15:guide>
        <p15:guide id="2" orient="horz" pos="895">
          <p15:clr>
            <a:srgbClr val="A4A3A4"/>
          </p15:clr>
        </p15:guide>
        <p15:guide id="3" orient="horz" pos="1484">
          <p15:clr>
            <a:srgbClr val="A4A3A4"/>
          </p15:clr>
        </p15:guide>
        <p15:guide id="4" orient="horz" pos="1200">
          <p15:clr>
            <a:srgbClr val="A4A3A4"/>
          </p15:clr>
        </p15:guide>
        <p15:guide id="5" orient="horz" pos="2736">
          <p15:clr>
            <a:srgbClr val="A4A3A4"/>
          </p15:clr>
        </p15:guide>
        <p15:guide id="6" orient="horz" pos="4319">
          <p15:clr>
            <a:srgbClr val="A4A3A4"/>
          </p15:clr>
        </p15:guide>
        <p15:guide id="7" pos="2880">
          <p15:clr>
            <a:srgbClr val="A4A3A4"/>
          </p15:clr>
        </p15:guide>
        <p15:guide id="8" pos="240">
          <p15:clr>
            <a:srgbClr val="A4A3A4"/>
          </p15:clr>
        </p15:guide>
        <p15:guide id="9" pos="460">
          <p15:clr>
            <a:srgbClr val="A4A3A4"/>
          </p15:clr>
        </p15:guide>
        <p15:guide id="10" pos="5520">
          <p15:clr>
            <a:srgbClr val="A4A3A4"/>
          </p15:clr>
        </p15:guide>
        <p15:guide id="11" pos="863">
          <p15:clr>
            <a:srgbClr val="A4A3A4"/>
          </p15:clr>
        </p15:guide>
        <p15:guide id="12" pos="5299">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AE1E"/>
    <a:srgbClr val="FFFFFF"/>
    <a:srgbClr val="FF0066"/>
    <a:srgbClr val="000000"/>
    <a:srgbClr val="F3AF35"/>
    <a:srgbClr val="9C42E6"/>
    <a:srgbClr val="D1943B"/>
    <a:srgbClr val="F8F5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793" autoAdjust="0"/>
    <p:restoredTop sz="85566" autoAdjust="0"/>
  </p:normalViewPr>
  <p:slideViewPr>
    <p:cSldViewPr>
      <p:cViewPr varScale="1">
        <p:scale>
          <a:sx n="122" d="100"/>
          <a:sy n="122" d="100"/>
        </p:scale>
        <p:origin x="-144" y="-90"/>
      </p:cViewPr>
      <p:guideLst>
        <p:guide orient="horz" pos="144"/>
        <p:guide orient="horz" pos="895"/>
        <p:guide orient="horz" pos="1484"/>
        <p:guide orient="horz" pos="1200"/>
        <p:guide orient="horz" pos="2736"/>
        <p:guide orient="horz" pos="4319"/>
        <p:guide pos="2880"/>
        <p:guide pos="240"/>
        <p:guide pos="460"/>
        <p:guide pos="5520"/>
        <p:guide pos="863"/>
        <p:guide pos="5299"/>
      </p:guideLst>
    </p:cSldViewPr>
  </p:slideViewPr>
  <p:notesTextViewPr>
    <p:cViewPr>
      <p:scale>
        <a:sx n="3" d="2"/>
        <a:sy n="3" d="2"/>
      </p:scale>
      <p:origin x="0" y="0"/>
    </p:cViewPr>
  </p:notesTextViewPr>
  <p:sorterViewPr>
    <p:cViewPr>
      <p:scale>
        <a:sx n="100" d="100"/>
        <a:sy n="100" d="100"/>
      </p:scale>
      <p:origin x="0" y="0"/>
    </p:cViewPr>
  </p:sorterViewPr>
  <p:notesViewPr>
    <p:cSldViewPr>
      <p:cViewPr varScale="1">
        <p:scale>
          <a:sx n="85" d="100"/>
          <a:sy n="85" d="100"/>
        </p:scale>
        <p:origin x="-3244" y="-10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914363"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914363" eaLnBrk="1" fontAlgn="auto" hangingPunct="1">
              <a:spcBef>
                <a:spcPts val="0"/>
              </a:spcBef>
              <a:spcAft>
                <a:spcPts val="0"/>
              </a:spcAft>
              <a:defRPr sz="1200">
                <a:latin typeface="+mn-lt"/>
                <a:cs typeface="+mn-cs"/>
              </a:defRPr>
            </a:lvl1pPr>
          </a:lstStyle>
          <a:p>
            <a:pPr>
              <a:defRPr/>
            </a:pPr>
            <a:fld id="{3A352F74-BFBF-4822-A398-959D8E45BE83}" type="datetimeFigureOut">
              <a:rPr lang="en-US"/>
              <a:pPr>
                <a:defRPr/>
              </a:pPr>
              <a:t>5/11/2023</a:t>
            </a:fld>
            <a:endParaRPr lang="en-US"/>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914363" eaLnBrk="1" fontAlgn="auto" hangingPunct="1">
              <a:spcBef>
                <a:spcPts val="0"/>
              </a:spcBef>
              <a:spcAft>
                <a:spcPts val="0"/>
              </a:spcAft>
              <a:defRPr sz="500">
                <a:solidFill>
                  <a:srgbClr val="000000"/>
                </a:solidFill>
                <a:latin typeface="+mn-lt"/>
                <a:cs typeface="+mn-cs"/>
              </a:defRPr>
            </a:lvl1pPr>
          </a:lstStyle>
          <a:p>
            <a:pPr>
              <a:defRPr/>
            </a:pPr>
            <a:r>
              <a:rPr lang="en-US"/>
              <a:t>© 2007 Microsoft Corporation. All rights reserved. Microsoft, Windows, Windows Vista and other product names are or may be registered trademarks and/or trademarks in the U.S. and/or other countries.</a:t>
            </a:r>
          </a:p>
          <a:p>
            <a:pPr>
              <a:defRPr/>
            </a:pPr>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br>
            <a:r>
              <a:rPr lang="en-US"/>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C5B32673-0676-4890-97C5-58E0F1243EF6}" type="slidenum">
              <a:rPr lang="en-US"/>
              <a:pPr>
                <a:defRPr/>
              </a:pPr>
              <a:t>‹#›</a:t>
            </a:fld>
            <a:endParaRPr lang="en-US"/>
          </a:p>
        </p:txBody>
      </p:sp>
    </p:spTree>
    <p:extLst>
      <p:ext uri="{BB962C8B-B14F-4D97-AF65-F5344CB8AC3E}">
        <p14:creationId xmlns:p14="http://schemas.microsoft.com/office/powerpoint/2010/main" val="28739625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914363"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914363" eaLnBrk="1" fontAlgn="auto" hangingPunct="1">
              <a:spcBef>
                <a:spcPts val="0"/>
              </a:spcBef>
              <a:spcAft>
                <a:spcPts val="0"/>
              </a:spcAft>
              <a:defRPr sz="1200">
                <a:latin typeface="+mn-lt"/>
                <a:cs typeface="+mn-cs"/>
              </a:defRPr>
            </a:lvl1pPr>
          </a:lstStyle>
          <a:p>
            <a:pPr>
              <a:defRPr/>
            </a:pPr>
            <a:fld id="{79A81E2A-F226-4A6B-A60D-2C89714A20C8}" type="datetimeFigureOut">
              <a:rPr lang="en-US"/>
              <a:pPr>
                <a:defRPr/>
              </a:pPr>
              <a:t>5/11/2023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defTabSz="914363" eaLnBrk="1" fontAlgn="auto" hangingPunct="1">
              <a:spcBef>
                <a:spcPts val="0"/>
              </a:spcBef>
              <a:spcAft>
                <a:spcPts val="0"/>
              </a:spcAft>
              <a:defRPr sz="500">
                <a:solidFill>
                  <a:srgbClr val="000000"/>
                </a:solidFill>
                <a:latin typeface="Segoe" pitchFamily="34" charset="0"/>
                <a:cs typeface="+mn-cs"/>
              </a:defRPr>
            </a:lvl1pPr>
          </a:lstStyle>
          <a:p>
            <a:pPr>
              <a:defRPr/>
            </a:pPr>
            <a:r>
              <a:rPr lang="en-US"/>
              <a:t>© 2007 Microsoft Corporation. All rights reserved. Microsoft, Windows, Windows Vista and other product names are or may be registered trademarks and/or trademarks in the U.S. and/or other countries.</a:t>
            </a:r>
          </a:p>
          <a:p>
            <a:pPr>
              <a:defRPr/>
            </a:pPr>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br>
            <a:r>
              <a:rPr lang="en-US"/>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9A5CB8D6-9343-453B-B060-6127E41C542E}" type="slidenum">
              <a:rPr lang="en-US"/>
              <a:pPr>
                <a:defRPr/>
              </a:pPr>
              <a:t>‹#›</a:t>
            </a:fld>
            <a:endParaRPr lang="en-US"/>
          </a:p>
        </p:txBody>
      </p:sp>
    </p:spTree>
    <p:extLst>
      <p:ext uri="{BB962C8B-B14F-4D97-AF65-F5344CB8AC3E}">
        <p14:creationId xmlns:p14="http://schemas.microsoft.com/office/powerpoint/2010/main" val="2441992472"/>
      </p:ext>
    </p:extLst>
  </p:cSld>
  <p:clrMap bg1="lt1" tx1="dk1" bg2="lt2" tx2="dk2" accent1="accent1" accent2="accent2" accent3="accent3" accent4="accent4" accent5="accent5" accent6="accent6" hlink="hlink" folHlink="folHlink"/>
  <p:notesStyle>
    <a:lvl1pPr algn="l" defTabSz="912813" rtl="0" eaLnBrk="0" fontAlgn="base" hangingPunct="0">
      <a:lnSpc>
        <a:spcPct val="90000"/>
      </a:lnSpc>
      <a:spcBef>
        <a:spcPct val="30000"/>
      </a:spcBef>
      <a:spcAft>
        <a:spcPts val="338"/>
      </a:spcAft>
      <a:defRPr sz="900" kern="1200">
        <a:solidFill>
          <a:schemeClr val="tx1"/>
        </a:solidFill>
        <a:latin typeface="Segoe" pitchFamily="34" charset="0"/>
        <a:ea typeface="+mn-ea"/>
        <a:cs typeface="+mn-cs"/>
      </a:defRPr>
    </a:lvl1pPr>
    <a:lvl2pPr marL="212725" indent="-104775" algn="l" defTabSz="91281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pitchFamily="34" charset="0"/>
        <a:ea typeface="+mn-ea"/>
        <a:cs typeface="+mn-cs"/>
      </a:defRPr>
    </a:lvl2pPr>
    <a:lvl3pPr marL="327025" indent="-114300" algn="l" defTabSz="91281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pitchFamily="34" charset="0"/>
        <a:ea typeface="+mn-ea"/>
        <a:cs typeface="+mn-cs"/>
      </a:defRPr>
    </a:lvl3pPr>
    <a:lvl4pPr marL="482600" indent="-146050" algn="l" defTabSz="91281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pitchFamily="34" charset="0"/>
        <a:ea typeface="+mn-ea"/>
        <a:cs typeface="+mn-cs"/>
      </a:defRPr>
    </a:lvl4pPr>
    <a:lvl5pPr marL="614363" indent="-114300" algn="l" defTabSz="91281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en.wikipedia.org/wiki/Finite-state_machine"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refactoring.guru/ru/design-patterns/strategy"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1</a:t>
            </a:fld>
            <a:endParaRPr lang="en-US"/>
          </a:p>
        </p:txBody>
      </p:sp>
    </p:spTree>
    <p:extLst>
      <p:ext uri="{BB962C8B-B14F-4D97-AF65-F5344CB8AC3E}">
        <p14:creationId xmlns:p14="http://schemas.microsoft.com/office/powerpoint/2010/main" val="4262169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r>
              <a:rPr lang="ru-RU" sz="900" b="0" i="0" kern="1200" dirty="0" smtClean="0">
                <a:solidFill>
                  <a:schemeClr val="tx1"/>
                </a:solidFill>
                <a:effectLst/>
                <a:latin typeface="Segoe" pitchFamily="34" charset="0"/>
                <a:ea typeface="+mn-ea"/>
                <a:cs typeface="+mn-cs"/>
              </a:rPr>
              <a:t>Паттерн Посредник заставляет объекты общаться не напрямую друг с другом, а через отдельный объект-посредник, который знает, кому нужно перенаправить тот или иной запрос. Благодаря этому, компоненты системы будут зависеть только от посредника, а не от десятков других компонентов.</a:t>
            </a:r>
          </a:p>
          <a:p>
            <a:r>
              <a:rPr lang="ru-RU" sz="900" b="0" i="0" kern="1200" dirty="0" smtClean="0">
                <a:solidFill>
                  <a:schemeClr val="tx1"/>
                </a:solidFill>
                <a:effectLst/>
                <a:latin typeface="Segoe" pitchFamily="34" charset="0"/>
                <a:ea typeface="+mn-ea"/>
                <a:cs typeface="+mn-cs"/>
              </a:rPr>
              <a:t>В нашем примере посредником мог бы стать диалог. Скорее всего, класс диалога и так знает, из каких элементов состоит, поэтому никаких новых связей добавлять в него не придётся.</a:t>
            </a:r>
          </a:p>
          <a:p>
            <a:r>
              <a:rPr lang="ru-RU" sz="900" b="0" i="0" kern="1200" dirty="0" smtClean="0">
                <a:solidFill>
                  <a:schemeClr val="tx1"/>
                </a:solidFill>
                <a:effectLst/>
                <a:latin typeface="Segoe" pitchFamily="34" charset="0"/>
                <a:ea typeface="+mn-ea"/>
                <a:cs typeface="+mn-cs"/>
              </a:rPr>
              <a:t>Основные изменения произойдут внутри отдельных элементов диалога. Если раньше при получении клика от пользователя объект кнопки сам проверял значения полей диалога, то теперь его единственной обязанностью будет сообщить диалогу о том, что произошёл клик. Получив извещение, диалог выполнит все необходимые проверки полей. Таким образом, вместо нескольких зависимостей от остальных элементов кнопка получит только одну — от самого диалога.</a:t>
            </a:r>
          </a:p>
          <a:p>
            <a:r>
              <a:rPr lang="ru-RU" sz="900" b="0" i="0" kern="1200" dirty="0" smtClean="0">
                <a:solidFill>
                  <a:schemeClr val="tx1"/>
                </a:solidFill>
                <a:effectLst/>
                <a:latin typeface="Segoe" pitchFamily="34" charset="0"/>
                <a:ea typeface="+mn-ea"/>
                <a:cs typeface="+mn-cs"/>
              </a:rPr>
              <a:t>Чтобы сделать код ещё более гибким, можно выделить общий интерфейс для всех посредников, то есть диалогов программы. Наша кнопка станет зависимой не от конкретного диалога создания пользователя, а от абстрактного, что позволит использовать её и в других диалогах.</a:t>
            </a:r>
          </a:p>
          <a:p>
            <a:r>
              <a:rPr lang="ru-RU" sz="900" b="0" i="0" kern="1200" dirty="0" smtClean="0">
                <a:solidFill>
                  <a:schemeClr val="tx1"/>
                </a:solidFill>
                <a:effectLst/>
                <a:latin typeface="Segoe" pitchFamily="34" charset="0"/>
                <a:ea typeface="+mn-ea"/>
                <a:cs typeface="+mn-cs"/>
              </a:rPr>
              <a:t>Таким образом, посредник скрывает в себе все сложные связи и зависимости между классами отдельных компонентов программы. А чем меньше связей имеют классы, тем проще их изменять, расширять и повторно использовать.</a:t>
            </a:r>
          </a:p>
          <a:p>
            <a:r>
              <a:rPr lang="ru-RU" sz="900" b="0" i="0" kern="1200" dirty="0" smtClean="0">
                <a:solidFill>
                  <a:schemeClr val="tx1"/>
                </a:solidFill>
                <a:effectLst/>
                <a:latin typeface="Segoe" pitchFamily="34" charset="0"/>
                <a:ea typeface="+mn-ea"/>
                <a:cs typeface="+mn-cs"/>
              </a:rPr>
              <a:t>Основные изменения произойдут внутри отдельных элементов диалога. Если раньше при получении клика от пользователя объект кнопки сам проверял значения полей диалога, то теперь его единственной обязанностью будет сообщить диалогу о том, что произошёл клик. Получив извещение, диалог выполнит все необходимые проверки полей. Таким образом, вместо нескольких зависимостей от остальных элементов кнопка получит только одну — от самого диалога.</a:t>
            </a:r>
          </a:p>
          <a:p>
            <a:r>
              <a:rPr lang="ru-RU" sz="900" b="0" i="0" kern="1200" dirty="0" smtClean="0">
                <a:solidFill>
                  <a:schemeClr val="tx1"/>
                </a:solidFill>
                <a:effectLst/>
                <a:latin typeface="Segoe" pitchFamily="34" charset="0"/>
                <a:ea typeface="+mn-ea"/>
                <a:cs typeface="+mn-cs"/>
              </a:rPr>
              <a:t>Чтобы сделать код ещё более гибким, можно выделить общий интерфейс для всех посредников, то есть диалогов программы. Наша кнопка станет зависимой не от конкретного диалога создания пользователя, а от абстрактного, что позволит использовать её и в других диалогах.</a:t>
            </a:r>
          </a:p>
          <a:p>
            <a:r>
              <a:rPr lang="ru-RU" sz="900" b="0" i="0" kern="1200" dirty="0" smtClean="0">
                <a:solidFill>
                  <a:schemeClr val="tx1"/>
                </a:solidFill>
                <a:effectLst/>
                <a:latin typeface="Segoe" pitchFamily="34" charset="0"/>
                <a:ea typeface="+mn-ea"/>
                <a:cs typeface="+mn-cs"/>
              </a:rPr>
              <a:t>Таким образом, посредник скрывает в себе все сложные связи и зависимости между классами отдельных компонентов программы. А чем меньше связей имеют классы, тем проще их изменять, расширять и повторно использовать.</a:t>
            </a:r>
          </a:p>
          <a:p>
            <a:endParaRPr lang="ru-RU" sz="900" b="0" i="0" kern="1200" dirty="0" smtClean="0">
              <a:solidFill>
                <a:schemeClr val="tx1"/>
              </a:solidFill>
              <a:effectLst/>
              <a:latin typeface="Segoe" pitchFamily="34" charset="0"/>
              <a:ea typeface="+mn-ea"/>
              <a:cs typeface="+mn-cs"/>
            </a:endParaRPr>
          </a:p>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13</a:t>
            </a:fld>
            <a:endParaRPr lang="en-US"/>
          </a:p>
        </p:txBody>
      </p:sp>
    </p:spTree>
    <p:extLst>
      <p:ext uri="{BB962C8B-B14F-4D97-AF65-F5344CB8AC3E}">
        <p14:creationId xmlns:p14="http://schemas.microsoft.com/office/powerpoint/2010/main" val="24220304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a:bodyPr>
          <a:lstStyle/>
          <a:p>
            <a:r>
              <a:rPr lang="ru-RU" sz="900" b="0" i="0" kern="1200" dirty="0" smtClean="0">
                <a:solidFill>
                  <a:schemeClr val="tx1"/>
                </a:solidFill>
                <a:effectLst/>
                <a:latin typeface="Segoe" pitchFamily="34" charset="0"/>
                <a:ea typeface="+mn-ea"/>
                <a:cs typeface="+mn-cs"/>
              </a:rPr>
              <a:t>Предположим, что вы пишете программу текстового редактора. Помимо обычного редактирования, ваш редактор позволяет менять форматирование текста, вставлять картинки и прочее.</a:t>
            </a:r>
          </a:p>
          <a:p>
            <a:r>
              <a:rPr lang="ru-RU" sz="900" b="0" i="0" kern="1200" dirty="0" smtClean="0">
                <a:solidFill>
                  <a:schemeClr val="tx1"/>
                </a:solidFill>
                <a:effectLst/>
                <a:latin typeface="Segoe" pitchFamily="34" charset="0"/>
                <a:ea typeface="+mn-ea"/>
                <a:cs typeface="+mn-cs"/>
              </a:rPr>
              <a:t>В какой-то момент вы решили сделать все эти действия отменяемыми. Для этого вам нужно сохранять текущее состояние редактора перед тем, как выполнить любое действие. Если потом пользователь решит отменить своё действие, вы достанете копию состояния из истории и восстановите старое состояние редактора.</a:t>
            </a:r>
          </a:p>
          <a:p>
            <a:r>
              <a:rPr lang="ru-RU" dirty="0" smtClean="0">
                <a:effectLst/>
              </a:rPr>
              <a:t>Перед выполнением команды вы можете сохранить копию состояния редактора, чтобы потом иметь возможность отменить операцию.</a:t>
            </a:r>
          </a:p>
          <a:p>
            <a:r>
              <a:rPr lang="ru-RU" sz="900" b="0" i="0" kern="1200" dirty="0" smtClean="0">
                <a:solidFill>
                  <a:schemeClr val="tx1"/>
                </a:solidFill>
                <a:effectLst/>
                <a:latin typeface="Segoe" pitchFamily="34" charset="0"/>
                <a:ea typeface="+mn-ea"/>
                <a:cs typeface="+mn-cs"/>
              </a:rPr>
              <a:t>Чтобы сделать копию состояния объекта, достаточно скопировать значение его полей. Таким образом, если вы сделали класс редактора достаточно открытым, то любой другой класс сможет заглянуть внутрь, чтобы скопировать его состояние.</a:t>
            </a:r>
          </a:p>
          <a:p>
            <a:r>
              <a:rPr lang="ru-RU" sz="900" b="0" i="0" kern="1200" dirty="0" smtClean="0">
                <a:solidFill>
                  <a:schemeClr val="tx1"/>
                </a:solidFill>
                <a:effectLst/>
                <a:latin typeface="Segoe" pitchFamily="34" charset="0"/>
                <a:ea typeface="+mn-ea"/>
                <a:cs typeface="+mn-cs"/>
              </a:rPr>
              <a:t>Казалось бы, что ещё нужно? Ведь теперь любая операция сможет сделать резервную копию редактора перед своим действием. Но такой наивный подход обеспечит вам уйму проблем в будущем. Ведь если вы решите провести </a:t>
            </a:r>
            <a:r>
              <a:rPr lang="ru-RU" sz="900" b="0" i="0" kern="1200" dirty="0" err="1" smtClean="0">
                <a:solidFill>
                  <a:schemeClr val="tx1"/>
                </a:solidFill>
                <a:effectLst/>
                <a:latin typeface="Segoe" pitchFamily="34" charset="0"/>
                <a:ea typeface="+mn-ea"/>
                <a:cs typeface="+mn-cs"/>
              </a:rPr>
              <a:t>рефакторинг</a:t>
            </a:r>
            <a:r>
              <a:rPr lang="ru-RU" sz="900" b="0" i="0" kern="1200" dirty="0" smtClean="0">
                <a:solidFill>
                  <a:schemeClr val="tx1"/>
                </a:solidFill>
                <a:effectLst/>
                <a:latin typeface="Segoe" pitchFamily="34" charset="0"/>
                <a:ea typeface="+mn-ea"/>
                <a:cs typeface="+mn-cs"/>
              </a:rPr>
              <a:t> — убрать или добавить парочку полей в класс редактора — то придётся менять код всех классов, которые могли копировать состояние редактора.</a:t>
            </a:r>
          </a:p>
          <a:p>
            <a:r>
              <a:rPr lang="ru-RU" dirty="0" smtClean="0">
                <a:effectLst/>
              </a:rPr>
              <a:t>Как команде создать снимок состояния редактора, если все его поля приватные?</a:t>
            </a:r>
          </a:p>
          <a:p>
            <a:r>
              <a:rPr lang="ru-RU" sz="900" b="0" i="0" kern="1200" dirty="0" smtClean="0">
                <a:solidFill>
                  <a:schemeClr val="tx1"/>
                </a:solidFill>
                <a:effectLst/>
                <a:latin typeface="Segoe" pitchFamily="34" charset="0"/>
                <a:ea typeface="+mn-ea"/>
                <a:cs typeface="+mn-cs"/>
              </a:rPr>
              <a:t>Но это ещё не все. Давайте теперь рассмотрим сами копии состояния редактора. Из чего состоит состояние редактора? Даже самый примитивный редактор должен иметь несколько полей для хранения текущего текста, позиции курсора и прокрутки экрана. Чтобы сделать копию состояния, вам нужно записать значения всех этих полей в некий «контейнер».</a:t>
            </a:r>
          </a:p>
          <a:p>
            <a:r>
              <a:rPr lang="ru-RU" sz="900" b="0" i="0" kern="1200" dirty="0" smtClean="0">
                <a:solidFill>
                  <a:schemeClr val="tx1"/>
                </a:solidFill>
                <a:effectLst/>
                <a:latin typeface="Segoe" pitchFamily="34" charset="0"/>
                <a:ea typeface="+mn-ea"/>
                <a:cs typeface="+mn-cs"/>
              </a:rPr>
              <a:t>Скорее всего, вам понадобится хранить массу таких контейнеров в качестве истории операций, поэтому удобнее всего сделать их объектами одного класса. Этот класс должен иметь много полей, но практически никаких методов. Чтобы другие объекты могли записывать и читать из него данные, вам придётся сделать его поля публичными. Но это приведёт к той же проблеме, что и с открытым классом редактора. Другие классы станут зависимыми от любых изменений в классе контейнера, который подвержен тем же изменениям, что и класс редактора.</a:t>
            </a:r>
          </a:p>
          <a:p>
            <a:r>
              <a:rPr lang="ru-RU" sz="900" b="0" i="0" kern="1200" dirty="0" smtClean="0">
                <a:solidFill>
                  <a:schemeClr val="tx1"/>
                </a:solidFill>
                <a:effectLst/>
                <a:latin typeface="Segoe" pitchFamily="34" charset="0"/>
                <a:ea typeface="+mn-ea"/>
                <a:cs typeface="+mn-cs"/>
              </a:rPr>
              <a:t>Получается, нам придётся либо открыть классы для всех желающих, испытывая массу хлопот с поддержкой кода, либо оставить классы закрытыми, отказавшись от идеи отмены операций. Нет ли какого-то другого пути?</a:t>
            </a:r>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16</a:t>
            </a:fld>
            <a:endParaRPr lang="en-US"/>
          </a:p>
        </p:txBody>
      </p:sp>
    </p:spTree>
    <p:extLst>
      <p:ext uri="{BB962C8B-B14F-4D97-AF65-F5344CB8AC3E}">
        <p14:creationId xmlns:p14="http://schemas.microsoft.com/office/powerpoint/2010/main" val="14042003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900" b="0" i="0" kern="1200" dirty="0" smtClean="0">
                <a:solidFill>
                  <a:schemeClr val="tx1"/>
                </a:solidFill>
                <a:effectLst/>
                <a:latin typeface="Segoe" pitchFamily="34" charset="0"/>
                <a:ea typeface="+mn-ea"/>
                <a:cs typeface="+mn-cs"/>
              </a:rPr>
              <a:t>Графический интерфейс приложения обычно структурирован в виде дерева. Класс Диалог, отображающий всё окно приложения — это корень дерева. Диалог содержит Панели, которые, в свою очередь, могут содержать либо другие вложенные панели, либо простые элементы, вроде Кнопок.</a:t>
            </a:r>
          </a:p>
          <a:p>
            <a:r>
              <a:rPr lang="ru-RU" sz="900" b="0" i="0" kern="1200" dirty="0" smtClean="0">
                <a:solidFill>
                  <a:schemeClr val="tx1"/>
                </a:solidFill>
                <a:effectLst/>
                <a:latin typeface="Segoe" pitchFamily="34" charset="0"/>
                <a:ea typeface="+mn-ea"/>
                <a:cs typeface="+mn-cs"/>
              </a:rPr>
              <a:t>Простые элементы могут показывать небольшие подсказки, если для них указан текст помощи. Но есть и более сложные компоненты, для которых этот способ демонстрации помощи слишком прост. Они определяют собственный способ отображения контекстной помощи.</a:t>
            </a:r>
          </a:p>
          <a:p>
            <a:r>
              <a:rPr lang="ru-RU" dirty="0" smtClean="0">
                <a:effectLst/>
              </a:rPr>
              <a:t>Пример вызова контекстной помощи в цепочке объектов UI.</a:t>
            </a:r>
          </a:p>
          <a:p>
            <a:r>
              <a:rPr lang="ru-RU" sz="900" b="0" i="0" kern="1200" dirty="0" smtClean="0">
                <a:solidFill>
                  <a:schemeClr val="tx1"/>
                </a:solidFill>
                <a:effectLst/>
                <a:latin typeface="Segoe" pitchFamily="34" charset="0"/>
                <a:ea typeface="+mn-ea"/>
                <a:cs typeface="+mn-cs"/>
              </a:rPr>
              <a:t>Когда пользователь наводит указатель мыши на элемент и жмёт клавишу F1, приложение шлёт этому элементу запрос на показ помощи. Если он не содержит никакой справочной информации, запрос путешествует далее по списку контейнера элемента, пока не находится тот, который способен отобразить помощь.</a:t>
            </a:r>
          </a:p>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18</a:t>
            </a:fld>
            <a:endParaRPr lang="en-US"/>
          </a:p>
        </p:txBody>
      </p:sp>
    </p:spTree>
    <p:extLst>
      <p:ext uri="{BB962C8B-B14F-4D97-AF65-F5344CB8AC3E}">
        <p14:creationId xmlns:p14="http://schemas.microsoft.com/office/powerpoint/2010/main" val="42317886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900" b="0" i="0" kern="1200" dirty="0" smtClean="0">
                <a:solidFill>
                  <a:schemeClr val="tx1"/>
                </a:solidFill>
                <a:effectLst/>
                <a:latin typeface="Segoe" pitchFamily="34" charset="0"/>
                <a:ea typeface="+mn-ea"/>
                <a:cs typeface="+mn-cs"/>
              </a:rPr>
              <a:t>Представьте, что вы имеете два объекта: Покупатель и Магазин. В магазин вот-вот должны завезти новый товар, который интересен покупателю.</a:t>
            </a:r>
          </a:p>
          <a:p>
            <a:r>
              <a:rPr lang="ru-RU" sz="900" b="0" i="0" kern="1200" dirty="0" smtClean="0">
                <a:solidFill>
                  <a:schemeClr val="tx1"/>
                </a:solidFill>
                <a:effectLst/>
                <a:latin typeface="Segoe" pitchFamily="34" charset="0"/>
                <a:ea typeface="+mn-ea"/>
                <a:cs typeface="+mn-cs"/>
              </a:rPr>
              <a:t>Покупатель может каждый день ходить в магазин, чтобы проверить наличие товара. Но при этом он будет злиться, без толку тратя своё драгоценное время.</a:t>
            </a:r>
          </a:p>
          <a:p>
            <a:r>
              <a:rPr lang="ru-RU" dirty="0" smtClean="0">
                <a:effectLst/>
              </a:rPr>
              <a:t>Постоянное посещение магазина или спам?</a:t>
            </a:r>
          </a:p>
          <a:p>
            <a:r>
              <a:rPr lang="ru-RU" sz="900" b="0" i="0" kern="1200" dirty="0" smtClean="0">
                <a:solidFill>
                  <a:schemeClr val="tx1"/>
                </a:solidFill>
                <a:effectLst/>
                <a:latin typeface="Segoe" pitchFamily="34" charset="0"/>
                <a:ea typeface="+mn-ea"/>
                <a:cs typeface="+mn-cs"/>
              </a:rPr>
              <a:t>С другой стороны, магазин может разослать спам каждому своему покупателю. Многих это расстроит, так как товар специфический, и не всем он нужен.</a:t>
            </a:r>
          </a:p>
          <a:p>
            <a:r>
              <a:rPr lang="ru-RU" sz="900" b="0" i="0" kern="1200" dirty="0" smtClean="0">
                <a:solidFill>
                  <a:schemeClr val="tx1"/>
                </a:solidFill>
                <a:effectLst/>
                <a:latin typeface="Segoe" pitchFamily="34" charset="0"/>
                <a:ea typeface="+mn-ea"/>
                <a:cs typeface="+mn-cs"/>
              </a:rPr>
              <a:t>Получается конфликт: либо покупатель тратит время на периодические проверки, либо магазин тратит ресурсы на бесполезные оповещения.</a:t>
            </a:r>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19</a:t>
            </a:fld>
            <a:endParaRPr lang="en-US"/>
          </a:p>
        </p:txBody>
      </p:sp>
    </p:spTree>
    <p:extLst>
      <p:ext uri="{BB962C8B-B14F-4D97-AF65-F5344CB8AC3E}">
        <p14:creationId xmlns:p14="http://schemas.microsoft.com/office/powerpoint/2010/main" val="14042003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900" b="0" i="0" kern="1200" dirty="0" smtClean="0">
                <a:solidFill>
                  <a:schemeClr val="tx1"/>
                </a:solidFill>
                <a:effectLst/>
                <a:latin typeface="Segoe" pitchFamily="34" charset="0"/>
                <a:ea typeface="+mn-ea"/>
                <a:cs typeface="+mn-cs"/>
              </a:rPr>
              <a:t>Давайте называть Издателями те объекты, которые содержат важное или интересное для других состояние. Остальные объекты, которые хотят отслеживать изменения этого состояния, назовём Подписчиками.</a:t>
            </a:r>
          </a:p>
          <a:p>
            <a:r>
              <a:rPr lang="ru-RU" sz="900" b="0" i="0" kern="1200" dirty="0" smtClean="0">
                <a:solidFill>
                  <a:schemeClr val="tx1"/>
                </a:solidFill>
                <a:effectLst/>
                <a:latin typeface="Segoe" pitchFamily="34" charset="0"/>
                <a:ea typeface="+mn-ea"/>
                <a:cs typeface="+mn-cs"/>
              </a:rPr>
              <a:t>Паттерн Наблюдатель предлагает хранить внутри объекта издателя список ссылок на объекты подписчиков, причём издатель не должен вести список подписки самостоятельно. Он предоставит методы, с помощью которых подписчики могли бы добавлять или убирать себя из списка.</a:t>
            </a:r>
          </a:p>
          <a:p>
            <a:r>
              <a:rPr lang="ru-RU" dirty="0" smtClean="0">
                <a:effectLst/>
              </a:rPr>
              <a:t>Подписка на события.</a:t>
            </a:r>
          </a:p>
          <a:p>
            <a:r>
              <a:rPr lang="ru-RU" sz="900" b="0" i="0" kern="1200" dirty="0" smtClean="0">
                <a:solidFill>
                  <a:schemeClr val="tx1"/>
                </a:solidFill>
                <a:effectLst/>
                <a:latin typeface="Segoe" pitchFamily="34" charset="0"/>
                <a:ea typeface="+mn-ea"/>
                <a:cs typeface="+mn-cs"/>
              </a:rPr>
              <a:t>Теперь самое интересное. Когда в издателе будет происходить важное событие, он будет проходиться по списку подписчиков и оповещать их об этом, вызывая определённый метод объектов-подписчиков.</a:t>
            </a:r>
          </a:p>
          <a:p>
            <a:r>
              <a:rPr lang="ru-RU" sz="900" b="0" i="0" kern="1200" dirty="0" smtClean="0">
                <a:solidFill>
                  <a:schemeClr val="tx1"/>
                </a:solidFill>
                <a:effectLst/>
                <a:latin typeface="Segoe" pitchFamily="34" charset="0"/>
                <a:ea typeface="+mn-ea"/>
                <a:cs typeface="+mn-cs"/>
              </a:rPr>
              <a:t>Издателю безразлично, какой класс будет иметь тот или иной подписчик, так как все они должны следовать общему интерфейсу и иметь единый метод оповещения.</a:t>
            </a:r>
          </a:p>
          <a:p>
            <a:r>
              <a:rPr lang="ru-RU" dirty="0" smtClean="0">
                <a:effectLst/>
              </a:rPr>
              <a:t>Оповещения о событиях.</a:t>
            </a:r>
          </a:p>
          <a:p>
            <a:r>
              <a:rPr lang="ru-RU" sz="900" b="0" i="0" kern="1200" dirty="0" smtClean="0">
                <a:solidFill>
                  <a:schemeClr val="tx1"/>
                </a:solidFill>
                <a:effectLst/>
                <a:latin typeface="Segoe" pitchFamily="34" charset="0"/>
                <a:ea typeface="+mn-ea"/>
                <a:cs typeface="+mn-cs"/>
              </a:rPr>
              <a:t>Увидев, как складно всё работает, вы можете выделить общий интерфейс, описывающий методы подписки и отписки, и для всех издателей. После этого подписчики смогут работать с разными типами издателей, а также получать оповещения от них через один и тот же метод.</a:t>
            </a:r>
          </a:p>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20</a:t>
            </a:fld>
            <a:endParaRPr lang="en-US"/>
          </a:p>
        </p:txBody>
      </p:sp>
    </p:spTree>
    <p:extLst>
      <p:ext uri="{BB962C8B-B14F-4D97-AF65-F5344CB8AC3E}">
        <p14:creationId xmlns:p14="http://schemas.microsoft.com/office/powerpoint/2010/main" val="24220304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900" b="0" i="0" kern="1200" dirty="0" smtClean="0">
                <a:solidFill>
                  <a:schemeClr val="tx1"/>
                </a:solidFill>
                <a:effectLst/>
                <a:latin typeface="Segoe" pitchFamily="34" charset="0"/>
                <a:ea typeface="+mn-ea"/>
                <a:cs typeface="+mn-cs"/>
              </a:rPr>
              <a:t>Паттерн Состояние невозможно рассматривать в отрыве от концепции </a:t>
            </a:r>
            <a:r>
              <a:rPr lang="ru-RU" sz="900" b="1" i="0" u="none" strike="noStrike" kern="1200" dirty="0" smtClean="0">
                <a:solidFill>
                  <a:schemeClr val="tx1"/>
                </a:solidFill>
                <a:effectLst/>
                <a:latin typeface="Segoe" pitchFamily="34" charset="0"/>
                <a:ea typeface="+mn-ea"/>
                <a:cs typeface="+mn-cs"/>
                <a:hlinkClick r:id="rId3"/>
              </a:rPr>
              <a:t>машины состояний</a:t>
            </a:r>
            <a:r>
              <a:rPr lang="ru-RU" sz="900" b="0" i="0" kern="1200" dirty="0" smtClean="0">
                <a:solidFill>
                  <a:schemeClr val="tx1"/>
                </a:solidFill>
                <a:effectLst/>
                <a:latin typeface="Segoe" pitchFamily="34" charset="0"/>
                <a:ea typeface="+mn-ea"/>
                <a:cs typeface="+mn-cs"/>
              </a:rPr>
              <a:t>, также известной как </a:t>
            </a:r>
            <a:r>
              <a:rPr lang="ru-RU" sz="900" b="0" i="1" kern="1200" dirty="0" err="1" smtClean="0">
                <a:solidFill>
                  <a:schemeClr val="tx1"/>
                </a:solidFill>
                <a:effectLst/>
                <a:latin typeface="Segoe" pitchFamily="34" charset="0"/>
                <a:ea typeface="+mn-ea"/>
                <a:cs typeface="+mn-cs"/>
              </a:rPr>
              <a:t>стейт</a:t>
            </a:r>
            <a:r>
              <a:rPr lang="ru-RU" sz="900" b="0" i="1" kern="1200" dirty="0" smtClean="0">
                <a:solidFill>
                  <a:schemeClr val="tx1"/>
                </a:solidFill>
                <a:effectLst/>
                <a:latin typeface="Segoe" pitchFamily="34" charset="0"/>
                <a:ea typeface="+mn-ea"/>
                <a:cs typeface="+mn-cs"/>
              </a:rPr>
              <a:t>-машина</a:t>
            </a:r>
            <a:r>
              <a:rPr lang="ru-RU" sz="900" b="0" i="0" kern="1200" dirty="0" smtClean="0">
                <a:solidFill>
                  <a:schemeClr val="tx1"/>
                </a:solidFill>
                <a:effectLst/>
                <a:latin typeface="Segoe" pitchFamily="34" charset="0"/>
                <a:ea typeface="+mn-ea"/>
                <a:cs typeface="+mn-cs"/>
              </a:rPr>
              <a:t> или </a:t>
            </a:r>
            <a:r>
              <a:rPr lang="ru-RU" sz="900" b="0" i="1" kern="1200" dirty="0" smtClean="0">
                <a:solidFill>
                  <a:schemeClr val="tx1"/>
                </a:solidFill>
                <a:effectLst/>
                <a:latin typeface="Segoe" pitchFamily="34" charset="0"/>
                <a:ea typeface="+mn-ea"/>
                <a:cs typeface="+mn-cs"/>
              </a:rPr>
              <a:t>конечный автомат</a:t>
            </a:r>
            <a:r>
              <a:rPr lang="ru-RU" sz="900" b="0" i="0" kern="1200" dirty="0" smtClean="0">
                <a:solidFill>
                  <a:schemeClr val="tx1"/>
                </a:solidFill>
                <a:effectLst/>
                <a:latin typeface="Segoe" pitchFamily="34" charset="0"/>
                <a:ea typeface="+mn-ea"/>
                <a:cs typeface="+mn-cs"/>
              </a:rPr>
              <a:t>.</a:t>
            </a:r>
          </a:p>
          <a:p>
            <a:r>
              <a:rPr lang="ru-RU" dirty="0" smtClean="0">
                <a:effectLst/>
              </a:rPr>
              <a:t>Конечный автомат.</a:t>
            </a:r>
          </a:p>
          <a:p>
            <a:r>
              <a:rPr lang="ru-RU" sz="900" b="0" i="0" kern="1200" dirty="0" smtClean="0">
                <a:solidFill>
                  <a:schemeClr val="tx1"/>
                </a:solidFill>
                <a:effectLst/>
                <a:latin typeface="Segoe" pitchFamily="34" charset="0"/>
                <a:ea typeface="+mn-ea"/>
                <a:cs typeface="+mn-cs"/>
              </a:rPr>
              <a:t>Основная идея в том, что программа может находиться в одном из нескольких состояний, которые всё время сменяют друг друга. Набор этих состояний, а также переходов между ними, предопределён и </a:t>
            </a:r>
            <a:r>
              <a:rPr lang="ru-RU" sz="900" b="0" i="1" kern="1200" dirty="0" smtClean="0">
                <a:solidFill>
                  <a:schemeClr val="tx1"/>
                </a:solidFill>
                <a:effectLst/>
                <a:latin typeface="Segoe" pitchFamily="34" charset="0"/>
                <a:ea typeface="+mn-ea"/>
                <a:cs typeface="+mn-cs"/>
              </a:rPr>
              <a:t>конечен</a:t>
            </a:r>
            <a:r>
              <a:rPr lang="ru-RU" sz="900" b="0" i="0" kern="1200" dirty="0" smtClean="0">
                <a:solidFill>
                  <a:schemeClr val="tx1"/>
                </a:solidFill>
                <a:effectLst/>
                <a:latin typeface="Segoe" pitchFamily="34" charset="0"/>
                <a:ea typeface="+mn-ea"/>
                <a:cs typeface="+mn-cs"/>
              </a:rPr>
              <a:t>. Находясь в разных состояниях, программа может по-разному реагировать на одни и те же события, которые происходят с ней.</a:t>
            </a:r>
          </a:p>
          <a:p>
            <a:r>
              <a:rPr lang="ru-RU" sz="900" b="0" i="0" kern="1200" dirty="0" smtClean="0">
                <a:solidFill>
                  <a:schemeClr val="tx1"/>
                </a:solidFill>
                <a:effectLst/>
                <a:latin typeface="Segoe" pitchFamily="34" charset="0"/>
                <a:ea typeface="+mn-ea"/>
                <a:cs typeface="+mn-cs"/>
              </a:rPr>
              <a:t>Такой подход можно применить и к отдельным объектам. Например, объект </a:t>
            </a:r>
            <a:r>
              <a:rPr lang="ru-RU" sz="900" b="0" i="0" kern="1200" dirty="0" err="1" smtClean="0">
                <a:solidFill>
                  <a:schemeClr val="tx1"/>
                </a:solidFill>
                <a:effectLst/>
                <a:latin typeface="Segoe" pitchFamily="34" charset="0"/>
                <a:ea typeface="+mn-ea"/>
                <a:cs typeface="+mn-cs"/>
              </a:rPr>
              <a:t>Документможет</a:t>
            </a:r>
            <a:r>
              <a:rPr lang="ru-RU" sz="900" b="0" i="0" kern="1200" dirty="0" smtClean="0">
                <a:solidFill>
                  <a:schemeClr val="tx1"/>
                </a:solidFill>
                <a:effectLst/>
                <a:latin typeface="Segoe" pitchFamily="34" charset="0"/>
                <a:ea typeface="+mn-ea"/>
                <a:cs typeface="+mn-cs"/>
              </a:rPr>
              <a:t> принимать три состояния: Черновик, </a:t>
            </a:r>
            <a:r>
              <a:rPr lang="ru-RU" sz="900" b="0" i="0" kern="1200" dirty="0" err="1" smtClean="0">
                <a:solidFill>
                  <a:schemeClr val="tx1"/>
                </a:solidFill>
                <a:effectLst/>
                <a:latin typeface="Segoe" pitchFamily="34" charset="0"/>
                <a:ea typeface="+mn-ea"/>
                <a:cs typeface="+mn-cs"/>
              </a:rPr>
              <a:t>Модерация</a:t>
            </a:r>
            <a:r>
              <a:rPr lang="ru-RU" sz="900" b="0" i="0" kern="1200" dirty="0" smtClean="0">
                <a:solidFill>
                  <a:schemeClr val="tx1"/>
                </a:solidFill>
                <a:effectLst/>
                <a:latin typeface="Segoe" pitchFamily="34" charset="0"/>
                <a:ea typeface="+mn-ea"/>
                <a:cs typeface="+mn-cs"/>
              </a:rPr>
              <a:t> или Опубликован. В каждом из этих состоянии метод опубликовать будет работать по-разному:</a:t>
            </a:r>
          </a:p>
          <a:p>
            <a:r>
              <a:rPr lang="ru-RU" sz="900" b="0" i="0" kern="1200" dirty="0" smtClean="0">
                <a:solidFill>
                  <a:schemeClr val="tx1"/>
                </a:solidFill>
                <a:effectLst/>
                <a:latin typeface="Segoe" pitchFamily="34" charset="0"/>
                <a:ea typeface="+mn-ea"/>
                <a:cs typeface="+mn-cs"/>
              </a:rPr>
              <a:t>Из черновика он отправит документ на </a:t>
            </a:r>
            <a:r>
              <a:rPr lang="ru-RU" sz="900" b="0" i="0" kern="1200" dirty="0" err="1" smtClean="0">
                <a:solidFill>
                  <a:schemeClr val="tx1"/>
                </a:solidFill>
                <a:effectLst/>
                <a:latin typeface="Segoe" pitchFamily="34" charset="0"/>
                <a:ea typeface="+mn-ea"/>
                <a:cs typeface="+mn-cs"/>
              </a:rPr>
              <a:t>модерацию</a:t>
            </a:r>
            <a:r>
              <a:rPr lang="ru-RU" sz="900" b="0" i="0" kern="1200" dirty="0" smtClean="0">
                <a:solidFill>
                  <a:schemeClr val="tx1"/>
                </a:solidFill>
                <a:effectLst/>
                <a:latin typeface="Segoe" pitchFamily="34" charset="0"/>
                <a:ea typeface="+mn-ea"/>
                <a:cs typeface="+mn-cs"/>
              </a:rPr>
              <a:t>.</a:t>
            </a:r>
          </a:p>
          <a:p>
            <a:r>
              <a:rPr lang="ru-RU" sz="900" b="0" i="0" kern="1200" dirty="0" smtClean="0">
                <a:solidFill>
                  <a:schemeClr val="tx1"/>
                </a:solidFill>
                <a:effectLst/>
                <a:latin typeface="Segoe" pitchFamily="34" charset="0"/>
                <a:ea typeface="+mn-ea"/>
                <a:cs typeface="+mn-cs"/>
              </a:rPr>
              <a:t>Из </a:t>
            </a:r>
            <a:r>
              <a:rPr lang="ru-RU" sz="900" b="0" i="0" kern="1200" dirty="0" err="1" smtClean="0">
                <a:solidFill>
                  <a:schemeClr val="tx1"/>
                </a:solidFill>
                <a:effectLst/>
                <a:latin typeface="Segoe" pitchFamily="34" charset="0"/>
                <a:ea typeface="+mn-ea"/>
                <a:cs typeface="+mn-cs"/>
              </a:rPr>
              <a:t>модерации</a:t>
            </a:r>
            <a:r>
              <a:rPr lang="ru-RU" sz="900" b="0" i="0" kern="1200" dirty="0" smtClean="0">
                <a:solidFill>
                  <a:schemeClr val="tx1"/>
                </a:solidFill>
                <a:effectLst/>
                <a:latin typeface="Segoe" pitchFamily="34" charset="0"/>
                <a:ea typeface="+mn-ea"/>
                <a:cs typeface="+mn-cs"/>
              </a:rPr>
              <a:t> — в публикацию, но при условии, что это сделал администратор.</a:t>
            </a:r>
          </a:p>
          <a:p>
            <a:r>
              <a:rPr lang="ru-RU" sz="900" b="0" i="0" kern="1200" dirty="0" smtClean="0">
                <a:solidFill>
                  <a:schemeClr val="tx1"/>
                </a:solidFill>
                <a:effectLst/>
                <a:latin typeface="Segoe" pitchFamily="34" charset="0"/>
                <a:ea typeface="+mn-ea"/>
                <a:cs typeface="+mn-cs"/>
              </a:rPr>
              <a:t>В опубликованном состоянии метод не будет делать ничего.</a:t>
            </a:r>
          </a:p>
          <a:p>
            <a:r>
              <a:rPr lang="ru-RU" dirty="0" smtClean="0">
                <a:effectLst/>
              </a:rPr>
              <a:t>Возможные состояния документа и переходы между ними.</a:t>
            </a:r>
          </a:p>
          <a:p>
            <a:r>
              <a:rPr lang="ru-RU" sz="900" b="0" i="0" kern="1200" dirty="0" smtClean="0">
                <a:solidFill>
                  <a:schemeClr val="tx1"/>
                </a:solidFill>
                <a:effectLst/>
                <a:latin typeface="Segoe" pitchFamily="34" charset="0"/>
                <a:ea typeface="+mn-ea"/>
                <a:cs typeface="+mn-cs"/>
              </a:rPr>
              <a:t>Машину состояний чаще всего реализуют с помощью множества условных операторов, </a:t>
            </a:r>
            <a:r>
              <a:rPr lang="ru-RU" sz="900" b="0" i="0" kern="1200" dirty="0" err="1" smtClean="0">
                <a:solidFill>
                  <a:schemeClr val="tx1"/>
                </a:solidFill>
                <a:effectLst/>
                <a:latin typeface="Segoe" pitchFamily="34" charset="0"/>
                <a:ea typeface="+mn-ea"/>
                <a:cs typeface="+mn-cs"/>
              </a:rPr>
              <a:t>ifлибо</a:t>
            </a:r>
            <a:r>
              <a:rPr lang="ru-RU" sz="900" b="0" i="0" kern="1200" dirty="0" smtClean="0">
                <a:solidFill>
                  <a:schemeClr val="tx1"/>
                </a:solidFill>
                <a:effectLst/>
                <a:latin typeface="Segoe" pitchFamily="34" charset="0"/>
                <a:ea typeface="+mn-ea"/>
                <a:cs typeface="+mn-cs"/>
              </a:rPr>
              <a:t> </a:t>
            </a:r>
            <a:r>
              <a:rPr lang="ru-RU" sz="900" b="0" i="0" kern="1200" dirty="0" err="1" smtClean="0">
                <a:solidFill>
                  <a:schemeClr val="tx1"/>
                </a:solidFill>
                <a:effectLst/>
                <a:latin typeface="Segoe" pitchFamily="34" charset="0"/>
                <a:ea typeface="+mn-ea"/>
                <a:cs typeface="+mn-cs"/>
              </a:rPr>
              <a:t>switch</a:t>
            </a:r>
            <a:r>
              <a:rPr lang="ru-RU" sz="900" b="0" i="0" kern="1200" dirty="0" smtClean="0">
                <a:solidFill>
                  <a:schemeClr val="tx1"/>
                </a:solidFill>
                <a:effectLst/>
                <a:latin typeface="Segoe" pitchFamily="34" charset="0"/>
                <a:ea typeface="+mn-ea"/>
                <a:cs typeface="+mn-cs"/>
              </a:rPr>
              <a:t>, которые проверяют текущее состояние объекта и выполняют соответствующее поведение. Наверняка вы уже реализовали хотя бы одну машину состояний в своей жизни, даже не зная об этом. Как насчёт вот такого кода, выглядит знакомо?</a:t>
            </a:r>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23</a:t>
            </a:fld>
            <a:endParaRPr lang="en-US"/>
          </a:p>
        </p:txBody>
      </p:sp>
    </p:spTree>
    <p:extLst>
      <p:ext uri="{BB962C8B-B14F-4D97-AF65-F5344CB8AC3E}">
        <p14:creationId xmlns:p14="http://schemas.microsoft.com/office/powerpoint/2010/main" val="14042003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900" b="0" i="0" kern="1200" dirty="0" smtClean="0">
                <a:solidFill>
                  <a:schemeClr val="tx1"/>
                </a:solidFill>
                <a:effectLst/>
                <a:latin typeface="Segoe" pitchFamily="34" charset="0"/>
                <a:ea typeface="+mn-ea"/>
                <a:cs typeface="+mn-cs"/>
              </a:rPr>
              <a:t>Паттерн Состояние предлагает создать отдельные классы для каждого состояния, в котором может пребывать контекстный объект, а затем вынести туда поведения, соответствующие этим состояниям.</a:t>
            </a:r>
          </a:p>
          <a:p>
            <a:r>
              <a:rPr lang="ru-RU" sz="900" b="0" i="0" kern="1200" dirty="0" smtClean="0">
                <a:solidFill>
                  <a:schemeClr val="tx1"/>
                </a:solidFill>
                <a:effectLst/>
                <a:latin typeface="Segoe" pitchFamily="34" charset="0"/>
                <a:ea typeface="+mn-ea"/>
                <a:cs typeface="+mn-cs"/>
              </a:rPr>
              <a:t>Вместо того, чтобы хранить код всех состояний, первоначальный объект, называемый </a:t>
            </a:r>
            <a:r>
              <a:rPr lang="ru-RU" sz="900" b="0" i="1" kern="1200" dirty="0" smtClean="0">
                <a:solidFill>
                  <a:schemeClr val="tx1"/>
                </a:solidFill>
                <a:effectLst/>
                <a:latin typeface="Segoe" pitchFamily="34" charset="0"/>
                <a:ea typeface="+mn-ea"/>
                <a:cs typeface="+mn-cs"/>
              </a:rPr>
              <a:t>контекстом</a:t>
            </a:r>
            <a:r>
              <a:rPr lang="ru-RU" sz="900" b="0" i="0" kern="1200" dirty="0" smtClean="0">
                <a:solidFill>
                  <a:schemeClr val="tx1"/>
                </a:solidFill>
                <a:effectLst/>
                <a:latin typeface="Segoe" pitchFamily="34" charset="0"/>
                <a:ea typeface="+mn-ea"/>
                <a:cs typeface="+mn-cs"/>
              </a:rPr>
              <a:t>, будет содержать ссылку на один из объектов-состояний и делегировать ему работу, зависящую от состояния.</a:t>
            </a:r>
          </a:p>
          <a:p>
            <a:r>
              <a:rPr lang="ru-RU" dirty="0" smtClean="0">
                <a:effectLst/>
              </a:rPr>
              <a:t>Страница делегирует выполнение своему активному состоянию.</a:t>
            </a:r>
          </a:p>
          <a:p>
            <a:r>
              <a:rPr lang="ru-RU" sz="900" b="0" i="0" kern="1200" dirty="0" smtClean="0">
                <a:solidFill>
                  <a:schemeClr val="tx1"/>
                </a:solidFill>
                <a:effectLst/>
                <a:latin typeface="Segoe" pitchFamily="34" charset="0"/>
                <a:ea typeface="+mn-ea"/>
                <a:cs typeface="+mn-cs"/>
              </a:rPr>
              <a:t>Благодаря тому, что объекты состояний будут иметь общий интерфейс, контекст сможет делегировать работу состоянию, не привязываясь к его классу. Поведение контекста можно будет изменить в любой момент, подключив к нему другой объект-состояние.</a:t>
            </a:r>
          </a:p>
          <a:p>
            <a:r>
              <a:rPr lang="ru-RU" sz="900" b="0" i="0" kern="1200" dirty="0" smtClean="0">
                <a:solidFill>
                  <a:schemeClr val="tx1"/>
                </a:solidFill>
                <a:effectLst/>
                <a:latin typeface="Segoe" pitchFamily="34" charset="0"/>
                <a:ea typeface="+mn-ea"/>
                <a:cs typeface="+mn-cs"/>
              </a:rPr>
              <a:t>Очень важным нюансом, отличающим этот паттерн от </a:t>
            </a:r>
            <a:r>
              <a:rPr lang="ru-RU" sz="900" b="1" i="0" u="none" strike="noStrike" kern="1200" dirty="0" smtClean="0">
                <a:solidFill>
                  <a:schemeClr val="tx1"/>
                </a:solidFill>
                <a:effectLst/>
                <a:latin typeface="Segoe" pitchFamily="34" charset="0"/>
                <a:ea typeface="+mn-ea"/>
                <a:cs typeface="+mn-cs"/>
                <a:hlinkClick r:id="rId3"/>
              </a:rPr>
              <a:t>Стратегии</a:t>
            </a:r>
            <a:r>
              <a:rPr lang="ru-RU" sz="900" b="0" i="0" kern="1200" dirty="0" smtClean="0">
                <a:solidFill>
                  <a:schemeClr val="tx1"/>
                </a:solidFill>
                <a:effectLst/>
                <a:latin typeface="Segoe" pitchFamily="34" charset="0"/>
                <a:ea typeface="+mn-ea"/>
                <a:cs typeface="+mn-cs"/>
              </a:rPr>
              <a:t>, является то, что и контекст, и сами конкретные состояния могут знать друг о друге и инициировать переходы от одного состояния к другому.</a:t>
            </a:r>
          </a:p>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24</a:t>
            </a:fld>
            <a:endParaRPr lang="en-US"/>
          </a:p>
        </p:txBody>
      </p:sp>
    </p:spTree>
    <p:extLst>
      <p:ext uri="{BB962C8B-B14F-4D97-AF65-F5344CB8AC3E}">
        <p14:creationId xmlns:p14="http://schemas.microsoft.com/office/powerpoint/2010/main" val="24220304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900" b="1" i="0" kern="1200" dirty="0" smtClean="0">
                <a:solidFill>
                  <a:schemeClr val="tx1"/>
                </a:solidFill>
                <a:effectLst/>
                <a:latin typeface="Segoe" pitchFamily="34" charset="0"/>
                <a:ea typeface="+mn-ea"/>
                <a:cs typeface="+mn-cs"/>
              </a:rPr>
              <a:t>Когда программа должна обрабатывать разнообразные запросы несколькими способами, но заранее неизвестно, какие конкретно запросы будут приходить и какие обработчики для них понадобятся.</a:t>
            </a:r>
          </a:p>
          <a:p>
            <a:r>
              <a:rPr lang="ru-RU" sz="900" b="0" i="0" kern="1200" dirty="0" smtClean="0">
                <a:solidFill>
                  <a:schemeClr val="tx1"/>
                </a:solidFill>
                <a:effectLst/>
                <a:latin typeface="Segoe" pitchFamily="34" charset="0"/>
                <a:ea typeface="+mn-ea"/>
                <a:cs typeface="+mn-cs"/>
              </a:rPr>
              <a:t> С помощью Цепочки обязанностей вы можете связать потенциальных обработчиков в одну цепь и при получении запроса поочерёдно спрашивать каждого из них, не хочет ли он обработать запрос.</a:t>
            </a:r>
          </a:p>
          <a:p>
            <a:r>
              <a:rPr lang="ru-RU" sz="900" b="1" i="0" kern="1200" dirty="0" smtClean="0">
                <a:solidFill>
                  <a:schemeClr val="tx1"/>
                </a:solidFill>
                <a:effectLst/>
                <a:latin typeface="Segoe" pitchFamily="34" charset="0"/>
                <a:ea typeface="+mn-ea"/>
                <a:cs typeface="+mn-cs"/>
              </a:rPr>
              <a:t> Когда важно, чтобы обработчики выполнялись один за другим в строгом порядке.</a:t>
            </a:r>
          </a:p>
          <a:p>
            <a:r>
              <a:rPr lang="ru-RU" sz="900" b="0" i="0" kern="1200" dirty="0" smtClean="0">
                <a:solidFill>
                  <a:schemeClr val="tx1"/>
                </a:solidFill>
                <a:effectLst/>
                <a:latin typeface="Segoe" pitchFamily="34" charset="0"/>
                <a:ea typeface="+mn-ea"/>
                <a:cs typeface="+mn-cs"/>
              </a:rPr>
              <a:t> Цепочка обязанностей позволяет запускать обработчиков последовательно один за другим в том порядке, в котором они находятся в цепочке.</a:t>
            </a:r>
          </a:p>
          <a:p>
            <a:r>
              <a:rPr lang="ru-RU" sz="900" b="1" i="0" kern="1200" dirty="0" smtClean="0">
                <a:solidFill>
                  <a:schemeClr val="tx1"/>
                </a:solidFill>
                <a:effectLst/>
                <a:latin typeface="Segoe" pitchFamily="34" charset="0"/>
                <a:ea typeface="+mn-ea"/>
                <a:cs typeface="+mn-cs"/>
              </a:rPr>
              <a:t> Когда набор объектов, способных обработать запрос, должен задаваться динамически.</a:t>
            </a:r>
          </a:p>
          <a:p>
            <a:r>
              <a:rPr lang="ru-RU" sz="900" b="0" i="0" kern="1200" dirty="0" smtClean="0">
                <a:solidFill>
                  <a:schemeClr val="tx1"/>
                </a:solidFill>
                <a:effectLst/>
                <a:latin typeface="Segoe" pitchFamily="34" charset="0"/>
                <a:ea typeface="+mn-ea"/>
                <a:cs typeface="+mn-cs"/>
              </a:rPr>
              <a:t> В любой момент вы можете вмешаться в существующую цепочку и переназначить связи так, чтобы убрать или добавить новое звено.</a:t>
            </a:r>
          </a:p>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26</a:t>
            </a:fld>
            <a:endParaRPr lang="en-US"/>
          </a:p>
        </p:txBody>
      </p:sp>
    </p:spTree>
    <p:extLst>
      <p:ext uri="{BB962C8B-B14F-4D97-AF65-F5344CB8AC3E}">
        <p14:creationId xmlns:p14="http://schemas.microsoft.com/office/powerpoint/2010/main" val="17274593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900" b="0" i="0" kern="1200" dirty="0" smtClean="0">
                <a:solidFill>
                  <a:schemeClr val="tx1"/>
                </a:solidFill>
                <a:effectLst/>
                <a:latin typeface="Segoe" pitchFamily="34" charset="0"/>
                <a:ea typeface="+mn-ea"/>
                <a:cs typeface="+mn-cs"/>
              </a:rPr>
              <a:t>Представьте, что вы имеете два объекта: Покупатель и Магазин. В магазин вот-вот должны завезти новый товар, который интересен покупателю.</a:t>
            </a:r>
          </a:p>
          <a:p>
            <a:r>
              <a:rPr lang="ru-RU" sz="900" b="0" i="0" kern="1200" dirty="0" smtClean="0">
                <a:solidFill>
                  <a:schemeClr val="tx1"/>
                </a:solidFill>
                <a:effectLst/>
                <a:latin typeface="Segoe" pitchFamily="34" charset="0"/>
                <a:ea typeface="+mn-ea"/>
                <a:cs typeface="+mn-cs"/>
              </a:rPr>
              <a:t>Покупатель может каждый день ходить в магазин, чтобы проверить наличие товара. Но при этом он будет злиться, без толку тратя своё драгоценное время.</a:t>
            </a:r>
          </a:p>
          <a:p>
            <a:r>
              <a:rPr lang="ru-RU" dirty="0" smtClean="0">
                <a:effectLst/>
              </a:rPr>
              <a:t>Постоянное посещение магазина или спам?</a:t>
            </a:r>
          </a:p>
          <a:p>
            <a:r>
              <a:rPr lang="ru-RU" sz="900" b="0" i="0" kern="1200" dirty="0" smtClean="0">
                <a:solidFill>
                  <a:schemeClr val="tx1"/>
                </a:solidFill>
                <a:effectLst/>
                <a:latin typeface="Segoe" pitchFamily="34" charset="0"/>
                <a:ea typeface="+mn-ea"/>
                <a:cs typeface="+mn-cs"/>
              </a:rPr>
              <a:t>С другой стороны, магазин может разослать спам каждому своему покупателю. Многих это расстроит, так как товар специфический, и не всем он нужен.</a:t>
            </a:r>
          </a:p>
          <a:p>
            <a:r>
              <a:rPr lang="ru-RU" sz="900" b="0" i="0" kern="1200" dirty="0" smtClean="0">
                <a:solidFill>
                  <a:schemeClr val="tx1"/>
                </a:solidFill>
                <a:effectLst/>
                <a:latin typeface="Segoe" pitchFamily="34" charset="0"/>
                <a:ea typeface="+mn-ea"/>
                <a:cs typeface="+mn-cs"/>
              </a:rPr>
              <a:t>Получается конфликт: либо покупатель тратит время на периодические проверки, либо магазин тратит ресурсы на бесполезные оповещения.</a:t>
            </a:r>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27</a:t>
            </a:fld>
            <a:endParaRPr lang="en-US"/>
          </a:p>
        </p:txBody>
      </p:sp>
    </p:spTree>
    <p:extLst>
      <p:ext uri="{BB962C8B-B14F-4D97-AF65-F5344CB8AC3E}">
        <p14:creationId xmlns:p14="http://schemas.microsoft.com/office/powerpoint/2010/main" val="14042003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900" b="0" i="0" kern="1200" dirty="0" smtClean="0">
                <a:solidFill>
                  <a:schemeClr val="tx1"/>
                </a:solidFill>
                <a:effectLst/>
                <a:latin typeface="Segoe" pitchFamily="34" charset="0"/>
                <a:ea typeface="+mn-ea"/>
                <a:cs typeface="+mn-cs"/>
              </a:rPr>
              <a:t>Давайте называть Издателями те объекты, которые содержат важное или интересное для других состояние. Остальные объекты, которые хотят отслеживать изменения этого состояния, назовём Подписчиками.</a:t>
            </a:r>
          </a:p>
          <a:p>
            <a:r>
              <a:rPr lang="ru-RU" sz="900" b="0" i="0" kern="1200" dirty="0" smtClean="0">
                <a:solidFill>
                  <a:schemeClr val="tx1"/>
                </a:solidFill>
                <a:effectLst/>
                <a:latin typeface="Segoe" pitchFamily="34" charset="0"/>
                <a:ea typeface="+mn-ea"/>
                <a:cs typeface="+mn-cs"/>
              </a:rPr>
              <a:t>Паттерн Наблюдатель предлагает хранить внутри объекта издателя список ссылок на объекты подписчиков, причём издатель не должен вести список подписки самостоятельно. Он предоставит методы, с помощью которых подписчики могли бы добавлять или убирать себя из списка.</a:t>
            </a:r>
          </a:p>
          <a:p>
            <a:r>
              <a:rPr lang="ru-RU" dirty="0" smtClean="0">
                <a:effectLst/>
              </a:rPr>
              <a:t>Подписка на события.</a:t>
            </a:r>
          </a:p>
          <a:p>
            <a:r>
              <a:rPr lang="ru-RU" sz="900" b="0" i="0" kern="1200" dirty="0" smtClean="0">
                <a:solidFill>
                  <a:schemeClr val="tx1"/>
                </a:solidFill>
                <a:effectLst/>
                <a:latin typeface="Segoe" pitchFamily="34" charset="0"/>
                <a:ea typeface="+mn-ea"/>
                <a:cs typeface="+mn-cs"/>
              </a:rPr>
              <a:t>Теперь самое интересное. Когда в издателе будет происходить важное событие, он будет проходиться по списку подписчиков и оповещать их об этом, вызывая определённый метод объектов-подписчиков.</a:t>
            </a:r>
          </a:p>
          <a:p>
            <a:r>
              <a:rPr lang="ru-RU" sz="900" b="0" i="0" kern="1200" dirty="0" smtClean="0">
                <a:solidFill>
                  <a:schemeClr val="tx1"/>
                </a:solidFill>
                <a:effectLst/>
                <a:latin typeface="Segoe" pitchFamily="34" charset="0"/>
                <a:ea typeface="+mn-ea"/>
                <a:cs typeface="+mn-cs"/>
              </a:rPr>
              <a:t>Издателю безразлично, какой класс будет иметь тот или иной подписчик, так как все они должны следовать общему интерфейсу и иметь единый метод оповещения.</a:t>
            </a:r>
          </a:p>
          <a:p>
            <a:r>
              <a:rPr lang="ru-RU" dirty="0" smtClean="0">
                <a:effectLst/>
              </a:rPr>
              <a:t>Оповещения о событиях.</a:t>
            </a:r>
          </a:p>
          <a:p>
            <a:r>
              <a:rPr lang="ru-RU" sz="900" b="0" i="0" kern="1200" dirty="0" smtClean="0">
                <a:solidFill>
                  <a:schemeClr val="tx1"/>
                </a:solidFill>
                <a:effectLst/>
                <a:latin typeface="Segoe" pitchFamily="34" charset="0"/>
                <a:ea typeface="+mn-ea"/>
                <a:cs typeface="+mn-cs"/>
              </a:rPr>
              <a:t>Увидев, как складно всё работает, вы можете выделить общий интерфейс, описывающий методы подписки и отписки, и для всех издателей. После этого подписчики смогут работать с разными типами издателей, а также получать оповещения от них через один и тот же метод.</a:t>
            </a:r>
          </a:p>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28</a:t>
            </a:fld>
            <a:endParaRPr lang="en-US"/>
          </a:p>
        </p:txBody>
      </p:sp>
    </p:spTree>
    <p:extLst>
      <p:ext uri="{BB962C8B-B14F-4D97-AF65-F5344CB8AC3E}">
        <p14:creationId xmlns:p14="http://schemas.microsoft.com/office/powerpoint/2010/main" val="24220304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900" b="0" i="0" kern="1200" dirty="0" smtClean="0">
                <a:solidFill>
                  <a:schemeClr val="tx1"/>
                </a:solidFill>
                <a:effectLst/>
                <a:latin typeface="Segoe" pitchFamily="34" charset="0"/>
                <a:ea typeface="+mn-ea"/>
                <a:cs typeface="+mn-cs"/>
              </a:rPr>
              <a:t>Представьте, что вы делаете систему приёма онлайн-заказов. Вы хотите ограничить к ней доступ так, чтобы только авторизованные пользователи могли создавать заказы. Кроме того, определённые пользователи, владеющие правами администратора, должны иметь полный доступ к заказам.</a:t>
            </a:r>
          </a:p>
          <a:p>
            <a:r>
              <a:rPr lang="ru-RU" sz="900" b="0" i="0" kern="1200" dirty="0" smtClean="0">
                <a:solidFill>
                  <a:schemeClr val="tx1"/>
                </a:solidFill>
                <a:effectLst/>
                <a:latin typeface="Segoe" pitchFamily="34" charset="0"/>
                <a:ea typeface="+mn-ea"/>
                <a:cs typeface="+mn-cs"/>
              </a:rPr>
              <a:t>Вы быстро сообразили, что эти проверки нужно выполнять последовательно. Ведь пользователя можно попытаться «</a:t>
            </a:r>
            <a:r>
              <a:rPr lang="ru-RU" sz="900" b="0" i="0" kern="1200" dirty="0" err="1" smtClean="0">
                <a:solidFill>
                  <a:schemeClr val="tx1"/>
                </a:solidFill>
                <a:effectLst/>
                <a:latin typeface="Segoe" pitchFamily="34" charset="0"/>
                <a:ea typeface="+mn-ea"/>
                <a:cs typeface="+mn-cs"/>
              </a:rPr>
              <a:t>залогинить</a:t>
            </a:r>
            <a:r>
              <a:rPr lang="ru-RU" sz="900" b="0" i="0" kern="1200" dirty="0" smtClean="0">
                <a:solidFill>
                  <a:schemeClr val="tx1"/>
                </a:solidFill>
                <a:effectLst/>
                <a:latin typeface="Segoe" pitchFamily="34" charset="0"/>
                <a:ea typeface="+mn-ea"/>
                <a:cs typeface="+mn-cs"/>
              </a:rPr>
              <a:t>» в систему, если его запрос содержит логин и пароль. Но если такая попытка не удалась, то проверять расширенные права доступа попросту не имеет смысла.</a:t>
            </a:r>
          </a:p>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2</a:t>
            </a:fld>
            <a:endParaRPr lang="en-US"/>
          </a:p>
        </p:txBody>
      </p:sp>
    </p:spTree>
    <p:extLst>
      <p:ext uri="{BB962C8B-B14F-4D97-AF65-F5344CB8AC3E}">
        <p14:creationId xmlns:p14="http://schemas.microsoft.com/office/powerpoint/2010/main" val="30685664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900" b="1" i="0" kern="1200" dirty="0" smtClean="0">
                <a:solidFill>
                  <a:schemeClr val="tx1"/>
                </a:solidFill>
                <a:effectLst/>
                <a:latin typeface="Segoe" pitchFamily="34" charset="0"/>
                <a:ea typeface="+mn-ea"/>
                <a:cs typeface="+mn-cs"/>
              </a:rPr>
              <a:t>Когда программа должна обрабатывать разнообразные запросы несколькими способами, но заранее неизвестно, какие конкретно запросы будут приходить и какие обработчики для них понадобятся.</a:t>
            </a:r>
          </a:p>
          <a:p>
            <a:r>
              <a:rPr lang="ru-RU" sz="900" b="0" i="0" kern="1200" dirty="0" smtClean="0">
                <a:solidFill>
                  <a:schemeClr val="tx1"/>
                </a:solidFill>
                <a:effectLst/>
                <a:latin typeface="Segoe" pitchFamily="34" charset="0"/>
                <a:ea typeface="+mn-ea"/>
                <a:cs typeface="+mn-cs"/>
              </a:rPr>
              <a:t> С помощью Цепочки обязанностей вы можете связать потенциальных обработчиков в одну цепь и при получении запроса поочерёдно спрашивать каждого из них, не хочет ли он обработать запрос.</a:t>
            </a:r>
          </a:p>
          <a:p>
            <a:r>
              <a:rPr lang="ru-RU" sz="900" b="1" i="0" kern="1200" dirty="0" smtClean="0">
                <a:solidFill>
                  <a:schemeClr val="tx1"/>
                </a:solidFill>
                <a:effectLst/>
                <a:latin typeface="Segoe" pitchFamily="34" charset="0"/>
                <a:ea typeface="+mn-ea"/>
                <a:cs typeface="+mn-cs"/>
              </a:rPr>
              <a:t> Когда важно, чтобы обработчики выполнялись один за другим в строгом порядке.</a:t>
            </a:r>
          </a:p>
          <a:p>
            <a:r>
              <a:rPr lang="ru-RU" sz="900" b="0" i="0" kern="1200" dirty="0" smtClean="0">
                <a:solidFill>
                  <a:schemeClr val="tx1"/>
                </a:solidFill>
                <a:effectLst/>
                <a:latin typeface="Segoe" pitchFamily="34" charset="0"/>
                <a:ea typeface="+mn-ea"/>
                <a:cs typeface="+mn-cs"/>
              </a:rPr>
              <a:t> Цепочка обязанностей позволяет запускать обработчиков последовательно один за другим в том порядке, в котором они находятся в цепочке.</a:t>
            </a:r>
          </a:p>
          <a:p>
            <a:r>
              <a:rPr lang="ru-RU" sz="900" b="1" i="0" kern="1200" dirty="0" smtClean="0">
                <a:solidFill>
                  <a:schemeClr val="tx1"/>
                </a:solidFill>
                <a:effectLst/>
                <a:latin typeface="Segoe" pitchFamily="34" charset="0"/>
                <a:ea typeface="+mn-ea"/>
                <a:cs typeface="+mn-cs"/>
              </a:rPr>
              <a:t> Когда набор объектов, способных обработать запрос, должен задаваться динамически.</a:t>
            </a:r>
          </a:p>
          <a:p>
            <a:r>
              <a:rPr lang="ru-RU" sz="900" b="0" i="0" kern="1200" dirty="0" smtClean="0">
                <a:solidFill>
                  <a:schemeClr val="tx1"/>
                </a:solidFill>
                <a:effectLst/>
                <a:latin typeface="Segoe" pitchFamily="34" charset="0"/>
                <a:ea typeface="+mn-ea"/>
                <a:cs typeface="+mn-cs"/>
              </a:rPr>
              <a:t> В любой момент вы можете вмешаться в существующую цепочку и переназначить связи так, чтобы убрать или добавить новое звено.</a:t>
            </a:r>
          </a:p>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30</a:t>
            </a:fld>
            <a:endParaRPr lang="en-US"/>
          </a:p>
        </p:txBody>
      </p:sp>
    </p:spTree>
    <p:extLst>
      <p:ext uri="{BB962C8B-B14F-4D97-AF65-F5344CB8AC3E}">
        <p14:creationId xmlns:p14="http://schemas.microsoft.com/office/powerpoint/2010/main" val="17274593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900" b="0" i="0" kern="1200" dirty="0" smtClean="0">
                <a:solidFill>
                  <a:schemeClr val="tx1"/>
                </a:solidFill>
                <a:effectLst/>
                <a:latin typeface="Segoe" pitchFamily="34" charset="0"/>
                <a:ea typeface="+mn-ea"/>
                <a:cs typeface="+mn-cs"/>
              </a:rPr>
              <a:t>Представьте, что вы имеете два объекта: Покупатель и Магазин. В магазин вот-вот должны завезти новый товар, который интересен покупателю.</a:t>
            </a:r>
          </a:p>
          <a:p>
            <a:r>
              <a:rPr lang="ru-RU" sz="900" b="0" i="0" kern="1200" dirty="0" smtClean="0">
                <a:solidFill>
                  <a:schemeClr val="tx1"/>
                </a:solidFill>
                <a:effectLst/>
                <a:latin typeface="Segoe" pitchFamily="34" charset="0"/>
                <a:ea typeface="+mn-ea"/>
                <a:cs typeface="+mn-cs"/>
              </a:rPr>
              <a:t>Покупатель может каждый день ходить в магазин, чтобы проверить наличие товара. Но при этом он будет злиться, без толку тратя своё драгоценное время.</a:t>
            </a:r>
          </a:p>
          <a:p>
            <a:r>
              <a:rPr lang="ru-RU" dirty="0" smtClean="0">
                <a:effectLst/>
              </a:rPr>
              <a:t>Постоянное посещение магазина или спам?</a:t>
            </a:r>
          </a:p>
          <a:p>
            <a:r>
              <a:rPr lang="ru-RU" sz="900" b="0" i="0" kern="1200" dirty="0" smtClean="0">
                <a:solidFill>
                  <a:schemeClr val="tx1"/>
                </a:solidFill>
                <a:effectLst/>
                <a:latin typeface="Segoe" pitchFamily="34" charset="0"/>
                <a:ea typeface="+mn-ea"/>
                <a:cs typeface="+mn-cs"/>
              </a:rPr>
              <a:t>С другой стороны, магазин может разослать спам каждому своему покупателю. Многих это расстроит, так как товар специфический, и не всем он нужен.</a:t>
            </a:r>
          </a:p>
          <a:p>
            <a:r>
              <a:rPr lang="ru-RU" sz="900" b="0" i="0" kern="1200" dirty="0" smtClean="0">
                <a:solidFill>
                  <a:schemeClr val="tx1"/>
                </a:solidFill>
                <a:effectLst/>
                <a:latin typeface="Segoe" pitchFamily="34" charset="0"/>
                <a:ea typeface="+mn-ea"/>
                <a:cs typeface="+mn-cs"/>
              </a:rPr>
              <a:t>Получается конфликт: либо покупатель тратит время на периодические проверки, либо магазин тратит ресурсы на бесполезные оповещения.</a:t>
            </a:r>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31</a:t>
            </a:fld>
            <a:endParaRPr lang="en-US"/>
          </a:p>
        </p:txBody>
      </p:sp>
    </p:spTree>
    <p:extLst>
      <p:ext uri="{BB962C8B-B14F-4D97-AF65-F5344CB8AC3E}">
        <p14:creationId xmlns:p14="http://schemas.microsoft.com/office/powerpoint/2010/main" val="14042003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900" b="0" i="0" kern="1200" dirty="0" smtClean="0">
                <a:solidFill>
                  <a:schemeClr val="tx1"/>
                </a:solidFill>
                <a:effectLst/>
                <a:latin typeface="Segoe" pitchFamily="34" charset="0"/>
                <a:ea typeface="+mn-ea"/>
                <a:cs typeface="+mn-cs"/>
              </a:rPr>
              <a:t>Давайте называть Издателями те объекты, которые содержат важное или интересное для других состояние. Остальные объекты, которые хотят отслеживать изменения этого состояния, назовём Подписчиками.</a:t>
            </a:r>
          </a:p>
          <a:p>
            <a:r>
              <a:rPr lang="ru-RU" sz="900" b="0" i="0" kern="1200" dirty="0" smtClean="0">
                <a:solidFill>
                  <a:schemeClr val="tx1"/>
                </a:solidFill>
                <a:effectLst/>
                <a:latin typeface="Segoe" pitchFamily="34" charset="0"/>
                <a:ea typeface="+mn-ea"/>
                <a:cs typeface="+mn-cs"/>
              </a:rPr>
              <a:t>Паттерн Наблюдатель предлагает хранить внутри объекта издателя список ссылок на объекты подписчиков, причём издатель не должен вести список подписки самостоятельно. Он предоставит методы, с помощью которых подписчики могли бы добавлять или убирать себя из списка.</a:t>
            </a:r>
          </a:p>
          <a:p>
            <a:r>
              <a:rPr lang="ru-RU" dirty="0" smtClean="0">
                <a:effectLst/>
              </a:rPr>
              <a:t>Подписка на события.</a:t>
            </a:r>
          </a:p>
          <a:p>
            <a:r>
              <a:rPr lang="ru-RU" sz="900" b="0" i="0" kern="1200" dirty="0" smtClean="0">
                <a:solidFill>
                  <a:schemeClr val="tx1"/>
                </a:solidFill>
                <a:effectLst/>
                <a:latin typeface="Segoe" pitchFamily="34" charset="0"/>
                <a:ea typeface="+mn-ea"/>
                <a:cs typeface="+mn-cs"/>
              </a:rPr>
              <a:t>Теперь самое интересное. Когда в издателе будет происходить важное событие, он будет проходиться по списку подписчиков и оповещать их об этом, вызывая определённый метод объектов-подписчиков.</a:t>
            </a:r>
          </a:p>
          <a:p>
            <a:r>
              <a:rPr lang="ru-RU" sz="900" b="0" i="0" kern="1200" dirty="0" smtClean="0">
                <a:solidFill>
                  <a:schemeClr val="tx1"/>
                </a:solidFill>
                <a:effectLst/>
                <a:latin typeface="Segoe" pitchFamily="34" charset="0"/>
                <a:ea typeface="+mn-ea"/>
                <a:cs typeface="+mn-cs"/>
              </a:rPr>
              <a:t>Издателю безразлично, какой класс будет иметь тот или иной подписчик, так как все они должны следовать общему интерфейсу и иметь единый метод оповещения.</a:t>
            </a:r>
          </a:p>
          <a:p>
            <a:r>
              <a:rPr lang="ru-RU" dirty="0" smtClean="0">
                <a:effectLst/>
              </a:rPr>
              <a:t>Оповещения о событиях.</a:t>
            </a:r>
          </a:p>
          <a:p>
            <a:r>
              <a:rPr lang="ru-RU" sz="900" b="0" i="0" kern="1200" dirty="0" smtClean="0">
                <a:solidFill>
                  <a:schemeClr val="tx1"/>
                </a:solidFill>
                <a:effectLst/>
                <a:latin typeface="Segoe" pitchFamily="34" charset="0"/>
                <a:ea typeface="+mn-ea"/>
                <a:cs typeface="+mn-cs"/>
              </a:rPr>
              <a:t>Увидев, как складно всё работает, вы можете выделить общий интерфейс, описывающий методы подписки и отписки, и для всех издателей. После этого подписчики смогут работать с разными типами издателей, а также получать оповещения от них через один и тот же метод.</a:t>
            </a:r>
          </a:p>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32</a:t>
            </a:fld>
            <a:endParaRPr lang="en-US"/>
          </a:p>
        </p:txBody>
      </p:sp>
    </p:spTree>
    <p:extLst>
      <p:ext uri="{BB962C8B-B14F-4D97-AF65-F5344CB8AC3E}">
        <p14:creationId xmlns:p14="http://schemas.microsoft.com/office/powerpoint/2010/main" val="24220304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34</a:t>
            </a:fld>
            <a:endParaRPr lang="en-US"/>
          </a:p>
        </p:txBody>
      </p:sp>
    </p:spTree>
    <p:extLst>
      <p:ext uri="{BB962C8B-B14F-4D97-AF65-F5344CB8AC3E}">
        <p14:creationId xmlns:p14="http://schemas.microsoft.com/office/powerpoint/2010/main" val="3312501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900" b="0" i="0" kern="1200" dirty="0" smtClean="0">
                <a:solidFill>
                  <a:schemeClr val="tx1"/>
                </a:solidFill>
                <a:effectLst/>
                <a:latin typeface="Segoe" pitchFamily="34" charset="0"/>
                <a:ea typeface="+mn-ea"/>
                <a:cs typeface="+mn-cs"/>
              </a:rPr>
              <a:t>Представьте, что вы делаете систему приёма онлайн-заказов. Вы хотите ограничить к ней доступ так, чтобы только авторизованные пользователи могли создавать заказы. Кроме того, определённые пользователи, владеющие правами администратора, должны иметь полный доступ к заказам.</a:t>
            </a:r>
          </a:p>
          <a:p>
            <a:r>
              <a:rPr lang="ru-RU" sz="900" b="0" i="0" kern="1200" dirty="0" smtClean="0">
                <a:solidFill>
                  <a:schemeClr val="tx1"/>
                </a:solidFill>
                <a:effectLst/>
                <a:latin typeface="Segoe" pitchFamily="34" charset="0"/>
                <a:ea typeface="+mn-ea"/>
                <a:cs typeface="+mn-cs"/>
              </a:rPr>
              <a:t>Вы быстро сообразили, что эти проверки нужно выполнять последовательно. Ведь пользователя можно попытаться «</a:t>
            </a:r>
            <a:r>
              <a:rPr lang="ru-RU" sz="900" b="0" i="0" kern="1200" dirty="0" err="1" smtClean="0">
                <a:solidFill>
                  <a:schemeClr val="tx1"/>
                </a:solidFill>
                <a:effectLst/>
                <a:latin typeface="Segoe" pitchFamily="34" charset="0"/>
                <a:ea typeface="+mn-ea"/>
                <a:cs typeface="+mn-cs"/>
              </a:rPr>
              <a:t>залогинить</a:t>
            </a:r>
            <a:r>
              <a:rPr lang="ru-RU" sz="900" b="0" i="0" kern="1200" dirty="0" smtClean="0">
                <a:solidFill>
                  <a:schemeClr val="tx1"/>
                </a:solidFill>
                <a:effectLst/>
                <a:latin typeface="Segoe" pitchFamily="34" charset="0"/>
                <a:ea typeface="+mn-ea"/>
                <a:cs typeface="+mn-cs"/>
              </a:rPr>
              <a:t>» в систему, если его запрос содержит логин и пароль. Но если такая попытка не удалась, то проверять расширенные права доступа попросту не имеет смысла.</a:t>
            </a:r>
          </a:p>
          <a:p>
            <a:r>
              <a:rPr lang="ru-RU" sz="900" b="0" i="0" kern="1200" dirty="0" smtClean="0">
                <a:solidFill>
                  <a:schemeClr val="tx1"/>
                </a:solidFill>
                <a:effectLst/>
                <a:latin typeface="Segoe" pitchFamily="34" charset="0"/>
                <a:ea typeface="+mn-ea"/>
                <a:cs typeface="+mn-cs"/>
              </a:rPr>
              <a:t>На протяжении следующих нескольких месяцев вам пришлось добавить ещё несколько таких последовательных проверок.</a:t>
            </a:r>
          </a:p>
          <a:p>
            <a:r>
              <a:rPr lang="ru-RU" sz="900" b="0" i="0" kern="1200" dirty="0" smtClean="0">
                <a:solidFill>
                  <a:schemeClr val="tx1"/>
                </a:solidFill>
                <a:effectLst/>
                <a:latin typeface="Segoe" pitchFamily="34" charset="0"/>
                <a:ea typeface="+mn-ea"/>
                <a:cs typeface="+mn-cs"/>
              </a:rPr>
              <a:t>Кто-то резонно заметил, что неплохо бы проверять данные, передаваемые в запросе перед тем, как вносить их в систему — вдруг запрос содержит данные о покупке несуществующих продуктов.</a:t>
            </a:r>
          </a:p>
          <a:p>
            <a:r>
              <a:rPr lang="ru-RU" sz="900" b="0" i="0" kern="1200" dirty="0" smtClean="0">
                <a:solidFill>
                  <a:schemeClr val="tx1"/>
                </a:solidFill>
                <a:effectLst/>
                <a:latin typeface="Segoe" pitchFamily="34" charset="0"/>
                <a:ea typeface="+mn-ea"/>
                <a:cs typeface="+mn-cs"/>
              </a:rPr>
              <a:t>Кто-то предложил блокировать массовые отправки формы с одним и тем же логином, чтобы предотвратить подбор паролей ботами.</a:t>
            </a:r>
          </a:p>
          <a:p>
            <a:r>
              <a:rPr lang="ru-RU" sz="900" b="0" i="0" kern="1200" dirty="0" smtClean="0">
                <a:solidFill>
                  <a:schemeClr val="tx1"/>
                </a:solidFill>
                <a:effectLst/>
                <a:latin typeface="Segoe" pitchFamily="34" charset="0"/>
                <a:ea typeface="+mn-ea"/>
                <a:cs typeface="+mn-cs"/>
              </a:rPr>
              <a:t>Кто-то заметил, что форму заказа неплохо бы доставать из </a:t>
            </a:r>
            <a:r>
              <a:rPr lang="ru-RU" sz="900" b="0" i="0" kern="1200" dirty="0" err="1" smtClean="0">
                <a:solidFill>
                  <a:schemeClr val="tx1"/>
                </a:solidFill>
                <a:effectLst/>
                <a:latin typeface="Segoe" pitchFamily="34" charset="0"/>
                <a:ea typeface="+mn-ea"/>
                <a:cs typeface="+mn-cs"/>
              </a:rPr>
              <a:t>кеша</a:t>
            </a:r>
            <a:r>
              <a:rPr lang="ru-RU" sz="900" b="0" i="0" kern="1200" dirty="0" smtClean="0">
                <a:solidFill>
                  <a:schemeClr val="tx1"/>
                </a:solidFill>
                <a:effectLst/>
                <a:latin typeface="Segoe" pitchFamily="34" charset="0"/>
                <a:ea typeface="+mn-ea"/>
                <a:cs typeface="+mn-cs"/>
              </a:rPr>
              <a:t>, если она уже была однажды показана.</a:t>
            </a:r>
          </a:p>
          <a:p>
            <a:r>
              <a:rPr lang="ru-RU" sz="900" b="0" i="0" kern="1200" dirty="0" smtClean="0">
                <a:solidFill>
                  <a:schemeClr val="tx1"/>
                </a:solidFill>
                <a:effectLst/>
                <a:latin typeface="Segoe" pitchFamily="34" charset="0"/>
                <a:ea typeface="+mn-ea"/>
                <a:cs typeface="+mn-cs"/>
              </a:rPr>
              <a:t>С каждой новой «</a:t>
            </a:r>
            <a:r>
              <a:rPr lang="ru-RU" sz="900" b="0" i="0" kern="1200" dirty="0" err="1" smtClean="0">
                <a:solidFill>
                  <a:schemeClr val="tx1"/>
                </a:solidFill>
                <a:effectLst/>
                <a:latin typeface="Segoe" pitchFamily="34" charset="0"/>
                <a:ea typeface="+mn-ea"/>
                <a:cs typeface="+mn-cs"/>
              </a:rPr>
              <a:t>фичей</a:t>
            </a:r>
            <a:r>
              <a:rPr lang="ru-RU" sz="900" b="0" i="0" kern="1200" dirty="0" smtClean="0">
                <a:solidFill>
                  <a:schemeClr val="tx1"/>
                </a:solidFill>
                <a:effectLst/>
                <a:latin typeface="Segoe" pitchFamily="34" charset="0"/>
                <a:ea typeface="+mn-ea"/>
                <a:cs typeface="+mn-cs"/>
              </a:rPr>
              <a:t>» код проверок, выглядящий как большой клубок условных операторов, всё больше и больше раздувался. При изменении одного правила приходилось трогать код всех проверок. А для того, чтобы применить проверки к другим ресурсам, пришлось продублировать их код в других классах.</a:t>
            </a:r>
          </a:p>
          <a:p>
            <a:r>
              <a:rPr lang="ru-RU" sz="900" b="0" i="0" kern="1200" dirty="0" smtClean="0">
                <a:solidFill>
                  <a:schemeClr val="tx1"/>
                </a:solidFill>
                <a:effectLst/>
                <a:latin typeface="Segoe" pitchFamily="34" charset="0"/>
                <a:ea typeface="+mn-ea"/>
                <a:cs typeface="+mn-cs"/>
              </a:rPr>
              <a:t>Поддерживать такой код стало не только очень хлопотно, но и </a:t>
            </a:r>
            <a:r>
              <a:rPr lang="ru-RU" sz="900" b="0" i="0" kern="1200" dirty="0" err="1" smtClean="0">
                <a:solidFill>
                  <a:schemeClr val="tx1"/>
                </a:solidFill>
                <a:effectLst/>
                <a:latin typeface="Segoe" pitchFamily="34" charset="0"/>
                <a:ea typeface="+mn-ea"/>
                <a:cs typeface="+mn-cs"/>
              </a:rPr>
              <a:t>затратно</a:t>
            </a:r>
            <a:r>
              <a:rPr lang="ru-RU" sz="900" b="0" i="0" kern="1200" dirty="0" smtClean="0">
                <a:solidFill>
                  <a:schemeClr val="tx1"/>
                </a:solidFill>
                <a:effectLst/>
                <a:latin typeface="Segoe" pitchFamily="34" charset="0"/>
                <a:ea typeface="+mn-ea"/>
                <a:cs typeface="+mn-cs"/>
              </a:rPr>
              <a:t>. И вот в один прекрасный день вы получаете задачу </a:t>
            </a:r>
            <a:r>
              <a:rPr lang="ru-RU" sz="900" b="0" i="0" kern="1200" dirty="0" err="1" smtClean="0">
                <a:solidFill>
                  <a:schemeClr val="tx1"/>
                </a:solidFill>
                <a:effectLst/>
                <a:latin typeface="Segoe" pitchFamily="34" charset="0"/>
                <a:ea typeface="+mn-ea"/>
                <a:cs typeface="+mn-cs"/>
              </a:rPr>
              <a:t>рефакторинга</a:t>
            </a:r>
            <a:r>
              <a:rPr lang="ru-RU" sz="900" b="0" i="0" kern="1200" dirty="0" smtClean="0">
                <a:solidFill>
                  <a:schemeClr val="tx1"/>
                </a:solidFill>
                <a:effectLst/>
                <a:latin typeface="Segoe" pitchFamily="34" charset="0"/>
                <a:ea typeface="+mn-ea"/>
                <a:cs typeface="+mn-cs"/>
              </a:rPr>
              <a:t>...</a:t>
            </a:r>
          </a:p>
          <a:p>
            <a:endParaRPr lang="ru-RU" sz="900" b="0" i="0" kern="1200" dirty="0" smtClean="0">
              <a:solidFill>
                <a:schemeClr val="tx1"/>
              </a:solidFill>
              <a:effectLst/>
              <a:latin typeface="Segoe" pitchFamily="34" charset="0"/>
              <a:ea typeface="+mn-ea"/>
              <a:cs typeface="+mn-cs"/>
            </a:endParaRPr>
          </a:p>
          <a:p>
            <a:endParaRPr lang="ru-RU" sz="900" b="0" i="0" kern="1200" dirty="0" smtClean="0">
              <a:solidFill>
                <a:schemeClr val="tx1"/>
              </a:solidFill>
              <a:effectLst/>
              <a:latin typeface="Segoe" pitchFamily="34" charset="0"/>
              <a:ea typeface="+mn-ea"/>
              <a:cs typeface="+mn-cs"/>
            </a:endParaRPr>
          </a:p>
          <a:p>
            <a:endParaRPr lang="ru-RU" dirty="0" smtClean="0"/>
          </a:p>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3</a:t>
            </a:fld>
            <a:endParaRPr lang="en-US"/>
          </a:p>
        </p:txBody>
      </p:sp>
    </p:spTree>
    <p:extLst>
      <p:ext uri="{BB962C8B-B14F-4D97-AF65-F5344CB8AC3E}">
        <p14:creationId xmlns:p14="http://schemas.microsoft.com/office/powerpoint/2010/main" val="1404200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900" b="0" i="0" kern="1200" dirty="0" smtClean="0">
                <a:solidFill>
                  <a:schemeClr val="tx1"/>
                </a:solidFill>
                <a:effectLst/>
                <a:latin typeface="Segoe" pitchFamily="34" charset="0"/>
                <a:ea typeface="+mn-ea"/>
                <a:cs typeface="+mn-cs"/>
              </a:rPr>
              <a:t>Как и многие другие поведенческие паттерны, Цепочка обязанностей базируется на том, чтобы превратить отдельные поведения в объекты. В нашем случае каждая проверка переедет в отдельный класс с единственным методом выполнения. Данные запроса, над которым происходит проверка, будут передаваться в метод как аргументы.</a:t>
            </a:r>
          </a:p>
          <a:p>
            <a:r>
              <a:rPr lang="ru-RU" sz="900" b="0" i="0" kern="1200" dirty="0" smtClean="0">
                <a:solidFill>
                  <a:schemeClr val="tx1"/>
                </a:solidFill>
                <a:effectLst/>
                <a:latin typeface="Segoe" pitchFamily="34" charset="0"/>
                <a:ea typeface="+mn-ea"/>
                <a:cs typeface="+mn-cs"/>
              </a:rPr>
              <a:t>А теперь по-настоящему важный этап. Паттерн предлагает связать объекты обработчиков в одну цепь. Каждый из них будет иметь ссылку на следующий обработчик в цепи. Таким образом, при получении запроса обработчик сможет не только сам что-то с ним сделать, но и передать обработку следующему объекту в цепочке.</a:t>
            </a:r>
          </a:p>
          <a:p>
            <a:r>
              <a:rPr lang="ru-RU" sz="900" b="0" i="0" kern="1200" dirty="0" smtClean="0">
                <a:solidFill>
                  <a:schemeClr val="tx1"/>
                </a:solidFill>
                <a:effectLst/>
                <a:latin typeface="Segoe" pitchFamily="34" charset="0"/>
                <a:ea typeface="+mn-ea"/>
                <a:cs typeface="+mn-cs"/>
              </a:rPr>
              <a:t>Передавая запросы в первый обработчик цепочки, вы можете быть уверены, что все объекты в цепи смогут его обработать. При этом длина цепочки не имеет никакого значения.</a:t>
            </a:r>
          </a:p>
          <a:p>
            <a:r>
              <a:rPr lang="ru-RU" sz="900" b="0" i="0" kern="1200" dirty="0" smtClean="0">
                <a:solidFill>
                  <a:schemeClr val="tx1"/>
                </a:solidFill>
                <a:effectLst/>
                <a:latin typeface="Segoe" pitchFamily="34" charset="0"/>
                <a:ea typeface="+mn-ea"/>
                <a:cs typeface="+mn-cs"/>
              </a:rPr>
              <a:t>И последний штрих. Обработчик не обязательно должен передавать запрос дальше, причём эта особенность может быть использована по-разному.</a:t>
            </a:r>
          </a:p>
          <a:p>
            <a:r>
              <a:rPr lang="ru-RU" sz="900" b="0" i="0" kern="1200" dirty="0" smtClean="0">
                <a:solidFill>
                  <a:schemeClr val="tx1"/>
                </a:solidFill>
                <a:effectLst/>
                <a:latin typeface="Segoe" pitchFamily="34" charset="0"/>
                <a:ea typeface="+mn-ea"/>
                <a:cs typeface="+mn-cs"/>
              </a:rPr>
              <a:t>В примере с фильтрацией доступа обработчики прерывают дальнейшие проверки, если текущая проверка не прошла. Ведь нет смысла тратить попусту ресурсы, если и так понятно, что с запросом что-то не так.</a:t>
            </a:r>
          </a:p>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4</a:t>
            </a:fld>
            <a:endParaRPr lang="en-US"/>
          </a:p>
        </p:txBody>
      </p:sp>
    </p:spTree>
    <p:extLst>
      <p:ext uri="{BB962C8B-B14F-4D97-AF65-F5344CB8AC3E}">
        <p14:creationId xmlns:p14="http://schemas.microsoft.com/office/powerpoint/2010/main" val="24220304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900" b="0" i="0" kern="1200" dirty="0" smtClean="0">
                <a:solidFill>
                  <a:schemeClr val="tx1"/>
                </a:solidFill>
                <a:effectLst/>
                <a:latin typeface="Segoe" pitchFamily="34" charset="0"/>
                <a:ea typeface="+mn-ea"/>
                <a:cs typeface="+mn-cs"/>
              </a:rPr>
              <a:t>Как и многие другие поведенческие паттерны, Цепочка обязанностей базируется на том, чтобы превратить отдельные поведения в объекты. В нашем случае каждая проверка переедет в отдельный класс с единственным методом выполнения. Данные запроса, над которым происходит проверка, будут передаваться в метод как аргументы.</a:t>
            </a:r>
          </a:p>
          <a:p>
            <a:r>
              <a:rPr lang="ru-RU" sz="900" b="0" i="0" kern="1200" dirty="0" smtClean="0">
                <a:solidFill>
                  <a:schemeClr val="tx1"/>
                </a:solidFill>
                <a:effectLst/>
                <a:latin typeface="Segoe" pitchFamily="34" charset="0"/>
                <a:ea typeface="+mn-ea"/>
                <a:cs typeface="+mn-cs"/>
              </a:rPr>
              <a:t>А теперь по-настоящему важный этап. Паттерн предлагает связать объекты обработчиков в одну цепь. Каждый из них будет иметь ссылку на следующий обработчик в цепи. Таким образом, при получении запроса обработчик сможет не только сам что-то с ним сделать, но и передать обработку следующему объекту в цепочке.</a:t>
            </a:r>
          </a:p>
          <a:p>
            <a:r>
              <a:rPr lang="ru-RU" sz="900" b="0" i="0" kern="1200" dirty="0" smtClean="0">
                <a:solidFill>
                  <a:schemeClr val="tx1"/>
                </a:solidFill>
                <a:effectLst/>
                <a:latin typeface="Segoe" pitchFamily="34" charset="0"/>
                <a:ea typeface="+mn-ea"/>
                <a:cs typeface="+mn-cs"/>
              </a:rPr>
              <a:t>Передавая запросы в первый обработчик цепочки, вы можете быть уверены, что все объекты в цепи смогут его обработать. При этом длина цепочки не имеет никакого значения.</a:t>
            </a:r>
          </a:p>
          <a:p>
            <a:r>
              <a:rPr lang="ru-RU" sz="900" b="0" i="0" kern="1200" dirty="0" smtClean="0">
                <a:solidFill>
                  <a:schemeClr val="tx1"/>
                </a:solidFill>
                <a:effectLst/>
                <a:latin typeface="Segoe" pitchFamily="34" charset="0"/>
                <a:ea typeface="+mn-ea"/>
                <a:cs typeface="+mn-cs"/>
              </a:rPr>
              <a:t>И последний штрих. Обработчик не обязательно должен передавать запрос дальше, причём эта особенность может быть использована по-разному.</a:t>
            </a:r>
          </a:p>
          <a:p>
            <a:r>
              <a:rPr lang="ru-RU" sz="900" b="0" i="0" kern="1200" dirty="0" smtClean="0">
                <a:solidFill>
                  <a:schemeClr val="tx1"/>
                </a:solidFill>
                <a:effectLst/>
                <a:latin typeface="Segoe" pitchFamily="34" charset="0"/>
                <a:ea typeface="+mn-ea"/>
                <a:cs typeface="+mn-cs"/>
              </a:rPr>
              <a:t>В примере с фильтрацией доступа обработчики прерывают дальнейшие проверки, если текущая проверка не прошла. Ведь нет смысла тратить попусту ресурсы, если и так понятно, что с запросом что-то не так.</a:t>
            </a:r>
          </a:p>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6</a:t>
            </a:fld>
            <a:endParaRPr lang="en-US"/>
          </a:p>
        </p:txBody>
      </p:sp>
    </p:spTree>
    <p:extLst>
      <p:ext uri="{BB962C8B-B14F-4D97-AF65-F5344CB8AC3E}">
        <p14:creationId xmlns:p14="http://schemas.microsoft.com/office/powerpoint/2010/main" val="24220304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900" b="0" i="0" kern="1200" dirty="0" smtClean="0">
                <a:solidFill>
                  <a:schemeClr val="tx1"/>
                </a:solidFill>
                <a:effectLst/>
                <a:latin typeface="Segoe" pitchFamily="34" charset="0"/>
                <a:ea typeface="+mn-ea"/>
                <a:cs typeface="+mn-cs"/>
              </a:rPr>
              <a:t>Хорошие программы обычно структурированы в виде слоёв. Самый распространённый пример — слои пользовательского интерфейса и бизнес-логики. Первый всего лишь рисует красивую картинку для пользователя. Но когда нужно сделать что-то важное, интерфейс «просит» слой бизнес-логики заняться этим.</a:t>
            </a:r>
          </a:p>
          <a:p>
            <a:r>
              <a:rPr lang="ru-RU" sz="900" b="0" i="0" kern="1200" dirty="0" smtClean="0">
                <a:solidFill>
                  <a:schemeClr val="tx1"/>
                </a:solidFill>
                <a:effectLst/>
                <a:latin typeface="Segoe" pitchFamily="34" charset="0"/>
                <a:ea typeface="+mn-ea"/>
                <a:cs typeface="+mn-cs"/>
              </a:rPr>
              <a:t>В реальности это выглядит так: один из объектов интерфейса напрямую вызывает метод одного из объектов бизнес-логики, передавая в него какие-то параметры.</a:t>
            </a:r>
          </a:p>
          <a:p>
            <a:r>
              <a:rPr lang="ru-RU" sz="900" b="0" i="0" kern="1200" dirty="0" smtClean="0">
                <a:solidFill>
                  <a:schemeClr val="tx1"/>
                </a:solidFill>
                <a:effectLst/>
                <a:latin typeface="Segoe" pitchFamily="34" charset="0"/>
                <a:ea typeface="+mn-ea"/>
                <a:cs typeface="+mn-cs"/>
              </a:rPr>
              <a:t>Паттерн Команда предлагает больше не отправлять такие вызовы напрямую. Вместо этого каждый вызов, отличающийся от других, следует завернуть в собственный класс с единственным методом, который и будет осуществлять вызов. Такие объекты называют </a:t>
            </a:r>
            <a:r>
              <a:rPr lang="ru-RU" sz="900" b="0" i="1" kern="1200" dirty="0" smtClean="0">
                <a:solidFill>
                  <a:schemeClr val="tx1"/>
                </a:solidFill>
                <a:effectLst/>
                <a:latin typeface="Segoe" pitchFamily="34" charset="0"/>
                <a:ea typeface="+mn-ea"/>
                <a:cs typeface="+mn-cs"/>
              </a:rPr>
              <a:t>командами</a:t>
            </a:r>
            <a:r>
              <a:rPr lang="ru-RU" sz="900" b="0" i="0" kern="1200" dirty="0" smtClean="0">
                <a:solidFill>
                  <a:schemeClr val="tx1"/>
                </a:solidFill>
                <a:effectLst/>
                <a:latin typeface="Segoe" pitchFamily="34" charset="0"/>
                <a:ea typeface="+mn-ea"/>
                <a:cs typeface="+mn-cs"/>
              </a:rPr>
              <a:t>.</a:t>
            </a:r>
          </a:p>
          <a:p>
            <a:r>
              <a:rPr lang="ru-RU" sz="900" b="0" i="0" kern="1200" dirty="0" smtClean="0">
                <a:solidFill>
                  <a:schemeClr val="tx1"/>
                </a:solidFill>
                <a:effectLst/>
                <a:latin typeface="Segoe" pitchFamily="34" charset="0"/>
                <a:ea typeface="+mn-ea"/>
                <a:cs typeface="+mn-cs"/>
              </a:rPr>
              <a:t>К объекту интерфейса можно будет привязать объект команды, который знает, кому и в каком виде следует отправлять запросы. Когда объект интерфейса будет готов передать запрос, он вызовет метод команды, а та — позаботится обо всём остальном.</a:t>
            </a:r>
          </a:p>
          <a:p>
            <a:r>
              <a:rPr lang="ru-RU" sz="900" b="0" i="0" kern="1200" dirty="0" smtClean="0">
                <a:solidFill>
                  <a:schemeClr val="tx1"/>
                </a:solidFill>
                <a:effectLst/>
                <a:latin typeface="Segoe" pitchFamily="34" charset="0"/>
                <a:ea typeface="+mn-ea"/>
                <a:cs typeface="+mn-cs"/>
              </a:rPr>
              <a:t>Классы команд можно объединить под общим интерфейсом c единственным методом запуска. После этого одни и те же отправители смогут работать с различными командами, не привязываясь к их классам. Даже больше: команды можно будет </a:t>
            </a:r>
            <a:r>
              <a:rPr lang="ru-RU" sz="900" b="0" i="0" kern="1200" dirty="0" err="1" smtClean="0">
                <a:solidFill>
                  <a:schemeClr val="tx1"/>
                </a:solidFill>
                <a:effectLst/>
                <a:latin typeface="Segoe" pitchFamily="34" charset="0"/>
                <a:ea typeface="+mn-ea"/>
                <a:cs typeface="+mn-cs"/>
              </a:rPr>
              <a:t>взаимозаменять</a:t>
            </a:r>
            <a:r>
              <a:rPr lang="ru-RU" sz="900" b="0" i="0" kern="1200" dirty="0" smtClean="0">
                <a:solidFill>
                  <a:schemeClr val="tx1"/>
                </a:solidFill>
                <a:effectLst/>
                <a:latin typeface="Segoe" pitchFamily="34" charset="0"/>
                <a:ea typeface="+mn-ea"/>
                <a:cs typeface="+mn-cs"/>
              </a:rPr>
              <a:t> на лету, изменяя итоговое поведение отправителей.</a:t>
            </a:r>
          </a:p>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7</a:t>
            </a:fld>
            <a:endParaRPr lang="en-US"/>
          </a:p>
        </p:txBody>
      </p:sp>
    </p:spTree>
    <p:extLst>
      <p:ext uri="{BB962C8B-B14F-4D97-AF65-F5344CB8AC3E}">
        <p14:creationId xmlns:p14="http://schemas.microsoft.com/office/powerpoint/2010/main" val="24220304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900" b="0" i="0" kern="1200" dirty="0" smtClean="0">
                <a:solidFill>
                  <a:schemeClr val="tx1"/>
                </a:solidFill>
                <a:effectLst/>
                <a:latin typeface="Segoe" pitchFamily="34" charset="0"/>
                <a:ea typeface="+mn-ea"/>
                <a:cs typeface="+mn-cs"/>
              </a:rPr>
              <a:t>Но есть и другой подход, при котором обработчики прерывают цепь только когда они </a:t>
            </a:r>
            <a:r>
              <a:rPr lang="ru-RU" sz="900" b="0" i="1" kern="1200" dirty="0" smtClean="0">
                <a:solidFill>
                  <a:schemeClr val="tx1"/>
                </a:solidFill>
                <a:effectLst/>
                <a:latin typeface="Segoe" pitchFamily="34" charset="0"/>
                <a:ea typeface="+mn-ea"/>
                <a:cs typeface="+mn-cs"/>
              </a:rPr>
              <a:t>могут</a:t>
            </a:r>
            <a:r>
              <a:rPr lang="ru-RU" sz="900" b="0" i="0" kern="1200" dirty="0" smtClean="0">
                <a:solidFill>
                  <a:schemeClr val="tx1"/>
                </a:solidFill>
                <a:effectLst/>
                <a:latin typeface="Segoe" pitchFamily="34" charset="0"/>
                <a:ea typeface="+mn-ea"/>
                <a:cs typeface="+mn-cs"/>
              </a:rPr>
              <a:t> обработать запрос. В этом случае запрос движется по цепи, пока не найдётся обработчик, могущий его обработать. Очень часто такой подход используется для передачи событий, создаваемых классами графического интерфейса в результате взаимодействия с пользователем.</a:t>
            </a:r>
          </a:p>
          <a:p>
            <a:r>
              <a:rPr lang="ru-RU" sz="900" b="0" i="0" kern="1200" dirty="0" smtClean="0">
                <a:solidFill>
                  <a:schemeClr val="tx1"/>
                </a:solidFill>
                <a:effectLst/>
                <a:latin typeface="Segoe" pitchFamily="34" charset="0"/>
                <a:ea typeface="+mn-ea"/>
                <a:cs typeface="+mn-cs"/>
              </a:rPr>
              <a:t>Например, когда пользователь кликает по кнопке, программа выстраивает цепочку из объекта этой кнопки, всех её родительских элементов и общего окна приложения на конце. Событие клика передаётся по этой цепи до тех пор, пока не найдётся объект, способный его обработать. Этот пример примечателен ещё и тем, что цепочку всегда можно выделить из древовидной структуры объектов, в которую обычно и свёрнуты элементы пользовательского интерфейса.</a:t>
            </a:r>
          </a:p>
          <a:p>
            <a:r>
              <a:rPr lang="ru-RU" dirty="0" smtClean="0">
                <a:effectLst/>
              </a:rPr>
              <a:t>Цепочку можно выделить даже из дерева объектов.</a:t>
            </a:r>
          </a:p>
          <a:p>
            <a:r>
              <a:rPr lang="ru-RU" sz="900" b="0" i="0" kern="1200" dirty="0" smtClean="0">
                <a:solidFill>
                  <a:schemeClr val="tx1"/>
                </a:solidFill>
                <a:effectLst/>
                <a:latin typeface="Segoe" pitchFamily="34" charset="0"/>
                <a:ea typeface="+mn-ea"/>
                <a:cs typeface="+mn-cs"/>
              </a:rPr>
              <a:t>Очень важно, чтобы все объекты цепочки имели общий интерфейс. Обычно каждому конкретному обработчику достаточно знать только то, что следующий объект в цепи имеет метод выполнить. Благодаря этому связи между объектами цепочки будут более гибкими. Кроме того, вы сможете формировать цепочки на лету из разнообразных объектов, не привязываясь к конкретным классам.</a:t>
            </a:r>
          </a:p>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9</a:t>
            </a:fld>
            <a:endParaRPr lang="en-US"/>
          </a:p>
        </p:txBody>
      </p:sp>
    </p:spTree>
    <p:extLst>
      <p:ext uri="{BB962C8B-B14F-4D97-AF65-F5344CB8AC3E}">
        <p14:creationId xmlns:p14="http://schemas.microsoft.com/office/powerpoint/2010/main" val="3579880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900" b="0" i="0" kern="1200" dirty="0" smtClean="0">
                <a:solidFill>
                  <a:schemeClr val="tx1"/>
                </a:solidFill>
                <a:effectLst/>
                <a:latin typeface="Segoe" pitchFamily="34" charset="0"/>
                <a:ea typeface="+mn-ea"/>
                <a:cs typeface="+mn-cs"/>
              </a:rPr>
              <a:t>Идея паттерна Итератор состоит в том, чтобы вынести поведение обхода коллекции из самой коллекции в отдельный класс.</a:t>
            </a:r>
          </a:p>
          <a:p>
            <a:r>
              <a:rPr lang="ru-RU" dirty="0" smtClean="0">
                <a:effectLst/>
              </a:rPr>
              <a:t>Итераторы содержат код обхода коллекции. Одну коллекцию могут обходить сразу несколько итераторов.</a:t>
            </a:r>
          </a:p>
          <a:p>
            <a:r>
              <a:rPr lang="ru-RU" sz="900" b="0" i="0" kern="1200" dirty="0" smtClean="0">
                <a:solidFill>
                  <a:schemeClr val="tx1"/>
                </a:solidFill>
                <a:effectLst/>
                <a:latin typeface="Segoe" pitchFamily="34" charset="0"/>
                <a:ea typeface="+mn-ea"/>
                <a:cs typeface="+mn-cs"/>
              </a:rPr>
              <a:t>Объект-итератор будет отслеживать состояние обхода, текущую позицию в коллекции и сколько элементов ещё осталось обойти. Одну и ту же коллекцию смогут одновременно обходить различные итераторы, а сама коллекция не будет даже знать об этом.</a:t>
            </a:r>
          </a:p>
          <a:p>
            <a:r>
              <a:rPr lang="ru-RU" sz="900" b="0" i="0" kern="1200" dirty="0" smtClean="0">
                <a:solidFill>
                  <a:schemeClr val="tx1"/>
                </a:solidFill>
                <a:effectLst/>
                <a:latin typeface="Segoe" pitchFamily="34" charset="0"/>
                <a:ea typeface="+mn-ea"/>
                <a:cs typeface="+mn-cs"/>
              </a:rPr>
              <a:t>К тому же, если вам понадобится добавить новый способ обхода, вы сможете создать отдельный класс итератора, не изменяя существующий код коллекции.</a:t>
            </a:r>
          </a:p>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10</a:t>
            </a:fld>
            <a:endParaRPr lang="en-US"/>
          </a:p>
        </p:txBody>
      </p:sp>
    </p:spTree>
    <p:extLst>
      <p:ext uri="{BB962C8B-B14F-4D97-AF65-F5344CB8AC3E}">
        <p14:creationId xmlns:p14="http://schemas.microsoft.com/office/powerpoint/2010/main" val="24220304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900" b="0" i="0" kern="1200" dirty="0" smtClean="0">
                <a:solidFill>
                  <a:schemeClr val="tx1"/>
                </a:solidFill>
                <a:effectLst/>
                <a:latin typeface="Segoe" pitchFamily="34" charset="0"/>
                <a:ea typeface="+mn-ea"/>
                <a:cs typeface="+mn-cs"/>
              </a:rPr>
              <a:t>Вы купили новую видеокарту. Она автоматически определилась и заработала под </a:t>
            </a:r>
            <a:r>
              <a:rPr lang="ru-RU" sz="900" b="0" i="0" kern="1200" dirty="0" err="1" smtClean="0">
                <a:solidFill>
                  <a:schemeClr val="tx1"/>
                </a:solidFill>
                <a:effectLst/>
                <a:latin typeface="Segoe" pitchFamily="34" charset="0"/>
                <a:ea typeface="+mn-ea"/>
                <a:cs typeface="+mn-cs"/>
              </a:rPr>
              <a:t>Windows</a:t>
            </a:r>
            <a:r>
              <a:rPr lang="ru-RU" sz="900" b="0" i="0" kern="1200" dirty="0" smtClean="0">
                <a:solidFill>
                  <a:schemeClr val="tx1"/>
                </a:solidFill>
                <a:effectLst/>
                <a:latin typeface="Segoe" pitchFamily="34" charset="0"/>
                <a:ea typeface="+mn-ea"/>
                <a:cs typeface="+mn-cs"/>
              </a:rPr>
              <a:t>, но в вашей любимой </a:t>
            </a:r>
            <a:r>
              <a:rPr lang="ru-RU" sz="900" b="0" i="0" kern="1200" dirty="0" err="1" smtClean="0">
                <a:solidFill>
                  <a:schemeClr val="tx1"/>
                </a:solidFill>
                <a:effectLst/>
                <a:latin typeface="Segoe" pitchFamily="34" charset="0"/>
                <a:ea typeface="+mn-ea"/>
                <a:cs typeface="+mn-cs"/>
              </a:rPr>
              <a:t>Ubuntu</a:t>
            </a:r>
            <a:r>
              <a:rPr lang="ru-RU" sz="900" b="0" i="0" kern="1200" dirty="0" smtClean="0">
                <a:solidFill>
                  <a:schemeClr val="tx1"/>
                </a:solidFill>
                <a:effectLst/>
                <a:latin typeface="Segoe" pitchFamily="34" charset="0"/>
                <a:ea typeface="+mn-ea"/>
                <a:cs typeface="+mn-cs"/>
              </a:rPr>
              <a:t> «завести» её не удалось. Со слабой надеждой вы звоните в службу поддержки.</a:t>
            </a:r>
          </a:p>
          <a:p>
            <a:r>
              <a:rPr lang="ru-RU" sz="900" b="0" i="0" kern="1200" dirty="0" smtClean="0">
                <a:solidFill>
                  <a:schemeClr val="tx1"/>
                </a:solidFill>
                <a:effectLst/>
                <a:latin typeface="Segoe" pitchFamily="34" charset="0"/>
                <a:ea typeface="+mn-ea"/>
                <a:cs typeface="+mn-cs"/>
              </a:rPr>
              <a:t>Первым вы слышите голос автоответчика, предлагающий выбор из десятка стандартных решений. Ни один из вариантов не подходит, и робот соединяет вас с живым оператором.</a:t>
            </a:r>
          </a:p>
          <a:p>
            <a:r>
              <a:rPr lang="ru-RU" sz="900" b="0" i="0" kern="1200" dirty="0" smtClean="0">
                <a:solidFill>
                  <a:schemeClr val="tx1"/>
                </a:solidFill>
                <a:effectLst/>
                <a:latin typeface="Segoe" pitchFamily="34" charset="0"/>
                <a:ea typeface="+mn-ea"/>
                <a:cs typeface="+mn-cs"/>
              </a:rPr>
              <a:t>Увы, но рядовой оператор поддержки умеет общаться только заученными фразами и давать шаблонные ответы. После очередного предложения «выключить и включить компьютер» вы просите связать вас с настоящими инженерами.</a:t>
            </a:r>
          </a:p>
          <a:p>
            <a:r>
              <a:rPr lang="ru-RU" sz="900" b="0" i="0" kern="1200" dirty="0" smtClean="0">
                <a:solidFill>
                  <a:schemeClr val="tx1"/>
                </a:solidFill>
                <a:effectLst/>
                <a:latin typeface="Segoe" pitchFamily="34" charset="0"/>
                <a:ea typeface="+mn-ea"/>
                <a:cs typeface="+mn-cs"/>
              </a:rPr>
              <a:t>Оператор перебрасывает звонок дежурному инженеру, изнывающему от скуки в своей каморке. Уж он-то знает, как вам помочь! Инженер рассказывает вам, где скачать подходящие драйвера и как настроить их под </a:t>
            </a:r>
            <a:r>
              <a:rPr lang="ru-RU" sz="900" b="0" i="0" kern="1200" dirty="0" err="1" smtClean="0">
                <a:solidFill>
                  <a:schemeClr val="tx1"/>
                </a:solidFill>
                <a:effectLst/>
                <a:latin typeface="Segoe" pitchFamily="34" charset="0"/>
                <a:ea typeface="+mn-ea"/>
                <a:cs typeface="+mn-cs"/>
              </a:rPr>
              <a:t>Ubuntu</a:t>
            </a:r>
            <a:r>
              <a:rPr lang="ru-RU" sz="900" b="0" i="0" kern="1200" dirty="0" smtClean="0">
                <a:solidFill>
                  <a:schemeClr val="tx1"/>
                </a:solidFill>
                <a:effectLst/>
                <a:latin typeface="Segoe" pitchFamily="34" charset="0"/>
                <a:ea typeface="+mn-ea"/>
                <a:cs typeface="+mn-cs"/>
              </a:rPr>
              <a:t>. Запрос удовлетворён. Вы кладёте трубку.</a:t>
            </a:r>
          </a:p>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12</a:t>
            </a:fld>
            <a:endParaRPr lang="en-US"/>
          </a:p>
        </p:txBody>
      </p:sp>
    </p:spTree>
    <p:extLst>
      <p:ext uri="{BB962C8B-B14F-4D97-AF65-F5344CB8AC3E}">
        <p14:creationId xmlns:p14="http://schemas.microsoft.com/office/powerpoint/2010/main" val="13274724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descr="bracke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162050"/>
            <a:ext cx="9144000" cy="451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techfest2.png"/>
          <p:cNvPicPr>
            <a:picLocks noChangeAspect="1"/>
          </p:cNvPicPr>
          <p:nvPr userDrawn="1"/>
        </p:nvPicPr>
        <p:blipFill>
          <a:blip r:embed="rId3"/>
          <a:stretch>
            <a:fillRect/>
          </a:stretch>
        </p:blipFill>
        <p:spPr>
          <a:xfrm>
            <a:off x="7319963" y="6400800"/>
            <a:ext cx="1649412" cy="333375"/>
          </a:xfrm>
          <a:prstGeom prst="rect">
            <a:avLst/>
          </a:prstGeom>
          <a:ln>
            <a:noFill/>
          </a:ln>
          <a:effectLst>
            <a:outerShdw blurRad="50800" dist="38100" dir="2700000" algn="tl" rotWithShape="0">
              <a:prstClr val="black">
                <a:alpha val="40000"/>
              </a:prstClr>
            </a:outerShdw>
          </a:effectLst>
        </p:spPr>
      </p:pic>
      <p:sp>
        <p:nvSpPr>
          <p:cNvPr id="2" name="Title 1"/>
          <p:cNvSpPr>
            <a:spLocks noGrp="1"/>
          </p:cNvSpPr>
          <p:nvPr>
            <p:ph type="ctrTitle"/>
          </p:nvPr>
        </p:nvSpPr>
        <p:spPr>
          <a:xfrm>
            <a:off x="1524000" y="1905000"/>
            <a:ext cx="6888163" cy="1523495"/>
          </a:xfrm>
        </p:spPr>
        <p:txBody>
          <a:bodyPr>
            <a:noAutofit/>
          </a:bodyPr>
          <a:lstStyle>
            <a:lvl1pPr>
              <a:lnSpc>
                <a:spcPct val="90000"/>
              </a:lnSpc>
              <a:defRPr sz="54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810000"/>
            <a:ext cx="6888162"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74846324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92703139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cstate="email">
            <a:lum/>
          </a:blip>
          <a:srcRect/>
          <a:stretch>
            <a:fillRect t="-1000" b="-1000"/>
          </a:stretch>
        </a:blipFill>
        <a:effectLst/>
      </p:bgPr>
    </p:bg>
    <p:spTree>
      <p:nvGrpSpPr>
        <p:cNvPr id="1" name=""/>
        <p:cNvGrpSpPr/>
        <p:nvPr/>
      </p:nvGrpSpPr>
      <p:grpSpPr>
        <a:xfrm>
          <a:off x="0" y="0"/>
          <a:ext cx="0" cy="0"/>
          <a:chOff x="0" y="0"/>
          <a:chExt cx="0" cy="0"/>
        </a:xfrm>
      </p:grpSpPr>
      <p:pic>
        <p:nvPicPr>
          <p:cNvPr id="5" name="Picture 3" descr="Swirl.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219200"/>
            <a:ext cx="9144000" cy="320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p:nvPr>
        </p:nvSpPr>
        <p:spPr>
          <a:xfrm>
            <a:off x="722049" y="2355850"/>
            <a:ext cx="7690114" cy="1384994"/>
          </a:xfrm>
        </p:spPr>
        <p:txBody>
          <a:bodyPr>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Segoe" pitchFamily="34" charset="0"/>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348220054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9230808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208198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3272764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9223775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7322456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009143"/>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ltGray">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117071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5071693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pic>
        <p:nvPicPr>
          <p:cNvPr id="5"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p:nvPr>
        </p:nvSpPr>
        <p:spPr>
          <a:xfrm>
            <a:off x="722049" y="2355850"/>
            <a:ext cx="7690114" cy="1384994"/>
          </a:xfrm>
        </p:spPr>
        <p:txBody>
          <a:bodyPr>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Segoe" pitchFamily="34" charset="0"/>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538769177"/>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lIns="152394" tIns="76197" rIns="152394" bIns="76197" anchor="b">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extLst>
      <p:ext uri="{BB962C8B-B14F-4D97-AF65-F5344CB8AC3E}">
        <p14:creationId xmlns:p14="http://schemas.microsoft.com/office/powerpoint/2010/main" val="323710427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4E4B70AE-42C4-461D-965A-D79B979BFDC0}" type="datetime1">
              <a:rPr lang="en-US" smtClean="0"/>
              <a:t>5/11/2023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3431934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E8F1886C-AC8D-476D-B3CE-0EAAE0BFC877}" type="datetime1">
              <a:rPr lang="en-US" smtClean="0"/>
              <a:t>5/11/2023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79121117"/>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CB91465D-6A53-4985-9E69-A68092B3F98A}" type="datetime1">
              <a:rPr lang="en-US" smtClean="0"/>
              <a:t>5/11/2023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16181609"/>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293338FA-A36C-4165-8F67-B36A8AB220A4}" type="datetime1">
              <a:rPr lang="en-US" smtClean="0"/>
              <a:t>5/11/2023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79736283"/>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2FE2EE36-16AB-431E-9CFB-05B6BF816CA3}" type="datetime1">
              <a:rPr lang="en-US" smtClean="0"/>
              <a:t>5/11/2023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10292639"/>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650E5F1F-4342-4B1C-AE05-379FF331A3D0}" type="datetime1">
              <a:rPr lang="en-US" smtClean="0"/>
              <a:t>5/11/2023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07594262"/>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147571-5FE0-4C43-9CD1-59118522E326}" type="datetime1">
              <a:rPr lang="en-US" smtClean="0"/>
              <a:t>5/11/2023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6648666"/>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ru-RU" smtClean="0"/>
              <a:t>Образец заголовка</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smtClean="0"/>
              <a:t>Образец текста</a:t>
            </a:r>
          </a:p>
        </p:txBody>
      </p:sp>
      <p:sp>
        <p:nvSpPr>
          <p:cNvPr id="5" name="Date Placeholder 4"/>
          <p:cNvSpPr>
            <a:spLocks noGrp="1"/>
          </p:cNvSpPr>
          <p:nvPr>
            <p:ph type="dt" sz="half" idx="10"/>
          </p:nvPr>
        </p:nvSpPr>
        <p:spPr/>
        <p:txBody>
          <a:bodyPr/>
          <a:lstStyle/>
          <a:p>
            <a:fld id="{24F22901-09D6-4059-920E-3515207F317F}" type="datetime1">
              <a:rPr lang="en-US" smtClean="0"/>
              <a:t>5/11/2023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61093101"/>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AA64AF30-3805-4058-B358-E8712B2C6EFC}" type="datetime1">
              <a:rPr lang="en-US" smtClean="0"/>
              <a:t>5/11/2023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020471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pic>
        <p:nvPicPr>
          <p:cNvPr id="4"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bracke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4962183"/>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D2286A29-FC91-4DDE-8410-F03D647E0793}" type="datetime1">
              <a:rPr lang="en-US" smtClean="0"/>
              <a:t>5/11/2023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27591815"/>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9537DF05-DB33-404E-810E-5200BC051140}" type="datetime1">
              <a:rPr lang="en-US" smtClean="0"/>
              <a:t>5/11/2023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95382860"/>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7C9E0E22-8BBB-4A1E-93CA-48647D665618}" type="datetime1">
              <a:rPr lang="en-US" smtClean="0"/>
              <a:t>5/11/2023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90866557"/>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EA492014-5A50-4D90-BAB6-CA7FBFE79646}" type="datetime1">
              <a:rPr lang="en-US" smtClean="0"/>
              <a:t>5/11/2023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5980885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1A088526-42B7-4737-B7D0-5588606E140E}" type="datetime1">
              <a:rPr lang="en-US" smtClean="0"/>
              <a:t>5/11/2023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8544272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004A206E-56F7-41E0-9EEF-5BBB62AA24F8}" type="datetime1">
              <a:rPr lang="en-US" smtClean="0"/>
              <a:t>5/11/2023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187965"/>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0FF3DF8A-2B4E-462D-9F95-DA19B35522C4}" type="datetime1">
              <a:rPr lang="en-US" smtClean="0"/>
              <a:t>5/11/2023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7327395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bracke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0307068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bracke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3103662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descr="bracke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6016769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4" descr="bracke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9530836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8700001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pic>
        <p:nvPicPr>
          <p:cNvPr id="4" name="Picture 5" descr="bracke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4306017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9.xml"/><Relationship Id="rId5" Type="http://schemas.openxmlformats.org/officeDocument/2006/relationships/image" Target="../media/image7.png"/><Relationship Id="rId4"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image" Target="../media/image9.jpeg"/><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3.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image" Target="../media/image10.png"/><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theme" Target="../theme/theme4.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0" cstate="email">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5162"/>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1027" name="Text Placeholder 2"/>
          <p:cNvSpPr>
            <a:spLocks noGrp="1"/>
          </p:cNvSpPr>
          <p:nvPr>
            <p:ph type="body" idx="1"/>
          </p:nvPr>
        </p:nvSpPr>
        <p:spPr bwMode="auto">
          <a:xfrm>
            <a:off x="381000" y="1412875"/>
            <a:ext cx="8382000" cy="213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1" tx1="lt1" bg2="dk2" tx2="lt2" accent1="accent1" accent2="accent2" accent3="accent3" accent4="accent4" accent5="accent5" accent6="accent6" hlink="hlink" folHlink="folHlink"/>
  <p:sldLayoutIdLst>
    <p:sldLayoutId id="2147483887" r:id="rId1"/>
    <p:sldLayoutId id="2147483888" r:id="rId2"/>
    <p:sldLayoutId id="2147483889" r:id="rId3"/>
    <p:sldLayoutId id="2147483890" r:id="rId4"/>
    <p:sldLayoutId id="2147483891" r:id="rId5"/>
    <p:sldLayoutId id="2147483892" r:id="rId6"/>
    <p:sldLayoutId id="2147483893" r:id="rId7"/>
    <p:sldLayoutId id="2147483880" r:id="rId8"/>
  </p:sldLayoutIdLst>
  <p:transition>
    <p:fade/>
  </p:transition>
  <p:hf hdr="0" ftr="0" dt="0"/>
  <p:txStyles>
    <p:titleStyle>
      <a:lvl1pPr algn="l" defTabSz="912813" rtl="0" eaLnBrk="0" fontAlgn="base" hangingPunct="0">
        <a:lnSpc>
          <a:spcPct val="90000"/>
        </a:lnSpc>
        <a:spcBef>
          <a:spcPct val="0"/>
        </a:spcBef>
        <a:spcAft>
          <a:spcPct val="0"/>
        </a:spcAft>
        <a:defRPr lang="en-US" sz="4800" kern="1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defRPr>
      </a:lvl1pPr>
      <a:lvl2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2pPr>
      <a:lvl3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3pPr>
      <a:lvl4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4pPr>
      <a:lvl5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5pPr>
      <a:lvl6pPr marL="457200" algn="l" defTabSz="912813" rtl="0" fontAlgn="base">
        <a:lnSpc>
          <a:spcPct val="90000"/>
        </a:lnSpc>
        <a:spcBef>
          <a:spcPct val="0"/>
        </a:spcBef>
        <a:spcAft>
          <a:spcPct val="0"/>
        </a:spcAft>
        <a:defRPr sz="4800">
          <a:solidFill>
            <a:schemeClr val="tx1"/>
          </a:solidFill>
          <a:latin typeface="Segoe"/>
          <a:cs typeface="Arial" pitchFamily="34" charset="0"/>
        </a:defRPr>
      </a:lvl6pPr>
      <a:lvl7pPr marL="914400" algn="l" defTabSz="912813" rtl="0" fontAlgn="base">
        <a:lnSpc>
          <a:spcPct val="90000"/>
        </a:lnSpc>
        <a:spcBef>
          <a:spcPct val="0"/>
        </a:spcBef>
        <a:spcAft>
          <a:spcPct val="0"/>
        </a:spcAft>
        <a:defRPr sz="4800">
          <a:solidFill>
            <a:schemeClr val="tx1"/>
          </a:solidFill>
          <a:latin typeface="Segoe"/>
          <a:cs typeface="Arial" pitchFamily="34" charset="0"/>
        </a:defRPr>
      </a:lvl7pPr>
      <a:lvl8pPr marL="1371600" algn="l" defTabSz="912813" rtl="0" fontAlgn="base">
        <a:lnSpc>
          <a:spcPct val="90000"/>
        </a:lnSpc>
        <a:spcBef>
          <a:spcPct val="0"/>
        </a:spcBef>
        <a:spcAft>
          <a:spcPct val="0"/>
        </a:spcAft>
        <a:defRPr sz="4800">
          <a:solidFill>
            <a:schemeClr val="tx1"/>
          </a:solidFill>
          <a:latin typeface="Segoe"/>
          <a:cs typeface="Arial" pitchFamily="34" charset="0"/>
        </a:defRPr>
      </a:lvl8pPr>
      <a:lvl9pPr marL="1828800" algn="l" defTabSz="912813" rtl="0" fontAlgn="base">
        <a:lnSpc>
          <a:spcPct val="90000"/>
        </a:lnSpc>
        <a:spcBef>
          <a:spcPct val="0"/>
        </a:spcBef>
        <a:spcAft>
          <a:spcPct val="0"/>
        </a:spcAft>
        <a:defRPr sz="4800">
          <a:solidFill>
            <a:schemeClr val="tx1"/>
          </a:solidFill>
          <a:latin typeface="Segoe"/>
          <a:cs typeface="Arial" pitchFamily="34" charset="0"/>
        </a:defRPr>
      </a:lvl9pPr>
    </p:titleStyle>
    <p:bodyStyle>
      <a:lvl1pPr marL="396875" indent="-396875" algn="l" defTabSz="912813" rtl="0" eaLnBrk="0" fontAlgn="base" hangingPunct="0">
        <a:lnSpc>
          <a:spcPct val="90000"/>
        </a:lnSpc>
        <a:spcBef>
          <a:spcPct val="20000"/>
        </a:spcBef>
        <a:spcAft>
          <a:spcPct val="0"/>
        </a:spcAft>
        <a:buBlip>
          <a:blip r:embed="rId11"/>
        </a:buBlip>
        <a:defRPr sz="3200" kern="1200">
          <a:solidFill>
            <a:schemeClr val="tx1"/>
          </a:solidFill>
          <a:latin typeface="+mn-lt"/>
          <a:ea typeface="+mn-ea"/>
          <a:cs typeface="+mn-cs"/>
        </a:defRPr>
      </a:lvl1pPr>
      <a:lvl2pPr marL="914400" indent="-396875" algn="l" defTabSz="912813" rtl="0" eaLnBrk="0" fontAlgn="base" hangingPunct="0">
        <a:lnSpc>
          <a:spcPct val="90000"/>
        </a:lnSpc>
        <a:spcBef>
          <a:spcPct val="20000"/>
        </a:spcBef>
        <a:spcAft>
          <a:spcPct val="0"/>
        </a:spcAft>
        <a:buBlip>
          <a:blip r:embed="rId12"/>
        </a:buBlip>
        <a:defRPr sz="2800" kern="1200">
          <a:solidFill>
            <a:schemeClr val="tx1"/>
          </a:solidFill>
          <a:latin typeface="+mn-lt"/>
          <a:ea typeface="+mn-ea"/>
          <a:cs typeface="+mn-cs"/>
        </a:defRPr>
      </a:lvl2pPr>
      <a:lvl3pPr marL="1258888" indent="-344488" algn="l" defTabSz="912813" rtl="0" eaLnBrk="0" fontAlgn="base" hangingPunct="0">
        <a:lnSpc>
          <a:spcPct val="90000"/>
        </a:lnSpc>
        <a:spcBef>
          <a:spcPct val="20000"/>
        </a:spcBef>
        <a:spcAft>
          <a:spcPct val="0"/>
        </a:spcAft>
        <a:buBlip>
          <a:blip r:embed="rId12"/>
        </a:buBlip>
        <a:defRPr sz="2400" kern="1200">
          <a:solidFill>
            <a:schemeClr val="tx1"/>
          </a:solidFill>
          <a:latin typeface="+mn-lt"/>
          <a:ea typeface="+mn-ea"/>
          <a:cs typeface="+mn-cs"/>
        </a:defRPr>
      </a:lvl3pPr>
      <a:lvl4pPr marL="1604963" indent="-346075" algn="l" defTabSz="912813" rtl="0" eaLnBrk="0" fontAlgn="base" hangingPunct="0">
        <a:lnSpc>
          <a:spcPct val="90000"/>
        </a:lnSpc>
        <a:spcBef>
          <a:spcPct val="20000"/>
        </a:spcBef>
        <a:spcAft>
          <a:spcPct val="0"/>
        </a:spcAft>
        <a:buBlip>
          <a:blip r:embed="rId12"/>
        </a:buBlip>
        <a:defRPr sz="2400" kern="1200">
          <a:solidFill>
            <a:schemeClr val="tx1"/>
          </a:solidFill>
          <a:latin typeface="+mn-lt"/>
          <a:ea typeface="+mn-ea"/>
          <a:cs typeface="+mn-cs"/>
        </a:defRPr>
      </a:lvl4pPr>
      <a:lvl5pPr marL="1941513" indent="-336550" algn="l" defTabSz="912813" rtl="0" eaLnBrk="0" fontAlgn="base" hangingPunct="0">
        <a:lnSpc>
          <a:spcPct val="90000"/>
        </a:lnSpc>
        <a:spcBef>
          <a:spcPct val="20000"/>
        </a:spcBef>
        <a:spcAft>
          <a:spcPct val="0"/>
        </a:spcAft>
        <a:buBlip>
          <a:blip r:embed="rId12"/>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cstate="email">
            <a:lum/>
          </a:blip>
          <a:srcRect/>
          <a:stretch>
            <a:fillRect l="-1000" r="-1000"/>
          </a:stretch>
        </a:blipFill>
        <a:effectLst/>
      </p:bgPr>
    </p:bg>
    <p:spTree>
      <p:nvGrpSpPr>
        <p:cNvPr id="1" name=""/>
        <p:cNvGrpSpPr/>
        <p:nvPr/>
      </p:nvGrpSpPr>
      <p:grpSpPr>
        <a:xfrm>
          <a:off x="0" y="0"/>
          <a:ext cx="0" cy="0"/>
          <a:chOff x="0" y="0"/>
          <a:chExt cx="0" cy="0"/>
        </a:xfrm>
      </p:grpSpPr>
      <p:pic>
        <p:nvPicPr>
          <p:cNvPr id="2050" name="Picture 3" descr="white rectangle.png"/>
          <p:cNvPicPr>
            <a:picLocks noChangeAspect="1"/>
          </p:cNvPicPr>
          <p:nvPr/>
        </p:nvPicPr>
        <p:blipFill>
          <a:blip r:embed="rId4">
            <a:extLst>
              <a:ext uri="{28A0092B-C50C-407E-A947-70E740481C1C}">
                <a14:useLocalDpi xmlns:a14="http://schemas.microsoft.com/office/drawing/2010/main" val="0"/>
              </a:ext>
            </a:extLst>
          </a:blip>
          <a:srcRect b="10452"/>
          <a:stretch>
            <a:fillRect/>
          </a:stretch>
        </p:blipFill>
        <p:spPr bwMode="auto">
          <a:xfrm>
            <a:off x="0" y="1300163"/>
            <a:ext cx="9144000" cy="555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381000" y="230188"/>
            <a:ext cx="8382000" cy="665162"/>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2052" name="Text Placeholder 2"/>
          <p:cNvSpPr>
            <a:spLocks noGrp="1"/>
          </p:cNvSpPr>
          <p:nvPr>
            <p:ph type="body" idx="1"/>
          </p:nvPr>
        </p:nvSpPr>
        <p:spPr bwMode="auto">
          <a:xfrm>
            <a:off x="722313" y="1905000"/>
            <a:ext cx="8040687" cy="210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2053" name="Picture 4" descr="bracket.png"/>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94" r:id="rId1"/>
  </p:sldLayoutIdLst>
  <p:transition>
    <p:fade/>
  </p:transition>
  <p:hf hdr="0" ftr="0" dt="0"/>
  <p:txStyles>
    <p:titleStyle>
      <a:lvl1pPr algn="l" defTabSz="912813" rtl="0" eaLnBrk="0" fontAlgn="base" hangingPunct="0">
        <a:lnSpc>
          <a:spcPct val="90000"/>
        </a:lnSpc>
        <a:spcBef>
          <a:spcPct val="0"/>
        </a:spcBef>
        <a:spcAft>
          <a:spcPct val="0"/>
        </a:spcAft>
        <a:defRPr lang="en-US" sz="4800" kern="1200" spc="-125"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defRPr>
      </a:lvl1pPr>
      <a:lvl2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2pPr>
      <a:lvl3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3pPr>
      <a:lvl4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4pPr>
      <a:lvl5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5pPr>
      <a:lvl6pPr marL="457200" algn="l" defTabSz="912813" rtl="0" fontAlgn="base">
        <a:lnSpc>
          <a:spcPct val="90000"/>
        </a:lnSpc>
        <a:spcBef>
          <a:spcPct val="0"/>
        </a:spcBef>
        <a:spcAft>
          <a:spcPct val="0"/>
        </a:spcAft>
        <a:defRPr sz="4800">
          <a:solidFill>
            <a:schemeClr val="tx1"/>
          </a:solidFill>
          <a:latin typeface="Segoe"/>
          <a:cs typeface="Arial" pitchFamily="34" charset="0"/>
        </a:defRPr>
      </a:lvl6pPr>
      <a:lvl7pPr marL="914400" algn="l" defTabSz="912813" rtl="0" fontAlgn="base">
        <a:lnSpc>
          <a:spcPct val="90000"/>
        </a:lnSpc>
        <a:spcBef>
          <a:spcPct val="0"/>
        </a:spcBef>
        <a:spcAft>
          <a:spcPct val="0"/>
        </a:spcAft>
        <a:defRPr sz="4800">
          <a:solidFill>
            <a:schemeClr val="tx1"/>
          </a:solidFill>
          <a:latin typeface="Segoe"/>
          <a:cs typeface="Arial" pitchFamily="34" charset="0"/>
        </a:defRPr>
      </a:lvl7pPr>
      <a:lvl8pPr marL="1371600" algn="l" defTabSz="912813" rtl="0" fontAlgn="base">
        <a:lnSpc>
          <a:spcPct val="90000"/>
        </a:lnSpc>
        <a:spcBef>
          <a:spcPct val="0"/>
        </a:spcBef>
        <a:spcAft>
          <a:spcPct val="0"/>
        </a:spcAft>
        <a:defRPr sz="4800">
          <a:solidFill>
            <a:schemeClr val="tx1"/>
          </a:solidFill>
          <a:latin typeface="Segoe"/>
          <a:cs typeface="Arial" pitchFamily="34" charset="0"/>
        </a:defRPr>
      </a:lvl8pPr>
      <a:lvl9pPr marL="1828800" algn="l" defTabSz="912813" rtl="0" fontAlgn="base">
        <a:lnSpc>
          <a:spcPct val="90000"/>
        </a:lnSpc>
        <a:spcBef>
          <a:spcPct val="0"/>
        </a:spcBef>
        <a:spcAft>
          <a:spcPct val="0"/>
        </a:spcAft>
        <a:defRPr sz="4800">
          <a:solidFill>
            <a:schemeClr val="tx1"/>
          </a:solidFill>
          <a:latin typeface="Segoe"/>
          <a:cs typeface="Arial" pitchFamily="34" charset="0"/>
        </a:defRPr>
      </a:lvl9pPr>
    </p:titleStyle>
    <p:bodyStyle>
      <a:lvl1pPr marL="342900" indent="-342900" algn="l" defTabSz="912813" rtl="0" eaLnBrk="0" fontAlgn="base" hangingPunct="0">
        <a:lnSpc>
          <a:spcPct val="90000"/>
        </a:lnSpc>
        <a:spcBef>
          <a:spcPct val="20000"/>
        </a:spcBef>
        <a:spcAft>
          <a:spcPct val="0"/>
        </a:spcAft>
        <a:buFont typeface="Arial" panose="020B0604020202020204" pitchFamily="34" charset="0"/>
        <a:buChar char="•"/>
        <a:defRPr sz="3000" b="1" kern="1200">
          <a:solidFill>
            <a:schemeClr val="tx1"/>
          </a:solidFill>
          <a:latin typeface="Courier New" pitchFamily="49" charset="0"/>
          <a:ea typeface="+mn-ea"/>
          <a:cs typeface="Courier New" pitchFamily="49" charset="0"/>
        </a:defRPr>
      </a:lvl1pPr>
      <a:lvl2pPr marL="384175" indent="-6350" algn="l" defTabSz="912813" rtl="0" eaLnBrk="0" fontAlgn="base" hangingPunct="0">
        <a:lnSpc>
          <a:spcPct val="90000"/>
        </a:lnSpc>
        <a:spcBef>
          <a:spcPct val="20000"/>
        </a:spcBef>
        <a:spcAft>
          <a:spcPct val="0"/>
        </a:spcAft>
        <a:buFont typeface="Arial" panose="020B0604020202020204" pitchFamily="34" charset="0"/>
        <a:buChar char="–"/>
        <a:defRPr sz="2800" b="1" kern="1200">
          <a:solidFill>
            <a:schemeClr val="tx1"/>
          </a:solidFill>
          <a:latin typeface="Courier New" pitchFamily="49" charset="0"/>
          <a:ea typeface="+mn-ea"/>
          <a:cs typeface="Courier New" pitchFamily="49" charset="0"/>
        </a:defRPr>
      </a:lvl2pPr>
      <a:lvl3pPr marL="760413" indent="-6350" algn="l" defTabSz="912813" rtl="0" eaLnBrk="0" fontAlgn="base" hangingPunct="0">
        <a:lnSpc>
          <a:spcPct val="90000"/>
        </a:lnSpc>
        <a:spcBef>
          <a:spcPct val="20000"/>
        </a:spcBef>
        <a:spcAft>
          <a:spcPct val="0"/>
        </a:spcAft>
        <a:buFont typeface="Arial" panose="020B0604020202020204" pitchFamily="34" charset="0"/>
        <a:buChar char="•"/>
        <a:defRPr sz="2400" b="1" kern="1200">
          <a:solidFill>
            <a:schemeClr val="tx1"/>
          </a:solidFill>
          <a:latin typeface="Courier New" pitchFamily="49" charset="0"/>
          <a:ea typeface="+mn-ea"/>
          <a:cs typeface="Courier New" pitchFamily="49" charset="0"/>
        </a:defRPr>
      </a:lvl3pPr>
      <a:lvl4pPr marL="1093788" indent="6350" algn="l" defTabSz="912813" rtl="0" eaLnBrk="0" fontAlgn="base" hangingPunct="0">
        <a:lnSpc>
          <a:spcPct val="90000"/>
        </a:lnSpc>
        <a:spcBef>
          <a:spcPct val="20000"/>
        </a:spcBef>
        <a:spcAft>
          <a:spcPct val="0"/>
        </a:spcAft>
        <a:buFont typeface="Arial" panose="020B0604020202020204" pitchFamily="34" charset="0"/>
        <a:buChar char="–"/>
        <a:defRPr sz="2400" b="1" kern="1200">
          <a:solidFill>
            <a:schemeClr val="tx1"/>
          </a:solidFill>
          <a:latin typeface="Courier New" pitchFamily="49" charset="0"/>
          <a:ea typeface="+mn-ea"/>
          <a:cs typeface="Courier New" pitchFamily="49" charset="0"/>
        </a:defRPr>
      </a:lvl4pPr>
      <a:lvl5pPr marL="1425575" indent="403225" algn="l" defTabSz="912813" rtl="0" eaLnBrk="0" fontAlgn="base" hangingPunct="0">
        <a:lnSpc>
          <a:spcPct val="90000"/>
        </a:lnSpc>
        <a:spcBef>
          <a:spcPct val="20000"/>
        </a:spcBef>
        <a:spcAft>
          <a:spcPct val="0"/>
        </a:spcAft>
        <a:buFont typeface="Arial" panose="020B0604020202020204" pitchFamily="34" charset="0"/>
        <a:buChar char="»"/>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cstate="email">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5162"/>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075" name="Text Placeholder 2"/>
          <p:cNvSpPr>
            <a:spLocks noGrp="1"/>
          </p:cNvSpPr>
          <p:nvPr>
            <p:ph type="body" idx="1"/>
          </p:nvPr>
        </p:nvSpPr>
        <p:spPr bwMode="auto">
          <a:xfrm>
            <a:off x="381000" y="1412875"/>
            <a:ext cx="8382000" cy="213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1" tx1="lt1" bg2="dk2" tx2="lt2" accent1="accent1" accent2="accent2" accent3="accent3" accent4="accent4" accent5="accent5" accent6="accent6" hlink="hlink" folHlink="folHlink"/>
  <p:sldLayoutIdLst>
    <p:sldLayoutId id="2147483895" r:id="rId1"/>
    <p:sldLayoutId id="2147483896" r:id="rId2"/>
    <p:sldLayoutId id="2147483881" r:id="rId3"/>
    <p:sldLayoutId id="2147483882" r:id="rId4"/>
    <p:sldLayoutId id="2147483883" r:id="rId5"/>
    <p:sldLayoutId id="2147483884" r:id="rId6"/>
    <p:sldLayoutId id="2147483885" r:id="rId7"/>
    <p:sldLayoutId id="2147483886" r:id="rId8"/>
    <p:sldLayoutId id="2147483897" r:id="rId9"/>
    <p:sldLayoutId id="2147483898" r:id="rId10"/>
    <p:sldLayoutId id="2147483899" r:id="rId11"/>
  </p:sldLayoutIdLst>
  <p:transition>
    <p:fade/>
  </p:transition>
  <p:hf hdr="0" ftr="0" dt="0"/>
  <p:txStyles>
    <p:titleStyle>
      <a:lvl1pPr algn="l" defTabSz="912813" rtl="0" eaLnBrk="0" fontAlgn="base" hangingPunct="0">
        <a:lnSpc>
          <a:spcPct val="90000"/>
        </a:lnSpc>
        <a:spcBef>
          <a:spcPct val="0"/>
        </a:spcBef>
        <a:spcAft>
          <a:spcPct val="0"/>
        </a:spcAft>
        <a:defRPr lang="en-US" sz="4800" kern="1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defRPr>
      </a:lvl1pPr>
      <a:lvl2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2pPr>
      <a:lvl3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3pPr>
      <a:lvl4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4pPr>
      <a:lvl5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5pPr>
      <a:lvl6pPr marL="457200" algn="l" defTabSz="912813" rtl="0" fontAlgn="base">
        <a:lnSpc>
          <a:spcPct val="90000"/>
        </a:lnSpc>
        <a:spcBef>
          <a:spcPct val="0"/>
        </a:spcBef>
        <a:spcAft>
          <a:spcPct val="0"/>
        </a:spcAft>
        <a:defRPr sz="4800">
          <a:solidFill>
            <a:schemeClr val="tx1"/>
          </a:solidFill>
          <a:latin typeface="Segoe"/>
          <a:cs typeface="Arial" pitchFamily="34" charset="0"/>
        </a:defRPr>
      </a:lvl6pPr>
      <a:lvl7pPr marL="914400" algn="l" defTabSz="912813" rtl="0" fontAlgn="base">
        <a:lnSpc>
          <a:spcPct val="90000"/>
        </a:lnSpc>
        <a:spcBef>
          <a:spcPct val="0"/>
        </a:spcBef>
        <a:spcAft>
          <a:spcPct val="0"/>
        </a:spcAft>
        <a:defRPr sz="4800">
          <a:solidFill>
            <a:schemeClr val="tx1"/>
          </a:solidFill>
          <a:latin typeface="Segoe"/>
          <a:cs typeface="Arial" pitchFamily="34" charset="0"/>
        </a:defRPr>
      </a:lvl7pPr>
      <a:lvl8pPr marL="1371600" algn="l" defTabSz="912813" rtl="0" fontAlgn="base">
        <a:lnSpc>
          <a:spcPct val="90000"/>
        </a:lnSpc>
        <a:spcBef>
          <a:spcPct val="0"/>
        </a:spcBef>
        <a:spcAft>
          <a:spcPct val="0"/>
        </a:spcAft>
        <a:defRPr sz="4800">
          <a:solidFill>
            <a:schemeClr val="tx1"/>
          </a:solidFill>
          <a:latin typeface="Segoe"/>
          <a:cs typeface="Arial" pitchFamily="34" charset="0"/>
        </a:defRPr>
      </a:lvl8pPr>
      <a:lvl9pPr marL="1828800" algn="l" defTabSz="912813" rtl="0" fontAlgn="base">
        <a:lnSpc>
          <a:spcPct val="90000"/>
        </a:lnSpc>
        <a:spcBef>
          <a:spcPct val="0"/>
        </a:spcBef>
        <a:spcAft>
          <a:spcPct val="0"/>
        </a:spcAft>
        <a:defRPr sz="4800">
          <a:solidFill>
            <a:schemeClr val="tx1"/>
          </a:solidFill>
          <a:latin typeface="Segoe"/>
          <a:cs typeface="Arial" pitchFamily="34" charset="0"/>
        </a:defRPr>
      </a:lvl9pPr>
    </p:titleStyle>
    <p:bodyStyle>
      <a:lvl1pPr marL="396875" indent="-396875" algn="l" defTabSz="912813" rtl="0" eaLnBrk="0" fontAlgn="base" hangingPunct="0">
        <a:lnSpc>
          <a:spcPct val="90000"/>
        </a:lnSpc>
        <a:spcBef>
          <a:spcPct val="20000"/>
        </a:spcBef>
        <a:spcAft>
          <a:spcPct val="0"/>
        </a:spcAft>
        <a:buBlip>
          <a:blip r:embed="rId14"/>
        </a:buBlip>
        <a:defRPr sz="3200" kern="1200">
          <a:solidFill>
            <a:schemeClr val="tx1"/>
          </a:solidFill>
          <a:latin typeface="+mn-lt"/>
          <a:ea typeface="+mn-ea"/>
          <a:cs typeface="+mn-cs"/>
        </a:defRPr>
      </a:lvl1pPr>
      <a:lvl2pPr marL="914400" indent="-396875" algn="l" defTabSz="912813" rtl="0" eaLnBrk="0" fontAlgn="base" hangingPunct="0">
        <a:lnSpc>
          <a:spcPct val="90000"/>
        </a:lnSpc>
        <a:spcBef>
          <a:spcPct val="20000"/>
        </a:spcBef>
        <a:spcAft>
          <a:spcPct val="0"/>
        </a:spcAft>
        <a:buBlip>
          <a:blip r:embed="rId15"/>
        </a:buBlip>
        <a:defRPr sz="2800" kern="1200">
          <a:solidFill>
            <a:schemeClr val="tx1"/>
          </a:solidFill>
          <a:latin typeface="+mn-lt"/>
          <a:ea typeface="+mn-ea"/>
          <a:cs typeface="+mn-cs"/>
        </a:defRPr>
      </a:lvl2pPr>
      <a:lvl3pPr marL="1258888" indent="-344488" algn="l" defTabSz="912813" rtl="0" eaLnBrk="0" fontAlgn="base" hangingPunct="0">
        <a:lnSpc>
          <a:spcPct val="90000"/>
        </a:lnSpc>
        <a:spcBef>
          <a:spcPct val="20000"/>
        </a:spcBef>
        <a:spcAft>
          <a:spcPct val="0"/>
        </a:spcAft>
        <a:buBlip>
          <a:blip r:embed="rId15"/>
        </a:buBlip>
        <a:defRPr sz="2400" kern="1200">
          <a:solidFill>
            <a:schemeClr val="tx1"/>
          </a:solidFill>
          <a:latin typeface="+mn-lt"/>
          <a:ea typeface="+mn-ea"/>
          <a:cs typeface="+mn-cs"/>
        </a:defRPr>
      </a:lvl3pPr>
      <a:lvl4pPr marL="1604963" indent="-346075" algn="l" defTabSz="912813" rtl="0" eaLnBrk="0" fontAlgn="base" hangingPunct="0">
        <a:lnSpc>
          <a:spcPct val="90000"/>
        </a:lnSpc>
        <a:spcBef>
          <a:spcPct val="20000"/>
        </a:spcBef>
        <a:spcAft>
          <a:spcPct val="0"/>
        </a:spcAft>
        <a:buBlip>
          <a:blip r:embed="rId15"/>
        </a:buBlip>
        <a:defRPr sz="2400" kern="1200">
          <a:solidFill>
            <a:schemeClr val="tx1"/>
          </a:solidFill>
          <a:latin typeface="+mn-lt"/>
          <a:ea typeface="+mn-ea"/>
          <a:cs typeface="+mn-cs"/>
        </a:defRPr>
      </a:lvl4pPr>
      <a:lvl5pPr marL="1941513" indent="-336550" algn="l" defTabSz="912813" rtl="0" eaLnBrk="0" fontAlgn="base" hangingPunct="0">
        <a:lnSpc>
          <a:spcPct val="90000"/>
        </a:lnSpc>
        <a:spcBef>
          <a:spcPct val="20000"/>
        </a:spcBef>
        <a:spcAft>
          <a:spcPct val="0"/>
        </a:spcAft>
        <a:buBlip>
          <a:blip r:embed="rId15"/>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E5ADA68-D3FC-4424-9447-7339F548D714}" type="datetime1">
              <a:rPr lang="en-US" smtClean="0"/>
              <a:t>5/11/2023</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6476021"/>
      </p:ext>
    </p:extLst>
  </p:cSld>
  <p:clrMap bg1="lt1" tx1="dk1" bg2="lt2" tx2="dk2" accent1="accent1" accent2="accent2" accent3="accent3" accent4="accent4" accent5="accent5" accent6="accent6" hlink="hlink" folHlink="folHlink"/>
  <p:sldLayoutIdLst>
    <p:sldLayoutId id="2147483920" r:id="rId1"/>
    <p:sldLayoutId id="2147483921" r:id="rId2"/>
    <p:sldLayoutId id="2147483922" r:id="rId3"/>
    <p:sldLayoutId id="2147483923" r:id="rId4"/>
    <p:sldLayoutId id="2147483924" r:id="rId5"/>
    <p:sldLayoutId id="2147483925" r:id="rId6"/>
    <p:sldLayoutId id="2147483926" r:id="rId7"/>
    <p:sldLayoutId id="2147483927" r:id="rId8"/>
    <p:sldLayoutId id="2147483928" r:id="rId9"/>
    <p:sldLayoutId id="2147483929" r:id="rId10"/>
    <p:sldLayoutId id="2147483930" r:id="rId11"/>
    <p:sldLayoutId id="2147483931" r:id="rId12"/>
    <p:sldLayoutId id="2147483932" r:id="rId13"/>
    <p:sldLayoutId id="2147483933" r:id="rId14"/>
    <p:sldLayoutId id="2147483934" r:id="rId15"/>
    <p:sldLayoutId id="2147483935" r:id="rId16"/>
  </p:sldLayoutIdLst>
  <p:transition>
    <p:fade/>
  </p:transition>
  <p:timing>
    <p:tnLst>
      <p:par>
        <p:cTn id="1" dur="indefinite" restart="never" nodeType="tmRoot"/>
      </p:par>
    </p:tnLst>
  </p:timing>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2.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22.xml"/><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8.xml"/><Relationship Id="rId1" Type="http://schemas.openxmlformats.org/officeDocument/2006/relationships/slideLayout" Target="../slideLayouts/slideLayout22.xml"/><Relationship Id="rId4" Type="http://schemas.openxmlformats.org/officeDocument/2006/relationships/image" Target="../media/image40.png"/></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1.xml"/><Relationship Id="rId1" Type="http://schemas.openxmlformats.org/officeDocument/2006/relationships/slideLayout" Target="../slideLayouts/slideLayout22.xml"/><Relationship Id="rId4" Type="http://schemas.openxmlformats.org/officeDocument/2006/relationships/image" Target="../media/image45.png"/></Relationships>
</file>

<file path=ppt/slides/_rels/slide3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2.xml"/><Relationship Id="rId1" Type="http://schemas.openxmlformats.org/officeDocument/2006/relationships/slideLayout" Target="../slideLayouts/slideLayout22.xml"/></Relationships>
</file>

<file path=ppt/slides/_rels/slide3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2.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одзаголовок 4"/>
          <p:cNvSpPr>
            <a:spLocks noGrp="1"/>
          </p:cNvSpPr>
          <p:nvPr>
            <p:ph type="subTitle" idx="1"/>
          </p:nvPr>
        </p:nvSpPr>
        <p:spPr>
          <a:xfrm>
            <a:off x="1130595" y="5410200"/>
            <a:ext cx="5826719" cy="1096899"/>
          </a:xfrm>
        </p:spPr>
        <p:txBody>
          <a:bodyPr/>
          <a:lstStyle/>
          <a:p>
            <a:r>
              <a:rPr lang="ru-RU" dirty="0" smtClean="0"/>
              <a:t>Гордеев А.С.</a:t>
            </a:r>
            <a:endParaRPr lang="ru-RU" dirty="0"/>
          </a:p>
        </p:txBody>
      </p:sp>
      <p:sp>
        <p:nvSpPr>
          <p:cNvPr id="2" name="Прямоугольник 1"/>
          <p:cNvSpPr/>
          <p:nvPr/>
        </p:nvSpPr>
        <p:spPr>
          <a:xfrm>
            <a:off x="914400" y="2286000"/>
            <a:ext cx="6172200" cy="2123658"/>
          </a:xfrm>
          <a:prstGeom prst="rect">
            <a:avLst/>
          </a:prstGeom>
        </p:spPr>
        <p:txBody>
          <a:bodyPr wrap="square">
            <a:spAutoFit/>
          </a:bodyPr>
          <a:lstStyle/>
          <a:p>
            <a:pPr algn="ctr"/>
            <a:r>
              <a:rPr lang="ru-RU" sz="4400" dirty="0">
                <a:solidFill>
                  <a:schemeClr val="accent1"/>
                </a:solidFill>
                <a:latin typeface="+mj-lt"/>
                <a:ea typeface="+mj-ea"/>
                <a:cs typeface="+mj-cs"/>
              </a:rPr>
              <a:t>Поведенческие паттерны </a:t>
            </a:r>
            <a:r>
              <a:rPr lang="ru-RU" sz="4400" dirty="0" smtClean="0">
                <a:solidFill>
                  <a:schemeClr val="accent1"/>
                </a:solidFill>
                <a:latin typeface="+mj-lt"/>
                <a:ea typeface="+mj-ea"/>
                <a:cs typeface="+mj-cs"/>
              </a:rPr>
              <a:t>проектирования</a:t>
            </a:r>
            <a:endParaRPr lang="ru-RU" sz="4400" dirty="0">
              <a:solidFill>
                <a:schemeClr val="accent1"/>
              </a:solidFill>
              <a:latin typeface="+mj-lt"/>
              <a:ea typeface="+mj-ea"/>
              <a:cs typeface="+mj-cs"/>
            </a:endParaRPr>
          </a:p>
        </p:txBody>
      </p:sp>
    </p:spTree>
    <p:extLst>
      <p:ext uri="{BB962C8B-B14F-4D97-AF65-F5344CB8AC3E}">
        <p14:creationId xmlns:p14="http://schemas.microsoft.com/office/powerpoint/2010/main" val="360058400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91402" y="0"/>
            <a:ext cx="6347713" cy="1320800"/>
          </a:xfrm>
        </p:spPr>
        <p:txBody>
          <a:bodyPr/>
          <a:lstStyle/>
          <a:p>
            <a:r>
              <a:rPr lang="ru-RU" dirty="0" smtClean="0"/>
              <a:t>Решение</a:t>
            </a: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10</a:t>
            </a:fld>
            <a:endParaRPr lang="en-US" dirty="0"/>
          </a:p>
        </p:txBody>
      </p:sp>
      <p:pic>
        <p:nvPicPr>
          <p:cNvPr id="3074" name="Picture 2" descr="ÐÑÐµÑÐ°ÑÐ¾ÑÑ ÑÐ¾Ð´ÐµÑÐ¶Ð°Ñ ÐºÐ¾Ð´ Ð¾Ð±ÑÐ¾Ð´Ð° ÐºÐ¾Ð»Ð»ÐµÐºÑÐ¸Ð¸"/>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599" y="228600"/>
            <a:ext cx="5512339" cy="647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97064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91402" y="0"/>
            <a:ext cx="6347713" cy="1320800"/>
          </a:xfrm>
        </p:spPr>
        <p:txBody>
          <a:bodyPr/>
          <a:lstStyle/>
          <a:p>
            <a:r>
              <a:rPr lang="ru-RU" b="1" dirty="0"/>
              <a:t>Структура</a:t>
            </a:r>
            <a:br>
              <a:rPr lang="ru-RU" b="1" dirty="0"/>
            </a:b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11</a:t>
            </a:fld>
            <a:endParaRPr lang="en-US" dirty="0"/>
          </a:p>
        </p:txBody>
      </p:sp>
      <p:sp>
        <p:nvSpPr>
          <p:cNvPr id="5" name="Прямоугольник 4"/>
          <p:cNvSpPr/>
          <p:nvPr/>
        </p:nvSpPr>
        <p:spPr>
          <a:xfrm>
            <a:off x="118648" y="1059588"/>
            <a:ext cx="2091152" cy="830997"/>
          </a:xfrm>
          <a:prstGeom prst="rect">
            <a:avLst/>
          </a:prstGeom>
        </p:spPr>
        <p:txBody>
          <a:bodyPr wrap="square">
            <a:spAutoFit/>
          </a:bodyPr>
          <a:lstStyle/>
          <a:p>
            <a:r>
              <a:rPr lang="ru-RU" sz="1200" b="1" dirty="0" smtClean="0"/>
              <a:t>1. Итератор</a:t>
            </a:r>
            <a:r>
              <a:rPr lang="ru-RU" sz="1200" dirty="0"/>
              <a:t> описывает интерфейс для доступа и обхода элементов коллекции.</a:t>
            </a:r>
          </a:p>
        </p:txBody>
      </p:sp>
      <p:sp>
        <p:nvSpPr>
          <p:cNvPr id="6" name="Прямоугольник 5"/>
          <p:cNvSpPr/>
          <p:nvPr/>
        </p:nvSpPr>
        <p:spPr>
          <a:xfrm>
            <a:off x="153905" y="3601135"/>
            <a:ext cx="2091152" cy="2893100"/>
          </a:xfrm>
          <a:prstGeom prst="rect">
            <a:avLst/>
          </a:prstGeom>
        </p:spPr>
        <p:txBody>
          <a:bodyPr wrap="square">
            <a:spAutoFit/>
          </a:bodyPr>
          <a:lstStyle/>
          <a:p>
            <a:r>
              <a:rPr lang="ru-RU" sz="1400" b="1" dirty="0" smtClean="0"/>
              <a:t>2. Конкретный итератор </a:t>
            </a:r>
            <a:r>
              <a:rPr lang="ru-RU" sz="1400" dirty="0" smtClean="0"/>
              <a:t>реализует </a:t>
            </a:r>
            <a:r>
              <a:rPr lang="ru-RU" sz="1400" dirty="0"/>
              <a:t>алгоритм обхода какой-то конкретной коллекции. Объект итератора должен сам отслеживать текущую позицию при обходе коллекции, чтобы отдельные итераторы могли обходить одну и ту же коллекцию независимо.</a:t>
            </a:r>
          </a:p>
        </p:txBody>
      </p:sp>
      <p:sp>
        <p:nvSpPr>
          <p:cNvPr id="7" name="Прямоугольник 6"/>
          <p:cNvSpPr/>
          <p:nvPr/>
        </p:nvSpPr>
        <p:spPr>
          <a:xfrm>
            <a:off x="6611001" y="649888"/>
            <a:ext cx="2437647" cy="3323987"/>
          </a:xfrm>
          <a:prstGeom prst="rect">
            <a:avLst/>
          </a:prstGeom>
        </p:spPr>
        <p:txBody>
          <a:bodyPr wrap="square">
            <a:spAutoFit/>
          </a:bodyPr>
          <a:lstStyle/>
          <a:p>
            <a:r>
              <a:rPr lang="ru-RU" sz="1400" b="1" dirty="0" smtClean="0"/>
              <a:t>3. </a:t>
            </a:r>
            <a:r>
              <a:rPr lang="ru-RU" sz="1400" b="1"/>
              <a:t>К</a:t>
            </a:r>
            <a:r>
              <a:rPr lang="ru-RU" sz="1400" b="1" smtClean="0"/>
              <a:t>оллекция</a:t>
            </a:r>
            <a:r>
              <a:rPr lang="ru-RU" sz="1400" dirty="0"/>
              <a:t> описывает интерфейс получения итератора из коллекции. Как мы уже говорили, коллекции не всегда являются списком. Это может быть и база данных, и удалённое API, и даже дерево </a:t>
            </a:r>
            <a:r>
              <a:rPr lang="ru-RU" sz="1400" b="1" dirty="0"/>
              <a:t>Компоновщика</a:t>
            </a:r>
            <a:r>
              <a:rPr lang="ru-RU" sz="1400" dirty="0"/>
              <a:t>. Поэтому сама коллекция может создавать итераторы, так как она знает, какие именно итераторы способны с ней работать.</a:t>
            </a:r>
          </a:p>
        </p:txBody>
      </p:sp>
      <p:sp>
        <p:nvSpPr>
          <p:cNvPr id="8" name="Прямоугольник 7"/>
          <p:cNvSpPr/>
          <p:nvPr/>
        </p:nvSpPr>
        <p:spPr>
          <a:xfrm>
            <a:off x="5696363" y="3968899"/>
            <a:ext cx="3251579" cy="2031325"/>
          </a:xfrm>
          <a:prstGeom prst="rect">
            <a:avLst/>
          </a:prstGeom>
        </p:spPr>
        <p:txBody>
          <a:bodyPr wrap="square">
            <a:spAutoFit/>
          </a:bodyPr>
          <a:lstStyle/>
          <a:p>
            <a:r>
              <a:rPr lang="ru-RU" sz="1400" b="1" dirty="0" smtClean="0"/>
              <a:t>4. Конкретная коллекция </a:t>
            </a:r>
            <a:r>
              <a:rPr lang="ru-RU" sz="1400" dirty="0" smtClean="0"/>
              <a:t>возвращает </a:t>
            </a:r>
            <a:r>
              <a:rPr lang="ru-RU" sz="1400" dirty="0"/>
              <a:t>новый экземпляр определённого конкретного итератора, связав его с текущим объектом коллекции. Обратите внимание, что сигнатура метода возвращает интерфейс итератора. Это позволяет клиенту не зависеть от конкретных классов итераторов.</a:t>
            </a:r>
          </a:p>
        </p:txBody>
      </p:sp>
      <p:sp>
        <p:nvSpPr>
          <p:cNvPr id="11" name="Прямоугольник 10"/>
          <p:cNvSpPr/>
          <p:nvPr/>
        </p:nvSpPr>
        <p:spPr>
          <a:xfrm>
            <a:off x="2463421" y="4541173"/>
            <a:ext cx="3251579" cy="1815882"/>
          </a:xfrm>
          <a:prstGeom prst="rect">
            <a:avLst/>
          </a:prstGeom>
        </p:spPr>
        <p:txBody>
          <a:bodyPr wrap="square">
            <a:spAutoFit/>
          </a:bodyPr>
          <a:lstStyle/>
          <a:p>
            <a:r>
              <a:rPr lang="ru-RU" sz="1400" b="1" dirty="0" smtClean="0"/>
              <a:t>5. Клиент</a:t>
            </a:r>
            <a:r>
              <a:rPr lang="ru-RU" sz="1400" dirty="0"/>
              <a:t> работает со всеми объектами через интерфейсы коллекции и итератора. Так клиентский код не зависит от конкретных классов, что позволяет применять различные итераторы, не изменяя существующий код программы.</a:t>
            </a:r>
          </a:p>
        </p:txBody>
      </p:sp>
      <p:pic>
        <p:nvPicPr>
          <p:cNvPr id="5122" name="Picture 2" descr="Ð¡ÑÑÑÐºÑÑÑÐ° ÐºÐ»Ð°ÑÑÐ¾Ð² Ð¿Ð°ÑÑÐµÑÐ½Ð° ÐÑÐµÑÐ°ÑÐ¾Ñ"/>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9001" y="2942"/>
            <a:ext cx="4572000" cy="4095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3844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6D22F896-40B5-4ADD-8801-0D06FADFA095}" type="slidenum">
              <a:rPr lang="en-US" smtClean="0"/>
              <a:t>12</a:t>
            </a:fld>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185864"/>
            <a:ext cx="8458200" cy="40734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961225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91402" y="0"/>
            <a:ext cx="6347713" cy="1320800"/>
          </a:xfrm>
        </p:spPr>
        <p:txBody>
          <a:bodyPr/>
          <a:lstStyle/>
          <a:p>
            <a:r>
              <a:rPr lang="ru-RU" dirty="0" smtClean="0"/>
              <a:t>Решение</a:t>
            </a: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13</a:t>
            </a:fld>
            <a:endParaRPr lang="en-US" dirty="0"/>
          </a:p>
        </p:txBody>
      </p:sp>
      <p:pic>
        <p:nvPicPr>
          <p:cNvPr id="3" name="Picture 2" descr="Ð­Ð»ÐµÐ¼ÐµÐ½ÑÑ Ð¾Ð±ÑÐ°ÑÑÑÑ ÑÐµÑÐµÐ· Ð¿Ð¾ÑÑÐµÐ´Ð½Ð¸ÐºÐ°"/>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33400"/>
            <a:ext cx="8980714" cy="41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07613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91402" y="0"/>
            <a:ext cx="6347713" cy="1320800"/>
          </a:xfrm>
        </p:spPr>
        <p:txBody>
          <a:bodyPr/>
          <a:lstStyle/>
          <a:p>
            <a:r>
              <a:rPr lang="ru-RU" b="1" dirty="0"/>
              <a:t>Структура</a:t>
            </a:r>
            <a:br>
              <a:rPr lang="ru-RU" b="1" dirty="0"/>
            </a:b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14</a:t>
            </a:fld>
            <a:endParaRPr lang="en-US" dirty="0"/>
          </a:p>
        </p:txBody>
      </p:sp>
      <p:sp>
        <p:nvSpPr>
          <p:cNvPr id="5" name="Прямоугольник 4"/>
          <p:cNvSpPr/>
          <p:nvPr/>
        </p:nvSpPr>
        <p:spPr>
          <a:xfrm>
            <a:off x="118647" y="1059588"/>
            <a:ext cx="2311789" cy="3093154"/>
          </a:xfrm>
          <a:prstGeom prst="rect">
            <a:avLst/>
          </a:prstGeom>
        </p:spPr>
        <p:txBody>
          <a:bodyPr wrap="square">
            <a:spAutoFit/>
          </a:bodyPr>
          <a:lstStyle/>
          <a:p>
            <a:r>
              <a:rPr lang="ru-RU" sz="1300" b="1" dirty="0" smtClean="0"/>
              <a:t>1. Компоненты</a:t>
            </a:r>
            <a:r>
              <a:rPr lang="ru-RU" sz="1300" dirty="0"/>
              <a:t> — это разнородные объекты, содержащие бизнес-логику программы. Каждый компонент хранит ссылку на объект посредника, но работает с ним только через абстрактный интерфейс посредников. Благодаря этому, компоненты можно повторно использовать в другой программе, связав их с посредником другого типа.</a:t>
            </a:r>
          </a:p>
        </p:txBody>
      </p:sp>
      <p:sp>
        <p:nvSpPr>
          <p:cNvPr id="6" name="Прямоугольник 5"/>
          <p:cNvSpPr/>
          <p:nvPr/>
        </p:nvSpPr>
        <p:spPr>
          <a:xfrm>
            <a:off x="591402" y="4756150"/>
            <a:ext cx="4341895" cy="1492716"/>
          </a:xfrm>
          <a:prstGeom prst="rect">
            <a:avLst/>
          </a:prstGeom>
        </p:spPr>
        <p:txBody>
          <a:bodyPr wrap="square">
            <a:spAutoFit/>
          </a:bodyPr>
          <a:lstStyle/>
          <a:p>
            <a:r>
              <a:rPr lang="ru-RU" sz="1300" b="1" dirty="0" smtClean="0"/>
              <a:t>2. Посредник</a:t>
            </a:r>
            <a:r>
              <a:rPr lang="ru-RU" sz="1300" dirty="0"/>
              <a:t> определяет интерфейс для обмена информацией с компонентами. Обычно хватает одного метода, чтобы оповещать посредника о событиях, произошедших в компонентах. В параметрах этого метода можно передавать детали события: ссылку на компонент, в котором оно произошло, и любые другие данные.</a:t>
            </a:r>
          </a:p>
        </p:txBody>
      </p:sp>
      <p:sp>
        <p:nvSpPr>
          <p:cNvPr id="7" name="Прямоугольник 6"/>
          <p:cNvSpPr/>
          <p:nvPr/>
        </p:nvSpPr>
        <p:spPr>
          <a:xfrm>
            <a:off x="7239000" y="649888"/>
            <a:ext cx="1905000" cy="2708434"/>
          </a:xfrm>
          <a:prstGeom prst="rect">
            <a:avLst/>
          </a:prstGeom>
        </p:spPr>
        <p:txBody>
          <a:bodyPr wrap="square">
            <a:spAutoFit/>
          </a:bodyPr>
          <a:lstStyle/>
          <a:p>
            <a:r>
              <a:rPr lang="ru-RU" sz="1400" b="1" dirty="0" smtClean="0"/>
              <a:t>3</a:t>
            </a:r>
            <a:r>
              <a:rPr lang="ru-RU" sz="1300" b="1" dirty="0" smtClean="0"/>
              <a:t>. Конкретный </a:t>
            </a:r>
            <a:r>
              <a:rPr lang="ru-RU" sz="1300" b="1" dirty="0"/>
              <a:t>посредник</a:t>
            </a:r>
            <a:r>
              <a:rPr lang="ru-RU" sz="1300" dirty="0"/>
              <a:t> содержит код взаимодействия нескольких компонентов между собой. Зачастую этот объект не только хранит ссылки на все свои компоненты, но и сам их создаёт, управляя дальнейшим жизненным циклом.</a:t>
            </a:r>
          </a:p>
        </p:txBody>
      </p:sp>
      <p:sp>
        <p:nvSpPr>
          <p:cNvPr id="8" name="Прямоугольник 7"/>
          <p:cNvSpPr/>
          <p:nvPr/>
        </p:nvSpPr>
        <p:spPr>
          <a:xfrm>
            <a:off x="4988257" y="4789144"/>
            <a:ext cx="4095648" cy="1692771"/>
          </a:xfrm>
          <a:prstGeom prst="rect">
            <a:avLst/>
          </a:prstGeom>
        </p:spPr>
        <p:txBody>
          <a:bodyPr wrap="square">
            <a:spAutoFit/>
          </a:bodyPr>
          <a:lstStyle/>
          <a:p>
            <a:r>
              <a:rPr lang="ru-RU" sz="1300" b="1" dirty="0" smtClean="0"/>
              <a:t>4. Компоненты </a:t>
            </a:r>
            <a:r>
              <a:rPr lang="ru-RU" sz="1300" dirty="0"/>
              <a:t>не должны общаться друг с другом напрямую. Если в компоненте происходит важное событие, он должен оповестить своего посредника, а тот сам решит — касается ли событие других компонентов, и стоит ли их оповещать. При этом компонент-отправитель не знает, кто обработает его запрос, а компонент-получатель не знает, кто его прислал.</a:t>
            </a:r>
          </a:p>
        </p:txBody>
      </p:sp>
      <p:pic>
        <p:nvPicPr>
          <p:cNvPr id="9" name="Picture 2" descr="Ð¡ÑÑÑÐºÑÑÑÐ° ÐºÐ»Ð°ÑÑÐ¾Ð² Ð¿Ð°ÑÑÐµÑÐ½Ð° ÐÐ¾ÑÑÐµÐ´Ð½Ð¸Ðº"/>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0437" y="569409"/>
            <a:ext cx="4953000" cy="4095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119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6D22F896-40B5-4ADD-8801-0D06FADFA095}" type="slidenum">
              <a:rPr lang="en-US" smtClean="0"/>
              <a:t>15</a:t>
            </a:fld>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914400"/>
            <a:ext cx="8763000" cy="46503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208218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0"/>
            <a:ext cx="6347713" cy="1320800"/>
          </a:xfrm>
        </p:spPr>
        <p:txBody>
          <a:bodyPr/>
          <a:lstStyle/>
          <a:p>
            <a:r>
              <a:rPr lang="ru-RU" dirty="0" smtClean="0"/>
              <a:t>Проблема</a:t>
            </a: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16</a:t>
            </a:fld>
            <a:endParaRPr lang="en-US" dirty="0"/>
          </a:p>
        </p:txBody>
      </p:sp>
      <p:pic>
        <p:nvPicPr>
          <p:cNvPr id="5" name="Picture 2" descr="ÐÐµÑÐµÐ´ Ð²ÑÐ¿Ð¾Ð»Ð½ÐµÐ½Ð¸ÐµÐ¼ ÐºÐ¾Ð¼Ð°Ð½Ð´Ñ Ð²Ñ Ð¼Ð¾Ð¶ÐµÑÐµ ÑÐ¾ÑÑÐ°Ð½Ð¸ÑÑ ÐºÐ¾Ð¿Ð¸Ñ ÑÐ¾ÑÑÐ¾ÑÐ½Ð¸Ñ ÑÐµÐ´Ð°ÐºÑÐ¾ÑÐ°, ÑÑÐ¾Ð±Ñ Ð¿Ð¾ÑÐ¾Ð¼ Ð¸Ð¼ÐµÑÑ Ð²Ð¾Ð·Ð¼Ð¾Ð¶Ð½Ð¾ÑÑÑ Ð¾ÑÐ¼ÐµÐ½Ð¸ÑÑ Ð¾Ð¿ÐµÑÐ°ÑÐ¸Ñ"/>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442" y="838200"/>
            <a:ext cx="7095757" cy="271752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ÐÐ°Ðº ÐºÐ¾Ð¼Ð°Ð½Ð´Ðµ ÑÐ¾Ð·Ð´Ð°ÑÑ ÑÐ½Ð¸Ð¼Ð¾Ðº ÑÐ¾ÑÑÐ¾ÑÐ½Ð¸Ñ ÑÐµÐ´Ð°ÐºÑÐ¾ÑÐ°, ÐµÑÐ»Ð¸ Ð²ÑÐµ ÐµÐ³Ð¾ Ð¿Ð¾Ð»Ñ Ð¿ÑÐ¸Ð²Ð°ÑÐ½ÑÐµ?"/>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3798418"/>
            <a:ext cx="3143250" cy="2000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31403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91402" y="0"/>
            <a:ext cx="6347713" cy="1320800"/>
          </a:xfrm>
        </p:spPr>
        <p:txBody>
          <a:bodyPr>
            <a:noAutofit/>
          </a:bodyPr>
          <a:lstStyle/>
          <a:p>
            <a:r>
              <a:rPr lang="ru-RU" sz="2000" b="1" dirty="0" smtClean="0"/>
              <a:t>Структура</a:t>
            </a:r>
            <a:br>
              <a:rPr lang="ru-RU" sz="2000" b="1" dirty="0" smtClean="0"/>
            </a:br>
            <a:r>
              <a:rPr lang="ru-RU" sz="2000" b="1" dirty="0"/>
              <a:t>Классическая реализация на вложенных классах</a:t>
            </a:r>
            <a:br>
              <a:rPr lang="ru-RU" sz="2000" b="1" dirty="0"/>
            </a:br>
            <a:r>
              <a:rPr lang="ru-RU" sz="2000" b="1" dirty="0"/>
              <a:t/>
            </a:r>
            <a:br>
              <a:rPr lang="ru-RU" sz="2000" b="1" dirty="0"/>
            </a:br>
            <a:endParaRPr lang="ru-RU" sz="2000" dirty="0"/>
          </a:p>
        </p:txBody>
      </p:sp>
      <p:sp>
        <p:nvSpPr>
          <p:cNvPr id="4" name="Номер слайда 3"/>
          <p:cNvSpPr>
            <a:spLocks noGrp="1"/>
          </p:cNvSpPr>
          <p:nvPr>
            <p:ph type="sldNum" sz="quarter" idx="12"/>
          </p:nvPr>
        </p:nvSpPr>
        <p:spPr/>
        <p:txBody>
          <a:bodyPr/>
          <a:lstStyle/>
          <a:p>
            <a:fld id="{6D22F896-40B5-4ADD-8801-0D06FADFA095}" type="slidenum">
              <a:rPr lang="en-US" smtClean="0"/>
              <a:t>17</a:t>
            </a:fld>
            <a:endParaRPr lang="en-US" dirty="0"/>
          </a:p>
        </p:txBody>
      </p:sp>
      <p:sp>
        <p:nvSpPr>
          <p:cNvPr id="5" name="Прямоугольник 4"/>
          <p:cNvSpPr/>
          <p:nvPr/>
        </p:nvSpPr>
        <p:spPr>
          <a:xfrm>
            <a:off x="118648" y="1059588"/>
            <a:ext cx="2776952" cy="1015663"/>
          </a:xfrm>
          <a:prstGeom prst="rect">
            <a:avLst/>
          </a:prstGeom>
        </p:spPr>
        <p:txBody>
          <a:bodyPr wrap="square">
            <a:spAutoFit/>
          </a:bodyPr>
          <a:lstStyle/>
          <a:p>
            <a:r>
              <a:rPr lang="ru-RU" sz="1200" b="1" dirty="0" smtClean="0"/>
              <a:t>1. </a:t>
            </a:r>
            <a:r>
              <a:rPr lang="ru-RU" sz="1200" b="1" dirty="0"/>
              <a:t>Создатель</a:t>
            </a:r>
            <a:r>
              <a:rPr lang="ru-RU" sz="1200" dirty="0"/>
              <a:t> может производить снимки своего состояния, а также воспроизводить прошлое состояние, если подать в него готовый снимок.</a:t>
            </a:r>
          </a:p>
        </p:txBody>
      </p:sp>
      <p:sp>
        <p:nvSpPr>
          <p:cNvPr id="6" name="Прямоугольник 5"/>
          <p:cNvSpPr/>
          <p:nvPr/>
        </p:nvSpPr>
        <p:spPr>
          <a:xfrm>
            <a:off x="2817088" y="1031155"/>
            <a:ext cx="4791711" cy="954107"/>
          </a:xfrm>
          <a:prstGeom prst="rect">
            <a:avLst/>
          </a:prstGeom>
        </p:spPr>
        <p:txBody>
          <a:bodyPr wrap="square">
            <a:spAutoFit/>
          </a:bodyPr>
          <a:lstStyle/>
          <a:p>
            <a:r>
              <a:rPr lang="ru-RU" sz="1400" b="1" dirty="0" smtClean="0"/>
              <a:t>2. Снимок</a:t>
            </a:r>
            <a:r>
              <a:rPr lang="ru-RU" sz="1400" dirty="0"/>
              <a:t> — это простой объект данных, содержащий состояние создателя. Надёжнее всего сделать объекты снимков неизменяемыми, передавая в них состояние только </a:t>
            </a:r>
            <a:r>
              <a:rPr lang="ru-RU" sz="1400" dirty="0" smtClean="0"/>
              <a:t>через </a:t>
            </a:r>
            <a:r>
              <a:rPr lang="ru-RU" sz="1400" dirty="0"/>
              <a:t>конструктор.</a:t>
            </a:r>
          </a:p>
        </p:txBody>
      </p:sp>
      <p:sp>
        <p:nvSpPr>
          <p:cNvPr id="7" name="Прямоугольник 6"/>
          <p:cNvSpPr/>
          <p:nvPr/>
        </p:nvSpPr>
        <p:spPr>
          <a:xfrm>
            <a:off x="5790632" y="1916290"/>
            <a:ext cx="2437647" cy="3108543"/>
          </a:xfrm>
          <a:prstGeom prst="rect">
            <a:avLst/>
          </a:prstGeom>
        </p:spPr>
        <p:txBody>
          <a:bodyPr wrap="square">
            <a:spAutoFit/>
          </a:bodyPr>
          <a:lstStyle/>
          <a:p>
            <a:r>
              <a:rPr lang="ru-RU" sz="1400" b="1" dirty="0" smtClean="0"/>
              <a:t>3. </a:t>
            </a:r>
            <a:r>
              <a:rPr lang="ru-RU" sz="1400" b="1" dirty="0"/>
              <a:t>Опекун</a:t>
            </a:r>
            <a:r>
              <a:rPr lang="ru-RU" sz="1400" dirty="0"/>
              <a:t> должен знать, когда делать снимок создателя и когда его нужно восстанавливать.</a:t>
            </a:r>
          </a:p>
          <a:p>
            <a:r>
              <a:rPr lang="ru-RU" sz="1400" dirty="0"/>
              <a:t>Опекун может хранить историю прошлых состояний создателя в виде стека из снимков. Когда понадобится отменить выполненную операцию, он возьмёт «верхний» снимок из стека и передаст его создателю для восстановления.</a:t>
            </a:r>
          </a:p>
        </p:txBody>
      </p:sp>
      <p:sp>
        <p:nvSpPr>
          <p:cNvPr id="8" name="Прямоугольник 7"/>
          <p:cNvSpPr/>
          <p:nvPr/>
        </p:nvSpPr>
        <p:spPr>
          <a:xfrm>
            <a:off x="555282" y="3495654"/>
            <a:ext cx="3251579" cy="2246769"/>
          </a:xfrm>
          <a:prstGeom prst="rect">
            <a:avLst/>
          </a:prstGeom>
        </p:spPr>
        <p:txBody>
          <a:bodyPr wrap="square">
            <a:spAutoFit/>
          </a:bodyPr>
          <a:lstStyle/>
          <a:p>
            <a:r>
              <a:rPr lang="ru-RU" sz="1400" b="1" dirty="0" smtClean="0"/>
              <a:t>4. Снимок</a:t>
            </a:r>
            <a:r>
              <a:rPr lang="ru-RU" sz="1400" dirty="0"/>
              <a:t> — это внутренний класс по отношению к классу создателя. Именно поэтому он имеет полный доступ к полям и методам создателя, даже приватным. С другой стороны, опекун не имеет доступа ни к состоянию, ни к методам снимков и может всего лишь хранить ссылки на эти объекты.</a:t>
            </a:r>
          </a:p>
        </p:txBody>
      </p:sp>
      <p:pic>
        <p:nvPicPr>
          <p:cNvPr id="4098" name="Picture 2" descr="Ð¡ÑÑÑÐºÑÑÑÐ° ÐºÐ»Ð°ÑÑÐ¾Ð² Ð¿Ð°ÑÑÐµÑÐ½Ð° Ð¡Ð½Ð¸Ð¼Ð¾Ðº (Ð¥ÑÐ°Ð½Ð¸ÑÐµÐ»Ñ)"/>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132" y="2019278"/>
            <a:ext cx="5524500" cy="2952751"/>
          </a:xfrm>
          <a:prstGeom prst="rect">
            <a:avLst/>
          </a:prstGeom>
          <a:noFill/>
          <a:extLst>
            <a:ext uri="{909E8E84-426E-40DD-AFC4-6F175D3DCCD1}">
              <a14:hiddenFill xmlns:a14="http://schemas.microsoft.com/office/drawing/2010/main">
                <a:solidFill>
                  <a:srgbClr val="FFFFFF"/>
                </a:solidFill>
              </a14:hiddenFill>
            </a:ext>
          </a:extLst>
        </p:spPr>
      </p:pic>
      <p:sp>
        <p:nvSpPr>
          <p:cNvPr id="9" name="Прямоугольник 8"/>
          <p:cNvSpPr/>
          <p:nvPr/>
        </p:nvSpPr>
        <p:spPr>
          <a:xfrm>
            <a:off x="457200" y="5887222"/>
            <a:ext cx="7315200" cy="923330"/>
          </a:xfrm>
          <a:prstGeom prst="rect">
            <a:avLst/>
          </a:prstGeom>
        </p:spPr>
        <p:txBody>
          <a:bodyPr wrap="square">
            <a:spAutoFit/>
          </a:bodyPr>
          <a:lstStyle/>
          <a:p>
            <a:r>
              <a:rPr lang="ru-RU" dirty="0">
                <a:solidFill>
                  <a:srgbClr val="444444"/>
                </a:solidFill>
                <a:latin typeface="PT Sans"/>
              </a:rPr>
              <a:t>Классическая реализация паттерна полагается на механизм вложенных классов, который доступен лишь в некоторых языках программирования (C++, C#, </a:t>
            </a:r>
            <a:r>
              <a:rPr lang="ru-RU" dirty="0" err="1">
                <a:solidFill>
                  <a:srgbClr val="444444"/>
                </a:solidFill>
                <a:latin typeface="PT Sans"/>
              </a:rPr>
              <a:t>Java</a:t>
            </a:r>
            <a:r>
              <a:rPr lang="ru-RU" dirty="0">
                <a:solidFill>
                  <a:srgbClr val="444444"/>
                </a:solidFill>
                <a:latin typeface="PT Sans"/>
              </a:rPr>
              <a:t>).</a:t>
            </a:r>
            <a:endParaRPr lang="ru-RU" dirty="0"/>
          </a:p>
        </p:txBody>
      </p:sp>
    </p:spTree>
    <p:extLst>
      <p:ext uri="{BB962C8B-B14F-4D97-AF65-F5344CB8AC3E}">
        <p14:creationId xmlns:p14="http://schemas.microsoft.com/office/powerpoint/2010/main" val="2684333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6D22F896-40B5-4ADD-8801-0D06FADFA095}" type="slidenum">
              <a:rPr lang="en-US" smtClean="0"/>
              <a:t>18</a:t>
            </a:fld>
            <a:endParaRPr 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176339"/>
            <a:ext cx="8458200" cy="40865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27470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0"/>
            <a:ext cx="6347713" cy="1320800"/>
          </a:xfrm>
        </p:spPr>
        <p:txBody>
          <a:bodyPr/>
          <a:lstStyle/>
          <a:p>
            <a:r>
              <a:rPr lang="ru-RU" dirty="0" smtClean="0"/>
              <a:t>Проблема</a:t>
            </a: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19</a:t>
            </a:fld>
            <a:endParaRPr lang="en-US" dirty="0"/>
          </a:p>
        </p:txBody>
      </p:sp>
      <p:pic>
        <p:nvPicPr>
          <p:cNvPr id="5" name="Picture 2" descr="ÐÐ¾ÑÑÐ¾ÑÐ½Ð½Ð¾Ðµ Ð¿Ð¾ÑÐµÑÐµÐ½Ð¸Ðµ Ð¼Ð°Ð³Ð°Ð·Ð¸Ð½Ð° Ð¸Ð»Ð¸ ÑÐ¿Ð°Ð¼?"/>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38200"/>
            <a:ext cx="8382000" cy="41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513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599" y="0"/>
            <a:ext cx="6347713" cy="1320800"/>
          </a:xfrm>
        </p:spPr>
        <p:txBody>
          <a:bodyPr/>
          <a:lstStyle/>
          <a:p>
            <a:r>
              <a:rPr lang="ru-RU" dirty="0"/>
              <a:t>Поведенческие паттерны проектирования</a:t>
            </a:r>
          </a:p>
        </p:txBody>
      </p:sp>
      <p:sp>
        <p:nvSpPr>
          <p:cNvPr id="3" name="Объект 2"/>
          <p:cNvSpPr>
            <a:spLocks noGrp="1"/>
          </p:cNvSpPr>
          <p:nvPr>
            <p:ph idx="1"/>
          </p:nvPr>
        </p:nvSpPr>
        <p:spPr>
          <a:xfrm>
            <a:off x="738886" y="2514600"/>
            <a:ext cx="6347714" cy="2712373"/>
          </a:xfrm>
        </p:spPr>
        <p:txBody>
          <a:bodyPr>
            <a:normAutofit/>
          </a:bodyPr>
          <a:lstStyle/>
          <a:p>
            <a:pPr marL="0" indent="0" algn="ctr">
              <a:buNone/>
            </a:pPr>
            <a:r>
              <a:rPr lang="ru-RU" sz="3200" dirty="0" smtClean="0"/>
              <a:t>Эти </a:t>
            </a:r>
            <a:r>
              <a:rPr lang="ru-RU" sz="3200" dirty="0"/>
              <a:t>паттерны решают задачи эффективного и безопасного взаимодействия между объектами программы.</a:t>
            </a:r>
          </a:p>
        </p:txBody>
      </p:sp>
      <p:sp>
        <p:nvSpPr>
          <p:cNvPr id="4" name="Номер слайда 3"/>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25218590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91402" y="0"/>
            <a:ext cx="6347713" cy="1320800"/>
          </a:xfrm>
        </p:spPr>
        <p:txBody>
          <a:bodyPr/>
          <a:lstStyle/>
          <a:p>
            <a:r>
              <a:rPr lang="ru-RU" dirty="0" smtClean="0"/>
              <a:t>Решение</a:t>
            </a: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20</a:t>
            </a:fld>
            <a:endParaRPr lang="en-US" dirty="0"/>
          </a:p>
        </p:txBody>
      </p:sp>
      <p:pic>
        <p:nvPicPr>
          <p:cNvPr id="3" name="Picture 2" descr="ÐÐ¿Ð¾Ð²ÐµÑÐµÐ½Ð¸Ñ Ð¾ ÑÐ¾Ð±ÑÑÐ¸ÑÑ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04800"/>
            <a:ext cx="7315200" cy="5883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69107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91402" y="0"/>
            <a:ext cx="6347713" cy="1320800"/>
          </a:xfrm>
        </p:spPr>
        <p:txBody>
          <a:bodyPr/>
          <a:lstStyle/>
          <a:p>
            <a:r>
              <a:rPr lang="ru-RU" b="1" dirty="0"/>
              <a:t>Структура</a:t>
            </a:r>
            <a:br>
              <a:rPr lang="ru-RU" b="1" dirty="0"/>
            </a:b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21</a:t>
            </a:fld>
            <a:endParaRPr lang="en-US" dirty="0"/>
          </a:p>
        </p:txBody>
      </p:sp>
      <p:sp>
        <p:nvSpPr>
          <p:cNvPr id="5" name="Прямоугольник 4"/>
          <p:cNvSpPr/>
          <p:nvPr/>
        </p:nvSpPr>
        <p:spPr>
          <a:xfrm>
            <a:off x="118648" y="1059588"/>
            <a:ext cx="2624552" cy="1384995"/>
          </a:xfrm>
          <a:prstGeom prst="rect">
            <a:avLst/>
          </a:prstGeom>
        </p:spPr>
        <p:txBody>
          <a:bodyPr wrap="square">
            <a:spAutoFit/>
          </a:bodyPr>
          <a:lstStyle/>
          <a:p>
            <a:r>
              <a:rPr lang="ru-RU" sz="1200" b="1" dirty="0" smtClean="0"/>
              <a:t>1. </a:t>
            </a:r>
            <a:r>
              <a:rPr lang="ru-RU" sz="1200" b="1" dirty="0"/>
              <a:t>Издатель</a:t>
            </a:r>
            <a:r>
              <a:rPr lang="ru-RU" sz="1200" dirty="0"/>
              <a:t> владеет внутренним состоянием, изменение которого интересно отслеживать подписчикам. Издатель содержит механизм подписки: список подписчиков и методы подписки/отписки.</a:t>
            </a:r>
          </a:p>
        </p:txBody>
      </p:sp>
      <p:sp>
        <p:nvSpPr>
          <p:cNvPr id="6" name="Прямоугольник 5"/>
          <p:cNvSpPr/>
          <p:nvPr/>
        </p:nvSpPr>
        <p:spPr>
          <a:xfrm>
            <a:off x="153905" y="3601135"/>
            <a:ext cx="2091152" cy="2893100"/>
          </a:xfrm>
          <a:prstGeom prst="rect">
            <a:avLst/>
          </a:prstGeom>
        </p:spPr>
        <p:txBody>
          <a:bodyPr wrap="square">
            <a:spAutoFit/>
          </a:bodyPr>
          <a:lstStyle/>
          <a:p>
            <a:r>
              <a:rPr lang="ru-RU" sz="1400" b="1" dirty="0" smtClean="0"/>
              <a:t>2. </a:t>
            </a:r>
            <a:r>
              <a:rPr lang="ru-RU" sz="1400" dirty="0"/>
              <a:t>Когда внутреннее состояние издателя меняется, он оповещает своих подписчиков. Для этого издатель проходит по списку подписчиков и вызывает их метод оповещения, заданный в общем интерфейсе подписчиков.</a:t>
            </a:r>
          </a:p>
        </p:txBody>
      </p:sp>
      <p:sp>
        <p:nvSpPr>
          <p:cNvPr id="7" name="Прямоугольник 6"/>
          <p:cNvSpPr/>
          <p:nvPr/>
        </p:nvSpPr>
        <p:spPr>
          <a:xfrm>
            <a:off x="2819400" y="770075"/>
            <a:ext cx="4933848" cy="954107"/>
          </a:xfrm>
          <a:prstGeom prst="rect">
            <a:avLst/>
          </a:prstGeom>
        </p:spPr>
        <p:txBody>
          <a:bodyPr wrap="square">
            <a:spAutoFit/>
          </a:bodyPr>
          <a:lstStyle/>
          <a:p>
            <a:r>
              <a:rPr lang="ru-RU" sz="1400" b="1" dirty="0" smtClean="0"/>
              <a:t>3. </a:t>
            </a:r>
            <a:r>
              <a:rPr lang="ru-RU" sz="1400" b="1" dirty="0"/>
              <a:t>Подписчик</a:t>
            </a:r>
            <a:r>
              <a:rPr lang="ru-RU" sz="1400" dirty="0"/>
              <a:t> определяет интерфейс, которым пользуется издатель для отправки оповещения. В большинстве случаев для этого достаточно единственного метода.</a:t>
            </a:r>
          </a:p>
        </p:txBody>
      </p:sp>
      <p:sp>
        <p:nvSpPr>
          <p:cNvPr id="8" name="Прямоугольник 7"/>
          <p:cNvSpPr/>
          <p:nvPr/>
        </p:nvSpPr>
        <p:spPr>
          <a:xfrm>
            <a:off x="6444676" y="1634975"/>
            <a:ext cx="2243919" cy="2677656"/>
          </a:xfrm>
          <a:prstGeom prst="rect">
            <a:avLst/>
          </a:prstGeom>
        </p:spPr>
        <p:txBody>
          <a:bodyPr wrap="square">
            <a:spAutoFit/>
          </a:bodyPr>
          <a:lstStyle/>
          <a:p>
            <a:r>
              <a:rPr lang="ru-RU" sz="1400" b="1" dirty="0" smtClean="0"/>
              <a:t>4. </a:t>
            </a:r>
            <a:r>
              <a:rPr lang="ru-RU" sz="1400" b="1" dirty="0"/>
              <a:t>Конкретные подписчики</a:t>
            </a:r>
            <a:r>
              <a:rPr lang="ru-RU" sz="1400" dirty="0"/>
              <a:t> выполняют что-то в ответ на оповещение, пришедшее от издателя. Эти классы должны следовать общему интерфейсу подписчиков, чтобы издатель не зависел от конкретных классов подписчиков.</a:t>
            </a:r>
          </a:p>
        </p:txBody>
      </p:sp>
      <p:sp>
        <p:nvSpPr>
          <p:cNvPr id="11" name="Прямоугольник 10"/>
          <p:cNvSpPr/>
          <p:nvPr/>
        </p:nvSpPr>
        <p:spPr>
          <a:xfrm>
            <a:off x="2463421" y="4541173"/>
            <a:ext cx="4165979" cy="2246769"/>
          </a:xfrm>
          <a:prstGeom prst="rect">
            <a:avLst/>
          </a:prstGeom>
        </p:spPr>
        <p:txBody>
          <a:bodyPr wrap="square">
            <a:spAutoFit/>
          </a:bodyPr>
          <a:lstStyle/>
          <a:p>
            <a:r>
              <a:rPr lang="ru-RU" sz="1400" b="1" dirty="0" smtClean="0"/>
              <a:t>5. </a:t>
            </a:r>
            <a:r>
              <a:rPr lang="ru-RU" sz="1400" dirty="0"/>
              <a:t>По приходу оповещения подписчику нужно получить обновлённое состояние издателя. Издатель может передать это состояние через параметры метода оповещения. Более гибкий вариант — передавать через параметры весь объект издателя, чтобы подписчик мог сам получить требуемые данные. Как вариант, подписчик может постоянно хранить ссылку на объект издателя, переданный ему в конструкторе.</a:t>
            </a:r>
          </a:p>
        </p:txBody>
      </p:sp>
      <p:pic>
        <p:nvPicPr>
          <p:cNvPr id="9" name="Picture 2" descr="Ð¡ÑÑÑÐºÑÑÑÐ° ÐºÐ»Ð°ÑÑÐ¾Ð² Ð¿Ð°ÑÑÐµÑÐ½Ð° ÐÐ°Ð±Ð»ÑÐ´Ð°ÑÐµÐ»Ñ"/>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545" y="1766837"/>
            <a:ext cx="5810250" cy="2952751"/>
          </a:xfrm>
          <a:prstGeom prst="rect">
            <a:avLst/>
          </a:prstGeom>
          <a:noFill/>
          <a:extLst>
            <a:ext uri="{909E8E84-426E-40DD-AFC4-6F175D3DCCD1}">
              <a14:hiddenFill xmlns:a14="http://schemas.microsoft.com/office/drawing/2010/main">
                <a:solidFill>
                  <a:srgbClr val="FFFFFF"/>
                </a:solidFill>
              </a14:hiddenFill>
            </a:ext>
          </a:extLst>
        </p:spPr>
      </p:pic>
      <p:sp>
        <p:nvSpPr>
          <p:cNvPr id="12" name="Прямоугольник 11"/>
          <p:cNvSpPr/>
          <p:nvPr/>
        </p:nvSpPr>
        <p:spPr>
          <a:xfrm>
            <a:off x="6697159" y="4482374"/>
            <a:ext cx="2243919" cy="1600438"/>
          </a:xfrm>
          <a:prstGeom prst="rect">
            <a:avLst/>
          </a:prstGeom>
        </p:spPr>
        <p:txBody>
          <a:bodyPr wrap="square">
            <a:spAutoFit/>
          </a:bodyPr>
          <a:lstStyle/>
          <a:p>
            <a:r>
              <a:rPr lang="ru-RU" sz="1400" b="1" dirty="0" smtClean="0"/>
              <a:t>6. </a:t>
            </a:r>
            <a:r>
              <a:rPr lang="ru-RU" sz="1400" b="1" dirty="0"/>
              <a:t>Клиент</a:t>
            </a:r>
            <a:r>
              <a:rPr lang="ru-RU" sz="1400" dirty="0"/>
              <a:t> создаёт объекты издателей и подписчиков, а затем регистрирует подписчиков на обновления в издателях.</a:t>
            </a:r>
          </a:p>
        </p:txBody>
      </p:sp>
    </p:spTree>
    <p:extLst>
      <p:ext uri="{BB962C8B-B14F-4D97-AF65-F5344CB8AC3E}">
        <p14:creationId xmlns:p14="http://schemas.microsoft.com/office/powerpoint/2010/main" val="4115809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11" grpId="0"/>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6D22F896-40B5-4ADD-8801-0D06FADFA095}" type="slidenum">
              <a:rPr lang="en-US" smtClean="0"/>
              <a:t>22</a:t>
            </a:fld>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164843"/>
            <a:ext cx="8686800" cy="41835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55829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0"/>
            <a:ext cx="6347713" cy="1320800"/>
          </a:xfrm>
        </p:spPr>
        <p:txBody>
          <a:bodyPr/>
          <a:lstStyle/>
          <a:p>
            <a:r>
              <a:rPr lang="ru-RU" dirty="0" smtClean="0"/>
              <a:t>Проблема</a:t>
            </a: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23</a:t>
            </a:fld>
            <a:endParaRPr lang="en-US" dirty="0"/>
          </a:p>
        </p:txBody>
      </p:sp>
      <p:pic>
        <p:nvPicPr>
          <p:cNvPr id="5" name="Picture 2" descr="ÐÐ¾Ð½ÐµÑÐ½ÑÐ¹ Ð°Ð²ÑÐ¾Ð¼Ð°Ñ"/>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851030"/>
            <a:ext cx="3438235" cy="236378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ÐÐ¾Ð·Ð¼Ð¾Ð¶Ð½ÑÐµ ÑÐ¾ÑÑÐ¾ÑÐ½Ð¸Ñ Ð´Ð¾ÐºÑÐ¼ÐµÐ½ÑÐ° Ð¸ Ð¿ÐµÑÐµÑÐ¾Ð´Ñ Ð¼ÐµÐ¶Ð´Ñ Ð½Ð¸Ð¼Ð¸"/>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1775" y="1850362"/>
            <a:ext cx="5334000" cy="419100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5"/>
          <p:cNvSpPr>
            <a:spLocks noChangeArrowheads="1"/>
          </p:cNvSpPr>
          <p:nvPr/>
        </p:nvSpPr>
        <p:spPr bwMode="auto">
          <a:xfrm>
            <a:off x="744246" y="3541217"/>
            <a:ext cx="3626142" cy="2631490"/>
          </a:xfrm>
          <a:prstGeom prst="rect">
            <a:avLst/>
          </a:prstGeom>
          <a:noFill/>
          <a:ln>
            <a:noFill/>
          </a:ln>
          <a:effec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0" i="0" u="none" strike="noStrike" cap="none" normalizeH="0" baseline="0" dirty="0" err="1" smtClean="0">
                <a:ln>
                  <a:noFill/>
                </a:ln>
                <a:solidFill>
                  <a:srgbClr val="000000"/>
                </a:solidFill>
                <a:effectLst/>
                <a:latin typeface="Menlo"/>
              </a:rPr>
              <a:t>switch</a:t>
            </a:r>
            <a:r>
              <a:rPr kumimoji="0" lang="ru-RU" altLang="ru-RU" sz="1200" b="0" i="0" u="none" strike="noStrike" cap="none" normalizeH="0" baseline="0" dirty="0" smtClean="0">
                <a:ln>
                  <a:noFill/>
                </a:ln>
                <a:solidFill>
                  <a:srgbClr val="000000"/>
                </a:solidFill>
                <a:effectLst/>
                <a:latin typeface="Menlo"/>
              </a:rPr>
              <a:t> </a:t>
            </a:r>
            <a:r>
              <a:rPr kumimoji="0" lang="ru-RU" altLang="ru-RU" sz="1200" b="0" i="0" u="none" strike="noStrike" cap="none" normalizeH="0" baseline="0" dirty="0" smtClean="0">
                <a:ln>
                  <a:noFill/>
                </a:ln>
                <a:solidFill>
                  <a:srgbClr val="999977"/>
                </a:solidFill>
                <a:effectLst/>
                <a:latin typeface="Menlo"/>
              </a:rPr>
              <a:t>(</a:t>
            </a:r>
            <a:r>
              <a:rPr kumimoji="0" lang="ru-RU" altLang="ru-RU" sz="1200" b="0" i="0" u="none" strike="noStrike" cap="none" normalizeH="0" baseline="0" dirty="0" err="1" smtClean="0">
                <a:ln>
                  <a:noFill/>
                </a:ln>
                <a:solidFill>
                  <a:srgbClr val="000000"/>
                </a:solidFill>
                <a:effectLst/>
                <a:latin typeface="Menlo"/>
              </a:rPr>
              <a:t>state</a:t>
            </a:r>
            <a:r>
              <a:rPr kumimoji="0" lang="ru-RU" altLang="ru-RU" sz="1200" b="0" i="0" u="none" strike="noStrike" cap="none" normalizeH="0" baseline="0" dirty="0" smtClean="0">
                <a:ln>
                  <a:noFill/>
                </a:ln>
                <a:solidFill>
                  <a:srgbClr val="999977"/>
                </a:solidFill>
                <a:effectLst/>
                <a:latin typeface="Menlo"/>
              </a:rPr>
              <a:t>)</a:t>
            </a:r>
            <a:r>
              <a:rPr kumimoji="0" lang="ru-RU" altLang="ru-RU" sz="1200" b="0" i="0" u="none" strike="noStrike" cap="none" normalizeH="0" baseline="0" dirty="0" smtClean="0">
                <a:ln>
                  <a:noFill/>
                </a:ln>
                <a:solidFill>
                  <a:srgbClr val="000000"/>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0" i="0" u="none" strike="noStrike" cap="none" normalizeH="0" baseline="0" dirty="0" smtClean="0">
                <a:ln>
                  <a:noFill/>
                </a:ln>
                <a:solidFill>
                  <a:srgbClr val="999977"/>
                </a:solidFill>
                <a:effectLst/>
                <a:latin typeface="Menlo"/>
              </a:rPr>
              <a:t>{</a:t>
            </a:r>
            <a:r>
              <a:rPr kumimoji="0" lang="ru-RU" altLang="ru-RU" sz="1200" b="0" i="0" u="none" strike="noStrike" cap="none" normalizeH="0" baseline="0" dirty="0" smtClean="0">
                <a:ln>
                  <a:noFill/>
                </a:ln>
                <a:solidFill>
                  <a:srgbClr val="000000"/>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0" i="0" u="none" strike="noStrike" cap="none" normalizeH="0" baseline="0" dirty="0" smtClean="0">
                <a:ln>
                  <a:noFill/>
                </a:ln>
                <a:solidFill>
                  <a:srgbClr val="DD1144"/>
                </a:solidFill>
                <a:effectLst/>
                <a:latin typeface="Menlo"/>
              </a:rPr>
              <a:t>"</a:t>
            </a:r>
            <a:r>
              <a:rPr kumimoji="0" lang="ru-RU" altLang="ru-RU" sz="1200" b="0" i="0" u="none" strike="noStrike" cap="none" normalizeH="0" baseline="0" dirty="0" err="1" smtClean="0">
                <a:ln>
                  <a:noFill/>
                </a:ln>
                <a:solidFill>
                  <a:srgbClr val="DD1144"/>
                </a:solidFill>
                <a:effectLst/>
                <a:latin typeface="Menlo"/>
              </a:rPr>
              <a:t>draft</a:t>
            </a:r>
            <a:r>
              <a:rPr kumimoji="0" lang="ru-RU" altLang="ru-RU" sz="1200" b="0" i="0" u="none" strike="noStrike" cap="none" normalizeH="0" baseline="0" dirty="0" smtClean="0">
                <a:ln>
                  <a:noFill/>
                </a:ln>
                <a:solidFill>
                  <a:srgbClr val="DD1144"/>
                </a:solidFill>
                <a:effectLst/>
                <a:latin typeface="Menlo"/>
              </a:rPr>
              <a:t>"</a:t>
            </a:r>
            <a:r>
              <a:rPr kumimoji="0" lang="ru-RU" altLang="ru-RU" sz="1200" b="0" i="0" u="none" strike="noStrike" cap="none" normalizeH="0" baseline="0" dirty="0" smtClean="0">
                <a:ln>
                  <a:noFill/>
                </a:ln>
                <a:solidFill>
                  <a:srgbClr val="999977"/>
                </a:solidFill>
                <a:effectLst/>
                <a:latin typeface="Menlo"/>
              </a:rPr>
              <a:t>:</a:t>
            </a:r>
            <a:r>
              <a:rPr kumimoji="0" lang="ru-RU" altLang="ru-RU" sz="1200" b="0" i="0" u="none" strike="noStrike" cap="none" normalizeH="0" baseline="0" dirty="0" smtClean="0">
                <a:ln>
                  <a:noFill/>
                </a:ln>
                <a:solidFill>
                  <a:srgbClr val="000000"/>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lang="ru-RU" altLang="ru-RU" sz="1200" dirty="0">
                <a:solidFill>
                  <a:srgbClr val="000000"/>
                </a:solidFill>
                <a:latin typeface="Menlo"/>
              </a:rPr>
              <a:t> </a:t>
            </a:r>
            <a:r>
              <a:rPr lang="ru-RU" altLang="ru-RU" sz="1200" dirty="0" smtClean="0">
                <a:solidFill>
                  <a:srgbClr val="000000"/>
                </a:solidFill>
                <a:latin typeface="Menlo"/>
              </a:rPr>
              <a:t>    </a:t>
            </a:r>
            <a:r>
              <a:rPr kumimoji="0" lang="ru-RU" altLang="ru-RU" sz="1200" b="0" i="0" u="none" strike="noStrike" cap="none" normalizeH="0" baseline="0" dirty="0" err="1" smtClean="0">
                <a:ln>
                  <a:noFill/>
                </a:ln>
                <a:solidFill>
                  <a:srgbClr val="000000"/>
                </a:solidFill>
                <a:effectLst/>
                <a:latin typeface="Menlo"/>
              </a:rPr>
              <a:t>state</a:t>
            </a:r>
            <a:r>
              <a:rPr kumimoji="0" lang="ru-RU" altLang="ru-RU" sz="1200" b="0" i="0" u="none" strike="noStrike" cap="none" normalizeH="0" baseline="0" dirty="0" smtClean="0">
                <a:ln>
                  <a:noFill/>
                </a:ln>
                <a:solidFill>
                  <a:srgbClr val="000000"/>
                </a:solidFill>
                <a:effectLst/>
                <a:latin typeface="Menlo"/>
              </a:rPr>
              <a:t> = </a:t>
            </a:r>
            <a:r>
              <a:rPr kumimoji="0" lang="ru-RU" altLang="ru-RU" sz="1200" b="0" i="0" u="none" strike="noStrike" cap="none" normalizeH="0" baseline="0" dirty="0" smtClean="0">
                <a:ln>
                  <a:noFill/>
                </a:ln>
                <a:solidFill>
                  <a:srgbClr val="DD1144"/>
                </a:solidFill>
                <a:effectLst/>
                <a:latin typeface="Menlo"/>
              </a:rPr>
              <a:t>"</a:t>
            </a:r>
            <a:r>
              <a:rPr kumimoji="0" lang="ru-RU" altLang="ru-RU" sz="1200" b="0" i="0" u="none" strike="noStrike" cap="none" normalizeH="0" baseline="0" dirty="0" err="1" smtClean="0">
                <a:ln>
                  <a:noFill/>
                </a:ln>
                <a:solidFill>
                  <a:srgbClr val="DD1144"/>
                </a:solidFill>
                <a:effectLst/>
                <a:latin typeface="Menlo"/>
              </a:rPr>
              <a:t>moderation</a:t>
            </a:r>
            <a:r>
              <a:rPr kumimoji="0" lang="ru-RU" altLang="ru-RU" sz="1200" b="0" i="0" u="none" strike="noStrike" cap="none" normalizeH="0" baseline="0" dirty="0" smtClean="0">
                <a:ln>
                  <a:noFill/>
                </a:ln>
                <a:solidFill>
                  <a:srgbClr val="DD1144"/>
                </a:solidFill>
                <a:effectLst/>
                <a:latin typeface="Menlo"/>
              </a:rPr>
              <a:t>"</a:t>
            </a:r>
            <a:r>
              <a:rPr kumimoji="0" lang="ru-RU" altLang="ru-RU" sz="1200" b="0" i="0" u="none" strike="noStrike" cap="none" normalizeH="0" baseline="0" dirty="0" smtClean="0">
                <a:ln>
                  <a:noFill/>
                </a:ln>
                <a:solidFill>
                  <a:srgbClr val="999977"/>
                </a:solidFill>
                <a:effectLst/>
                <a:latin typeface="Menlo"/>
              </a:rPr>
              <a:t>;</a:t>
            </a:r>
            <a:r>
              <a:rPr kumimoji="0" lang="ru-RU" altLang="ru-RU" sz="1200" b="0" i="0" u="none" strike="noStrike" cap="none" normalizeH="0" baseline="0" dirty="0" smtClean="0">
                <a:ln>
                  <a:noFill/>
                </a:ln>
                <a:solidFill>
                  <a:srgbClr val="000000"/>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lang="ru-RU" altLang="ru-RU" sz="1200" dirty="0">
                <a:solidFill>
                  <a:srgbClr val="000000"/>
                </a:solidFill>
                <a:latin typeface="Menlo"/>
              </a:rPr>
              <a:t> </a:t>
            </a:r>
            <a:r>
              <a:rPr lang="ru-RU" altLang="ru-RU" sz="1200" dirty="0" smtClean="0">
                <a:solidFill>
                  <a:srgbClr val="000000"/>
                </a:solidFill>
                <a:latin typeface="Menlo"/>
              </a:rPr>
              <a:t>    </a:t>
            </a:r>
            <a:r>
              <a:rPr kumimoji="0" lang="ru-RU" altLang="ru-RU" sz="1200" b="0" i="0" u="none" strike="noStrike" cap="none" normalizeH="0" baseline="0" dirty="0" err="1" smtClean="0">
                <a:ln>
                  <a:noFill/>
                </a:ln>
                <a:solidFill>
                  <a:srgbClr val="000000"/>
                </a:solidFill>
                <a:effectLst/>
                <a:latin typeface="Menlo"/>
              </a:rPr>
              <a:t>break</a:t>
            </a:r>
            <a:r>
              <a:rPr kumimoji="0" lang="ru-RU" altLang="ru-RU" sz="1200" b="0" i="0" u="none" strike="noStrike" cap="none" normalizeH="0" baseline="0" dirty="0" smtClean="0">
                <a:ln>
                  <a:noFill/>
                </a:ln>
                <a:solidFill>
                  <a:srgbClr val="999977"/>
                </a:solidFill>
                <a:effectLst/>
                <a:latin typeface="Menlo"/>
              </a:rPr>
              <a:t>;</a:t>
            </a:r>
            <a:r>
              <a:rPr kumimoji="0" lang="ru-RU" altLang="ru-RU" sz="1200" b="0" i="0" u="none" strike="noStrike" cap="none" normalizeH="0" baseline="0" dirty="0" smtClean="0">
                <a:ln>
                  <a:noFill/>
                </a:ln>
                <a:solidFill>
                  <a:srgbClr val="000000"/>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0" i="0" u="none" strike="noStrike" cap="none" normalizeH="0" baseline="0" dirty="0" smtClean="0">
                <a:ln>
                  <a:noFill/>
                </a:ln>
                <a:solidFill>
                  <a:srgbClr val="DD1144"/>
                </a:solidFill>
                <a:effectLst/>
                <a:latin typeface="Menlo"/>
              </a:rPr>
              <a:t>"</a:t>
            </a:r>
            <a:r>
              <a:rPr kumimoji="0" lang="ru-RU" altLang="ru-RU" sz="1200" b="0" i="0" u="none" strike="noStrike" cap="none" normalizeH="0" baseline="0" dirty="0" err="1" smtClean="0">
                <a:ln>
                  <a:noFill/>
                </a:ln>
                <a:solidFill>
                  <a:srgbClr val="DD1144"/>
                </a:solidFill>
                <a:effectLst/>
                <a:latin typeface="Menlo"/>
              </a:rPr>
              <a:t>moderation</a:t>
            </a:r>
            <a:r>
              <a:rPr kumimoji="0" lang="ru-RU" altLang="ru-RU" sz="1200" b="0" i="0" u="none" strike="noStrike" cap="none" normalizeH="0" baseline="0" dirty="0" smtClean="0">
                <a:ln>
                  <a:noFill/>
                </a:ln>
                <a:solidFill>
                  <a:srgbClr val="DD1144"/>
                </a:solidFill>
                <a:effectLst/>
                <a:latin typeface="Menlo"/>
              </a:rPr>
              <a:t>"</a:t>
            </a:r>
            <a:r>
              <a:rPr kumimoji="0" lang="ru-RU" altLang="ru-RU" sz="1200" b="0" i="0" u="none" strike="noStrike" cap="none" normalizeH="0" baseline="0" dirty="0" smtClean="0">
                <a:ln>
                  <a:noFill/>
                </a:ln>
                <a:solidFill>
                  <a:srgbClr val="999977"/>
                </a:solidFill>
                <a:effectLst/>
                <a:latin typeface="Menlo"/>
              </a:rPr>
              <a:t>:</a:t>
            </a:r>
            <a:r>
              <a:rPr kumimoji="0" lang="ru-RU" altLang="ru-RU" sz="1200" b="0" i="0" u="none" strike="noStrike" cap="none" normalizeH="0" baseline="0" dirty="0" smtClean="0">
                <a:ln>
                  <a:noFill/>
                </a:ln>
                <a:solidFill>
                  <a:srgbClr val="000000"/>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lang="ru-RU" altLang="ru-RU" sz="1200" b="1" dirty="0">
                <a:solidFill>
                  <a:srgbClr val="000000"/>
                </a:solidFill>
                <a:latin typeface="Menlo"/>
              </a:rPr>
              <a:t> </a:t>
            </a:r>
            <a:r>
              <a:rPr lang="ru-RU" altLang="ru-RU" sz="1200" b="1" dirty="0" smtClean="0">
                <a:solidFill>
                  <a:srgbClr val="000000"/>
                </a:solidFill>
                <a:latin typeface="Menlo"/>
              </a:rPr>
              <a:t>    </a:t>
            </a:r>
            <a:r>
              <a:rPr kumimoji="0" lang="ru-RU" altLang="ru-RU" sz="1200" b="1" i="0" u="none" strike="noStrike" cap="none" normalizeH="0" baseline="0" dirty="0" err="1" smtClean="0">
                <a:ln>
                  <a:noFill/>
                </a:ln>
                <a:solidFill>
                  <a:srgbClr val="000000"/>
                </a:solidFill>
                <a:effectLst/>
                <a:latin typeface="Menlo"/>
              </a:rPr>
              <a:t>if</a:t>
            </a:r>
            <a:r>
              <a:rPr kumimoji="0" lang="ru-RU" altLang="ru-RU" sz="1200" b="0" i="0" u="none" strike="noStrike" cap="none" normalizeH="0" baseline="0" dirty="0" smtClean="0">
                <a:ln>
                  <a:noFill/>
                </a:ln>
                <a:solidFill>
                  <a:srgbClr val="000000"/>
                </a:solidFill>
                <a:effectLst/>
                <a:latin typeface="Menlo"/>
              </a:rPr>
              <a:t> </a:t>
            </a:r>
            <a:r>
              <a:rPr kumimoji="0" lang="ru-RU" altLang="ru-RU" sz="1200" b="0" i="0" u="none" strike="noStrike" cap="none" normalizeH="0" baseline="0" dirty="0" smtClean="0">
                <a:ln>
                  <a:noFill/>
                </a:ln>
                <a:solidFill>
                  <a:srgbClr val="999977"/>
                </a:solidFill>
                <a:effectLst/>
                <a:latin typeface="Menlo"/>
              </a:rPr>
              <a:t>(</a:t>
            </a:r>
            <a:r>
              <a:rPr kumimoji="0" lang="ru-RU" altLang="ru-RU" sz="1200" b="0" i="0" u="none" strike="noStrike" cap="none" normalizeH="0" baseline="0" dirty="0" err="1" smtClean="0">
                <a:ln>
                  <a:noFill/>
                </a:ln>
                <a:solidFill>
                  <a:srgbClr val="000000"/>
                </a:solidFill>
                <a:effectLst/>
                <a:latin typeface="Menlo"/>
              </a:rPr>
              <a:t>currentUser.role</a:t>
            </a:r>
            <a:r>
              <a:rPr kumimoji="0" lang="ru-RU" altLang="ru-RU" sz="1200" b="0" i="0" u="none" strike="noStrike" cap="none" normalizeH="0" baseline="0" dirty="0" smtClean="0">
                <a:ln>
                  <a:noFill/>
                </a:ln>
                <a:solidFill>
                  <a:srgbClr val="000000"/>
                </a:solidFill>
                <a:effectLst/>
                <a:latin typeface="Menlo"/>
              </a:rPr>
              <a:t> == </a:t>
            </a:r>
            <a:r>
              <a:rPr kumimoji="0" lang="ru-RU" altLang="ru-RU" sz="1200" b="0" i="0" u="none" strike="noStrike" cap="none" normalizeH="0" baseline="0" dirty="0" smtClean="0">
                <a:ln>
                  <a:noFill/>
                </a:ln>
                <a:solidFill>
                  <a:srgbClr val="DD1144"/>
                </a:solidFill>
                <a:effectLst/>
                <a:latin typeface="Menlo"/>
              </a:rPr>
              <a:t>'</a:t>
            </a:r>
            <a:r>
              <a:rPr kumimoji="0" lang="ru-RU" altLang="ru-RU" sz="1200" b="0" i="0" u="none" strike="noStrike" cap="none" normalizeH="0" baseline="0" dirty="0" err="1" smtClean="0">
                <a:ln>
                  <a:noFill/>
                </a:ln>
                <a:solidFill>
                  <a:srgbClr val="DD1144"/>
                </a:solidFill>
                <a:effectLst/>
                <a:latin typeface="Menlo"/>
              </a:rPr>
              <a:t>admin</a:t>
            </a:r>
            <a:r>
              <a:rPr kumimoji="0" lang="ru-RU" altLang="ru-RU" sz="1200" b="0" i="0" u="none" strike="noStrike" cap="none" normalizeH="0" baseline="0" dirty="0" smtClean="0">
                <a:ln>
                  <a:noFill/>
                </a:ln>
                <a:solidFill>
                  <a:srgbClr val="DD1144"/>
                </a:solidFill>
                <a:effectLst/>
                <a:latin typeface="Menlo"/>
              </a:rPr>
              <a:t>'</a:t>
            </a:r>
            <a:r>
              <a:rPr kumimoji="0" lang="ru-RU" altLang="ru-RU" sz="1200" b="0" i="0" u="none" strike="noStrike" cap="none" normalizeH="0" baseline="0" dirty="0" smtClean="0">
                <a:ln>
                  <a:noFill/>
                </a:ln>
                <a:solidFill>
                  <a:srgbClr val="999977"/>
                </a:solidFill>
                <a:effectLst/>
                <a:latin typeface="Menlo"/>
              </a:rPr>
              <a:t>)</a:t>
            </a:r>
            <a:r>
              <a:rPr kumimoji="0" lang="ru-RU" altLang="ru-RU" sz="1200" b="0" i="0" u="none" strike="noStrike" cap="none" normalizeH="0" baseline="0" dirty="0" smtClean="0">
                <a:ln>
                  <a:noFill/>
                </a:ln>
                <a:solidFill>
                  <a:srgbClr val="000000"/>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0" i="0" u="none" strike="noStrike" cap="none" normalizeH="0" baseline="0" dirty="0" smtClean="0">
                <a:ln>
                  <a:noFill/>
                </a:ln>
                <a:solidFill>
                  <a:srgbClr val="000000"/>
                </a:solidFill>
                <a:effectLst/>
                <a:latin typeface="Menlo"/>
              </a:rPr>
              <a:t>         </a:t>
            </a:r>
            <a:r>
              <a:rPr kumimoji="0" lang="ru-RU" altLang="ru-RU" sz="1200" b="0" i="0" u="none" strike="noStrike" cap="none" normalizeH="0" baseline="0" dirty="0" err="1" smtClean="0">
                <a:ln>
                  <a:noFill/>
                </a:ln>
                <a:solidFill>
                  <a:srgbClr val="000000"/>
                </a:solidFill>
                <a:effectLst/>
                <a:latin typeface="Menlo"/>
              </a:rPr>
              <a:t>state</a:t>
            </a:r>
            <a:r>
              <a:rPr kumimoji="0" lang="ru-RU" altLang="ru-RU" sz="1200" b="0" i="0" u="none" strike="noStrike" cap="none" normalizeH="0" baseline="0" dirty="0" smtClean="0">
                <a:ln>
                  <a:noFill/>
                </a:ln>
                <a:solidFill>
                  <a:srgbClr val="000000"/>
                </a:solidFill>
                <a:effectLst/>
                <a:latin typeface="Menlo"/>
              </a:rPr>
              <a:t> = </a:t>
            </a:r>
            <a:r>
              <a:rPr kumimoji="0" lang="ru-RU" altLang="ru-RU" sz="1200" b="0" i="0" u="none" strike="noStrike" cap="none" normalizeH="0" baseline="0" dirty="0" smtClean="0">
                <a:ln>
                  <a:noFill/>
                </a:ln>
                <a:solidFill>
                  <a:srgbClr val="DD1144"/>
                </a:solidFill>
                <a:effectLst/>
                <a:latin typeface="Menlo"/>
              </a:rPr>
              <a:t>"</a:t>
            </a:r>
            <a:r>
              <a:rPr kumimoji="0" lang="ru-RU" altLang="ru-RU" sz="1200" b="0" i="0" u="none" strike="noStrike" cap="none" normalizeH="0" baseline="0" dirty="0" err="1" smtClean="0">
                <a:ln>
                  <a:noFill/>
                </a:ln>
                <a:solidFill>
                  <a:srgbClr val="DD1144"/>
                </a:solidFill>
                <a:effectLst/>
                <a:latin typeface="Menlo"/>
              </a:rPr>
              <a:t>published</a:t>
            </a:r>
            <a:r>
              <a:rPr kumimoji="0" lang="ru-RU" altLang="ru-RU" sz="1200" b="0" i="0" u="none" strike="noStrike" cap="none" normalizeH="0" baseline="0" dirty="0" smtClean="0">
                <a:ln>
                  <a:noFill/>
                </a:ln>
                <a:solidFill>
                  <a:srgbClr val="DD1144"/>
                </a:solidFill>
                <a:effectLst/>
                <a:latin typeface="Menlo"/>
              </a:rPr>
              <a:t>"</a:t>
            </a:r>
            <a:r>
              <a:rPr kumimoji="0" lang="ru-RU" altLang="ru-RU" sz="1200" b="0" i="0" u="none" strike="noStrike" cap="none" normalizeH="0" baseline="0" dirty="0" smtClean="0">
                <a:ln>
                  <a:noFill/>
                </a:ln>
                <a:solidFill>
                  <a:srgbClr val="000000"/>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0" i="0" u="none" strike="noStrike" cap="none" normalizeH="0" baseline="0" dirty="0" smtClean="0">
                <a:ln>
                  <a:noFill/>
                </a:ln>
                <a:solidFill>
                  <a:srgbClr val="000000"/>
                </a:solidFill>
                <a:effectLst/>
                <a:latin typeface="Menlo"/>
              </a:rPr>
              <a:t>     </a:t>
            </a:r>
            <a:r>
              <a:rPr kumimoji="0" lang="ru-RU" altLang="ru-RU" sz="1200" b="0" i="0" u="none" strike="noStrike" cap="none" normalizeH="0" baseline="0" dirty="0" err="1" smtClean="0">
                <a:ln>
                  <a:noFill/>
                </a:ln>
                <a:solidFill>
                  <a:srgbClr val="000000"/>
                </a:solidFill>
                <a:effectLst/>
                <a:latin typeface="Menlo"/>
              </a:rPr>
              <a:t>break</a:t>
            </a:r>
            <a:r>
              <a:rPr kumimoji="0" lang="ru-RU" altLang="ru-RU" sz="1200" b="0" i="0" u="none" strike="noStrike" cap="none" normalizeH="0" baseline="0" dirty="0" smtClean="0">
                <a:ln>
                  <a:noFill/>
                </a:ln>
                <a:solidFill>
                  <a:srgbClr val="999977"/>
                </a:solidFill>
                <a:effectLst/>
                <a:latin typeface="Menlo"/>
              </a:rPr>
              <a:t>;</a:t>
            </a:r>
            <a:r>
              <a:rPr kumimoji="0" lang="ru-RU" altLang="ru-RU" sz="1200" b="0" i="0" u="none" strike="noStrike" cap="none" normalizeH="0" baseline="0" dirty="0" smtClean="0">
                <a:ln>
                  <a:noFill/>
                </a:ln>
                <a:solidFill>
                  <a:srgbClr val="000000"/>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0" i="0" u="none" strike="noStrike" cap="none" normalizeH="0" baseline="0" dirty="0" smtClean="0">
                <a:ln>
                  <a:noFill/>
                </a:ln>
                <a:solidFill>
                  <a:srgbClr val="DD1144"/>
                </a:solidFill>
                <a:effectLst/>
                <a:latin typeface="Menlo"/>
              </a:rPr>
              <a:t>"</a:t>
            </a:r>
            <a:r>
              <a:rPr kumimoji="0" lang="ru-RU" altLang="ru-RU" sz="1200" b="0" i="0" u="none" strike="noStrike" cap="none" normalizeH="0" baseline="0" dirty="0" err="1" smtClean="0">
                <a:ln>
                  <a:noFill/>
                </a:ln>
                <a:solidFill>
                  <a:srgbClr val="DD1144"/>
                </a:solidFill>
                <a:effectLst/>
                <a:latin typeface="Menlo"/>
              </a:rPr>
              <a:t>published</a:t>
            </a:r>
            <a:r>
              <a:rPr kumimoji="0" lang="ru-RU" altLang="ru-RU" sz="1200" b="0" i="0" u="none" strike="noStrike" cap="none" normalizeH="0" baseline="0" dirty="0" smtClean="0">
                <a:ln>
                  <a:noFill/>
                </a:ln>
                <a:solidFill>
                  <a:srgbClr val="DD1144"/>
                </a:solidFill>
                <a:effectLst/>
                <a:latin typeface="Menlo"/>
              </a:rPr>
              <a:t>"</a:t>
            </a:r>
            <a:r>
              <a:rPr kumimoji="0" lang="ru-RU" altLang="ru-RU" sz="1200" b="0" i="0" u="none" strike="noStrike" cap="none" normalizeH="0" baseline="0" dirty="0" smtClean="0">
                <a:ln>
                  <a:noFill/>
                </a:ln>
                <a:solidFill>
                  <a:srgbClr val="999977"/>
                </a:solidFill>
                <a:effectLst/>
                <a:latin typeface="Menlo"/>
              </a:rPr>
              <a:t>:</a:t>
            </a:r>
            <a:r>
              <a:rPr kumimoji="0" lang="ru-RU" altLang="ru-RU" sz="1200" b="0" i="0" u="none" strike="noStrike" cap="none" normalizeH="0" baseline="0" dirty="0" smtClean="0">
                <a:ln>
                  <a:noFill/>
                </a:ln>
                <a:solidFill>
                  <a:srgbClr val="000000"/>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lang="ru-RU" altLang="ru-RU" sz="1200" dirty="0">
                <a:solidFill>
                  <a:srgbClr val="000000"/>
                </a:solidFill>
                <a:latin typeface="Menlo"/>
              </a:rPr>
              <a:t> </a:t>
            </a:r>
            <a:r>
              <a:rPr lang="ru-RU" altLang="ru-RU" sz="1200" dirty="0" smtClean="0">
                <a:solidFill>
                  <a:srgbClr val="000000"/>
                </a:solidFill>
                <a:latin typeface="Menlo"/>
              </a:rPr>
              <a:t>    </a:t>
            </a:r>
            <a:r>
              <a:rPr kumimoji="0" lang="ru-RU" altLang="ru-RU" sz="1200" b="0" i="0" u="none" strike="noStrike" cap="none" normalizeH="0" baseline="0" dirty="0" smtClean="0">
                <a:ln>
                  <a:noFill/>
                </a:ln>
                <a:solidFill>
                  <a:srgbClr val="009900"/>
                </a:solidFill>
                <a:effectLst/>
                <a:latin typeface="Menlo"/>
              </a:rPr>
              <a:t>// </a:t>
            </a:r>
            <a:r>
              <a:rPr kumimoji="0" lang="ru-RU" altLang="ru-RU" sz="1200" b="0" i="0" u="none" strike="noStrike" cap="none" normalizeH="0" baseline="0" dirty="0" err="1" smtClean="0">
                <a:ln>
                  <a:noFill/>
                </a:ln>
                <a:solidFill>
                  <a:srgbClr val="009900"/>
                </a:solidFill>
                <a:effectLst/>
                <a:latin typeface="Menlo"/>
              </a:rPr>
              <a:t>Do</a:t>
            </a:r>
            <a:r>
              <a:rPr kumimoji="0" lang="ru-RU" altLang="ru-RU" sz="1200" b="0" i="0" u="none" strike="noStrike" cap="none" normalizeH="0" baseline="0" dirty="0" smtClean="0">
                <a:ln>
                  <a:noFill/>
                </a:ln>
                <a:solidFill>
                  <a:srgbClr val="009900"/>
                </a:solidFill>
                <a:effectLst/>
                <a:latin typeface="Menlo"/>
              </a:rPr>
              <a:t> </a:t>
            </a:r>
            <a:r>
              <a:rPr kumimoji="0" lang="ru-RU" altLang="ru-RU" sz="1200" b="0" i="0" u="none" strike="noStrike" cap="none" normalizeH="0" baseline="0" dirty="0" err="1" smtClean="0">
                <a:ln>
                  <a:noFill/>
                </a:ln>
                <a:solidFill>
                  <a:srgbClr val="009900"/>
                </a:solidFill>
                <a:effectLst/>
                <a:latin typeface="Menlo"/>
              </a:rPr>
              <a:t>nothing</a:t>
            </a:r>
            <a:r>
              <a:rPr kumimoji="0" lang="ru-RU" altLang="ru-RU" sz="1200" b="0" i="0" u="none" strike="noStrike" cap="none" normalizeH="0" baseline="0" dirty="0" smtClean="0">
                <a:ln>
                  <a:noFill/>
                </a:ln>
                <a:solidFill>
                  <a:srgbClr val="009900"/>
                </a:solidFill>
                <a:effectLst/>
                <a:latin typeface="Menlo"/>
              </a:rPr>
              <a:t>.</a:t>
            </a:r>
            <a:r>
              <a:rPr kumimoji="0" lang="ru-RU" altLang="ru-RU" sz="1200" b="0" i="0" u="none" strike="noStrike" cap="none" normalizeH="0" baseline="0" dirty="0" smtClean="0">
                <a:ln>
                  <a:noFill/>
                </a:ln>
                <a:solidFill>
                  <a:srgbClr val="000000"/>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0" i="0" u="none" strike="noStrike" cap="none" normalizeH="0" baseline="0" dirty="0" smtClean="0">
                <a:ln>
                  <a:noFill/>
                </a:ln>
                <a:solidFill>
                  <a:srgbClr val="000000"/>
                </a:solidFill>
                <a:effectLst/>
                <a:latin typeface="Menlo"/>
              </a:rPr>
              <a:t>     </a:t>
            </a:r>
            <a:r>
              <a:rPr kumimoji="0" lang="ru-RU" altLang="ru-RU" sz="1200" b="0" i="0" u="none" strike="noStrike" cap="none" normalizeH="0" baseline="0" dirty="0" err="1" smtClean="0">
                <a:ln>
                  <a:noFill/>
                </a:ln>
                <a:solidFill>
                  <a:srgbClr val="000000"/>
                </a:solidFill>
                <a:effectLst/>
                <a:latin typeface="Menlo"/>
              </a:rPr>
              <a:t>break</a:t>
            </a:r>
            <a:r>
              <a:rPr kumimoji="0" lang="ru-RU" altLang="ru-RU" sz="1200" b="0" i="0" u="none" strike="noStrike" cap="none" normalizeH="0" baseline="0" dirty="0" smtClean="0">
                <a:ln>
                  <a:noFill/>
                </a:ln>
                <a:solidFill>
                  <a:srgbClr val="999977"/>
                </a:solidFill>
                <a:effectLst/>
                <a:latin typeface="Menlo"/>
              </a:rPr>
              <a:t>;</a:t>
            </a:r>
            <a:r>
              <a:rPr kumimoji="0" lang="ru-RU" altLang="ru-RU" sz="1200" b="0" i="0" u="none" strike="noStrike" cap="none" normalizeH="0" baseline="0" dirty="0" smtClean="0">
                <a:ln>
                  <a:noFill/>
                </a:ln>
                <a:solidFill>
                  <a:srgbClr val="000000"/>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0" i="0" u="none" strike="noStrike" cap="none" normalizeH="0" baseline="0" dirty="0" smtClean="0">
                <a:ln>
                  <a:noFill/>
                </a:ln>
                <a:solidFill>
                  <a:srgbClr val="999977"/>
                </a:solidFill>
                <a:effectLst/>
                <a:latin typeface="Menl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94370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91402" y="0"/>
            <a:ext cx="6347713" cy="1320800"/>
          </a:xfrm>
        </p:spPr>
        <p:txBody>
          <a:bodyPr/>
          <a:lstStyle/>
          <a:p>
            <a:r>
              <a:rPr lang="ru-RU" dirty="0" smtClean="0"/>
              <a:t>Решение</a:t>
            </a: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24</a:t>
            </a:fld>
            <a:endParaRPr lang="en-US" dirty="0"/>
          </a:p>
        </p:txBody>
      </p:sp>
      <p:pic>
        <p:nvPicPr>
          <p:cNvPr id="3" name="Picture 2" descr="Ð¡ÑÑÐ°Ð½Ð¸ÑÐ° Ð´ÐµÐ»ÐµÐ³Ð¸ÑÑÐµÑ Ð²ÑÐ¿Ð¾Ð»Ð½ÐµÐ½Ð¸Ðµ ÑÐ²Ð¾ÐµÐ¼Ñ Ð°ÐºÑÐ¸Ð²Ð½Ð¾Ð¼Ñ ÑÐ¾ÑÑÐ¾ÑÐ½Ð¸Ñ"/>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799" y="684284"/>
            <a:ext cx="6652513" cy="434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13477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91402" y="0"/>
            <a:ext cx="6347713" cy="1320800"/>
          </a:xfrm>
        </p:spPr>
        <p:txBody>
          <a:bodyPr/>
          <a:lstStyle/>
          <a:p>
            <a:r>
              <a:rPr lang="ru-RU" b="1" dirty="0"/>
              <a:t>Структура</a:t>
            </a:r>
            <a:br>
              <a:rPr lang="ru-RU" b="1" dirty="0"/>
            </a:b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25</a:t>
            </a:fld>
            <a:endParaRPr lang="en-US" dirty="0"/>
          </a:p>
        </p:txBody>
      </p:sp>
      <p:sp>
        <p:nvSpPr>
          <p:cNvPr id="5" name="Прямоугольник 4"/>
          <p:cNvSpPr/>
          <p:nvPr/>
        </p:nvSpPr>
        <p:spPr>
          <a:xfrm>
            <a:off x="118648" y="1059588"/>
            <a:ext cx="2091152" cy="2123658"/>
          </a:xfrm>
          <a:prstGeom prst="rect">
            <a:avLst/>
          </a:prstGeom>
        </p:spPr>
        <p:txBody>
          <a:bodyPr wrap="square">
            <a:spAutoFit/>
          </a:bodyPr>
          <a:lstStyle/>
          <a:p>
            <a:r>
              <a:rPr lang="ru-RU" sz="1200" b="1" dirty="0" smtClean="0"/>
              <a:t>1. </a:t>
            </a:r>
            <a:r>
              <a:rPr lang="ru-RU" sz="1200" b="1" dirty="0"/>
              <a:t>Контекст</a:t>
            </a:r>
            <a:r>
              <a:rPr lang="ru-RU" sz="1200" dirty="0"/>
              <a:t> хранит ссылку на объект состояния и делегирует ему часть работы, зависящей от состояний. Контекст работает с этим объектом через общий интерфейс состояний. Контекст должен иметь метод для присваивания ему нового объекта-состояния.</a:t>
            </a:r>
          </a:p>
        </p:txBody>
      </p:sp>
      <p:sp>
        <p:nvSpPr>
          <p:cNvPr id="6" name="Прямоугольник 5"/>
          <p:cNvSpPr/>
          <p:nvPr/>
        </p:nvSpPr>
        <p:spPr>
          <a:xfrm>
            <a:off x="4038600" y="242678"/>
            <a:ext cx="3157719" cy="738664"/>
          </a:xfrm>
          <a:prstGeom prst="rect">
            <a:avLst/>
          </a:prstGeom>
        </p:spPr>
        <p:txBody>
          <a:bodyPr wrap="square">
            <a:spAutoFit/>
          </a:bodyPr>
          <a:lstStyle/>
          <a:p>
            <a:r>
              <a:rPr lang="ru-RU" sz="1400" b="1" dirty="0" smtClean="0"/>
              <a:t>2. </a:t>
            </a:r>
            <a:r>
              <a:rPr lang="ru-RU" sz="1400" b="1" dirty="0"/>
              <a:t>Состояние</a:t>
            </a:r>
            <a:r>
              <a:rPr lang="ru-RU" sz="1400" dirty="0"/>
              <a:t> описывает общий интерфейс для всех конкретных состояний.</a:t>
            </a:r>
          </a:p>
        </p:txBody>
      </p:sp>
      <p:sp>
        <p:nvSpPr>
          <p:cNvPr id="7" name="Прямоугольник 6"/>
          <p:cNvSpPr/>
          <p:nvPr/>
        </p:nvSpPr>
        <p:spPr>
          <a:xfrm>
            <a:off x="3733800" y="4773615"/>
            <a:ext cx="4781448" cy="1815882"/>
          </a:xfrm>
          <a:prstGeom prst="rect">
            <a:avLst/>
          </a:prstGeom>
        </p:spPr>
        <p:txBody>
          <a:bodyPr wrap="square">
            <a:spAutoFit/>
          </a:bodyPr>
          <a:lstStyle/>
          <a:p>
            <a:r>
              <a:rPr lang="ru-RU" sz="1400" b="1" dirty="0" smtClean="0"/>
              <a:t>3. </a:t>
            </a:r>
            <a:r>
              <a:rPr lang="ru-RU" sz="1400" b="1" dirty="0"/>
              <a:t>Конкретные </a:t>
            </a:r>
            <a:r>
              <a:rPr lang="ru-RU" sz="1400" b="1" dirty="0" smtClean="0"/>
              <a:t>состояния</a:t>
            </a:r>
            <a:r>
              <a:rPr lang="en-US" sz="1400" b="1" dirty="0" smtClean="0"/>
              <a:t> </a:t>
            </a:r>
            <a:r>
              <a:rPr lang="ru-RU" sz="1400" dirty="0" smtClean="0"/>
              <a:t>реализуют </a:t>
            </a:r>
            <a:r>
              <a:rPr lang="ru-RU" sz="1400" dirty="0"/>
              <a:t>поведения, связанные с определённым состоянием контекста. Иногда приходится создавать целые иерархии классов состояний, чтобы обобщить дублирующий код.</a:t>
            </a:r>
          </a:p>
          <a:p>
            <a:r>
              <a:rPr lang="ru-RU" sz="1400" dirty="0"/>
              <a:t>Состояние может иметь обратную ссылку на объект контекста. Через неё не только удобно получать из контекста нужную информацию, но и осуществлять смену его состояния.</a:t>
            </a:r>
          </a:p>
        </p:txBody>
      </p:sp>
      <p:sp>
        <p:nvSpPr>
          <p:cNvPr id="11" name="Прямоугольник 10"/>
          <p:cNvSpPr/>
          <p:nvPr/>
        </p:nvSpPr>
        <p:spPr>
          <a:xfrm>
            <a:off x="304800" y="4656368"/>
            <a:ext cx="3251579" cy="1384995"/>
          </a:xfrm>
          <a:prstGeom prst="rect">
            <a:avLst/>
          </a:prstGeom>
        </p:spPr>
        <p:txBody>
          <a:bodyPr wrap="square">
            <a:spAutoFit/>
          </a:bodyPr>
          <a:lstStyle/>
          <a:p>
            <a:r>
              <a:rPr lang="ru-RU" sz="1400" b="1" dirty="0" smtClean="0"/>
              <a:t>4. </a:t>
            </a:r>
            <a:r>
              <a:rPr lang="ru-RU" sz="1400" dirty="0"/>
              <a:t>И контекст, и объекты конкретных состояний могут решать, когда и какое следующее состояние будет выбрано. Чтобы переключить состояние, нужно подать другой объект-состояние в контекст.</a:t>
            </a:r>
          </a:p>
        </p:txBody>
      </p:sp>
      <p:pic>
        <p:nvPicPr>
          <p:cNvPr id="1026" name="Picture 2" descr="Ð¡ÑÑÑÐºÑÑÑÐ° ÐºÐ»Ð°ÑÑÐ¾Ð² Ð¿Ð°ÑÑÐµÑÐ½Ð° Ð¡Ð¾ÑÑÐ¾ÑÐ½Ð¸Ðµ"/>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2819" y="868364"/>
            <a:ext cx="5143500" cy="3905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0385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6D22F896-40B5-4ADD-8801-0D06FADFA095}" type="slidenum">
              <a:rPr lang="en-US" smtClean="0"/>
              <a:t>26</a:t>
            </a:fld>
            <a:endParaRPr lang="en-US"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066800"/>
            <a:ext cx="8763000" cy="42294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529535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0"/>
            <a:ext cx="6347713" cy="1320800"/>
          </a:xfrm>
        </p:spPr>
        <p:txBody>
          <a:bodyPr/>
          <a:lstStyle/>
          <a:p>
            <a:r>
              <a:rPr lang="ru-RU" dirty="0" smtClean="0"/>
              <a:t>Проблема</a:t>
            </a: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27</a:t>
            </a:fld>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80545"/>
            <a:ext cx="6705600" cy="38917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4561790"/>
            <a:ext cx="4243387" cy="2159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274243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91402" y="0"/>
            <a:ext cx="6347713" cy="1320800"/>
          </a:xfrm>
        </p:spPr>
        <p:txBody>
          <a:bodyPr/>
          <a:lstStyle/>
          <a:p>
            <a:r>
              <a:rPr lang="ru-RU" dirty="0" smtClean="0"/>
              <a:t>Решение</a:t>
            </a: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28</a:t>
            </a:fld>
            <a:endParaRPr lang="en-US"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447800"/>
            <a:ext cx="7467600" cy="39852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546420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91402" y="0"/>
            <a:ext cx="6347713" cy="1320800"/>
          </a:xfrm>
        </p:spPr>
        <p:txBody>
          <a:bodyPr/>
          <a:lstStyle/>
          <a:p>
            <a:r>
              <a:rPr lang="ru-RU" b="1" dirty="0"/>
              <a:t>Структура</a:t>
            </a:r>
            <a:br>
              <a:rPr lang="ru-RU" b="1" dirty="0"/>
            </a:b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29</a:t>
            </a:fld>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838200"/>
            <a:ext cx="6096000" cy="51400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986351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6D22F896-40B5-4ADD-8801-0D06FADFA095}" type="slidenum">
              <a:rPr lang="en-US" smtClean="0"/>
              <a:t>3</a:t>
            </a:fld>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813" y="838200"/>
            <a:ext cx="8506848"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695082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6D22F896-40B5-4ADD-8801-0D06FADFA095}" type="slidenum">
              <a:rPr lang="en-US" smtClean="0"/>
              <a:t>30</a:t>
            </a:fld>
            <a:endParaRPr lang="en-US"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124" y="1295400"/>
            <a:ext cx="8889228" cy="388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184713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0"/>
            <a:ext cx="6347713" cy="1320800"/>
          </a:xfrm>
        </p:spPr>
        <p:txBody>
          <a:bodyPr/>
          <a:lstStyle/>
          <a:p>
            <a:r>
              <a:rPr lang="ru-RU" dirty="0" smtClean="0"/>
              <a:t>Проблема</a:t>
            </a: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31</a:t>
            </a:fld>
            <a:endParaRPr lang="en-US" dirty="0"/>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338" y="3316863"/>
            <a:ext cx="6067425" cy="35043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609599"/>
            <a:ext cx="5334000" cy="24822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622093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91402" y="0"/>
            <a:ext cx="6347713" cy="1320800"/>
          </a:xfrm>
        </p:spPr>
        <p:txBody>
          <a:bodyPr/>
          <a:lstStyle/>
          <a:p>
            <a:r>
              <a:rPr lang="ru-RU" dirty="0" smtClean="0"/>
              <a:t>Решение</a:t>
            </a: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32</a:t>
            </a:fld>
            <a:endParaRPr lang="en-US" dirty="0"/>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838200"/>
            <a:ext cx="6073047" cy="5838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5677896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91402" y="0"/>
            <a:ext cx="6347713" cy="1320800"/>
          </a:xfrm>
        </p:spPr>
        <p:txBody>
          <a:bodyPr/>
          <a:lstStyle/>
          <a:p>
            <a:r>
              <a:rPr lang="ru-RU" b="1" dirty="0"/>
              <a:t>Структура</a:t>
            </a:r>
            <a:br>
              <a:rPr lang="ru-RU" b="1" dirty="0"/>
            </a:b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33</a:t>
            </a:fld>
            <a:endParaRPr 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838200"/>
            <a:ext cx="5376862" cy="57235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8651744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28800" y="2895600"/>
            <a:ext cx="6347713" cy="1320800"/>
          </a:xfrm>
        </p:spPr>
        <p:txBody>
          <a:bodyPr>
            <a:normAutofit/>
          </a:bodyPr>
          <a:lstStyle/>
          <a:p>
            <a:r>
              <a:rPr lang="ru-RU" sz="8000" dirty="0" smtClean="0"/>
              <a:t>Вопросы?</a:t>
            </a:r>
            <a:endParaRPr lang="ru-RU" sz="8000" dirty="0"/>
          </a:p>
        </p:txBody>
      </p:sp>
      <p:sp>
        <p:nvSpPr>
          <p:cNvPr id="3" name="Номер слайда 2"/>
          <p:cNvSpPr>
            <a:spLocks noGrp="1"/>
          </p:cNvSpPr>
          <p:nvPr>
            <p:ph type="sldNum" sz="quarter" idx="12"/>
          </p:nvPr>
        </p:nvSpPr>
        <p:spPr/>
        <p:txBody>
          <a:bodyPr/>
          <a:lstStyle/>
          <a:p>
            <a:fld id="{6D22F896-40B5-4ADD-8801-0D06FADFA095}" type="slidenum">
              <a:rPr lang="en-US" smtClean="0"/>
              <a:t>34</a:t>
            </a:fld>
            <a:endParaRPr lang="en-US" dirty="0"/>
          </a:p>
        </p:txBody>
      </p:sp>
    </p:spTree>
    <p:extLst>
      <p:ext uri="{BB962C8B-B14F-4D97-AF65-F5344CB8AC3E}">
        <p14:creationId xmlns:p14="http://schemas.microsoft.com/office/powerpoint/2010/main" val="235769499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91402" y="0"/>
            <a:ext cx="6347713" cy="1320800"/>
          </a:xfrm>
        </p:spPr>
        <p:txBody>
          <a:bodyPr/>
          <a:lstStyle/>
          <a:p>
            <a:r>
              <a:rPr lang="ru-RU" dirty="0" smtClean="0"/>
              <a:t>Решение</a:t>
            </a:r>
            <a:endParaRPr lang="ru-RU" dirty="0"/>
          </a:p>
        </p:txBody>
      </p:sp>
      <p:sp>
        <p:nvSpPr>
          <p:cNvPr id="3" name="Объект 2"/>
          <p:cNvSpPr>
            <a:spLocks noGrp="1"/>
          </p:cNvSpPr>
          <p:nvPr>
            <p:ph idx="1"/>
          </p:nvPr>
        </p:nvSpPr>
        <p:spPr>
          <a:xfrm>
            <a:off x="591401" y="3161731"/>
            <a:ext cx="6347714" cy="3880773"/>
          </a:xfrm>
        </p:spPr>
        <p:txBody>
          <a:bodyPr/>
          <a:lstStyle/>
          <a:p>
            <a:r>
              <a:rPr lang="ru-RU" dirty="0"/>
              <a:t>Паттерн предлагает связать объекты обработчиков в одну цепь. Каждый из них будет иметь ссылку на следующий обработчик в цепи. Таким образом, при получении запроса обработчик сможет не только сам что-то с ним сделать, но и передать обработку следующему объекту в цепочке.</a:t>
            </a:r>
          </a:p>
        </p:txBody>
      </p:sp>
      <p:sp>
        <p:nvSpPr>
          <p:cNvPr id="4" name="Номер слайда 3"/>
          <p:cNvSpPr>
            <a:spLocks noGrp="1"/>
          </p:cNvSpPr>
          <p:nvPr>
            <p:ph type="sldNum" sz="quarter" idx="12"/>
          </p:nvPr>
        </p:nvSpPr>
        <p:spPr/>
        <p:txBody>
          <a:bodyPr/>
          <a:lstStyle/>
          <a:p>
            <a:fld id="{6D22F896-40B5-4ADD-8801-0D06FADFA095}" type="slidenum">
              <a:rPr lang="en-US" smtClean="0"/>
              <a:t>4</a:t>
            </a:fld>
            <a:endParaRPr lang="en-US" dirty="0"/>
          </a:p>
        </p:txBody>
      </p:sp>
      <p:pic>
        <p:nvPicPr>
          <p:cNvPr id="3074" name="Picture 2" descr="ÐÐ±ÑÐ°Ð±Ð¾ÑÑÐ¸ÐºÐ¸ ÑÐ»ÐµÐ´ÑÑÑ Ð² ÑÐµÐ¿Ð¾ÑÐºÐµ Ð¾Ð´Ð¸Ð½ Ð·Ð° Ð´ÑÑÐ³Ð¸Ð¼"/>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99" y="1076785"/>
            <a:ext cx="8189655" cy="20474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13097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91402" y="0"/>
            <a:ext cx="6347713" cy="1320800"/>
          </a:xfrm>
        </p:spPr>
        <p:txBody>
          <a:bodyPr/>
          <a:lstStyle/>
          <a:p>
            <a:r>
              <a:rPr lang="ru-RU" b="1" dirty="0"/>
              <a:t>Структура</a:t>
            </a:r>
            <a:br>
              <a:rPr lang="ru-RU" b="1" dirty="0"/>
            </a:b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5</a:t>
            </a:fld>
            <a:endParaRPr lang="en-US" dirty="0"/>
          </a:p>
        </p:txBody>
      </p:sp>
      <p:pic>
        <p:nvPicPr>
          <p:cNvPr id="6146" name="Picture 2" descr="Ð¡ÑÑÑÐºÑÑÑÐ° ÐºÐ»Ð°ÑÑÐ¾Ð² Ð¿Ð°ÑÑÐµÑÐ½Ð° Ð¦ÐµÐ¿Ð¾ÑÐºÐ° Ð¾Ð±ÑÐ·Ð°Ð½Ð½Ð¾ÑÑÐµÐ¹"/>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017" y="914400"/>
            <a:ext cx="5438077" cy="5867400"/>
          </a:xfrm>
          <a:prstGeom prst="rect">
            <a:avLst/>
          </a:prstGeom>
          <a:noFill/>
          <a:extLst>
            <a:ext uri="{909E8E84-426E-40DD-AFC4-6F175D3DCCD1}">
              <a14:hiddenFill xmlns:a14="http://schemas.microsoft.com/office/drawing/2010/main">
                <a:solidFill>
                  <a:srgbClr val="FFFFFF"/>
                </a:solidFill>
              </a14:hiddenFill>
            </a:ext>
          </a:extLst>
        </p:spPr>
      </p:pic>
      <p:sp>
        <p:nvSpPr>
          <p:cNvPr id="5" name="Прямоугольник 4"/>
          <p:cNvSpPr/>
          <p:nvPr/>
        </p:nvSpPr>
        <p:spPr>
          <a:xfrm>
            <a:off x="118648" y="1059588"/>
            <a:ext cx="2091152" cy="2123658"/>
          </a:xfrm>
          <a:prstGeom prst="rect">
            <a:avLst/>
          </a:prstGeom>
        </p:spPr>
        <p:txBody>
          <a:bodyPr wrap="square">
            <a:spAutoFit/>
          </a:bodyPr>
          <a:lstStyle/>
          <a:p>
            <a:r>
              <a:rPr lang="ru-RU" sz="1200" b="1" dirty="0" smtClean="0">
                <a:solidFill>
                  <a:srgbClr val="444444"/>
                </a:solidFill>
                <a:latin typeface="PT Sans"/>
              </a:rPr>
              <a:t>1. Обработчик</a:t>
            </a:r>
            <a:r>
              <a:rPr lang="ru-RU" sz="1200" dirty="0" smtClean="0">
                <a:solidFill>
                  <a:srgbClr val="444444"/>
                </a:solidFill>
                <a:latin typeface="PT Sans"/>
              </a:rPr>
              <a:t> </a:t>
            </a:r>
            <a:r>
              <a:rPr lang="ru-RU" sz="1100" dirty="0" smtClean="0">
                <a:solidFill>
                  <a:srgbClr val="444444"/>
                </a:solidFill>
                <a:latin typeface="PT Sans"/>
              </a:rPr>
              <a:t>определяет</a:t>
            </a:r>
            <a:r>
              <a:rPr lang="ru-RU" sz="1200" dirty="0" smtClean="0">
                <a:solidFill>
                  <a:srgbClr val="444444"/>
                </a:solidFill>
                <a:latin typeface="PT Sans"/>
              </a:rPr>
              <a:t> общий для всех конкретных обработчиков интерфейс. Обычно достаточно описать единственный метод обработки запросов, но иногда здесь может быть объявлен и метод выставления следующего обработчика.</a:t>
            </a:r>
            <a:endParaRPr lang="ru-RU" sz="1200" dirty="0"/>
          </a:p>
        </p:txBody>
      </p:sp>
      <p:sp>
        <p:nvSpPr>
          <p:cNvPr id="6" name="Прямоугольник 5"/>
          <p:cNvSpPr/>
          <p:nvPr/>
        </p:nvSpPr>
        <p:spPr>
          <a:xfrm>
            <a:off x="118648" y="3329571"/>
            <a:ext cx="2091152" cy="2031325"/>
          </a:xfrm>
          <a:prstGeom prst="rect">
            <a:avLst/>
          </a:prstGeom>
        </p:spPr>
        <p:txBody>
          <a:bodyPr wrap="square">
            <a:spAutoFit/>
          </a:bodyPr>
          <a:lstStyle/>
          <a:p>
            <a:r>
              <a:rPr lang="ru-RU" sz="1400" b="1" dirty="0" smtClean="0">
                <a:solidFill>
                  <a:srgbClr val="444444"/>
                </a:solidFill>
                <a:latin typeface="PT Sans"/>
              </a:rPr>
              <a:t>2. Базовый </a:t>
            </a:r>
            <a:r>
              <a:rPr lang="ru-RU" sz="1400" b="1" dirty="0">
                <a:solidFill>
                  <a:srgbClr val="444444"/>
                </a:solidFill>
                <a:latin typeface="PT Sans"/>
              </a:rPr>
              <a:t>обработчик</a:t>
            </a:r>
            <a:r>
              <a:rPr lang="ru-RU" sz="1400" dirty="0">
                <a:solidFill>
                  <a:srgbClr val="444444"/>
                </a:solidFill>
                <a:latin typeface="PT Sans"/>
              </a:rPr>
              <a:t> — опциональный класс, который позволяет избавиться от дублирования одного и того же кода во всех конкретных обработчиках.</a:t>
            </a:r>
            <a:endParaRPr lang="ru-RU" sz="1400" dirty="0"/>
          </a:p>
        </p:txBody>
      </p:sp>
      <p:sp>
        <p:nvSpPr>
          <p:cNvPr id="7" name="Прямоугольник 6"/>
          <p:cNvSpPr/>
          <p:nvPr/>
        </p:nvSpPr>
        <p:spPr>
          <a:xfrm>
            <a:off x="6781800" y="660400"/>
            <a:ext cx="2209800" cy="2462213"/>
          </a:xfrm>
          <a:prstGeom prst="rect">
            <a:avLst/>
          </a:prstGeom>
        </p:spPr>
        <p:txBody>
          <a:bodyPr wrap="square">
            <a:spAutoFit/>
          </a:bodyPr>
          <a:lstStyle/>
          <a:p>
            <a:r>
              <a:rPr lang="ru-RU" sz="1400" b="1" dirty="0" smtClean="0">
                <a:solidFill>
                  <a:srgbClr val="444444"/>
                </a:solidFill>
                <a:latin typeface="PT Sans"/>
              </a:rPr>
              <a:t>3. Конкретные обработчики </a:t>
            </a:r>
            <a:r>
              <a:rPr lang="ru-RU" sz="1400" dirty="0" smtClean="0">
                <a:solidFill>
                  <a:srgbClr val="444444"/>
                </a:solidFill>
                <a:latin typeface="PT Sans"/>
              </a:rPr>
              <a:t>содержат </a:t>
            </a:r>
            <a:r>
              <a:rPr lang="ru-RU" sz="1400" dirty="0">
                <a:solidFill>
                  <a:srgbClr val="444444"/>
                </a:solidFill>
                <a:latin typeface="PT Sans"/>
              </a:rPr>
              <a:t>код обработки запросов. При получении запроса каждый обработчик решает, может ли он обработать запрос, а также стоит ли передать его следующему объекту.</a:t>
            </a:r>
            <a:endParaRPr lang="ru-RU" sz="1400" dirty="0"/>
          </a:p>
        </p:txBody>
      </p:sp>
      <p:sp>
        <p:nvSpPr>
          <p:cNvPr id="8" name="Прямоугольник 7"/>
          <p:cNvSpPr/>
          <p:nvPr/>
        </p:nvSpPr>
        <p:spPr>
          <a:xfrm>
            <a:off x="6957314" y="3429000"/>
            <a:ext cx="2009265" cy="3323987"/>
          </a:xfrm>
          <a:prstGeom prst="rect">
            <a:avLst/>
          </a:prstGeom>
        </p:spPr>
        <p:txBody>
          <a:bodyPr wrap="square">
            <a:spAutoFit/>
          </a:bodyPr>
          <a:lstStyle/>
          <a:p>
            <a:r>
              <a:rPr lang="ru-RU" sz="1400" b="1" dirty="0" smtClean="0">
                <a:solidFill>
                  <a:srgbClr val="444444"/>
                </a:solidFill>
                <a:latin typeface="PT Sans"/>
              </a:rPr>
              <a:t>4. Клиент</a:t>
            </a:r>
            <a:r>
              <a:rPr lang="ru-RU" sz="1400" dirty="0">
                <a:solidFill>
                  <a:srgbClr val="444444"/>
                </a:solidFill>
                <a:latin typeface="PT Sans"/>
              </a:rPr>
              <a:t> может либо сформировать цепочку обработчиков единожды, либо перестраивать её динамически, в зависимости от логики программы. Клиент может отправлять запросы любому из объектов цепочки, не обязательно первому из них.</a:t>
            </a:r>
            <a:endParaRPr lang="ru-RU" sz="1400" dirty="0"/>
          </a:p>
        </p:txBody>
      </p:sp>
    </p:spTree>
    <p:extLst>
      <p:ext uri="{BB962C8B-B14F-4D97-AF65-F5344CB8AC3E}">
        <p14:creationId xmlns:p14="http://schemas.microsoft.com/office/powerpoint/2010/main" val="74034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6D22F896-40B5-4ADD-8801-0D06FADFA095}" type="slidenum">
              <a:rPr lang="en-US" smtClean="0"/>
              <a:t>6</a:t>
            </a:fld>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066800"/>
            <a:ext cx="8571041"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173430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91402" y="0"/>
            <a:ext cx="6347713" cy="1320800"/>
          </a:xfrm>
        </p:spPr>
        <p:txBody>
          <a:bodyPr/>
          <a:lstStyle/>
          <a:p>
            <a:r>
              <a:rPr lang="ru-RU" dirty="0" smtClean="0"/>
              <a:t>Решение</a:t>
            </a: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7</a:t>
            </a:fld>
            <a:endParaRPr lang="en-US" dirty="0"/>
          </a:p>
        </p:txBody>
      </p:sp>
      <p:pic>
        <p:nvPicPr>
          <p:cNvPr id="5" name="Picture 2" descr="ÐÑÑÐ¼Ð¾Ð¹ Ð´Ð¾ÑÑÑÐ¿ Ð¸Ð· UI Ð² Ð±Ð¸Ð·Ð½ÐµÑ-Ð»Ð¾Ð³Ð¸ÐºÑ"/>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400" y="660400"/>
            <a:ext cx="6647599" cy="297020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ÐÐ¾ÑÑÑÐ¿ Ð¸Ð· UI Ð² Ð±Ð¸Ð·Ð½ÐµÑ-Ð»Ð¾Ð³Ð¸ÐºÑ ÑÐµÑÐµÐ· ÐºÐ¾Ð¼Ð°Ð½Ð´Ñ"/>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575" y="3698869"/>
            <a:ext cx="7475625" cy="2854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26317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91402" y="0"/>
            <a:ext cx="6347713" cy="1320800"/>
          </a:xfrm>
        </p:spPr>
        <p:txBody>
          <a:bodyPr/>
          <a:lstStyle/>
          <a:p>
            <a:r>
              <a:rPr lang="ru-RU" b="1" dirty="0"/>
              <a:t>Структура</a:t>
            </a:r>
            <a:br>
              <a:rPr lang="ru-RU" b="1" dirty="0"/>
            </a:b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8</a:t>
            </a:fld>
            <a:endParaRPr lang="en-US" dirty="0"/>
          </a:p>
        </p:txBody>
      </p:sp>
      <p:sp>
        <p:nvSpPr>
          <p:cNvPr id="5" name="Прямоугольник 4"/>
          <p:cNvSpPr/>
          <p:nvPr/>
        </p:nvSpPr>
        <p:spPr>
          <a:xfrm>
            <a:off x="118648" y="1059588"/>
            <a:ext cx="2091152" cy="2492990"/>
          </a:xfrm>
          <a:prstGeom prst="rect">
            <a:avLst/>
          </a:prstGeom>
        </p:spPr>
        <p:txBody>
          <a:bodyPr wrap="square">
            <a:spAutoFit/>
          </a:bodyPr>
          <a:lstStyle/>
          <a:p>
            <a:r>
              <a:rPr lang="ru-RU" sz="1200" b="1" dirty="0" smtClean="0"/>
              <a:t>1. Отправитель</a:t>
            </a:r>
            <a:r>
              <a:rPr lang="ru-RU" sz="1200" dirty="0"/>
              <a:t> хранит ссылку на объект команды и обращается к нему, когда нужно выполнить какое-то действие. Отправитель работает с командами только через их общий интерфейс. Он не знает, какую конкретно команду использует, так как получает готовый объект команды от клиента.</a:t>
            </a:r>
          </a:p>
        </p:txBody>
      </p:sp>
      <p:sp>
        <p:nvSpPr>
          <p:cNvPr id="6" name="Прямоугольник 5"/>
          <p:cNvSpPr/>
          <p:nvPr/>
        </p:nvSpPr>
        <p:spPr>
          <a:xfrm>
            <a:off x="153905" y="3601135"/>
            <a:ext cx="2091152" cy="1600438"/>
          </a:xfrm>
          <a:prstGeom prst="rect">
            <a:avLst/>
          </a:prstGeom>
        </p:spPr>
        <p:txBody>
          <a:bodyPr wrap="square">
            <a:spAutoFit/>
          </a:bodyPr>
          <a:lstStyle/>
          <a:p>
            <a:r>
              <a:rPr lang="ru-RU" sz="1400" b="1" dirty="0" smtClean="0"/>
              <a:t>2. Команда</a:t>
            </a:r>
            <a:r>
              <a:rPr lang="ru-RU" sz="1400" dirty="0"/>
              <a:t> описывает общий для всех конкретных команд интерфейс. Обычно здесь описан всего один метод для запуска команды.</a:t>
            </a:r>
          </a:p>
        </p:txBody>
      </p:sp>
      <p:sp>
        <p:nvSpPr>
          <p:cNvPr id="7" name="Прямоугольник 6"/>
          <p:cNvSpPr/>
          <p:nvPr/>
        </p:nvSpPr>
        <p:spPr>
          <a:xfrm>
            <a:off x="6838848" y="649888"/>
            <a:ext cx="2209800" cy="2893100"/>
          </a:xfrm>
          <a:prstGeom prst="rect">
            <a:avLst/>
          </a:prstGeom>
        </p:spPr>
        <p:txBody>
          <a:bodyPr wrap="square">
            <a:spAutoFit/>
          </a:bodyPr>
          <a:lstStyle/>
          <a:p>
            <a:r>
              <a:rPr lang="ru-RU" sz="1400" b="1" dirty="0" smtClean="0">
                <a:solidFill>
                  <a:srgbClr val="444444"/>
                </a:solidFill>
                <a:latin typeface="PT Sans"/>
              </a:rPr>
              <a:t>3. </a:t>
            </a:r>
            <a:r>
              <a:rPr lang="ru-RU" sz="1400" b="1" dirty="0"/>
              <a:t>Конкретные </a:t>
            </a:r>
            <a:r>
              <a:rPr lang="ru-RU" sz="1400" b="1" dirty="0" smtClean="0"/>
              <a:t>команды </a:t>
            </a:r>
            <a:r>
              <a:rPr lang="ru-RU" sz="1400" dirty="0" smtClean="0"/>
              <a:t>реализуют </a:t>
            </a:r>
            <a:r>
              <a:rPr lang="ru-RU" sz="1400" dirty="0"/>
              <a:t>различные запросы, следуя общему интерфейсу команд. Обычно команда не делает всю работу самостоятельно, а лишь передаёт вызов получателю, которым является один из объектов бизнес-логики.</a:t>
            </a:r>
          </a:p>
        </p:txBody>
      </p:sp>
      <p:sp>
        <p:nvSpPr>
          <p:cNvPr id="8" name="Прямоугольник 7"/>
          <p:cNvSpPr/>
          <p:nvPr/>
        </p:nvSpPr>
        <p:spPr>
          <a:xfrm>
            <a:off x="5715000" y="3429000"/>
            <a:ext cx="3251579" cy="2031325"/>
          </a:xfrm>
          <a:prstGeom prst="rect">
            <a:avLst/>
          </a:prstGeom>
        </p:spPr>
        <p:txBody>
          <a:bodyPr wrap="square">
            <a:spAutoFit/>
          </a:bodyPr>
          <a:lstStyle/>
          <a:p>
            <a:r>
              <a:rPr lang="ru-RU" sz="1400" b="1" dirty="0" smtClean="0"/>
              <a:t>4. Получатель</a:t>
            </a:r>
            <a:r>
              <a:rPr lang="ru-RU" sz="1400" dirty="0"/>
              <a:t> содержит бизнес-логику программы. В этой роли может выступать практически любой объект. Обычно команды перенаправляют вызовы получателям. Но иногда, чтобы упростить программу, вы можете избавиться от получателей, «слив» их код в классы команд.</a:t>
            </a:r>
          </a:p>
        </p:txBody>
      </p:sp>
      <p:pic>
        <p:nvPicPr>
          <p:cNvPr id="9" name="Picture 2" descr="Ð¡ÑÑÑÐºÑÑÑÐ° ÐºÐ»Ð°ÑÑÐ¾Ð² Ð¿Ð°ÑÑÐµÑÐ½Ð° ÐÐ¾Ð¼Ð°Ð½Ð´Ð°"/>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2678" y="489898"/>
            <a:ext cx="6000750" cy="3524251"/>
          </a:xfrm>
          <a:prstGeom prst="rect">
            <a:avLst/>
          </a:prstGeom>
          <a:noFill/>
          <a:extLst>
            <a:ext uri="{909E8E84-426E-40DD-AFC4-6F175D3DCCD1}">
              <a14:hiddenFill xmlns:a14="http://schemas.microsoft.com/office/drawing/2010/main">
                <a:solidFill>
                  <a:srgbClr val="FFFFFF"/>
                </a:solidFill>
              </a14:hiddenFill>
            </a:ext>
          </a:extLst>
        </p:spPr>
      </p:pic>
      <p:sp>
        <p:nvSpPr>
          <p:cNvPr id="11" name="Прямоугольник 10"/>
          <p:cNvSpPr/>
          <p:nvPr/>
        </p:nvSpPr>
        <p:spPr>
          <a:xfrm>
            <a:off x="2463421" y="4541173"/>
            <a:ext cx="3251579" cy="1815882"/>
          </a:xfrm>
          <a:prstGeom prst="rect">
            <a:avLst/>
          </a:prstGeom>
        </p:spPr>
        <p:txBody>
          <a:bodyPr wrap="square">
            <a:spAutoFit/>
          </a:bodyPr>
          <a:lstStyle/>
          <a:p>
            <a:r>
              <a:rPr lang="ru-RU" sz="1400" b="1" dirty="0" smtClean="0"/>
              <a:t>5. Клиент</a:t>
            </a:r>
            <a:r>
              <a:rPr lang="ru-RU" sz="1400" dirty="0"/>
              <a:t> создаёт объекты конкретных команд, передавая в них все необходимые параметры, среди которых могут быть и ссылки на объекты получателей. После этого клиент связывает объекты отправителей с созданными командами.</a:t>
            </a:r>
          </a:p>
        </p:txBody>
      </p:sp>
    </p:spTree>
    <p:extLst>
      <p:ext uri="{BB962C8B-B14F-4D97-AF65-F5344CB8AC3E}">
        <p14:creationId xmlns:p14="http://schemas.microsoft.com/office/powerpoint/2010/main" val="760783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6D22F896-40B5-4ADD-8801-0D06FADFA095}" type="slidenum">
              <a:rPr lang="en-US" smtClean="0"/>
              <a:t>9</a:t>
            </a:fld>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295400"/>
            <a:ext cx="8458200" cy="40564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1127312"/>
      </p:ext>
    </p:extLst>
  </p:cSld>
  <p:clrMapOvr>
    <a:masterClrMapping/>
  </p:clrMapOvr>
  <p:timing>
    <p:tnLst>
      <p:par>
        <p:cTn id="1" dur="indefinite" restart="never" nodeType="tmRoot"/>
      </p:par>
    </p:tnLst>
  </p:timing>
</p:sld>
</file>

<file path=ppt/theme/theme1.xml><?xml version="1.0" encoding="utf-8"?>
<a:theme xmlns:a="http://schemas.openxmlformats.org/drawingml/2006/main" name="1_Dark Blue Satin Segoe Template">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1_Orange_Swirls_Template_Segoe">
  <a:themeElements>
    <a:clrScheme name="Gold Template Template">
      <a:dk1>
        <a:srgbClr val="000000"/>
      </a:dk1>
      <a:lt1>
        <a:srgbClr val="FFFFFF"/>
      </a:lt1>
      <a:dk2>
        <a:srgbClr val="AF8621"/>
      </a:dk2>
      <a:lt2>
        <a:srgbClr val="FFFC80"/>
      </a:lt2>
      <a:accent1>
        <a:srgbClr val="FFC000"/>
      </a:accent1>
      <a:accent2>
        <a:srgbClr val="0684A2"/>
      </a:accent2>
      <a:accent3>
        <a:srgbClr val="DF8045"/>
      </a:accent3>
      <a:accent4>
        <a:srgbClr val="919E7A"/>
      </a:accent4>
      <a:accent5>
        <a:srgbClr val="FF9929"/>
      </a:accent5>
      <a:accent6>
        <a:srgbClr val="7D3DA1"/>
      </a:accent6>
      <a:hlink>
        <a:srgbClr val="F3EB4F"/>
      </a:hlink>
      <a:folHlink>
        <a:srgbClr val="F0ED7B"/>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4.xml><?xml version="1.0" encoding="utf-8"?>
<a:theme xmlns:a="http://schemas.openxmlformats.org/drawingml/2006/main" name="Грань">
  <a:themeElements>
    <a:clrScheme name="Грань">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Грань">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Грань">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1_Dark Blue Satin Segoe Template</Template>
  <TotalTime>0</TotalTime>
  <Words>1738</Words>
  <Application>Microsoft Office PowerPoint</Application>
  <PresentationFormat>Экран (4:3)</PresentationFormat>
  <Paragraphs>255</Paragraphs>
  <Slides>34</Slides>
  <Notes>23</Notes>
  <HiddenSlides>0</HiddenSlides>
  <MMClips>0</MMClips>
  <ScaleCrop>false</ScaleCrop>
  <HeadingPairs>
    <vt:vector size="4" baseType="variant">
      <vt:variant>
        <vt:lpstr>Тема</vt:lpstr>
      </vt:variant>
      <vt:variant>
        <vt:i4>4</vt:i4>
      </vt:variant>
      <vt:variant>
        <vt:lpstr>Заголовки слайдов</vt:lpstr>
      </vt:variant>
      <vt:variant>
        <vt:i4>34</vt:i4>
      </vt:variant>
    </vt:vector>
  </HeadingPairs>
  <TitlesOfParts>
    <vt:vector size="38" baseType="lpstr">
      <vt:lpstr>1_Dark Blue Satin Segoe Template</vt:lpstr>
      <vt:lpstr>White with Courier font for code slides</vt:lpstr>
      <vt:lpstr>1_Orange_Swirls_Template_Segoe</vt:lpstr>
      <vt:lpstr>Грань</vt:lpstr>
      <vt:lpstr>Презентация PowerPoint</vt:lpstr>
      <vt:lpstr>Поведенческие паттерны проектирования</vt:lpstr>
      <vt:lpstr>Презентация PowerPoint</vt:lpstr>
      <vt:lpstr>Решение</vt:lpstr>
      <vt:lpstr>Структура </vt:lpstr>
      <vt:lpstr>Презентация PowerPoint</vt:lpstr>
      <vt:lpstr>Решение</vt:lpstr>
      <vt:lpstr>Структура </vt:lpstr>
      <vt:lpstr>Презентация PowerPoint</vt:lpstr>
      <vt:lpstr>Решение</vt:lpstr>
      <vt:lpstr>Структура </vt:lpstr>
      <vt:lpstr>Презентация PowerPoint</vt:lpstr>
      <vt:lpstr>Решение</vt:lpstr>
      <vt:lpstr>Структура </vt:lpstr>
      <vt:lpstr>Презентация PowerPoint</vt:lpstr>
      <vt:lpstr>Проблема</vt:lpstr>
      <vt:lpstr>Структура Классическая реализация на вложенных классах  </vt:lpstr>
      <vt:lpstr>Презентация PowerPoint</vt:lpstr>
      <vt:lpstr>Проблема</vt:lpstr>
      <vt:lpstr>Решение</vt:lpstr>
      <vt:lpstr>Структура </vt:lpstr>
      <vt:lpstr>Презентация PowerPoint</vt:lpstr>
      <vt:lpstr>Проблема</vt:lpstr>
      <vt:lpstr>Решение</vt:lpstr>
      <vt:lpstr>Структура </vt:lpstr>
      <vt:lpstr>Презентация PowerPoint</vt:lpstr>
      <vt:lpstr>Проблема</vt:lpstr>
      <vt:lpstr>Решение</vt:lpstr>
      <vt:lpstr>Структура </vt:lpstr>
      <vt:lpstr>Презентация PowerPoint</vt:lpstr>
      <vt:lpstr>Проблема</vt:lpstr>
      <vt:lpstr>Решение</vt:lpstr>
      <vt:lpstr>Структура </vt:lpstr>
      <vt:lpstr>Вопросы?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
  <cp:lastModifiedBy/>
  <cp:revision>34</cp:revision>
  <dcterms:created xsi:type="dcterms:W3CDTF">2008-01-23T07:45:55Z</dcterms:created>
  <dcterms:modified xsi:type="dcterms:W3CDTF">2023-05-11T17:47:21Z</dcterms:modified>
</cp:coreProperties>
</file>