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93" r:id="rId1"/>
    <p:sldMasterId id="2147483718" r:id="rId2"/>
    <p:sldMasterId id="2147483756" r:id="rId3"/>
    <p:sldMasterId id="2147483919" r:id="rId4"/>
  </p:sldMasterIdLst>
  <p:notesMasterIdLst>
    <p:notesMasterId r:id="rId18"/>
  </p:notesMasterIdLst>
  <p:handoutMasterIdLst>
    <p:handoutMasterId r:id="rId19"/>
  </p:handoutMasterIdLst>
  <p:sldIdLst>
    <p:sldId id="338" r:id="rId5"/>
    <p:sldId id="340" r:id="rId6"/>
    <p:sldId id="341" r:id="rId7"/>
    <p:sldId id="342" r:id="rId8"/>
    <p:sldId id="343" r:id="rId9"/>
    <p:sldId id="344" r:id="rId10"/>
    <p:sldId id="345" r:id="rId11"/>
    <p:sldId id="346" r:id="rId12"/>
    <p:sldId id="362" r:id="rId13"/>
    <p:sldId id="347" r:id="rId14"/>
    <p:sldId id="348" r:id="rId15"/>
    <p:sldId id="349" r:id="rId16"/>
    <p:sldId id="339" r:id="rId17"/>
  </p:sldIdLst>
  <p:sldSz cx="9144000" cy="6858000" type="screen4x3"/>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44">
          <p15:clr>
            <a:srgbClr val="A4A3A4"/>
          </p15:clr>
        </p15:guide>
        <p15:guide id="2" orient="horz" pos="895">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319">
          <p15:clr>
            <a:srgbClr val="A4A3A4"/>
          </p15:clr>
        </p15:guide>
        <p15:guide id="7" pos="2880">
          <p15:clr>
            <a:srgbClr val="A4A3A4"/>
          </p15:clr>
        </p15:guide>
        <p15:guide id="8" pos="240">
          <p15:clr>
            <a:srgbClr val="A4A3A4"/>
          </p15:clr>
        </p15:guide>
        <p15:guide id="9" pos="460">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FF0066"/>
    <a:srgbClr val="000000"/>
    <a:srgbClr val="F3AF35"/>
    <a:srgbClr val="9C42E6"/>
    <a:srgbClr val="D1943B"/>
    <a:srgbClr val="F8F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3" autoAdjust="0"/>
    <p:restoredTop sz="99815" autoAdjust="0"/>
  </p:normalViewPr>
  <p:slideViewPr>
    <p:cSldViewPr>
      <p:cViewPr varScale="1">
        <p:scale>
          <a:sx n="127" d="100"/>
          <a:sy n="127" d="100"/>
        </p:scale>
        <p:origin x="-144" y="-90"/>
      </p:cViewPr>
      <p:guideLst>
        <p:guide orient="horz" pos="144"/>
        <p:guide orient="horz" pos="895"/>
        <p:guide orient="horz" pos="1484"/>
        <p:guide orient="horz" pos="1200"/>
        <p:guide orient="horz" pos="2736"/>
        <p:guide orient="horz" pos="4319"/>
        <p:guide pos="2880"/>
        <p:guide pos="240"/>
        <p:guide pos="460"/>
        <p:guide pos="5520"/>
        <p:guide pos="863"/>
        <p:guide pos="529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3244" y="-10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251E0-68D3-479A-8A26-FD11807781CB}" type="doc">
      <dgm:prSet loTypeId="urn:microsoft.com/office/officeart/2005/8/layout/balance1" loCatId="relationship" qsTypeId="urn:microsoft.com/office/officeart/2005/8/quickstyle/simple5" qsCatId="simple" csTypeId="urn:microsoft.com/office/officeart/2005/8/colors/colorful1" csCatId="colorful" phldr="1"/>
      <dgm:spPr/>
      <dgm:t>
        <a:bodyPr/>
        <a:lstStyle/>
        <a:p>
          <a:endParaRPr lang="ru-RU"/>
        </a:p>
      </dgm:t>
    </dgm:pt>
    <dgm:pt modelId="{15168566-0912-46E9-916A-A0144D63189C}">
      <dgm:prSet phldrT="[Текст]"/>
      <dgm:spPr/>
      <dgm:t>
        <a:bodyPr/>
        <a:lstStyle/>
        <a:p>
          <a:r>
            <a:rPr lang="ru-RU" dirty="0" smtClean="0"/>
            <a:t>Преимущества</a:t>
          </a:r>
          <a:endParaRPr lang="ru-RU" dirty="0"/>
        </a:p>
      </dgm:t>
    </dgm:pt>
    <dgm:pt modelId="{57762015-9807-4D0C-8F02-BBF8BF6AA244}" type="parTrans" cxnId="{8146B4F8-06DE-40CE-A73F-370F01EE362C}">
      <dgm:prSet/>
      <dgm:spPr/>
      <dgm:t>
        <a:bodyPr/>
        <a:lstStyle/>
        <a:p>
          <a:endParaRPr lang="ru-RU"/>
        </a:p>
      </dgm:t>
    </dgm:pt>
    <dgm:pt modelId="{30066A32-57B1-4ED5-8A99-09EF7EE80DD4}" type="sibTrans" cxnId="{8146B4F8-06DE-40CE-A73F-370F01EE362C}">
      <dgm:prSet/>
      <dgm:spPr/>
      <dgm:t>
        <a:bodyPr/>
        <a:lstStyle/>
        <a:p>
          <a:endParaRPr lang="ru-RU"/>
        </a:p>
      </dgm:t>
    </dgm:pt>
    <dgm:pt modelId="{DBDF4C6F-BB05-4EC8-A7A6-AF30EECF635A}">
      <dgm:prSet phldrT="[Текст]"/>
      <dgm:spPr/>
      <dgm:t>
        <a:bodyPr/>
        <a:lstStyle/>
        <a:p>
          <a:r>
            <a:rPr lang="ru-RU" b="0" i="0" dirty="0" smtClean="0"/>
            <a:t>Уменьшает зависимость между клиентом и обработчиками.</a:t>
          </a:r>
          <a:endParaRPr lang="ru-RU" dirty="0"/>
        </a:p>
      </dgm:t>
    </dgm:pt>
    <dgm:pt modelId="{C7F6664F-5B61-45A4-BD3F-603FB435159D}" type="parTrans" cxnId="{2204D926-B329-449B-8ABA-DE1C75D2CE6C}">
      <dgm:prSet/>
      <dgm:spPr/>
      <dgm:t>
        <a:bodyPr/>
        <a:lstStyle/>
        <a:p>
          <a:endParaRPr lang="ru-RU"/>
        </a:p>
      </dgm:t>
    </dgm:pt>
    <dgm:pt modelId="{595F1DB2-DDAB-42C1-84D8-DD49E7F615D0}" type="sibTrans" cxnId="{2204D926-B329-449B-8ABA-DE1C75D2CE6C}">
      <dgm:prSet/>
      <dgm:spPr/>
      <dgm:t>
        <a:bodyPr/>
        <a:lstStyle/>
        <a:p>
          <a:endParaRPr lang="ru-RU"/>
        </a:p>
      </dgm:t>
    </dgm:pt>
    <dgm:pt modelId="{7ABEF36D-5171-4643-A019-8373CB82C7BD}">
      <dgm:prSet phldrT="[Текст]"/>
      <dgm:spPr/>
      <dgm:t>
        <a:bodyPr/>
        <a:lstStyle/>
        <a:p>
          <a:r>
            <a:rPr lang="ru-RU" dirty="0" smtClean="0"/>
            <a:t>Недостатки</a:t>
          </a:r>
          <a:endParaRPr lang="ru-RU" dirty="0"/>
        </a:p>
      </dgm:t>
    </dgm:pt>
    <dgm:pt modelId="{016214D4-1A8E-4403-B6ED-524DBC3A25F2}" type="parTrans" cxnId="{93400EEB-B481-43C3-8A5C-92E53AEDF39E}">
      <dgm:prSet/>
      <dgm:spPr/>
      <dgm:t>
        <a:bodyPr/>
        <a:lstStyle/>
        <a:p>
          <a:endParaRPr lang="ru-RU"/>
        </a:p>
      </dgm:t>
    </dgm:pt>
    <dgm:pt modelId="{9818227B-C09E-4C82-A40E-1D64A9306A40}" type="sibTrans" cxnId="{93400EEB-B481-43C3-8A5C-92E53AEDF39E}">
      <dgm:prSet/>
      <dgm:spPr/>
      <dgm:t>
        <a:bodyPr/>
        <a:lstStyle/>
        <a:p>
          <a:endParaRPr lang="ru-RU"/>
        </a:p>
      </dgm:t>
    </dgm:pt>
    <dgm:pt modelId="{325D6677-51E4-4F45-A73B-EBB735C26FCF}">
      <dgm:prSet/>
      <dgm:spPr/>
      <dgm:t>
        <a:bodyPr/>
        <a:lstStyle/>
        <a:p>
          <a:r>
            <a:rPr lang="ru-RU" b="0" i="0" dirty="0" smtClean="0"/>
            <a:t>Реализует </a:t>
          </a:r>
          <a:r>
            <a:rPr lang="ru-RU" b="0" i="1" dirty="0" smtClean="0"/>
            <a:t>принцип единственной обязанности</a:t>
          </a:r>
          <a:r>
            <a:rPr lang="ru-RU" b="0" i="0" dirty="0" smtClean="0"/>
            <a:t>.</a:t>
          </a:r>
          <a:endParaRPr lang="ru-RU" b="0" i="0" dirty="0"/>
        </a:p>
      </dgm:t>
    </dgm:pt>
    <dgm:pt modelId="{70B6C98A-ADF9-45FD-9895-468B0C0BCB6C}" type="parTrans" cxnId="{91692A95-10EB-49D3-BA24-2CCFA9822F2A}">
      <dgm:prSet/>
      <dgm:spPr/>
      <dgm:t>
        <a:bodyPr/>
        <a:lstStyle/>
        <a:p>
          <a:endParaRPr lang="ru-RU"/>
        </a:p>
      </dgm:t>
    </dgm:pt>
    <dgm:pt modelId="{877887D5-B9DE-402A-A57D-8135DBCA7D72}" type="sibTrans" cxnId="{91692A95-10EB-49D3-BA24-2CCFA9822F2A}">
      <dgm:prSet/>
      <dgm:spPr/>
      <dgm:t>
        <a:bodyPr/>
        <a:lstStyle/>
        <a:p>
          <a:endParaRPr lang="ru-RU"/>
        </a:p>
      </dgm:t>
    </dgm:pt>
    <dgm:pt modelId="{F18E4876-D054-410E-8683-DB7544EF667A}">
      <dgm:prSet/>
      <dgm:spPr/>
      <dgm:t>
        <a:bodyPr/>
        <a:lstStyle/>
        <a:p>
          <a:r>
            <a:rPr lang="ru-RU" b="0" i="0" smtClean="0"/>
            <a:t>Реализует </a:t>
          </a:r>
          <a:r>
            <a:rPr lang="ru-RU" b="0" i="1" smtClean="0"/>
            <a:t>принцип открытости/закрытости</a:t>
          </a:r>
          <a:r>
            <a:rPr lang="ru-RU" b="0" i="0" smtClean="0"/>
            <a:t>.</a:t>
          </a:r>
          <a:endParaRPr lang="ru-RU" b="0" i="0"/>
        </a:p>
      </dgm:t>
    </dgm:pt>
    <dgm:pt modelId="{5883B95F-C029-4489-9139-FDF95C86A0DA}" type="parTrans" cxnId="{1F0B246A-8404-4B10-BE32-F7CDF0C8E73B}">
      <dgm:prSet/>
      <dgm:spPr/>
      <dgm:t>
        <a:bodyPr/>
        <a:lstStyle/>
        <a:p>
          <a:endParaRPr lang="ru-RU"/>
        </a:p>
      </dgm:t>
    </dgm:pt>
    <dgm:pt modelId="{90394297-5E61-4F90-901B-304D4179136D}" type="sibTrans" cxnId="{1F0B246A-8404-4B10-BE32-F7CDF0C8E73B}">
      <dgm:prSet/>
      <dgm:spPr/>
      <dgm:t>
        <a:bodyPr/>
        <a:lstStyle/>
        <a:p>
          <a:endParaRPr lang="ru-RU"/>
        </a:p>
      </dgm:t>
    </dgm:pt>
    <dgm:pt modelId="{3FC6A535-2E24-4096-BEB3-2F3903F6440C}">
      <dgm:prSet phldrT="[Текст]"/>
      <dgm:spPr/>
      <dgm:t>
        <a:bodyPr/>
        <a:lstStyle/>
        <a:p>
          <a:r>
            <a:rPr lang="ru-RU" b="0" i="0" dirty="0" smtClean="0"/>
            <a:t>Запрос может остаться никем не обработанным.</a:t>
          </a:r>
          <a:endParaRPr lang="ru-RU" dirty="0"/>
        </a:p>
      </dgm:t>
    </dgm:pt>
    <dgm:pt modelId="{0C8F8768-B099-4421-8430-9E1BE76B0FA0}" type="parTrans" cxnId="{020E7AC0-C04A-41F0-808E-D4F80D082F99}">
      <dgm:prSet/>
      <dgm:spPr/>
      <dgm:t>
        <a:bodyPr/>
        <a:lstStyle/>
        <a:p>
          <a:endParaRPr lang="ru-RU"/>
        </a:p>
      </dgm:t>
    </dgm:pt>
    <dgm:pt modelId="{970CB2B6-1A75-42B1-8B9C-0218CC2FF010}" type="sibTrans" cxnId="{020E7AC0-C04A-41F0-808E-D4F80D082F99}">
      <dgm:prSet/>
      <dgm:spPr/>
      <dgm:t>
        <a:bodyPr/>
        <a:lstStyle/>
        <a:p>
          <a:endParaRPr lang="ru-RU"/>
        </a:p>
      </dgm:t>
    </dgm:pt>
    <dgm:pt modelId="{F4ADAC18-83D5-4639-8A58-17F2124E3E15}" type="pres">
      <dgm:prSet presAssocID="{C0B251E0-68D3-479A-8A26-FD11807781CB}" presName="outerComposite" presStyleCnt="0">
        <dgm:presLayoutVars>
          <dgm:chMax val="2"/>
          <dgm:animLvl val="lvl"/>
          <dgm:resizeHandles val="exact"/>
        </dgm:presLayoutVars>
      </dgm:prSet>
      <dgm:spPr/>
      <dgm:t>
        <a:bodyPr/>
        <a:lstStyle/>
        <a:p>
          <a:endParaRPr lang="ru-RU"/>
        </a:p>
      </dgm:t>
    </dgm:pt>
    <dgm:pt modelId="{FC13F4B5-A7F3-4239-8913-EFC0519E9F75}" type="pres">
      <dgm:prSet presAssocID="{C0B251E0-68D3-479A-8A26-FD11807781CB}" presName="dummyMaxCanvas" presStyleCnt="0"/>
      <dgm:spPr/>
    </dgm:pt>
    <dgm:pt modelId="{EC9DBFD7-7A0E-4E82-AEDF-995C71212672}" type="pres">
      <dgm:prSet presAssocID="{C0B251E0-68D3-479A-8A26-FD11807781CB}" presName="parentComposite" presStyleCnt="0"/>
      <dgm:spPr/>
    </dgm:pt>
    <dgm:pt modelId="{7BBA18B2-48D3-40F3-9F2C-08715E38129E}" type="pres">
      <dgm:prSet presAssocID="{C0B251E0-68D3-479A-8A26-FD11807781CB}" presName="parent1" presStyleLbl="alignAccFollowNode1" presStyleIdx="0" presStyleCnt="4">
        <dgm:presLayoutVars>
          <dgm:chMax val="4"/>
        </dgm:presLayoutVars>
      </dgm:prSet>
      <dgm:spPr/>
      <dgm:t>
        <a:bodyPr/>
        <a:lstStyle/>
        <a:p>
          <a:endParaRPr lang="ru-RU"/>
        </a:p>
      </dgm:t>
    </dgm:pt>
    <dgm:pt modelId="{8D1A4AAA-9148-439D-8727-28EDDB5A7AA0}" type="pres">
      <dgm:prSet presAssocID="{C0B251E0-68D3-479A-8A26-FD11807781CB}" presName="parent2" presStyleLbl="alignAccFollowNode1" presStyleIdx="1" presStyleCnt="4">
        <dgm:presLayoutVars>
          <dgm:chMax val="4"/>
        </dgm:presLayoutVars>
      </dgm:prSet>
      <dgm:spPr/>
      <dgm:t>
        <a:bodyPr/>
        <a:lstStyle/>
        <a:p>
          <a:endParaRPr lang="ru-RU"/>
        </a:p>
      </dgm:t>
    </dgm:pt>
    <dgm:pt modelId="{20506824-ECD4-478C-B7E7-5548772EA701}" type="pres">
      <dgm:prSet presAssocID="{C0B251E0-68D3-479A-8A26-FD11807781CB}" presName="childrenComposite" presStyleCnt="0"/>
      <dgm:spPr/>
    </dgm:pt>
    <dgm:pt modelId="{B7423164-1CB7-4813-9D3C-3283F5049404}" type="pres">
      <dgm:prSet presAssocID="{C0B251E0-68D3-479A-8A26-FD11807781CB}" presName="dummyMaxCanvas_ChildArea" presStyleCnt="0"/>
      <dgm:spPr/>
    </dgm:pt>
    <dgm:pt modelId="{BD357289-1BDF-40AC-AB62-967DD73B1333}" type="pres">
      <dgm:prSet presAssocID="{C0B251E0-68D3-479A-8A26-FD11807781CB}" presName="fulcrum" presStyleLbl="alignAccFollowNode1" presStyleIdx="2" presStyleCnt="4"/>
      <dgm:spPr/>
    </dgm:pt>
    <dgm:pt modelId="{192A34F9-9EC9-4A32-B191-96C8CCA96611}" type="pres">
      <dgm:prSet presAssocID="{C0B251E0-68D3-479A-8A26-FD11807781CB}" presName="balance_31" presStyleLbl="alignAccFollowNode1" presStyleIdx="3" presStyleCnt="4">
        <dgm:presLayoutVars>
          <dgm:bulletEnabled val="1"/>
        </dgm:presLayoutVars>
      </dgm:prSet>
      <dgm:spPr/>
    </dgm:pt>
    <dgm:pt modelId="{2A1C4065-BD61-4D2C-B04D-634EBA38F01A}" type="pres">
      <dgm:prSet presAssocID="{C0B251E0-68D3-479A-8A26-FD11807781CB}" presName="left_31_1" presStyleLbl="node1" presStyleIdx="0" presStyleCnt="4">
        <dgm:presLayoutVars>
          <dgm:bulletEnabled val="1"/>
        </dgm:presLayoutVars>
      </dgm:prSet>
      <dgm:spPr/>
      <dgm:t>
        <a:bodyPr/>
        <a:lstStyle/>
        <a:p>
          <a:endParaRPr lang="ru-RU"/>
        </a:p>
      </dgm:t>
    </dgm:pt>
    <dgm:pt modelId="{EBBECE26-A50C-4F64-81BD-FA21D36D7D45}" type="pres">
      <dgm:prSet presAssocID="{C0B251E0-68D3-479A-8A26-FD11807781CB}" presName="left_31_2" presStyleLbl="node1" presStyleIdx="1" presStyleCnt="4">
        <dgm:presLayoutVars>
          <dgm:bulletEnabled val="1"/>
        </dgm:presLayoutVars>
      </dgm:prSet>
      <dgm:spPr/>
      <dgm:t>
        <a:bodyPr/>
        <a:lstStyle/>
        <a:p>
          <a:endParaRPr lang="ru-RU"/>
        </a:p>
      </dgm:t>
    </dgm:pt>
    <dgm:pt modelId="{A1444CEA-816C-4799-B0CF-2349B49C602E}" type="pres">
      <dgm:prSet presAssocID="{C0B251E0-68D3-479A-8A26-FD11807781CB}" presName="left_31_3" presStyleLbl="node1" presStyleIdx="2" presStyleCnt="4">
        <dgm:presLayoutVars>
          <dgm:bulletEnabled val="1"/>
        </dgm:presLayoutVars>
      </dgm:prSet>
      <dgm:spPr/>
      <dgm:t>
        <a:bodyPr/>
        <a:lstStyle/>
        <a:p>
          <a:endParaRPr lang="ru-RU"/>
        </a:p>
      </dgm:t>
    </dgm:pt>
    <dgm:pt modelId="{0E793128-FC08-4908-86CD-D8A25D4DE3B8}" type="pres">
      <dgm:prSet presAssocID="{C0B251E0-68D3-479A-8A26-FD11807781CB}" presName="right_31_1" presStyleLbl="node1" presStyleIdx="3" presStyleCnt="4">
        <dgm:presLayoutVars>
          <dgm:bulletEnabled val="1"/>
        </dgm:presLayoutVars>
      </dgm:prSet>
      <dgm:spPr/>
      <dgm:t>
        <a:bodyPr/>
        <a:lstStyle/>
        <a:p>
          <a:endParaRPr lang="ru-RU"/>
        </a:p>
      </dgm:t>
    </dgm:pt>
  </dgm:ptLst>
  <dgm:cxnLst>
    <dgm:cxn modelId="{1F0B246A-8404-4B10-BE32-F7CDF0C8E73B}" srcId="{15168566-0912-46E9-916A-A0144D63189C}" destId="{F18E4876-D054-410E-8683-DB7544EF667A}" srcOrd="2" destOrd="0" parTransId="{5883B95F-C029-4489-9139-FDF95C86A0DA}" sibTransId="{90394297-5E61-4F90-901B-304D4179136D}"/>
    <dgm:cxn modelId="{61A5E1E6-F64E-497D-B28F-0B1A965F5845}" type="presOf" srcId="{325D6677-51E4-4F45-A73B-EBB735C26FCF}" destId="{EBBECE26-A50C-4F64-81BD-FA21D36D7D45}" srcOrd="0" destOrd="0" presId="urn:microsoft.com/office/officeart/2005/8/layout/balance1"/>
    <dgm:cxn modelId="{533ED626-8C67-4CEA-86CD-61F74C13ABC6}" type="presOf" srcId="{3FC6A535-2E24-4096-BEB3-2F3903F6440C}" destId="{0E793128-FC08-4908-86CD-D8A25D4DE3B8}" srcOrd="0" destOrd="0" presId="urn:microsoft.com/office/officeart/2005/8/layout/balance1"/>
    <dgm:cxn modelId="{2E204C92-4D41-4660-A3F2-47E20B3B0D80}" type="presOf" srcId="{7ABEF36D-5171-4643-A019-8373CB82C7BD}" destId="{8D1A4AAA-9148-439D-8727-28EDDB5A7AA0}" srcOrd="0" destOrd="0" presId="urn:microsoft.com/office/officeart/2005/8/layout/balance1"/>
    <dgm:cxn modelId="{91692A95-10EB-49D3-BA24-2CCFA9822F2A}" srcId="{15168566-0912-46E9-916A-A0144D63189C}" destId="{325D6677-51E4-4F45-A73B-EBB735C26FCF}" srcOrd="1" destOrd="0" parTransId="{70B6C98A-ADF9-45FD-9895-468B0C0BCB6C}" sibTransId="{877887D5-B9DE-402A-A57D-8135DBCA7D72}"/>
    <dgm:cxn modelId="{93400EEB-B481-43C3-8A5C-92E53AEDF39E}" srcId="{C0B251E0-68D3-479A-8A26-FD11807781CB}" destId="{7ABEF36D-5171-4643-A019-8373CB82C7BD}" srcOrd="1" destOrd="0" parTransId="{016214D4-1A8E-4403-B6ED-524DBC3A25F2}" sibTransId="{9818227B-C09E-4C82-A40E-1D64A9306A40}"/>
    <dgm:cxn modelId="{297809E6-81F4-4983-9C0F-E75A999FDC10}" type="presOf" srcId="{15168566-0912-46E9-916A-A0144D63189C}" destId="{7BBA18B2-48D3-40F3-9F2C-08715E38129E}" srcOrd="0" destOrd="0" presId="urn:microsoft.com/office/officeart/2005/8/layout/balance1"/>
    <dgm:cxn modelId="{3D155EBD-B167-4905-855B-FEC8D535F469}" type="presOf" srcId="{F18E4876-D054-410E-8683-DB7544EF667A}" destId="{A1444CEA-816C-4799-B0CF-2349B49C602E}" srcOrd="0" destOrd="0" presId="urn:microsoft.com/office/officeart/2005/8/layout/balance1"/>
    <dgm:cxn modelId="{96469C0E-B6C1-4196-8A9E-659B8B63AA66}" type="presOf" srcId="{C0B251E0-68D3-479A-8A26-FD11807781CB}" destId="{F4ADAC18-83D5-4639-8A58-17F2124E3E15}" srcOrd="0" destOrd="0" presId="urn:microsoft.com/office/officeart/2005/8/layout/balance1"/>
    <dgm:cxn modelId="{020E7AC0-C04A-41F0-808E-D4F80D082F99}" srcId="{7ABEF36D-5171-4643-A019-8373CB82C7BD}" destId="{3FC6A535-2E24-4096-BEB3-2F3903F6440C}" srcOrd="0" destOrd="0" parTransId="{0C8F8768-B099-4421-8430-9E1BE76B0FA0}" sibTransId="{970CB2B6-1A75-42B1-8B9C-0218CC2FF010}"/>
    <dgm:cxn modelId="{2204D926-B329-449B-8ABA-DE1C75D2CE6C}" srcId="{15168566-0912-46E9-916A-A0144D63189C}" destId="{DBDF4C6F-BB05-4EC8-A7A6-AF30EECF635A}" srcOrd="0" destOrd="0" parTransId="{C7F6664F-5B61-45A4-BD3F-603FB435159D}" sibTransId="{595F1DB2-DDAB-42C1-84D8-DD49E7F615D0}"/>
    <dgm:cxn modelId="{6340D868-4B1A-42A1-9B28-588E22CF3FE5}" type="presOf" srcId="{DBDF4C6F-BB05-4EC8-A7A6-AF30EECF635A}" destId="{2A1C4065-BD61-4D2C-B04D-634EBA38F01A}" srcOrd="0" destOrd="0" presId="urn:microsoft.com/office/officeart/2005/8/layout/balance1"/>
    <dgm:cxn modelId="{8146B4F8-06DE-40CE-A73F-370F01EE362C}" srcId="{C0B251E0-68D3-479A-8A26-FD11807781CB}" destId="{15168566-0912-46E9-916A-A0144D63189C}" srcOrd="0" destOrd="0" parTransId="{57762015-9807-4D0C-8F02-BBF8BF6AA244}" sibTransId="{30066A32-57B1-4ED5-8A99-09EF7EE80DD4}"/>
    <dgm:cxn modelId="{48FE47AE-32E0-4060-AB61-44EAC5875427}" type="presParOf" srcId="{F4ADAC18-83D5-4639-8A58-17F2124E3E15}" destId="{FC13F4B5-A7F3-4239-8913-EFC0519E9F75}" srcOrd="0" destOrd="0" presId="urn:microsoft.com/office/officeart/2005/8/layout/balance1"/>
    <dgm:cxn modelId="{2917B27A-0152-45B7-851B-7536FA627CED}" type="presParOf" srcId="{F4ADAC18-83D5-4639-8A58-17F2124E3E15}" destId="{EC9DBFD7-7A0E-4E82-AEDF-995C71212672}" srcOrd="1" destOrd="0" presId="urn:microsoft.com/office/officeart/2005/8/layout/balance1"/>
    <dgm:cxn modelId="{7D0DA04F-BF30-4B0B-8E98-ABB3459C7147}" type="presParOf" srcId="{EC9DBFD7-7A0E-4E82-AEDF-995C71212672}" destId="{7BBA18B2-48D3-40F3-9F2C-08715E38129E}" srcOrd="0" destOrd="0" presId="urn:microsoft.com/office/officeart/2005/8/layout/balance1"/>
    <dgm:cxn modelId="{7B38C222-B96D-4FDF-9EB0-D9C252C4AD08}" type="presParOf" srcId="{EC9DBFD7-7A0E-4E82-AEDF-995C71212672}" destId="{8D1A4AAA-9148-439D-8727-28EDDB5A7AA0}" srcOrd="1" destOrd="0" presId="urn:microsoft.com/office/officeart/2005/8/layout/balance1"/>
    <dgm:cxn modelId="{06231F69-E38B-4BBA-97E4-76394A8059C9}" type="presParOf" srcId="{F4ADAC18-83D5-4639-8A58-17F2124E3E15}" destId="{20506824-ECD4-478C-B7E7-5548772EA701}" srcOrd="2" destOrd="0" presId="urn:microsoft.com/office/officeart/2005/8/layout/balance1"/>
    <dgm:cxn modelId="{A9AC2C2E-EB98-4ACB-B868-396B7C7D79E7}" type="presParOf" srcId="{20506824-ECD4-478C-B7E7-5548772EA701}" destId="{B7423164-1CB7-4813-9D3C-3283F5049404}" srcOrd="0" destOrd="0" presId="urn:microsoft.com/office/officeart/2005/8/layout/balance1"/>
    <dgm:cxn modelId="{DE8B63A5-0EF2-49B2-9D4D-A168581AEE6B}" type="presParOf" srcId="{20506824-ECD4-478C-B7E7-5548772EA701}" destId="{BD357289-1BDF-40AC-AB62-967DD73B1333}" srcOrd="1" destOrd="0" presId="urn:microsoft.com/office/officeart/2005/8/layout/balance1"/>
    <dgm:cxn modelId="{751A80D5-D40C-44DC-A1B2-49A1D43B2447}" type="presParOf" srcId="{20506824-ECD4-478C-B7E7-5548772EA701}" destId="{192A34F9-9EC9-4A32-B191-96C8CCA96611}" srcOrd="2" destOrd="0" presId="urn:microsoft.com/office/officeart/2005/8/layout/balance1"/>
    <dgm:cxn modelId="{6EF7AE98-80AC-460C-9B5E-9523A8F799C0}" type="presParOf" srcId="{20506824-ECD4-478C-B7E7-5548772EA701}" destId="{2A1C4065-BD61-4D2C-B04D-634EBA38F01A}" srcOrd="3" destOrd="0" presId="urn:microsoft.com/office/officeart/2005/8/layout/balance1"/>
    <dgm:cxn modelId="{6862B82B-EE83-491D-8E13-5E82F96C05D4}" type="presParOf" srcId="{20506824-ECD4-478C-B7E7-5548772EA701}" destId="{EBBECE26-A50C-4F64-81BD-FA21D36D7D45}" srcOrd="4" destOrd="0" presId="urn:microsoft.com/office/officeart/2005/8/layout/balance1"/>
    <dgm:cxn modelId="{8A057722-D785-4E04-8DE8-475197C49F46}" type="presParOf" srcId="{20506824-ECD4-478C-B7E7-5548772EA701}" destId="{A1444CEA-816C-4799-B0CF-2349B49C602E}" srcOrd="5" destOrd="0" presId="urn:microsoft.com/office/officeart/2005/8/layout/balance1"/>
    <dgm:cxn modelId="{F69BE9CA-84C4-463D-9DE2-1A6210D7DC41}" type="presParOf" srcId="{20506824-ECD4-478C-B7E7-5548772EA701}" destId="{0E793128-FC08-4908-86CD-D8A25D4DE3B8}" srcOrd="6"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A18B2-48D3-40F3-9F2C-08715E38129E}">
      <dsp:nvSpPr>
        <dsp:cNvPr id="0" name=""/>
        <dsp:cNvSpPr/>
      </dsp:nvSpPr>
      <dsp:spPr>
        <a:xfrm>
          <a:off x="1569720" y="0"/>
          <a:ext cx="2331720" cy="1295400"/>
        </a:xfrm>
        <a:prstGeom prst="roundRect">
          <a:avLst>
            <a:gd name="adj" fmla="val 10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Преимущества</a:t>
          </a:r>
          <a:endParaRPr lang="ru-RU" sz="2400" kern="1200" dirty="0"/>
        </a:p>
      </dsp:txBody>
      <dsp:txXfrm>
        <a:off x="1607661" y="37941"/>
        <a:ext cx="2255838" cy="1219518"/>
      </dsp:txXfrm>
    </dsp:sp>
    <dsp:sp modelId="{8D1A4AAA-9148-439D-8727-28EDDB5A7AA0}">
      <dsp:nvSpPr>
        <dsp:cNvPr id="0" name=""/>
        <dsp:cNvSpPr/>
      </dsp:nvSpPr>
      <dsp:spPr>
        <a:xfrm>
          <a:off x="4937760" y="0"/>
          <a:ext cx="2331720" cy="1295400"/>
        </a:xfrm>
        <a:prstGeom prst="roundRect">
          <a:avLst>
            <a:gd name="adj" fmla="val 10000"/>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kern="1200" dirty="0" smtClean="0"/>
            <a:t>Недостатки</a:t>
          </a:r>
          <a:endParaRPr lang="ru-RU" sz="2400" kern="1200" dirty="0"/>
        </a:p>
      </dsp:txBody>
      <dsp:txXfrm>
        <a:off x="4975701" y="37941"/>
        <a:ext cx="2255838" cy="1219518"/>
      </dsp:txXfrm>
    </dsp:sp>
    <dsp:sp modelId="{BD357289-1BDF-40AC-AB62-967DD73B1333}">
      <dsp:nvSpPr>
        <dsp:cNvPr id="0" name=""/>
        <dsp:cNvSpPr/>
      </dsp:nvSpPr>
      <dsp:spPr>
        <a:xfrm>
          <a:off x="3933825" y="5505450"/>
          <a:ext cx="971550" cy="971550"/>
        </a:xfrm>
        <a:prstGeom prst="triangle">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92A34F9-9EC9-4A32-B191-96C8CCA96611}">
      <dsp:nvSpPr>
        <dsp:cNvPr id="0" name=""/>
        <dsp:cNvSpPr/>
      </dsp:nvSpPr>
      <dsp:spPr>
        <a:xfrm rot="21360000">
          <a:off x="1504059" y="5089129"/>
          <a:ext cx="5831080" cy="407748"/>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A1C4065-BD61-4D2C-B04D-634EBA38F01A}">
      <dsp:nvSpPr>
        <dsp:cNvPr id="0" name=""/>
        <dsp:cNvSpPr/>
      </dsp:nvSpPr>
      <dsp:spPr>
        <a:xfrm rot="21360000">
          <a:off x="1507536" y="4069657"/>
          <a:ext cx="2326546" cy="108393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Уменьшает зависимость между клиентом и обработчиками.</a:t>
          </a:r>
          <a:endParaRPr lang="ru-RU" sz="1200" kern="1200" dirty="0"/>
        </a:p>
      </dsp:txBody>
      <dsp:txXfrm>
        <a:off x="1560449" y="4122570"/>
        <a:ext cx="2220720" cy="978106"/>
      </dsp:txXfrm>
    </dsp:sp>
    <dsp:sp modelId="{EBBECE26-A50C-4F64-81BD-FA21D36D7D45}">
      <dsp:nvSpPr>
        <dsp:cNvPr id="0" name=""/>
        <dsp:cNvSpPr/>
      </dsp:nvSpPr>
      <dsp:spPr>
        <a:xfrm rot="21360000">
          <a:off x="1423335" y="2903797"/>
          <a:ext cx="2326546" cy="1083932"/>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Реализует </a:t>
          </a:r>
          <a:r>
            <a:rPr lang="ru-RU" sz="1200" b="0" i="1" kern="1200" dirty="0" smtClean="0"/>
            <a:t>принцип единственной обязанности</a:t>
          </a:r>
          <a:r>
            <a:rPr lang="ru-RU" sz="1200" b="0" i="0" kern="1200" dirty="0" smtClean="0"/>
            <a:t>.</a:t>
          </a:r>
          <a:endParaRPr lang="ru-RU" sz="1200" b="0" i="0" kern="1200" dirty="0"/>
        </a:p>
      </dsp:txBody>
      <dsp:txXfrm>
        <a:off x="1476248" y="2956710"/>
        <a:ext cx="2220720" cy="978106"/>
      </dsp:txXfrm>
    </dsp:sp>
    <dsp:sp modelId="{A1444CEA-816C-4799-B0CF-2349B49C602E}">
      <dsp:nvSpPr>
        <dsp:cNvPr id="0" name=""/>
        <dsp:cNvSpPr/>
      </dsp:nvSpPr>
      <dsp:spPr>
        <a:xfrm rot="21360000">
          <a:off x="1339134" y="1763845"/>
          <a:ext cx="2326546" cy="1083932"/>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smtClean="0"/>
            <a:t>Реализует </a:t>
          </a:r>
          <a:r>
            <a:rPr lang="ru-RU" sz="1200" b="0" i="1" kern="1200" smtClean="0"/>
            <a:t>принцип открытости/закрытости</a:t>
          </a:r>
          <a:r>
            <a:rPr lang="ru-RU" sz="1200" b="0" i="0" kern="1200" smtClean="0"/>
            <a:t>.</a:t>
          </a:r>
          <a:endParaRPr lang="ru-RU" sz="1200" b="0" i="0" kern="1200"/>
        </a:p>
      </dsp:txBody>
      <dsp:txXfrm>
        <a:off x="1392047" y="1816758"/>
        <a:ext cx="2220720" cy="978106"/>
      </dsp:txXfrm>
    </dsp:sp>
    <dsp:sp modelId="{0E793128-FC08-4908-86CD-D8A25D4DE3B8}">
      <dsp:nvSpPr>
        <dsp:cNvPr id="0" name=""/>
        <dsp:cNvSpPr/>
      </dsp:nvSpPr>
      <dsp:spPr>
        <a:xfrm rot="21360000">
          <a:off x="4843191" y="3836485"/>
          <a:ext cx="2326546" cy="108393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ru-RU" sz="1200" b="0" i="0" kern="1200" dirty="0" smtClean="0"/>
            <a:t>Запрос может остаться никем не обработанным.</a:t>
          </a:r>
          <a:endParaRPr lang="ru-RU" sz="1200" kern="1200" dirty="0"/>
        </a:p>
      </dsp:txBody>
      <dsp:txXfrm>
        <a:off x="4896104" y="3889398"/>
        <a:ext cx="2220720" cy="97810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3A352F74-BFBF-4822-A398-959D8E45BE83}" type="datetimeFigureOut">
              <a:rPr lang="en-US"/>
              <a:pPr>
                <a:defRPr/>
              </a:pPr>
              <a:t>4/13/2023</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mn-lt"/>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5B32673-0676-4890-97C5-58E0F1243EF6}" type="slidenum">
              <a:rPr lang="en-US"/>
              <a:pPr>
                <a:defRPr/>
              </a:pPr>
              <a:t>‹#›</a:t>
            </a:fld>
            <a:endParaRPr lang="en-US"/>
          </a:p>
        </p:txBody>
      </p:sp>
    </p:spTree>
    <p:extLst>
      <p:ext uri="{BB962C8B-B14F-4D97-AF65-F5344CB8AC3E}">
        <p14:creationId xmlns:p14="http://schemas.microsoft.com/office/powerpoint/2010/main" val="287396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4363" eaLnBrk="1" fontAlgn="auto" hangingPunct="1">
              <a:spcBef>
                <a:spcPts val="0"/>
              </a:spcBef>
              <a:spcAft>
                <a:spcPts val="0"/>
              </a:spcAft>
              <a:defRPr sz="1200">
                <a:latin typeface="+mn-lt"/>
                <a:cs typeface="+mn-cs"/>
              </a:defRPr>
            </a:lvl1pPr>
          </a:lstStyle>
          <a:p>
            <a:pPr>
              <a:defRPr/>
            </a:pPr>
            <a:fld id="{79A81E2A-F226-4A6B-A60D-2C89714A20C8}" type="datetimeFigureOut">
              <a:rPr lang="en-US"/>
              <a:pPr>
                <a:defRPr/>
              </a:pPr>
              <a:t>4/13/2023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pitchFamily="34" charset="0"/>
                <a:cs typeface="+mn-cs"/>
              </a:defRPr>
            </a:lvl1pPr>
          </a:lstStyle>
          <a:p>
            <a:pPr>
              <a:defRPr/>
            </a:pPr>
            <a:r>
              <a:rPr lang="en-US"/>
              <a:t>© 2007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A5CB8D6-9343-453B-B060-6127E41C542E}" type="slidenum">
              <a:rPr lang="en-US"/>
              <a:pPr>
                <a:defRPr/>
              </a:pPr>
              <a:t>‹#›</a:t>
            </a:fld>
            <a:endParaRPr lang="en-US"/>
          </a:p>
        </p:txBody>
      </p:sp>
    </p:spTree>
    <p:extLst>
      <p:ext uri="{BB962C8B-B14F-4D97-AF65-F5344CB8AC3E}">
        <p14:creationId xmlns:p14="http://schemas.microsoft.com/office/powerpoint/2010/main" val="2441992472"/>
      </p:ext>
    </p:extLst>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https://refactoring.guru/ru/design-patterns/behavioral-patterns</a:t>
            </a:r>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a:t>
            </a:fld>
            <a:endParaRPr lang="en-US"/>
          </a:p>
        </p:txBody>
      </p:sp>
    </p:spTree>
    <p:extLst>
      <p:ext uri="{BB962C8B-B14F-4D97-AF65-F5344CB8AC3E}">
        <p14:creationId xmlns:p14="http://schemas.microsoft.com/office/powerpoint/2010/main" val="426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13</a:t>
            </a:fld>
            <a:endParaRPr lang="en-US"/>
          </a:p>
        </p:txBody>
      </p:sp>
    </p:spTree>
    <p:extLst>
      <p:ext uri="{BB962C8B-B14F-4D97-AF65-F5344CB8AC3E}">
        <p14:creationId xmlns:p14="http://schemas.microsoft.com/office/powerpoint/2010/main" val="331250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делаете систему приёма онлайн-заказов. Вы хотите ограничить к ней доступ так, чтобы только авторизованные пользователи могли создавать заказы. Кроме того, определённые пользователи, владеющие правами администратора, должны иметь полный доступ к заказам.</a:t>
            </a:r>
          </a:p>
          <a:p>
            <a:r>
              <a:rPr lang="ru-RU" sz="900" b="0" i="0" kern="1200" dirty="0" smtClean="0">
                <a:solidFill>
                  <a:schemeClr val="tx1"/>
                </a:solidFill>
                <a:effectLst/>
                <a:latin typeface="Segoe" pitchFamily="34" charset="0"/>
                <a:ea typeface="+mn-ea"/>
                <a:cs typeface="+mn-cs"/>
              </a:rPr>
              <a:t>Вы быстро сообразили, что эти проверки нужно выполнять последовательно. Ведь пользователя можно попытаться «</a:t>
            </a:r>
            <a:r>
              <a:rPr lang="ru-RU" sz="900" b="0" i="0" kern="1200" dirty="0" err="1" smtClean="0">
                <a:solidFill>
                  <a:schemeClr val="tx1"/>
                </a:solidFill>
                <a:effectLst/>
                <a:latin typeface="Segoe" pitchFamily="34" charset="0"/>
                <a:ea typeface="+mn-ea"/>
                <a:cs typeface="+mn-cs"/>
              </a:rPr>
              <a:t>залогинить</a:t>
            </a:r>
            <a:r>
              <a:rPr lang="ru-RU" sz="900" b="0" i="0" kern="1200" dirty="0" smtClean="0">
                <a:solidFill>
                  <a:schemeClr val="tx1"/>
                </a:solidFill>
                <a:effectLst/>
                <a:latin typeface="Segoe" pitchFamily="34" charset="0"/>
                <a:ea typeface="+mn-ea"/>
                <a:cs typeface="+mn-cs"/>
              </a:rPr>
              <a:t>» в систему, если его запрос содержит логин и пароль. Но если такая попытка не удалась, то проверять расширенные права доступа попросту не имеет смысла.</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2</a:t>
            </a:fld>
            <a:endParaRPr lang="en-US"/>
          </a:p>
        </p:txBody>
      </p:sp>
    </p:spTree>
    <p:extLst>
      <p:ext uri="{BB962C8B-B14F-4D97-AF65-F5344CB8AC3E}">
        <p14:creationId xmlns:p14="http://schemas.microsoft.com/office/powerpoint/2010/main" val="306856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Представьте, что вы делаете систему приёма онлайн-заказов. Вы хотите ограничить к ней доступ так, чтобы только авторизованные пользователи могли создавать заказы. Кроме того, определённые пользователи, владеющие правами администратора, должны иметь полный доступ к заказам.</a:t>
            </a:r>
          </a:p>
          <a:p>
            <a:r>
              <a:rPr lang="ru-RU" sz="900" b="0" i="0" kern="1200" dirty="0" smtClean="0">
                <a:solidFill>
                  <a:schemeClr val="tx1"/>
                </a:solidFill>
                <a:effectLst/>
                <a:latin typeface="Segoe" pitchFamily="34" charset="0"/>
                <a:ea typeface="+mn-ea"/>
                <a:cs typeface="+mn-cs"/>
              </a:rPr>
              <a:t>Вы быстро сообразили, что эти проверки нужно выполнять последовательно. Ведь пользователя можно попытаться «</a:t>
            </a:r>
            <a:r>
              <a:rPr lang="ru-RU" sz="900" b="0" i="0" kern="1200" dirty="0" err="1" smtClean="0">
                <a:solidFill>
                  <a:schemeClr val="tx1"/>
                </a:solidFill>
                <a:effectLst/>
                <a:latin typeface="Segoe" pitchFamily="34" charset="0"/>
                <a:ea typeface="+mn-ea"/>
                <a:cs typeface="+mn-cs"/>
              </a:rPr>
              <a:t>залогинить</a:t>
            </a:r>
            <a:r>
              <a:rPr lang="ru-RU" sz="900" b="0" i="0" kern="1200" dirty="0" smtClean="0">
                <a:solidFill>
                  <a:schemeClr val="tx1"/>
                </a:solidFill>
                <a:effectLst/>
                <a:latin typeface="Segoe" pitchFamily="34" charset="0"/>
                <a:ea typeface="+mn-ea"/>
                <a:cs typeface="+mn-cs"/>
              </a:rPr>
              <a:t>» в систему, если его запрос содержит логин и пароль. Но если такая попытка не удалась, то проверять расширенные права доступа попросту не имеет смысла.</a:t>
            </a:r>
          </a:p>
          <a:p>
            <a:r>
              <a:rPr lang="ru-RU" sz="900" b="0" i="0" kern="1200" dirty="0" smtClean="0">
                <a:solidFill>
                  <a:schemeClr val="tx1"/>
                </a:solidFill>
                <a:effectLst/>
                <a:latin typeface="Segoe" pitchFamily="34" charset="0"/>
                <a:ea typeface="+mn-ea"/>
                <a:cs typeface="+mn-cs"/>
              </a:rPr>
              <a:t>На протяжении следующих нескольких месяцев вам пришлось добавить ещё несколько таких последовательных проверок.</a:t>
            </a:r>
          </a:p>
          <a:p>
            <a:r>
              <a:rPr lang="ru-RU" sz="900" b="0" i="0" kern="1200" dirty="0" smtClean="0">
                <a:solidFill>
                  <a:schemeClr val="tx1"/>
                </a:solidFill>
                <a:effectLst/>
                <a:latin typeface="Segoe" pitchFamily="34" charset="0"/>
                <a:ea typeface="+mn-ea"/>
                <a:cs typeface="+mn-cs"/>
              </a:rPr>
              <a:t>Кто-то резонно заметил, что неплохо бы проверять данные, передаваемые в запросе перед тем, как вносить их в систему — вдруг запрос содержит данные о покупке несуществующих продуктов.</a:t>
            </a:r>
          </a:p>
          <a:p>
            <a:r>
              <a:rPr lang="ru-RU" sz="900" b="0" i="0" kern="1200" dirty="0" smtClean="0">
                <a:solidFill>
                  <a:schemeClr val="tx1"/>
                </a:solidFill>
                <a:effectLst/>
                <a:latin typeface="Segoe" pitchFamily="34" charset="0"/>
                <a:ea typeface="+mn-ea"/>
                <a:cs typeface="+mn-cs"/>
              </a:rPr>
              <a:t>Кто-то предложил блокировать массовые отправки формы с одним и тем же логином, чтобы предотвратить подбор паролей ботами.</a:t>
            </a:r>
          </a:p>
          <a:p>
            <a:r>
              <a:rPr lang="ru-RU" sz="900" b="0" i="0" kern="1200" dirty="0" smtClean="0">
                <a:solidFill>
                  <a:schemeClr val="tx1"/>
                </a:solidFill>
                <a:effectLst/>
                <a:latin typeface="Segoe" pitchFamily="34" charset="0"/>
                <a:ea typeface="+mn-ea"/>
                <a:cs typeface="+mn-cs"/>
              </a:rPr>
              <a:t>Кто-то заметил, что форму заказа неплохо бы доставать из </a:t>
            </a:r>
            <a:r>
              <a:rPr lang="ru-RU" sz="900" b="0" i="0" kern="1200" dirty="0" err="1" smtClean="0">
                <a:solidFill>
                  <a:schemeClr val="tx1"/>
                </a:solidFill>
                <a:effectLst/>
                <a:latin typeface="Segoe" pitchFamily="34" charset="0"/>
                <a:ea typeface="+mn-ea"/>
                <a:cs typeface="+mn-cs"/>
              </a:rPr>
              <a:t>кеша</a:t>
            </a:r>
            <a:r>
              <a:rPr lang="ru-RU" sz="900" b="0" i="0" kern="1200" dirty="0" smtClean="0">
                <a:solidFill>
                  <a:schemeClr val="tx1"/>
                </a:solidFill>
                <a:effectLst/>
                <a:latin typeface="Segoe" pitchFamily="34" charset="0"/>
                <a:ea typeface="+mn-ea"/>
                <a:cs typeface="+mn-cs"/>
              </a:rPr>
              <a:t>, если она уже была однажды показана.</a:t>
            </a:r>
          </a:p>
          <a:p>
            <a:r>
              <a:rPr lang="ru-RU" sz="900" b="0" i="0" kern="1200" dirty="0" smtClean="0">
                <a:solidFill>
                  <a:schemeClr val="tx1"/>
                </a:solidFill>
                <a:effectLst/>
                <a:latin typeface="Segoe" pitchFamily="34" charset="0"/>
                <a:ea typeface="+mn-ea"/>
                <a:cs typeface="+mn-cs"/>
              </a:rPr>
              <a:t>С каждой новой «</a:t>
            </a:r>
            <a:r>
              <a:rPr lang="ru-RU" sz="900" b="0" i="0" kern="1200" dirty="0" err="1" smtClean="0">
                <a:solidFill>
                  <a:schemeClr val="tx1"/>
                </a:solidFill>
                <a:effectLst/>
                <a:latin typeface="Segoe" pitchFamily="34" charset="0"/>
                <a:ea typeface="+mn-ea"/>
                <a:cs typeface="+mn-cs"/>
              </a:rPr>
              <a:t>фичей</a:t>
            </a:r>
            <a:r>
              <a:rPr lang="ru-RU" sz="900" b="0" i="0" kern="1200" dirty="0" smtClean="0">
                <a:solidFill>
                  <a:schemeClr val="tx1"/>
                </a:solidFill>
                <a:effectLst/>
                <a:latin typeface="Segoe" pitchFamily="34" charset="0"/>
                <a:ea typeface="+mn-ea"/>
                <a:cs typeface="+mn-cs"/>
              </a:rPr>
              <a:t>» код проверок, выглядящий как большой клубок условных операторов, всё больше и больше раздувался. При изменении одного правила приходилось трогать код всех проверок. А для того, чтобы применить проверки к другим ресурсам, пришлось продублировать их код в других классах.</a:t>
            </a:r>
          </a:p>
          <a:p>
            <a:r>
              <a:rPr lang="ru-RU" sz="900" b="0" i="0" kern="1200" dirty="0" smtClean="0">
                <a:solidFill>
                  <a:schemeClr val="tx1"/>
                </a:solidFill>
                <a:effectLst/>
                <a:latin typeface="Segoe" pitchFamily="34" charset="0"/>
                <a:ea typeface="+mn-ea"/>
                <a:cs typeface="+mn-cs"/>
              </a:rPr>
              <a:t>Поддерживать такой код стало не только очень хлопотно, но и </a:t>
            </a:r>
            <a:r>
              <a:rPr lang="ru-RU" sz="900" b="0" i="0" kern="1200" dirty="0" err="1" smtClean="0">
                <a:solidFill>
                  <a:schemeClr val="tx1"/>
                </a:solidFill>
                <a:effectLst/>
                <a:latin typeface="Segoe" pitchFamily="34" charset="0"/>
                <a:ea typeface="+mn-ea"/>
                <a:cs typeface="+mn-cs"/>
              </a:rPr>
              <a:t>затратно</a:t>
            </a:r>
            <a:r>
              <a:rPr lang="ru-RU" sz="900" b="0" i="0" kern="1200" dirty="0" smtClean="0">
                <a:solidFill>
                  <a:schemeClr val="tx1"/>
                </a:solidFill>
                <a:effectLst/>
                <a:latin typeface="Segoe" pitchFamily="34" charset="0"/>
                <a:ea typeface="+mn-ea"/>
                <a:cs typeface="+mn-cs"/>
              </a:rPr>
              <a:t>. И вот в один прекрасный день вы получаете задачу </a:t>
            </a:r>
            <a:r>
              <a:rPr lang="ru-RU" sz="900" b="0" i="0" kern="1200" dirty="0" err="1" smtClean="0">
                <a:solidFill>
                  <a:schemeClr val="tx1"/>
                </a:solidFill>
                <a:effectLst/>
                <a:latin typeface="Segoe" pitchFamily="34" charset="0"/>
                <a:ea typeface="+mn-ea"/>
                <a:cs typeface="+mn-cs"/>
              </a:rPr>
              <a:t>рефакторинга</a:t>
            </a:r>
            <a:r>
              <a:rPr lang="ru-RU" sz="900" b="0" i="0" kern="1200" dirty="0" smtClean="0">
                <a:solidFill>
                  <a:schemeClr val="tx1"/>
                </a:solidFill>
                <a:effectLst/>
                <a:latin typeface="Segoe" pitchFamily="34" charset="0"/>
                <a:ea typeface="+mn-ea"/>
                <a:cs typeface="+mn-cs"/>
              </a:rPr>
              <a:t>...</a:t>
            </a:r>
          </a:p>
          <a:p>
            <a:endParaRPr lang="ru-RU" sz="900" b="0" i="0" kern="1200" dirty="0" smtClean="0">
              <a:solidFill>
                <a:schemeClr val="tx1"/>
              </a:solidFill>
              <a:effectLst/>
              <a:latin typeface="Segoe" pitchFamily="34" charset="0"/>
              <a:ea typeface="+mn-ea"/>
              <a:cs typeface="+mn-cs"/>
            </a:endParaRPr>
          </a:p>
          <a:p>
            <a:endParaRPr lang="ru-RU" sz="900" b="0" i="0" kern="1200" dirty="0" smtClean="0">
              <a:solidFill>
                <a:schemeClr val="tx1"/>
              </a:solidFill>
              <a:effectLst/>
              <a:latin typeface="Segoe" pitchFamily="34" charset="0"/>
              <a:ea typeface="+mn-ea"/>
              <a:cs typeface="+mn-cs"/>
            </a:endParaRPr>
          </a:p>
          <a:p>
            <a:endParaRPr lang="ru-RU" dirty="0" smtClean="0"/>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3</a:t>
            </a:fld>
            <a:endParaRPr lang="en-US"/>
          </a:p>
        </p:txBody>
      </p:sp>
    </p:spTree>
    <p:extLst>
      <p:ext uri="{BB962C8B-B14F-4D97-AF65-F5344CB8AC3E}">
        <p14:creationId xmlns:p14="http://schemas.microsoft.com/office/powerpoint/2010/main" val="14042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Как и многие другие поведенческие паттерны, Цепочка обязанностей базируется на том, чтобы превратить отдельные поведения в объекты. В нашем случае каждая проверка переедет в отдельный класс с единственным методом выполнения. Данные запроса, над которым происходит проверка, будут передаваться в метод как аргументы.</a:t>
            </a:r>
          </a:p>
          <a:p>
            <a:r>
              <a:rPr lang="ru-RU" sz="900" b="0" i="0" kern="1200" dirty="0" smtClean="0">
                <a:solidFill>
                  <a:schemeClr val="tx1"/>
                </a:solidFill>
                <a:effectLst/>
                <a:latin typeface="Segoe" pitchFamily="34" charset="0"/>
                <a:ea typeface="+mn-ea"/>
                <a:cs typeface="+mn-cs"/>
              </a:rPr>
              <a:t>А теперь по-настоящему важный этап. Паттерн предлагает связать объекты обработчиков в одну цепь. Каждый из них будет иметь ссылку на следующий обработчик в цепи. Таким образом, при получении запроса обработчик сможет не только сам что-то с ним сделать, но и передать обработку следующему объекту в цепочке.</a:t>
            </a:r>
          </a:p>
          <a:p>
            <a:r>
              <a:rPr lang="ru-RU" sz="900" b="0" i="0" kern="1200" dirty="0" smtClean="0">
                <a:solidFill>
                  <a:schemeClr val="tx1"/>
                </a:solidFill>
                <a:effectLst/>
                <a:latin typeface="Segoe" pitchFamily="34" charset="0"/>
                <a:ea typeface="+mn-ea"/>
                <a:cs typeface="+mn-cs"/>
              </a:rPr>
              <a:t>Передавая запросы в первый обработчик цепочки, вы можете быть уверены, что все объекты в цепи смогут его обработать. При этом длина цепочки не имеет никакого значения.</a:t>
            </a:r>
          </a:p>
          <a:p>
            <a:r>
              <a:rPr lang="ru-RU" sz="900" b="0" i="0" kern="1200" dirty="0" smtClean="0">
                <a:solidFill>
                  <a:schemeClr val="tx1"/>
                </a:solidFill>
                <a:effectLst/>
                <a:latin typeface="Segoe" pitchFamily="34" charset="0"/>
                <a:ea typeface="+mn-ea"/>
                <a:cs typeface="+mn-cs"/>
              </a:rPr>
              <a:t>И последний штрих. Обработчик не обязательно должен передавать запрос дальше, причём эта особенность может быть использована по-разному.</a:t>
            </a:r>
          </a:p>
          <a:p>
            <a:r>
              <a:rPr lang="ru-RU" sz="900" b="0" i="0" kern="1200" dirty="0" smtClean="0">
                <a:solidFill>
                  <a:schemeClr val="tx1"/>
                </a:solidFill>
                <a:effectLst/>
                <a:latin typeface="Segoe" pitchFamily="34" charset="0"/>
                <a:ea typeface="+mn-ea"/>
                <a:cs typeface="+mn-cs"/>
              </a:rPr>
              <a:t>В примере с фильтрацией доступа обработчики прерывают дальнейшие проверки, если текущая проверка не прошла. Ведь нет смысла тратить попусту ресурсы, если и так понятно, что с запросом что-то не так.</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4</a:t>
            </a:fld>
            <a:endParaRPr lang="en-US"/>
          </a:p>
        </p:txBody>
      </p:sp>
    </p:spTree>
    <p:extLst>
      <p:ext uri="{BB962C8B-B14F-4D97-AF65-F5344CB8AC3E}">
        <p14:creationId xmlns:p14="http://schemas.microsoft.com/office/powerpoint/2010/main" val="242203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Но есть и другой подход, при котором обработчики прерывают цепь только когда они </a:t>
            </a:r>
            <a:r>
              <a:rPr lang="ru-RU" sz="900" b="0" i="1" kern="1200" dirty="0" smtClean="0">
                <a:solidFill>
                  <a:schemeClr val="tx1"/>
                </a:solidFill>
                <a:effectLst/>
                <a:latin typeface="Segoe" pitchFamily="34" charset="0"/>
                <a:ea typeface="+mn-ea"/>
                <a:cs typeface="+mn-cs"/>
              </a:rPr>
              <a:t>могут</a:t>
            </a:r>
            <a:r>
              <a:rPr lang="ru-RU" sz="900" b="0" i="0" kern="1200" dirty="0" smtClean="0">
                <a:solidFill>
                  <a:schemeClr val="tx1"/>
                </a:solidFill>
                <a:effectLst/>
                <a:latin typeface="Segoe" pitchFamily="34" charset="0"/>
                <a:ea typeface="+mn-ea"/>
                <a:cs typeface="+mn-cs"/>
              </a:rPr>
              <a:t> обработать запрос. В этом случае запрос движется по цепи, пока не найдётся обработчик, могущий его обработать. Очень часто такой подход используется для передачи событий, создаваемых классами графического интерфейса в результате взаимодействия с пользователем.</a:t>
            </a:r>
          </a:p>
          <a:p>
            <a:r>
              <a:rPr lang="ru-RU" sz="900" b="0" i="0" kern="1200" dirty="0" smtClean="0">
                <a:solidFill>
                  <a:schemeClr val="tx1"/>
                </a:solidFill>
                <a:effectLst/>
                <a:latin typeface="Segoe" pitchFamily="34" charset="0"/>
                <a:ea typeface="+mn-ea"/>
                <a:cs typeface="+mn-cs"/>
              </a:rPr>
              <a:t>Например, когда пользователь кликает по кнопке, программа выстраивает цепочку из объекта этой кнопки, всех её родительских элементов и общего окна приложения на конце. Событие клика передаётся по этой цепи до тех пор, пока не найдётся объект, способный его обработать. Этот пример примечателен ещё и тем, что цепочку всегда можно выделить из древовидной структуры объектов, в которую обычно и свёрнуты элементы пользовательского интерфейса.</a:t>
            </a:r>
          </a:p>
          <a:p>
            <a:r>
              <a:rPr lang="ru-RU" dirty="0" smtClean="0">
                <a:effectLst/>
              </a:rPr>
              <a:t>Цепочку можно выделить даже из дерева объектов.</a:t>
            </a:r>
          </a:p>
          <a:p>
            <a:r>
              <a:rPr lang="ru-RU" sz="900" b="0" i="0" kern="1200" dirty="0" smtClean="0">
                <a:solidFill>
                  <a:schemeClr val="tx1"/>
                </a:solidFill>
                <a:effectLst/>
                <a:latin typeface="Segoe" pitchFamily="34" charset="0"/>
                <a:ea typeface="+mn-ea"/>
                <a:cs typeface="+mn-cs"/>
              </a:rPr>
              <a:t>Очень важно, чтобы все объекты цепочки имели общий интерфейс. Обычно каждому конкретному обработчику достаточно знать только то, что следующий объект в цепи имеет метод выполнить. Благодаря этому связи между объектами цепочки будут более гибкими. Кроме того, вы сможете формировать цепочки на лету из разнообразных объектов, не привязываясь к конкретным классам.</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5</a:t>
            </a:fld>
            <a:endParaRPr lang="en-US"/>
          </a:p>
        </p:txBody>
      </p:sp>
    </p:spTree>
    <p:extLst>
      <p:ext uri="{BB962C8B-B14F-4D97-AF65-F5344CB8AC3E}">
        <p14:creationId xmlns:p14="http://schemas.microsoft.com/office/powerpoint/2010/main" val="357988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Вы купили новую видеокарту. Она автоматически определилась и заработала под </a:t>
            </a:r>
            <a:r>
              <a:rPr lang="ru-RU" sz="900" b="0" i="0" kern="1200" dirty="0" err="1" smtClean="0">
                <a:solidFill>
                  <a:schemeClr val="tx1"/>
                </a:solidFill>
                <a:effectLst/>
                <a:latin typeface="Segoe" pitchFamily="34" charset="0"/>
                <a:ea typeface="+mn-ea"/>
                <a:cs typeface="+mn-cs"/>
              </a:rPr>
              <a:t>Windows</a:t>
            </a:r>
            <a:r>
              <a:rPr lang="ru-RU" sz="900" b="0" i="0" kern="1200" dirty="0" smtClean="0">
                <a:solidFill>
                  <a:schemeClr val="tx1"/>
                </a:solidFill>
                <a:effectLst/>
                <a:latin typeface="Segoe" pitchFamily="34" charset="0"/>
                <a:ea typeface="+mn-ea"/>
                <a:cs typeface="+mn-cs"/>
              </a:rPr>
              <a:t>, но в вашей любимой </a:t>
            </a:r>
            <a:r>
              <a:rPr lang="ru-RU" sz="900" b="0" i="0" kern="1200" dirty="0" err="1" smtClean="0">
                <a:solidFill>
                  <a:schemeClr val="tx1"/>
                </a:solidFill>
                <a:effectLst/>
                <a:latin typeface="Segoe" pitchFamily="34" charset="0"/>
                <a:ea typeface="+mn-ea"/>
                <a:cs typeface="+mn-cs"/>
              </a:rPr>
              <a:t>Ubuntu</a:t>
            </a:r>
            <a:r>
              <a:rPr lang="ru-RU" sz="900" b="0" i="0" kern="1200" dirty="0" smtClean="0">
                <a:solidFill>
                  <a:schemeClr val="tx1"/>
                </a:solidFill>
                <a:effectLst/>
                <a:latin typeface="Segoe" pitchFamily="34" charset="0"/>
                <a:ea typeface="+mn-ea"/>
                <a:cs typeface="+mn-cs"/>
              </a:rPr>
              <a:t> «завести» её не удалось. Со слабой надеждой вы звоните в службу поддержки.</a:t>
            </a:r>
          </a:p>
          <a:p>
            <a:r>
              <a:rPr lang="ru-RU" sz="900" b="0" i="0" kern="1200" dirty="0" smtClean="0">
                <a:solidFill>
                  <a:schemeClr val="tx1"/>
                </a:solidFill>
                <a:effectLst/>
                <a:latin typeface="Segoe" pitchFamily="34" charset="0"/>
                <a:ea typeface="+mn-ea"/>
                <a:cs typeface="+mn-cs"/>
              </a:rPr>
              <a:t>Первым вы слышите голос автоответчика, предлагающий выбор из десятка стандартных решений. Ни один из вариантов не подходит, и робот соединяет вас с живым оператором.</a:t>
            </a:r>
          </a:p>
          <a:p>
            <a:r>
              <a:rPr lang="ru-RU" sz="900" b="0" i="0" kern="1200" dirty="0" smtClean="0">
                <a:solidFill>
                  <a:schemeClr val="tx1"/>
                </a:solidFill>
                <a:effectLst/>
                <a:latin typeface="Segoe" pitchFamily="34" charset="0"/>
                <a:ea typeface="+mn-ea"/>
                <a:cs typeface="+mn-cs"/>
              </a:rPr>
              <a:t>Увы, но рядовой оператор поддержки умеет общаться только заученными фразами и давать шаблонные ответы. После очередного предложения «выключить и включить компьютер» вы просите связать вас с настоящими инженерами.</a:t>
            </a:r>
          </a:p>
          <a:p>
            <a:r>
              <a:rPr lang="ru-RU" sz="900" b="0" i="0" kern="1200" dirty="0" smtClean="0">
                <a:solidFill>
                  <a:schemeClr val="tx1"/>
                </a:solidFill>
                <a:effectLst/>
                <a:latin typeface="Segoe" pitchFamily="34" charset="0"/>
                <a:ea typeface="+mn-ea"/>
                <a:cs typeface="+mn-cs"/>
              </a:rPr>
              <a:t>Оператор перебрасывает звонок дежурному инженеру, изнывающему от скуки в своей каморке. Уж он-то знает, как вам помочь! Инженер рассказывает вам, где скачать подходящие драйвера и как настроить их под </a:t>
            </a:r>
            <a:r>
              <a:rPr lang="ru-RU" sz="900" b="0" i="0" kern="1200" dirty="0" err="1" smtClean="0">
                <a:solidFill>
                  <a:schemeClr val="tx1"/>
                </a:solidFill>
                <a:effectLst/>
                <a:latin typeface="Segoe" pitchFamily="34" charset="0"/>
                <a:ea typeface="+mn-ea"/>
                <a:cs typeface="+mn-cs"/>
              </a:rPr>
              <a:t>Ubuntu</a:t>
            </a:r>
            <a:r>
              <a:rPr lang="ru-RU" sz="900" b="0" i="0" kern="1200" dirty="0" smtClean="0">
                <a:solidFill>
                  <a:schemeClr val="tx1"/>
                </a:solidFill>
                <a:effectLst/>
                <a:latin typeface="Segoe" pitchFamily="34" charset="0"/>
                <a:ea typeface="+mn-ea"/>
                <a:cs typeface="+mn-cs"/>
              </a:rPr>
              <a:t>. Запрос удовлетворён. Вы кладёте трубку.</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6</a:t>
            </a:fld>
            <a:endParaRPr lang="en-US"/>
          </a:p>
        </p:txBody>
      </p:sp>
    </p:spTree>
    <p:extLst>
      <p:ext uri="{BB962C8B-B14F-4D97-AF65-F5344CB8AC3E}">
        <p14:creationId xmlns:p14="http://schemas.microsoft.com/office/powerpoint/2010/main" val="1327472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0" i="0" kern="1200" dirty="0" smtClean="0">
                <a:solidFill>
                  <a:schemeClr val="tx1"/>
                </a:solidFill>
                <a:effectLst/>
                <a:latin typeface="Segoe" pitchFamily="34" charset="0"/>
                <a:ea typeface="+mn-ea"/>
                <a:cs typeface="+mn-cs"/>
              </a:rPr>
              <a:t>Графический интерфейс приложения обычно структурирован в виде дерева. Класс Диалог, отображающий всё окно приложения — это корень дерева. Диалог содержит Панели, которые, в свою очередь, могут содержать либо другие вложенные панели, либо простые элементы, вроде Кнопок.</a:t>
            </a:r>
          </a:p>
          <a:p>
            <a:r>
              <a:rPr lang="ru-RU" sz="900" b="0" i="0" kern="1200" dirty="0" smtClean="0">
                <a:solidFill>
                  <a:schemeClr val="tx1"/>
                </a:solidFill>
                <a:effectLst/>
                <a:latin typeface="Segoe" pitchFamily="34" charset="0"/>
                <a:ea typeface="+mn-ea"/>
                <a:cs typeface="+mn-cs"/>
              </a:rPr>
              <a:t>Простые элементы могут показывать небольшие подсказки, если для них указан текст помощи. Но есть и более сложные компоненты, для которых этот способ демонстрации помощи слишком прост. Они определяют собственный способ отображения контекстной помощи.</a:t>
            </a:r>
          </a:p>
          <a:p>
            <a:r>
              <a:rPr lang="ru-RU" dirty="0" smtClean="0">
                <a:effectLst/>
              </a:rPr>
              <a:t>Пример вызова контекстной помощи в цепочке объектов UI.</a:t>
            </a:r>
          </a:p>
          <a:p>
            <a:r>
              <a:rPr lang="ru-RU" sz="900" b="0" i="0" kern="1200" dirty="0" smtClean="0">
                <a:solidFill>
                  <a:schemeClr val="tx1"/>
                </a:solidFill>
                <a:effectLst/>
                <a:latin typeface="Segoe" pitchFamily="34" charset="0"/>
                <a:ea typeface="+mn-ea"/>
                <a:cs typeface="+mn-cs"/>
              </a:rPr>
              <a:t>Когда пользователь наводит указатель мыши на элемент и жмёт клавишу F1, приложение шлёт этому элементу запрос на показ помощи. Если он не содержит никакой справочной информации, запрос путешествует далее по списку контейнера элемента, пока не находится тот, который способен отобразить помощь.</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8</a:t>
            </a:fld>
            <a:endParaRPr lang="en-US"/>
          </a:p>
        </p:txBody>
      </p:sp>
    </p:spTree>
    <p:extLst>
      <p:ext uri="{BB962C8B-B14F-4D97-AF65-F5344CB8AC3E}">
        <p14:creationId xmlns:p14="http://schemas.microsoft.com/office/powerpoint/2010/main" val="423178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900" b="1" i="0" kern="1200" dirty="0" smtClean="0">
                <a:solidFill>
                  <a:schemeClr val="tx1"/>
                </a:solidFill>
                <a:effectLst/>
                <a:latin typeface="Segoe" pitchFamily="34" charset="0"/>
                <a:ea typeface="+mn-ea"/>
                <a:cs typeface="+mn-cs"/>
              </a:rPr>
              <a:t>Когда программа должна обрабатывать разнообразные запросы несколькими способами, но заранее неизвестно, какие конкретно запросы будут приходить и какие обработчики для них понадобятся.</a:t>
            </a:r>
          </a:p>
          <a:p>
            <a:r>
              <a:rPr lang="ru-RU" sz="900" b="0" i="0" kern="1200" dirty="0" smtClean="0">
                <a:solidFill>
                  <a:schemeClr val="tx1"/>
                </a:solidFill>
                <a:effectLst/>
                <a:latin typeface="Segoe" pitchFamily="34" charset="0"/>
                <a:ea typeface="+mn-ea"/>
                <a:cs typeface="+mn-cs"/>
              </a:rPr>
              <a:t> С помощью Цепочки обязанностей вы можете связать потенциальных обработчиков в одну цепь и при получении запроса поочерёдно спрашивать каждого из них, не хочет ли он обработать запрос.</a:t>
            </a:r>
          </a:p>
          <a:p>
            <a:r>
              <a:rPr lang="ru-RU" sz="900" b="1" i="0" kern="1200" dirty="0" smtClean="0">
                <a:solidFill>
                  <a:schemeClr val="tx1"/>
                </a:solidFill>
                <a:effectLst/>
                <a:latin typeface="Segoe" pitchFamily="34" charset="0"/>
                <a:ea typeface="+mn-ea"/>
                <a:cs typeface="+mn-cs"/>
              </a:rPr>
              <a:t> Когда важно, чтобы обработчики выполнялись один за другим в строгом порядке.</a:t>
            </a:r>
          </a:p>
          <a:p>
            <a:r>
              <a:rPr lang="ru-RU" sz="900" b="0" i="0" kern="1200" dirty="0" smtClean="0">
                <a:solidFill>
                  <a:schemeClr val="tx1"/>
                </a:solidFill>
                <a:effectLst/>
                <a:latin typeface="Segoe" pitchFamily="34" charset="0"/>
                <a:ea typeface="+mn-ea"/>
                <a:cs typeface="+mn-cs"/>
              </a:rPr>
              <a:t> Цепочка обязанностей позволяет запускать обработчиков последовательно один за другим в том порядке, в котором они находятся в цепочке.</a:t>
            </a:r>
          </a:p>
          <a:p>
            <a:r>
              <a:rPr lang="ru-RU" sz="900" b="1" i="0" kern="1200" dirty="0" smtClean="0">
                <a:solidFill>
                  <a:schemeClr val="tx1"/>
                </a:solidFill>
                <a:effectLst/>
                <a:latin typeface="Segoe" pitchFamily="34" charset="0"/>
                <a:ea typeface="+mn-ea"/>
                <a:cs typeface="+mn-cs"/>
              </a:rPr>
              <a:t> Когда набор объектов, способных обработать запрос, должен задаваться динамически.</a:t>
            </a:r>
          </a:p>
          <a:p>
            <a:r>
              <a:rPr lang="ru-RU" sz="900" b="0" i="0" kern="1200" dirty="0" smtClean="0">
                <a:solidFill>
                  <a:schemeClr val="tx1"/>
                </a:solidFill>
                <a:effectLst/>
                <a:latin typeface="Segoe" pitchFamily="34" charset="0"/>
                <a:ea typeface="+mn-ea"/>
                <a:cs typeface="+mn-cs"/>
              </a:rPr>
              <a:t> В любой момент вы можете вмешаться в существующую цепочку и переназначить связи так, чтобы убрать или добавить новое звено.</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10</a:t>
            </a:fld>
            <a:endParaRPr lang="en-US"/>
          </a:p>
        </p:txBody>
      </p:sp>
    </p:spTree>
    <p:extLst>
      <p:ext uri="{BB962C8B-B14F-4D97-AF65-F5344CB8AC3E}">
        <p14:creationId xmlns:p14="http://schemas.microsoft.com/office/powerpoint/2010/main" val="1727459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900" b="0" i="0" kern="1200" dirty="0" smtClean="0">
                <a:solidFill>
                  <a:schemeClr val="tx1"/>
                </a:solidFill>
                <a:effectLst/>
                <a:latin typeface="Segoe" pitchFamily="34" charset="0"/>
                <a:ea typeface="+mn-ea"/>
                <a:cs typeface="+mn-cs"/>
              </a:rPr>
              <a:t>Создайте интерфейс обработчика и опишите в нём основной метод обработки.</a:t>
            </a:r>
          </a:p>
          <a:p>
            <a:r>
              <a:rPr lang="ru-RU" sz="900" b="0" i="0" kern="1200" dirty="0" smtClean="0">
                <a:solidFill>
                  <a:schemeClr val="tx1"/>
                </a:solidFill>
                <a:effectLst/>
                <a:latin typeface="Segoe" pitchFamily="34" charset="0"/>
                <a:ea typeface="+mn-ea"/>
                <a:cs typeface="+mn-cs"/>
              </a:rPr>
              <a:t>Продумайте, в каком виде клиент должен передавать данные запроса в обработчик. Самый гибкий способ — превратить данные запроса в объект и передавать его целиком через параметры метода обработчика.</a:t>
            </a:r>
          </a:p>
          <a:p>
            <a:r>
              <a:rPr lang="ru-RU" sz="900" b="0" i="0" kern="1200" dirty="0" smtClean="0">
                <a:solidFill>
                  <a:schemeClr val="tx1"/>
                </a:solidFill>
                <a:effectLst/>
                <a:latin typeface="Segoe" pitchFamily="34" charset="0"/>
                <a:ea typeface="+mn-ea"/>
                <a:cs typeface="+mn-cs"/>
              </a:rPr>
              <a:t>Имеет смысл создать абстрактный базовый класс обработчиков, чтобы не дублировать реализацию метода получения следующего обработчика во всех конкретных обработчиках.</a:t>
            </a:r>
          </a:p>
          <a:p>
            <a:r>
              <a:rPr lang="ru-RU" sz="900" b="0" i="0" kern="1200" dirty="0" smtClean="0">
                <a:solidFill>
                  <a:schemeClr val="tx1"/>
                </a:solidFill>
                <a:effectLst/>
                <a:latin typeface="Segoe" pitchFamily="34" charset="0"/>
                <a:ea typeface="+mn-ea"/>
                <a:cs typeface="+mn-cs"/>
              </a:rPr>
              <a:t>Добавьте в базовый обработчик поле для хранения ссылки на следующий объект цепочки. Устанавливайте начальное значение этого поля через конструктор. Это сделает объекты обработчиков неизменяемыми. Но если программа предполагает динамическую перестройку цепочек, можете добавить и сеттер для поля.</a:t>
            </a:r>
          </a:p>
          <a:p>
            <a:r>
              <a:rPr lang="ru-RU" sz="900" b="0" i="0" kern="1200" dirty="0" smtClean="0">
                <a:solidFill>
                  <a:schemeClr val="tx1"/>
                </a:solidFill>
                <a:effectLst/>
                <a:latin typeface="Segoe" pitchFamily="34" charset="0"/>
                <a:ea typeface="+mn-ea"/>
                <a:cs typeface="+mn-cs"/>
              </a:rPr>
              <a:t>Реализуйте базовый метод обработки так, чтобы он перенаправлял запрос следующему объекту, проверив его наличие. Это позволит полностью скрыть поле-ссылку от подклассов, дав им возможность передавать запросы дальше по цепи, обращаясь к родительской реализации метода.</a:t>
            </a:r>
          </a:p>
          <a:p>
            <a:r>
              <a:rPr lang="ru-RU" sz="900" b="0" i="0" kern="1200" dirty="0" smtClean="0">
                <a:solidFill>
                  <a:schemeClr val="tx1"/>
                </a:solidFill>
                <a:effectLst/>
                <a:latin typeface="Segoe" pitchFamily="34" charset="0"/>
                <a:ea typeface="+mn-ea"/>
                <a:cs typeface="+mn-cs"/>
              </a:rPr>
              <a:t>Один за другим создайте классы конкретных обработчиков и реализуйте в них методы обработки запросов. При получении запроса каждый обработчик должен решить:</a:t>
            </a:r>
          </a:p>
          <a:p>
            <a:pPr lvl="1"/>
            <a:r>
              <a:rPr lang="ru-RU" sz="900" b="0" i="0" kern="1200" dirty="0" smtClean="0">
                <a:solidFill>
                  <a:schemeClr val="tx1"/>
                </a:solidFill>
                <a:effectLst/>
                <a:latin typeface="Segoe" pitchFamily="34" charset="0"/>
                <a:ea typeface="+mn-ea"/>
                <a:cs typeface="+mn-cs"/>
              </a:rPr>
              <a:t>Может ли он обработать запрос или нет?</a:t>
            </a:r>
          </a:p>
          <a:p>
            <a:pPr lvl="1"/>
            <a:r>
              <a:rPr lang="ru-RU" sz="900" b="0" i="0" kern="1200" dirty="0" smtClean="0">
                <a:solidFill>
                  <a:schemeClr val="tx1"/>
                </a:solidFill>
                <a:effectLst/>
                <a:latin typeface="Segoe" pitchFamily="34" charset="0"/>
                <a:ea typeface="+mn-ea"/>
                <a:cs typeface="+mn-cs"/>
              </a:rPr>
              <a:t>Следует ли передать запрос следующему обработчику или нет?</a:t>
            </a:r>
          </a:p>
          <a:p>
            <a:r>
              <a:rPr lang="ru-RU" sz="900" b="0" i="0" kern="1200" dirty="0" smtClean="0">
                <a:solidFill>
                  <a:schemeClr val="tx1"/>
                </a:solidFill>
                <a:effectLst/>
                <a:latin typeface="Segoe" pitchFamily="34" charset="0"/>
                <a:ea typeface="+mn-ea"/>
                <a:cs typeface="+mn-cs"/>
              </a:rPr>
              <a:t>Клиент может собирать цепочку обработчиков самостоятельно, опираясь на свою бизнес-логику, либо получать уже готовые цепочки извне. В последнем случае цепочки собираются фабричными объектами, опираясь на конфигурацию приложения или параметры окружения.</a:t>
            </a:r>
          </a:p>
          <a:p>
            <a:r>
              <a:rPr lang="ru-RU" sz="900" b="0" i="0" kern="1200" dirty="0" smtClean="0">
                <a:solidFill>
                  <a:schemeClr val="tx1"/>
                </a:solidFill>
                <a:effectLst/>
                <a:latin typeface="Segoe" pitchFamily="34" charset="0"/>
                <a:ea typeface="+mn-ea"/>
                <a:cs typeface="+mn-cs"/>
              </a:rPr>
              <a:t>Клиент может посылать запросы любому обработчику в цепи, а не только первому. Запрос будет передаваться по цепочке до тех пор, пока какой-то обработчик не откажется передавать его дальше, либо когда будет достигнут конец цепи.</a:t>
            </a:r>
          </a:p>
          <a:p>
            <a:r>
              <a:rPr lang="ru-RU" sz="900" b="0" i="0" kern="1200" dirty="0" smtClean="0">
                <a:solidFill>
                  <a:schemeClr val="tx1"/>
                </a:solidFill>
                <a:effectLst/>
                <a:latin typeface="Segoe" pitchFamily="34" charset="0"/>
                <a:ea typeface="+mn-ea"/>
                <a:cs typeface="+mn-cs"/>
              </a:rPr>
              <a:t>Клиент должен знать о динамической природе цепочки и быть готов к таким случаям:</a:t>
            </a:r>
          </a:p>
          <a:p>
            <a:pPr lvl="1"/>
            <a:r>
              <a:rPr lang="ru-RU" sz="900" b="0" i="0" kern="1200" dirty="0" smtClean="0">
                <a:solidFill>
                  <a:schemeClr val="tx1"/>
                </a:solidFill>
                <a:effectLst/>
                <a:latin typeface="Segoe" pitchFamily="34" charset="0"/>
                <a:ea typeface="+mn-ea"/>
                <a:cs typeface="+mn-cs"/>
              </a:rPr>
              <a:t>Цепочка может состоять из единственного объекта.</a:t>
            </a:r>
          </a:p>
          <a:p>
            <a:pPr lvl="1"/>
            <a:r>
              <a:rPr lang="ru-RU" sz="900" b="0" i="0" kern="1200" dirty="0" smtClean="0">
                <a:solidFill>
                  <a:schemeClr val="tx1"/>
                </a:solidFill>
                <a:effectLst/>
                <a:latin typeface="Segoe" pitchFamily="34" charset="0"/>
                <a:ea typeface="+mn-ea"/>
                <a:cs typeface="+mn-cs"/>
              </a:rPr>
              <a:t>Запросы могут не достигать конца цепи.</a:t>
            </a:r>
          </a:p>
          <a:p>
            <a:pPr lvl="1"/>
            <a:r>
              <a:rPr lang="ru-RU" sz="900" b="0" i="0" kern="1200" dirty="0" smtClean="0">
                <a:solidFill>
                  <a:schemeClr val="tx1"/>
                </a:solidFill>
                <a:effectLst/>
                <a:latin typeface="Segoe" pitchFamily="34" charset="0"/>
                <a:ea typeface="+mn-ea"/>
                <a:cs typeface="+mn-cs"/>
              </a:rPr>
              <a:t>Запросы могут достигать конца, оставаясь необработанными.</a:t>
            </a:r>
          </a:p>
          <a:p>
            <a:endParaRPr lang="ru-RU" dirty="0"/>
          </a:p>
        </p:txBody>
      </p:sp>
      <p:sp>
        <p:nvSpPr>
          <p:cNvPr id="4" name="Номер слайда 3"/>
          <p:cNvSpPr>
            <a:spLocks noGrp="1"/>
          </p:cNvSpPr>
          <p:nvPr>
            <p:ph type="sldNum" sz="quarter" idx="10"/>
          </p:nvPr>
        </p:nvSpPr>
        <p:spPr/>
        <p:txBody>
          <a:bodyPr/>
          <a:lstStyle/>
          <a:p>
            <a:pPr>
              <a:defRPr/>
            </a:pPr>
            <a:fld id="{9A5CB8D6-9343-453B-B060-6127E41C542E}" type="slidenum">
              <a:rPr lang="en-US" smtClean="0"/>
              <a:pPr>
                <a:defRPr/>
              </a:pPr>
              <a:t>11</a:t>
            </a:fld>
            <a:endParaRPr lang="en-US"/>
          </a:p>
        </p:txBody>
      </p:sp>
    </p:spTree>
    <p:extLst>
      <p:ext uri="{BB962C8B-B14F-4D97-AF65-F5344CB8AC3E}">
        <p14:creationId xmlns:p14="http://schemas.microsoft.com/office/powerpoint/2010/main" val="30617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62050"/>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chfest2.png"/>
          <p:cNvPicPr>
            <a:picLocks noChangeAspect="1"/>
          </p:cNvPicPr>
          <p:nvPr userDrawn="1"/>
        </p:nvPicPr>
        <p:blipFill>
          <a:blip r:embed="rId3"/>
          <a:stretch>
            <a:fillRect/>
          </a:stretch>
        </p:blipFill>
        <p:spPr>
          <a:xfrm>
            <a:off x="7319963" y="6400800"/>
            <a:ext cx="1649412" cy="333375"/>
          </a:xfrm>
          <a:prstGeom prst="rect">
            <a:avLst/>
          </a:prstGeom>
          <a:ln>
            <a:noFill/>
          </a:ln>
          <a:effectLst>
            <a:outerShdw blurRad="50800" dist="38100" dir="2700000" algn="tl" rotWithShape="0">
              <a:prstClr val="black">
                <a:alpha val="40000"/>
              </a:prstClr>
            </a:outerShdw>
          </a:effectLst>
        </p:spPr>
      </p:pic>
      <p:sp>
        <p:nvSpPr>
          <p:cNvPr id="2" name="Title 1"/>
          <p:cNvSpPr>
            <a:spLocks noGrp="1"/>
          </p:cNvSpPr>
          <p:nvPr>
            <p:ph type="ctrTitle"/>
          </p:nvPr>
        </p:nvSpPr>
        <p:spPr>
          <a:xfrm>
            <a:off x="1524000" y="1905000"/>
            <a:ext cx="688816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810000"/>
            <a:ext cx="6888162"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74846324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70313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cstate="email">
            <a:lum/>
          </a:blip>
          <a:srcRect/>
          <a:stretch>
            <a:fillRect t="-1000" b="-1000"/>
          </a:stretch>
        </a:blipFill>
        <a:effectLst/>
      </p:bgPr>
    </p:bg>
    <p:spTree>
      <p:nvGrpSpPr>
        <p:cNvPr id="1" name=""/>
        <p:cNvGrpSpPr/>
        <p:nvPr/>
      </p:nvGrpSpPr>
      <p:grpSpPr>
        <a:xfrm>
          <a:off x="0" y="0"/>
          <a:ext cx="0" cy="0"/>
          <a:chOff x="0" y="0"/>
          <a:chExt cx="0" cy="0"/>
        </a:xfrm>
      </p:grpSpPr>
      <p:pic>
        <p:nvPicPr>
          <p:cNvPr id="5" name="Picture 3" descr="Swirl.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219200"/>
            <a:ext cx="91440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4822005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3080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0819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7276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22377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2245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0091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1707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169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2355850"/>
            <a:ext cx="7690114"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5387691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23710427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E4B70AE-42C4-461D-965A-D79B979BFDC0}"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431934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8F1886C-AC8D-476D-B3CE-0EAAE0BFC877}"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12111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B91465D-6A53-4985-9E69-A68092B3F98A}"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618160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93338FA-A36C-4165-8F67-B36A8AB220A4}" type="datetime1">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97362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FE2EE36-16AB-431E-9CFB-05B6BF816CA3}" type="datetime1">
              <a:rPr lang="en-US" smtClean="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29263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50E5F1F-4342-4B1C-AE05-379FF331A3D0}" type="datetime1">
              <a:rPr lang="en-US" smtClean="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75942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47571-5FE0-4C43-9CD1-59118522E326}" type="datetime1">
              <a:rPr lang="en-US" smtClean="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6486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24F22901-09D6-4059-920E-3515207F317F}" type="datetime1">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0931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A64AF30-3805-4058-B358-E8712B2C6EFC}" type="datetime1">
              <a:rPr lang="en-US" smtClean="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0471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6218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2286A29-FC91-4DDE-8410-F03D647E0793}"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759181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537DF05-DB33-404E-810E-5200BC051140}"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538286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7C9E0E22-8BBB-4A1E-93CA-48647D665618}"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086655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A492014-5A50-4D90-BAB6-CA7FBFE79646}"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8088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A088526-42B7-4737-B7D0-5588606E140E}"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54427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04A206E-56F7-41E0-9EEF-5BBB62AA24F8}"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879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FF3DF8A-2B4E-462D-9F95-DA19B35522C4}" type="datetime1">
              <a:rPr lang="en-US" smtClean="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273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07068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03662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1676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TechFe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62800" y="6367463"/>
            <a:ext cx="1752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bracke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53083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0001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pic>
        <p:nvPicPr>
          <p:cNvPr id="4" name="Picture 5" descr="bracke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3060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9.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10.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4.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80" r:id="rId8"/>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1"/>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2"/>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email">
            <a:lum/>
          </a:blip>
          <a:srcRect/>
          <a:stretch>
            <a:fillRect l="-1000" r="-1000"/>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2052" name="Text Placeholder 2"/>
          <p:cNvSpPr>
            <a:spLocks noGrp="1"/>
          </p:cNvSpPr>
          <p:nvPr>
            <p:ph type="body" idx="1"/>
          </p:nvPr>
        </p:nvSpPr>
        <p:spPr bwMode="auto">
          <a:xfrm>
            <a:off x="722313" y="1905000"/>
            <a:ext cx="8040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bracket.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2159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4" r:id="rId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25"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42900" indent="-342900" algn="l" defTabSz="912813" rtl="0" eaLnBrk="0" fontAlgn="base" hangingPunct="0">
        <a:lnSpc>
          <a:spcPct val="90000"/>
        </a:lnSpc>
        <a:spcBef>
          <a:spcPct val="20000"/>
        </a:spcBef>
        <a:spcAft>
          <a:spcPct val="0"/>
        </a:spcAft>
        <a:buFont typeface="Arial" panose="020B0604020202020204" pitchFamily="34" charset="0"/>
        <a:buChar char="•"/>
        <a:defRPr sz="3000" b="1" kern="1200">
          <a:solidFill>
            <a:schemeClr val="tx1"/>
          </a:solidFill>
          <a:latin typeface="Courier New" pitchFamily="49" charset="0"/>
          <a:ea typeface="+mn-ea"/>
          <a:cs typeface="Courier New" pitchFamily="49" charset="0"/>
        </a:defRPr>
      </a:lvl1pPr>
      <a:lvl2pPr marL="384175" indent="-6350" algn="l" defTabSz="912813" rtl="0" eaLnBrk="0" fontAlgn="base" hangingPunct="0">
        <a:lnSpc>
          <a:spcPct val="90000"/>
        </a:lnSpc>
        <a:spcBef>
          <a:spcPct val="20000"/>
        </a:spcBef>
        <a:spcAft>
          <a:spcPct val="0"/>
        </a:spcAft>
        <a:buFont typeface="Arial" panose="020B0604020202020204" pitchFamily="34" charset="0"/>
        <a:buChar char="–"/>
        <a:defRPr sz="2800" b="1" kern="1200">
          <a:solidFill>
            <a:schemeClr val="tx1"/>
          </a:solidFill>
          <a:latin typeface="Courier New" pitchFamily="49" charset="0"/>
          <a:ea typeface="+mn-ea"/>
          <a:cs typeface="Courier New" pitchFamily="49" charset="0"/>
        </a:defRPr>
      </a:lvl2pPr>
      <a:lvl3pPr marL="760413"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3pPr>
      <a:lvl4pPr marL="1093788" indent="6350"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4pPr>
      <a:lvl5pPr marL="1425575" indent="403225" algn="l" defTabSz="912813" rtl="0" eaLnBrk="0" fontAlgn="base" hangingPunct="0">
        <a:lnSpc>
          <a:spcPct val="90000"/>
        </a:lnSpc>
        <a:spcBef>
          <a:spcPct val="20000"/>
        </a:spcBef>
        <a:spcAft>
          <a:spcPct val="0"/>
        </a:spcAft>
        <a:buFont typeface="Arial" panose="020B0604020202020204" pitchFamily="34" charset="0"/>
        <a:buChar char="»"/>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email">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075" name="Text Placeholder 2"/>
          <p:cNvSpPr>
            <a:spLocks noGrp="1"/>
          </p:cNvSpPr>
          <p:nvPr>
            <p:ph type="body" idx="1"/>
          </p:nvPr>
        </p:nvSpPr>
        <p:spPr bwMode="auto">
          <a:xfrm>
            <a:off x="381000" y="1412875"/>
            <a:ext cx="83820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81" r:id="rId3"/>
    <p:sldLayoutId id="2147483882" r:id="rId4"/>
    <p:sldLayoutId id="2147483883" r:id="rId5"/>
    <p:sldLayoutId id="2147483884" r:id="rId6"/>
    <p:sldLayoutId id="2147483885" r:id="rId7"/>
    <p:sldLayoutId id="2147483886" r:id="rId8"/>
    <p:sldLayoutId id="2147483897" r:id="rId9"/>
    <p:sldLayoutId id="2147483898" r:id="rId10"/>
    <p:sldLayoutId id="2147483899" r:id="rId11"/>
  </p:sldLayoutIdLst>
  <p:transition>
    <p:fade/>
  </p:transition>
  <p:hf hdr="0" ftr="0" dt="0"/>
  <p:txStyles>
    <p:titleStyle>
      <a:lvl1pPr algn="l" defTabSz="912813" rtl="0" eaLnBrk="0" fontAlgn="base" hangingPunct="0">
        <a:lnSpc>
          <a:spcPct val="90000"/>
        </a:lnSpc>
        <a:spcBef>
          <a:spcPct val="0"/>
        </a:spcBef>
        <a:spcAft>
          <a:spcPct val="0"/>
        </a:spcAft>
        <a:defRPr lang="en-US" sz="4800" kern="1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a:lvl2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2pPr>
      <a:lvl3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3pPr>
      <a:lvl4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4pPr>
      <a:lvl5pPr algn="l" defTabSz="912813" rtl="0" eaLnBrk="0" fontAlgn="base" hangingPunct="0">
        <a:lnSpc>
          <a:spcPct val="90000"/>
        </a:lnSpc>
        <a:spcBef>
          <a:spcPct val="0"/>
        </a:spcBef>
        <a:spcAft>
          <a:spcPct val="0"/>
        </a:spcAft>
        <a:defRPr sz="4800">
          <a:solidFill>
            <a:schemeClr val="tx1"/>
          </a:solidFill>
          <a:latin typeface="Segoe"/>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a:cs typeface="Arial" pitchFamily="34" charset="0"/>
        </a:defRPr>
      </a:lvl9pPr>
    </p:titleStyle>
    <p:bodyStyle>
      <a:lvl1pPr marL="396875" indent="-396875" algn="l" defTabSz="912813" rtl="0" eaLnBrk="0" fontAlgn="base" hangingPunct="0">
        <a:lnSpc>
          <a:spcPct val="90000"/>
        </a:lnSpc>
        <a:spcBef>
          <a:spcPct val="20000"/>
        </a:spcBef>
        <a:spcAft>
          <a:spcPct val="0"/>
        </a:spcAft>
        <a:buBlip>
          <a:blip r:embed="rId14"/>
        </a:buBlip>
        <a:defRPr sz="3200" kern="1200">
          <a:solidFill>
            <a:schemeClr val="tx1"/>
          </a:solidFill>
          <a:latin typeface="+mn-lt"/>
          <a:ea typeface="+mn-ea"/>
          <a:cs typeface="+mn-cs"/>
        </a:defRPr>
      </a:lvl1pPr>
      <a:lvl2pPr marL="914400" indent="-396875" algn="l" defTabSz="912813" rtl="0" eaLnBrk="0" fontAlgn="base" hangingPunct="0">
        <a:lnSpc>
          <a:spcPct val="90000"/>
        </a:lnSpc>
        <a:spcBef>
          <a:spcPct val="20000"/>
        </a:spcBef>
        <a:spcAft>
          <a:spcPct val="0"/>
        </a:spcAft>
        <a:buBlip>
          <a:blip r:embed="rId15"/>
        </a:buBlip>
        <a:defRPr sz="2800" kern="1200">
          <a:solidFill>
            <a:schemeClr val="tx1"/>
          </a:solidFill>
          <a:latin typeface="+mn-lt"/>
          <a:ea typeface="+mn-ea"/>
          <a:cs typeface="+mn-cs"/>
        </a:defRPr>
      </a:lvl2pPr>
      <a:lvl3pPr marL="1258888" indent="-344488"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3pPr>
      <a:lvl4pPr marL="1604963" indent="-346075"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4pPr>
      <a:lvl5pPr marL="1941513" indent="-336550" algn="l" defTabSz="912813" rtl="0" eaLnBrk="0" fontAlgn="base" hangingPunct="0">
        <a:lnSpc>
          <a:spcPct val="90000"/>
        </a:lnSpc>
        <a:spcBef>
          <a:spcPct val="20000"/>
        </a:spcBef>
        <a:spcAft>
          <a:spcPct val="0"/>
        </a:spcAft>
        <a:buBlip>
          <a:blip r:embed="rId1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5ADA68-D3FC-4424-9447-7339F548D714}" type="datetime1">
              <a:rPr lang="en-US" smtClean="0"/>
              <a:t>4/13/2023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476021"/>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a:xfrm>
            <a:off x="1066800" y="914400"/>
            <a:ext cx="5826719" cy="1646302"/>
          </a:xfrm>
        </p:spPr>
        <p:txBody>
          <a:bodyPr/>
          <a:lstStyle/>
          <a:p>
            <a:pPr algn="ctr"/>
            <a:r>
              <a:rPr lang="ru-RU" sz="3200" dirty="0" smtClean="0"/>
              <a:t>Объектно-ориентированное моделирование</a:t>
            </a:r>
            <a:endParaRPr lang="ru-RU" sz="2800" b="1" dirty="0"/>
          </a:p>
        </p:txBody>
      </p:sp>
      <p:sp>
        <p:nvSpPr>
          <p:cNvPr id="5" name="Подзаголовок 4"/>
          <p:cNvSpPr>
            <a:spLocks noGrp="1"/>
          </p:cNvSpPr>
          <p:nvPr>
            <p:ph type="subTitle" idx="1"/>
          </p:nvPr>
        </p:nvSpPr>
        <p:spPr>
          <a:xfrm>
            <a:off x="1130595" y="5410200"/>
            <a:ext cx="5826719" cy="1096899"/>
          </a:xfrm>
        </p:spPr>
        <p:txBody>
          <a:bodyPr/>
          <a:lstStyle/>
          <a:p>
            <a:r>
              <a:rPr lang="ru-RU" dirty="0" smtClean="0"/>
              <a:t>К.т.н. Егоров А.А.</a:t>
            </a:r>
            <a:endParaRPr lang="ru-RU" dirty="0"/>
          </a:p>
        </p:txBody>
      </p:sp>
      <p:sp>
        <p:nvSpPr>
          <p:cNvPr id="2" name="Прямоугольник 1"/>
          <p:cNvSpPr/>
          <p:nvPr/>
        </p:nvSpPr>
        <p:spPr>
          <a:xfrm>
            <a:off x="1600200" y="2895600"/>
            <a:ext cx="4572000" cy="2062103"/>
          </a:xfrm>
          <a:prstGeom prst="rect">
            <a:avLst/>
          </a:prstGeom>
        </p:spPr>
        <p:txBody>
          <a:bodyPr>
            <a:spAutoFit/>
          </a:bodyPr>
          <a:lstStyle/>
          <a:p>
            <a:pPr algn="ctr"/>
            <a:r>
              <a:rPr lang="ru-RU" sz="3200" dirty="0">
                <a:solidFill>
                  <a:schemeClr val="accent1"/>
                </a:solidFill>
                <a:latin typeface="+mj-lt"/>
                <a:ea typeface="+mj-ea"/>
                <a:cs typeface="+mj-cs"/>
              </a:rPr>
              <a:t>Поведенческие паттерны проектирования</a:t>
            </a:r>
          </a:p>
          <a:p>
            <a:pPr algn="ctr" defTabSz="457200" eaLnBrk="1" hangingPunct="1"/>
            <a:r>
              <a:rPr lang="ru-RU" sz="3200" dirty="0" smtClean="0">
                <a:solidFill>
                  <a:schemeClr val="accent1"/>
                </a:solidFill>
                <a:latin typeface="+mj-lt"/>
                <a:ea typeface="+mj-ea"/>
                <a:cs typeface="+mj-cs"/>
              </a:rPr>
              <a:t>Цепочка обязанностей</a:t>
            </a:r>
            <a:endParaRPr lang="ru-RU" sz="3200" dirty="0">
              <a:solidFill>
                <a:schemeClr val="accent1"/>
              </a:solidFill>
              <a:latin typeface="+mj-lt"/>
              <a:ea typeface="+mj-ea"/>
              <a:cs typeface="+mj-cs"/>
            </a:endParaRPr>
          </a:p>
        </p:txBody>
      </p:sp>
    </p:spTree>
    <p:extLst>
      <p:ext uri="{BB962C8B-B14F-4D97-AF65-F5344CB8AC3E}">
        <p14:creationId xmlns:p14="http://schemas.microsoft.com/office/powerpoint/2010/main" val="3600584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Применимость</a:t>
            </a:r>
            <a:br>
              <a:rPr lang="ru-RU" b="1" dirty="0"/>
            </a:br>
            <a:endParaRPr lang="ru-RU" dirty="0"/>
          </a:p>
        </p:txBody>
      </p:sp>
      <p:sp>
        <p:nvSpPr>
          <p:cNvPr id="3" name="Объект 2"/>
          <p:cNvSpPr>
            <a:spLocks noGrp="1"/>
          </p:cNvSpPr>
          <p:nvPr>
            <p:ph idx="1"/>
          </p:nvPr>
        </p:nvSpPr>
        <p:spPr>
          <a:xfrm>
            <a:off x="609600" y="660400"/>
            <a:ext cx="6781800" cy="5283200"/>
          </a:xfrm>
        </p:spPr>
        <p:txBody>
          <a:bodyPr>
            <a:normAutofit/>
          </a:bodyPr>
          <a:lstStyle/>
          <a:p>
            <a:r>
              <a:rPr lang="ru-RU" sz="2400" dirty="0"/>
              <a:t>Когда программа должна обрабатывать разнообразные запросы несколькими способами, но заранее неизвестно, какие конкретно запросы будут приходить и какие обработчики для них понадобятся.</a:t>
            </a:r>
          </a:p>
          <a:p>
            <a:r>
              <a:rPr lang="ru-RU" sz="2400" dirty="0"/>
              <a:t> Когда важно, чтобы обработчики выполнялись один за другим в строгом порядке.</a:t>
            </a:r>
          </a:p>
          <a:p>
            <a:r>
              <a:rPr lang="ru-RU" sz="2400" dirty="0"/>
              <a:t> Когда набор объектов, способных обработать запрос, должен задаваться динамически.</a:t>
            </a:r>
          </a:p>
          <a:p>
            <a:endParaRPr lang="ru-RU" sz="2400" dirty="0"/>
          </a:p>
        </p:txBody>
      </p:sp>
      <p:sp>
        <p:nvSpPr>
          <p:cNvPr id="4" name="Номер слайда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552953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Шаги реализации</a:t>
            </a:r>
            <a:br>
              <a:rPr lang="ru-RU" b="1" dirty="0"/>
            </a:br>
            <a:endParaRPr lang="ru-RU" dirty="0"/>
          </a:p>
        </p:txBody>
      </p:sp>
      <p:sp>
        <p:nvSpPr>
          <p:cNvPr id="3" name="Объект 2"/>
          <p:cNvSpPr>
            <a:spLocks noGrp="1"/>
          </p:cNvSpPr>
          <p:nvPr>
            <p:ph idx="1"/>
          </p:nvPr>
        </p:nvSpPr>
        <p:spPr>
          <a:xfrm>
            <a:off x="609600" y="660400"/>
            <a:ext cx="6347714" cy="6197600"/>
          </a:xfrm>
        </p:spPr>
        <p:txBody>
          <a:bodyPr>
            <a:normAutofit fontScale="85000" lnSpcReduction="20000"/>
          </a:bodyPr>
          <a:lstStyle/>
          <a:p>
            <a:pPr>
              <a:buFont typeface="+mj-lt"/>
              <a:buAutoNum type="arabicPeriod"/>
            </a:pPr>
            <a:r>
              <a:rPr lang="ru-RU" dirty="0"/>
              <a:t>Создайте интерфейс обработчика и опишите в нём основной метод обработки.</a:t>
            </a:r>
          </a:p>
          <a:p>
            <a:pPr>
              <a:buFont typeface="+mj-lt"/>
              <a:buAutoNum type="arabicPeriod"/>
            </a:pPr>
            <a:r>
              <a:rPr lang="ru-RU" dirty="0" smtClean="0"/>
              <a:t>Имеет </a:t>
            </a:r>
            <a:r>
              <a:rPr lang="ru-RU" dirty="0"/>
              <a:t>смысл создать абстрактный базовый класс обработчиков, чтобы не дублировать реализацию метода получения следующего обработчика во всех конкретных обработчиках.</a:t>
            </a:r>
          </a:p>
          <a:p>
            <a:pPr>
              <a:buFont typeface="+mj-lt"/>
              <a:buAutoNum type="arabicPeriod"/>
            </a:pPr>
            <a:r>
              <a:rPr lang="ru-RU" dirty="0" smtClean="0"/>
              <a:t>Один </a:t>
            </a:r>
            <a:r>
              <a:rPr lang="ru-RU" dirty="0"/>
              <a:t>за другим создайте классы конкретных обработчиков и реализуйте в них методы обработки запросов. При получении запроса каждый обработчик должен решить:</a:t>
            </a:r>
          </a:p>
          <a:p>
            <a:pPr marL="800100" lvl="1" indent="-342900">
              <a:buFont typeface="+mj-lt"/>
              <a:buAutoNum type="arabicPeriod"/>
            </a:pPr>
            <a:r>
              <a:rPr lang="ru-RU" dirty="0"/>
              <a:t>Может ли он обработать запрос или нет?</a:t>
            </a:r>
          </a:p>
          <a:p>
            <a:pPr marL="800100" lvl="1" indent="-342900">
              <a:buFont typeface="+mj-lt"/>
              <a:buAutoNum type="arabicPeriod"/>
            </a:pPr>
            <a:r>
              <a:rPr lang="ru-RU" dirty="0"/>
              <a:t>Следует ли передать запрос следующему обработчику или нет?</a:t>
            </a:r>
          </a:p>
          <a:p>
            <a:pPr>
              <a:buFont typeface="+mj-lt"/>
              <a:buAutoNum type="arabicPeriod"/>
            </a:pPr>
            <a:r>
              <a:rPr lang="ru-RU" dirty="0"/>
              <a:t>Клиент может собирать цепочку обработчиков самостоятельно, опираясь на свою бизнес-логику, либо получать уже готовые цепочки извне. В последнем случае цепочки собираются фабричными объектами, опираясь на конфигурацию приложения или параметры окружения.</a:t>
            </a:r>
          </a:p>
          <a:p>
            <a:pPr>
              <a:buFont typeface="+mj-lt"/>
              <a:buAutoNum type="arabicPeriod"/>
            </a:pPr>
            <a:r>
              <a:rPr lang="ru-RU" dirty="0"/>
              <a:t>Клиент может посылать запросы любому обработчику в цепи, а не только первому. Запрос будет передаваться по цепочке до тех пор, пока какой-то обработчик не откажется передавать его дальше, либо когда будет достигнут конец цепи.</a:t>
            </a:r>
          </a:p>
          <a:p>
            <a:pPr>
              <a:buFont typeface="+mj-lt"/>
              <a:buAutoNum type="arabicPeriod"/>
            </a:pPr>
            <a:r>
              <a:rPr lang="ru-RU" dirty="0"/>
              <a:t>Клиент должен знать о динамической природе цепочки и быть готов к таким случаям:</a:t>
            </a:r>
          </a:p>
          <a:p>
            <a:pPr marL="800100" lvl="1" indent="-342900">
              <a:buFont typeface="+mj-lt"/>
              <a:buAutoNum type="arabicPeriod"/>
            </a:pPr>
            <a:r>
              <a:rPr lang="ru-RU" dirty="0"/>
              <a:t>Цепочка может состоять из единственного объекта.</a:t>
            </a:r>
          </a:p>
          <a:p>
            <a:pPr marL="800100" lvl="1" indent="-342900">
              <a:buFont typeface="+mj-lt"/>
              <a:buAutoNum type="arabicPeriod"/>
            </a:pPr>
            <a:r>
              <a:rPr lang="ru-RU" dirty="0"/>
              <a:t>Запросы могут не достигать конца цепи.</a:t>
            </a:r>
          </a:p>
          <a:p>
            <a:pPr marL="800100" lvl="1" indent="-342900">
              <a:buFont typeface="+mj-lt"/>
              <a:buAutoNum type="arabicPeriod"/>
            </a:pPr>
            <a:r>
              <a:rPr lang="ru-RU" dirty="0"/>
              <a:t>Запросы могут достигать конца, оставаясь необработанными.</a:t>
            </a:r>
          </a:p>
          <a:p>
            <a:pPr>
              <a:buFont typeface="+mj-lt"/>
              <a:buAutoNum type="arabicPeriod"/>
            </a:pP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258543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p:cNvGraphicFramePr>
          <p:nvPr>
            <p:ph idx="1"/>
            <p:extLst>
              <p:ext uri="{D42A27DB-BD31-4B8C-83A1-F6EECF244321}">
                <p14:modId xmlns:p14="http://schemas.microsoft.com/office/powerpoint/2010/main" val="2807700094"/>
              </p:ext>
            </p:extLst>
          </p:nvPr>
        </p:nvGraphicFramePr>
        <p:xfrm>
          <a:off x="228600" y="304800"/>
          <a:ext cx="88392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Номер слайда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29034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28800" y="2895600"/>
            <a:ext cx="6347713" cy="1320800"/>
          </a:xfrm>
        </p:spPr>
        <p:txBody>
          <a:bodyPr>
            <a:normAutofit/>
          </a:bodyPr>
          <a:lstStyle/>
          <a:p>
            <a:r>
              <a:rPr lang="ru-RU" sz="8000" dirty="0" smtClean="0"/>
              <a:t>Вопросы?</a:t>
            </a:r>
            <a:endParaRPr lang="ru-RU" sz="8000" dirty="0"/>
          </a:p>
        </p:txBody>
      </p:sp>
      <p:sp>
        <p:nvSpPr>
          <p:cNvPr id="3" name="Номер слайда 2"/>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357694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599" y="0"/>
            <a:ext cx="6347713" cy="1320800"/>
          </a:xfrm>
        </p:spPr>
        <p:txBody>
          <a:bodyPr/>
          <a:lstStyle/>
          <a:p>
            <a:r>
              <a:rPr lang="ru-RU" b="1" dirty="0"/>
              <a:t>Цепочка обязанностей</a:t>
            </a:r>
            <a:endParaRPr lang="ru-RU" dirty="0"/>
          </a:p>
        </p:txBody>
      </p:sp>
      <p:sp>
        <p:nvSpPr>
          <p:cNvPr id="3" name="Объект 2"/>
          <p:cNvSpPr>
            <a:spLocks noGrp="1"/>
          </p:cNvSpPr>
          <p:nvPr>
            <p:ph idx="1"/>
          </p:nvPr>
        </p:nvSpPr>
        <p:spPr>
          <a:xfrm>
            <a:off x="609598" y="660400"/>
            <a:ext cx="6347714" cy="3880773"/>
          </a:xfrm>
        </p:spPr>
        <p:txBody>
          <a:bodyPr>
            <a:normAutofit/>
          </a:bodyPr>
          <a:lstStyle/>
          <a:p>
            <a:r>
              <a:rPr lang="ru-RU" sz="2000" b="1" dirty="0"/>
              <a:t>Цепочка обязанностей</a:t>
            </a:r>
            <a:r>
              <a:rPr lang="ru-RU" sz="2000" dirty="0"/>
              <a:t> — это поведенческий паттерн проектирования, который позволяет передавать запросы последовательно по цепочке обработчиков. Каждый последующий обработчик решает, может ли он обработать запрос сам и стоит ли передавать запрос дальше по цепи.</a:t>
            </a:r>
          </a:p>
        </p:txBody>
      </p:sp>
      <p:sp>
        <p:nvSpPr>
          <p:cNvPr id="4" name="Номер слайда 3"/>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ÐÐ°ÑÑÐµÑÐ½ Ð¦ÐµÐ¿Ð¾ÑÐºÐ° Ð¾Ð±ÑÐ·Ð°Ð½Ð½Ð¾ÑÑÐµ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55" y="28956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59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6347713" cy="1320800"/>
          </a:xfrm>
        </p:spPr>
        <p:txBody>
          <a:bodyPr/>
          <a:lstStyle/>
          <a:p>
            <a:r>
              <a:rPr lang="ru-RU" dirty="0" smtClean="0"/>
              <a:t>Проблема</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3</a:t>
            </a:fld>
            <a:endParaRPr lang="en-US" dirty="0"/>
          </a:p>
        </p:txBody>
      </p:sp>
      <p:pic>
        <p:nvPicPr>
          <p:cNvPr id="2050" name="Picture 2" descr="ÐÑÐ¾Ð±Ð»ÐµÐ¼Ð°, ÐºÐ¾ÑÐ¾ÑÑÑ ÑÐµÑÐ°ÐµÑ Ð¦ÐµÐ¿Ð¾ÑÐºÐ° Ð¾Ð±ÑÐ·Ð°Ð½Ð½Ð¾ÑÑÐµ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95" y="577223"/>
            <a:ext cx="5715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¾ Ð²ÑÐµÐ¼ÐµÐ½ÐµÐ¼ ÐºÐ¾Ð´ Ð¿ÑÐ¾Ð²ÐµÑÐ¾Ðº ÑÑÐ°Ð½Ð¾Ð²Ð¸ÑÑÑ Ð²ÑÑ Ð±Ð¾Ð»ÐµÐµ Ð·Ð°Ð¿ÑÑÐ°Ð½Ð½ÑÐ¼"/>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45" y="2690168"/>
            <a:ext cx="58102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Решение</a:t>
            </a:r>
            <a:endParaRPr lang="ru-RU" dirty="0"/>
          </a:p>
        </p:txBody>
      </p:sp>
      <p:sp>
        <p:nvSpPr>
          <p:cNvPr id="3" name="Объект 2"/>
          <p:cNvSpPr>
            <a:spLocks noGrp="1"/>
          </p:cNvSpPr>
          <p:nvPr>
            <p:ph idx="1"/>
          </p:nvPr>
        </p:nvSpPr>
        <p:spPr>
          <a:xfrm>
            <a:off x="591401" y="3161731"/>
            <a:ext cx="6347714" cy="3880773"/>
          </a:xfrm>
        </p:spPr>
        <p:txBody>
          <a:bodyPr/>
          <a:lstStyle/>
          <a:p>
            <a:r>
              <a:rPr lang="ru-RU" dirty="0"/>
              <a:t>Паттерн предлагает связать объекты обработчиков в одну цепь. Каждый из них будет иметь ссылку на следующий обработчик в цепи. Таким образом, при получении запроса обработчик сможет не только сам что-то с ним сделать, но и передать обработку следующему объекту в цепочке.</a:t>
            </a:r>
          </a:p>
        </p:txBody>
      </p:sp>
      <p:sp>
        <p:nvSpPr>
          <p:cNvPr id="4" name="Номер слайда 3"/>
          <p:cNvSpPr>
            <a:spLocks noGrp="1"/>
          </p:cNvSpPr>
          <p:nvPr>
            <p:ph type="sldNum" sz="quarter" idx="12"/>
          </p:nvPr>
        </p:nvSpPr>
        <p:spPr/>
        <p:txBody>
          <a:bodyPr/>
          <a:lstStyle/>
          <a:p>
            <a:fld id="{6D22F896-40B5-4ADD-8801-0D06FADFA095}" type="slidenum">
              <a:rPr lang="en-US" smtClean="0"/>
              <a:t>4</a:t>
            </a:fld>
            <a:endParaRPr lang="en-US" dirty="0"/>
          </a:p>
        </p:txBody>
      </p:sp>
      <p:pic>
        <p:nvPicPr>
          <p:cNvPr id="3074" name="Picture 2" descr="ÐÐ±ÑÐ°Ð±Ð¾ÑÑÐ¸ÐºÐ¸ ÑÐ»ÐµÐ´ÑÑÑ Ð² ÑÐµÐ¿Ð¾ÑÐºÐµ Ð¾Ð´Ð¸Ð½ Ð·Ð° Ð´ÑÑÐ³Ð¸Ð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076785"/>
            <a:ext cx="8189655" cy="2047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43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dirty="0" smtClean="0"/>
              <a:t>Иерархия вызовов</a:t>
            </a: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5</a:t>
            </a:fld>
            <a:endParaRPr lang="en-US" dirty="0"/>
          </a:p>
        </p:txBody>
      </p:sp>
      <p:pic>
        <p:nvPicPr>
          <p:cNvPr id="4098" name="Picture 2" descr="Ð¦ÐµÐ¿Ð¾ÑÐºÑ Ð¼Ð¾Ð¶Ð½Ð¾ Ð²ÑÐ´ÐµÐ»Ð¸ÑÑ Ð´Ð°Ð¶Ðµ Ð¸Ð· Ð´ÐµÑÐµÐ²Ð° Ð¾Ð±ÑÐµÐºÑÐ¾Ð²"/>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713232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2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Аналогия из жизни</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6</a:t>
            </a:fld>
            <a:endParaRPr lang="en-US" dirty="0"/>
          </a:p>
        </p:txBody>
      </p:sp>
      <p:pic>
        <p:nvPicPr>
          <p:cNvPr id="5122" name="Picture 2" descr="ÐÑÐ¸Ð¼ÐµÑ Ð¾Ð±ÑÐµÐ½Ð¸Ñ Ñ Ð¿Ð¾Ð´Ð´ÐµÑÐ¶ÐºÐ¾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93800"/>
            <a:ext cx="8280400" cy="414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2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1402" y="0"/>
            <a:ext cx="6347713" cy="1320800"/>
          </a:xfrm>
        </p:spPr>
        <p:txBody>
          <a:bodyPr/>
          <a:lstStyle/>
          <a:p>
            <a:r>
              <a:rPr lang="ru-RU" b="1" dirty="0"/>
              <a:t>Структура</a:t>
            </a:r>
            <a:br>
              <a:rPr lang="ru-RU" b="1" dirty="0"/>
            </a:br>
            <a:endParaRPr lang="ru-RU" dirty="0"/>
          </a:p>
        </p:txBody>
      </p:sp>
      <p:sp>
        <p:nvSpPr>
          <p:cNvPr id="4" name="Номер слайда 3"/>
          <p:cNvSpPr>
            <a:spLocks noGrp="1"/>
          </p:cNvSpPr>
          <p:nvPr>
            <p:ph type="sldNum" sz="quarter" idx="12"/>
          </p:nvPr>
        </p:nvSpPr>
        <p:spPr/>
        <p:txBody>
          <a:bodyPr/>
          <a:lstStyle/>
          <a:p>
            <a:fld id="{6D22F896-40B5-4ADD-8801-0D06FADFA095}" type="slidenum">
              <a:rPr lang="en-US" smtClean="0"/>
              <a:t>7</a:t>
            </a:fld>
            <a:endParaRPr lang="en-US" dirty="0"/>
          </a:p>
        </p:txBody>
      </p:sp>
      <p:pic>
        <p:nvPicPr>
          <p:cNvPr id="6146" name="Picture 2" descr="Ð¡ÑÑÑÐºÑÑÑÐ° ÐºÐ»Ð°ÑÑÐ¾Ð² Ð¿Ð°ÑÑÐµÑÐ½Ð° Ð¦ÐµÐ¿Ð¾ÑÐºÐ° Ð¾Ð±ÑÐ·Ð°Ð½Ð½Ð¾ÑÑÐµÐ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017" y="914400"/>
            <a:ext cx="5438077" cy="586740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118648" y="1059588"/>
            <a:ext cx="2091152" cy="2123658"/>
          </a:xfrm>
          <a:prstGeom prst="rect">
            <a:avLst/>
          </a:prstGeom>
        </p:spPr>
        <p:txBody>
          <a:bodyPr wrap="square">
            <a:spAutoFit/>
          </a:bodyPr>
          <a:lstStyle/>
          <a:p>
            <a:r>
              <a:rPr lang="ru-RU" sz="1200" b="1" dirty="0" smtClean="0">
                <a:solidFill>
                  <a:srgbClr val="444444"/>
                </a:solidFill>
                <a:latin typeface="PT Sans"/>
              </a:rPr>
              <a:t>1. Обработчик</a:t>
            </a:r>
            <a:r>
              <a:rPr lang="ru-RU" sz="1200" dirty="0" smtClean="0">
                <a:solidFill>
                  <a:srgbClr val="444444"/>
                </a:solidFill>
                <a:latin typeface="PT Sans"/>
              </a:rPr>
              <a:t> </a:t>
            </a:r>
            <a:r>
              <a:rPr lang="ru-RU" sz="1100" dirty="0" smtClean="0">
                <a:solidFill>
                  <a:srgbClr val="444444"/>
                </a:solidFill>
                <a:latin typeface="PT Sans"/>
              </a:rPr>
              <a:t>определяет</a:t>
            </a:r>
            <a:r>
              <a:rPr lang="ru-RU" sz="1200" dirty="0" smtClean="0">
                <a:solidFill>
                  <a:srgbClr val="444444"/>
                </a:solidFill>
                <a:latin typeface="PT Sans"/>
              </a:rPr>
              <a:t> общий для всех конкретных обработчиков интерфейс. Обычно достаточно описать единственный метод обработки запросов, но иногда здесь может быть объявлен и метод выставления следующего обработчика.</a:t>
            </a:r>
            <a:endParaRPr lang="ru-RU" sz="1200" dirty="0"/>
          </a:p>
        </p:txBody>
      </p:sp>
      <p:sp>
        <p:nvSpPr>
          <p:cNvPr id="6" name="Прямоугольник 5"/>
          <p:cNvSpPr/>
          <p:nvPr/>
        </p:nvSpPr>
        <p:spPr>
          <a:xfrm>
            <a:off x="118648" y="3329571"/>
            <a:ext cx="2091152" cy="2031325"/>
          </a:xfrm>
          <a:prstGeom prst="rect">
            <a:avLst/>
          </a:prstGeom>
        </p:spPr>
        <p:txBody>
          <a:bodyPr wrap="square">
            <a:spAutoFit/>
          </a:bodyPr>
          <a:lstStyle/>
          <a:p>
            <a:r>
              <a:rPr lang="ru-RU" sz="1400" b="1" dirty="0" smtClean="0">
                <a:solidFill>
                  <a:srgbClr val="444444"/>
                </a:solidFill>
                <a:latin typeface="PT Sans"/>
              </a:rPr>
              <a:t>2. Базовый </a:t>
            </a:r>
            <a:r>
              <a:rPr lang="ru-RU" sz="1400" b="1" dirty="0">
                <a:solidFill>
                  <a:srgbClr val="444444"/>
                </a:solidFill>
                <a:latin typeface="PT Sans"/>
              </a:rPr>
              <a:t>обработчик</a:t>
            </a:r>
            <a:r>
              <a:rPr lang="ru-RU" sz="1400" dirty="0">
                <a:solidFill>
                  <a:srgbClr val="444444"/>
                </a:solidFill>
                <a:latin typeface="PT Sans"/>
              </a:rPr>
              <a:t> — опциональный класс, который позволяет избавиться от дублирования одного и того же кода во всех конкретных обработчиках.</a:t>
            </a:r>
            <a:endParaRPr lang="ru-RU" sz="1400" dirty="0"/>
          </a:p>
        </p:txBody>
      </p:sp>
      <p:sp>
        <p:nvSpPr>
          <p:cNvPr id="7" name="Прямоугольник 6"/>
          <p:cNvSpPr/>
          <p:nvPr/>
        </p:nvSpPr>
        <p:spPr>
          <a:xfrm>
            <a:off x="6781800" y="660400"/>
            <a:ext cx="2209800" cy="2462213"/>
          </a:xfrm>
          <a:prstGeom prst="rect">
            <a:avLst/>
          </a:prstGeom>
        </p:spPr>
        <p:txBody>
          <a:bodyPr wrap="square">
            <a:spAutoFit/>
          </a:bodyPr>
          <a:lstStyle/>
          <a:p>
            <a:r>
              <a:rPr lang="ru-RU" sz="1400" b="1" dirty="0" smtClean="0">
                <a:solidFill>
                  <a:srgbClr val="444444"/>
                </a:solidFill>
                <a:latin typeface="PT Sans"/>
              </a:rPr>
              <a:t>3. Конкретные обработчики </a:t>
            </a:r>
            <a:r>
              <a:rPr lang="ru-RU" sz="1400" dirty="0" smtClean="0">
                <a:solidFill>
                  <a:srgbClr val="444444"/>
                </a:solidFill>
                <a:latin typeface="PT Sans"/>
              </a:rPr>
              <a:t>содержат </a:t>
            </a:r>
            <a:r>
              <a:rPr lang="ru-RU" sz="1400" dirty="0">
                <a:solidFill>
                  <a:srgbClr val="444444"/>
                </a:solidFill>
                <a:latin typeface="PT Sans"/>
              </a:rPr>
              <a:t>код обработки запросов. При получении запроса каждый обработчик решает, может ли он обработать запрос, а также стоит ли передать его следующему объекту.</a:t>
            </a:r>
            <a:endParaRPr lang="ru-RU" sz="1400" dirty="0"/>
          </a:p>
        </p:txBody>
      </p:sp>
      <p:sp>
        <p:nvSpPr>
          <p:cNvPr id="8" name="Прямоугольник 7"/>
          <p:cNvSpPr/>
          <p:nvPr/>
        </p:nvSpPr>
        <p:spPr>
          <a:xfrm>
            <a:off x="6957314" y="3429000"/>
            <a:ext cx="2009265" cy="3323987"/>
          </a:xfrm>
          <a:prstGeom prst="rect">
            <a:avLst/>
          </a:prstGeom>
        </p:spPr>
        <p:txBody>
          <a:bodyPr wrap="square">
            <a:spAutoFit/>
          </a:bodyPr>
          <a:lstStyle/>
          <a:p>
            <a:r>
              <a:rPr lang="ru-RU" sz="1400" b="1" dirty="0" smtClean="0">
                <a:solidFill>
                  <a:srgbClr val="444444"/>
                </a:solidFill>
                <a:latin typeface="PT Sans"/>
              </a:rPr>
              <a:t>4. Клиент</a:t>
            </a:r>
            <a:r>
              <a:rPr lang="ru-RU" sz="1400" dirty="0">
                <a:solidFill>
                  <a:srgbClr val="444444"/>
                </a:solidFill>
                <a:latin typeface="PT Sans"/>
              </a:rPr>
              <a:t> может либо сформировать цепочку обработчиков единожды, либо перестраивать её динамически, в зависимости от логики программы. Клиент может отправлять запросы любому из объектов цепочки, не обязательно первому из них.</a:t>
            </a:r>
            <a:endParaRPr lang="ru-RU" sz="1400" dirty="0"/>
          </a:p>
        </p:txBody>
      </p:sp>
    </p:spTree>
    <p:extLst>
      <p:ext uri="{BB962C8B-B14F-4D97-AF65-F5344CB8AC3E}">
        <p14:creationId xmlns:p14="http://schemas.microsoft.com/office/powerpoint/2010/main" val="1020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8</a:t>
            </a:fld>
            <a:endParaRPr lang="en-US" dirty="0"/>
          </a:p>
        </p:txBody>
      </p:sp>
      <p:pic>
        <p:nvPicPr>
          <p:cNvPr id="7170" name="Picture 2" descr="Ð¡ÑÑÑÐºÑÑÑÐ° ÐºÐ»Ð°ÑÑÐ¾Ð² Ð¿ÑÐ¸Ð¼ÐµÑÐ° Ð¿Ð°ÑÑÐµÑÐ½Ð° Ð¦ÐµÐ¿Ð¾ÑÐºÐ° Ð¾Ð±ÑÐ·Ð°Ð½Ð½Ð¾ÑÑÐµÐ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660400"/>
            <a:ext cx="5810250" cy="53340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Ð¡ÑÑÑÐºÑÑÑÐ° ÐºÐ»Ð°ÑÑÐ¾Ð² Ð¿ÑÐ¸Ð¼ÐµÑÐ° Ð¿Ð°ÑÑÐµÑÐ½Ð° Ð¦ÐµÐ¿Ð¾ÑÐºÐ° Ð¾Ð±ÑÐ·Ð°Ð½Ð½Ð¾ÑÑÐµÐ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76400"/>
            <a:ext cx="3110926" cy="38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6D22F896-40B5-4ADD-8801-0D06FADFA095}" type="slidenum">
              <a:rPr lang="en-US" smtClean="0"/>
              <a:t>9</a:t>
            </a:fld>
            <a:endParaRPr lang="en-US" dirty="0"/>
          </a:p>
        </p:txBody>
      </p:sp>
      <p:sp>
        <p:nvSpPr>
          <p:cNvPr id="6" name="Прямоугольник 5"/>
          <p:cNvSpPr/>
          <p:nvPr/>
        </p:nvSpPr>
        <p:spPr>
          <a:xfrm>
            <a:off x="3976" y="0"/>
            <a:ext cx="9063824" cy="10248960"/>
          </a:xfrm>
          <a:prstGeom prst="rect">
            <a:avLst/>
          </a:prstGeom>
        </p:spPr>
        <p:txBody>
          <a:bodyPr wrap="square" numCol="2">
            <a:spAutoFit/>
          </a:bodyPr>
          <a:lstStyle/>
          <a:p>
            <a:r>
              <a:rPr lang="en-US" sz="1100" dirty="0" smtClean="0">
                <a:solidFill>
                  <a:srgbClr val="0000FF"/>
                </a:solidFill>
                <a:latin typeface="Consolas" panose="020B0609020204030204" pitchFamily="49" charset="0"/>
              </a:rPr>
              <a:t>class</a:t>
            </a:r>
            <a:r>
              <a:rPr lang="en-US" sz="1100" dirty="0" smtClean="0">
                <a:solidFill>
                  <a:srgbClr val="000000"/>
                </a:solidFill>
                <a:latin typeface="Consolas" panose="020B0609020204030204" pitchFamily="49" charset="0"/>
              </a:rPr>
              <a:t> </a:t>
            </a:r>
            <a:r>
              <a:rPr lang="en-US" sz="1100" dirty="0" err="1" smtClean="0">
                <a:solidFill>
                  <a:srgbClr val="2B91AF"/>
                </a:solidFill>
                <a:latin typeface="Consolas" panose="020B0609020204030204" pitchFamily="49" charset="0"/>
              </a:rPr>
              <a:t>MainApp</a:t>
            </a:r>
            <a:r>
              <a:rPr lang="ru-RU" sz="1100" dirty="0" smtClean="0">
                <a:solidFill>
                  <a:srgbClr val="000000"/>
                </a:solidFill>
                <a:latin typeface="Consolas" panose="020B0609020204030204" pitchFamily="49" charset="0"/>
              </a:rPr>
              <a:t>{</a:t>
            </a:r>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Main()    {</a:t>
            </a:r>
          </a:p>
          <a:p>
            <a:r>
              <a:rPr lang="en-US" sz="1100" dirty="0">
                <a:solidFill>
                  <a:srgbClr val="000000"/>
                </a:solidFill>
                <a:latin typeface="Consolas" panose="020B0609020204030204" pitchFamily="49" charset="0"/>
              </a:rPr>
              <a:t>        Handler h1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ConcreteHandler1();</a:t>
            </a:r>
          </a:p>
          <a:p>
            <a:r>
              <a:rPr lang="en-US" sz="1100" dirty="0">
                <a:solidFill>
                  <a:srgbClr val="000000"/>
                </a:solidFill>
                <a:latin typeface="Consolas" panose="020B0609020204030204" pitchFamily="49" charset="0"/>
              </a:rPr>
              <a:t>        Handler h2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ConcreteHandler2();</a:t>
            </a:r>
          </a:p>
          <a:p>
            <a:r>
              <a:rPr lang="en-US" sz="1100" dirty="0">
                <a:solidFill>
                  <a:srgbClr val="000000"/>
                </a:solidFill>
                <a:latin typeface="Consolas" panose="020B0609020204030204" pitchFamily="49" charset="0"/>
              </a:rPr>
              <a:t>        Handler h3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ConcreteHandler3();</a:t>
            </a:r>
          </a:p>
          <a:p>
            <a:r>
              <a:rPr lang="en-US" sz="1100" dirty="0">
                <a:solidFill>
                  <a:srgbClr val="000000"/>
                </a:solidFill>
                <a:latin typeface="Consolas" panose="020B0609020204030204" pitchFamily="49" charset="0"/>
              </a:rPr>
              <a:t>        h1.SetSuccessor(h2);</a:t>
            </a:r>
          </a:p>
          <a:p>
            <a:r>
              <a:rPr lang="en-US" sz="1100" dirty="0">
                <a:solidFill>
                  <a:srgbClr val="000000"/>
                </a:solidFill>
                <a:latin typeface="Consolas" panose="020B0609020204030204" pitchFamily="49" charset="0"/>
              </a:rPr>
              <a:t>        h2.SetSuccessor(h3);</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requests = { 2, 5, 14, 22, 18, 3, 27, 20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foreach</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request </a:t>
            </a:r>
            <a:r>
              <a:rPr lang="en-US" sz="1100" dirty="0">
                <a:solidFill>
                  <a:srgbClr val="0000FF"/>
                </a:solidFill>
                <a:latin typeface="Consolas" panose="020B0609020204030204" pitchFamily="49" charset="0"/>
              </a:rPr>
              <a:t>in</a:t>
            </a:r>
            <a:r>
              <a:rPr lang="en-US" sz="1100" dirty="0">
                <a:solidFill>
                  <a:srgbClr val="000000"/>
                </a:solidFill>
                <a:latin typeface="Consolas" panose="020B0609020204030204" pitchFamily="49" charset="0"/>
              </a:rPr>
              <a:t> requests)        {</a:t>
            </a:r>
          </a:p>
          <a:p>
            <a:r>
              <a:rPr lang="en-US" sz="1100" dirty="0">
                <a:solidFill>
                  <a:srgbClr val="000000"/>
                </a:solidFill>
                <a:latin typeface="Consolas" panose="020B0609020204030204" pitchFamily="49" charset="0"/>
              </a:rPr>
              <a:t>            h1.HandleRequest(request);</a:t>
            </a:r>
          </a:p>
          <a:p>
            <a:r>
              <a:rPr lang="ru-RU" sz="1100" dirty="0">
                <a:solidFill>
                  <a:srgbClr val="000000"/>
                </a:solidFill>
                <a:latin typeface="Consolas" panose="020B0609020204030204" pitchFamily="49" charset="0"/>
              </a:rPr>
              <a:t>        }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Handler</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protected</a:t>
            </a:r>
            <a:r>
              <a:rPr lang="en-US" sz="1100" dirty="0">
                <a:solidFill>
                  <a:srgbClr val="000000"/>
                </a:solidFill>
                <a:latin typeface="Consolas" panose="020B0609020204030204" pitchFamily="49" charset="0"/>
              </a:rPr>
              <a:t> Handler successor;</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SetSuccessor</a:t>
            </a:r>
            <a:r>
              <a:rPr lang="en-US" sz="1100" dirty="0">
                <a:solidFill>
                  <a:srgbClr val="000000"/>
                </a:solidFill>
                <a:latin typeface="Consolas" panose="020B0609020204030204" pitchFamily="49" charset="0"/>
              </a:rPr>
              <a:t>(Handler successor)    {</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.successor</a:t>
            </a:r>
            <a:r>
              <a:rPr lang="en-US" sz="1100" dirty="0">
                <a:solidFill>
                  <a:srgbClr val="000000"/>
                </a:solidFill>
                <a:latin typeface="Consolas" panose="020B0609020204030204" pitchFamily="49" charset="0"/>
              </a:rPr>
              <a:t> = successor;</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abstract</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HandleRequest</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request);</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ConcreteHandler1</a:t>
            </a:r>
            <a:r>
              <a:rPr lang="en-US" sz="1100" dirty="0">
                <a:solidFill>
                  <a:srgbClr val="000000"/>
                </a:solidFill>
                <a:latin typeface="Consolas" panose="020B0609020204030204" pitchFamily="49" charset="0"/>
              </a:rPr>
              <a:t> : </a:t>
            </a:r>
            <a:r>
              <a:rPr lang="en-US" sz="1100" dirty="0" smtClean="0">
                <a:solidFill>
                  <a:srgbClr val="000000"/>
                </a:solidFill>
                <a:latin typeface="Consolas" panose="020B0609020204030204" pitchFamily="49" charset="0"/>
              </a:rPr>
              <a:t>Handler</a:t>
            </a:r>
            <a:r>
              <a:rPr lang="ru-RU" sz="1100" dirty="0" smtClean="0">
                <a:solidFill>
                  <a:srgbClr val="000000"/>
                </a:solidFill>
                <a:latin typeface="Consolas" panose="020B0609020204030204" pitchFamily="49" charset="0"/>
              </a:rPr>
              <a:t>{</a:t>
            </a:r>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override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HandleRequest</a:t>
            </a:r>
            <a:r>
              <a:rPr lang="en-US" sz="1100" dirty="0">
                <a:solidFill>
                  <a:srgbClr val="000000"/>
                </a:solidFill>
                <a:latin typeface="Consolas" panose="020B0609020204030204" pitchFamily="49" charset="0"/>
              </a:rPr>
              <a:t>(</a:t>
            </a:r>
            <a:r>
              <a:rPr lang="en-US" sz="1100" dirty="0" err="1">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request</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(request &gt;= 0 &amp;&amp; request &lt; 10</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Console.WriteLine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"{0} handled request {1}"</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this</a:t>
            </a:r>
            <a:r>
              <a:rPr lang="en-US" sz="1100" dirty="0" err="1">
                <a:solidFill>
                  <a:srgbClr val="000000"/>
                </a:solidFill>
                <a:latin typeface="Consolas" panose="020B0609020204030204" pitchFamily="49" charset="0"/>
              </a:rPr>
              <a:t>.GetType</a:t>
            </a:r>
            <a:r>
              <a:rPr lang="en-US" sz="1100" dirty="0">
                <a:solidFill>
                  <a:srgbClr val="000000"/>
                </a:solidFill>
                <a:latin typeface="Consolas" panose="020B0609020204030204" pitchFamily="49" charset="0"/>
              </a:rPr>
              <a:t>().Name, request);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else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(successor != </a:t>
            </a:r>
            <a:r>
              <a:rPr lang="en-US" sz="1100" dirty="0">
                <a:solidFill>
                  <a:srgbClr val="0000FF"/>
                </a:solidFill>
                <a:latin typeface="Consolas" panose="020B0609020204030204" pitchFamily="49" charset="0"/>
              </a:rPr>
              <a:t>null</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successor.HandleRequest</a:t>
            </a:r>
            <a:r>
              <a:rPr lang="en-US" sz="1100" dirty="0">
                <a:solidFill>
                  <a:srgbClr val="000000"/>
                </a:solidFill>
                <a:latin typeface="Consolas" panose="020B0609020204030204" pitchFamily="49" charset="0"/>
              </a:rPr>
              <a:t>(request);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smtClean="0">
                <a:solidFill>
                  <a:srgbClr val="000000"/>
                </a:solidFill>
                <a:latin typeface="Consolas" panose="020B0609020204030204" pitchFamily="49" charset="0"/>
              </a:rPr>
              <a:t>}</a:t>
            </a: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endParaRPr lang="en-US" sz="1100" dirty="0" smtClean="0">
              <a:solidFill>
                <a:srgbClr val="0000FF"/>
              </a:solidFill>
              <a:latin typeface="Consolas" panose="020B0609020204030204" pitchFamily="49" charset="0"/>
            </a:endParaRPr>
          </a:p>
          <a:p>
            <a:r>
              <a:rPr lang="en-US" sz="1100" dirty="0" smtClean="0">
                <a:solidFill>
                  <a:srgbClr val="0000FF"/>
                </a:solidFill>
                <a:latin typeface="Consolas" panose="020B0609020204030204" pitchFamily="49" charset="0"/>
              </a:rPr>
              <a:t>class</a:t>
            </a:r>
            <a:r>
              <a:rPr lang="en-US" sz="1100" dirty="0" smtClean="0">
                <a:solidFill>
                  <a:srgbClr val="000000"/>
                </a:solidFill>
                <a:latin typeface="Consolas" panose="020B0609020204030204" pitchFamily="49" charset="0"/>
              </a:rPr>
              <a:t> </a:t>
            </a:r>
            <a:r>
              <a:rPr lang="en-US" sz="1100" dirty="0" smtClean="0">
                <a:solidFill>
                  <a:srgbClr val="2B91AF"/>
                </a:solidFill>
                <a:latin typeface="Consolas" panose="020B0609020204030204" pitchFamily="49" charset="0"/>
              </a:rPr>
              <a:t>ConcreteHandler2</a:t>
            </a:r>
            <a:r>
              <a:rPr lang="en-US" sz="1100" dirty="0" smtClean="0">
                <a:solidFill>
                  <a:srgbClr val="000000"/>
                </a:solidFill>
                <a:latin typeface="Consolas" panose="020B0609020204030204" pitchFamily="49" charset="0"/>
              </a:rPr>
              <a:t> : Handler{</a:t>
            </a: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public</a:t>
            </a:r>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override</a:t>
            </a:r>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void</a:t>
            </a:r>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HandleRequest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int</a:t>
            </a:r>
            <a:r>
              <a:rPr lang="en-US" sz="1100" dirty="0" smtClean="0">
                <a:solidFill>
                  <a:srgbClr val="000000"/>
                </a:solidFill>
                <a:latin typeface="Consolas" panose="020B0609020204030204" pitchFamily="49" charset="0"/>
              </a:rPr>
              <a:t> request)    {</a:t>
            </a: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if</a:t>
            </a:r>
            <a:r>
              <a:rPr lang="en-US" sz="1100" dirty="0" smtClean="0">
                <a:solidFill>
                  <a:srgbClr val="000000"/>
                </a:solidFill>
                <a:latin typeface="Consolas" panose="020B0609020204030204" pitchFamily="49" charset="0"/>
              </a:rPr>
              <a:t> (request &gt;= 10 &amp;&amp; request &lt; 20)        {</a:t>
            </a: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Console.WriteLine</a:t>
            </a:r>
            <a:r>
              <a:rPr lang="en-US" sz="1100" dirty="0" smtClean="0">
                <a:solidFill>
                  <a:srgbClr val="000000"/>
                </a:solidFill>
                <a:latin typeface="Consolas" panose="020B0609020204030204" pitchFamily="49" charset="0"/>
              </a:rPr>
              <a:t>(</a:t>
            </a:r>
            <a:r>
              <a:rPr lang="en-US" sz="1100" dirty="0" smtClean="0">
                <a:solidFill>
                  <a:srgbClr val="A31515"/>
                </a:solidFill>
                <a:latin typeface="Consolas" panose="020B0609020204030204" pitchFamily="49" charset="0"/>
              </a:rPr>
              <a:t>"{0} handled request {1}"</a:t>
            </a:r>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err="1" smtClean="0">
                <a:solidFill>
                  <a:srgbClr val="0000FF"/>
                </a:solidFill>
                <a:latin typeface="Consolas" panose="020B0609020204030204" pitchFamily="49" charset="0"/>
              </a:rPr>
              <a:t>this</a:t>
            </a:r>
            <a:r>
              <a:rPr lang="en-US" sz="1100" dirty="0" err="1" smtClean="0">
                <a:solidFill>
                  <a:srgbClr val="000000"/>
                </a:solidFill>
                <a:latin typeface="Consolas" panose="020B0609020204030204" pitchFamily="49" charset="0"/>
              </a:rPr>
              <a:t>.GetType</a:t>
            </a:r>
            <a:r>
              <a:rPr lang="en-US" sz="1100" dirty="0" smtClean="0">
                <a:solidFill>
                  <a:srgbClr val="000000"/>
                </a:solidFill>
                <a:latin typeface="Consolas" panose="020B0609020204030204" pitchFamily="49" charset="0"/>
              </a:rPr>
              <a:t>().Name, request);</a:t>
            </a:r>
          </a:p>
          <a:p>
            <a:r>
              <a:rPr lang="ru-RU" sz="1100" dirty="0" smtClean="0">
                <a:solidFill>
                  <a:srgbClr val="000000"/>
                </a:solidFill>
                <a:latin typeface="Consolas" panose="020B0609020204030204" pitchFamily="49" charset="0"/>
              </a:rPr>
              <a:t>        }</a:t>
            </a: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else</a:t>
            </a:r>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if</a:t>
            </a:r>
            <a:r>
              <a:rPr lang="en-US" sz="1100" dirty="0" smtClean="0">
                <a:solidFill>
                  <a:srgbClr val="000000"/>
                </a:solidFill>
                <a:latin typeface="Consolas" panose="020B0609020204030204" pitchFamily="49" charset="0"/>
              </a:rPr>
              <a:t> (successor != </a:t>
            </a:r>
            <a:r>
              <a:rPr lang="en-US" sz="1100" dirty="0" smtClean="0">
                <a:solidFill>
                  <a:srgbClr val="0000FF"/>
                </a:solidFill>
                <a:latin typeface="Consolas" panose="020B0609020204030204" pitchFamily="49" charset="0"/>
              </a:rPr>
              <a:t>null</a:t>
            </a:r>
            <a:r>
              <a:rPr lang="en-US" sz="1100" dirty="0" smtClean="0">
                <a:solidFill>
                  <a:srgbClr val="000000"/>
                </a:solidFill>
                <a:latin typeface="Consolas" panose="020B0609020204030204" pitchFamily="49" charset="0"/>
              </a:rPr>
              <a:t>)        {</a:t>
            </a: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successor.HandleRequest</a:t>
            </a:r>
            <a:r>
              <a:rPr lang="en-US" sz="1100" dirty="0" smtClean="0">
                <a:solidFill>
                  <a:srgbClr val="000000"/>
                </a:solidFill>
                <a:latin typeface="Consolas" panose="020B0609020204030204" pitchFamily="49" charset="0"/>
              </a:rPr>
              <a:t>(request);</a:t>
            </a:r>
          </a:p>
          <a:p>
            <a:r>
              <a:rPr lang="ru-RU" sz="1100" dirty="0" smtClean="0">
                <a:solidFill>
                  <a:srgbClr val="000000"/>
                </a:solidFill>
                <a:latin typeface="Consolas" panose="020B0609020204030204" pitchFamily="49" charset="0"/>
              </a:rPr>
              <a:t>        }</a:t>
            </a:r>
          </a:p>
          <a:p>
            <a:r>
              <a:rPr lang="ru-RU" sz="1100" dirty="0" smtClean="0">
                <a:solidFill>
                  <a:srgbClr val="000000"/>
                </a:solidFill>
                <a:latin typeface="Consolas" panose="020B0609020204030204" pitchFamily="49" charset="0"/>
              </a:rPr>
              <a:t>    }</a:t>
            </a:r>
          </a:p>
          <a:p>
            <a:r>
              <a:rPr lang="ru-RU" sz="1100" dirty="0" smtClean="0">
                <a:solidFill>
                  <a:srgbClr val="000000"/>
                </a:solidFill>
                <a:latin typeface="Consolas" panose="020B0609020204030204" pitchFamily="49" charset="0"/>
              </a:rPr>
              <a:t>}</a:t>
            </a:r>
          </a:p>
          <a:p>
            <a:r>
              <a:rPr lang="en-US" sz="1100" dirty="0" smtClean="0">
                <a:solidFill>
                  <a:srgbClr val="0000FF"/>
                </a:solidFill>
                <a:latin typeface="Consolas" panose="020B0609020204030204" pitchFamily="49" charset="0"/>
              </a:rPr>
              <a:t>class</a:t>
            </a:r>
            <a:r>
              <a:rPr lang="en-US" sz="1100" dirty="0" smtClean="0">
                <a:solidFill>
                  <a:srgbClr val="000000"/>
                </a:solidFill>
                <a:latin typeface="Consolas" panose="020B0609020204030204" pitchFamily="49" charset="0"/>
              </a:rPr>
              <a:t> </a:t>
            </a:r>
            <a:r>
              <a:rPr lang="en-US" sz="1100" dirty="0" smtClean="0">
                <a:solidFill>
                  <a:srgbClr val="2B91AF"/>
                </a:solidFill>
                <a:latin typeface="Consolas" panose="020B0609020204030204" pitchFamily="49" charset="0"/>
              </a:rPr>
              <a:t>ConcreteHandler3</a:t>
            </a:r>
            <a:r>
              <a:rPr lang="en-US" sz="1100" dirty="0" smtClean="0">
                <a:solidFill>
                  <a:srgbClr val="000000"/>
                </a:solidFill>
                <a:latin typeface="Consolas" panose="020B0609020204030204" pitchFamily="49" charset="0"/>
              </a:rPr>
              <a:t> : Handler{</a:t>
            </a: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public</a:t>
            </a:r>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override</a:t>
            </a:r>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void</a:t>
            </a:r>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HandleRequest</a:t>
            </a:r>
            <a:r>
              <a:rPr lang="en-US" sz="1100" dirty="0" smtClean="0">
                <a:solidFill>
                  <a:srgbClr val="000000"/>
                </a:solidFill>
                <a:latin typeface="Consolas" panose="020B0609020204030204" pitchFamily="49" charset="0"/>
              </a:rPr>
              <a:t>(</a:t>
            </a:r>
            <a:r>
              <a:rPr lang="en-US" sz="1100" dirty="0" err="1" smtClean="0">
                <a:solidFill>
                  <a:srgbClr val="0000FF"/>
                </a:solidFill>
                <a:latin typeface="Consolas" panose="020B0609020204030204" pitchFamily="49" charset="0"/>
              </a:rPr>
              <a:t>int</a:t>
            </a:r>
            <a:r>
              <a:rPr lang="en-US" sz="1100" dirty="0" smtClean="0">
                <a:solidFill>
                  <a:srgbClr val="000000"/>
                </a:solidFill>
                <a:latin typeface="Consolas" panose="020B0609020204030204" pitchFamily="49" charset="0"/>
              </a:rPr>
              <a:t> request)    {</a:t>
            </a: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if</a:t>
            </a:r>
            <a:r>
              <a:rPr lang="en-US" sz="1100" dirty="0" smtClean="0">
                <a:solidFill>
                  <a:srgbClr val="000000"/>
                </a:solidFill>
                <a:latin typeface="Consolas" panose="020B0609020204030204" pitchFamily="49" charset="0"/>
              </a:rPr>
              <a:t> (request &gt;= 20 &amp;&amp; request &lt; 30)</a:t>
            </a:r>
          </a:p>
          <a:p>
            <a:r>
              <a:rPr lang="ru-RU" sz="1100" dirty="0" smtClean="0">
                <a:solidFill>
                  <a:srgbClr val="000000"/>
                </a:solidFill>
                <a:latin typeface="Consolas" panose="020B0609020204030204" pitchFamily="49" charset="0"/>
              </a:rPr>
              <a:t>        {</a:t>
            </a: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Console.WriteLine</a:t>
            </a:r>
            <a:r>
              <a:rPr lang="en-US" sz="1100" dirty="0" smtClean="0">
                <a:solidFill>
                  <a:srgbClr val="000000"/>
                </a:solidFill>
                <a:latin typeface="Consolas" panose="020B0609020204030204" pitchFamily="49" charset="0"/>
              </a:rPr>
              <a:t>(</a:t>
            </a:r>
            <a:r>
              <a:rPr lang="en-US" sz="1100" dirty="0" smtClean="0">
                <a:solidFill>
                  <a:srgbClr val="A31515"/>
                </a:solidFill>
                <a:latin typeface="Consolas" panose="020B0609020204030204" pitchFamily="49" charset="0"/>
              </a:rPr>
              <a:t>"{0} handled request {1}"</a:t>
            </a:r>
            <a:r>
              <a:rPr lang="en-US" sz="1100" dirty="0" smtClean="0">
                <a:solidFill>
                  <a:srgbClr val="000000"/>
                </a:solidFill>
                <a:latin typeface="Consolas" panose="020B0609020204030204" pitchFamily="49" charset="0"/>
              </a:rPr>
              <a:t>,</a:t>
            </a:r>
          </a:p>
          <a:p>
            <a:r>
              <a:rPr lang="en-US" sz="1100" dirty="0" smtClean="0">
                <a:solidFill>
                  <a:srgbClr val="000000"/>
                </a:solidFill>
                <a:latin typeface="Consolas" panose="020B0609020204030204" pitchFamily="49" charset="0"/>
              </a:rPr>
              <a:t>              </a:t>
            </a:r>
            <a:r>
              <a:rPr lang="en-US" sz="1100" dirty="0" err="1" smtClean="0">
                <a:solidFill>
                  <a:srgbClr val="0000FF"/>
                </a:solidFill>
                <a:latin typeface="Consolas" panose="020B0609020204030204" pitchFamily="49" charset="0"/>
              </a:rPr>
              <a:t>this</a:t>
            </a:r>
            <a:r>
              <a:rPr lang="en-US" sz="1100" dirty="0" err="1" smtClean="0">
                <a:solidFill>
                  <a:srgbClr val="000000"/>
                </a:solidFill>
                <a:latin typeface="Consolas" panose="020B0609020204030204" pitchFamily="49" charset="0"/>
              </a:rPr>
              <a:t>.GetType</a:t>
            </a:r>
            <a:r>
              <a:rPr lang="en-US" sz="1100" dirty="0" smtClean="0">
                <a:solidFill>
                  <a:srgbClr val="000000"/>
                </a:solidFill>
                <a:latin typeface="Consolas" panose="020B0609020204030204" pitchFamily="49" charset="0"/>
              </a:rPr>
              <a:t>().Name, request);</a:t>
            </a:r>
          </a:p>
          <a:p>
            <a:r>
              <a:rPr lang="ru-RU" sz="1100" dirty="0" smtClean="0">
                <a:solidFill>
                  <a:srgbClr val="000000"/>
                </a:solidFill>
                <a:latin typeface="Consolas" panose="020B0609020204030204" pitchFamily="49" charset="0"/>
              </a:rPr>
              <a:t>        }</a:t>
            </a:r>
          </a:p>
          <a:p>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else</a:t>
            </a:r>
            <a:r>
              <a:rPr lang="en-US" sz="1100" dirty="0" smtClean="0">
                <a:solidFill>
                  <a:srgbClr val="000000"/>
                </a:solidFill>
                <a:latin typeface="Consolas" panose="020B0609020204030204" pitchFamily="49" charset="0"/>
              </a:rPr>
              <a:t> </a:t>
            </a:r>
            <a:r>
              <a:rPr lang="en-US" sz="1100" dirty="0" smtClean="0">
                <a:solidFill>
                  <a:srgbClr val="0000FF"/>
                </a:solidFill>
                <a:latin typeface="Consolas" panose="020B0609020204030204" pitchFamily="49" charset="0"/>
              </a:rPr>
              <a:t>if</a:t>
            </a:r>
            <a:r>
              <a:rPr lang="en-US" sz="1100" dirty="0" smtClean="0">
                <a:solidFill>
                  <a:srgbClr val="000000"/>
                </a:solidFill>
                <a:latin typeface="Consolas" panose="020B0609020204030204" pitchFamily="49" charset="0"/>
              </a:rPr>
              <a:t> (successor != </a:t>
            </a:r>
            <a:r>
              <a:rPr lang="en-US" sz="1100" dirty="0" smtClean="0">
                <a:solidFill>
                  <a:srgbClr val="0000FF"/>
                </a:solidFill>
                <a:latin typeface="Consolas" panose="020B0609020204030204" pitchFamily="49" charset="0"/>
              </a:rPr>
              <a:t>null</a:t>
            </a:r>
            <a:r>
              <a:rPr lang="en-US" sz="1100" dirty="0" smtClean="0">
                <a:solidFill>
                  <a:srgbClr val="000000"/>
                </a:solidFill>
                <a:latin typeface="Consolas" panose="020B0609020204030204" pitchFamily="49" charset="0"/>
              </a:rPr>
              <a:t>)        {</a:t>
            </a: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successor.HandleRequest</a:t>
            </a:r>
            <a:r>
              <a:rPr lang="en-US" sz="1100" dirty="0" smtClean="0">
                <a:solidFill>
                  <a:srgbClr val="000000"/>
                </a:solidFill>
                <a:latin typeface="Consolas" panose="020B0609020204030204" pitchFamily="49" charset="0"/>
              </a:rPr>
              <a:t>(request);</a:t>
            </a:r>
          </a:p>
          <a:p>
            <a:r>
              <a:rPr lang="ru-RU" sz="1100" dirty="0" smtClean="0">
                <a:solidFill>
                  <a:srgbClr val="000000"/>
                </a:solidFill>
                <a:latin typeface="Consolas" panose="020B0609020204030204" pitchFamily="49" charset="0"/>
              </a:rPr>
              <a:t>        }</a:t>
            </a:r>
          </a:p>
          <a:p>
            <a:r>
              <a:rPr lang="ru-RU" sz="1100" dirty="0" smtClean="0">
                <a:solidFill>
                  <a:srgbClr val="000000"/>
                </a:solidFill>
                <a:latin typeface="Consolas" panose="020B0609020204030204" pitchFamily="49" charset="0"/>
              </a:rPr>
              <a:t>    }</a:t>
            </a:r>
          </a:p>
          <a:p>
            <a:r>
              <a:rPr lang="ru-RU" sz="1100" dirty="0" smtClean="0">
                <a:solidFill>
                  <a:srgbClr val="000000"/>
                </a:solidFill>
                <a:latin typeface="Consolas" panose="020B0609020204030204" pitchFamily="49" charset="0"/>
              </a:rPr>
              <a:t>}</a:t>
            </a:r>
            <a:endParaRPr lang="ru-RU" sz="11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4558298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ark Blue Satin Segoe Templat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Orange_Swirls_Template_Segoe">
  <a:themeElements>
    <a:clrScheme name="Gold Template Template">
      <a:dk1>
        <a:srgbClr val="000000"/>
      </a:dk1>
      <a:lt1>
        <a:srgbClr val="FFFFFF"/>
      </a:lt1>
      <a:dk2>
        <a:srgbClr val="AF8621"/>
      </a:dk2>
      <a:lt2>
        <a:srgbClr val="FFFC80"/>
      </a:lt2>
      <a:accent1>
        <a:srgbClr val="FFC000"/>
      </a:accent1>
      <a:accent2>
        <a:srgbClr val="0684A2"/>
      </a:accent2>
      <a:accent3>
        <a:srgbClr val="DF8045"/>
      </a:accent3>
      <a:accent4>
        <a:srgbClr val="919E7A"/>
      </a:accent4>
      <a:accent5>
        <a:srgbClr val="FF9929"/>
      </a:accent5>
      <a:accent6>
        <a:srgbClr val="7D3DA1"/>
      </a:accent6>
      <a:hlink>
        <a:srgbClr val="F3EB4F"/>
      </a:hlink>
      <a:folHlink>
        <a:srgbClr val="F0ED7B"/>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1_Dark Blue Satin Segoe Template</Template>
  <TotalTime>0</TotalTime>
  <Words>1264</Words>
  <Application>Microsoft Office PowerPoint</Application>
  <PresentationFormat>Экран (4:3)</PresentationFormat>
  <Paragraphs>198</Paragraphs>
  <Slides>13</Slides>
  <Notes>10</Notes>
  <HiddenSlides>0</HiddenSlides>
  <MMClips>0</MMClips>
  <ScaleCrop>false</ScaleCrop>
  <HeadingPairs>
    <vt:vector size="4" baseType="variant">
      <vt:variant>
        <vt:lpstr>Тема</vt:lpstr>
      </vt:variant>
      <vt:variant>
        <vt:i4>4</vt:i4>
      </vt:variant>
      <vt:variant>
        <vt:lpstr>Заголовки слайдов</vt:lpstr>
      </vt:variant>
      <vt:variant>
        <vt:i4>13</vt:i4>
      </vt:variant>
    </vt:vector>
  </HeadingPairs>
  <TitlesOfParts>
    <vt:vector size="17" baseType="lpstr">
      <vt:lpstr>1_Dark Blue Satin Segoe Template</vt:lpstr>
      <vt:lpstr>White with Courier font for code slides</vt:lpstr>
      <vt:lpstr>1_Orange_Swirls_Template_Segoe</vt:lpstr>
      <vt:lpstr>Грань</vt:lpstr>
      <vt:lpstr>Объектно-ориентированное моделирование</vt:lpstr>
      <vt:lpstr>Цепочка обязанностей</vt:lpstr>
      <vt:lpstr>Проблема</vt:lpstr>
      <vt:lpstr>Решение</vt:lpstr>
      <vt:lpstr>Иерархия вызовов</vt:lpstr>
      <vt:lpstr>Аналогия из жизни </vt:lpstr>
      <vt:lpstr>Структура </vt:lpstr>
      <vt:lpstr>Презентация PowerPoint</vt:lpstr>
      <vt:lpstr>Презентация PowerPoint</vt:lpstr>
      <vt:lpstr>Применимость </vt:lpstr>
      <vt:lpstr>Шаги реализации </vt:lpstr>
      <vt:lpstr>Презентация PowerPoint</vt:lpstr>
      <vt:lpstr>Вопросы?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
  <cp:lastModifiedBy/>
  <cp:revision>34</cp:revision>
  <dcterms:created xsi:type="dcterms:W3CDTF">2008-01-23T07:45:55Z</dcterms:created>
  <dcterms:modified xsi:type="dcterms:W3CDTF">2023-04-13T14:38:39Z</dcterms:modified>
</cp:coreProperties>
</file>