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8"/>
  </p:notesMasterIdLst>
  <p:handoutMasterIdLst>
    <p:handoutMasterId r:id="rId19"/>
  </p:handoutMasterIdLst>
  <p:sldIdLst>
    <p:sldId id="338" r:id="rId5"/>
    <p:sldId id="340" r:id="rId6"/>
    <p:sldId id="341" r:id="rId7"/>
    <p:sldId id="342" r:id="rId8"/>
    <p:sldId id="363" r:id="rId9"/>
    <p:sldId id="344" r:id="rId10"/>
    <p:sldId id="345" r:id="rId11"/>
    <p:sldId id="346" r:id="rId12"/>
    <p:sldId id="362" r:id="rId13"/>
    <p:sldId id="347" r:id="rId14"/>
    <p:sldId id="348" r:id="rId15"/>
    <p:sldId id="349" r:id="rId16"/>
    <p:sldId id="339" r:id="rId17"/>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8" autoAdjust="0"/>
    <p:restoredTop sz="97945" autoAdjust="0"/>
  </p:normalViewPr>
  <p:slideViewPr>
    <p:cSldViewPr>
      <p:cViewPr varScale="1">
        <p:scale>
          <a:sx n="120" d="100"/>
          <a:sy n="120" d="100"/>
        </p:scale>
        <p:origin x="-90" y="-18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DBDF4C6F-BB05-4EC8-A7A6-AF30EECF635A}">
      <dgm:prSet phldrT="[Текст]"/>
      <dgm:spPr/>
      <dgm:t>
        <a:bodyPr/>
        <a:lstStyle/>
        <a:p>
          <a:r>
            <a:rPr lang="ru-RU" b="0" i="0" dirty="0" smtClean="0"/>
            <a:t>Убирает прямую зависимость между объектами, вызывающими операции, и объектами, которые их непосредственно выполняют.</a:t>
          </a:r>
          <a:endParaRPr lang="ru-RU" dirty="0"/>
        </a:p>
      </dgm:t>
    </dgm:pt>
    <dgm:pt modelId="{C7F6664F-5B61-45A4-BD3F-603FB435159D}" type="parTrans" cxnId="{2204D926-B329-449B-8ABA-DE1C75D2CE6C}">
      <dgm:prSet/>
      <dgm:spPr/>
      <dgm:t>
        <a:bodyPr/>
        <a:lstStyle/>
        <a:p>
          <a:endParaRPr lang="ru-RU"/>
        </a:p>
      </dgm:t>
    </dgm:pt>
    <dgm:pt modelId="{595F1DB2-DDAB-42C1-84D8-DD49E7F615D0}" type="sibTrans" cxnId="{2204D926-B329-449B-8ABA-DE1C75D2CE6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smtClean="0"/>
            <a:t>Усложняет код программы из-за введения множества дополнительных классов.</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EE7F4325-89EE-405A-BB17-1D1AF648BEB8}">
      <dgm:prSet/>
      <dgm:spPr/>
      <dgm:t>
        <a:bodyPr/>
        <a:lstStyle/>
        <a:p>
          <a:r>
            <a:rPr lang="ru-RU" b="0" i="0" dirty="0" smtClean="0"/>
            <a:t>Позволяет реализовать простую отмену и повтор операций.</a:t>
          </a:r>
          <a:endParaRPr lang="ru-RU" b="0" i="0" dirty="0"/>
        </a:p>
      </dgm:t>
    </dgm:pt>
    <dgm:pt modelId="{417C006A-E72D-4A9C-B9A0-B674C660C332}" type="parTrans" cxnId="{11B90CDA-A866-4301-9D9F-7EDA4457CBAE}">
      <dgm:prSet/>
      <dgm:spPr/>
      <dgm:t>
        <a:bodyPr/>
        <a:lstStyle/>
        <a:p>
          <a:endParaRPr lang="ru-RU"/>
        </a:p>
      </dgm:t>
    </dgm:pt>
    <dgm:pt modelId="{D0C00E54-38DA-4AE4-81A9-9278D2CD136B}" type="sibTrans" cxnId="{11B90CDA-A866-4301-9D9F-7EDA4457CBAE}">
      <dgm:prSet/>
      <dgm:spPr/>
      <dgm:t>
        <a:bodyPr/>
        <a:lstStyle/>
        <a:p>
          <a:endParaRPr lang="ru-RU"/>
        </a:p>
      </dgm:t>
    </dgm:pt>
    <dgm:pt modelId="{F4350859-F45B-432E-8B51-7E951CDCFEBC}">
      <dgm:prSet/>
      <dgm:spPr/>
      <dgm:t>
        <a:bodyPr/>
        <a:lstStyle/>
        <a:p>
          <a:r>
            <a:rPr lang="ru-RU" b="0" i="0" dirty="0" smtClean="0"/>
            <a:t>Позволяет реализовать отложенный запуск операций.</a:t>
          </a:r>
          <a:endParaRPr lang="ru-RU" b="0" i="0" dirty="0"/>
        </a:p>
      </dgm:t>
    </dgm:pt>
    <dgm:pt modelId="{D0AC9194-CD51-4B1F-8572-E3EF7824A8A4}" type="parTrans" cxnId="{EBFBAFF6-E341-4ED3-8336-1DCCBF7B0AF5}">
      <dgm:prSet/>
      <dgm:spPr/>
      <dgm:t>
        <a:bodyPr/>
        <a:lstStyle/>
        <a:p>
          <a:endParaRPr lang="ru-RU"/>
        </a:p>
      </dgm:t>
    </dgm:pt>
    <dgm:pt modelId="{568D4A32-7651-47FA-91AF-803B25C141A2}" type="sibTrans" cxnId="{EBFBAFF6-E341-4ED3-8336-1DCCBF7B0AF5}">
      <dgm:prSet/>
      <dgm:spPr/>
      <dgm:t>
        <a:bodyPr/>
        <a:lstStyle/>
        <a:p>
          <a:endParaRPr lang="ru-RU"/>
        </a:p>
      </dgm:t>
    </dgm:pt>
    <dgm:pt modelId="{7569A52D-EE1C-4C36-B5FA-56604FABD0A0}">
      <dgm:prSet/>
      <dgm:spPr/>
      <dgm:t>
        <a:bodyPr/>
        <a:lstStyle/>
        <a:p>
          <a:r>
            <a:rPr lang="ru-RU" b="0" i="0" dirty="0" smtClean="0"/>
            <a:t>Позволяет собирать сложные команды из простых.</a:t>
          </a:r>
          <a:endParaRPr lang="ru-RU" b="0" i="0" dirty="0"/>
        </a:p>
      </dgm:t>
    </dgm:pt>
    <dgm:pt modelId="{E0CADE2F-5DB7-465B-BCD2-6C9FDE5490D1}" type="parTrans" cxnId="{8438CCC7-0522-4A4A-8BBF-1ECDCB6FBE0F}">
      <dgm:prSet/>
      <dgm:spPr/>
      <dgm:t>
        <a:bodyPr/>
        <a:lstStyle/>
        <a:p>
          <a:endParaRPr lang="ru-RU"/>
        </a:p>
      </dgm:t>
    </dgm:pt>
    <dgm:pt modelId="{B5B22111-35FE-4030-A32A-DBAE7EED3E6D}" type="sibTrans" cxnId="{8438CCC7-0522-4A4A-8BBF-1ECDCB6FBE0F}">
      <dgm:prSet/>
      <dgm:spPr/>
      <dgm:t>
        <a:bodyPr/>
        <a:lstStyle/>
        <a:p>
          <a:endParaRPr lang="ru-RU"/>
        </a:p>
      </dgm:t>
    </dgm:pt>
    <dgm:pt modelId="{701E607A-689D-43D0-AE52-8E43AFD17695}">
      <dgm:prSet/>
      <dgm:spPr/>
      <dgm:t>
        <a:bodyPr/>
        <a:lstStyle/>
        <a:p>
          <a:endParaRPr lang="ru-RU"/>
        </a:p>
      </dgm:t>
    </dgm:pt>
    <dgm:pt modelId="{D3C8C3A7-A2E4-4588-B374-2A8EB546A97D}" type="parTrans" cxnId="{601FFA4F-5FA1-46D1-95B9-947A71437CBE}">
      <dgm:prSet/>
      <dgm:spPr/>
      <dgm:t>
        <a:bodyPr/>
        <a:lstStyle/>
        <a:p>
          <a:endParaRPr lang="ru-RU"/>
        </a:p>
      </dgm:t>
    </dgm:pt>
    <dgm:pt modelId="{223A989E-230E-4CD2-991E-BD01E44D7E1B}" type="sibTrans" cxnId="{601FFA4F-5FA1-46D1-95B9-947A71437CBE}">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76129878-D6DF-4FF3-8A59-EEB265DE4476}" type="pres">
      <dgm:prSet presAssocID="{C0B251E0-68D3-479A-8A26-FD11807781CB}" presName="balance_41" presStyleLbl="alignAccFollowNode1" presStyleIdx="3" presStyleCnt="4">
        <dgm:presLayoutVars>
          <dgm:bulletEnabled val="1"/>
        </dgm:presLayoutVars>
      </dgm:prSet>
      <dgm:spPr/>
    </dgm:pt>
    <dgm:pt modelId="{075ECD1A-8F84-46D8-80E2-BC67A7DA9880}" type="pres">
      <dgm:prSet presAssocID="{C0B251E0-68D3-479A-8A26-FD11807781CB}" presName="left_41_1" presStyleLbl="node1" presStyleIdx="0" presStyleCnt="5">
        <dgm:presLayoutVars>
          <dgm:bulletEnabled val="1"/>
        </dgm:presLayoutVars>
      </dgm:prSet>
      <dgm:spPr/>
      <dgm:t>
        <a:bodyPr/>
        <a:lstStyle/>
        <a:p>
          <a:endParaRPr lang="ru-RU"/>
        </a:p>
      </dgm:t>
    </dgm:pt>
    <dgm:pt modelId="{4441A0A7-346A-44A3-8D93-18AB44FA6871}" type="pres">
      <dgm:prSet presAssocID="{C0B251E0-68D3-479A-8A26-FD11807781CB}" presName="left_41_2" presStyleLbl="node1" presStyleIdx="1" presStyleCnt="5">
        <dgm:presLayoutVars>
          <dgm:bulletEnabled val="1"/>
        </dgm:presLayoutVars>
      </dgm:prSet>
      <dgm:spPr/>
      <dgm:t>
        <a:bodyPr/>
        <a:lstStyle/>
        <a:p>
          <a:endParaRPr lang="ru-RU"/>
        </a:p>
      </dgm:t>
    </dgm:pt>
    <dgm:pt modelId="{BF119E77-59E4-4D8A-B483-505812D90731}" type="pres">
      <dgm:prSet presAssocID="{C0B251E0-68D3-479A-8A26-FD11807781CB}" presName="left_41_3" presStyleLbl="node1" presStyleIdx="2" presStyleCnt="5">
        <dgm:presLayoutVars>
          <dgm:bulletEnabled val="1"/>
        </dgm:presLayoutVars>
      </dgm:prSet>
      <dgm:spPr/>
      <dgm:t>
        <a:bodyPr/>
        <a:lstStyle/>
        <a:p>
          <a:endParaRPr lang="ru-RU"/>
        </a:p>
      </dgm:t>
    </dgm:pt>
    <dgm:pt modelId="{CCC70969-DE32-4249-AECC-63ED2AAD384E}" type="pres">
      <dgm:prSet presAssocID="{C0B251E0-68D3-479A-8A26-FD11807781CB}" presName="left_41_4" presStyleLbl="node1" presStyleIdx="3" presStyleCnt="5">
        <dgm:presLayoutVars>
          <dgm:bulletEnabled val="1"/>
        </dgm:presLayoutVars>
      </dgm:prSet>
      <dgm:spPr/>
      <dgm:t>
        <a:bodyPr/>
        <a:lstStyle/>
        <a:p>
          <a:endParaRPr lang="ru-RU"/>
        </a:p>
      </dgm:t>
    </dgm:pt>
    <dgm:pt modelId="{AE7D96C2-1434-4C87-AC2C-612475320523}" type="pres">
      <dgm:prSet presAssocID="{C0B251E0-68D3-479A-8A26-FD11807781CB}" presName="right_41_1" presStyleLbl="node1" presStyleIdx="4" presStyleCnt="5">
        <dgm:presLayoutVars>
          <dgm:bulletEnabled val="1"/>
        </dgm:presLayoutVars>
      </dgm:prSet>
      <dgm:spPr/>
      <dgm:t>
        <a:bodyPr/>
        <a:lstStyle/>
        <a:p>
          <a:endParaRPr lang="ru-RU"/>
        </a:p>
      </dgm:t>
    </dgm:pt>
  </dgm:ptLst>
  <dgm:cxnLst>
    <dgm:cxn modelId="{13D8049D-E07B-4619-9953-2E65A76343BB}" type="presOf" srcId="{7569A52D-EE1C-4C36-B5FA-56604FABD0A0}" destId="{CCC70969-DE32-4249-AECC-63ED2AAD384E}" srcOrd="0" destOrd="0" presId="urn:microsoft.com/office/officeart/2005/8/layout/balance1"/>
    <dgm:cxn modelId="{EBFBAFF6-E341-4ED3-8336-1DCCBF7B0AF5}" srcId="{15168566-0912-46E9-916A-A0144D63189C}" destId="{F4350859-F45B-432E-8B51-7E951CDCFEBC}" srcOrd="2" destOrd="0" parTransId="{D0AC9194-CD51-4B1F-8572-E3EF7824A8A4}" sibTransId="{568D4A32-7651-47FA-91AF-803B25C141A2}"/>
    <dgm:cxn modelId="{32C44DA6-D608-477F-AA66-DD4F9CCED7E5}" type="presOf" srcId="{EE7F4325-89EE-405A-BB17-1D1AF648BEB8}" destId="{4441A0A7-346A-44A3-8D93-18AB44FA6871}" srcOrd="0" destOrd="0" presId="urn:microsoft.com/office/officeart/2005/8/layout/balance1"/>
    <dgm:cxn modelId="{601FFA4F-5FA1-46D1-95B9-947A71437CBE}" srcId="{15168566-0912-46E9-916A-A0144D63189C}" destId="{701E607A-689D-43D0-AE52-8E43AFD17695}" srcOrd="4" destOrd="0" parTransId="{D3C8C3A7-A2E4-4588-B374-2A8EB546A97D}" sibTransId="{223A989E-230E-4CD2-991E-BD01E44D7E1B}"/>
    <dgm:cxn modelId="{2E204C92-4D41-4660-A3F2-47E20B3B0D80}" type="presOf" srcId="{7ABEF36D-5171-4643-A019-8373CB82C7BD}" destId="{8D1A4AAA-9148-439D-8727-28EDDB5A7AA0}" srcOrd="0" destOrd="0" presId="urn:microsoft.com/office/officeart/2005/8/layout/balance1"/>
    <dgm:cxn modelId="{93400EEB-B481-43C3-8A5C-92E53AEDF39E}" srcId="{C0B251E0-68D3-479A-8A26-FD11807781CB}" destId="{7ABEF36D-5171-4643-A019-8373CB82C7BD}" srcOrd="1" destOrd="0" parTransId="{016214D4-1A8E-4403-B6ED-524DBC3A25F2}" sibTransId="{9818227B-C09E-4C82-A40E-1D64A9306A40}"/>
    <dgm:cxn modelId="{019421E8-A279-4F65-B2CE-485E75C119F8}" type="presOf" srcId="{3FC6A535-2E24-4096-BEB3-2F3903F6440C}" destId="{AE7D96C2-1434-4C87-AC2C-612475320523}" srcOrd="0" destOrd="0" presId="urn:microsoft.com/office/officeart/2005/8/layout/balance1"/>
    <dgm:cxn modelId="{297809E6-81F4-4983-9C0F-E75A999FDC10}" type="presOf" srcId="{15168566-0912-46E9-916A-A0144D63189C}" destId="{7BBA18B2-48D3-40F3-9F2C-08715E38129E}" srcOrd="0" destOrd="0" presId="urn:microsoft.com/office/officeart/2005/8/layout/balance1"/>
    <dgm:cxn modelId="{12AAF5C0-71DF-4D20-B29F-CC15D91A9A91}" type="presOf" srcId="{F4350859-F45B-432E-8B51-7E951CDCFEBC}" destId="{BF119E77-59E4-4D8A-B483-505812D90731}" srcOrd="0" destOrd="0" presId="urn:microsoft.com/office/officeart/2005/8/layout/balance1"/>
    <dgm:cxn modelId="{11B90CDA-A866-4301-9D9F-7EDA4457CBAE}" srcId="{15168566-0912-46E9-916A-A0144D63189C}" destId="{EE7F4325-89EE-405A-BB17-1D1AF648BEB8}" srcOrd="1" destOrd="0" parTransId="{417C006A-E72D-4A9C-B9A0-B674C660C332}" sibTransId="{D0C00E54-38DA-4AE4-81A9-9278D2CD136B}"/>
    <dgm:cxn modelId="{1E18FE20-F945-4190-AB62-2136C1F0CF5D}" type="presOf" srcId="{DBDF4C6F-BB05-4EC8-A7A6-AF30EECF635A}" destId="{075ECD1A-8F84-46D8-80E2-BC67A7DA9880}"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8438CCC7-0522-4A4A-8BBF-1ECDCB6FBE0F}" srcId="{15168566-0912-46E9-916A-A0144D63189C}" destId="{7569A52D-EE1C-4C36-B5FA-56604FABD0A0}" srcOrd="3" destOrd="0" parTransId="{E0CADE2F-5DB7-465B-BCD2-6C9FDE5490D1}" sibTransId="{B5B22111-35FE-4030-A32A-DBAE7EED3E6D}"/>
    <dgm:cxn modelId="{2204D926-B329-449B-8ABA-DE1C75D2CE6C}" srcId="{15168566-0912-46E9-916A-A0144D63189C}" destId="{DBDF4C6F-BB05-4EC8-A7A6-AF30EECF635A}" srcOrd="0" destOrd="0" parTransId="{C7F6664F-5B61-45A4-BD3F-603FB435159D}" sibTransId="{595F1DB2-DDAB-42C1-84D8-DD49E7F615D0}"/>
    <dgm:cxn modelId="{8146B4F8-06DE-40CE-A73F-370F01EE362C}" srcId="{C0B251E0-68D3-479A-8A26-FD11807781CB}" destId="{15168566-0912-46E9-916A-A0144D63189C}" srcOrd="0" destOrd="0" parTransId="{57762015-9807-4D0C-8F02-BBF8BF6AA244}" sibTransId="{30066A32-57B1-4ED5-8A99-09EF7EE80DD4}"/>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EAE6CD34-CD50-4E7A-AFDC-6556C0E903AA}" type="presParOf" srcId="{20506824-ECD4-478C-B7E7-5548772EA701}" destId="{76129878-D6DF-4FF3-8A59-EEB265DE4476}" srcOrd="2" destOrd="0" presId="urn:microsoft.com/office/officeart/2005/8/layout/balance1"/>
    <dgm:cxn modelId="{D3E4FA38-D9E1-4940-8B72-37F694073012}" type="presParOf" srcId="{20506824-ECD4-478C-B7E7-5548772EA701}" destId="{075ECD1A-8F84-46D8-80E2-BC67A7DA9880}" srcOrd="3" destOrd="0" presId="urn:microsoft.com/office/officeart/2005/8/layout/balance1"/>
    <dgm:cxn modelId="{341718A2-E23D-422F-BBAA-D8EB496B0CE8}" type="presParOf" srcId="{20506824-ECD4-478C-B7E7-5548772EA701}" destId="{4441A0A7-346A-44A3-8D93-18AB44FA6871}" srcOrd="4" destOrd="0" presId="urn:microsoft.com/office/officeart/2005/8/layout/balance1"/>
    <dgm:cxn modelId="{7A9EEE60-EFDC-47FB-A818-0AFC3BDE0BA7}" type="presParOf" srcId="{20506824-ECD4-478C-B7E7-5548772EA701}" destId="{BF119E77-59E4-4D8A-B483-505812D90731}" srcOrd="5" destOrd="0" presId="urn:microsoft.com/office/officeart/2005/8/layout/balance1"/>
    <dgm:cxn modelId="{5B9CC842-003F-4C34-ABB5-EAF9CA8D1CC2}" type="presParOf" srcId="{20506824-ECD4-478C-B7E7-5548772EA701}" destId="{CCC70969-DE32-4249-AECC-63ED2AAD384E}" srcOrd="6" destOrd="0" presId="urn:microsoft.com/office/officeart/2005/8/layout/balance1"/>
    <dgm:cxn modelId="{DBAF9C7A-8ED9-47A5-8E40-FA1F6F2D754A}" type="presParOf" srcId="{20506824-ECD4-478C-B7E7-5548772EA701}" destId="{AE7D96C2-1434-4C87-AC2C-612475320523}"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6129878-D6DF-4FF3-8A59-EEB265DE4476}">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075ECD1A-8F84-46D8-80E2-BC67A7DA9880}">
      <dsp:nvSpPr>
        <dsp:cNvPr id="0" name=""/>
        <dsp:cNvSpPr/>
      </dsp:nvSpPr>
      <dsp:spPr>
        <a:xfrm rot="21360000">
          <a:off x="1513811" y="4354554"/>
          <a:ext cx="2313997" cy="79912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Убирает прямую зависимость между объектами, вызывающими операции, и объектами, которые их непосредственно выполняют.</a:t>
          </a:r>
          <a:endParaRPr lang="ru-RU" sz="1000" kern="1200" dirty="0"/>
        </a:p>
      </dsp:txBody>
      <dsp:txXfrm>
        <a:off x="1552821" y="4393564"/>
        <a:ext cx="2235977" cy="721106"/>
      </dsp:txXfrm>
    </dsp:sp>
    <dsp:sp modelId="{4441A0A7-346A-44A3-8D93-18AB44FA6871}">
      <dsp:nvSpPr>
        <dsp:cNvPr id="0" name=""/>
        <dsp:cNvSpPr/>
      </dsp:nvSpPr>
      <dsp:spPr>
        <a:xfrm rot="21360000">
          <a:off x="1449041" y="3499590"/>
          <a:ext cx="2313997" cy="799126"/>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Позволяет реализовать простую отмену и повтор операций.</a:t>
          </a:r>
          <a:endParaRPr lang="ru-RU" sz="1000" b="0" i="0" kern="1200" dirty="0"/>
        </a:p>
      </dsp:txBody>
      <dsp:txXfrm>
        <a:off x="1488051" y="3538600"/>
        <a:ext cx="2235977" cy="721106"/>
      </dsp:txXfrm>
    </dsp:sp>
    <dsp:sp modelId="{BF119E77-59E4-4D8A-B483-505812D90731}">
      <dsp:nvSpPr>
        <dsp:cNvPr id="0" name=""/>
        <dsp:cNvSpPr/>
      </dsp:nvSpPr>
      <dsp:spPr>
        <a:xfrm rot="21360000">
          <a:off x="1384271" y="2644626"/>
          <a:ext cx="2313997" cy="799126"/>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Позволяет реализовать отложенный запуск операций.</a:t>
          </a:r>
          <a:endParaRPr lang="ru-RU" sz="1000" b="0" i="0" kern="1200" dirty="0"/>
        </a:p>
      </dsp:txBody>
      <dsp:txXfrm>
        <a:off x="1423281" y="2683636"/>
        <a:ext cx="2235977" cy="721106"/>
      </dsp:txXfrm>
    </dsp:sp>
    <dsp:sp modelId="{CCC70969-DE32-4249-AECC-63ED2AAD384E}">
      <dsp:nvSpPr>
        <dsp:cNvPr id="0" name=""/>
        <dsp:cNvSpPr/>
      </dsp:nvSpPr>
      <dsp:spPr>
        <a:xfrm rot="21360000">
          <a:off x="1319501" y="1789662"/>
          <a:ext cx="2313997" cy="799126"/>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Позволяет собирать сложные команды из простых.</a:t>
          </a:r>
          <a:endParaRPr lang="ru-RU" sz="1000" b="0" i="0" kern="1200" dirty="0"/>
        </a:p>
      </dsp:txBody>
      <dsp:txXfrm>
        <a:off x="1358511" y="1828672"/>
        <a:ext cx="2235977" cy="721106"/>
      </dsp:txXfrm>
    </dsp:sp>
    <dsp:sp modelId="{AE7D96C2-1434-4C87-AC2C-612475320523}">
      <dsp:nvSpPr>
        <dsp:cNvPr id="0" name=""/>
        <dsp:cNvSpPr/>
      </dsp:nvSpPr>
      <dsp:spPr>
        <a:xfrm rot="21360000">
          <a:off x="4881851" y="4121382"/>
          <a:ext cx="2313997" cy="799126"/>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smtClean="0"/>
            <a:t>Усложняет код программы из-за введения множества дополнительных классов.</a:t>
          </a:r>
          <a:endParaRPr lang="ru-RU" sz="1000" kern="1200" dirty="0"/>
        </a:p>
      </dsp:txBody>
      <dsp:txXfrm>
        <a:off x="4920861" y="4160392"/>
        <a:ext cx="2235977" cy="72110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5/23/2022</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factoring.guru/ru/design-patterns/mement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900" b="0" i="0" kern="1200" dirty="0" smtClean="0">
                <a:solidFill>
                  <a:schemeClr val="tx1"/>
                </a:solidFill>
                <a:effectLst/>
                <a:latin typeface="Segoe" pitchFamily="34" charset="0"/>
                <a:ea typeface="+mn-ea"/>
                <a:cs typeface="+mn-cs"/>
              </a:rPr>
              <a:t>Представьте, что вы работаете над программой текстового редактора. Дело как раз подошло к разработке панели управления. Вы создали класс красивых Кнопок и хотите использовать его для всех кнопок приложения, начиная от панели управления, заканчивая простыми кнопками в диалогах.</a:t>
            </a:r>
          </a:p>
          <a:p>
            <a:pPr marL="228600" indent="-228600">
              <a:buAutoNum type="arabicPeriod"/>
            </a:pPr>
            <a:r>
              <a:rPr lang="ru-RU" sz="900" b="0" i="0" kern="1200" dirty="0" smtClean="0">
                <a:solidFill>
                  <a:schemeClr val="tx1"/>
                </a:solidFill>
                <a:effectLst/>
                <a:latin typeface="Segoe" pitchFamily="34" charset="0"/>
                <a:ea typeface="+mn-ea"/>
                <a:cs typeface="+mn-cs"/>
              </a:rPr>
              <a:t>Все эти кнопки, хоть и выглядят схоже, но делают разные вещи. Поэтому возникает вопрос: куда поместить код обработчиков кликов по этим кнопкам? Самым простым решением было бы создать подклассы для каждой кнопки и переопределить в них метод действия под разные задачи.</a:t>
            </a:r>
          </a:p>
          <a:p>
            <a:pPr marL="228600" indent="-228600">
              <a:buAutoNum type="arabicPeriod"/>
            </a:pPr>
            <a:r>
              <a:rPr lang="ru-RU" sz="900" b="0" i="0" kern="1200" dirty="0" smtClean="0">
                <a:solidFill>
                  <a:schemeClr val="tx1"/>
                </a:solidFill>
                <a:effectLst/>
                <a:latin typeface="Segoe" pitchFamily="34" charset="0"/>
                <a:ea typeface="+mn-ea"/>
                <a:cs typeface="+mn-cs"/>
              </a:rPr>
              <a:t>Но скоро стало понятно, что такой подход никуда не годится. Во-первых, получается очень много подклассов. Во-вторых, код кнопок, относящийся к графическому интерфейсу, начинает зависеть от классов бизнес-логики, которая довольно часто меняется.</a:t>
            </a:r>
          </a:p>
          <a:p>
            <a:pPr marL="228600" indent="-228600">
              <a:buAutoNum type="arabicPeriod"/>
            </a:pPr>
            <a:r>
              <a:rPr lang="ru-RU" sz="900" b="0" i="0" kern="1200" dirty="0" smtClean="0">
                <a:solidFill>
                  <a:schemeClr val="tx1"/>
                </a:solidFill>
                <a:effectLst/>
                <a:latin typeface="Segoe" pitchFamily="34" charset="0"/>
                <a:ea typeface="+mn-ea"/>
                <a:cs typeface="+mn-cs"/>
              </a:rPr>
              <a:t>Но самое обидное ещё впереди. Ведь некоторые операции, например, «сохранить», можно вызывать из нескольких мест: нажав кнопку на панели управления, вызвав контекстное меню или просто нажав клавиши </a:t>
            </a:r>
            <a:r>
              <a:rPr lang="ru-RU" dirty="0" err="1" smtClean="0"/>
              <a:t>Ctrl+S</a:t>
            </a:r>
            <a:r>
              <a:rPr lang="ru-RU" sz="900" b="0" i="0" kern="1200" dirty="0" smtClean="0">
                <a:solidFill>
                  <a:schemeClr val="tx1"/>
                </a:solidFill>
                <a:effectLst/>
                <a:latin typeface="Segoe" pitchFamily="34" charset="0"/>
                <a:ea typeface="+mn-ea"/>
                <a:cs typeface="+mn-cs"/>
              </a:rPr>
              <a:t>. Когда в программе были только кнопки, код сохранения имелся только в подклассе </a:t>
            </a:r>
            <a:r>
              <a:rPr lang="ru-RU" dirty="0" err="1" smtClean="0"/>
              <a:t>SaveButton</a:t>
            </a:r>
            <a:r>
              <a:rPr lang="ru-RU" sz="900" b="0" i="0" kern="1200" dirty="0" smtClean="0">
                <a:solidFill>
                  <a:schemeClr val="tx1"/>
                </a:solidFill>
                <a:effectLst/>
                <a:latin typeface="Segoe" pitchFamily="34" charset="0"/>
                <a:ea typeface="+mn-ea"/>
                <a:cs typeface="+mn-cs"/>
              </a:rPr>
              <a:t>. Но теперь его придётся продублировать ещё в два класса.</a:t>
            </a:r>
          </a:p>
          <a:p>
            <a:pPr marL="228600" indent="-228600">
              <a:buAutoNum type="arabicPeriod"/>
            </a:pPr>
            <a:endParaRPr lang="ru-RU" sz="900" b="0" i="0" kern="1200" dirty="0" smtClean="0">
              <a:solidFill>
                <a:schemeClr val="tx1"/>
              </a:solidFill>
              <a:effectLst/>
              <a:latin typeface="Segoe" pitchFamily="34" charset="0"/>
              <a:ea typeface="+mn-ea"/>
              <a:cs typeface="+mn-cs"/>
            </a:endParaRPr>
          </a:p>
          <a:p>
            <a:pPr marL="228600" indent="-228600">
              <a:buAutoNum type="arabicPeriod"/>
            </a:pPr>
            <a:endParaRPr lang="ru-RU" sz="900" b="0" i="0" kern="1200" dirty="0" smtClean="0">
              <a:solidFill>
                <a:schemeClr val="tx1"/>
              </a:solidFill>
              <a:effectLst/>
              <a:latin typeface="Segoe" pitchFamily="34" charset="0"/>
              <a:ea typeface="+mn-ea"/>
              <a:cs typeface="+mn-cs"/>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Хорошие программы обычно структурированы в виде слоёв. Самый распространённый пример — слои пользовательского интерфейса и бизнес-логики. Первый всего лишь рисует красивую картинку для пользователя. Но когда нужно сделать что-то важное, интерфейс «просит» слой бизнес-логики заняться этим.</a:t>
            </a:r>
          </a:p>
          <a:p>
            <a:r>
              <a:rPr lang="ru-RU" sz="900" b="0" i="0" kern="1200" dirty="0" smtClean="0">
                <a:solidFill>
                  <a:schemeClr val="tx1"/>
                </a:solidFill>
                <a:effectLst/>
                <a:latin typeface="Segoe" pitchFamily="34" charset="0"/>
                <a:ea typeface="+mn-ea"/>
                <a:cs typeface="+mn-cs"/>
              </a:rPr>
              <a:t>В реальности это выглядит так: один из объектов интерфейса напрямую вызывает метод одного из объектов бизнес-логики, передавая в него какие-то параметры.</a:t>
            </a:r>
          </a:p>
          <a:p>
            <a:r>
              <a:rPr lang="ru-RU" sz="900" b="0" i="0" kern="1200" dirty="0" smtClean="0">
                <a:solidFill>
                  <a:schemeClr val="tx1"/>
                </a:solidFill>
                <a:effectLst/>
                <a:latin typeface="Segoe" pitchFamily="34" charset="0"/>
                <a:ea typeface="+mn-ea"/>
                <a:cs typeface="+mn-cs"/>
              </a:rPr>
              <a:t>Паттерн Команда предлагает больше не отправлять такие вызовы напрямую. Вместо этого каждый вызов, отличающийся от других, следует завернуть в собственный класс с единственным методом, который и будет осуществлять вызов. Такие объекты называют </a:t>
            </a:r>
            <a:r>
              <a:rPr lang="ru-RU" sz="900" b="0" i="1" kern="1200" dirty="0" smtClean="0">
                <a:solidFill>
                  <a:schemeClr val="tx1"/>
                </a:solidFill>
                <a:effectLst/>
                <a:latin typeface="Segoe" pitchFamily="34" charset="0"/>
                <a:ea typeface="+mn-ea"/>
                <a:cs typeface="+mn-cs"/>
              </a:rPr>
              <a:t>командами</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К объекту интерфейса можно будет привязать объект команды, который знает, кому и в каком виде следует отправлять запросы. Когда объект интерфейса будет готов передать запрос, он вызовет метод команды, а та — позаботится обо всём остальном.</a:t>
            </a:r>
          </a:p>
          <a:p>
            <a:r>
              <a:rPr lang="ru-RU" sz="900" b="0" i="0" kern="1200" dirty="0" smtClean="0">
                <a:solidFill>
                  <a:schemeClr val="tx1"/>
                </a:solidFill>
                <a:effectLst/>
                <a:latin typeface="Segoe" pitchFamily="34" charset="0"/>
                <a:ea typeface="+mn-ea"/>
                <a:cs typeface="+mn-cs"/>
              </a:rPr>
              <a:t>Классы команд можно объединить под общим интерфейсом c единственным методом запуска. После этого одни и те же отправители смогут работать с различными командами, не привязываясь к их классам. Даже больше: команды можно будет </a:t>
            </a:r>
            <a:r>
              <a:rPr lang="ru-RU" sz="900" b="0" i="0" kern="1200" dirty="0" err="1" smtClean="0">
                <a:solidFill>
                  <a:schemeClr val="tx1"/>
                </a:solidFill>
                <a:effectLst/>
                <a:latin typeface="Segoe" pitchFamily="34" charset="0"/>
                <a:ea typeface="+mn-ea"/>
                <a:cs typeface="+mn-cs"/>
              </a:rPr>
              <a:t>взаимозаменять</a:t>
            </a:r>
            <a:r>
              <a:rPr lang="ru-RU" sz="900" b="0" i="0" kern="1200" dirty="0" smtClean="0">
                <a:solidFill>
                  <a:schemeClr val="tx1"/>
                </a:solidFill>
                <a:effectLst/>
                <a:latin typeface="Segoe" pitchFamily="34" charset="0"/>
                <a:ea typeface="+mn-ea"/>
                <a:cs typeface="+mn-cs"/>
              </a:rPr>
              <a:t> на лету, изменяя итоговое поведение отправителей.</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Параметры, с которыми должен быть вызван метод объекта получателя, можно загодя сохранить в полях объекта-команды. Благодаря этому, объекты, отправляющие запросы, могут не беспокоиться о том, чтобы собрать необходимые для получателя данные. Более того, они теперь вообще не знают, кто будет получателем запроса. Вся эта информация скрыта внутри команды.</a:t>
            </a:r>
          </a:p>
          <a:p>
            <a:r>
              <a:rPr lang="ru-RU" dirty="0" smtClean="0">
                <a:effectLst/>
              </a:rPr>
              <a:t>Классы UI делегируют работу командам.</a:t>
            </a:r>
          </a:p>
          <a:p>
            <a:r>
              <a:rPr lang="ru-RU" sz="900" b="0" i="0" kern="1200" dirty="0" smtClean="0">
                <a:solidFill>
                  <a:schemeClr val="tx1"/>
                </a:solidFill>
                <a:effectLst/>
                <a:latin typeface="Segoe" pitchFamily="34" charset="0"/>
                <a:ea typeface="+mn-ea"/>
                <a:cs typeface="+mn-cs"/>
              </a:rPr>
              <a:t>После применения Команды в нашем примере с текстовым редактором вам больше не потребуется создавать уйму подклассов кнопок под разные действия. Будет достаточно единственного класса с полем для хранения объекта команды.</a:t>
            </a:r>
          </a:p>
          <a:p>
            <a:r>
              <a:rPr lang="ru-RU" sz="900" b="0" i="0" kern="1200" dirty="0" smtClean="0">
                <a:solidFill>
                  <a:schemeClr val="tx1"/>
                </a:solidFill>
                <a:effectLst/>
                <a:latin typeface="Segoe" pitchFamily="34" charset="0"/>
                <a:ea typeface="+mn-ea"/>
                <a:cs typeface="+mn-cs"/>
              </a:rPr>
              <a:t>Используя общий интерфейс команд, объекты кнопок будут ссылаться на объекты команд различных типов. При нажатии кнопки будут делегировать работу связанным командам, а команды — перенаправлять вызовы тем или иным объектам бизнес-логики.</a:t>
            </a:r>
          </a:p>
          <a:p>
            <a:r>
              <a:rPr lang="ru-RU" sz="900" b="0" i="0" kern="1200" dirty="0" smtClean="0">
                <a:solidFill>
                  <a:schemeClr val="tx1"/>
                </a:solidFill>
                <a:effectLst/>
                <a:latin typeface="Segoe" pitchFamily="34" charset="0"/>
                <a:ea typeface="+mn-ea"/>
                <a:cs typeface="+mn-cs"/>
              </a:rPr>
              <a:t>Так же можно поступить и с контекстным меню, и с горячими клавишами. Они будут привязаны к тем же объектам команд, что и кнопки, избавляя классы от дублирования.</a:t>
            </a:r>
          </a:p>
          <a:p>
            <a:r>
              <a:rPr lang="ru-RU" sz="900" b="0" i="0" kern="1200" dirty="0" smtClean="0">
                <a:solidFill>
                  <a:schemeClr val="tx1"/>
                </a:solidFill>
                <a:effectLst/>
                <a:latin typeface="Segoe" pitchFamily="34" charset="0"/>
                <a:ea typeface="+mn-ea"/>
                <a:cs typeface="+mn-cs"/>
              </a:rPr>
              <a:t>Таким образом, команды станут гибкой прослойкой между пользовательским интерфейсом и бизнес-логикой. И это лишь малая доля пользы, которую может принести паттерн Команда!</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191402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заходите в ресторан и садитесь у окна. К вам подходит вежливый официант и принимает заказ, записывая все пожелания в блокнот. Откланявшись, он уходит на кухню, где вырывает лист из блокнота и клеит на стену. Далее лист оказывается в руках повара, который читает содержание заказа и готовит заказанные блюда.</a:t>
            </a:r>
          </a:p>
          <a:p>
            <a:r>
              <a:rPr lang="ru-RU" sz="900" b="0" i="0" kern="1200" dirty="0" smtClean="0">
                <a:solidFill>
                  <a:schemeClr val="tx1"/>
                </a:solidFill>
                <a:effectLst/>
                <a:latin typeface="Segoe" pitchFamily="34" charset="0"/>
                <a:ea typeface="+mn-ea"/>
                <a:cs typeface="+mn-cs"/>
              </a:rPr>
              <a:t>В этом примере вы являетесь </a:t>
            </a:r>
            <a:r>
              <a:rPr lang="ru-RU" sz="900" b="0" i="1" kern="1200" dirty="0" smtClean="0">
                <a:solidFill>
                  <a:schemeClr val="tx1"/>
                </a:solidFill>
                <a:effectLst/>
                <a:latin typeface="Segoe" pitchFamily="34" charset="0"/>
                <a:ea typeface="+mn-ea"/>
                <a:cs typeface="+mn-cs"/>
              </a:rPr>
              <a:t>отправителем</a:t>
            </a:r>
            <a:r>
              <a:rPr lang="ru-RU" sz="900" b="0" i="0" kern="1200" dirty="0" smtClean="0">
                <a:solidFill>
                  <a:schemeClr val="tx1"/>
                </a:solidFill>
                <a:effectLst/>
                <a:latin typeface="Segoe" pitchFamily="34" charset="0"/>
                <a:ea typeface="+mn-ea"/>
                <a:cs typeface="+mn-cs"/>
              </a:rPr>
              <a:t>, официант с блокнотом — </a:t>
            </a:r>
            <a:r>
              <a:rPr lang="ru-RU" sz="900" b="0" i="1" kern="1200" dirty="0" smtClean="0">
                <a:solidFill>
                  <a:schemeClr val="tx1"/>
                </a:solidFill>
                <a:effectLst/>
                <a:latin typeface="Segoe" pitchFamily="34" charset="0"/>
                <a:ea typeface="+mn-ea"/>
                <a:cs typeface="+mn-cs"/>
              </a:rPr>
              <a:t>командой</a:t>
            </a:r>
            <a:r>
              <a:rPr lang="ru-RU" sz="900" b="0" i="0" kern="1200" dirty="0" smtClean="0">
                <a:solidFill>
                  <a:schemeClr val="tx1"/>
                </a:solidFill>
                <a:effectLst/>
                <a:latin typeface="Segoe" pitchFamily="34" charset="0"/>
                <a:ea typeface="+mn-ea"/>
                <a:cs typeface="+mn-cs"/>
              </a:rPr>
              <a:t>, а повар — </a:t>
            </a:r>
            <a:r>
              <a:rPr lang="ru-RU" sz="900" b="0" i="1" kern="1200" dirty="0" smtClean="0">
                <a:solidFill>
                  <a:schemeClr val="tx1"/>
                </a:solidFill>
                <a:effectLst/>
                <a:latin typeface="Segoe" pitchFamily="34" charset="0"/>
                <a:ea typeface="+mn-ea"/>
                <a:cs typeface="+mn-cs"/>
              </a:rPr>
              <a:t>получателем</a:t>
            </a:r>
            <a:r>
              <a:rPr lang="ru-RU" sz="900" b="0" i="0" kern="1200" dirty="0" smtClean="0">
                <a:solidFill>
                  <a:schemeClr val="tx1"/>
                </a:solidFill>
                <a:effectLst/>
                <a:latin typeface="Segoe" pitchFamily="34" charset="0"/>
                <a:ea typeface="+mn-ea"/>
                <a:cs typeface="+mn-cs"/>
              </a:rPr>
              <a:t>. Как и в паттерне, вы не соприкасаетесь напрямую с поваром. Вместо этого вы отправляете заказ с официантом, который самостоятельно «настраивает» повара на работу. С другой стороны, повар не знает, кто конкретно послал ему заказ. Но это ему безразлично, так как вся необходимая информация есть в листе заказа.</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паттерн </a:t>
            </a:r>
            <a:r>
              <a:rPr lang="ru-RU" sz="900" b="1" i="0" kern="1200" dirty="0" smtClean="0">
                <a:solidFill>
                  <a:schemeClr val="tx1"/>
                </a:solidFill>
                <a:effectLst/>
                <a:latin typeface="Segoe" pitchFamily="34" charset="0"/>
                <a:ea typeface="+mn-ea"/>
                <a:cs typeface="+mn-cs"/>
              </a:rPr>
              <a:t>Команда</a:t>
            </a:r>
            <a:r>
              <a:rPr lang="ru-RU" sz="900" b="0" i="0" kern="1200" dirty="0" smtClean="0">
                <a:solidFill>
                  <a:schemeClr val="tx1"/>
                </a:solidFill>
                <a:effectLst/>
                <a:latin typeface="Segoe" pitchFamily="34" charset="0"/>
                <a:ea typeface="+mn-ea"/>
                <a:cs typeface="+mn-cs"/>
              </a:rPr>
              <a:t> служит для ведения истории выполненных операций, позволяя отменять их, если потребуется.</a:t>
            </a:r>
          </a:p>
          <a:p>
            <a:r>
              <a:rPr lang="ru-RU" dirty="0" smtClean="0">
                <a:effectLst/>
              </a:rPr>
              <a:t>Пример реализации отмены в текстовом редакторе.</a:t>
            </a:r>
          </a:p>
          <a:p>
            <a:r>
              <a:rPr lang="ru-RU" sz="900" b="0" i="0" kern="1200" dirty="0" smtClean="0">
                <a:solidFill>
                  <a:schemeClr val="tx1"/>
                </a:solidFill>
                <a:effectLst/>
                <a:latin typeface="Segoe" pitchFamily="34" charset="0"/>
                <a:ea typeface="+mn-ea"/>
                <a:cs typeface="+mn-cs"/>
              </a:rPr>
              <a:t>Команды, которые меняют состояние редактора (например, команда вставки текста из буфера обмена), сохраняют копию состояния редактора перед выполнением действия. Копии выполненных команд помещаются в историю команд, откуда они могут быть доставлены, если нужно будет сделать отмену операции.</a:t>
            </a:r>
          </a:p>
          <a:p>
            <a:r>
              <a:rPr lang="ru-RU" sz="900" b="0" i="0" kern="1200" dirty="0" smtClean="0">
                <a:solidFill>
                  <a:schemeClr val="tx1"/>
                </a:solidFill>
                <a:effectLst/>
                <a:latin typeface="Segoe" pitchFamily="34" charset="0"/>
                <a:ea typeface="+mn-ea"/>
                <a:cs typeface="+mn-cs"/>
              </a:rPr>
              <a:t>Классы элементов интерфейса, истории команд и прочие не зависят от конкретных классов команд, так как работают с ними через общий интерфейс. Это позволяет добавлять в приложение новые команды, не изменяя существующий код.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900" b="1" i="0" kern="1200" dirty="0" smtClean="0">
                <a:solidFill>
                  <a:schemeClr val="tx1"/>
                </a:solidFill>
                <a:effectLst/>
                <a:latin typeface="Segoe" pitchFamily="34" charset="0"/>
                <a:ea typeface="+mn-ea"/>
                <a:cs typeface="+mn-cs"/>
              </a:rPr>
              <a:t>Когда вы хотите </a:t>
            </a:r>
            <a:r>
              <a:rPr lang="ru-RU" sz="900" b="1" i="0" kern="1200" dirty="0" err="1" smtClean="0">
                <a:solidFill>
                  <a:schemeClr val="tx1"/>
                </a:solidFill>
                <a:effectLst/>
                <a:latin typeface="Segoe" pitchFamily="34" charset="0"/>
                <a:ea typeface="+mn-ea"/>
                <a:cs typeface="+mn-cs"/>
              </a:rPr>
              <a:t>параметризовать</a:t>
            </a:r>
            <a:r>
              <a:rPr lang="ru-RU" sz="900" b="1" i="0" kern="1200" dirty="0" smtClean="0">
                <a:solidFill>
                  <a:schemeClr val="tx1"/>
                </a:solidFill>
                <a:effectLst/>
                <a:latin typeface="Segoe" pitchFamily="34" charset="0"/>
                <a:ea typeface="+mn-ea"/>
                <a:cs typeface="+mn-cs"/>
              </a:rPr>
              <a:t> объекты выполняемым действием.</a:t>
            </a:r>
          </a:p>
          <a:p>
            <a:r>
              <a:rPr lang="ru-RU" sz="900" b="0" i="0" kern="1200" dirty="0" smtClean="0">
                <a:solidFill>
                  <a:schemeClr val="tx1"/>
                </a:solidFill>
                <a:effectLst/>
                <a:latin typeface="Segoe" pitchFamily="34" charset="0"/>
                <a:ea typeface="+mn-ea"/>
                <a:cs typeface="+mn-cs"/>
              </a:rPr>
              <a:t> Команда превращает операции в объекты. А объекты можно передавать, хранить и </a:t>
            </a:r>
            <a:r>
              <a:rPr lang="ru-RU" sz="900" b="0" i="0" kern="1200" dirty="0" err="1" smtClean="0">
                <a:solidFill>
                  <a:schemeClr val="tx1"/>
                </a:solidFill>
                <a:effectLst/>
                <a:latin typeface="Segoe" pitchFamily="34" charset="0"/>
                <a:ea typeface="+mn-ea"/>
                <a:cs typeface="+mn-cs"/>
              </a:rPr>
              <a:t>взаимозаменять</a:t>
            </a:r>
            <a:r>
              <a:rPr lang="ru-RU" sz="900" b="0" i="0" kern="1200" dirty="0" smtClean="0">
                <a:solidFill>
                  <a:schemeClr val="tx1"/>
                </a:solidFill>
                <a:effectLst/>
                <a:latin typeface="Segoe" pitchFamily="34" charset="0"/>
                <a:ea typeface="+mn-ea"/>
                <a:cs typeface="+mn-cs"/>
              </a:rPr>
              <a:t> внутри других объектов.</a:t>
            </a:r>
          </a:p>
          <a:p>
            <a:r>
              <a:rPr lang="ru-RU" sz="900" b="0" i="0" kern="1200" dirty="0" smtClean="0">
                <a:solidFill>
                  <a:schemeClr val="tx1"/>
                </a:solidFill>
                <a:effectLst/>
                <a:latin typeface="Segoe" pitchFamily="34" charset="0"/>
                <a:ea typeface="+mn-ea"/>
                <a:cs typeface="+mn-cs"/>
              </a:rPr>
              <a:t>Скажем, вы разрабатываете библиотеку графического меню и хотите, чтобы пользователи могли использовать меню в разных приложениях, не меняя каждый раз код ваших классов. Применив паттерн, пользователям не придётся изменять классы меню, вместо этого они будут конфигурировать объекты меню различными командами.</a:t>
            </a:r>
          </a:p>
          <a:p>
            <a:r>
              <a:rPr lang="ru-RU" sz="900" b="1" i="0" kern="1200" dirty="0" smtClean="0">
                <a:solidFill>
                  <a:schemeClr val="tx1"/>
                </a:solidFill>
                <a:effectLst/>
                <a:latin typeface="Segoe" pitchFamily="34" charset="0"/>
                <a:ea typeface="+mn-ea"/>
                <a:cs typeface="+mn-cs"/>
              </a:rPr>
              <a:t> Когда вы хотите ставить операции в очередь, выполнять их по расписанию или передавать по сети.</a:t>
            </a:r>
          </a:p>
          <a:p>
            <a:r>
              <a:rPr lang="ru-RU" sz="900" b="0" i="0" kern="1200" dirty="0" smtClean="0">
                <a:solidFill>
                  <a:schemeClr val="tx1"/>
                </a:solidFill>
                <a:effectLst/>
                <a:latin typeface="Segoe" pitchFamily="34" charset="0"/>
                <a:ea typeface="+mn-ea"/>
                <a:cs typeface="+mn-cs"/>
              </a:rPr>
              <a:t> Как и любые другие объекты, команды можно </a:t>
            </a:r>
            <a:r>
              <a:rPr lang="ru-RU" sz="900" b="0" i="0" kern="1200" dirty="0" err="1" smtClean="0">
                <a:solidFill>
                  <a:schemeClr val="tx1"/>
                </a:solidFill>
                <a:effectLst/>
                <a:latin typeface="Segoe" pitchFamily="34" charset="0"/>
                <a:ea typeface="+mn-ea"/>
                <a:cs typeface="+mn-cs"/>
              </a:rPr>
              <a:t>сериализовать</a:t>
            </a:r>
            <a:r>
              <a:rPr lang="ru-RU" sz="900" b="0" i="0" kern="1200" dirty="0" smtClean="0">
                <a:solidFill>
                  <a:schemeClr val="tx1"/>
                </a:solidFill>
                <a:effectLst/>
                <a:latin typeface="Segoe" pitchFamily="34" charset="0"/>
                <a:ea typeface="+mn-ea"/>
                <a:cs typeface="+mn-cs"/>
              </a:rPr>
              <a:t>, то есть превратить в строку, чтобы потом сохранить в файл или базу данных. Затем в любой удобный момент её можно достать обратно, снова превратить в объект команды и выполнить. Таким же образом команды можно передавать по сети, </a:t>
            </a:r>
            <a:r>
              <a:rPr lang="ru-RU" sz="900" b="0" i="0" kern="1200" dirty="0" err="1" smtClean="0">
                <a:solidFill>
                  <a:schemeClr val="tx1"/>
                </a:solidFill>
                <a:effectLst/>
                <a:latin typeface="Segoe" pitchFamily="34" charset="0"/>
                <a:ea typeface="+mn-ea"/>
                <a:cs typeface="+mn-cs"/>
              </a:rPr>
              <a:t>логировать</a:t>
            </a:r>
            <a:r>
              <a:rPr lang="ru-RU" sz="900" b="0" i="0" kern="1200" dirty="0" smtClean="0">
                <a:solidFill>
                  <a:schemeClr val="tx1"/>
                </a:solidFill>
                <a:effectLst/>
                <a:latin typeface="Segoe" pitchFamily="34" charset="0"/>
                <a:ea typeface="+mn-ea"/>
                <a:cs typeface="+mn-cs"/>
              </a:rPr>
              <a:t> или выполнять на удалённом сервере.</a:t>
            </a:r>
          </a:p>
          <a:p>
            <a:r>
              <a:rPr lang="ru-RU" sz="900" b="1" i="0" kern="1200" dirty="0" smtClean="0">
                <a:solidFill>
                  <a:schemeClr val="tx1"/>
                </a:solidFill>
                <a:effectLst/>
                <a:latin typeface="Segoe" pitchFamily="34" charset="0"/>
                <a:ea typeface="+mn-ea"/>
                <a:cs typeface="+mn-cs"/>
              </a:rPr>
              <a:t> Когда вам нужна операция отмены.</a:t>
            </a:r>
          </a:p>
          <a:p>
            <a:r>
              <a:rPr lang="ru-RU" sz="900" b="0" i="0" kern="1200" dirty="0" smtClean="0">
                <a:solidFill>
                  <a:schemeClr val="tx1"/>
                </a:solidFill>
                <a:effectLst/>
                <a:latin typeface="Segoe" pitchFamily="34" charset="0"/>
                <a:ea typeface="+mn-ea"/>
                <a:cs typeface="+mn-cs"/>
              </a:rPr>
              <a:t> Главная вещь, которая вам нужна, чтобы иметь возможность отмены операций, — это хранение истории. Среди многих способов, которыми можно это сделать, паттерн Команда является, пожалуй, самым популярным.</a:t>
            </a:r>
          </a:p>
          <a:p>
            <a:r>
              <a:rPr lang="ru-RU" sz="900" b="0" i="0" kern="1200" dirty="0" smtClean="0">
                <a:solidFill>
                  <a:schemeClr val="tx1"/>
                </a:solidFill>
                <a:effectLst/>
                <a:latin typeface="Segoe" pitchFamily="34" charset="0"/>
                <a:ea typeface="+mn-ea"/>
                <a:cs typeface="+mn-cs"/>
              </a:rPr>
              <a:t>История команд выглядит как стек, в который попадают все выполненные объекты команд. Каждая команда перед выполнением операции сохраняет текущее состояние объекта, с которым она будет работать. После выполнения операции копия команды попадает в стек истории, все ещё неся в себе сохранённое состояние объекта. Если потребуется отмена, программа возьмёт последнюю команду из истории и возобновит сохранённое в ней состояние.</a:t>
            </a:r>
          </a:p>
          <a:p>
            <a:r>
              <a:rPr lang="ru-RU" sz="900" b="0" i="0" kern="1200" dirty="0" smtClean="0">
                <a:solidFill>
                  <a:schemeClr val="tx1"/>
                </a:solidFill>
                <a:effectLst/>
                <a:latin typeface="Segoe" pitchFamily="34" charset="0"/>
                <a:ea typeface="+mn-ea"/>
                <a:cs typeface="+mn-cs"/>
              </a:rPr>
              <a:t>Этот способ имеет две особенности. Во-первых, точное состояние объектов не так-то просто сохранить, ведь часть его может быть приватным. Но с этим может помочь справиться паттерн </a:t>
            </a:r>
            <a:r>
              <a:rPr lang="ru-RU" sz="900" b="1" i="0" u="none" strike="noStrike" kern="1200" dirty="0" smtClean="0">
                <a:solidFill>
                  <a:schemeClr val="tx1"/>
                </a:solidFill>
                <a:effectLst/>
                <a:latin typeface="Segoe" pitchFamily="34" charset="0"/>
                <a:ea typeface="+mn-ea"/>
                <a:cs typeface="+mn-cs"/>
                <a:hlinkClick r:id="rId3"/>
              </a:rPr>
              <a:t>Снимок</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Во-вторых, копии состояния могут занимать довольно много оперативной памяти. Поэтому иногда можно прибегнуть к альтернативной реализации, когда вместо восстановления старого состояния команда выполняет обратное действие. Недостаток этого способа в сложности (а иногда и невозможности) реализации обратного действия.</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0" i="0" kern="1200" dirty="0" smtClean="0">
                <a:solidFill>
                  <a:schemeClr val="tx1"/>
                </a:solidFill>
                <a:effectLst/>
                <a:latin typeface="Segoe" pitchFamily="34" charset="0"/>
                <a:ea typeface="+mn-ea"/>
                <a:cs typeface="+mn-cs"/>
              </a:rPr>
              <a:t>Создайте общий интерфейс команд и определите в нём метод запуска.</a:t>
            </a:r>
          </a:p>
          <a:p>
            <a:r>
              <a:rPr lang="ru-RU" sz="900" b="0" i="0" kern="1200" dirty="0" smtClean="0">
                <a:solidFill>
                  <a:schemeClr val="tx1"/>
                </a:solidFill>
                <a:effectLst/>
                <a:latin typeface="Segoe" pitchFamily="34" charset="0"/>
                <a:ea typeface="+mn-ea"/>
                <a:cs typeface="+mn-cs"/>
              </a:rPr>
              <a:t>Один за другим создайте классы конкретных команд. В каждом классе должно быть поле для хранения ссылки на один или несколько объектов-получателей, которым команда будет перенаправлять основную работу.</a:t>
            </a:r>
          </a:p>
          <a:p>
            <a:r>
              <a:rPr lang="ru-RU" sz="900" b="0" i="0" kern="1200" dirty="0" smtClean="0">
                <a:solidFill>
                  <a:schemeClr val="tx1"/>
                </a:solidFill>
                <a:effectLst/>
                <a:latin typeface="Segoe" pitchFamily="34" charset="0"/>
                <a:ea typeface="+mn-ea"/>
                <a:cs typeface="+mn-cs"/>
              </a:rPr>
              <a:t>Кроме этого, команда должна иметь поля для хранения параметров, которые нужны при вызове методов получателя. Значения всех этих полей команда должна получать через конструктор.</a:t>
            </a:r>
          </a:p>
          <a:p>
            <a:r>
              <a:rPr lang="ru-RU" sz="900" b="0" i="0" kern="1200" dirty="0" smtClean="0">
                <a:solidFill>
                  <a:schemeClr val="tx1"/>
                </a:solidFill>
                <a:effectLst/>
                <a:latin typeface="Segoe" pitchFamily="34" charset="0"/>
                <a:ea typeface="+mn-ea"/>
                <a:cs typeface="+mn-cs"/>
              </a:rPr>
              <a:t>И, наконец, реализуйте основной метод команды, вызывая в нём те или иные методы получателя.</a:t>
            </a:r>
          </a:p>
          <a:p>
            <a:r>
              <a:rPr lang="ru-RU" sz="900" b="0" i="0" kern="1200" dirty="0" smtClean="0">
                <a:solidFill>
                  <a:schemeClr val="tx1"/>
                </a:solidFill>
                <a:effectLst/>
                <a:latin typeface="Segoe" pitchFamily="34" charset="0"/>
                <a:ea typeface="+mn-ea"/>
                <a:cs typeface="+mn-cs"/>
              </a:rPr>
              <a:t>Добавьте в классы отправителей поля для хранения команд. Обычно объекты-отправители принимают готовые объекты команд извне — через конструктор либо через сеттер поля команды.</a:t>
            </a:r>
          </a:p>
          <a:p>
            <a:r>
              <a:rPr lang="ru-RU" sz="900" b="0" i="0" kern="1200" dirty="0" smtClean="0">
                <a:solidFill>
                  <a:schemeClr val="tx1"/>
                </a:solidFill>
                <a:effectLst/>
                <a:latin typeface="Segoe" pitchFamily="34" charset="0"/>
                <a:ea typeface="+mn-ea"/>
                <a:cs typeface="+mn-cs"/>
              </a:rPr>
              <a:t>Измените основной код отправителей так, чтобы они делегировали выполнение действия команде.</a:t>
            </a:r>
          </a:p>
          <a:p>
            <a:r>
              <a:rPr lang="ru-RU" sz="900" b="0" i="0" kern="1200" dirty="0" smtClean="0">
                <a:solidFill>
                  <a:schemeClr val="tx1"/>
                </a:solidFill>
                <a:effectLst/>
                <a:latin typeface="Segoe" pitchFamily="34" charset="0"/>
                <a:ea typeface="+mn-ea"/>
                <a:cs typeface="+mn-cs"/>
              </a:rPr>
              <a:t>Порядок инициализации объектов должен выглядеть так:</a:t>
            </a:r>
          </a:p>
          <a:p>
            <a:pPr lvl="1"/>
            <a:r>
              <a:rPr lang="ru-RU" sz="900" b="0" i="0" kern="1200" dirty="0" smtClean="0">
                <a:solidFill>
                  <a:schemeClr val="tx1"/>
                </a:solidFill>
                <a:effectLst/>
                <a:latin typeface="Segoe" pitchFamily="34" charset="0"/>
                <a:ea typeface="+mn-ea"/>
                <a:cs typeface="+mn-cs"/>
              </a:rPr>
              <a:t>Создаём объекты получателей.</a:t>
            </a:r>
          </a:p>
          <a:p>
            <a:pPr lvl="1"/>
            <a:r>
              <a:rPr lang="ru-RU" sz="900" b="0" i="0" kern="1200" dirty="0" smtClean="0">
                <a:solidFill>
                  <a:schemeClr val="tx1"/>
                </a:solidFill>
                <a:effectLst/>
                <a:latin typeface="Segoe" pitchFamily="34" charset="0"/>
                <a:ea typeface="+mn-ea"/>
                <a:cs typeface="+mn-cs"/>
              </a:rPr>
              <a:t>Создаём объекты команд, связав их с получателями.</a:t>
            </a:r>
          </a:p>
          <a:p>
            <a:pPr lvl="1"/>
            <a:r>
              <a:rPr lang="ru-RU" sz="900" b="0" i="0" kern="1200" dirty="0" smtClean="0">
                <a:solidFill>
                  <a:schemeClr val="tx1"/>
                </a:solidFill>
                <a:effectLst/>
                <a:latin typeface="Segoe" pitchFamily="34" charset="0"/>
                <a:ea typeface="+mn-ea"/>
                <a:cs typeface="+mn-cs"/>
              </a:rPr>
              <a:t>Создаём объекты отправителей, связав их с командами.</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0617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5/23/2022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062103"/>
          </a:xfrm>
          <a:prstGeom prst="rect">
            <a:avLst/>
          </a:prstGeom>
        </p:spPr>
        <p:txBody>
          <a:bodyPr>
            <a:spAutoFit/>
          </a:bodyPr>
          <a:lstStyle/>
          <a:p>
            <a:pPr algn="ctr"/>
            <a:r>
              <a:rPr lang="ru-RU" sz="3200" dirty="0">
                <a:solidFill>
                  <a:schemeClr val="accent1"/>
                </a:solidFill>
                <a:latin typeface="+mj-lt"/>
                <a:ea typeface="+mj-ea"/>
                <a:cs typeface="+mj-cs"/>
              </a:rPr>
              <a:t>Поведенческие паттерны проектирования</a:t>
            </a:r>
          </a:p>
          <a:p>
            <a:pPr algn="ctr" defTabSz="457200" eaLnBrk="1" hangingPunct="1"/>
            <a:r>
              <a:rPr lang="ru-RU" sz="3200" dirty="0" smtClean="0">
                <a:solidFill>
                  <a:schemeClr val="accent1"/>
                </a:solidFill>
                <a:latin typeface="+mj-lt"/>
                <a:ea typeface="+mj-ea"/>
                <a:cs typeface="+mj-cs"/>
              </a:rPr>
              <a:t>Команда</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990600"/>
            <a:ext cx="6781800" cy="6197600"/>
          </a:xfrm>
        </p:spPr>
        <p:txBody>
          <a:bodyPr>
            <a:normAutofit/>
          </a:bodyPr>
          <a:lstStyle/>
          <a:p>
            <a:r>
              <a:rPr lang="ru-RU" dirty="0"/>
              <a:t>Когда вы хотите </a:t>
            </a:r>
            <a:r>
              <a:rPr lang="ru-RU" dirty="0" err="1"/>
              <a:t>параметризовать</a:t>
            </a:r>
            <a:r>
              <a:rPr lang="ru-RU" dirty="0"/>
              <a:t> объекты выполняемым действием.</a:t>
            </a:r>
          </a:p>
          <a:p>
            <a:r>
              <a:rPr lang="ru-RU" dirty="0" smtClean="0"/>
              <a:t>Когда </a:t>
            </a:r>
            <a:r>
              <a:rPr lang="ru-RU" dirty="0"/>
              <a:t>вы хотите ставить операции в очередь, выполнять их по расписанию или передавать по сети.</a:t>
            </a:r>
          </a:p>
          <a:p>
            <a:r>
              <a:rPr lang="ru-RU" dirty="0" smtClean="0"/>
              <a:t>Когда </a:t>
            </a:r>
            <a:r>
              <a:rPr lang="ru-RU" dirty="0"/>
              <a:t>вам нужна операция отмены</a:t>
            </a:r>
            <a:r>
              <a:rPr lang="ru-RU" dirty="0" smtClean="0"/>
              <a:t>.</a:t>
            </a:r>
            <a:endParaRPr lang="ru-RU" sz="2400"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609600" y="660400"/>
            <a:ext cx="6347714" cy="6197600"/>
          </a:xfrm>
        </p:spPr>
        <p:txBody>
          <a:bodyPr>
            <a:normAutofit/>
          </a:bodyPr>
          <a:lstStyle/>
          <a:p>
            <a:pPr>
              <a:buFont typeface="+mj-lt"/>
              <a:buAutoNum type="arabicPeriod"/>
            </a:pPr>
            <a:r>
              <a:rPr lang="ru-RU" dirty="0"/>
              <a:t>Создайте общий интерфейс команд и определите в нём метод запуска.</a:t>
            </a:r>
          </a:p>
          <a:p>
            <a:pPr>
              <a:buFont typeface="+mj-lt"/>
              <a:buAutoNum type="arabicPeriod"/>
            </a:pPr>
            <a:r>
              <a:rPr lang="ru-RU" dirty="0" smtClean="0"/>
              <a:t>Добавьте </a:t>
            </a:r>
            <a:r>
              <a:rPr lang="ru-RU" dirty="0"/>
              <a:t>в классы отправителей поля для хранения команд. Обычно объекты-отправители принимают готовые объекты команд извне — через конструктор либо через сеттер поля команды.</a:t>
            </a:r>
          </a:p>
          <a:p>
            <a:pPr>
              <a:buFont typeface="+mj-lt"/>
              <a:buAutoNum type="arabicPeriod"/>
            </a:pPr>
            <a:r>
              <a:rPr lang="ru-RU" dirty="0"/>
              <a:t>Измените основной код отправителей так, чтобы они делегировали выполнение действия команде.</a:t>
            </a:r>
          </a:p>
          <a:p>
            <a:pPr>
              <a:buFont typeface="+mj-lt"/>
              <a:buAutoNum type="arabicPeriod"/>
            </a:pPr>
            <a:r>
              <a:rPr lang="ru-RU" dirty="0"/>
              <a:t>Порядок инициализации объектов должен выглядеть так:</a:t>
            </a:r>
          </a:p>
          <a:p>
            <a:pPr marL="800100" lvl="1" indent="-342900">
              <a:buFont typeface="+mj-lt"/>
              <a:buAutoNum type="arabicPeriod"/>
            </a:pPr>
            <a:r>
              <a:rPr lang="ru-RU" dirty="0"/>
              <a:t>Создаём объекты получателей.</a:t>
            </a:r>
          </a:p>
          <a:p>
            <a:pPr marL="800100" lvl="1" indent="-342900">
              <a:buFont typeface="+mj-lt"/>
              <a:buAutoNum type="arabicPeriod"/>
            </a:pPr>
            <a:r>
              <a:rPr lang="ru-RU" dirty="0"/>
              <a:t>Создаём объекты команд, связав их с получателями.</a:t>
            </a:r>
          </a:p>
          <a:p>
            <a:pPr marL="800100" lvl="1" indent="-342900">
              <a:buFont typeface="+mj-lt"/>
              <a:buAutoNum type="arabicPeriod"/>
            </a:pPr>
            <a:r>
              <a:rPr lang="ru-RU" dirty="0"/>
              <a:t>Создаём объекты отправителей, связав их с командами.</a:t>
            </a:r>
          </a:p>
          <a:p>
            <a:pPr>
              <a:buFont typeface="+mj-lt"/>
              <a:buAutoNum type="arabicPeriod"/>
            </a:pP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2081624670"/>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smtClean="0"/>
              <a:t>Команда</a:t>
            </a:r>
            <a:endParaRPr lang="ru-RU" dirty="0"/>
          </a:p>
        </p:txBody>
      </p:sp>
      <p:sp>
        <p:nvSpPr>
          <p:cNvPr id="3" name="Объект 2"/>
          <p:cNvSpPr>
            <a:spLocks noGrp="1"/>
          </p:cNvSpPr>
          <p:nvPr>
            <p:ph idx="1"/>
          </p:nvPr>
        </p:nvSpPr>
        <p:spPr>
          <a:xfrm>
            <a:off x="609598" y="660400"/>
            <a:ext cx="6347714" cy="3880773"/>
          </a:xfrm>
        </p:spPr>
        <p:txBody>
          <a:bodyPr>
            <a:normAutofit/>
          </a:bodyPr>
          <a:lstStyle/>
          <a:p>
            <a:r>
              <a:rPr lang="ru-RU" b="1" dirty="0"/>
              <a:t>Команда</a:t>
            </a:r>
            <a:r>
              <a:rPr lang="ru-RU" dirty="0"/>
              <a:t> — это поведенческий паттерн проектирования, который превращает запросы в объекты, позволяя передавать их как аргументы при вызове методов, ставить запросы в очередь, </a:t>
            </a:r>
            <a:r>
              <a:rPr lang="ru-RU" dirty="0" err="1"/>
              <a:t>логировать</a:t>
            </a:r>
            <a:r>
              <a:rPr lang="ru-RU" dirty="0"/>
              <a:t> их, а также поддерживать отмену операций.</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2" descr="ÐÐ°ÑÑÐµÑÐ½ ÐÐ¾Ð¼Ð°Ð½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31363"/>
            <a:ext cx="71628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Picture 2" descr="ÐÑÐ¾Ð±Ð»ÐµÐ¼Ð°, ÐºÐ¾ÑÐ¾ÑÑÑ ÑÐµÑÐ°ÐµÑ ÐÐ¾Ð¼Ð°Ð½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37" y="1421641"/>
            <a:ext cx="219075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ÐÐ½Ð¾Ð¶ÐµÑÑÐ²Ð¾ Ð¿Ð¾Ð´ÐºÐ»Ð°ÑÑÐ¾Ð² ÐºÐ½Ð¾Ð¿Ð¾Ð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34734"/>
            <a:ext cx="381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ÐÐµÑÐºÐ¾Ð»ÑÐºÐ¾ ÐºÐ»Ð°ÑÑÐ¾Ð² Ð´ÑÐ±Ð»Ð¸ÑÑÑÑ Ð¾Ð´Ð½Ñ Ð¸ ÑÑ Ð¶Ðµ ÑÑÐ½ÐºÑÐ¸Ð¾Ð½Ð°Ð»ÑÐ½Ð¾ÑÑÑ"/>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479996"/>
            <a:ext cx="45720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Picture 2" descr="ÐÑÑÐ¼Ð¾Ð¹ Ð´Ð¾ÑÑÑÐ¿ Ð¸Ð· UI Ð² Ð±Ð¸Ð·Ð½ÐµÑ-Ð»Ð¾Ð³Ð¸Ðº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00" y="660400"/>
            <a:ext cx="6647599" cy="2970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ÐÐ¾ÑÑÑÐ¿ Ð¸Ð· UI Ð² Ð±Ð¸Ð·Ð½ÐµÑ-Ð»Ð¾Ð³Ð¸ÐºÑ ÑÐµÑÐµÐ· ÐºÐ¾Ð¼Ð°Ð½Ð´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75" y="3698869"/>
            <a:ext cx="7475625" cy="2854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ÐÐ»Ð°ÑÑÑ UI Ð´ÐµÐ»ÐµÐ³Ð¸ÑÑÑÑ ÑÐ°Ð±Ð¾ÑÑ ÐºÐ¾Ð¼Ð°Ð½Ð´Ð°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7302233" cy="398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91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Аналогия из жизни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Picture 2" descr="ÐÑÐ¸Ð¼ÐµÑ Ð·Ð°ÐºÐ°Ð·Ð° Ð² ÑÐµÑÑÐ¾ÑÐ°Ð½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7924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Прямоугольник 4"/>
          <p:cNvSpPr/>
          <p:nvPr/>
        </p:nvSpPr>
        <p:spPr>
          <a:xfrm>
            <a:off x="118648" y="1059588"/>
            <a:ext cx="2091152" cy="2492990"/>
          </a:xfrm>
          <a:prstGeom prst="rect">
            <a:avLst/>
          </a:prstGeom>
        </p:spPr>
        <p:txBody>
          <a:bodyPr wrap="square">
            <a:spAutoFit/>
          </a:bodyPr>
          <a:lstStyle/>
          <a:p>
            <a:r>
              <a:rPr lang="ru-RU" sz="1200" b="1" dirty="0" smtClean="0"/>
              <a:t>1. Отправитель</a:t>
            </a:r>
            <a:r>
              <a:rPr lang="ru-RU" sz="1200" dirty="0"/>
              <a:t> хранит ссылку на объект команды и обращается к нему, когда нужно выполнить какое-то действие. Отправитель работает с командами только через их общий интерфейс. Он не знает, какую конкретно команду использует, так как получает готовый объект команды от клиента.</a:t>
            </a:r>
          </a:p>
        </p:txBody>
      </p:sp>
      <p:sp>
        <p:nvSpPr>
          <p:cNvPr id="6" name="Прямоугольник 5"/>
          <p:cNvSpPr/>
          <p:nvPr/>
        </p:nvSpPr>
        <p:spPr>
          <a:xfrm>
            <a:off x="153905" y="3601135"/>
            <a:ext cx="2091152" cy="1600438"/>
          </a:xfrm>
          <a:prstGeom prst="rect">
            <a:avLst/>
          </a:prstGeom>
        </p:spPr>
        <p:txBody>
          <a:bodyPr wrap="square">
            <a:spAutoFit/>
          </a:bodyPr>
          <a:lstStyle/>
          <a:p>
            <a:r>
              <a:rPr lang="ru-RU" sz="1400" b="1" dirty="0" smtClean="0"/>
              <a:t>2. Команда</a:t>
            </a:r>
            <a:r>
              <a:rPr lang="ru-RU" sz="1400" dirty="0"/>
              <a:t> описывает общий для всех конкретных команд интерфейс. Обычно здесь описан всего один метод для запуска команды.</a:t>
            </a:r>
          </a:p>
        </p:txBody>
      </p:sp>
      <p:sp>
        <p:nvSpPr>
          <p:cNvPr id="7" name="Прямоугольник 6"/>
          <p:cNvSpPr/>
          <p:nvPr/>
        </p:nvSpPr>
        <p:spPr>
          <a:xfrm>
            <a:off x="6838848" y="649888"/>
            <a:ext cx="2209800" cy="2893100"/>
          </a:xfrm>
          <a:prstGeom prst="rect">
            <a:avLst/>
          </a:prstGeom>
        </p:spPr>
        <p:txBody>
          <a:bodyPr wrap="square">
            <a:spAutoFit/>
          </a:bodyPr>
          <a:lstStyle/>
          <a:p>
            <a:r>
              <a:rPr lang="ru-RU" sz="1400" b="1" dirty="0" smtClean="0">
                <a:solidFill>
                  <a:srgbClr val="444444"/>
                </a:solidFill>
                <a:latin typeface="PT Sans"/>
              </a:rPr>
              <a:t>3. </a:t>
            </a:r>
            <a:r>
              <a:rPr lang="ru-RU" sz="1400" b="1" dirty="0"/>
              <a:t>Конкретные </a:t>
            </a:r>
            <a:r>
              <a:rPr lang="ru-RU" sz="1400" b="1" dirty="0" smtClean="0"/>
              <a:t>команды </a:t>
            </a:r>
            <a:r>
              <a:rPr lang="ru-RU" sz="1400" dirty="0" smtClean="0"/>
              <a:t>реализуют </a:t>
            </a:r>
            <a:r>
              <a:rPr lang="ru-RU" sz="1400" dirty="0"/>
              <a:t>различные запросы, следуя общему интерфейсу команд. Обычно команда не делает всю работу самостоятельно, а лишь передаёт вызов получателю, которым является один из объектов бизнес-логики.</a:t>
            </a:r>
          </a:p>
        </p:txBody>
      </p:sp>
      <p:sp>
        <p:nvSpPr>
          <p:cNvPr id="8" name="Прямоугольник 7"/>
          <p:cNvSpPr/>
          <p:nvPr/>
        </p:nvSpPr>
        <p:spPr>
          <a:xfrm>
            <a:off x="5715000" y="3429000"/>
            <a:ext cx="3251579" cy="2031325"/>
          </a:xfrm>
          <a:prstGeom prst="rect">
            <a:avLst/>
          </a:prstGeom>
        </p:spPr>
        <p:txBody>
          <a:bodyPr wrap="square">
            <a:spAutoFit/>
          </a:bodyPr>
          <a:lstStyle/>
          <a:p>
            <a:r>
              <a:rPr lang="ru-RU" sz="1400" b="1" dirty="0" smtClean="0"/>
              <a:t>4. Получатель</a:t>
            </a:r>
            <a:r>
              <a:rPr lang="ru-RU" sz="1400" dirty="0"/>
              <a:t> содержит бизнес-логику программы. В этой роли может выступать практически любой объект. Обычно команды перенаправляют вызовы получателям. Но иногда, чтобы упростить программу, вы можете избавиться от получателей, «слив» их код в классы команд.</a:t>
            </a:r>
          </a:p>
        </p:txBody>
      </p:sp>
      <p:pic>
        <p:nvPicPr>
          <p:cNvPr id="9" name="Picture 2" descr="Ð¡ÑÑÑÐºÑÑÑÐ° ÐºÐ»Ð°ÑÑÐ¾Ð² Ð¿Ð°ÑÑÐµÑÐ½Ð° ÐÐ¾Ð¼Ð°Ð½Ð´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78" y="489898"/>
            <a:ext cx="6000750" cy="3524251"/>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2463421" y="4541173"/>
            <a:ext cx="3251579" cy="1815882"/>
          </a:xfrm>
          <a:prstGeom prst="rect">
            <a:avLst/>
          </a:prstGeom>
        </p:spPr>
        <p:txBody>
          <a:bodyPr wrap="square">
            <a:spAutoFit/>
          </a:bodyPr>
          <a:lstStyle/>
          <a:p>
            <a:r>
              <a:rPr lang="ru-RU" sz="1400" b="1" dirty="0" smtClean="0"/>
              <a:t>5. Клиент</a:t>
            </a:r>
            <a:r>
              <a:rPr lang="ru-RU" sz="1400" dirty="0"/>
              <a:t> создаёт объекты конкретных команд, передавая в них все необходимые параметры, среди которых могут быть и ссылки на объекты получателей. После этого клиент связывает объекты отправителей с созданными командами.</a:t>
            </a:r>
          </a:p>
        </p:txBody>
      </p:sp>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2" descr="Ð¡ÑÑÑÐºÑÑÑÐ° ÐºÐ»Ð°ÑÑÐ¾Ð² Ð¿ÑÐ¸Ð¼ÐµÑÐ° Ð¿Ð°ÑÑÐµÑÐ½Ð° ÐÐ¾Ð¼Ð°Ð½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1647"/>
            <a:ext cx="6922830" cy="649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
        <p:nvSpPr>
          <p:cNvPr id="6" name="Прямоугольник 5"/>
          <p:cNvSpPr/>
          <p:nvPr/>
        </p:nvSpPr>
        <p:spPr>
          <a:xfrm>
            <a:off x="0" y="0"/>
            <a:ext cx="9144000" cy="261610"/>
          </a:xfrm>
          <a:prstGeom prst="rect">
            <a:avLst/>
          </a:prstGeom>
        </p:spPr>
        <p:txBody>
          <a:bodyPr wrap="square" numCol="2">
            <a:spAutoFit/>
          </a:bodyPr>
          <a:lstStyle/>
          <a:p>
            <a:endParaRPr lang="ru-RU" sz="1100" dirty="0">
              <a:solidFill>
                <a:srgbClr val="000000"/>
              </a:solidFill>
              <a:latin typeface="Consolas" panose="020B0609020204030204" pitchFamily="49" charset="0"/>
            </a:endParaRPr>
          </a:p>
        </p:txBody>
      </p:sp>
      <p:sp>
        <p:nvSpPr>
          <p:cNvPr id="3" name="Прямоугольник 2"/>
          <p:cNvSpPr/>
          <p:nvPr/>
        </p:nvSpPr>
        <p:spPr>
          <a:xfrm>
            <a:off x="-36414" y="19878"/>
            <a:ext cx="9144000" cy="8710077"/>
          </a:xfrm>
          <a:prstGeom prst="rect">
            <a:avLst/>
          </a:prstGeom>
        </p:spPr>
        <p:txBody>
          <a:bodyPr wrap="square" numCol="2">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smtClean="0">
                <a:solidFill>
                  <a:srgbClr val="2B91AF"/>
                </a:solidFill>
                <a:latin typeface="Consolas" panose="020B0609020204030204" pitchFamily="49" charset="0"/>
              </a:rPr>
              <a:t>MainApp</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Main</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User </a:t>
            </a:r>
            <a:r>
              <a:rPr lang="en-US" sz="1000" dirty="0" err="1">
                <a:solidFill>
                  <a:srgbClr val="000000"/>
                </a:solidFill>
                <a:latin typeface="Consolas" panose="020B0609020204030204" pitchFamily="49" charset="0"/>
              </a:rPr>
              <a:t>user</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User();</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user.Compute</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100);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user.Compute</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50);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user.Compute</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10);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user.Compute</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2);</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user.Undo</a:t>
            </a:r>
            <a:r>
              <a:rPr lang="en-US" sz="1000" dirty="0">
                <a:solidFill>
                  <a:srgbClr val="000000"/>
                </a:solidFill>
                <a:latin typeface="Consolas" panose="020B0609020204030204" pitchFamily="49" charset="0"/>
              </a:rPr>
              <a:t>(4);</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user.Redo</a:t>
            </a:r>
            <a:r>
              <a:rPr lang="en-US" sz="1000" dirty="0">
                <a:solidFill>
                  <a:srgbClr val="000000"/>
                </a:solidFill>
                <a:latin typeface="Consolas" panose="020B0609020204030204" pitchFamily="49" charset="0"/>
              </a:rPr>
              <a:t>(3</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abstract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smtClean="0">
                <a:solidFill>
                  <a:srgbClr val="2B91AF"/>
                </a:solidFill>
                <a:latin typeface="Consolas" panose="020B0609020204030204" pitchFamily="49" charset="0"/>
              </a:rPr>
              <a:t>Command</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abstract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Execute();</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abstract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UnExecute</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CalculatorCommand</a:t>
            </a:r>
            <a:r>
              <a:rPr lang="en-US" sz="1000" dirty="0">
                <a:solidFill>
                  <a:srgbClr val="000000"/>
                </a:solidFill>
                <a:latin typeface="Consolas" panose="020B0609020204030204" pitchFamily="49" charset="0"/>
              </a:rPr>
              <a:t> : </a:t>
            </a:r>
            <a:r>
              <a:rPr lang="en-US" sz="1000" dirty="0" smtClean="0">
                <a:solidFill>
                  <a:srgbClr val="000000"/>
                </a:solidFill>
                <a:latin typeface="Consolas" panose="020B0609020204030204" pitchFamily="49" charset="0"/>
              </a:rPr>
              <a:t>Command</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@operator;</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operand;</a:t>
            </a:r>
          </a:p>
          <a:p>
            <a:r>
              <a:rPr lang="en-US" sz="1000" dirty="0">
                <a:solidFill>
                  <a:srgbClr val="000000"/>
                </a:solidFill>
                <a:latin typeface="Consolas" panose="020B0609020204030204" pitchFamily="49" charset="0"/>
              </a:rPr>
              <a:t>    Calculator </a:t>
            </a:r>
            <a:r>
              <a:rPr lang="en-US" sz="1000" dirty="0" err="1">
                <a:solidFill>
                  <a:srgbClr val="000000"/>
                </a:solidFill>
                <a:latin typeface="Consolas" panose="020B0609020204030204" pitchFamily="49" charset="0"/>
              </a:rPr>
              <a:t>calculator</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CalculatorCommand</a:t>
            </a:r>
            <a:r>
              <a:rPr lang="en-US" sz="1000" dirty="0">
                <a:solidFill>
                  <a:srgbClr val="000000"/>
                </a:solidFill>
                <a:latin typeface="Consolas" panose="020B0609020204030204" pitchFamily="49" charset="0"/>
              </a:rPr>
              <a:t>(Calculator </a:t>
            </a:r>
            <a:r>
              <a:rPr lang="en-US" sz="1000" dirty="0" err="1">
                <a:solidFill>
                  <a:srgbClr val="000000"/>
                </a:solidFill>
                <a:latin typeface="Consolas" panose="020B0609020204030204" pitchFamily="49" charset="0"/>
              </a:rPr>
              <a:t>calculator</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@operator,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operand)</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this</a:t>
            </a:r>
            <a:r>
              <a:rPr lang="en-US" sz="1000" dirty="0" err="1">
                <a:solidFill>
                  <a:srgbClr val="000000"/>
                </a:solidFill>
                <a:latin typeface="Consolas" panose="020B0609020204030204" pitchFamily="49" charset="0"/>
              </a:rPr>
              <a:t>.calculator</a:t>
            </a:r>
            <a:r>
              <a:rPr lang="en-US" sz="1000" dirty="0">
                <a:solidFill>
                  <a:srgbClr val="000000"/>
                </a:solidFill>
                <a:latin typeface="Consolas" panose="020B0609020204030204" pitchFamily="49" charset="0"/>
              </a:rPr>
              <a:t> = calculator;</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this</a:t>
            </a:r>
            <a:r>
              <a:rPr lang="en-US" sz="1000" dirty="0" err="1">
                <a:solidFill>
                  <a:srgbClr val="000000"/>
                </a:solidFill>
                <a:latin typeface="Consolas" panose="020B0609020204030204" pitchFamily="49" charset="0"/>
              </a:rPr>
              <a:t>.@operator</a:t>
            </a:r>
            <a:r>
              <a:rPr lang="en-US" sz="1000" dirty="0">
                <a:solidFill>
                  <a:srgbClr val="000000"/>
                </a:solidFill>
                <a:latin typeface="Consolas" panose="020B0609020204030204" pitchFamily="49" charset="0"/>
              </a:rPr>
              <a:t> = @operator;</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this</a:t>
            </a:r>
            <a:r>
              <a:rPr lang="en-US" sz="1000" dirty="0" err="1">
                <a:solidFill>
                  <a:srgbClr val="000000"/>
                </a:solidFill>
                <a:latin typeface="Consolas" panose="020B0609020204030204" pitchFamily="49" charset="0"/>
              </a:rPr>
              <a:t>.operand</a:t>
            </a:r>
            <a:r>
              <a:rPr lang="en-US" sz="1000" dirty="0">
                <a:solidFill>
                  <a:srgbClr val="000000"/>
                </a:solidFill>
                <a:latin typeface="Consolas" panose="020B0609020204030204" pitchFamily="49" charset="0"/>
              </a:rPr>
              <a:t> = operand;</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Operator</a:t>
            </a:r>
            <a:r>
              <a:rPr lang="ru-RU" sz="1000" dirty="0" smtClean="0">
                <a:solidFill>
                  <a:srgbClr val="000000"/>
                </a:solidFill>
                <a:latin typeface="Consolas" panose="020B0609020204030204" pitchFamily="49" charset="0"/>
              </a:rPr>
              <a:t>{</a:t>
            </a:r>
            <a:r>
              <a:rPr lang="en-US" sz="1000" dirty="0" smtClean="0">
                <a:solidFill>
                  <a:srgbClr val="0000FF"/>
                </a:solidFill>
                <a:latin typeface="Consolas" panose="020B0609020204030204" pitchFamily="49" charset="0"/>
              </a:rPr>
              <a:t>set</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 @operator = value; </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Operand</a:t>
            </a:r>
            <a:r>
              <a:rPr lang="ru-RU" sz="1000" dirty="0" smtClean="0">
                <a:solidFill>
                  <a:srgbClr val="000000"/>
                </a:solidFill>
                <a:latin typeface="Consolas" panose="020B0609020204030204" pitchFamily="49" charset="0"/>
              </a:rPr>
              <a:t>{</a:t>
            </a:r>
            <a:r>
              <a:rPr lang="en-US" sz="1000" dirty="0" smtClean="0">
                <a:solidFill>
                  <a:srgbClr val="0000FF"/>
                </a:solidFill>
                <a:latin typeface="Consolas" panose="020B0609020204030204" pitchFamily="49" charset="0"/>
              </a:rPr>
              <a:t>set</a:t>
            </a:r>
            <a:r>
              <a:rPr lang="en-US" sz="1000" dirty="0" smtClean="0">
                <a:solidFill>
                  <a:srgbClr val="000000"/>
                </a:solidFill>
                <a:latin typeface="Consolas" panose="020B0609020204030204" pitchFamily="49" charset="0"/>
              </a:rPr>
              <a:t> </a:t>
            </a:r>
            <a:r>
              <a:rPr lang="en-US" sz="1000" dirty="0">
                <a:solidFill>
                  <a:srgbClr val="000000"/>
                </a:solidFill>
                <a:latin typeface="Consolas" panose="020B0609020204030204" pitchFamily="49" charset="0"/>
              </a:rPr>
              <a:t>{ operand = value; </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override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Execute</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r>
              <a:rPr lang="en-US" sz="1000" dirty="0" err="1" smtClean="0">
                <a:solidFill>
                  <a:srgbClr val="000000"/>
                </a:solidFill>
                <a:latin typeface="Consolas" panose="020B0609020204030204" pitchFamily="49" charset="0"/>
              </a:rPr>
              <a:t>calculator.Operation</a:t>
            </a:r>
            <a:r>
              <a:rPr lang="en-US" sz="1000" dirty="0" smtClean="0">
                <a:solidFill>
                  <a:srgbClr val="000000"/>
                </a:solidFill>
                <a:latin typeface="Consolas" panose="020B0609020204030204" pitchFamily="49" charset="0"/>
              </a:rPr>
              <a:t>(@operator, operand);</a:t>
            </a:r>
          </a:p>
          <a:p>
            <a:r>
              <a:rPr lang="ru-RU" sz="1000" dirty="0" smtClean="0">
                <a:solidFill>
                  <a:srgbClr val="000000"/>
                </a:solidFill>
                <a:latin typeface="Consolas" panose="020B0609020204030204" pitchFamily="49" charset="0"/>
              </a:rPr>
              <a:t>    </a:t>
            </a:r>
            <a:r>
              <a:rPr lang="ru-RU"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override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UnExecute</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calculator.Operation</a:t>
            </a:r>
            <a:r>
              <a:rPr lang="en-US" sz="1000" dirty="0">
                <a:solidFill>
                  <a:srgbClr val="000000"/>
                </a:solidFill>
                <a:latin typeface="Consolas" panose="020B0609020204030204" pitchFamily="49" charset="0"/>
              </a:rPr>
              <a:t>(Undo(@operator), operand);</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Undo(</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@operator</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undo;</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switch</a:t>
            </a:r>
            <a:r>
              <a:rPr lang="en-US" sz="1000" dirty="0">
                <a:solidFill>
                  <a:srgbClr val="000000"/>
                </a:solidFill>
                <a:latin typeface="Consolas" panose="020B0609020204030204" pitchFamily="49" charset="0"/>
              </a:rPr>
              <a:t> (@operator</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undo =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undo =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undo =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undo =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default</a:t>
            </a:r>
            <a:r>
              <a:rPr lang="en-US" sz="1000" dirty="0">
                <a:solidFill>
                  <a:srgbClr val="000000"/>
                </a:solidFill>
                <a:latin typeface="Consolas" panose="020B0609020204030204" pitchFamily="49" charset="0"/>
              </a:rPr>
              <a:t>: undo = </a:t>
            </a:r>
            <a:r>
              <a:rPr lang="en-US" sz="1000" dirty="0">
                <a:solidFill>
                  <a:srgbClr val="A31515"/>
                </a:solidFill>
                <a:latin typeface="Consolas" panose="020B0609020204030204" pitchFamily="49" charset="0"/>
              </a:rPr>
              <a:t>' '</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undo</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endParaRPr lang="ru-RU" sz="1000" dirty="0" smtClean="0">
              <a:solidFill>
                <a:srgbClr val="0000FF"/>
              </a:solidFill>
              <a:latin typeface="Consolas" panose="020B0609020204030204" pitchFamily="49" charset="0"/>
            </a:endParaRPr>
          </a:p>
          <a:p>
            <a:endParaRPr lang="ru-RU" sz="1000" dirty="0" smtClean="0">
              <a:solidFill>
                <a:srgbClr val="0000FF"/>
              </a:solidFill>
              <a:latin typeface="Consolas" panose="020B0609020204030204" pitchFamily="49" charset="0"/>
            </a:endParaRPr>
          </a:p>
          <a:p>
            <a:endParaRPr lang="ru-RU" sz="1000" dirty="0">
              <a:solidFill>
                <a:srgbClr val="0000FF"/>
              </a:solidFill>
              <a:latin typeface="Consolas" panose="020B0609020204030204" pitchFamily="49" charset="0"/>
            </a:endParaRPr>
          </a:p>
          <a:p>
            <a:endParaRPr lang="ru-RU" sz="1000" dirty="0" smtClean="0">
              <a:solidFill>
                <a:srgbClr val="0000FF"/>
              </a:solidFill>
              <a:latin typeface="Consolas" panose="020B0609020204030204" pitchFamily="49" charset="0"/>
            </a:endParaRPr>
          </a:p>
          <a:p>
            <a:endParaRPr lang="ru-RU" sz="1000" dirty="0">
              <a:solidFill>
                <a:srgbClr val="0000FF"/>
              </a:solidFill>
              <a:latin typeface="Consolas" panose="020B0609020204030204" pitchFamily="49" charset="0"/>
            </a:endParaRPr>
          </a:p>
          <a:p>
            <a:endParaRPr lang="ru-RU" sz="1000" dirty="0" smtClean="0">
              <a:solidFill>
                <a:srgbClr val="0000FF"/>
              </a:solidFill>
              <a:latin typeface="Consolas" panose="020B0609020204030204" pitchFamily="49" charset="0"/>
            </a:endParaRPr>
          </a:p>
          <a:p>
            <a:endParaRPr lang="ru-RU" sz="1000" dirty="0">
              <a:solidFill>
                <a:srgbClr val="0000FF"/>
              </a:solidFill>
              <a:latin typeface="Consolas" panose="020B0609020204030204" pitchFamily="49" charset="0"/>
            </a:endParaRPr>
          </a:p>
          <a:p>
            <a:endParaRPr lang="ru-RU" sz="1000" dirty="0" smtClean="0">
              <a:solidFill>
                <a:srgbClr val="0000FF"/>
              </a:solidFill>
              <a:latin typeface="Consolas" panose="020B0609020204030204" pitchFamily="49" charset="0"/>
            </a:endParaRPr>
          </a:p>
          <a:p>
            <a:endParaRPr lang="ru-RU" sz="1000" dirty="0">
              <a:solidFill>
                <a:srgbClr val="0000FF"/>
              </a:solidFill>
              <a:latin typeface="Consolas" panose="020B0609020204030204" pitchFamily="49" charset="0"/>
            </a:endParaRPr>
          </a:p>
          <a:p>
            <a:endParaRPr lang="ru-RU" sz="1000" dirty="0" smtClean="0">
              <a:solidFill>
                <a:srgbClr val="0000FF"/>
              </a:solidFill>
              <a:latin typeface="Consolas" panose="020B0609020204030204" pitchFamily="49" charset="0"/>
            </a:endParaRPr>
          </a:p>
          <a:p>
            <a:endParaRPr lang="ru-RU" sz="1000" dirty="0">
              <a:solidFill>
                <a:srgbClr val="0000FF"/>
              </a:solidFill>
              <a:latin typeface="Consolas" panose="020B0609020204030204" pitchFamily="49" charset="0"/>
            </a:endParaRPr>
          </a:p>
          <a:p>
            <a:r>
              <a:rPr lang="en-US" sz="1000" dirty="0" smtClean="0">
                <a:solidFill>
                  <a:srgbClr val="0000FF"/>
                </a:solidFill>
                <a:latin typeface="Consolas" panose="020B0609020204030204" pitchFamily="49" charset="0"/>
              </a:rPr>
              <a:t>class</a:t>
            </a:r>
            <a:r>
              <a:rPr lang="en-US" sz="1000" dirty="0" smtClean="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Calculator</a:t>
            </a:r>
            <a:endParaRPr lang="en-US" sz="1000" dirty="0">
              <a:solidFill>
                <a:srgbClr val="000000"/>
              </a:solidFill>
              <a:latin typeface="Consolas" panose="020B0609020204030204" pitchFamily="49" charset="0"/>
            </a:endParaRPr>
          </a:p>
          <a:p>
            <a:r>
              <a:rPr lang="ru-RU"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0;</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Operation(</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@operator,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operand)</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switch</a:t>
            </a:r>
            <a:r>
              <a:rPr lang="en-US" sz="1000" dirty="0">
                <a:solidFill>
                  <a:srgbClr val="000000"/>
                </a:solidFill>
                <a:latin typeface="Consolas" panose="020B0609020204030204" pitchFamily="49" charset="0"/>
              </a:rPr>
              <a:t> (@operator</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operand;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operand;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operand;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case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operand; </a:t>
            </a:r>
            <a:r>
              <a:rPr lang="en-US" sz="1000" dirty="0">
                <a:solidFill>
                  <a:srgbClr val="0000FF"/>
                </a:solidFill>
                <a:latin typeface="Consolas" panose="020B0609020204030204" pitchFamily="49" charset="0"/>
              </a:rPr>
              <a:t>break</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Console.WriteLine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"Current value = {0,3} (following {1} {2})"</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@operator, operand);</a:t>
            </a:r>
          </a:p>
          <a:p>
            <a:r>
              <a:rPr lang="ru-RU" sz="1000" dirty="0">
                <a:solidFill>
                  <a:srgbClr val="000000"/>
                </a:solidFill>
                <a:latin typeface="Consolas" panose="020B0609020204030204" pitchFamily="49" charset="0"/>
              </a:rPr>
              <a:t>    }</a:t>
            </a:r>
          </a:p>
          <a:p>
            <a:r>
              <a:rPr lang="ru-RU"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smtClean="0">
                <a:solidFill>
                  <a:srgbClr val="2B91AF"/>
                </a:solidFill>
                <a:latin typeface="Consolas" panose="020B0609020204030204" pitchFamily="49" charset="0"/>
              </a:rPr>
              <a:t>User</a:t>
            </a:r>
            <a:r>
              <a:rPr lang="ru-RU" sz="1000" dirty="0" smtClean="0">
                <a:solidFill>
                  <a:srgbClr val="000000"/>
                </a:solidFill>
                <a:latin typeface="Consolas" panose="020B0609020204030204" pitchFamily="49" charset="0"/>
              </a:rPr>
              <a:t>{</a:t>
            </a:r>
            <a:endParaRPr lang="ru-RU"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Calculator _calculator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Calculator();</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List&lt;Command&gt; _commands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List&lt;Command&gt;();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_current = 0;</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Redo(</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levels)</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Console.WriteLine</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"\n---- Redo {0} levels "</a:t>
            </a:r>
            <a:r>
              <a:rPr lang="en-US" sz="1000" dirty="0">
                <a:solidFill>
                  <a:srgbClr val="000000"/>
                </a:solidFill>
                <a:latin typeface="Consolas" panose="020B0609020204030204" pitchFamily="49" charset="0"/>
              </a:rPr>
              <a:t>, levels);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&lt; levels;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(_current &lt; _</a:t>
            </a:r>
            <a:r>
              <a:rPr lang="en-US" sz="1000" dirty="0" err="1">
                <a:solidFill>
                  <a:srgbClr val="000000"/>
                </a:solidFill>
                <a:latin typeface="Consolas" panose="020B0609020204030204" pitchFamily="49" charset="0"/>
              </a:rPr>
              <a:t>commands.Count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_commands[_current++].Execute();</a:t>
            </a:r>
          </a:p>
          <a:p>
            <a:r>
              <a:rPr lang="ru-RU"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Undo(</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levels</a:t>
            </a:r>
            <a:r>
              <a:rPr lang="en-US" sz="1000" dirty="0" smtClean="0">
                <a:solidFill>
                  <a:srgbClr val="000000"/>
                </a:solidFill>
                <a:latin typeface="Consolas" panose="020B0609020204030204" pitchFamily="49" charset="0"/>
              </a:rPr>
              <a:t>)</a:t>
            </a:r>
            <a:r>
              <a:rPr lang="ru-RU" sz="1000" dirty="0" smtClean="0">
                <a:solidFill>
                  <a:srgbClr val="000000"/>
                </a:solidFill>
                <a:latin typeface="Consolas" panose="020B0609020204030204" pitchFamily="49" charset="0"/>
              </a:rPr>
              <a:t>    </a:t>
            </a:r>
            <a:r>
              <a:rPr lang="ru-RU"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Console.WriteLine</a:t>
            </a:r>
            <a:r>
              <a:rPr lang="en-US" sz="1000" dirty="0">
                <a:solidFill>
                  <a:srgbClr val="000000"/>
                </a:solidFill>
                <a:latin typeface="Consolas" panose="020B0609020204030204" pitchFamily="49" charset="0"/>
              </a:rPr>
              <a:t>(</a:t>
            </a:r>
            <a:r>
              <a:rPr lang="en-US" sz="1000" dirty="0">
                <a:solidFill>
                  <a:srgbClr val="A31515"/>
                </a:solidFill>
                <a:latin typeface="Consolas" panose="020B0609020204030204" pitchFamily="49" charset="0"/>
              </a:rPr>
              <a:t>"\n---- Undo {0} levels "</a:t>
            </a:r>
            <a:r>
              <a:rPr lang="en-US" sz="1000" dirty="0">
                <a:solidFill>
                  <a:srgbClr val="000000"/>
                </a:solidFill>
                <a:latin typeface="Consolas" panose="020B0609020204030204" pitchFamily="49" charset="0"/>
              </a:rPr>
              <a:t>, levels);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&lt; levels;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(_current &gt; 0)</a:t>
            </a:r>
          </a:p>
          <a:p>
            <a:r>
              <a:rPr lang="en-US" sz="1000" dirty="0">
                <a:solidFill>
                  <a:srgbClr val="000000"/>
                </a:solidFill>
                <a:latin typeface="Consolas" panose="020B0609020204030204" pitchFamily="49" charset="0"/>
              </a:rPr>
              <a:t>                _commands[--_current].</a:t>
            </a:r>
            <a:r>
              <a:rPr lang="en-US" sz="1000" dirty="0" err="1">
                <a:solidFill>
                  <a:srgbClr val="000000"/>
                </a:solidFill>
                <a:latin typeface="Consolas" panose="020B0609020204030204" pitchFamily="49" charset="0"/>
              </a:rPr>
              <a:t>UnExecute</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    </a:t>
            </a:r>
            <a:r>
              <a:rPr lang="ru-RU" sz="1000" dirty="0" smtClean="0">
                <a:solidFill>
                  <a:srgbClr val="000000"/>
                </a:solidFill>
                <a:latin typeface="Consolas" panose="020B0609020204030204" pitchFamily="49" charset="0"/>
              </a:rPr>
              <a:t>}</a:t>
            </a:r>
            <a:r>
              <a:rPr lang="en-US" sz="1000" dirty="0" smtClean="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Compute(</a:t>
            </a:r>
            <a:r>
              <a:rPr lang="en-US" sz="1000" dirty="0">
                <a:solidFill>
                  <a:srgbClr val="0000FF"/>
                </a:solidFill>
                <a:latin typeface="Consolas" panose="020B0609020204030204" pitchFamily="49" charset="0"/>
              </a:rPr>
              <a:t>char</a:t>
            </a:r>
            <a:r>
              <a:rPr lang="en-US" sz="1000" dirty="0">
                <a:solidFill>
                  <a:srgbClr val="000000"/>
                </a:solidFill>
                <a:latin typeface="Consolas" panose="020B0609020204030204" pitchFamily="49" charset="0"/>
              </a:rPr>
              <a:t> @operator,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operand)</a:t>
            </a:r>
          </a:p>
          <a:p>
            <a:r>
              <a:rPr lang="ru-RU"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Command </a:t>
            </a:r>
            <a:r>
              <a:rPr lang="en-US" sz="1000" dirty="0" err="1">
                <a:solidFill>
                  <a:srgbClr val="000000"/>
                </a:solidFill>
                <a:latin typeface="Consolas" panose="020B0609020204030204" pitchFamily="49" charset="0"/>
              </a:rPr>
              <a:t>command</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CalculatorCommand</a:t>
            </a:r>
            <a:r>
              <a:rPr lang="en-US" sz="1000" dirty="0">
                <a:solidFill>
                  <a:srgbClr val="000000"/>
                </a:solidFill>
                <a:latin typeface="Consolas" panose="020B0609020204030204" pitchFamily="49" charset="0"/>
              </a:rPr>
              <a:t>(_calculator, @operator, operand);</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command.Execute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(_current &lt; _</a:t>
            </a:r>
            <a:r>
              <a:rPr lang="en-US" sz="1000" dirty="0" err="1">
                <a:solidFill>
                  <a:srgbClr val="000000"/>
                </a:solidFill>
                <a:latin typeface="Consolas" panose="020B0609020204030204" pitchFamily="49" charset="0"/>
              </a:rPr>
              <a:t>commands.Count</a:t>
            </a:r>
            <a:r>
              <a:rPr lang="en-US" sz="1000" dirty="0">
                <a:solidFill>
                  <a:srgbClr val="000000"/>
                </a:solidFill>
                <a:latin typeface="Consolas" panose="020B0609020204030204" pitchFamily="49" charset="0"/>
              </a:rPr>
              <a:t>)</a:t>
            </a:r>
          </a:p>
          <a:p>
            <a:r>
              <a:rPr lang="ru-RU"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_</a:t>
            </a:r>
            <a:r>
              <a:rPr lang="en-US" sz="1000" dirty="0" err="1">
                <a:solidFill>
                  <a:srgbClr val="000000"/>
                </a:solidFill>
                <a:latin typeface="Consolas" panose="020B0609020204030204" pitchFamily="49" charset="0"/>
              </a:rPr>
              <a:t>commands.RemoveRange</a:t>
            </a:r>
            <a:r>
              <a:rPr lang="en-US" sz="1000" dirty="0">
                <a:solidFill>
                  <a:srgbClr val="000000"/>
                </a:solidFill>
                <a:latin typeface="Consolas" panose="020B0609020204030204" pitchFamily="49" charset="0"/>
              </a:rPr>
              <a:t>(_current, _</a:t>
            </a:r>
            <a:r>
              <a:rPr lang="en-US" sz="1000" dirty="0" err="1">
                <a:solidFill>
                  <a:srgbClr val="000000"/>
                </a:solidFill>
                <a:latin typeface="Consolas" panose="020B0609020204030204" pitchFamily="49" charset="0"/>
              </a:rPr>
              <a:t>commands.Count</a:t>
            </a:r>
            <a:r>
              <a:rPr lang="en-US" sz="1000" dirty="0">
                <a:solidFill>
                  <a:srgbClr val="000000"/>
                </a:solidFill>
                <a:latin typeface="Consolas" panose="020B0609020204030204" pitchFamily="49" charset="0"/>
              </a:rPr>
              <a:t> - _current);</a:t>
            </a:r>
          </a:p>
          <a:p>
            <a:r>
              <a:rPr lang="ru-RU"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_</a:t>
            </a:r>
            <a:r>
              <a:rPr lang="en-US" sz="1000" dirty="0" err="1">
                <a:solidFill>
                  <a:srgbClr val="000000"/>
                </a:solidFill>
                <a:latin typeface="Consolas" panose="020B0609020204030204" pitchFamily="49" charset="0"/>
              </a:rPr>
              <a:t>commands.Add</a:t>
            </a:r>
            <a:r>
              <a:rPr lang="en-US" sz="1000" dirty="0">
                <a:solidFill>
                  <a:srgbClr val="000000"/>
                </a:solidFill>
                <a:latin typeface="Consolas" panose="020B0609020204030204" pitchFamily="49" charset="0"/>
              </a:rPr>
              <a:t>(command);</a:t>
            </a:r>
          </a:p>
          <a:p>
            <a:r>
              <a:rPr lang="en-US" sz="1000" dirty="0">
                <a:solidFill>
                  <a:srgbClr val="000000"/>
                </a:solidFill>
                <a:latin typeface="Consolas" panose="020B0609020204030204" pitchFamily="49" charset="0"/>
              </a:rPr>
              <a:t>        _current++;</a:t>
            </a:r>
          </a:p>
          <a:p>
            <a:r>
              <a:rPr lang="ru-RU" sz="1000" dirty="0">
                <a:solidFill>
                  <a:srgbClr val="000000"/>
                </a:solidFill>
                <a:latin typeface="Consolas" panose="020B0609020204030204" pitchFamily="49" charset="0"/>
              </a:rPr>
              <a:t>    }</a:t>
            </a:r>
          </a:p>
          <a:p>
            <a:r>
              <a:rPr lang="ru-RU" sz="1000" dirty="0">
                <a:solidFill>
                  <a:srgbClr val="000000"/>
                </a:solidFill>
                <a:latin typeface="Consolas" panose="020B0609020204030204" pitchFamily="49" charset="0"/>
              </a:rPr>
              <a:t>}</a:t>
            </a:r>
            <a:endParaRPr lang="ru-RU" sz="1000" dirty="0"/>
          </a:p>
        </p:txBody>
      </p:sp>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1008</Words>
  <Application>Microsoft Office PowerPoint</Application>
  <PresentationFormat>Экран (4:3)</PresentationFormat>
  <Paragraphs>199</Paragraphs>
  <Slides>13</Slides>
  <Notes>10</Notes>
  <HiddenSlides>0</HiddenSlides>
  <MMClips>0</MMClips>
  <ScaleCrop>false</ScaleCrop>
  <HeadingPairs>
    <vt:vector size="4" baseType="variant">
      <vt:variant>
        <vt:lpstr>Тема</vt:lpstr>
      </vt:variant>
      <vt:variant>
        <vt:i4>4</vt:i4>
      </vt:variant>
      <vt:variant>
        <vt:lpstr>Заголовки слайдов</vt:lpstr>
      </vt:variant>
      <vt:variant>
        <vt:i4>13</vt:i4>
      </vt:variant>
    </vt:vector>
  </HeadingPairs>
  <TitlesOfParts>
    <vt:vector size="17"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Команда</vt:lpstr>
      <vt:lpstr>Проблема</vt:lpstr>
      <vt:lpstr>Решение</vt:lpstr>
      <vt:lpstr>Презентация PowerPoint</vt:lpstr>
      <vt:lpstr>Аналогия из жизни </vt:lpstr>
      <vt:lpstr>Структура </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2022-05-23T15:01:52Z</dcterms:modified>
</cp:coreProperties>
</file>