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7"/>
  </p:notesMasterIdLst>
  <p:handoutMasterIdLst>
    <p:handoutMasterId r:id="rId18"/>
  </p:handoutMasterIdLst>
  <p:sldIdLst>
    <p:sldId id="338" r:id="rId5"/>
    <p:sldId id="340" r:id="rId6"/>
    <p:sldId id="341" r:id="rId7"/>
    <p:sldId id="342" r:id="rId8"/>
    <p:sldId id="344" r:id="rId9"/>
    <p:sldId id="345" r:id="rId10"/>
    <p:sldId id="346" r:id="rId11"/>
    <p:sldId id="362" r:id="rId12"/>
    <p:sldId id="347" r:id="rId13"/>
    <p:sldId id="348" r:id="rId14"/>
    <p:sldId id="349" r:id="rId15"/>
    <p:sldId id="339" r:id="rId16"/>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8" autoAdjust="0"/>
    <p:restoredTop sz="98767" autoAdjust="0"/>
  </p:normalViewPr>
  <p:slideViewPr>
    <p:cSldViewPr>
      <p:cViewPr varScale="1">
        <p:scale>
          <a:sx n="120" d="100"/>
          <a:sy n="120" d="100"/>
        </p:scale>
        <p:origin x="-90" y="-210"/>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FC6A535-2E24-4096-BEB3-2F3903F6440C}">
      <dgm:prSet phldrT="[Текст]"/>
      <dgm:spPr/>
      <dgm:t>
        <a:bodyPr/>
        <a:lstStyle/>
        <a:p>
          <a:r>
            <a:rPr lang="ru-RU" b="0" i="0" dirty="0" smtClean="0"/>
            <a:t>Не оправдан, если можно обойтись простым циклом.</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701E607A-689D-43D0-AE52-8E43AFD17695}">
      <dgm:prSet/>
      <dgm:spPr/>
      <dgm:t>
        <a:bodyPr/>
        <a:lstStyle/>
        <a:p>
          <a:r>
            <a:rPr lang="ru-RU" b="0" i="0" dirty="0" smtClean="0"/>
            <a:t>Упрощает классы хранения данных.</a:t>
          </a:r>
          <a:endParaRPr lang="ru-RU" dirty="0"/>
        </a:p>
      </dgm:t>
    </dgm:pt>
    <dgm:pt modelId="{D3C8C3A7-A2E4-4588-B374-2A8EB546A97D}" type="parTrans" cxnId="{601FFA4F-5FA1-46D1-95B9-947A71437CBE}">
      <dgm:prSet/>
      <dgm:spPr/>
      <dgm:t>
        <a:bodyPr/>
        <a:lstStyle/>
        <a:p>
          <a:endParaRPr lang="ru-RU"/>
        </a:p>
      </dgm:t>
    </dgm:pt>
    <dgm:pt modelId="{223A989E-230E-4CD2-991E-BD01E44D7E1B}" type="sibTrans" cxnId="{601FFA4F-5FA1-46D1-95B9-947A71437CBE}">
      <dgm:prSet/>
      <dgm:spPr/>
      <dgm:t>
        <a:bodyPr/>
        <a:lstStyle/>
        <a:p>
          <a:endParaRPr lang="ru-RU"/>
        </a:p>
      </dgm:t>
    </dgm:pt>
    <dgm:pt modelId="{EFFE4902-F864-4D3B-874B-F72E2D497DE4}">
      <dgm:prSet/>
      <dgm:spPr/>
      <dgm:t>
        <a:bodyPr/>
        <a:lstStyle/>
        <a:p>
          <a:r>
            <a:rPr lang="ru-RU" b="0" i="0" dirty="0" smtClean="0"/>
            <a:t>Позволяет реализовать различные способы обхода структуры данных.</a:t>
          </a:r>
          <a:endParaRPr lang="ru-RU" b="0" i="0" dirty="0"/>
        </a:p>
      </dgm:t>
    </dgm:pt>
    <dgm:pt modelId="{784E39D9-9389-4376-845C-F4C1836AEB99}" type="parTrans" cxnId="{6922DEE3-48CA-4DFD-98F2-B8CE38783FDC}">
      <dgm:prSet/>
      <dgm:spPr/>
      <dgm:t>
        <a:bodyPr/>
        <a:lstStyle/>
        <a:p>
          <a:endParaRPr lang="ru-RU"/>
        </a:p>
      </dgm:t>
    </dgm:pt>
    <dgm:pt modelId="{04E76F02-4850-4979-BE5D-125E9A5837F7}" type="sibTrans" cxnId="{6922DEE3-48CA-4DFD-98F2-B8CE38783FDC}">
      <dgm:prSet/>
      <dgm:spPr/>
      <dgm:t>
        <a:bodyPr/>
        <a:lstStyle/>
        <a:p>
          <a:endParaRPr lang="ru-RU"/>
        </a:p>
      </dgm:t>
    </dgm:pt>
    <dgm:pt modelId="{48529BE5-BCE7-45C3-87B7-BD7E21218A58}">
      <dgm:prSet/>
      <dgm:spPr/>
      <dgm:t>
        <a:bodyPr/>
        <a:lstStyle/>
        <a:p>
          <a:r>
            <a:rPr lang="ru-RU" b="0" i="0" dirty="0" smtClean="0"/>
            <a:t>Позволяет одновременно перемещаться по структуре данных в разные стороны.</a:t>
          </a:r>
          <a:endParaRPr lang="ru-RU" b="0" i="0" dirty="0"/>
        </a:p>
      </dgm:t>
    </dgm:pt>
    <dgm:pt modelId="{F09F9BD0-6D8F-4BA7-A2CC-F9B6AD8AF653}" type="parTrans" cxnId="{A0B63A02-9521-417A-93BC-ACD9788CB229}">
      <dgm:prSet/>
      <dgm:spPr/>
      <dgm:t>
        <a:bodyPr/>
        <a:lstStyle/>
        <a:p>
          <a:endParaRPr lang="ru-RU"/>
        </a:p>
      </dgm:t>
    </dgm:pt>
    <dgm:pt modelId="{60F96F75-0131-4BA0-9D9D-ED1882A9E47C}" type="sibTrans" cxnId="{A0B63A02-9521-417A-93BC-ACD9788CB229}">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220AE909-EE83-4B09-A016-1AF49332CD66}" type="pres">
      <dgm:prSet presAssocID="{C0B251E0-68D3-479A-8A26-FD11807781CB}" presName="balance_31" presStyleLbl="alignAccFollowNode1" presStyleIdx="3" presStyleCnt="4">
        <dgm:presLayoutVars>
          <dgm:bulletEnabled val="1"/>
        </dgm:presLayoutVars>
      </dgm:prSet>
      <dgm:spPr/>
    </dgm:pt>
    <dgm:pt modelId="{482175F9-8CFA-4A81-B9B5-E48992D06885}" type="pres">
      <dgm:prSet presAssocID="{C0B251E0-68D3-479A-8A26-FD11807781CB}" presName="left_31_1" presStyleLbl="node1" presStyleIdx="0" presStyleCnt="4">
        <dgm:presLayoutVars>
          <dgm:bulletEnabled val="1"/>
        </dgm:presLayoutVars>
      </dgm:prSet>
      <dgm:spPr/>
      <dgm:t>
        <a:bodyPr/>
        <a:lstStyle/>
        <a:p>
          <a:endParaRPr lang="ru-RU"/>
        </a:p>
      </dgm:t>
    </dgm:pt>
    <dgm:pt modelId="{D06A5B87-1E91-4EED-BEA1-7F1B0D1E232B}" type="pres">
      <dgm:prSet presAssocID="{C0B251E0-68D3-479A-8A26-FD11807781CB}" presName="left_31_2" presStyleLbl="node1" presStyleIdx="1" presStyleCnt="4">
        <dgm:presLayoutVars>
          <dgm:bulletEnabled val="1"/>
        </dgm:presLayoutVars>
      </dgm:prSet>
      <dgm:spPr/>
      <dgm:t>
        <a:bodyPr/>
        <a:lstStyle/>
        <a:p>
          <a:endParaRPr lang="ru-RU"/>
        </a:p>
      </dgm:t>
    </dgm:pt>
    <dgm:pt modelId="{CB84B26A-29A9-419B-AD3F-CADF16CEE878}" type="pres">
      <dgm:prSet presAssocID="{C0B251E0-68D3-479A-8A26-FD11807781CB}" presName="left_31_3" presStyleLbl="node1" presStyleIdx="2" presStyleCnt="4">
        <dgm:presLayoutVars>
          <dgm:bulletEnabled val="1"/>
        </dgm:presLayoutVars>
      </dgm:prSet>
      <dgm:spPr/>
      <dgm:t>
        <a:bodyPr/>
        <a:lstStyle/>
        <a:p>
          <a:endParaRPr lang="ru-RU"/>
        </a:p>
      </dgm:t>
    </dgm:pt>
    <dgm:pt modelId="{CD9A0A93-A957-4873-BF6B-36FF819BFFEE}" type="pres">
      <dgm:prSet presAssocID="{C0B251E0-68D3-479A-8A26-FD11807781CB}" presName="right_31_1" presStyleLbl="node1" presStyleIdx="3" presStyleCnt="4">
        <dgm:presLayoutVars>
          <dgm:bulletEnabled val="1"/>
        </dgm:presLayoutVars>
      </dgm:prSet>
      <dgm:spPr/>
      <dgm:t>
        <a:bodyPr/>
        <a:lstStyle/>
        <a:p>
          <a:endParaRPr lang="ru-RU"/>
        </a:p>
      </dgm:t>
    </dgm:pt>
  </dgm:ptLst>
  <dgm:cxnLst>
    <dgm:cxn modelId="{222C1564-F505-4B9B-8864-4FC224491521}" type="presOf" srcId="{48529BE5-BCE7-45C3-87B7-BD7E21218A58}" destId="{CB84B26A-29A9-419B-AD3F-CADF16CEE878}" srcOrd="0" destOrd="0" presId="urn:microsoft.com/office/officeart/2005/8/layout/balance1"/>
    <dgm:cxn modelId="{601FFA4F-5FA1-46D1-95B9-947A71437CBE}" srcId="{15168566-0912-46E9-916A-A0144D63189C}" destId="{701E607A-689D-43D0-AE52-8E43AFD17695}" srcOrd="0" destOrd="0" parTransId="{D3C8C3A7-A2E4-4588-B374-2A8EB546A97D}" sibTransId="{223A989E-230E-4CD2-991E-BD01E44D7E1B}"/>
    <dgm:cxn modelId="{4CFCB239-0CB5-43FE-A63E-7501AAEADAFA}" type="presOf" srcId="{EFFE4902-F864-4D3B-874B-F72E2D497DE4}" destId="{D06A5B87-1E91-4EED-BEA1-7F1B0D1E232B}" srcOrd="0" destOrd="0" presId="urn:microsoft.com/office/officeart/2005/8/layout/balance1"/>
    <dgm:cxn modelId="{93400EEB-B481-43C3-8A5C-92E53AEDF39E}" srcId="{C0B251E0-68D3-479A-8A26-FD11807781CB}" destId="{7ABEF36D-5171-4643-A019-8373CB82C7BD}" srcOrd="1" destOrd="0" parTransId="{016214D4-1A8E-4403-B6ED-524DBC3A25F2}" sibTransId="{9818227B-C09E-4C82-A40E-1D64A9306A40}"/>
    <dgm:cxn modelId="{C900CD10-23D6-478E-B7E4-3704622885D4}" type="presOf" srcId="{3FC6A535-2E24-4096-BEB3-2F3903F6440C}" destId="{CD9A0A93-A957-4873-BF6B-36FF819BFFEE}" srcOrd="0" destOrd="0" presId="urn:microsoft.com/office/officeart/2005/8/layout/balance1"/>
    <dgm:cxn modelId="{297809E6-81F4-4983-9C0F-E75A999FDC10}" type="presOf" srcId="{15168566-0912-46E9-916A-A0144D63189C}" destId="{7BBA18B2-48D3-40F3-9F2C-08715E38129E}" srcOrd="0" destOrd="0" presId="urn:microsoft.com/office/officeart/2005/8/layout/balance1"/>
    <dgm:cxn modelId="{A0B63A02-9521-417A-93BC-ACD9788CB229}" srcId="{15168566-0912-46E9-916A-A0144D63189C}" destId="{48529BE5-BCE7-45C3-87B7-BD7E21218A58}" srcOrd="2" destOrd="0" parTransId="{F09F9BD0-6D8F-4BA7-A2CC-F9B6AD8AF653}" sibTransId="{60F96F75-0131-4BA0-9D9D-ED1882A9E47C}"/>
    <dgm:cxn modelId="{6922DEE3-48CA-4DFD-98F2-B8CE38783FDC}" srcId="{15168566-0912-46E9-916A-A0144D63189C}" destId="{EFFE4902-F864-4D3B-874B-F72E2D497DE4}" srcOrd="1" destOrd="0" parTransId="{784E39D9-9389-4376-845C-F4C1836AEB99}" sibTransId="{04E76F02-4850-4979-BE5D-125E9A5837F7}"/>
    <dgm:cxn modelId="{96469C0E-B6C1-4196-8A9E-659B8B63AA66}" type="presOf" srcId="{C0B251E0-68D3-479A-8A26-FD11807781CB}" destId="{F4ADAC18-83D5-4639-8A58-17F2124E3E15}" srcOrd="0" destOrd="0" presId="urn:microsoft.com/office/officeart/2005/8/layout/balance1"/>
    <dgm:cxn modelId="{020E7AC0-C04A-41F0-808E-D4F80D082F99}" srcId="{7ABEF36D-5171-4643-A019-8373CB82C7BD}" destId="{3FC6A535-2E24-4096-BEB3-2F3903F6440C}" srcOrd="0" destOrd="0" parTransId="{0C8F8768-B099-4421-8430-9E1BE76B0FA0}" sibTransId="{970CB2B6-1A75-42B1-8B9C-0218CC2FF010}"/>
    <dgm:cxn modelId="{16AE44A4-4C7A-4A04-A9ED-F17EB2A642E8}" type="presOf" srcId="{7ABEF36D-5171-4643-A019-8373CB82C7BD}" destId="{8D1A4AAA-9148-439D-8727-28EDDB5A7AA0}" srcOrd="0" destOrd="0" presId="urn:microsoft.com/office/officeart/2005/8/layout/balance1"/>
    <dgm:cxn modelId="{8146B4F8-06DE-40CE-A73F-370F01EE362C}" srcId="{C0B251E0-68D3-479A-8A26-FD11807781CB}" destId="{15168566-0912-46E9-916A-A0144D63189C}" srcOrd="0" destOrd="0" parTransId="{57762015-9807-4D0C-8F02-BBF8BF6AA244}" sibTransId="{30066A32-57B1-4ED5-8A99-09EF7EE80DD4}"/>
    <dgm:cxn modelId="{E2FCA55F-7C2B-420F-8A02-CE35369164BF}" type="presOf" srcId="{701E607A-689D-43D0-AE52-8E43AFD17695}" destId="{482175F9-8CFA-4A81-B9B5-E48992D06885}" srcOrd="0" destOrd="0" presId="urn:microsoft.com/office/officeart/2005/8/layout/balance1"/>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BD468C04-0558-4EFA-99D7-E7D633885F1A}" type="presParOf" srcId="{20506824-ECD4-478C-B7E7-5548772EA701}" destId="{220AE909-EE83-4B09-A016-1AF49332CD66}" srcOrd="2" destOrd="0" presId="urn:microsoft.com/office/officeart/2005/8/layout/balance1"/>
    <dgm:cxn modelId="{69863059-1132-4749-8D98-35854356398F}" type="presParOf" srcId="{20506824-ECD4-478C-B7E7-5548772EA701}" destId="{482175F9-8CFA-4A81-B9B5-E48992D06885}" srcOrd="3" destOrd="0" presId="urn:microsoft.com/office/officeart/2005/8/layout/balance1"/>
    <dgm:cxn modelId="{40CAD251-6050-4305-9481-4BA982C0067B}" type="presParOf" srcId="{20506824-ECD4-478C-B7E7-5548772EA701}" destId="{D06A5B87-1E91-4EED-BEA1-7F1B0D1E232B}" srcOrd="4" destOrd="0" presId="urn:microsoft.com/office/officeart/2005/8/layout/balance1"/>
    <dgm:cxn modelId="{0FBF0BF5-0037-4584-8CB0-287F01D8348D}" type="presParOf" srcId="{20506824-ECD4-478C-B7E7-5548772EA701}" destId="{CB84B26A-29A9-419B-AD3F-CADF16CEE878}" srcOrd="5" destOrd="0" presId="urn:microsoft.com/office/officeart/2005/8/layout/balance1"/>
    <dgm:cxn modelId="{31F2587F-D0C4-4562-9BD5-F4870323CCB5}" type="presParOf" srcId="{20506824-ECD4-478C-B7E7-5548772EA701}" destId="{CD9A0A93-A957-4873-BF6B-36FF819BFFEE}"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20AE909-EE83-4B09-A016-1AF49332CD66}">
      <dsp:nvSpPr>
        <dsp:cNvPr id="0" name=""/>
        <dsp:cNvSpPr/>
      </dsp:nvSpPr>
      <dsp:spPr>
        <a:xfrm rot="2136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82175F9-8CFA-4A81-B9B5-E48992D06885}">
      <dsp:nvSpPr>
        <dsp:cNvPr id="0" name=""/>
        <dsp:cNvSpPr/>
      </dsp:nvSpPr>
      <dsp:spPr>
        <a:xfrm rot="21360000">
          <a:off x="1507536" y="4069657"/>
          <a:ext cx="2326546" cy="108393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Упрощает классы хранения данных.</a:t>
          </a:r>
          <a:endParaRPr lang="ru-RU" sz="1400" kern="1200" dirty="0"/>
        </a:p>
      </dsp:txBody>
      <dsp:txXfrm>
        <a:off x="1560449" y="4122570"/>
        <a:ext cx="2220720" cy="978106"/>
      </dsp:txXfrm>
    </dsp:sp>
    <dsp:sp modelId="{D06A5B87-1E91-4EED-BEA1-7F1B0D1E232B}">
      <dsp:nvSpPr>
        <dsp:cNvPr id="0" name=""/>
        <dsp:cNvSpPr/>
      </dsp:nvSpPr>
      <dsp:spPr>
        <a:xfrm rot="21360000">
          <a:off x="1423335" y="2903797"/>
          <a:ext cx="2326546" cy="1083932"/>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Позволяет реализовать различные способы обхода структуры данных.</a:t>
          </a:r>
          <a:endParaRPr lang="ru-RU" sz="1400" b="0" i="0" kern="1200" dirty="0"/>
        </a:p>
      </dsp:txBody>
      <dsp:txXfrm>
        <a:off x="1476248" y="2956710"/>
        <a:ext cx="2220720" cy="978106"/>
      </dsp:txXfrm>
    </dsp:sp>
    <dsp:sp modelId="{CB84B26A-29A9-419B-AD3F-CADF16CEE878}">
      <dsp:nvSpPr>
        <dsp:cNvPr id="0" name=""/>
        <dsp:cNvSpPr/>
      </dsp:nvSpPr>
      <dsp:spPr>
        <a:xfrm rot="21360000">
          <a:off x="1339134" y="1763845"/>
          <a:ext cx="2326546" cy="1083932"/>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Позволяет одновременно перемещаться по структуре данных в разные стороны.</a:t>
          </a:r>
          <a:endParaRPr lang="ru-RU" sz="1400" b="0" i="0" kern="1200" dirty="0"/>
        </a:p>
      </dsp:txBody>
      <dsp:txXfrm>
        <a:off x="1392047" y="1816758"/>
        <a:ext cx="2220720" cy="978106"/>
      </dsp:txXfrm>
    </dsp:sp>
    <dsp:sp modelId="{CD9A0A93-A957-4873-BF6B-36FF819BFFEE}">
      <dsp:nvSpPr>
        <dsp:cNvPr id="0" name=""/>
        <dsp:cNvSpPr/>
      </dsp:nvSpPr>
      <dsp:spPr>
        <a:xfrm rot="21360000">
          <a:off x="4843191" y="3836485"/>
          <a:ext cx="2326546" cy="108393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Не оправдан, если можно обойтись простым циклом.</a:t>
          </a:r>
          <a:endParaRPr lang="ru-RU" sz="1400" kern="1200" dirty="0"/>
        </a:p>
      </dsp:txBody>
      <dsp:txXfrm>
        <a:off x="4896104" y="3889398"/>
        <a:ext cx="2220720" cy="97810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5/23/2022</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https://refactoring.guru/ru/design-patterns/behavioral-patterns</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Коллекции — самая распространённая структура данных, которую вы можете встретить в программировании. Это набор объектов, собранный в одну кучу по каким-то критериям.</a:t>
            </a:r>
          </a:p>
          <a:p>
            <a:r>
              <a:rPr lang="ru-RU" dirty="0" smtClean="0">
                <a:effectLst/>
              </a:rPr>
              <a:t>Разные типы коллекций.</a:t>
            </a:r>
          </a:p>
          <a:p>
            <a:r>
              <a:rPr lang="ru-RU" sz="900" b="0" i="0" kern="1200" dirty="0" smtClean="0">
                <a:solidFill>
                  <a:schemeClr val="tx1"/>
                </a:solidFill>
                <a:effectLst/>
                <a:latin typeface="Segoe" pitchFamily="34" charset="0"/>
                <a:ea typeface="+mn-ea"/>
                <a:cs typeface="+mn-cs"/>
              </a:rPr>
              <a:t>Большинство коллекций выглядят как обычный список элементов. Но есть и экзотические коллекции, построенные на основе деревьев, графов и других сложных структур данных.</a:t>
            </a:r>
          </a:p>
          <a:p>
            <a:r>
              <a:rPr lang="ru-RU" sz="900" b="0" i="0" kern="1200" dirty="0" smtClean="0">
                <a:solidFill>
                  <a:schemeClr val="tx1"/>
                </a:solidFill>
                <a:effectLst/>
                <a:latin typeface="Segoe" pitchFamily="34" charset="0"/>
                <a:ea typeface="+mn-ea"/>
                <a:cs typeface="+mn-cs"/>
              </a:rPr>
              <a:t>Но как бы ни была структурирована коллекция, пользователь должен иметь возможность последовательно обходить её элементы, чтобы проделывать с ними какие-то действия.</a:t>
            </a:r>
          </a:p>
          <a:p>
            <a:r>
              <a:rPr lang="ru-RU" sz="900" b="0" i="0" kern="1200" dirty="0" smtClean="0">
                <a:solidFill>
                  <a:schemeClr val="tx1"/>
                </a:solidFill>
                <a:effectLst/>
                <a:latin typeface="Segoe" pitchFamily="34" charset="0"/>
                <a:ea typeface="+mn-ea"/>
                <a:cs typeface="+mn-cs"/>
              </a:rPr>
              <a:t>Но каким способом следует перемещаться по сложной структуре данных? Например, сегодня может быть достаточным обход дерева в глубину, но завтра потребуется возможность перемещаться по дереву в ширину. А на следующей неделе и того хуже — понадобится обход коллекции в случайном порядке.</a:t>
            </a:r>
          </a:p>
          <a:p>
            <a:r>
              <a:rPr lang="ru-RU" dirty="0" smtClean="0">
                <a:effectLst/>
              </a:rPr>
              <a:t>Одну и ту же коллекцию можно обходить разными способами.</a:t>
            </a:r>
          </a:p>
          <a:p>
            <a:r>
              <a:rPr lang="ru-RU" sz="900" b="0" i="0" kern="1200" dirty="0" smtClean="0">
                <a:solidFill>
                  <a:schemeClr val="tx1"/>
                </a:solidFill>
                <a:effectLst/>
                <a:latin typeface="Segoe" pitchFamily="34" charset="0"/>
                <a:ea typeface="+mn-ea"/>
                <a:cs typeface="+mn-cs"/>
              </a:rPr>
              <a:t>Добавляя всё новые алгоритмы в код коллекции, вы понемногу размываете её основную функцию, которая заключается в эффективном хранении данных. Некоторые алгоритмы могут быть и вовсе слишком «заточены» под определённое приложение и смотреться дико в общем классе коллекции.</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Идея паттерна Итератор состоит в том, чтобы вынести поведение обхода коллекции из самой коллекции в отдельный класс.</a:t>
            </a:r>
          </a:p>
          <a:p>
            <a:r>
              <a:rPr lang="ru-RU" dirty="0" smtClean="0">
                <a:effectLst/>
              </a:rPr>
              <a:t>Итераторы содержат код обхода коллекции. Одну коллекцию могут обходить сразу несколько итераторов.</a:t>
            </a:r>
          </a:p>
          <a:p>
            <a:r>
              <a:rPr lang="ru-RU" sz="900" b="0" i="0" kern="1200" dirty="0" smtClean="0">
                <a:solidFill>
                  <a:schemeClr val="tx1"/>
                </a:solidFill>
                <a:effectLst/>
                <a:latin typeface="Segoe" pitchFamily="34" charset="0"/>
                <a:ea typeface="+mn-ea"/>
                <a:cs typeface="+mn-cs"/>
              </a:rPr>
              <a:t>Объект-итератор будет отслеживать состояние обхода, текущую позицию в коллекции и сколько элементов ещё осталось обойти. Одну и ту же коллекцию смогут одновременно обходить различные итераторы, а сама коллекция не будет даже знать об этом.</a:t>
            </a:r>
          </a:p>
          <a:p>
            <a:r>
              <a:rPr lang="ru-RU" sz="900" b="0" i="0" kern="1200" dirty="0" smtClean="0">
                <a:solidFill>
                  <a:schemeClr val="tx1"/>
                </a:solidFill>
                <a:effectLst/>
                <a:latin typeface="Segoe" pitchFamily="34" charset="0"/>
                <a:ea typeface="+mn-ea"/>
                <a:cs typeface="+mn-cs"/>
              </a:rPr>
              <a:t>К тому же, если вам понадобится добавить новый способ обхода, вы сможете создать отдельный класс итератора, не изменяя существующий код коллекции.</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Вы планируете полететь в Рим и обойти все достопримечательности за пару дней. Но приехав, вы можете долго петлять узкими улочками, пытаясь найти Колизей.</a:t>
            </a:r>
          </a:p>
          <a:p>
            <a:r>
              <a:rPr lang="ru-RU" sz="900" b="0" i="0" kern="1200" dirty="0" smtClean="0">
                <a:solidFill>
                  <a:schemeClr val="tx1"/>
                </a:solidFill>
                <a:effectLst/>
                <a:latin typeface="Segoe" pitchFamily="34" charset="0"/>
                <a:ea typeface="+mn-ea"/>
                <a:cs typeface="+mn-cs"/>
              </a:rPr>
              <a:t>Если у вас ограниченный бюджет — не беда. Вы можете воспользоваться виртуальным гидом, скачанным на телефон, который позволит отфильтровать только интересные вам точки. А можете плюнуть и нанять локального гида, который хоть и обойдётся в копеечку, но знает город как свои пять пальцев, и сможет посвятить вас во все городские легенды.</a:t>
            </a:r>
          </a:p>
          <a:p>
            <a:r>
              <a:rPr lang="ru-RU" sz="900" b="0" i="0" kern="1200" dirty="0" smtClean="0">
                <a:solidFill>
                  <a:schemeClr val="tx1"/>
                </a:solidFill>
                <a:effectLst/>
                <a:latin typeface="Segoe" pitchFamily="34" charset="0"/>
                <a:ea typeface="+mn-ea"/>
                <a:cs typeface="+mn-cs"/>
              </a:rPr>
              <a:t>Таким образом, Рим выступает коллекцией достопримечательностей, а ваш мозг, навигатор или гид — итератором по коллекции. Вы, как клиентский код, можете выбрать один из итераторов, отталкиваясь от решаемой задачи и доступных ресурсов.</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132747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паттерн </a:t>
            </a:r>
            <a:r>
              <a:rPr lang="ru-RU" sz="900" b="1" i="0" kern="1200" dirty="0" smtClean="0">
                <a:solidFill>
                  <a:schemeClr val="tx1"/>
                </a:solidFill>
                <a:effectLst/>
                <a:latin typeface="Segoe" pitchFamily="34" charset="0"/>
                <a:ea typeface="+mn-ea"/>
                <a:cs typeface="+mn-cs"/>
              </a:rPr>
              <a:t>Итератор</a:t>
            </a:r>
            <a:r>
              <a:rPr lang="ru-RU" sz="900" b="0" i="0" kern="1200" dirty="0" smtClean="0">
                <a:solidFill>
                  <a:schemeClr val="tx1"/>
                </a:solidFill>
                <a:effectLst/>
                <a:latin typeface="Segoe" pitchFamily="34" charset="0"/>
                <a:ea typeface="+mn-ea"/>
                <a:cs typeface="+mn-cs"/>
              </a:rPr>
              <a:t> используется для реализации обхода нестандартной коллекции, которая инкапсулирует доступ к социальному графу </a:t>
            </a:r>
            <a:r>
              <a:rPr lang="ru-RU" sz="900" b="0" i="0" kern="1200" dirty="0" err="1" smtClean="0">
                <a:solidFill>
                  <a:schemeClr val="tx1"/>
                </a:solidFill>
                <a:effectLst/>
                <a:latin typeface="Segoe" pitchFamily="34" charset="0"/>
                <a:ea typeface="+mn-ea"/>
                <a:cs typeface="+mn-cs"/>
              </a:rPr>
              <a:t>Facebook</a:t>
            </a:r>
            <a:r>
              <a:rPr lang="ru-RU" sz="900" b="0" i="0" kern="1200" dirty="0" smtClean="0">
                <a:solidFill>
                  <a:schemeClr val="tx1"/>
                </a:solidFill>
                <a:effectLst/>
                <a:latin typeface="Segoe" pitchFamily="34" charset="0"/>
                <a:ea typeface="+mn-ea"/>
                <a:cs typeface="+mn-cs"/>
              </a:rPr>
              <a:t>. Коллекция предоставляет несколько итераторов, которые могут по-разному обходить профили людей.</a:t>
            </a:r>
          </a:p>
          <a:p>
            <a:r>
              <a:rPr lang="ru-RU" dirty="0" smtClean="0">
                <a:effectLst/>
              </a:rPr>
              <a:t>Пример обхода социальных профилей через итератор.</a:t>
            </a:r>
          </a:p>
          <a:p>
            <a:r>
              <a:rPr lang="ru-RU" sz="900" b="0" i="0" kern="1200" dirty="0" smtClean="0">
                <a:solidFill>
                  <a:schemeClr val="tx1"/>
                </a:solidFill>
                <a:effectLst/>
                <a:latin typeface="Segoe" pitchFamily="34" charset="0"/>
                <a:ea typeface="+mn-ea"/>
                <a:cs typeface="+mn-cs"/>
              </a:rPr>
              <a:t>Так, итератор друзей перебирает всех друзей профиля, а итератор коллег — фильтрует друзей по принадлежности к компании профиля. Все итераторы реализуют общий интерфейс, который позволяет клиентам работать с профилями, не вникая в детали работы с социальной сетью (например, в авторизацию, отправку REST-запросов и т. д.)</a:t>
            </a:r>
          </a:p>
          <a:p>
            <a:r>
              <a:rPr lang="ru-RU" sz="900" b="0" i="0" kern="1200" dirty="0" smtClean="0">
                <a:solidFill>
                  <a:schemeClr val="tx1"/>
                </a:solidFill>
                <a:effectLst/>
                <a:latin typeface="Segoe" pitchFamily="34" charset="0"/>
                <a:ea typeface="+mn-ea"/>
                <a:cs typeface="+mn-cs"/>
              </a:rPr>
              <a:t>Кроме того, Итератор избавляет код от привязки к конкретным классам коллекций. Это позволяет добавить поддержку другого вида коллекций (например, </a:t>
            </a:r>
            <a:r>
              <a:rPr lang="ru-RU" sz="900" b="0" i="0" kern="1200" dirty="0" err="1" smtClean="0">
                <a:solidFill>
                  <a:schemeClr val="tx1"/>
                </a:solidFill>
                <a:effectLst/>
                <a:latin typeface="Segoe" pitchFamily="34" charset="0"/>
                <a:ea typeface="+mn-ea"/>
                <a:cs typeface="+mn-cs"/>
              </a:rPr>
              <a:t>LinkedIn</a:t>
            </a:r>
            <a:r>
              <a:rPr lang="ru-RU" sz="900" b="0" i="0" kern="1200" dirty="0" smtClean="0">
                <a:solidFill>
                  <a:schemeClr val="tx1"/>
                </a:solidFill>
                <a:effectLst/>
                <a:latin typeface="Segoe" pitchFamily="34" charset="0"/>
                <a:ea typeface="+mn-ea"/>
                <a:cs typeface="+mn-cs"/>
              </a:rPr>
              <a:t>), не меняя клиентский код, который работает с итераторами и коллекциями.</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423178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1" i="0" kern="1200" dirty="0" smtClean="0">
                <a:solidFill>
                  <a:schemeClr val="tx1"/>
                </a:solidFill>
                <a:effectLst/>
                <a:latin typeface="Segoe" pitchFamily="34" charset="0"/>
                <a:ea typeface="+mn-ea"/>
                <a:cs typeface="+mn-cs"/>
              </a:rPr>
              <a:t>Когда у вас есть сложная структура данных, и вы хотите скрыть от клиента детали её реализации (из-за сложности или вопросов безопасности).</a:t>
            </a:r>
          </a:p>
          <a:p>
            <a:r>
              <a:rPr lang="ru-RU" sz="900" b="0" i="0" kern="1200" dirty="0" smtClean="0">
                <a:solidFill>
                  <a:schemeClr val="tx1"/>
                </a:solidFill>
                <a:effectLst/>
                <a:latin typeface="Segoe" pitchFamily="34" charset="0"/>
                <a:ea typeface="+mn-ea"/>
                <a:cs typeface="+mn-cs"/>
              </a:rPr>
              <a:t> Итератор предоставляет клиенту всего несколько простых методов перебора элементов коллекции. Это не только упрощает доступ к коллекции, но и защищает её данные от неосторожных или злоумышленных действий.</a:t>
            </a:r>
          </a:p>
          <a:p>
            <a:r>
              <a:rPr lang="ru-RU" sz="900" b="1" i="0" kern="1200" dirty="0" smtClean="0">
                <a:solidFill>
                  <a:schemeClr val="tx1"/>
                </a:solidFill>
                <a:effectLst/>
                <a:latin typeface="Segoe" pitchFamily="34" charset="0"/>
                <a:ea typeface="+mn-ea"/>
                <a:cs typeface="+mn-cs"/>
              </a:rPr>
              <a:t> Когда вам нужно иметь несколько вариантов обхода одной и той же структуры данных.</a:t>
            </a:r>
          </a:p>
          <a:p>
            <a:r>
              <a:rPr lang="ru-RU" sz="900" b="0" i="0" kern="1200" dirty="0" smtClean="0">
                <a:solidFill>
                  <a:schemeClr val="tx1"/>
                </a:solidFill>
                <a:effectLst/>
                <a:latin typeface="Segoe" pitchFamily="34" charset="0"/>
                <a:ea typeface="+mn-ea"/>
                <a:cs typeface="+mn-cs"/>
              </a:rPr>
              <a:t> Нетривиальные алгоритмы обхода структуры данных могут иметь довольно объёмный код. Этот код будет захламлять всё вокруг — будь то сам класс коллекции или часть бизнес-логики программы. Применив итератор, вы можете выделить код обхода структуры данных в собственный класс, упростив поддержку остального кода.</a:t>
            </a:r>
          </a:p>
          <a:p>
            <a:r>
              <a:rPr lang="ru-RU" sz="900" b="1" i="0" kern="1200" dirty="0" smtClean="0">
                <a:solidFill>
                  <a:schemeClr val="tx1"/>
                </a:solidFill>
                <a:effectLst/>
                <a:latin typeface="Segoe" pitchFamily="34" charset="0"/>
                <a:ea typeface="+mn-ea"/>
                <a:cs typeface="+mn-cs"/>
              </a:rPr>
              <a:t> Когда вам хочется иметь единый интерфейс обхода различных структур данных.</a:t>
            </a:r>
          </a:p>
          <a:p>
            <a:r>
              <a:rPr lang="ru-RU" sz="900" b="0" i="0" kern="1200" dirty="0" smtClean="0">
                <a:solidFill>
                  <a:schemeClr val="tx1"/>
                </a:solidFill>
                <a:effectLst/>
                <a:latin typeface="Segoe" pitchFamily="34" charset="0"/>
                <a:ea typeface="+mn-ea"/>
                <a:cs typeface="+mn-cs"/>
              </a:rPr>
              <a:t> Итератор позволяет вынести реализации различных вариантов обхода в подклассы. Это позволит легко </a:t>
            </a:r>
            <a:r>
              <a:rPr lang="ru-RU" sz="900" b="0" i="0" kern="1200" dirty="0" err="1" smtClean="0">
                <a:solidFill>
                  <a:schemeClr val="tx1"/>
                </a:solidFill>
                <a:effectLst/>
                <a:latin typeface="Segoe" pitchFamily="34" charset="0"/>
                <a:ea typeface="+mn-ea"/>
                <a:cs typeface="+mn-cs"/>
              </a:rPr>
              <a:t>взаимозаменять</a:t>
            </a:r>
            <a:r>
              <a:rPr lang="ru-RU" sz="900" b="0" i="0" kern="1200" dirty="0" smtClean="0">
                <a:solidFill>
                  <a:schemeClr val="tx1"/>
                </a:solidFill>
                <a:effectLst/>
                <a:latin typeface="Segoe" pitchFamily="34" charset="0"/>
                <a:ea typeface="+mn-ea"/>
                <a:cs typeface="+mn-cs"/>
              </a:rPr>
              <a:t> объекты итераторов, в зависимости от того, с какой структурой данных приходится работать.</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3061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12</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5/23/2022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dirty="0" smtClean="0"/>
              <a:t>Объектно-ориентированное моделирование</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2062103"/>
          </a:xfrm>
          <a:prstGeom prst="rect">
            <a:avLst/>
          </a:prstGeom>
        </p:spPr>
        <p:txBody>
          <a:bodyPr>
            <a:spAutoFit/>
          </a:bodyPr>
          <a:lstStyle/>
          <a:p>
            <a:pPr algn="ctr"/>
            <a:r>
              <a:rPr lang="ru-RU" sz="3200" dirty="0">
                <a:solidFill>
                  <a:schemeClr val="accent1"/>
                </a:solidFill>
                <a:latin typeface="+mj-lt"/>
                <a:ea typeface="+mj-ea"/>
                <a:cs typeface="+mj-cs"/>
              </a:rPr>
              <a:t>Поведенческие паттерны проектирования</a:t>
            </a:r>
          </a:p>
          <a:p>
            <a:pPr algn="ctr" defTabSz="457200" eaLnBrk="1" hangingPunct="1"/>
            <a:r>
              <a:rPr lang="ru-RU" sz="3200" dirty="0" smtClean="0">
                <a:solidFill>
                  <a:schemeClr val="accent1"/>
                </a:solidFill>
                <a:latin typeface="+mj-lt"/>
                <a:ea typeface="+mj-ea"/>
                <a:cs typeface="+mj-cs"/>
              </a:rPr>
              <a:t>Итератор</a:t>
            </a:r>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sp>
        <p:nvSpPr>
          <p:cNvPr id="3" name="Объект 2"/>
          <p:cNvSpPr>
            <a:spLocks noGrp="1"/>
          </p:cNvSpPr>
          <p:nvPr>
            <p:ph idx="1"/>
          </p:nvPr>
        </p:nvSpPr>
        <p:spPr>
          <a:xfrm>
            <a:off x="609600" y="660400"/>
            <a:ext cx="6347714" cy="6197600"/>
          </a:xfrm>
        </p:spPr>
        <p:txBody>
          <a:bodyPr>
            <a:normAutofit fontScale="92500" lnSpcReduction="10000"/>
          </a:bodyPr>
          <a:lstStyle/>
          <a:p>
            <a:pPr>
              <a:buFont typeface="+mj-lt"/>
              <a:buAutoNum type="arabicPeriod"/>
            </a:pPr>
            <a:r>
              <a:rPr lang="ru-RU" dirty="0"/>
              <a:t>Создайте общий интерфейс итераторов. Обязательный минимум — это операция получения следующего элемента коллекции. Но для удобства можно предусмотреть и другое. Например, методы для получения предыдущего элемента, текущей позиции, проверки окончания обхода и прочие.</a:t>
            </a:r>
          </a:p>
          <a:p>
            <a:pPr>
              <a:buFont typeface="+mj-lt"/>
              <a:buAutoNum type="arabicPeriod"/>
            </a:pPr>
            <a:r>
              <a:rPr lang="ru-RU" dirty="0"/>
              <a:t>Создайте интерфейс коллекции и опишите в нём метод получения итератора. Важно, чтобы сигнатура метода возвращала общий интерфейс итераторов, а не один из конкретных итераторов.</a:t>
            </a:r>
          </a:p>
          <a:p>
            <a:pPr>
              <a:buFont typeface="+mj-lt"/>
              <a:buAutoNum type="arabicPeriod"/>
            </a:pPr>
            <a:r>
              <a:rPr lang="ru-RU" dirty="0"/>
              <a:t>Создайте классы конкретных итераторов для тех коллекций, которые нужно обходить с помощью паттерна. Итератор должен быть привязан только к одному объекту коллекции. Обычно эта связь устанавливается через конструктор.</a:t>
            </a:r>
          </a:p>
          <a:p>
            <a:pPr>
              <a:buFont typeface="+mj-lt"/>
              <a:buAutoNum type="arabicPeriod"/>
            </a:pPr>
            <a:r>
              <a:rPr lang="ru-RU" dirty="0"/>
              <a:t>Реализуйте методы получения итератора в конкретных классах коллекций. Они должны создавать новый итератор того класса, который способен работать с данным типом коллекции. Коллекция должна передавать ссылку на собственный объект в конструктор итератора.</a:t>
            </a:r>
          </a:p>
          <a:p>
            <a:pPr>
              <a:buFont typeface="+mj-lt"/>
              <a:buAutoNum type="arabicPeriod"/>
            </a:pPr>
            <a:r>
              <a:rPr lang="ru-RU" dirty="0"/>
              <a:t>В клиентском коде и в классах коллекций не должно остаться кода обхода элементов. Клиент должен получать новый итератор из объекта коллекции каждый раз, когда ему нужно перебрать её элементы.</a:t>
            </a:r>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3253928699"/>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b="1" dirty="0" smtClean="0"/>
              <a:t>Итератор</a:t>
            </a:r>
            <a:endParaRPr lang="ru-RU" dirty="0"/>
          </a:p>
        </p:txBody>
      </p:sp>
      <p:sp>
        <p:nvSpPr>
          <p:cNvPr id="3" name="Объект 2"/>
          <p:cNvSpPr>
            <a:spLocks noGrp="1"/>
          </p:cNvSpPr>
          <p:nvPr>
            <p:ph idx="1"/>
          </p:nvPr>
        </p:nvSpPr>
        <p:spPr>
          <a:xfrm>
            <a:off x="609598" y="660400"/>
            <a:ext cx="6347714" cy="3880773"/>
          </a:xfrm>
        </p:spPr>
        <p:txBody>
          <a:bodyPr>
            <a:normAutofit/>
          </a:bodyPr>
          <a:lstStyle/>
          <a:p>
            <a:r>
              <a:rPr lang="ru-RU" b="1" dirty="0"/>
              <a:t>Итератор</a:t>
            </a:r>
            <a:r>
              <a:rPr lang="ru-RU" dirty="0"/>
              <a:t> — это поведенческий паттерн проектирования, который даёт возможность последовательно обходить элементы составных объектов, не раскрывая их внутреннего представления.</a:t>
            </a: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2" descr="ÐÐ°ÑÑÐµÑÐ½ ÐÑÐµÑÐ°ÑÐ¾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816864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2050" name="Picture 2" descr="Ð Ð°Ð·Ð½ÑÐµ ÑÐ¸Ð¿Ñ ÐºÐ¾Ð»Ð»ÐµÐºÑÐ¸Ð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38985"/>
            <a:ext cx="6965865" cy="14216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Ð´Ð½Ñ Ð¸ ÑÑ Ð¶Ðµ ÐºÐ¾Ð»Ð»ÐµÐºÑÐ¸Ñ Ð¼Ð¾Ð¶Ð½Ð¾ Ð¾Ð±ÑÐ¾Ð´Ð¸ÑÑ ÑÐ°Ð·Ð½ÑÐ¼Ð¸ ÑÐ¿Ð¾ÑÐ¾Ð±Ð°Ð¼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53484"/>
            <a:ext cx="8465323" cy="225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08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ÐÑÐµÑÐ°ÑÐ¾ÑÑ ÑÐ¾Ð´ÐµÑÐ¶Ð°Ñ ÐºÐ¾Ð´ Ð¾Ð±ÑÐ¾Ð´Ð° ÐºÐ¾Ð»Ð»ÐµÐºÑ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228600"/>
            <a:ext cx="5512339"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4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Аналогия из жизни</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4098" name="Picture 2" descr="ÐÐ°ÑÐ¸Ð°Ð½ÑÑ Ð¿ÑÐ¾Ð³ÑÐ»Ð¾Ðº Ð¿Ð¾ Ð Ð¸Ð¼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45312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12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Прямоугольник 4"/>
          <p:cNvSpPr/>
          <p:nvPr/>
        </p:nvSpPr>
        <p:spPr>
          <a:xfrm>
            <a:off x="118648" y="1059588"/>
            <a:ext cx="2091152" cy="830997"/>
          </a:xfrm>
          <a:prstGeom prst="rect">
            <a:avLst/>
          </a:prstGeom>
        </p:spPr>
        <p:txBody>
          <a:bodyPr wrap="square">
            <a:spAutoFit/>
          </a:bodyPr>
          <a:lstStyle/>
          <a:p>
            <a:r>
              <a:rPr lang="ru-RU" sz="1200" b="1" dirty="0" smtClean="0"/>
              <a:t>1. Итератор</a:t>
            </a:r>
            <a:r>
              <a:rPr lang="ru-RU" sz="1200" dirty="0"/>
              <a:t> описывает интерфейс для доступа и обхода элементов коллекции.</a:t>
            </a:r>
          </a:p>
        </p:txBody>
      </p:sp>
      <p:sp>
        <p:nvSpPr>
          <p:cNvPr id="6" name="Прямоугольник 5"/>
          <p:cNvSpPr/>
          <p:nvPr/>
        </p:nvSpPr>
        <p:spPr>
          <a:xfrm>
            <a:off x="153905" y="3601135"/>
            <a:ext cx="2091152" cy="2893100"/>
          </a:xfrm>
          <a:prstGeom prst="rect">
            <a:avLst/>
          </a:prstGeom>
        </p:spPr>
        <p:txBody>
          <a:bodyPr wrap="square">
            <a:spAutoFit/>
          </a:bodyPr>
          <a:lstStyle/>
          <a:p>
            <a:r>
              <a:rPr lang="ru-RU" sz="1400" b="1" dirty="0" smtClean="0"/>
              <a:t>2. Конкретный итератор </a:t>
            </a:r>
            <a:r>
              <a:rPr lang="ru-RU" sz="1400" dirty="0" smtClean="0"/>
              <a:t>реализует </a:t>
            </a:r>
            <a:r>
              <a:rPr lang="ru-RU" sz="1400" dirty="0"/>
              <a:t>алгоритм обхода какой-то конкретной коллекции. Объект итератора должен сам отслеживать текущую позицию при обходе коллекции, чтобы отдельные итераторы могли обходить одну и ту же коллекцию независимо.</a:t>
            </a:r>
          </a:p>
        </p:txBody>
      </p:sp>
      <p:sp>
        <p:nvSpPr>
          <p:cNvPr id="7" name="Прямоугольник 6"/>
          <p:cNvSpPr/>
          <p:nvPr/>
        </p:nvSpPr>
        <p:spPr>
          <a:xfrm>
            <a:off x="6611001" y="649888"/>
            <a:ext cx="2437647" cy="3323987"/>
          </a:xfrm>
          <a:prstGeom prst="rect">
            <a:avLst/>
          </a:prstGeom>
        </p:spPr>
        <p:txBody>
          <a:bodyPr wrap="square">
            <a:spAutoFit/>
          </a:bodyPr>
          <a:lstStyle/>
          <a:p>
            <a:r>
              <a:rPr lang="ru-RU" sz="1400" b="1" dirty="0" smtClean="0"/>
              <a:t>3. </a:t>
            </a:r>
            <a:r>
              <a:rPr lang="ru-RU" sz="1400" b="1"/>
              <a:t>К</a:t>
            </a:r>
            <a:r>
              <a:rPr lang="ru-RU" sz="1400" b="1" smtClean="0"/>
              <a:t>оллекция</a:t>
            </a:r>
            <a:r>
              <a:rPr lang="ru-RU" sz="1400" dirty="0"/>
              <a:t> описывает интерфейс получения итератора из коллекции. Как мы уже говорили, коллекции не всегда являются списком. Это может быть и база данных, и удалённое API, и даже дерево </a:t>
            </a:r>
            <a:r>
              <a:rPr lang="ru-RU" sz="1400" b="1" dirty="0"/>
              <a:t>Компоновщика</a:t>
            </a:r>
            <a:r>
              <a:rPr lang="ru-RU" sz="1400" dirty="0"/>
              <a:t>. Поэтому сама коллекция может создавать итераторы, так как она знает, какие именно итераторы способны с ней работать.</a:t>
            </a:r>
          </a:p>
        </p:txBody>
      </p:sp>
      <p:sp>
        <p:nvSpPr>
          <p:cNvPr id="8" name="Прямоугольник 7"/>
          <p:cNvSpPr/>
          <p:nvPr/>
        </p:nvSpPr>
        <p:spPr>
          <a:xfrm>
            <a:off x="5696363" y="3968899"/>
            <a:ext cx="3251579" cy="2031325"/>
          </a:xfrm>
          <a:prstGeom prst="rect">
            <a:avLst/>
          </a:prstGeom>
        </p:spPr>
        <p:txBody>
          <a:bodyPr wrap="square">
            <a:spAutoFit/>
          </a:bodyPr>
          <a:lstStyle/>
          <a:p>
            <a:r>
              <a:rPr lang="ru-RU" sz="1400" b="1" dirty="0" smtClean="0"/>
              <a:t>4. Конкретная коллекция </a:t>
            </a:r>
            <a:r>
              <a:rPr lang="ru-RU" sz="1400" dirty="0" smtClean="0"/>
              <a:t>возвращает </a:t>
            </a:r>
            <a:r>
              <a:rPr lang="ru-RU" sz="1400" dirty="0"/>
              <a:t>новый экземпляр определённого конкретного итератора, связав его с текущим объектом коллекции. Обратите внимание, что сигнатура метода возвращает интерфейс итератора. Это позволяет клиенту не зависеть от конкретных классов итераторов.</a:t>
            </a:r>
          </a:p>
        </p:txBody>
      </p:sp>
      <p:sp>
        <p:nvSpPr>
          <p:cNvPr id="11" name="Прямоугольник 10"/>
          <p:cNvSpPr/>
          <p:nvPr/>
        </p:nvSpPr>
        <p:spPr>
          <a:xfrm>
            <a:off x="2463421" y="4541173"/>
            <a:ext cx="3251579" cy="1815882"/>
          </a:xfrm>
          <a:prstGeom prst="rect">
            <a:avLst/>
          </a:prstGeom>
        </p:spPr>
        <p:txBody>
          <a:bodyPr wrap="square">
            <a:spAutoFit/>
          </a:bodyPr>
          <a:lstStyle/>
          <a:p>
            <a:r>
              <a:rPr lang="ru-RU" sz="1400" b="1" dirty="0" smtClean="0"/>
              <a:t>5. Клиент</a:t>
            </a:r>
            <a:r>
              <a:rPr lang="ru-RU" sz="1400" dirty="0"/>
              <a:t> работает со всеми объектами через интерфейсы коллекции и итератора. Так клиентский код не зависит от конкретных классов, что позволяет применять различные итераторы, не изменяя существующий код программы.</a:t>
            </a:r>
          </a:p>
        </p:txBody>
      </p:sp>
      <p:pic>
        <p:nvPicPr>
          <p:cNvPr id="5122" name="Picture 2" descr="Ð¡ÑÑÑÐºÑÑÑÐ° ÐºÐ»Ð°ÑÑÐ¾Ð² Ð¿Ð°ÑÑÐµÑÐ½Ð° ÐÑÐµÑÐ°ÑÐ¾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001" y="2942"/>
            <a:ext cx="4572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8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6146" name="Picture 2" descr="Ð¡ÑÑÑÐºÑÑÑÐ° ÐºÐ»Ð°ÑÑÐ¾Ð² Ð¿ÑÐ¸Ð¼ÐµÑÐ° Ð¿Ð°ÑÑÐµÑÐ½Ð° ÐÑÐµÑÐ°ÑÐ¾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6477000" cy="680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
        <p:nvSpPr>
          <p:cNvPr id="6" name="Прямоугольник 5"/>
          <p:cNvSpPr/>
          <p:nvPr/>
        </p:nvSpPr>
        <p:spPr>
          <a:xfrm>
            <a:off x="0" y="0"/>
            <a:ext cx="9144000" cy="261610"/>
          </a:xfrm>
          <a:prstGeom prst="rect">
            <a:avLst/>
          </a:prstGeom>
        </p:spPr>
        <p:txBody>
          <a:bodyPr wrap="square" numCol="2">
            <a:spAutoFit/>
          </a:bodyPr>
          <a:lstStyle/>
          <a:p>
            <a:endParaRPr lang="ru-RU" sz="1100" dirty="0">
              <a:solidFill>
                <a:srgbClr val="000000"/>
              </a:solidFill>
              <a:latin typeface="Consolas" panose="020B0609020204030204" pitchFamily="49" charset="0"/>
            </a:endParaRPr>
          </a:p>
        </p:txBody>
      </p:sp>
      <p:sp>
        <p:nvSpPr>
          <p:cNvPr id="7" name="Прямоугольник 6"/>
          <p:cNvSpPr/>
          <p:nvPr/>
        </p:nvSpPr>
        <p:spPr>
          <a:xfrm>
            <a:off x="0" y="0"/>
            <a:ext cx="9144000" cy="6740307"/>
          </a:xfrm>
          <a:prstGeom prst="rect">
            <a:avLst/>
          </a:prstGeom>
        </p:spPr>
        <p:txBody>
          <a:bodyPr wrap="square" numCol="2">
            <a:spAutoFit/>
          </a:bodyPr>
          <a:lstStyle/>
          <a:p>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MainApp</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static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Main()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ConcreteAggregate</a:t>
            </a:r>
            <a:r>
              <a:rPr lang="en-US" sz="1100" dirty="0">
                <a:solidFill>
                  <a:srgbClr val="000000"/>
                </a:solidFill>
                <a:latin typeface="Consolas" panose="020B0609020204030204" pitchFamily="49" charset="0"/>
              </a:rPr>
              <a:t> a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ConcreteAggregate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a[0] = </a:t>
            </a:r>
            <a:r>
              <a:rPr lang="en-US" sz="1100" dirty="0">
                <a:solidFill>
                  <a:srgbClr val="A31515"/>
                </a:solidFill>
                <a:latin typeface="Consolas" panose="020B0609020204030204" pitchFamily="49" charset="0"/>
              </a:rPr>
              <a:t>"Item A"</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a[1] = </a:t>
            </a:r>
            <a:r>
              <a:rPr lang="en-US" sz="1100" dirty="0">
                <a:solidFill>
                  <a:srgbClr val="A31515"/>
                </a:solidFill>
                <a:latin typeface="Consolas" panose="020B0609020204030204" pitchFamily="49" charset="0"/>
              </a:rPr>
              <a:t>"Item B"</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a[2] = </a:t>
            </a:r>
            <a:r>
              <a:rPr lang="en-US" sz="1100" dirty="0">
                <a:solidFill>
                  <a:srgbClr val="A31515"/>
                </a:solidFill>
                <a:latin typeface="Consolas" panose="020B0609020204030204" pitchFamily="49" charset="0"/>
              </a:rPr>
              <a:t>"Item C"</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a[3] = </a:t>
            </a:r>
            <a:r>
              <a:rPr lang="en-US" sz="1100" dirty="0">
                <a:solidFill>
                  <a:srgbClr val="A31515"/>
                </a:solidFill>
                <a:latin typeface="Consolas" panose="020B0609020204030204" pitchFamily="49" charset="0"/>
              </a:rPr>
              <a:t>"Item D"</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ConcreteIterator</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ConcreteIterator</a:t>
            </a:r>
            <a:r>
              <a:rPr lang="en-US" sz="1100" dirty="0">
                <a:solidFill>
                  <a:srgbClr val="000000"/>
                </a:solidFill>
                <a:latin typeface="Consolas" panose="020B0609020204030204" pitchFamily="49" charset="0"/>
              </a:rPr>
              <a:t>(a);</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Console.WriteLine</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"Iterating over collection:"</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item = </a:t>
            </a:r>
            <a:r>
              <a:rPr lang="en-US" sz="1100" dirty="0" err="1">
                <a:solidFill>
                  <a:srgbClr val="000000"/>
                </a:solidFill>
                <a:latin typeface="Consolas" panose="020B0609020204030204" pitchFamily="49" charset="0"/>
              </a:rPr>
              <a:t>i.First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while</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i.IsDone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Console.WriteLine</a:t>
            </a:r>
            <a:r>
              <a:rPr lang="en-US" sz="1100" dirty="0">
                <a:solidFill>
                  <a:srgbClr val="000000"/>
                </a:solidFill>
                <a:latin typeface="Consolas" panose="020B0609020204030204" pitchFamily="49" charset="0"/>
              </a:rPr>
              <a:t>(item);</a:t>
            </a:r>
          </a:p>
          <a:p>
            <a:r>
              <a:rPr lang="en-US" sz="1100" dirty="0">
                <a:solidFill>
                  <a:srgbClr val="000000"/>
                </a:solidFill>
                <a:latin typeface="Consolas" panose="020B0609020204030204" pitchFamily="49" charset="0"/>
              </a:rPr>
              <a:t>            item = </a:t>
            </a:r>
            <a:r>
              <a:rPr lang="en-US" sz="1100" dirty="0" err="1">
                <a:solidFill>
                  <a:srgbClr val="000000"/>
                </a:solidFill>
                <a:latin typeface="Consolas" panose="020B0609020204030204" pitchFamily="49" charset="0"/>
              </a:rPr>
              <a:t>i.Next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Console.ReadKey</a:t>
            </a:r>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Aggregate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Iterator </a:t>
            </a:r>
            <a:r>
              <a:rPr lang="en-US" sz="1100" dirty="0" err="1">
                <a:solidFill>
                  <a:srgbClr val="000000"/>
                </a:solidFill>
                <a:latin typeface="Consolas" panose="020B0609020204030204" pitchFamily="49" charset="0"/>
              </a:rPr>
              <a:t>CreateIterator</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Count {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protected</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set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this</a:t>
            </a:r>
            <a:r>
              <a:rPr lang="en-US" sz="1100" dirty="0">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index] {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set</a:t>
            </a:r>
            <a:r>
              <a:rPr lang="en-US"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ConcreteAggregate</a:t>
            </a:r>
            <a:r>
              <a:rPr lang="en-US" sz="1100" dirty="0">
                <a:solidFill>
                  <a:srgbClr val="000000"/>
                </a:solidFill>
                <a:latin typeface="Consolas" panose="020B0609020204030204" pitchFamily="49" charset="0"/>
              </a:rPr>
              <a:t> : Aggregate{</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readonly</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ArrayList</a:t>
            </a:r>
            <a:r>
              <a:rPr lang="en-US" sz="1100" dirty="0">
                <a:solidFill>
                  <a:srgbClr val="000000"/>
                </a:solidFill>
                <a:latin typeface="Consolas" panose="020B0609020204030204" pitchFamily="49" charset="0"/>
              </a:rPr>
              <a:t> _items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ArrayList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Iterator </a:t>
            </a:r>
            <a:r>
              <a:rPr lang="en-US" sz="1100" dirty="0" err="1">
                <a:solidFill>
                  <a:srgbClr val="000000"/>
                </a:solidFill>
                <a:latin typeface="Consolas" panose="020B0609020204030204" pitchFamily="49" charset="0"/>
              </a:rPr>
              <a:t>CreateIterator</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ConcreteIterator</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this</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Count{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_</a:t>
            </a:r>
            <a:r>
              <a:rPr lang="en-US" sz="1100" dirty="0" err="1">
                <a:solidFill>
                  <a:srgbClr val="000000"/>
                </a:solidFill>
                <a:latin typeface="Consolas" panose="020B0609020204030204" pitchFamily="49" charset="0"/>
              </a:rPr>
              <a:t>items.Count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protected</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set</a:t>
            </a:r>
            <a:r>
              <a:rPr lang="en-US" sz="1100" dirty="0">
                <a:solidFill>
                  <a:srgbClr val="000000"/>
                </a:solidFill>
                <a:latin typeface="Consolas" panose="020B0609020204030204" pitchFamily="49" charset="0"/>
              </a:rPr>
              <a:t> { }</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this</a:t>
            </a:r>
            <a:r>
              <a:rPr lang="en-US" sz="1100" dirty="0">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index]{</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_items[index];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set</a:t>
            </a:r>
            <a:r>
              <a:rPr lang="en-US" sz="1100" dirty="0">
                <a:solidFill>
                  <a:srgbClr val="000000"/>
                </a:solidFill>
                <a:latin typeface="Consolas" panose="020B0609020204030204" pitchFamily="49" charset="0"/>
              </a:rPr>
              <a:t> { _</a:t>
            </a:r>
            <a:r>
              <a:rPr lang="en-US" sz="1100" dirty="0" err="1">
                <a:solidFill>
                  <a:srgbClr val="000000"/>
                </a:solidFill>
                <a:latin typeface="Consolas" panose="020B0609020204030204" pitchFamily="49" charset="0"/>
              </a:rPr>
              <a:t>items.Insert</a:t>
            </a:r>
            <a:r>
              <a:rPr lang="en-US" sz="1100" dirty="0">
                <a:solidFill>
                  <a:srgbClr val="000000"/>
                </a:solidFill>
                <a:latin typeface="Consolas" panose="020B0609020204030204" pitchFamily="49" charset="0"/>
              </a:rPr>
              <a:t>(index, value); }</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endParaRPr lang="ru-RU" sz="1100" dirty="0" smtClean="0">
              <a:solidFill>
                <a:srgbClr val="0000FF"/>
              </a:solidFill>
              <a:latin typeface="Consolas" panose="020B0609020204030204" pitchFamily="49" charset="0"/>
            </a:endParaRPr>
          </a:p>
          <a:p>
            <a:endParaRPr lang="ru-RU" sz="1100" dirty="0" smtClean="0">
              <a:solidFill>
                <a:srgbClr val="0000FF"/>
              </a:solidFill>
              <a:latin typeface="Consolas" panose="020B0609020204030204" pitchFamily="49" charset="0"/>
            </a:endParaRPr>
          </a:p>
          <a:p>
            <a:endParaRPr lang="ru-RU" sz="1100" dirty="0" smtClean="0">
              <a:solidFill>
                <a:srgbClr val="0000FF"/>
              </a:solidFill>
              <a:latin typeface="Consolas" panose="020B0609020204030204" pitchFamily="49" charset="0"/>
            </a:endParaRPr>
          </a:p>
          <a:p>
            <a:endParaRPr lang="ru-RU" sz="1100" dirty="0">
              <a:solidFill>
                <a:srgbClr val="0000FF"/>
              </a:solidFill>
              <a:latin typeface="Consolas" panose="020B0609020204030204" pitchFamily="49" charset="0"/>
            </a:endParaRPr>
          </a:p>
          <a:p>
            <a:endParaRPr lang="ru-RU" sz="1100" dirty="0" smtClean="0">
              <a:solidFill>
                <a:srgbClr val="0000FF"/>
              </a:solidFill>
              <a:latin typeface="Consolas" panose="020B0609020204030204" pitchFamily="49" charset="0"/>
            </a:endParaRPr>
          </a:p>
          <a:p>
            <a:r>
              <a:rPr lang="en-US" sz="1100" dirty="0" smtClean="0">
                <a:solidFill>
                  <a:srgbClr val="0000FF"/>
                </a:solidFill>
                <a:latin typeface="Consolas" panose="020B0609020204030204" pitchFamily="49" charset="0"/>
              </a:rPr>
              <a:t>abstract</a:t>
            </a:r>
            <a:r>
              <a:rPr lang="en-US" sz="1100" dirty="0" smtClean="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Iterator</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First();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Next();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bool</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IsDone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CurrentItem</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ConcreteIterator</a:t>
            </a:r>
            <a:r>
              <a:rPr lang="en-US" sz="1100" dirty="0">
                <a:solidFill>
                  <a:srgbClr val="000000"/>
                </a:solidFill>
                <a:latin typeface="Consolas" panose="020B0609020204030204" pitchFamily="49" charset="0"/>
              </a:rPr>
              <a:t> : Iterator{</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readonly</a:t>
            </a:r>
            <a:r>
              <a:rPr lang="en-US" sz="1100" dirty="0">
                <a:solidFill>
                  <a:srgbClr val="000000"/>
                </a:solidFill>
                <a:latin typeface="Consolas" panose="020B0609020204030204" pitchFamily="49" charset="0"/>
              </a:rPr>
              <a:t> Aggregate _aggregate;</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_current;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ConcreteIterator</a:t>
            </a:r>
            <a:r>
              <a:rPr lang="en-US" sz="1100" dirty="0">
                <a:solidFill>
                  <a:srgbClr val="000000"/>
                </a:solidFill>
                <a:latin typeface="Consolas" panose="020B0609020204030204" pitchFamily="49" charset="0"/>
              </a:rPr>
              <a:t>(Aggregate aggregate){</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this</a:t>
            </a:r>
            <a:r>
              <a:rPr lang="en-US" sz="1100" dirty="0" err="1">
                <a:solidFill>
                  <a:srgbClr val="000000"/>
                </a:solidFill>
                <a:latin typeface="Consolas" panose="020B0609020204030204" pitchFamily="49" charset="0"/>
              </a:rPr>
              <a:t>._aggregate</a:t>
            </a:r>
            <a:r>
              <a:rPr lang="en-US" sz="1100" dirty="0">
                <a:solidFill>
                  <a:srgbClr val="000000"/>
                </a:solidFill>
                <a:latin typeface="Consolas" panose="020B0609020204030204" pitchFamily="49" charset="0"/>
              </a:rPr>
              <a:t> = aggregate;</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First(){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_aggregate[0];</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Next(){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ret = </a:t>
            </a:r>
            <a:r>
              <a:rPr lang="en-US" sz="1100" dirty="0">
                <a:solidFill>
                  <a:srgbClr val="0000FF"/>
                </a:solidFill>
                <a:latin typeface="Consolas" panose="020B0609020204030204" pitchFamily="49" charset="0"/>
              </a:rPr>
              <a:t>null</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_current++;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(_current &lt; _</a:t>
            </a:r>
            <a:r>
              <a:rPr lang="en-US" sz="1100" dirty="0" err="1">
                <a:solidFill>
                  <a:srgbClr val="000000"/>
                </a:solidFill>
                <a:latin typeface="Consolas" panose="020B0609020204030204" pitchFamily="49" charset="0"/>
              </a:rPr>
              <a:t>aggregate.Count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ret = _aggregate[_current];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ret;</a:t>
            </a:r>
          </a:p>
          <a:p>
            <a:r>
              <a:rPr lang="ru-RU"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object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CurrentItem</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_aggregate[_current];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bool</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IsDone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_current &gt;= _</a:t>
            </a:r>
            <a:r>
              <a:rPr lang="en-US" sz="1100" dirty="0" err="1">
                <a:solidFill>
                  <a:srgbClr val="000000"/>
                </a:solidFill>
                <a:latin typeface="Consolas" panose="020B0609020204030204" pitchFamily="49" charset="0"/>
              </a:rPr>
              <a:t>aggregate.Count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endParaRPr lang="ru-RU" sz="1100" dirty="0"/>
          </a:p>
        </p:txBody>
      </p:sp>
    </p:spTree>
    <p:extLst>
      <p:ext uri="{BB962C8B-B14F-4D97-AF65-F5344CB8AC3E}">
        <p14:creationId xmlns:p14="http://schemas.microsoft.com/office/powerpoint/2010/main" val="2245582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607324" y="990600"/>
            <a:ext cx="6781800" cy="6197600"/>
          </a:xfrm>
        </p:spPr>
        <p:txBody>
          <a:bodyPr>
            <a:normAutofit/>
          </a:bodyPr>
          <a:lstStyle/>
          <a:p>
            <a:r>
              <a:rPr lang="ru-RU" dirty="0"/>
              <a:t>Когда у вас есть сложная структура данных, и вы хотите скрыть от клиента детали её реализации (из-за сложности или вопросов безопасности).</a:t>
            </a:r>
          </a:p>
          <a:p>
            <a:r>
              <a:rPr lang="ru-RU" dirty="0" smtClean="0"/>
              <a:t>Когда </a:t>
            </a:r>
            <a:r>
              <a:rPr lang="ru-RU" dirty="0"/>
              <a:t>вам нужно иметь несколько вариантов обхода одной и той же структуры данных.</a:t>
            </a:r>
          </a:p>
          <a:p>
            <a:r>
              <a:rPr lang="ru-RU" dirty="0" smtClean="0"/>
              <a:t>Когда </a:t>
            </a:r>
            <a:r>
              <a:rPr lang="ru-RU" dirty="0"/>
              <a:t>вам хочется иметь единый интерфейс обхода различных структур данных</a:t>
            </a:r>
            <a:r>
              <a:rPr lang="ru-RU" dirty="0" smtClean="0"/>
              <a:t>.</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654</Words>
  <Application>Microsoft Office PowerPoint</Application>
  <PresentationFormat>Экран (4:3)</PresentationFormat>
  <Paragraphs>146</Paragraphs>
  <Slides>12</Slides>
  <Notes>9</Notes>
  <HiddenSlides>0</HiddenSlides>
  <MMClips>0</MMClips>
  <ScaleCrop>false</ScaleCrop>
  <HeadingPairs>
    <vt:vector size="4" baseType="variant">
      <vt:variant>
        <vt:lpstr>Тема</vt:lpstr>
      </vt:variant>
      <vt:variant>
        <vt:i4>4</vt:i4>
      </vt:variant>
      <vt:variant>
        <vt:lpstr>Заголовки слайдов</vt:lpstr>
      </vt:variant>
      <vt:variant>
        <vt:i4>12</vt:i4>
      </vt:variant>
    </vt:vector>
  </HeadingPairs>
  <TitlesOfParts>
    <vt:vector size="16" baseType="lpstr">
      <vt:lpstr>1_Dark Blue Satin Segoe Template</vt:lpstr>
      <vt:lpstr>White with Courier font for code slides</vt:lpstr>
      <vt:lpstr>1_Orange_Swirls_Template_Segoe</vt:lpstr>
      <vt:lpstr>Грань</vt:lpstr>
      <vt:lpstr>Объектно-ориентированное моделирование</vt:lpstr>
      <vt:lpstr>Итератор</vt:lpstr>
      <vt:lpstr>Проблема</vt:lpstr>
      <vt:lpstr>Решение</vt:lpstr>
      <vt:lpstr>Аналогия из жизни </vt:lpstr>
      <vt:lpstr>Структура </vt:lpstr>
      <vt:lpstr>Презентация PowerPoint</vt:lpstr>
      <vt:lpstr>Презентация PowerPoint</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2022-05-23T15:10:47Z</dcterms:modified>
</cp:coreProperties>
</file>