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8"/>
  </p:notesMasterIdLst>
  <p:handoutMasterIdLst>
    <p:handoutMasterId r:id="rId19"/>
  </p:handoutMasterIdLst>
  <p:sldIdLst>
    <p:sldId id="338" r:id="rId5"/>
    <p:sldId id="340" r:id="rId6"/>
    <p:sldId id="341" r:id="rId7"/>
    <p:sldId id="342" r:id="rId8"/>
    <p:sldId id="344" r:id="rId9"/>
    <p:sldId id="345" r:id="rId10"/>
    <p:sldId id="346" r:id="rId11"/>
    <p:sldId id="362" r:id="rId12"/>
    <p:sldId id="363" r:id="rId13"/>
    <p:sldId id="347" r:id="rId14"/>
    <p:sldId id="348" r:id="rId15"/>
    <p:sldId id="349" r:id="rId16"/>
    <p:sldId id="339" r:id="rId17"/>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8" autoAdjust="0"/>
    <p:restoredTop sz="85529" autoAdjust="0"/>
  </p:normalViewPr>
  <p:slideViewPr>
    <p:cSldViewPr>
      <p:cViewPr varScale="1">
        <p:scale>
          <a:sx n="120" d="100"/>
          <a:sy n="120" d="100"/>
        </p:scale>
        <p:origin x="-90" y="-102"/>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18586-470B-4BD2-B8BD-15F182746584}"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ru-RU"/>
        </a:p>
      </dgm:t>
    </dgm:pt>
    <dgm:pt modelId="{22369ADC-C721-4EB6-9AF1-FFE749266B38}">
      <dgm:prSet phldrT="[Текст]"/>
      <dgm:spPr/>
      <dgm:t>
        <a:bodyPr/>
        <a:lstStyle/>
        <a:p>
          <a:r>
            <a:rPr lang="ru-RU" dirty="0" smtClean="0"/>
            <a:t>1. Найдите группу тесно переплетённых классов, отвязав которые друг от друга, можно получить некоторую пользу. Например, чтобы повторно использовать их код в другой программе.</a:t>
          </a:r>
          <a:endParaRPr lang="ru-RU" dirty="0"/>
        </a:p>
      </dgm:t>
    </dgm:pt>
    <dgm:pt modelId="{4BC0B067-7EDA-4D8A-8E63-B8C37495F81E}" type="parTrans" cxnId="{43E3E026-7878-4ECC-8490-789FCD32FF0C}">
      <dgm:prSet/>
      <dgm:spPr/>
      <dgm:t>
        <a:bodyPr/>
        <a:lstStyle/>
        <a:p>
          <a:endParaRPr lang="ru-RU"/>
        </a:p>
      </dgm:t>
    </dgm:pt>
    <dgm:pt modelId="{51A67EF3-637A-42BD-86FC-7A24BDFEC839}" type="sibTrans" cxnId="{43E3E026-7878-4ECC-8490-789FCD32FF0C}">
      <dgm:prSet/>
      <dgm:spPr/>
      <dgm:t>
        <a:bodyPr/>
        <a:lstStyle/>
        <a:p>
          <a:endParaRPr lang="ru-RU"/>
        </a:p>
      </dgm:t>
    </dgm:pt>
    <dgm:pt modelId="{549C3EEC-0435-4C1A-9639-6218C6D8D660}">
      <dgm:prSet/>
      <dgm:spPr/>
      <dgm:t>
        <a:bodyPr/>
        <a:lstStyle/>
        <a:p>
          <a:r>
            <a:rPr lang="ru-RU" dirty="0" smtClean="0"/>
            <a:t>2. Создайте общий интерфейс посредников и опишите в нём методы для взаимодействия с компонентами. В простейшем случае достаточно одного метода для получения оповещений от компонентов.</a:t>
          </a:r>
          <a:endParaRPr lang="ru-RU" dirty="0"/>
        </a:p>
      </dgm:t>
    </dgm:pt>
    <dgm:pt modelId="{9F4C5B15-18A2-4027-B0F8-44094AAE8F8C}" type="parTrans" cxnId="{DB2F7044-B16C-402F-B07B-430F5E64C51C}">
      <dgm:prSet/>
      <dgm:spPr/>
      <dgm:t>
        <a:bodyPr/>
        <a:lstStyle/>
        <a:p>
          <a:endParaRPr lang="ru-RU"/>
        </a:p>
      </dgm:t>
    </dgm:pt>
    <dgm:pt modelId="{AC1F9867-BCB5-4526-9561-5695F302579A}" type="sibTrans" cxnId="{DB2F7044-B16C-402F-B07B-430F5E64C51C}">
      <dgm:prSet/>
      <dgm:spPr/>
      <dgm:t>
        <a:bodyPr/>
        <a:lstStyle/>
        <a:p>
          <a:endParaRPr lang="ru-RU"/>
        </a:p>
      </dgm:t>
    </dgm:pt>
    <dgm:pt modelId="{6B6038E7-EDE9-4D65-AEE8-CC2F7F75AD49}">
      <dgm:prSet/>
      <dgm:spPr/>
      <dgm:t>
        <a:bodyPr/>
        <a:lstStyle/>
        <a:p>
          <a:r>
            <a:rPr lang="ru-RU" dirty="0" smtClean="0"/>
            <a:t>3. Этот интерфейс необходим, если вы хотите повторно использовать классы компонентов для других задач. В этом случае всё, что нужно сделать — это создать новый класс конкретного посредника.</a:t>
          </a:r>
          <a:endParaRPr lang="ru-RU" dirty="0"/>
        </a:p>
      </dgm:t>
    </dgm:pt>
    <dgm:pt modelId="{950082D0-AC36-44A4-902D-89CC6070D6F1}" type="parTrans" cxnId="{69F2E105-444C-4B28-B98F-788B1848206C}">
      <dgm:prSet/>
      <dgm:spPr/>
      <dgm:t>
        <a:bodyPr/>
        <a:lstStyle/>
        <a:p>
          <a:endParaRPr lang="ru-RU"/>
        </a:p>
      </dgm:t>
    </dgm:pt>
    <dgm:pt modelId="{22E6D036-A0D4-48E4-BE75-8BD125151C9C}" type="sibTrans" cxnId="{69F2E105-444C-4B28-B98F-788B1848206C}">
      <dgm:prSet/>
      <dgm:spPr/>
      <dgm:t>
        <a:bodyPr/>
        <a:lstStyle/>
        <a:p>
          <a:endParaRPr lang="ru-RU"/>
        </a:p>
      </dgm:t>
    </dgm:pt>
    <dgm:pt modelId="{1E77B18E-E629-4104-8BD4-DEC8C79C183D}">
      <dgm:prSet/>
      <dgm:spPr/>
      <dgm:t>
        <a:bodyPr/>
        <a:lstStyle/>
        <a:p>
          <a:r>
            <a:rPr lang="ru-RU" dirty="0" smtClean="0"/>
            <a:t>4. Реализуйте этот интерфейс в классе конкретного посредника. Поместите в него поля, которые будут содержать ссылки на все объекты компонентов.</a:t>
          </a:r>
          <a:endParaRPr lang="ru-RU" dirty="0"/>
        </a:p>
      </dgm:t>
    </dgm:pt>
    <dgm:pt modelId="{4A4DE22F-C3FC-47EB-A492-0F3876D5DFFF}" type="parTrans" cxnId="{E4F00B5C-DA6E-4297-A452-B32B966B3272}">
      <dgm:prSet/>
      <dgm:spPr/>
      <dgm:t>
        <a:bodyPr/>
        <a:lstStyle/>
        <a:p>
          <a:endParaRPr lang="ru-RU"/>
        </a:p>
      </dgm:t>
    </dgm:pt>
    <dgm:pt modelId="{307B84E3-3B02-42C3-999B-DAE3FE492C25}" type="sibTrans" cxnId="{E4F00B5C-DA6E-4297-A452-B32B966B3272}">
      <dgm:prSet/>
      <dgm:spPr/>
      <dgm:t>
        <a:bodyPr/>
        <a:lstStyle/>
        <a:p>
          <a:endParaRPr lang="ru-RU"/>
        </a:p>
      </dgm:t>
    </dgm:pt>
    <dgm:pt modelId="{2C5972C8-55C1-46A9-B640-6BA070B7A71C}">
      <dgm:prSet/>
      <dgm:spPr/>
      <dgm:t>
        <a:bodyPr/>
        <a:lstStyle/>
        <a:p>
          <a:r>
            <a:rPr lang="ru-RU" dirty="0" smtClean="0"/>
            <a:t>5. Вы можете пойти дальше и переместить код создания компонентов в класс конкретного посредника, превратив его в фабрику.</a:t>
          </a:r>
          <a:endParaRPr lang="ru-RU" dirty="0"/>
        </a:p>
      </dgm:t>
    </dgm:pt>
    <dgm:pt modelId="{32954D0B-EEA0-4C40-8E8E-F7EEAB2D7261}" type="parTrans" cxnId="{FA2C1B62-0520-40DE-8880-691A0464E233}">
      <dgm:prSet/>
      <dgm:spPr/>
      <dgm:t>
        <a:bodyPr/>
        <a:lstStyle/>
        <a:p>
          <a:endParaRPr lang="ru-RU"/>
        </a:p>
      </dgm:t>
    </dgm:pt>
    <dgm:pt modelId="{0518BE46-0180-4E1D-8B13-B0C39FD2BA5A}" type="sibTrans" cxnId="{FA2C1B62-0520-40DE-8880-691A0464E233}">
      <dgm:prSet/>
      <dgm:spPr/>
      <dgm:t>
        <a:bodyPr/>
        <a:lstStyle/>
        <a:p>
          <a:endParaRPr lang="ru-RU"/>
        </a:p>
      </dgm:t>
    </dgm:pt>
    <dgm:pt modelId="{618E98D8-BD6F-4692-94D9-8D89E5AA18CE}">
      <dgm:prSet/>
      <dgm:spPr/>
      <dgm:t>
        <a:bodyPr/>
        <a:lstStyle/>
        <a:p>
          <a:endParaRPr lang="ru-RU"/>
        </a:p>
      </dgm:t>
    </dgm:pt>
    <dgm:pt modelId="{1F9F5A88-6464-4FC4-94E7-C63239ABDE38}" type="parTrans" cxnId="{0F09781B-66A1-4A32-8D9C-BE1EDF16108B}">
      <dgm:prSet/>
      <dgm:spPr/>
      <dgm:t>
        <a:bodyPr/>
        <a:lstStyle/>
        <a:p>
          <a:endParaRPr lang="ru-RU"/>
        </a:p>
      </dgm:t>
    </dgm:pt>
    <dgm:pt modelId="{5853D88B-BD74-4F44-B584-7E1F3AC9C22B}" type="sibTrans" cxnId="{0F09781B-66A1-4A32-8D9C-BE1EDF16108B}">
      <dgm:prSet/>
      <dgm:spPr/>
      <dgm:t>
        <a:bodyPr/>
        <a:lstStyle/>
        <a:p>
          <a:endParaRPr lang="ru-RU"/>
        </a:p>
      </dgm:t>
    </dgm:pt>
    <dgm:pt modelId="{B0A7FAEE-71ED-4924-96A7-FC942F516525}">
      <dgm:prSet/>
      <dgm:spPr/>
      <dgm:t>
        <a:bodyPr/>
        <a:lstStyle/>
        <a:p>
          <a:endParaRPr lang="ru-RU"/>
        </a:p>
      </dgm:t>
    </dgm:pt>
    <dgm:pt modelId="{0EF8AE6A-ABF5-4BC8-8561-E3FBC1A873AE}" type="parTrans" cxnId="{44751FA4-1831-42C4-BEAD-9E018436C0A1}">
      <dgm:prSet/>
      <dgm:spPr/>
      <dgm:t>
        <a:bodyPr/>
        <a:lstStyle/>
        <a:p>
          <a:endParaRPr lang="ru-RU"/>
        </a:p>
      </dgm:t>
    </dgm:pt>
    <dgm:pt modelId="{CBCB9B56-EA8C-4351-958D-73B07609F334}" type="sibTrans" cxnId="{44751FA4-1831-42C4-BEAD-9E018436C0A1}">
      <dgm:prSet/>
      <dgm:spPr/>
      <dgm:t>
        <a:bodyPr/>
        <a:lstStyle/>
        <a:p>
          <a:endParaRPr lang="ru-RU"/>
        </a:p>
      </dgm:t>
    </dgm:pt>
    <dgm:pt modelId="{11B34F3E-750B-4C4B-B810-F1939989220F}" type="pres">
      <dgm:prSet presAssocID="{2D318586-470B-4BD2-B8BD-15F182746584}" presName="outerComposite" presStyleCnt="0">
        <dgm:presLayoutVars>
          <dgm:chMax val="5"/>
          <dgm:dir/>
          <dgm:resizeHandles val="exact"/>
        </dgm:presLayoutVars>
      </dgm:prSet>
      <dgm:spPr/>
      <dgm:t>
        <a:bodyPr/>
        <a:lstStyle/>
        <a:p>
          <a:endParaRPr lang="ru-RU"/>
        </a:p>
      </dgm:t>
    </dgm:pt>
    <dgm:pt modelId="{74E0D1F7-AE8A-41F8-8F7C-7E48BCA6AE9E}" type="pres">
      <dgm:prSet presAssocID="{2D318586-470B-4BD2-B8BD-15F182746584}" presName="dummyMaxCanvas" presStyleCnt="0">
        <dgm:presLayoutVars/>
      </dgm:prSet>
      <dgm:spPr/>
    </dgm:pt>
    <dgm:pt modelId="{7B06EF9E-85CC-4735-BF25-8B3043F8E30F}" type="pres">
      <dgm:prSet presAssocID="{2D318586-470B-4BD2-B8BD-15F182746584}" presName="FiveNodes_1" presStyleLbl="node1" presStyleIdx="0" presStyleCnt="5">
        <dgm:presLayoutVars>
          <dgm:bulletEnabled val="1"/>
        </dgm:presLayoutVars>
      </dgm:prSet>
      <dgm:spPr/>
      <dgm:t>
        <a:bodyPr/>
        <a:lstStyle/>
        <a:p>
          <a:endParaRPr lang="ru-RU"/>
        </a:p>
      </dgm:t>
    </dgm:pt>
    <dgm:pt modelId="{7D51FA7B-E823-4B15-B9D1-F98D73B678C5}" type="pres">
      <dgm:prSet presAssocID="{2D318586-470B-4BD2-B8BD-15F182746584}" presName="FiveNodes_2" presStyleLbl="node1" presStyleIdx="1" presStyleCnt="5">
        <dgm:presLayoutVars>
          <dgm:bulletEnabled val="1"/>
        </dgm:presLayoutVars>
      </dgm:prSet>
      <dgm:spPr/>
      <dgm:t>
        <a:bodyPr/>
        <a:lstStyle/>
        <a:p>
          <a:endParaRPr lang="ru-RU"/>
        </a:p>
      </dgm:t>
    </dgm:pt>
    <dgm:pt modelId="{C92B06E6-7B6B-4090-9930-A678CEB2842E}" type="pres">
      <dgm:prSet presAssocID="{2D318586-470B-4BD2-B8BD-15F182746584}" presName="FiveNodes_3" presStyleLbl="node1" presStyleIdx="2" presStyleCnt="5">
        <dgm:presLayoutVars>
          <dgm:bulletEnabled val="1"/>
        </dgm:presLayoutVars>
      </dgm:prSet>
      <dgm:spPr/>
      <dgm:t>
        <a:bodyPr/>
        <a:lstStyle/>
        <a:p>
          <a:endParaRPr lang="ru-RU"/>
        </a:p>
      </dgm:t>
    </dgm:pt>
    <dgm:pt modelId="{FB1262D8-B661-4B9B-BC15-B5B82940A403}" type="pres">
      <dgm:prSet presAssocID="{2D318586-470B-4BD2-B8BD-15F182746584}" presName="FiveNodes_4" presStyleLbl="node1" presStyleIdx="3" presStyleCnt="5">
        <dgm:presLayoutVars>
          <dgm:bulletEnabled val="1"/>
        </dgm:presLayoutVars>
      </dgm:prSet>
      <dgm:spPr/>
      <dgm:t>
        <a:bodyPr/>
        <a:lstStyle/>
        <a:p>
          <a:endParaRPr lang="ru-RU"/>
        </a:p>
      </dgm:t>
    </dgm:pt>
    <dgm:pt modelId="{4414AE95-0A78-465D-8203-F78642515E24}" type="pres">
      <dgm:prSet presAssocID="{2D318586-470B-4BD2-B8BD-15F182746584}" presName="FiveNodes_5" presStyleLbl="node1" presStyleIdx="4" presStyleCnt="5">
        <dgm:presLayoutVars>
          <dgm:bulletEnabled val="1"/>
        </dgm:presLayoutVars>
      </dgm:prSet>
      <dgm:spPr/>
      <dgm:t>
        <a:bodyPr/>
        <a:lstStyle/>
        <a:p>
          <a:endParaRPr lang="ru-RU"/>
        </a:p>
      </dgm:t>
    </dgm:pt>
    <dgm:pt modelId="{93374049-1F43-48B6-A743-70C414C6674A}" type="pres">
      <dgm:prSet presAssocID="{2D318586-470B-4BD2-B8BD-15F182746584}" presName="FiveConn_1-2" presStyleLbl="fgAccFollowNode1" presStyleIdx="0" presStyleCnt="4">
        <dgm:presLayoutVars>
          <dgm:bulletEnabled val="1"/>
        </dgm:presLayoutVars>
      </dgm:prSet>
      <dgm:spPr/>
      <dgm:t>
        <a:bodyPr/>
        <a:lstStyle/>
        <a:p>
          <a:endParaRPr lang="ru-RU"/>
        </a:p>
      </dgm:t>
    </dgm:pt>
    <dgm:pt modelId="{F50EC3AC-5A2B-4224-B0AD-95825CA869AA}" type="pres">
      <dgm:prSet presAssocID="{2D318586-470B-4BD2-B8BD-15F182746584}" presName="FiveConn_2-3" presStyleLbl="fgAccFollowNode1" presStyleIdx="1" presStyleCnt="4">
        <dgm:presLayoutVars>
          <dgm:bulletEnabled val="1"/>
        </dgm:presLayoutVars>
      </dgm:prSet>
      <dgm:spPr/>
      <dgm:t>
        <a:bodyPr/>
        <a:lstStyle/>
        <a:p>
          <a:endParaRPr lang="ru-RU"/>
        </a:p>
      </dgm:t>
    </dgm:pt>
    <dgm:pt modelId="{CF34CC2F-E8CA-471A-AABB-DF130D92F3E8}" type="pres">
      <dgm:prSet presAssocID="{2D318586-470B-4BD2-B8BD-15F182746584}" presName="FiveConn_3-4" presStyleLbl="fgAccFollowNode1" presStyleIdx="2" presStyleCnt="4">
        <dgm:presLayoutVars>
          <dgm:bulletEnabled val="1"/>
        </dgm:presLayoutVars>
      </dgm:prSet>
      <dgm:spPr/>
      <dgm:t>
        <a:bodyPr/>
        <a:lstStyle/>
        <a:p>
          <a:endParaRPr lang="ru-RU"/>
        </a:p>
      </dgm:t>
    </dgm:pt>
    <dgm:pt modelId="{D54B55A8-6AA7-49A9-AF59-53BD43A695DD}" type="pres">
      <dgm:prSet presAssocID="{2D318586-470B-4BD2-B8BD-15F182746584}" presName="FiveConn_4-5" presStyleLbl="fgAccFollowNode1" presStyleIdx="3" presStyleCnt="4">
        <dgm:presLayoutVars>
          <dgm:bulletEnabled val="1"/>
        </dgm:presLayoutVars>
      </dgm:prSet>
      <dgm:spPr/>
      <dgm:t>
        <a:bodyPr/>
        <a:lstStyle/>
        <a:p>
          <a:endParaRPr lang="ru-RU"/>
        </a:p>
      </dgm:t>
    </dgm:pt>
    <dgm:pt modelId="{49FF8D1B-0D4B-49A4-A957-CC8E0879A9C1}" type="pres">
      <dgm:prSet presAssocID="{2D318586-470B-4BD2-B8BD-15F182746584}" presName="FiveNodes_1_text" presStyleLbl="node1" presStyleIdx="4" presStyleCnt="5">
        <dgm:presLayoutVars>
          <dgm:bulletEnabled val="1"/>
        </dgm:presLayoutVars>
      </dgm:prSet>
      <dgm:spPr/>
      <dgm:t>
        <a:bodyPr/>
        <a:lstStyle/>
        <a:p>
          <a:endParaRPr lang="ru-RU"/>
        </a:p>
      </dgm:t>
    </dgm:pt>
    <dgm:pt modelId="{A1A8968A-A33D-4D84-A306-C709D3F3327B}" type="pres">
      <dgm:prSet presAssocID="{2D318586-470B-4BD2-B8BD-15F182746584}" presName="FiveNodes_2_text" presStyleLbl="node1" presStyleIdx="4" presStyleCnt="5">
        <dgm:presLayoutVars>
          <dgm:bulletEnabled val="1"/>
        </dgm:presLayoutVars>
      </dgm:prSet>
      <dgm:spPr/>
      <dgm:t>
        <a:bodyPr/>
        <a:lstStyle/>
        <a:p>
          <a:endParaRPr lang="ru-RU"/>
        </a:p>
      </dgm:t>
    </dgm:pt>
    <dgm:pt modelId="{8383923C-9A65-4EF7-9BA9-988268E96C5E}" type="pres">
      <dgm:prSet presAssocID="{2D318586-470B-4BD2-B8BD-15F182746584}" presName="FiveNodes_3_text" presStyleLbl="node1" presStyleIdx="4" presStyleCnt="5">
        <dgm:presLayoutVars>
          <dgm:bulletEnabled val="1"/>
        </dgm:presLayoutVars>
      </dgm:prSet>
      <dgm:spPr/>
      <dgm:t>
        <a:bodyPr/>
        <a:lstStyle/>
        <a:p>
          <a:endParaRPr lang="ru-RU"/>
        </a:p>
      </dgm:t>
    </dgm:pt>
    <dgm:pt modelId="{EBA6D891-7065-40C9-A286-020DBB99E828}" type="pres">
      <dgm:prSet presAssocID="{2D318586-470B-4BD2-B8BD-15F182746584}" presName="FiveNodes_4_text" presStyleLbl="node1" presStyleIdx="4" presStyleCnt="5">
        <dgm:presLayoutVars>
          <dgm:bulletEnabled val="1"/>
        </dgm:presLayoutVars>
      </dgm:prSet>
      <dgm:spPr/>
      <dgm:t>
        <a:bodyPr/>
        <a:lstStyle/>
        <a:p>
          <a:endParaRPr lang="ru-RU"/>
        </a:p>
      </dgm:t>
    </dgm:pt>
    <dgm:pt modelId="{7E9ECDB4-C56D-42F9-89C9-300DB970BA39}" type="pres">
      <dgm:prSet presAssocID="{2D318586-470B-4BD2-B8BD-15F182746584}" presName="FiveNodes_5_text" presStyleLbl="node1" presStyleIdx="4" presStyleCnt="5">
        <dgm:presLayoutVars>
          <dgm:bulletEnabled val="1"/>
        </dgm:presLayoutVars>
      </dgm:prSet>
      <dgm:spPr/>
      <dgm:t>
        <a:bodyPr/>
        <a:lstStyle/>
        <a:p>
          <a:endParaRPr lang="ru-RU"/>
        </a:p>
      </dgm:t>
    </dgm:pt>
  </dgm:ptLst>
  <dgm:cxnLst>
    <dgm:cxn modelId="{43E3E026-7878-4ECC-8490-789FCD32FF0C}" srcId="{2D318586-470B-4BD2-B8BD-15F182746584}" destId="{22369ADC-C721-4EB6-9AF1-FFE749266B38}" srcOrd="0" destOrd="0" parTransId="{4BC0B067-7EDA-4D8A-8E63-B8C37495F81E}" sibTransId="{51A67EF3-637A-42BD-86FC-7A24BDFEC839}"/>
    <dgm:cxn modelId="{8A6F32A4-1134-4F09-B4DA-0EF9F69D6B1E}" type="presOf" srcId="{2C5972C8-55C1-46A9-B640-6BA070B7A71C}" destId="{4414AE95-0A78-465D-8203-F78642515E24}" srcOrd="0" destOrd="0" presId="urn:microsoft.com/office/officeart/2005/8/layout/vProcess5"/>
    <dgm:cxn modelId="{04202974-AFD3-47C6-A047-1735D3DD7701}" type="presOf" srcId="{51A67EF3-637A-42BD-86FC-7A24BDFEC839}" destId="{93374049-1F43-48B6-A743-70C414C6674A}" srcOrd="0" destOrd="0" presId="urn:microsoft.com/office/officeart/2005/8/layout/vProcess5"/>
    <dgm:cxn modelId="{EB550C8D-F8DB-4FAE-836C-06B33EEC0D73}" type="presOf" srcId="{1E77B18E-E629-4104-8BD4-DEC8C79C183D}" destId="{EBA6D891-7065-40C9-A286-020DBB99E828}" srcOrd="1" destOrd="0" presId="urn:microsoft.com/office/officeart/2005/8/layout/vProcess5"/>
    <dgm:cxn modelId="{244286AD-5DA1-4C46-82D3-0303987609CE}" type="presOf" srcId="{549C3EEC-0435-4C1A-9639-6218C6D8D660}" destId="{7D51FA7B-E823-4B15-B9D1-F98D73B678C5}" srcOrd="0" destOrd="0" presId="urn:microsoft.com/office/officeart/2005/8/layout/vProcess5"/>
    <dgm:cxn modelId="{C212A32B-2936-4A82-9951-6C428E6B396E}" type="presOf" srcId="{307B84E3-3B02-42C3-999B-DAE3FE492C25}" destId="{D54B55A8-6AA7-49A9-AF59-53BD43A695DD}" srcOrd="0" destOrd="0" presId="urn:microsoft.com/office/officeart/2005/8/layout/vProcess5"/>
    <dgm:cxn modelId="{099D15F9-B45D-4420-B034-1FA12E60E6D2}" type="presOf" srcId="{6B6038E7-EDE9-4D65-AEE8-CC2F7F75AD49}" destId="{C92B06E6-7B6B-4090-9930-A678CEB2842E}" srcOrd="0" destOrd="0" presId="urn:microsoft.com/office/officeart/2005/8/layout/vProcess5"/>
    <dgm:cxn modelId="{44751FA4-1831-42C4-BEAD-9E018436C0A1}" srcId="{2D318586-470B-4BD2-B8BD-15F182746584}" destId="{B0A7FAEE-71ED-4924-96A7-FC942F516525}" srcOrd="6" destOrd="0" parTransId="{0EF8AE6A-ABF5-4BC8-8561-E3FBC1A873AE}" sibTransId="{CBCB9B56-EA8C-4351-958D-73B07609F334}"/>
    <dgm:cxn modelId="{812EE620-E212-43EB-968D-1F1502DDEE4B}" type="presOf" srcId="{549C3EEC-0435-4C1A-9639-6218C6D8D660}" destId="{A1A8968A-A33D-4D84-A306-C709D3F3327B}" srcOrd="1" destOrd="0" presId="urn:microsoft.com/office/officeart/2005/8/layout/vProcess5"/>
    <dgm:cxn modelId="{69F2E105-444C-4B28-B98F-788B1848206C}" srcId="{2D318586-470B-4BD2-B8BD-15F182746584}" destId="{6B6038E7-EDE9-4D65-AEE8-CC2F7F75AD49}" srcOrd="2" destOrd="0" parTransId="{950082D0-AC36-44A4-902D-89CC6070D6F1}" sibTransId="{22E6D036-A0D4-48E4-BE75-8BD125151C9C}"/>
    <dgm:cxn modelId="{0F09781B-66A1-4A32-8D9C-BE1EDF16108B}" srcId="{2D318586-470B-4BD2-B8BD-15F182746584}" destId="{618E98D8-BD6F-4692-94D9-8D89E5AA18CE}" srcOrd="5" destOrd="0" parTransId="{1F9F5A88-6464-4FC4-94E7-C63239ABDE38}" sibTransId="{5853D88B-BD74-4F44-B584-7E1F3AC9C22B}"/>
    <dgm:cxn modelId="{E4F00B5C-DA6E-4297-A452-B32B966B3272}" srcId="{2D318586-470B-4BD2-B8BD-15F182746584}" destId="{1E77B18E-E629-4104-8BD4-DEC8C79C183D}" srcOrd="3" destOrd="0" parTransId="{4A4DE22F-C3FC-47EB-A492-0F3876D5DFFF}" sibTransId="{307B84E3-3B02-42C3-999B-DAE3FE492C25}"/>
    <dgm:cxn modelId="{A2CFFEF5-D651-4931-A850-3400F4EDD74C}" type="presOf" srcId="{2C5972C8-55C1-46A9-B640-6BA070B7A71C}" destId="{7E9ECDB4-C56D-42F9-89C9-300DB970BA39}" srcOrd="1" destOrd="0" presId="urn:microsoft.com/office/officeart/2005/8/layout/vProcess5"/>
    <dgm:cxn modelId="{6D3A8E4B-1F4A-45AF-AC8B-242A6B6A78EE}" type="presOf" srcId="{2D318586-470B-4BD2-B8BD-15F182746584}" destId="{11B34F3E-750B-4C4B-B810-F1939989220F}" srcOrd="0" destOrd="0" presId="urn:microsoft.com/office/officeart/2005/8/layout/vProcess5"/>
    <dgm:cxn modelId="{502944D6-7B88-4437-890F-DFE1A04FC1D3}" type="presOf" srcId="{1E77B18E-E629-4104-8BD4-DEC8C79C183D}" destId="{FB1262D8-B661-4B9B-BC15-B5B82940A403}" srcOrd="0" destOrd="0" presId="urn:microsoft.com/office/officeart/2005/8/layout/vProcess5"/>
    <dgm:cxn modelId="{DB2F7044-B16C-402F-B07B-430F5E64C51C}" srcId="{2D318586-470B-4BD2-B8BD-15F182746584}" destId="{549C3EEC-0435-4C1A-9639-6218C6D8D660}" srcOrd="1" destOrd="0" parTransId="{9F4C5B15-18A2-4027-B0F8-44094AAE8F8C}" sibTransId="{AC1F9867-BCB5-4526-9561-5695F302579A}"/>
    <dgm:cxn modelId="{FA2C1B62-0520-40DE-8880-691A0464E233}" srcId="{2D318586-470B-4BD2-B8BD-15F182746584}" destId="{2C5972C8-55C1-46A9-B640-6BA070B7A71C}" srcOrd="4" destOrd="0" parTransId="{32954D0B-EEA0-4C40-8E8E-F7EEAB2D7261}" sibTransId="{0518BE46-0180-4E1D-8B13-B0C39FD2BA5A}"/>
    <dgm:cxn modelId="{8483A5E6-3F3E-4A5C-B646-A9A36D632DA3}" type="presOf" srcId="{22E6D036-A0D4-48E4-BE75-8BD125151C9C}" destId="{CF34CC2F-E8CA-471A-AABB-DF130D92F3E8}" srcOrd="0" destOrd="0" presId="urn:microsoft.com/office/officeart/2005/8/layout/vProcess5"/>
    <dgm:cxn modelId="{834FA6AB-0892-422C-821B-565F84AB0B17}" type="presOf" srcId="{22369ADC-C721-4EB6-9AF1-FFE749266B38}" destId="{49FF8D1B-0D4B-49A4-A957-CC8E0879A9C1}" srcOrd="1" destOrd="0" presId="urn:microsoft.com/office/officeart/2005/8/layout/vProcess5"/>
    <dgm:cxn modelId="{3B520A96-650B-425E-8204-52B81164CE87}" type="presOf" srcId="{22369ADC-C721-4EB6-9AF1-FFE749266B38}" destId="{7B06EF9E-85CC-4735-BF25-8B3043F8E30F}" srcOrd="0" destOrd="0" presId="urn:microsoft.com/office/officeart/2005/8/layout/vProcess5"/>
    <dgm:cxn modelId="{95045D3A-F698-4E9B-828B-E69C0CE84B75}" type="presOf" srcId="{AC1F9867-BCB5-4526-9561-5695F302579A}" destId="{F50EC3AC-5A2B-4224-B0AD-95825CA869AA}" srcOrd="0" destOrd="0" presId="urn:microsoft.com/office/officeart/2005/8/layout/vProcess5"/>
    <dgm:cxn modelId="{A9F8D273-C2D7-492A-AB4B-B37B316C9493}" type="presOf" srcId="{6B6038E7-EDE9-4D65-AEE8-CC2F7F75AD49}" destId="{8383923C-9A65-4EF7-9BA9-988268E96C5E}" srcOrd="1" destOrd="0" presId="urn:microsoft.com/office/officeart/2005/8/layout/vProcess5"/>
    <dgm:cxn modelId="{C4E3C4CA-E706-4916-8295-DB615191BDC0}" type="presParOf" srcId="{11B34F3E-750B-4C4B-B810-F1939989220F}" destId="{74E0D1F7-AE8A-41F8-8F7C-7E48BCA6AE9E}" srcOrd="0" destOrd="0" presId="urn:microsoft.com/office/officeart/2005/8/layout/vProcess5"/>
    <dgm:cxn modelId="{4E097307-7F36-4C5B-BB43-E8DCA9E0EA8B}" type="presParOf" srcId="{11B34F3E-750B-4C4B-B810-F1939989220F}" destId="{7B06EF9E-85CC-4735-BF25-8B3043F8E30F}" srcOrd="1" destOrd="0" presId="urn:microsoft.com/office/officeart/2005/8/layout/vProcess5"/>
    <dgm:cxn modelId="{B99D35D6-BA3F-4951-A4B2-9B086028BF7C}" type="presParOf" srcId="{11B34F3E-750B-4C4B-B810-F1939989220F}" destId="{7D51FA7B-E823-4B15-B9D1-F98D73B678C5}" srcOrd="2" destOrd="0" presId="urn:microsoft.com/office/officeart/2005/8/layout/vProcess5"/>
    <dgm:cxn modelId="{9D5645DE-3EB4-499A-AEC5-AE2944617133}" type="presParOf" srcId="{11B34F3E-750B-4C4B-B810-F1939989220F}" destId="{C92B06E6-7B6B-4090-9930-A678CEB2842E}" srcOrd="3" destOrd="0" presId="urn:microsoft.com/office/officeart/2005/8/layout/vProcess5"/>
    <dgm:cxn modelId="{0A3E6C36-6C98-4468-B477-D3F836327EDE}" type="presParOf" srcId="{11B34F3E-750B-4C4B-B810-F1939989220F}" destId="{FB1262D8-B661-4B9B-BC15-B5B82940A403}" srcOrd="4" destOrd="0" presId="urn:microsoft.com/office/officeart/2005/8/layout/vProcess5"/>
    <dgm:cxn modelId="{669C9849-9F71-446F-B3AA-9F9A0862CAAA}" type="presParOf" srcId="{11B34F3E-750B-4C4B-B810-F1939989220F}" destId="{4414AE95-0A78-465D-8203-F78642515E24}" srcOrd="5" destOrd="0" presId="urn:microsoft.com/office/officeart/2005/8/layout/vProcess5"/>
    <dgm:cxn modelId="{5E1D325E-2B33-4D55-A4E8-51DFF5C7B74D}" type="presParOf" srcId="{11B34F3E-750B-4C4B-B810-F1939989220F}" destId="{93374049-1F43-48B6-A743-70C414C6674A}" srcOrd="6" destOrd="0" presId="urn:microsoft.com/office/officeart/2005/8/layout/vProcess5"/>
    <dgm:cxn modelId="{968CF39B-81F6-4D75-A501-11EEDF0A680A}" type="presParOf" srcId="{11B34F3E-750B-4C4B-B810-F1939989220F}" destId="{F50EC3AC-5A2B-4224-B0AD-95825CA869AA}" srcOrd="7" destOrd="0" presId="urn:microsoft.com/office/officeart/2005/8/layout/vProcess5"/>
    <dgm:cxn modelId="{1F78690D-D202-4ED6-88C1-AF63467ACD48}" type="presParOf" srcId="{11B34F3E-750B-4C4B-B810-F1939989220F}" destId="{CF34CC2F-E8CA-471A-AABB-DF130D92F3E8}" srcOrd="8" destOrd="0" presId="urn:microsoft.com/office/officeart/2005/8/layout/vProcess5"/>
    <dgm:cxn modelId="{EBD81D0B-63F3-4DE8-A41F-F6F1CFA91034}" type="presParOf" srcId="{11B34F3E-750B-4C4B-B810-F1939989220F}" destId="{D54B55A8-6AA7-49A9-AF59-53BD43A695DD}" srcOrd="9" destOrd="0" presId="urn:microsoft.com/office/officeart/2005/8/layout/vProcess5"/>
    <dgm:cxn modelId="{43B1D754-7FF7-4588-BAED-1C2569A5E437}" type="presParOf" srcId="{11B34F3E-750B-4C4B-B810-F1939989220F}" destId="{49FF8D1B-0D4B-49A4-A957-CC8E0879A9C1}" srcOrd="10" destOrd="0" presId="urn:microsoft.com/office/officeart/2005/8/layout/vProcess5"/>
    <dgm:cxn modelId="{3181FCB2-29D6-49F6-AEAB-B3BE491AD31C}" type="presParOf" srcId="{11B34F3E-750B-4C4B-B810-F1939989220F}" destId="{A1A8968A-A33D-4D84-A306-C709D3F3327B}" srcOrd="11" destOrd="0" presId="urn:microsoft.com/office/officeart/2005/8/layout/vProcess5"/>
    <dgm:cxn modelId="{23875C4B-96E7-4F80-B192-D2E3D9D217AE}" type="presParOf" srcId="{11B34F3E-750B-4C4B-B810-F1939989220F}" destId="{8383923C-9A65-4EF7-9BA9-988268E96C5E}" srcOrd="12" destOrd="0" presId="urn:microsoft.com/office/officeart/2005/8/layout/vProcess5"/>
    <dgm:cxn modelId="{7530FA70-3301-49C6-893D-77228F80E6C3}" type="presParOf" srcId="{11B34F3E-750B-4C4B-B810-F1939989220F}" destId="{EBA6D891-7065-40C9-A286-020DBB99E828}" srcOrd="13" destOrd="0" presId="urn:microsoft.com/office/officeart/2005/8/layout/vProcess5"/>
    <dgm:cxn modelId="{61A63413-9C33-4E03-BFF6-0E599E97D089}" type="presParOf" srcId="{11B34F3E-750B-4C4B-B810-F1939989220F}" destId="{7E9ECDB4-C56D-42F9-89C9-300DB970BA3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dirty="0" smtClean="0"/>
            <a:t>Посредник может </a:t>
          </a:r>
          <a:r>
            <a:rPr lang="ru-RU" b="1" i="0" dirty="0" smtClean="0"/>
            <a:t>сильно раздуться</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701E607A-689D-43D0-AE52-8E43AFD17695}">
      <dgm:prSet/>
      <dgm:spPr/>
      <dgm:t>
        <a:bodyPr/>
        <a:lstStyle/>
        <a:p>
          <a:r>
            <a:rPr lang="ru-RU" b="0" i="0" smtClean="0"/>
            <a:t>Устраняет зависимости между компонентами, позволяя повторно их использовать.</a:t>
          </a:r>
          <a:endParaRPr lang="ru-RU" dirty="0"/>
        </a:p>
      </dgm:t>
    </dgm:pt>
    <dgm:pt modelId="{D3C8C3A7-A2E4-4588-B374-2A8EB546A97D}" type="parTrans" cxnId="{601FFA4F-5FA1-46D1-95B9-947A71437CBE}">
      <dgm:prSet/>
      <dgm:spPr/>
      <dgm:t>
        <a:bodyPr/>
        <a:lstStyle/>
        <a:p>
          <a:endParaRPr lang="ru-RU"/>
        </a:p>
      </dgm:t>
    </dgm:pt>
    <dgm:pt modelId="{223A989E-230E-4CD2-991E-BD01E44D7E1B}" type="sibTrans" cxnId="{601FFA4F-5FA1-46D1-95B9-947A71437CBE}">
      <dgm:prSet/>
      <dgm:spPr/>
      <dgm:t>
        <a:bodyPr/>
        <a:lstStyle/>
        <a:p>
          <a:endParaRPr lang="ru-RU"/>
        </a:p>
      </dgm:t>
    </dgm:pt>
    <dgm:pt modelId="{917D073A-427C-49DB-8B5A-7A917A0E3D39}">
      <dgm:prSet/>
      <dgm:spPr/>
      <dgm:t>
        <a:bodyPr/>
        <a:lstStyle/>
        <a:p>
          <a:r>
            <a:rPr lang="ru-RU" b="0" i="0" smtClean="0"/>
            <a:t>Упрощает взаимодействие между компонентами.</a:t>
          </a:r>
          <a:endParaRPr lang="ru-RU" b="0" i="0"/>
        </a:p>
      </dgm:t>
    </dgm:pt>
    <dgm:pt modelId="{5B3A9B53-7347-454C-A2E8-DEA06FBA0E47}" type="parTrans" cxnId="{F5564D59-BE3B-4B2D-BEF4-80E2AED53CB3}">
      <dgm:prSet/>
      <dgm:spPr/>
      <dgm:t>
        <a:bodyPr/>
        <a:lstStyle/>
        <a:p>
          <a:endParaRPr lang="ru-RU"/>
        </a:p>
      </dgm:t>
    </dgm:pt>
    <dgm:pt modelId="{A890A43A-9599-4420-8FD3-C72D735D9BCC}" type="sibTrans" cxnId="{F5564D59-BE3B-4B2D-BEF4-80E2AED53CB3}">
      <dgm:prSet/>
      <dgm:spPr/>
      <dgm:t>
        <a:bodyPr/>
        <a:lstStyle/>
        <a:p>
          <a:endParaRPr lang="ru-RU"/>
        </a:p>
      </dgm:t>
    </dgm:pt>
    <dgm:pt modelId="{108A76A3-B8AF-41AF-B54E-6B80A729C9DB}">
      <dgm:prSet/>
      <dgm:spPr/>
      <dgm:t>
        <a:bodyPr/>
        <a:lstStyle/>
        <a:p>
          <a:r>
            <a:rPr lang="ru-RU" b="0" i="0" smtClean="0"/>
            <a:t>Централизует управление в одном месте.</a:t>
          </a:r>
          <a:endParaRPr lang="ru-RU" b="0" i="0"/>
        </a:p>
      </dgm:t>
    </dgm:pt>
    <dgm:pt modelId="{6AA93749-42CD-463D-BABE-209FEF69DB59}" type="parTrans" cxnId="{230E44E4-D99B-4EFA-BD18-0117173F0EEB}">
      <dgm:prSet/>
      <dgm:spPr/>
      <dgm:t>
        <a:bodyPr/>
        <a:lstStyle/>
        <a:p>
          <a:endParaRPr lang="ru-RU"/>
        </a:p>
      </dgm:t>
    </dgm:pt>
    <dgm:pt modelId="{33C44572-70B0-4EF0-843C-777873078FAE}" type="sibTrans" cxnId="{230E44E4-D99B-4EFA-BD18-0117173F0EEB}">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220AE909-EE83-4B09-A016-1AF49332CD66}" type="pres">
      <dgm:prSet presAssocID="{C0B251E0-68D3-479A-8A26-FD11807781CB}" presName="balance_31" presStyleLbl="alignAccFollowNode1" presStyleIdx="3" presStyleCnt="4">
        <dgm:presLayoutVars>
          <dgm:bulletEnabled val="1"/>
        </dgm:presLayoutVars>
      </dgm:prSet>
      <dgm:spPr/>
    </dgm:pt>
    <dgm:pt modelId="{482175F9-8CFA-4A81-B9B5-E48992D06885}" type="pres">
      <dgm:prSet presAssocID="{C0B251E0-68D3-479A-8A26-FD11807781CB}" presName="left_31_1" presStyleLbl="node1" presStyleIdx="0" presStyleCnt="4">
        <dgm:presLayoutVars>
          <dgm:bulletEnabled val="1"/>
        </dgm:presLayoutVars>
      </dgm:prSet>
      <dgm:spPr/>
      <dgm:t>
        <a:bodyPr/>
        <a:lstStyle/>
        <a:p>
          <a:endParaRPr lang="ru-RU"/>
        </a:p>
      </dgm:t>
    </dgm:pt>
    <dgm:pt modelId="{D06A5B87-1E91-4EED-BEA1-7F1B0D1E232B}" type="pres">
      <dgm:prSet presAssocID="{C0B251E0-68D3-479A-8A26-FD11807781CB}" presName="left_31_2" presStyleLbl="node1" presStyleIdx="1" presStyleCnt="4">
        <dgm:presLayoutVars>
          <dgm:bulletEnabled val="1"/>
        </dgm:presLayoutVars>
      </dgm:prSet>
      <dgm:spPr/>
      <dgm:t>
        <a:bodyPr/>
        <a:lstStyle/>
        <a:p>
          <a:endParaRPr lang="ru-RU"/>
        </a:p>
      </dgm:t>
    </dgm:pt>
    <dgm:pt modelId="{CB84B26A-29A9-419B-AD3F-CADF16CEE878}" type="pres">
      <dgm:prSet presAssocID="{C0B251E0-68D3-479A-8A26-FD11807781CB}" presName="left_31_3" presStyleLbl="node1" presStyleIdx="2" presStyleCnt="4">
        <dgm:presLayoutVars>
          <dgm:bulletEnabled val="1"/>
        </dgm:presLayoutVars>
      </dgm:prSet>
      <dgm:spPr/>
      <dgm:t>
        <a:bodyPr/>
        <a:lstStyle/>
        <a:p>
          <a:endParaRPr lang="ru-RU"/>
        </a:p>
      </dgm:t>
    </dgm:pt>
    <dgm:pt modelId="{CD9A0A93-A957-4873-BF6B-36FF819BFFEE}" type="pres">
      <dgm:prSet presAssocID="{C0B251E0-68D3-479A-8A26-FD11807781CB}" presName="right_31_1" presStyleLbl="node1" presStyleIdx="3" presStyleCnt="4">
        <dgm:presLayoutVars>
          <dgm:bulletEnabled val="1"/>
        </dgm:presLayoutVars>
      </dgm:prSet>
      <dgm:spPr/>
      <dgm:t>
        <a:bodyPr/>
        <a:lstStyle/>
        <a:p>
          <a:endParaRPr lang="ru-RU"/>
        </a:p>
      </dgm:t>
    </dgm:pt>
  </dgm:ptLst>
  <dgm:cxnLst>
    <dgm:cxn modelId="{39EFFB5F-79DF-414E-A8B2-ED8A7C9EE737}" type="presOf" srcId="{917D073A-427C-49DB-8B5A-7A917A0E3D39}" destId="{D06A5B87-1E91-4EED-BEA1-7F1B0D1E232B}" srcOrd="0" destOrd="0" presId="urn:microsoft.com/office/officeart/2005/8/layout/balance1"/>
    <dgm:cxn modelId="{601FFA4F-5FA1-46D1-95B9-947A71437CBE}" srcId="{15168566-0912-46E9-916A-A0144D63189C}" destId="{701E607A-689D-43D0-AE52-8E43AFD17695}" srcOrd="0" destOrd="0" parTransId="{D3C8C3A7-A2E4-4588-B374-2A8EB546A97D}" sibTransId="{223A989E-230E-4CD2-991E-BD01E44D7E1B}"/>
    <dgm:cxn modelId="{93400EEB-B481-43C3-8A5C-92E53AEDF39E}" srcId="{C0B251E0-68D3-479A-8A26-FD11807781CB}" destId="{7ABEF36D-5171-4643-A019-8373CB82C7BD}" srcOrd="1" destOrd="0" parTransId="{016214D4-1A8E-4403-B6ED-524DBC3A25F2}" sibTransId="{9818227B-C09E-4C82-A40E-1D64A9306A40}"/>
    <dgm:cxn modelId="{C900CD10-23D6-478E-B7E4-3704622885D4}" type="presOf" srcId="{3FC6A535-2E24-4096-BEB3-2F3903F6440C}" destId="{CD9A0A93-A957-4873-BF6B-36FF819BFFEE}" srcOrd="0" destOrd="0" presId="urn:microsoft.com/office/officeart/2005/8/layout/balance1"/>
    <dgm:cxn modelId="{297809E6-81F4-4983-9C0F-E75A999FDC10}" type="presOf" srcId="{15168566-0912-46E9-916A-A0144D63189C}" destId="{7BBA18B2-48D3-40F3-9F2C-08715E38129E}"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16AE44A4-4C7A-4A04-A9ED-F17EB2A642E8}" type="presOf" srcId="{7ABEF36D-5171-4643-A019-8373CB82C7BD}" destId="{8D1A4AAA-9148-439D-8727-28EDDB5A7AA0}" srcOrd="0" destOrd="0" presId="urn:microsoft.com/office/officeart/2005/8/layout/balance1"/>
    <dgm:cxn modelId="{E3C2DD64-13A5-4CF5-AE83-C63136154865}" type="presOf" srcId="{108A76A3-B8AF-41AF-B54E-6B80A729C9DB}" destId="{CB84B26A-29A9-419B-AD3F-CADF16CEE878}" srcOrd="0" destOrd="0" presId="urn:microsoft.com/office/officeart/2005/8/layout/balance1"/>
    <dgm:cxn modelId="{8146B4F8-06DE-40CE-A73F-370F01EE362C}" srcId="{C0B251E0-68D3-479A-8A26-FD11807781CB}" destId="{15168566-0912-46E9-916A-A0144D63189C}" srcOrd="0" destOrd="0" parTransId="{57762015-9807-4D0C-8F02-BBF8BF6AA244}" sibTransId="{30066A32-57B1-4ED5-8A99-09EF7EE80DD4}"/>
    <dgm:cxn modelId="{F5564D59-BE3B-4B2D-BEF4-80E2AED53CB3}" srcId="{15168566-0912-46E9-916A-A0144D63189C}" destId="{917D073A-427C-49DB-8B5A-7A917A0E3D39}" srcOrd="1" destOrd="0" parTransId="{5B3A9B53-7347-454C-A2E8-DEA06FBA0E47}" sibTransId="{A890A43A-9599-4420-8FD3-C72D735D9BCC}"/>
    <dgm:cxn modelId="{230E44E4-D99B-4EFA-BD18-0117173F0EEB}" srcId="{15168566-0912-46E9-916A-A0144D63189C}" destId="{108A76A3-B8AF-41AF-B54E-6B80A729C9DB}" srcOrd="2" destOrd="0" parTransId="{6AA93749-42CD-463D-BABE-209FEF69DB59}" sibTransId="{33C44572-70B0-4EF0-843C-777873078FAE}"/>
    <dgm:cxn modelId="{E2FCA55F-7C2B-420F-8A02-CE35369164BF}" type="presOf" srcId="{701E607A-689D-43D0-AE52-8E43AFD17695}" destId="{482175F9-8CFA-4A81-B9B5-E48992D06885}" srcOrd="0" destOrd="0" presId="urn:microsoft.com/office/officeart/2005/8/layout/balance1"/>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BD468C04-0558-4EFA-99D7-E7D633885F1A}" type="presParOf" srcId="{20506824-ECD4-478C-B7E7-5548772EA701}" destId="{220AE909-EE83-4B09-A016-1AF49332CD66}" srcOrd="2" destOrd="0" presId="urn:microsoft.com/office/officeart/2005/8/layout/balance1"/>
    <dgm:cxn modelId="{69863059-1132-4749-8D98-35854356398F}" type="presParOf" srcId="{20506824-ECD4-478C-B7E7-5548772EA701}" destId="{482175F9-8CFA-4A81-B9B5-E48992D06885}" srcOrd="3" destOrd="0" presId="urn:microsoft.com/office/officeart/2005/8/layout/balance1"/>
    <dgm:cxn modelId="{40CAD251-6050-4305-9481-4BA982C0067B}" type="presParOf" srcId="{20506824-ECD4-478C-B7E7-5548772EA701}" destId="{D06A5B87-1E91-4EED-BEA1-7F1B0D1E232B}" srcOrd="4" destOrd="0" presId="urn:microsoft.com/office/officeart/2005/8/layout/balance1"/>
    <dgm:cxn modelId="{0FBF0BF5-0037-4584-8CB0-287F01D8348D}" type="presParOf" srcId="{20506824-ECD4-478C-B7E7-5548772EA701}" destId="{CB84B26A-29A9-419B-AD3F-CADF16CEE878}" srcOrd="5" destOrd="0" presId="urn:microsoft.com/office/officeart/2005/8/layout/balance1"/>
    <dgm:cxn modelId="{31F2587F-D0C4-4562-9BD5-F4870323CCB5}" type="presParOf" srcId="{20506824-ECD4-478C-B7E7-5548772EA701}" destId="{CD9A0A93-A957-4873-BF6B-36FF819BFFEE}"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6EF9E-85CC-4735-BF25-8B3043F8E30F}">
      <dsp:nvSpPr>
        <dsp:cNvPr id="0" name=""/>
        <dsp:cNvSpPr/>
      </dsp:nvSpPr>
      <dsp:spPr>
        <a:xfrm>
          <a:off x="0" y="0"/>
          <a:ext cx="7040880" cy="111099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ru-RU" sz="1700" kern="1200" dirty="0" smtClean="0"/>
            <a:t>1. Найдите группу тесно переплетённых классов, отвязав которые друг от друга, можно получить некоторую пользу. Например, чтобы повторно использовать их код в другой программе.</a:t>
          </a:r>
          <a:endParaRPr lang="ru-RU" sz="1700" kern="1200" dirty="0"/>
        </a:p>
      </dsp:txBody>
      <dsp:txXfrm>
        <a:off x="32540" y="32540"/>
        <a:ext cx="5712042" cy="1045916"/>
      </dsp:txXfrm>
    </dsp:sp>
    <dsp:sp modelId="{7D51FA7B-E823-4B15-B9D1-F98D73B678C5}">
      <dsp:nvSpPr>
        <dsp:cNvPr id="0" name=""/>
        <dsp:cNvSpPr/>
      </dsp:nvSpPr>
      <dsp:spPr>
        <a:xfrm>
          <a:off x="525780" y="1265301"/>
          <a:ext cx="7040880" cy="1110996"/>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ru-RU" sz="1700" kern="1200" dirty="0" smtClean="0"/>
            <a:t>2. Создайте общий интерфейс посредников и опишите в нём методы для взаимодействия с компонентами. В простейшем случае достаточно одного метода для получения оповещений от компонентов.</a:t>
          </a:r>
          <a:endParaRPr lang="ru-RU" sz="1700" kern="1200" dirty="0"/>
        </a:p>
      </dsp:txBody>
      <dsp:txXfrm>
        <a:off x="558320" y="1297841"/>
        <a:ext cx="5727872" cy="1045916"/>
      </dsp:txXfrm>
    </dsp:sp>
    <dsp:sp modelId="{C92B06E6-7B6B-4090-9930-A678CEB2842E}">
      <dsp:nvSpPr>
        <dsp:cNvPr id="0" name=""/>
        <dsp:cNvSpPr/>
      </dsp:nvSpPr>
      <dsp:spPr>
        <a:xfrm>
          <a:off x="1051559" y="2530602"/>
          <a:ext cx="7040880" cy="1110996"/>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ru-RU" sz="1700" kern="1200" dirty="0" smtClean="0"/>
            <a:t>3. Этот интерфейс необходим, если вы хотите повторно использовать классы компонентов для других задач. В этом случае всё, что нужно сделать — это создать новый класс конкретного посредника.</a:t>
          </a:r>
          <a:endParaRPr lang="ru-RU" sz="1700" kern="1200" dirty="0"/>
        </a:p>
      </dsp:txBody>
      <dsp:txXfrm>
        <a:off x="1084099" y="2563142"/>
        <a:ext cx="5727872" cy="1045915"/>
      </dsp:txXfrm>
    </dsp:sp>
    <dsp:sp modelId="{FB1262D8-B661-4B9B-BC15-B5B82940A403}">
      <dsp:nvSpPr>
        <dsp:cNvPr id="0" name=""/>
        <dsp:cNvSpPr/>
      </dsp:nvSpPr>
      <dsp:spPr>
        <a:xfrm>
          <a:off x="1577339" y="3795903"/>
          <a:ext cx="7040880" cy="1110996"/>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ru-RU" sz="1700" kern="1200" dirty="0" smtClean="0"/>
            <a:t>4. Реализуйте этот интерфейс в классе конкретного посредника. Поместите в него поля, которые будут содержать ссылки на все объекты компонентов.</a:t>
          </a:r>
          <a:endParaRPr lang="ru-RU" sz="1700" kern="1200" dirty="0"/>
        </a:p>
      </dsp:txBody>
      <dsp:txXfrm>
        <a:off x="1609879" y="3828443"/>
        <a:ext cx="5727872" cy="1045915"/>
      </dsp:txXfrm>
    </dsp:sp>
    <dsp:sp modelId="{4414AE95-0A78-465D-8203-F78642515E24}">
      <dsp:nvSpPr>
        <dsp:cNvPr id="0" name=""/>
        <dsp:cNvSpPr/>
      </dsp:nvSpPr>
      <dsp:spPr>
        <a:xfrm>
          <a:off x="2103119" y="5061204"/>
          <a:ext cx="7040880" cy="1110996"/>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ru-RU" sz="1700" kern="1200" dirty="0" smtClean="0"/>
            <a:t>5. Вы можете пойти дальше и переместить код создания компонентов в класс конкретного посредника, превратив его в фабрику.</a:t>
          </a:r>
          <a:endParaRPr lang="ru-RU" sz="1700" kern="1200" dirty="0"/>
        </a:p>
      </dsp:txBody>
      <dsp:txXfrm>
        <a:off x="2135659" y="5093744"/>
        <a:ext cx="5727872" cy="1045915"/>
      </dsp:txXfrm>
    </dsp:sp>
    <dsp:sp modelId="{93374049-1F43-48B6-A743-70C414C6674A}">
      <dsp:nvSpPr>
        <dsp:cNvPr id="0" name=""/>
        <dsp:cNvSpPr/>
      </dsp:nvSpPr>
      <dsp:spPr>
        <a:xfrm>
          <a:off x="6318732" y="811644"/>
          <a:ext cx="722147" cy="722147"/>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ru-RU" sz="3400" kern="1200"/>
        </a:p>
      </dsp:txBody>
      <dsp:txXfrm>
        <a:off x="6481215" y="811644"/>
        <a:ext cx="397181" cy="543416"/>
      </dsp:txXfrm>
    </dsp:sp>
    <dsp:sp modelId="{F50EC3AC-5A2B-4224-B0AD-95825CA869AA}">
      <dsp:nvSpPr>
        <dsp:cNvPr id="0" name=""/>
        <dsp:cNvSpPr/>
      </dsp:nvSpPr>
      <dsp:spPr>
        <a:xfrm>
          <a:off x="6844512" y="2076945"/>
          <a:ext cx="722147" cy="722147"/>
        </a:xfrm>
        <a:prstGeom prst="downArrow">
          <a:avLst>
            <a:gd name="adj1" fmla="val 55000"/>
            <a:gd name="adj2" fmla="val 45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ru-RU" sz="3400" kern="1200"/>
        </a:p>
      </dsp:txBody>
      <dsp:txXfrm>
        <a:off x="7006995" y="2076945"/>
        <a:ext cx="397181" cy="543416"/>
      </dsp:txXfrm>
    </dsp:sp>
    <dsp:sp modelId="{CF34CC2F-E8CA-471A-AABB-DF130D92F3E8}">
      <dsp:nvSpPr>
        <dsp:cNvPr id="0" name=""/>
        <dsp:cNvSpPr/>
      </dsp:nvSpPr>
      <dsp:spPr>
        <a:xfrm>
          <a:off x="7370292" y="3323729"/>
          <a:ext cx="722147" cy="722147"/>
        </a:xfrm>
        <a:prstGeom prst="downArrow">
          <a:avLst>
            <a:gd name="adj1" fmla="val 55000"/>
            <a:gd name="adj2" fmla="val 45000"/>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ru-RU" sz="3400" kern="1200"/>
        </a:p>
      </dsp:txBody>
      <dsp:txXfrm>
        <a:off x="7532775" y="3323729"/>
        <a:ext cx="397181" cy="543416"/>
      </dsp:txXfrm>
    </dsp:sp>
    <dsp:sp modelId="{D54B55A8-6AA7-49A9-AF59-53BD43A695DD}">
      <dsp:nvSpPr>
        <dsp:cNvPr id="0" name=""/>
        <dsp:cNvSpPr/>
      </dsp:nvSpPr>
      <dsp:spPr>
        <a:xfrm>
          <a:off x="7896072" y="4601375"/>
          <a:ext cx="722147" cy="722147"/>
        </a:xfrm>
        <a:prstGeom prst="downArrow">
          <a:avLst>
            <a:gd name="adj1" fmla="val 55000"/>
            <a:gd name="adj2" fmla="val 45000"/>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ru-RU" sz="3400" kern="1200"/>
        </a:p>
      </dsp:txBody>
      <dsp:txXfrm>
        <a:off x="8058555" y="4601375"/>
        <a:ext cx="397181" cy="543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20AE909-EE83-4B09-A016-1AF49332CD66}">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82175F9-8CFA-4A81-B9B5-E48992D06885}">
      <dsp:nvSpPr>
        <dsp:cNvPr id="0" name=""/>
        <dsp:cNvSpPr/>
      </dsp:nvSpPr>
      <dsp:spPr>
        <a:xfrm rot="21360000">
          <a:off x="150753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smtClean="0"/>
            <a:t>Устраняет зависимости между компонентами, позволяя повторно их использовать.</a:t>
          </a:r>
          <a:endParaRPr lang="ru-RU" sz="1500" kern="1200" dirty="0"/>
        </a:p>
      </dsp:txBody>
      <dsp:txXfrm>
        <a:off x="1560449" y="4122570"/>
        <a:ext cx="2220720" cy="978106"/>
      </dsp:txXfrm>
    </dsp:sp>
    <dsp:sp modelId="{D06A5B87-1E91-4EED-BEA1-7F1B0D1E232B}">
      <dsp:nvSpPr>
        <dsp:cNvPr id="0" name=""/>
        <dsp:cNvSpPr/>
      </dsp:nvSpPr>
      <dsp:spPr>
        <a:xfrm rot="21360000">
          <a:off x="1423335"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smtClean="0"/>
            <a:t>Упрощает взаимодействие между компонентами.</a:t>
          </a:r>
          <a:endParaRPr lang="ru-RU" sz="1500" b="0" i="0" kern="1200"/>
        </a:p>
      </dsp:txBody>
      <dsp:txXfrm>
        <a:off x="1476248" y="2956710"/>
        <a:ext cx="2220720" cy="978106"/>
      </dsp:txXfrm>
    </dsp:sp>
    <dsp:sp modelId="{CB84B26A-29A9-419B-AD3F-CADF16CEE878}">
      <dsp:nvSpPr>
        <dsp:cNvPr id="0" name=""/>
        <dsp:cNvSpPr/>
      </dsp:nvSpPr>
      <dsp:spPr>
        <a:xfrm rot="21360000">
          <a:off x="1339134"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smtClean="0"/>
            <a:t>Централизует управление в одном месте.</a:t>
          </a:r>
          <a:endParaRPr lang="ru-RU" sz="1500" b="0" i="0" kern="1200"/>
        </a:p>
      </dsp:txBody>
      <dsp:txXfrm>
        <a:off x="1392047" y="1816758"/>
        <a:ext cx="2220720" cy="978106"/>
      </dsp:txXfrm>
    </dsp:sp>
    <dsp:sp modelId="{CD9A0A93-A957-4873-BF6B-36FF819BFFEE}">
      <dsp:nvSpPr>
        <dsp:cNvPr id="0" name=""/>
        <dsp:cNvSpPr/>
      </dsp:nvSpPr>
      <dsp:spPr>
        <a:xfrm rot="21360000">
          <a:off x="484319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dirty="0" smtClean="0"/>
            <a:t>Посредник может </a:t>
          </a:r>
          <a:r>
            <a:rPr lang="ru-RU" sz="1500" b="1" i="0" kern="1200" dirty="0" smtClean="0"/>
            <a:t>сильно раздуться</a:t>
          </a:r>
          <a:endParaRPr lang="ru-RU" sz="1500" kern="1200" dirty="0"/>
        </a:p>
      </dsp:txBody>
      <dsp:txXfrm>
        <a:off x="4896104" y="388939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5/10/2022</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Предположим, что у вас есть диалог создания профиля пользователя. Он состоит из всевозможных элементов управления — текстовых полей, </a:t>
            </a:r>
            <a:r>
              <a:rPr lang="ru-RU" sz="900" b="0" i="0" kern="1200" dirty="0" err="1" smtClean="0">
                <a:solidFill>
                  <a:schemeClr val="tx1"/>
                </a:solidFill>
                <a:effectLst/>
                <a:latin typeface="Segoe" pitchFamily="34" charset="0"/>
                <a:ea typeface="+mn-ea"/>
                <a:cs typeface="+mn-cs"/>
              </a:rPr>
              <a:t>чекбоксов</a:t>
            </a:r>
            <a:r>
              <a:rPr lang="ru-RU" sz="900" b="0" i="0" kern="1200" dirty="0" smtClean="0">
                <a:solidFill>
                  <a:schemeClr val="tx1"/>
                </a:solidFill>
                <a:effectLst/>
                <a:latin typeface="Segoe" pitchFamily="34" charset="0"/>
                <a:ea typeface="+mn-ea"/>
                <a:cs typeface="+mn-cs"/>
              </a:rPr>
              <a:t>, кнопок.</a:t>
            </a:r>
          </a:p>
          <a:p>
            <a:r>
              <a:rPr lang="ru-RU" dirty="0" smtClean="0">
                <a:effectLst/>
              </a:rPr>
              <a:t>Беспорядочные связи между элементами пользовательского интерфейса.</a:t>
            </a:r>
          </a:p>
          <a:p>
            <a:r>
              <a:rPr lang="ru-RU" sz="900" b="0" i="0" kern="1200" dirty="0" smtClean="0">
                <a:solidFill>
                  <a:schemeClr val="tx1"/>
                </a:solidFill>
                <a:effectLst/>
                <a:latin typeface="Segoe" pitchFamily="34" charset="0"/>
                <a:ea typeface="+mn-ea"/>
                <a:cs typeface="+mn-cs"/>
              </a:rPr>
              <a:t>Отдельные элементы диалога должны взаимодействовать друг с другом. Так, например, </a:t>
            </a:r>
            <a:r>
              <a:rPr lang="ru-RU" sz="900" b="0" i="0" kern="1200" dirty="0" err="1" smtClean="0">
                <a:solidFill>
                  <a:schemeClr val="tx1"/>
                </a:solidFill>
                <a:effectLst/>
                <a:latin typeface="Segoe" pitchFamily="34" charset="0"/>
                <a:ea typeface="+mn-ea"/>
                <a:cs typeface="+mn-cs"/>
              </a:rPr>
              <a:t>чекбокс</a:t>
            </a:r>
            <a:r>
              <a:rPr lang="ru-RU" sz="900" b="0" i="0" kern="1200" dirty="0" smtClean="0">
                <a:solidFill>
                  <a:schemeClr val="tx1"/>
                </a:solidFill>
                <a:effectLst/>
                <a:latin typeface="Segoe" pitchFamily="34" charset="0"/>
                <a:ea typeface="+mn-ea"/>
                <a:cs typeface="+mn-cs"/>
              </a:rPr>
              <a:t> «у меня есть собака» открывает скрытое поле для ввода имени домашнего любимца, а клик по кнопке отправки запускает проверку значений всех полей формы.</a:t>
            </a:r>
          </a:p>
          <a:p>
            <a:r>
              <a:rPr lang="ru-RU" dirty="0" smtClean="0">
                <a:effectLst/>
              </a:rPr>
              <a:t>Код элементов нужно трогать при изменении каждого диалога.</a:t>
            </a:r>
          </a:p>
          <a:p>
            <a:r>
              <a:rPr lang="ru-RU" sz="900" b="0" i="0" kern="1200" dirty="0" smtClean="0">
                <a:solidFill>
                  <a:schemeClr val="tx1"/>
                </a:solidFill>
                <a:effectLst/>
                <a:latin typeface="Segoe" pitchFamily="34" charset="0"/>
                <a:ea typeface="+mn-ea"/>
                <a:cs typeface="+mn-cs"/>
              </a:rPr>
              <a:t>Прописав эту логику прямо в коде элементов управления, вы поставите крест на их повторном использовании в других местах приложения. Они станут слишком тесно связанными с элементами диалога редактирования профиля, которые не нужны в других контекстах. Поэтому вы сможете использовать либо все элементы сразу, либо ни одного.</a:t>
            </a:r>
          </a:p>
          <a:p>
            <a:pPr marL="0" indent="0">
              <a:buNone/>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900" b="0" i="0" kern="1200" dirty="0" smtClean="0">
                <a:solidFill>
                  <a:schemeClr val="tx1"/>
                </a:solidFill>
                <a:effectLst/>
                <a:latin typeface="Segoe" pitchFamily="34" charset="0"/>
                <a:ea typeface="+mn-ea"/>
                <a:cs typeface="+mn-cs"/>
              </a:rPr>
              <a:t>Паттерн Посредник заставляет объекты общаться не напрямую друг с другом, а через отдельный объект-посредник, который знает, кому нужно перенаправить тот или иной запрос. Благодаря этому, компоненты системы будут зависеть только от посредника, а не от десятков других компонентов.</a:t>
            </a:r>
          </a:p>
          <a:p>
            <a:r>
              <a:rPr lang="ru-RU" sz="900" b="0" i="0" kern="1200" dirty="0" smtClean="0">
                <a:solidFill>
                  <a:schemeClr val="tx1"/>
                </a:solidFill>
                <a:effectLst/>
                <a:latin typeface="Segoe" pitchFamily="34" charset="0"/>
                <a:ea typeface="+mn-ea"/>
                <a:cs typeface="+mn-cs"/>
              </a:rPr>
              <a:t>В нашем примере посредником мог бы стать диалог. Скорее всего, класс диалога и так знает, из каких элементов состоит, поэтому никаких новых связей добавлять в него не придётся.</a:t>
            </a:r>
          </a:p>
          <a:p>
            <a:r>
              <a:rPr lang="ru-RU" sz="900" b="0" i="0" kern="1200" dirty="0" smtClean="0">
                <a:solidFill>
                  <a:schemeClr val="tx1"/>
                </a:solidFill>
                <a:effectLst/>
                <a:latin typeface="Segoe" pitchFamily="34" charset="0"/>
                <a:ea typeface="+mn-ea"/>
                <a:cs typeface="+mn-cs"/>
              </a:rPr>
              <a:t>Основные изменения произойдут внутри отдельных элементов диалога. Если раньше при получении клика от пользователя объект кнопки сам проверял значения полей диалога, то теперь его единственной обязанностью будет сообщить диалогу о том, что произошёл клик. Получив извещение, диалог выполнит все необходимые проверки полей. Таким образом, вместо нескольких зависимостей от остальных элементов кнопка получит только одну — от самого диалога.</a:t>
            </a:r>
          </a:p>
          <a:p>
            <a:r>
              <a:rPr lang="ru-RU" sz="900" b="0" i="0" kern="1200" dirty="0" smtClean="0">
                <a:solidFill>
                  <a:schemeClr val="tx1"/>
                </a:solidFill>
                <a:effectLst/>
                <a:latin typeface="Segoe" pitchFamily="34" charset="0"/>
                <a:ea typeface="+mn-ea"/>
                <a:cs typeface="+mn-cs"/>
              </a:rPr>
              <a:t>Чтобы сделать код ещё более гибким, можно выделить общий интерфейс для всех посредников, то есть диалогов программы. Наша кнопка станет зависимой не от конкретного диалога создания пользователя, а от абстрактного, что позволит использовать её и в других диалогах.</a:t>
            </a:r>
          </a:p>
          <a:p>
            <a:r>
              <a:rPr lang="ru-RU" sz="900" b="0" i="0" kern="1200" dirty="0" smtClean="0">
                <a:solidFill>
                  <a:schemeClr val="tx1"/>
                </a:solidFill>
                <a:effectLst/>
                <a:latin typeface="Segoe" pitchFamily="34" charset="0"/>
                <a:ea typeface="+mn-ea"/>
                <a:cs typeface="+mn-cs"/>
              </a:rPr>
              <a:t>Таким образом, посредник скрывает в себе все сложные связи и зависимости между классами отдельных компонентов программы. А чем меньше связей имеют классы, тем проще их изменять, расширять и повторно использовать.</a:t>
            </a:r>
          </a:p>
          <a:p>
            <a:r>
              <a:rPr lang="ru-RU" sz="900" b="0" i="0" kern="1200" dirty="0" smtClean="0">
                <a:solidFill>
                  <a:schemeClr val="tx1"/>
                </a:solidFill>
                <a:effectLst/>
                <a:latin typeface="Segoe" pitchFamily="34" charset="0"/>
                <a:ea typeface="+mn-ea"/>
                <a:cs typeface="+mn-cs"/>
              </a:rPr>
              <a:t>Основные изменения произойдут внутри отдельных элементов диалога. Если раньше при получении клика от пользователя объект кнопки сам проверял значения полей диалога, то теперь его единственной обязанностью будет сообщить диалогу о том, что произошёл клик. Получив извещение, диалог выполнит все необходимые проверки полей. Таким образом, вместо нескольких зависимостей от остальных элементов кнопка получит только одну — от самого диалога.</a:t>
            </a:r>
          </a:p>
          <a:p>
            <a:r>
              <a:rPr lang="ru-RU" sz="900" b="0" i="0" kern="1200" dirty="0" smtClean="0">
                <a:solidFill>
                  <a:schemeClr val="tx1"/>
                </a:solidFill>
                <a:effectLst/>
                <a:latin typeface="Segoe" pitchFamily="34" charset="0"/>
                <a:ea typeface="+mn-ea"/>
                <a:cs typeface="+mn-cs"/>
              </a:rPr>
              <a:t>Чтобы сделать код ещё более гибким, можно выделить общий интерфейс для всех посредников, то есть диалогов программы. Наша кнопка станет зависимой не от конкретного диалога создания пользователя, а от абстрактного, что позволит использовать её и в других диалогах.</a:t>
            </a:r>
          </a:p>
          <a:p>
            <a:r>
              <a:rPr lang="ru-RU" sz="900" b="0" i="0" kern="1200" dirty="0" smtClean="0">
                <a:solidFill>
                  <a:schemeClr val="tx1"/>
                </a:solidFill>
                <a:effectLst/>
                <a:latin typeface="Segoe" pitchFamily="34" charset="0"/>
                <a:ea typeface="+mn-ea"/>
                <a:cs typeface="+mn-cs"/>
              </a:rPr>
              <a:t>Таким образом, посредник скрывает в себе все сложные связи и зависимости между классами отдельных компонентов программы. А чем меньше связей имеют классы, тем проще их изменять, расширять и повторно использовать.</a:t>
            </a:r>
          </a:p>
          <a:p>
            <a:endParaRPr lang="ru-RU" sz="900" b="0" i="0" kern="1200" dirty="0" smtClean="0">
              <a:solidFill>
                <a:schemeClr val="tx1"/>
              </a:solidFill>
              <a:effectLst/>
              <a:latin typeface="Segoe" pitchFamily="34" charset="0"/>
              <a:ea typeface="+mn-ea"/>
              <a:cs typeface="+mn-cs"/>
            </a:endParaRP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Пилоты садящихся или улетающих самолётов не общаются напрямую с другими пилотами. Вместо этого они связываются с диспетчером, который координирует действия нескольких самолётов одновременно. Без диспетчера пилотам приходилось бы все время быть начеку и следить за всеми окружающими самолётами самостоятельно, а это приводило бы к частым катастрофам в небе.</a:t>
            </a:r>
          </a:p>
          <a:p>
            <a:r>
              <a:rPr lang="ru-RU" sz="900" b="0" i="0" kern="1200" dirty="0" smtClean="0">
                <a:solidFill>
                  <a:schemeClr val="tx1"/>
                </a:solidFill>
                <a:effectLst/>
                <a:latin typeface="Segoe" pitchFamily="34" charset="0"/>
                <a:ea typeface="+mn-ea"/>
                <a:cs typeface="+mn-cs"/>
              </a:rPr>
              <a:t>Важно понимать, что диспетчер не нужен во время всего полёта. Он задействован только в зоне аэропорта, когда нужно координировать взаимодействие многих самолётов.</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Посредник</a:t>
            </a:r>
            <a:r>
              <a:rPr lang="ru-RU" sz="900" b="0" i="0" kern="1200" dirty="0" smtClean="0">
                <a:solidFill>
                  <a:schemeClr val="tx1"/>
                </a:solidFill>
                <a:effectLst/>
                <a:latin typeface="Segoe" pitchFamily="34" charset="0"/>
                <a:ea typeface="+mn-ea"/>
                <a:cs typeface="+mn-cs"/>
              </a:rPr>
              <a:t> помогает избавиться от зависимостей между классами различных элементов пользовательского интерфейса: кнопками, </a:t>
            </a:r>
            <a:r>
              <a:rPr lang="ru-RU" sz="900" b="0" i="0" kern="1200" dirty="0" err="1" smtClean="0">
                <a:solidFill>
                  <a:schemeClr val="tx1"/>
                </a:solidFill>
                <a:effectLst/>
                <a:latin typeface="Segoe" pitchFamily="34" charset="0"/>
                <a:ea typeface="+mn-ea"/>
                <a:cs typeface="+mn-cs"/>
              </a:rPr>
              <a:t>чекбоксами</a:t>
            </a:r>
            <a:r>
              <a:rPr lang="ru-RU" sz="900" b="0" i="0" kern="1200" dirty="0" smtClean="0">
                <a:solidFill>
                  <a:schemeClr val="tx1"/>
                </a:solidFill>
                <a:effectLst/>
                <a:latin typeface="Segoe" pitchFamily="34" charset="0"/>
                <a:ea typeface="+mn-ea"/>
                <a:cs typeface="+mn-cs"/>
              </a:rPr>
              <a:t> и надписями.</a:t>
            </a:r>
          </a:p>
          <a:p>
            <a:r>
              <a:rPr lang="ru-RU" dirty="0" smtClean="0">
                <a:effectLst/>
              </a:rPr>
              <a:t>Пример структурирования классов UI-диалогов.</a:t>
            </a:r>
          </a:p>
          <a:p>
            <a:r>
              <a:rPr lang="ru-RU" sz="900" b="0" i="0" kern="1200" dirty="0" smtClean="0">
                <a:solidFill>
                  <a:schemeClr val="tx1"/>
                </a:solidFill>
                <a:effectLst/>
                <a:latin typeface="Segoe" pitchFamily="34" charset="0"/>
                <a:ea typeface="+mn-ea"/>
                <a:cs typeface="+mn-cs"/>
              </a:rPr>
              <a:t>По реакции на действия пользователей элементы не взаимодействуют напрямую, а всего лишь уведомляют посредника о том, что они изменились.</a:t>
            </a:r>
          </a:p>
          <a:p>
            <a:r>
              <a:rPr lang="ru-RU" sz="900" b="0" i="0" kern="1200" dirty="0" smtClean="0">
                <a:solidFill>
                  <a:schemeClr val="tx1"/>
                </a:solidFill>
                <a:effectLst/>
                <a:latin typeface="Segoe" pitchFamily="34" charset="0"/>
                <a:ea typeface="+mn-ea"/>
                <a:cs typeface="+mn-cs"/>
              </a:rPr>
              <a:t>Посредник в виде диалога авторизации знает, как конкретные элементы должны взаимодействовать. Поэтому при получении уведомлений он может перенаправить вызов тому или иному элементу.</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Участники</a:t>
            </a:r>
          </a:p>
          <a:p>
            <a:r>
              <a:rPr lang="en-US" sz="900" b="1" i="0" kern="1200" dirty="0" smtClean="0">
                <a:solidFill>
                  <a:schemeClr val="tx1"/>
                </a:solidFill>
                <a:effectLst/>
                <a:latin typeface="Segoe" pitchFamily="34" charset="0"/>
                <a:ea typeface="+mn-ea"/>
                <a:cs typeface="+mn-cs"/>
              </a:rPr>
              <a:t>Mediator</a:t>
            </a:r>
            <a:r>
              <a:rPr lang="en-US" sz="900" b="0" i="0" kern="1200" dirty="0" smtClean="0">
                <a:solidFill>
                  <a:schemeClr val="tx1"/>
                </a:solidFill>
                <a:effectLst/>
                <a:latin typeface="Segoe" pitchFamily="34" charset="0"/>
                <a:ea typeface="+mn-ea"/>
                <a:cs typeface="+mn-cs"/>
              </a:rPr>
              <a:t>: </a:t>
            </a:r>
            <a:r>
              <a:rPr lang="ru-RU" sz="900" b="0" i="0" kern="1200" dirty="0" smtClean="0">
                <a:solidFill>
                  <a:schemeClr val="tx1"/>
                </a:solidFill>
                <a:effectLst/>
                <a:latin typeface="Segoe" pitchFamily="34" charset="0"/>
                <a:ea typeface="+mn-ea"/>
                <a:cs typeface="+mn-cs"/>
              </a:rPr>
              <a:t>представляет интерфейс для взаимодействия с объектами </a:t>
            </a:r>
            <a:r>
              <a:rPr lang="en-US" sz="900" b="0" i="0" kern="1200" dirty="0" smtClean="0">
                <a:solidFill>
                  <a:schemeClr val="tx1"/>
                </a:solidFill>
                <a:effectLst/>
                <a:latin typeface="Segoe" pitchFamily="34" charset="0"/>
                <a:ea typeface="+mn-ea"/>
                <a:cs typeface="+mn-cs"/>
              </a:rPr>
              <a:t>Colleague</a:t>
            </a:r>
          </a:p>
          <a:p>
            <a:r>
              <a:rPr lang="en-US" sz="900" b="1" i="0" kern="1200" dirty="0" smtClean="0">
                <a:solidFill>
                  <a:schemeClr val="tx1"/>
                </a:solidFill>
                <a:effectLst/>
                <a:latin typeface="Segoe" pitchFamily="34" charset="0"/>
                <a:ea typeface="+mn-ea"/>
                <a:cs typeface="+mn-cs"/>
              </a:rPr>
              <a:t>Colleague</a:t>
            </a:r>
            <a:r>
              <a:rPr lang="en-US" sz="900" b="0" i="0" kern="1200" dirty="0" smtClean="0">
                <a:solidFill>
                  <a:schemeClr val="tx1"/>
                </a:solidFill>
                <a:effectLst/>
                <a:latin typeface="Segoe" pitchFamily="34" charset="0"/>
                <a:ea typeface="+mn-ea"/>
                <a:cs typeface="+mn-cs"/>
              </a:rPr>
              <a:t>: </a:t>
            </a:r>
            <a:r>
              <a:rPr lang="ru-RU" sz="900" b="0" i="0" kern="1200" dirty="0" smtClean="0">
                <a:solidFill>
                  <a:schemeClr val="tx1"/>
                </a:solidFill>
                <a:effectLst/>
                <a:latin typeface="Segoe" pitchFamily="34" charset="0"/>
                <a:ea typeface="+mn-ea"/>
                <a:cs typeface="+mn-cs"/>
              </a:rPr>
              <a:t>представляет интерфейс для взаимодействия с объектом </a:t>
            </a:r>
            <a:r>
              <a:rPr lang="en-US" sz="900" b="0" i="0" kern="1200" dirty="0" smtClean="0">
                <a:solidFill>
                  <a:schemeClr val="tx1"/>
                </a:solidFill>
                <a:effectLst/>
                <a:latin typeface="Segoe" pitchFamily="34" charset="0"/>
                <a:ea typeface="+mn-ea"/>
                <a:cs typeface="+mn-cs"/>
              </a:rPr>
              <a:t>Mediator</a:t>
            </a:r>
          </a:p>
          <a:p>
            <a:r>
              <a:rPr lang="en-US" sz="900" b="1" i="0" kern="1200" dirty="0" smtClean="0">
                <a:solidFill>
                  <a:schemeClr val="tx1"/>
                </a:solidFill>
                <a:effectLst/>
                <a:latin typeface="Segoe" pitchFamily="34" charset="0"/>
                <a:ea typeface="+mn-ea"/>
                <a:cs typeface="+mn-cs"/>
              </a:rPr>
              <a:t>ConcreteColleague1</a:t>
            </a:r>
            <a:r>
              <a:rPr lang="en-US" sz="900" b="0" i="0" kern="1200" dirty="0" smtClean="0">
                <a:solidFill>
                  <a:schemeClr val="tx1"/>
                </a:solidFill>
                <a:effectLst/>
                <a:latin typeface="Segoe" pitchFamily="34" charset="0"/>
                <a:ea typeface="+mn-ea"/>
                <a:cs typeface="+mn-cs"/>
              </a:rPr>
              <a:t> </a:t>
            </a:r>
            <a:r>
              <a:rPr lang="ru-RU" sz="900" b="0" i="0" kern="1200" dirty="0" smtClean="0">
                <a:solidFill>
                  <a:schemeClr val="tx1"/>
                </a:solidFill>
                <a:effectLst/>
                <a:latin typeface="Segoe" pitchFamily="34" charset="0"/>
                <a:ea typeface="+mn-ea"/>
                <a:cs typeface="+mn-cs"/>
              </a:rPr>
              <a:t>и </a:t>
            </a:r>
            <a:r>
              <a:rPr lang="en-US" sz="900" b="1" i="0" kern="1200" dirty="0" smtClean="0">
                <a:solidFill>
                  <a:schemeClr val="tx1"/>
                </a:solidFill>
                <a:effectLst/>
                <a:latin typeface="Segoe" pitchFamily="34" charset="0"/>
                <a:ea typeface="+mn-ea"/>
                <a:cs typeface="+mn-cs"/>
              </a:rPr>
              <a:t>ConcreteColleague2</a:t>
            </a:r>
            <a:r>
              <a:rPr lang="en-US" sz="900" b="0" i="0" kern="1200" dirty="0" smtClean="0">
                <a:solidFill>
                  <a:schemeClr val="tx1"/>
                </a:solidFill>
                <a:effectLst/>
                <a:latin typeface="Segoe" pitchFamily="34" charset="0"/>
                <a:ea typeface="+mn-ea"/>
                <a:cs typeface="+mn-cs"/>
              </a:rPr>
              <a:t>: </a:t>
            </a:r>
            <a:r>
              <a:rPr lang="ru-RU" sz="900" b="0" i="0" kern="1200" dirty="0" smtClean="0">
                <a:solidFill>
                  <a:schemeClr val="tx1"/>
                </a:solidFill>
                <a:effectLst/>
                <a:latin typeface="Segoe" pitchFamily="34" charset="0"/>
                <a:ea typeface="+mn-ea"/>
                <a:cs typeface="+mn-cs"/>
              </a:rPr>
              <a:t>конкретные классы коллег, которые обмениваются друг с другом через объект </a:t>
            </a:r>
            <a:r>
              <a:rPr lang="en-US" sz="900" b="0" i="0" kern="1200" dirty="0" smtClean="0">
                <a:solidFill>
                  <a:schemeClr val="tx1"/>
                </a:solidFill>
                <a:effectLst/>
                <a:latin typeface="Segoe" pitchFamily="34" charset="0"/>
                <a:ea typeface="+mn-ea"/>
                <a:cs typeface="+mn-cs"/>
              </a:rPr>
              <a:t>Mediator</a:t>
            </a:r>
          </a:p>
          <a:p>
            <a:r>
              <a:rPr lang="en-US" sz="900" b="1" i="0" kern="1200" dirty="0" err="1" smtClean="0">
                <a:solidFill>
                  <a:schemeClr val="tx1"/>
                </a:solidFill>
                <a:effectLst/>
                <a:latin typeface="Segoe" pitchFamily="34" charset="0"/>
                <a:ea typeface="+mn-ea"/>
                <a:cs typeface="+mn-cs"/>
              </a:rPr>
              <a:t>ConcreteMediator</a:t>
            </a:r>
            <a:r>
              <a:rPr lang="en-US" sz="900" b="0" i="0" kern="1200" dirty="0" smtClean="0">
                <a:solidFill>
                  <a:schemeClr val="tx1"/>
                </a:solidFill>
                <a:effectLst/>
                <a:latin typeface="Segoe" pitchFamily="34" charset="0"/>
                <a:ea typeface="+mn-ea"/>
                <a:cs typeface="+mn-cs"/>
              </a:rPr>
              <a:t>: </a:t>
            </a:r>
            <a:r>
              <a:rPr lang="ru-RU" sz="900" b="0" i="0" kern="1200" dirty="0" smtClean="0">
                <a:solidFill>
                  <a:schemeClr val="tx1"/>
                </a:solidFill>
                <a:effectLst/>
                <a:latin typeface="Segoe" pitchFamily="34" charset="0"/>
                <a:ea typeface="+mn-ea"/>
                <a:cs typeface="+mn-cs"/>
              </a:rPr>
              <a:t>конкретный посредник, реализующий интерфейс типа </a:t>
            </a:r>
            <a:r>
              <a:rPr lang="en-US" sz="900" b="0" i="0" kern="1200" dirty="0" smtClean="0">
                <a:solidFill>
                  <a:schemeClr val="tx1"/>
                </a:solidFill>
                <a:effectLst/>
                <a:latin typeface="Segoe" pitchFamily="34" charset="0"/>
                <a:ea typeface="+mn-ea"/>
                <a:cs typeface="+mn-cs"/>
              </a:rPr>
              <a:t>Mediator</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351239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Когда вам сложно менять некоторые классы из-за того, что они имеют множество хаотичных связей с другими классами.</a:t>
            </a:r>
          </a:p>
          <a:p>
            <a:r>
              <a:rPr lang="ru-RU" sz="900" b="0" i="0" kern="1200" dirty="0" smtClean="0">
                <a:solidFill>
                  <a:schemeClr val="tx1"/>
                </a:solidFill>
                <a:effectLst/>
                <a:latin typeface="Segoe" pitchFamily="34" charset="0"/>
                <a:ea typeface="+mn-ea"/>
                <a:cs typeface="+mn-cs"/>
              </a:rPr>
              <a:t> Посредник позволяет поместить все эти связи в один класс, после чего вам будет легче их </a:t>
            </a:r>
            <a:r>
              <a:rPr lang="ru-RU" sz="900" b="0" i="0" kern="1200" dirty="0" err="1" smtClean="0">
                <a:solidFill>
                  <a:schemeClr val="tx1"/>
                </a:solidFill>
                <a:effectLst/>
                <a:latin typeface="Segoe" pitchFamily="34" charset="0"/>
                <a:ea typeface="+mn-ea"/>
                <a:cs typeface="+mn-cs"/>
              </a:rPr>
              <a:t>отрефакторить</a:t>
            </a:r>
            <a:r>
              <a:rPr lang="ru-RU" sz="900" b="0" i="0" kern="1200" dirty="0" smtClean="0">
                <a:solidFill>
                  <a:schemeClr val="tx1"/>
                </a:solidFill>
                <a:effectLst/>
                <a:latin typeface="Segoe" pitchFamily="34" charset="0"/>
                <a:ea typeface="+mn-ea"/>
                <a:cs typeface="+mn-cs"/>
              </a:rPr>
              <a:t>, сделать более понятными и гибкими.</a:t>
            </a:r>
          </a:p>
          <a:p>
            <a:r>
              <a:rPr lang="ru-RU" sz="900" b="1" i="0" kern="1200" dirty="0" smtClean="0">
                <a:solidFill>
                  <a:schemeClr val="tx1"/>
                </a:solidFill>
                <a:effectLst/>
                <a:latin typeface="Segoe" pitchFamily="34" charset="0"/>
                <a:ea typeface="+mn-ea"/>
                <a:cs typeface="+mn-cs"/>
              </a:rPr>
              <a:t> Когда вы не можете повторно использовать класс, поскольку он зависит от уймы других классов.</a:t>
            </a:r>
          </a:p>
          <a:p>
            <a:r>
              <a:rPr lang="ru-RU" sz="900" b="0" i="0" kern="1200" dirty="0" smtClean="0">
                <a:solidFill>
                  <a:schemeClr val="tx1"/>
                </a:solidFill>
                <a:effectLst/>
                <a:latin typeface="Segoe" pitchFamily="34" charset="0"/>
                <a:ea typeface="+mn-ea"/>
                <a:cs typeface="+mn-cs"/>
              </a:rPr>
              <a:t> После применения паттерна компоненты теряют прежние связи с другими компонентами, а всё их общение происходит косвенно, через объект-посредник.</a:t>
            </a:r>
          </a:p>
          <a:p>
            <a:r>
              <a:rPr lang="ru-RU" sz="900" b="1" i="0" kern="1200" dirty="0" smtClean="0">
                <a:solidFill>
                  <a:schemeClr val="tx1"/>
                </a:solidFill>
                <a:effectLst/>
                <a:latin typeface="Segoe" pitchFamily="34" charset="0"/>
                <a:ea typeface="+mn-ea"/>
                <a:cs typeface="+mn-cs"/>
              </a:rPr>
              <a:t> Когда вам приходится создавать множество подклассов компонентов, чтобы использовать одни и те же компоненты в разных контекстах.</a:t>
            </a:r>
          </a:p>
          <a:p>
            <a:r>
              <a:rPr lang="ru-RU" sz="900" b="0" i="0" kern="1200" dirty="0" smtClean="0">
                <a:solidFill>
                  <a:schemeClr val="tx1"/>
                </a:solidFill>
                <a:effectLst/>
                <a:latin typeface="Segoe" pitchFamily="34" charset="0"/>
                <a:ea typeface="+mn-ea"/>
                <a:cs typeface="+mn-cs"/>
              </a:rPr>
              <a:t> Если раньше изменение отношений в одном компоненте могли повлечь за собой лавину изменений во всех остальных компонентах, то теперь вам достаточно создать подкласс посредника и поменять в нём связи между компонентами.</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0617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5/10/2022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554545"/>
          </a:xfrm>
          <a:prstGeom prst="rect">
            <a:avLst/>
          </a:prstGeom>
        </p:spPr>
        <p:txBody>
          <a:bodyPr>
            <a:spAutoFit/>
          </a:bodyPr>
          <a:lstStyle/>
          <a:p>
            <a:pPr algn="ctr"/>
            <a:r>
              <a:rPr lang="ru-RU" sz="3200" dirty="0">
                <a:solidFill>
                  <a:schemeClr val="accent1"/>
                </a:solidFill>
                <a:latin typeface="+mj-lt"/>
                <a:ea typeface="+mj-ea"/>
                <a:cs typeface="+mj-cs"/>
              </a:rPr>
              <a:t>Поведенческие паттерны проектирования</a:t>
            </a:r>
          </a:p>
          <a:p>
            <a:pPr algn="ctr" defTabSz="457200" eaLnBrk="1" hangingPunct="1"/>
            <a:r>
              <a:rPr lang="ru-RU" sz="3200" dirty="0">
                <a:solidFill>
                  <a:schemeClr val="accent1"/>
                </a:solidFill>
                <a:latin typeface="+mj-lt"/>
                <a:ea typeface="+mj-ea"/>
                <a:cs typeface="+mj-cs"/>
              </a:rPr>
              <a:t>Посредник</a:t>
            </a:r>
          </a:p>
          <a:p>
            <a:pPr algn="ctr" defTabSz="457200" eaLnBrk="1" hangingPunct="1"/>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990600"/>
            <a:ext cx="6781800" cy="2743200"/>
          </a:xfrm>
        </p:spPr>
        <p:txBody>
          <a:bodyPr>
            <a:normAutofit/>
          </a:bodyPr>
          <a:lstStyle/>
          <a:p>
            <a:r>
              <a:rPr lang="ru-RU" dirty="0"/>
              <a:t>Когда вам сложно менять некоторые классы из-за того, что они имеют множество хаотичных связей с другими классами.</a:t>
            </a:r>
          </a:p>
          <a:p>
            <a:r>
              <a:rPr lang="ru-RU" dirty="0"/>
              <a:t> Когда вы не можете повторно использовать класс, поскольку он зависит от уймы других классов.</a:t>
            </a:r>
          </a:p>
          <a:p>
            <a:r>
              <a:rPr lang="ru-RU" dirty="0"/>
              <a:t> Когда вам приходится создавать множество подклассов компонентов, чтобы использовать одни и те же компоненты в разных контекстах</a:t>
            </a:r>
            <a:r>
              <a:rPr lang="ru-RU" dirty="0" smtClean="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504222737"/>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77590159"/>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a:t>Посредник</a:t>
            </a:r>
            <a:br>
              <a:rPr lang="ru-RU" b="1" dirty="0"/>
            </a:br>
            <a:endParaRPr lang="ru-RU" dirty="0"/>
          </a:p>
        </p:txBody>
      </p:sp>
      <p:sp>
        <p:nvSpPr>
          <p:cNvPr id="3" name="Объект 2"/>
          <p:cNvSpPr>
            <a:spLocks noGrp="1"/>
          </p:cNvSpPr>
          <p:nvPr>
            <p:ph idx="1"/>
          </p:nvPr>
        </p:nvSpPr>
        <p:spPr>
          <a:xfrm>
            <a:off x="609598" y="660400"/>
            <a:ext cx="6347714" cy="3880773"/>
          </a:xfrm>
        </p:spPr>
        <p:txBody>
          <a:bodyPr>
            <a:normAutofit/>
          </a:bodyPr>
          <a:lstStyle/>
          <a:p>
            <a:r>
              <a:rPr lang="ru-RU" b="1" dirty="0"/>
              <a:t>Посредник</a:t>
            </a:r>
            <a:r>
              <a:rPr lang="ru-RU" dirty="0"/>
              <a:t> — это поведенческий паттерн проектирования, который позволяет уменьшить связанность множества классов между собой, благодаря перемещению этих связей в один класс-посредник.</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¾ÑÑÐµÐ´Ð½Ð¸Ð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313" y="221657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Picture 2" descr="ÐÐµÑÐ¿Ð¾ÑÑÐ´Ð¾ÑÐ½ÑÐµ ÑÐ²ÑÐ·Ð¸ Ð¼ÐµÐ¶Ð´Ñ ÑÐ»ÐµÐ¼ÐµÐ½ÑÐ°Ð¼Ð¸ Ð¿Ð¾Ð»ÑÐ·Ð¾Ð²Ð°ÑÐµÐ»ÑÑÐºÐ¾Ð³Ð¾ Ð¸Ð½ÑÐµÑÑÐµÐ¹Ñ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27090"/>
            <a:ext cx="8677950" cy="40497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ÐÐ¾Ð´ ÑÐ»ÐµÐ¼ÐµÐ½ÑÐ¾Ð² ÑÐ°Ð·Ð´ÑÑ ÑÑÐ»Ð¾Ð²Ð¸ÑÐ¼Ð¸, ÐºÐ¾ÑÐ¾ÑÑÐµ ÑÐ°ÑÑÐ¾ Ð¼ÐµÐ½ÑÑÑÑ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800600"/>
            <a:ext cx="47382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 name="Picture 2" descr="Ð­Ð»ÐµÐ¼ÐµÐ½ÑÑ Ð¾Ð±ÑÐ°ÑÑÑÑ ÑÐµÑÐµÐ· Ð¿Ð¾ÑÑÐµÐ´Ð½Ð¸Ðº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33400"/>
            <a:ext cx="8980714"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Аналогия из жизни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2" descr="ÐÑÐ¸Ð¼ÐµÑ Ñ Ð´Ð¸ÑÐ¿ÐµÑÑÐµÑÑÐºÐ¾Ð¹ Ð±Ð°ÑÐ½Ðµ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60400"/>
            <a:ext cx="8077200" cy="436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Прямоугольник 4"/>
          <p:cNvSpPr/>
          <p:nvPr/>
        </p:nvSpPr>
        <p:spPr>
          <a:xfrm>
            <a:off x="118647" y="1059588"/>
            <a:ext cx="2311789" cy="3093154"/>
          </a:xfrm>
          <a:prstGeom prst="rect">
            <a:avLst/>
          </a:prstGeom>
        </p:spPr>
        <p:txBody>
          <a:bodyPr wrap="square">
            <a:spAutoFit/>
          </a:bodyPr>
          <a:lstStyle/>
          <a:p>
            <a:r>
              <a:rPr lang="ru-RU" sz="1300" b="1" dirty="0" smtClean="0"/>
              <a:t>1. Компоненты</a:t>
            </a:r>
            <a:r>
              <a:rPr lang="ru-RU" sz="1300" dirty="0"/>
              <a:t> — это разнородные объекты, содержащие бизнес-логику программы. Каждый компонент хранит ссылку на объект посредника, но работает с ним только через абстрактный интерфейс посредников. Благодаря этому, компоненты можно повторно использовать в другой программе, связав их с посредником другого типа.</a:t>
            </a:r>
          </a:p>
        </p:txBody>
      </p:sp>
      <p:sp>
        <p:nvSpPr>
          <p:cNvPr id="6" name="Прямоугольник 5"/>
          <p:cNvSpPr/>
          <p:nvPr/>
        </p:nvSpPr>
        <p:spPr>
          <a:xfrm>
            <a:off x="591402" y="4756150"/>
            <a:ext cx="4341895" cy="1492716"/>
          </a:xfrm>
          <a:prstGeom prst="rect">
            <a:avLst/>
          </a:prstGeom>
        </p:spPr>
        <p:txBody>
          <a:bodyPr wrap="square">
            <a:spAutoFit/>
          </a:bodyPr>
          <a:lstStyle/>
          <a:p>
            <a:r>
              <a:rPr lang="ru-RU" sz="1300" b="1" dirty="0" smtClean="0"/>
              <a:t>2. Посредник</a:t>
            </a:r>
            <a:r>
              <a:rPr lang="ru-RU" sz="1300" dirty="0"/>
              <a:t> определяет интерфейс для обмена информацией с компонентами. Обычно хватает одного метода, чтобы оповещать посредника о событиях, произошедших в компонентах. В параметрах этого метода можно передавать детали события: ссылку на компонент, в котором оно произошло, и любые другие данные.</a:t>
            </a:r>
          </a:p>
        </p:txBody>
      </p:sp>
      <p:sp>
        <p:nvSpPr>
          <p:cNvPr id="7" name="Прямоугольник 6"/>
          <p:cNvSpPr/>
          <p:nvPr/>
        </p:nvSpPr>
        <p:spPr>
          <a:xfrm>
            <a:off x="7239000" y="649888"/>
            <a:ext cx="1905000" cy="2708434"/>
          </a:xfrm>
          <a:prstGeom prst="rect">
            <a:avLst/>
          </a:prstGeom>
        </p:spPr>
        <p:txBody>
          <a:bodyPr wrap="square">
            <a:spAutoFit/>
          </a:bodyPr>
          <a:lstStyle/>
          <a:p>
            <a:r>
              <a:rPr lang="ru-RU" sz="1400" b="1" dirty="0" smtClean="0"/>
              <a:t>3</a:t>
            </a:r>
            <a:r>
              <a:rPr lang="ru-RU" sz="1300" b="1" dirty="0" smtClean="0"/>
              <a:t>. Конкретный </a:t>
            </a:r>
            <a:r>
              <a:rPr lang="ru-RU" sz="1300" b="1" dirty="0"/>
              <a:t>посредник</a:t>
            </a:r>
            <a:r>
              <a:rPr lang="ru-RU" sz="1300" dirty="0"/>
              <a:t> содержит код взаимодействия нескольких компонентов между собой. Зачастую этот объект не только хранит ссылки на все свои компоненты, но и сам их создаёт, управляя дальнейшим жизненным циклом.</a:t>
            </a:r>
          </a:p>
        </p:txBody>
      </p:sp>
      <p:sp>
        <p:nvSpPr>
          <p:cNvPr id="8" name="Прямоугольник 7"/>
          <p:cNvSpPr/>
          <p:nvPr/>
        </p:nvSpPr>
        <p:spPr>
          <a:xfrm>
            <a:off x="4988257" y="4789144"/>
            <a:ext cx="4095648" cy="1692771"/>
          </a:xfrm>
          <a:prstGeom prst="rect">
            <a:avLst/>
          </a:prstGeom>
        </p:spPr>
        <p:txBody>
          <a:bodyPr wrap="square">
            <a:spAutoFit/>
          </a:bodyPr>
          <a:lstStyle/>
          <a:p>
            <a:r>
              <a:rPr lang="ru-RU" sz="1300" b="1" dirty="0" smtClean="0"/>
              <a:t>4. Компоненты </a:t>
            </a:r>
            <a:r>
              <a:rPr lang="ru-RU" sz="1300" dirty="0"/>
              <a:t>не должны общаться друг с другом напрямую. Если в компоненте происходит важное событие, он должен оповестить своего посредника, а тот сам решит — касается ли событие других компонентов, и стоит ли их оповещать. При этом компонент-отправитель не знает, кто обработает его запрос, а компонент-получатель не знает, кто его прислал.</a:t>
            </a:r>
          </a:p>
        </p:txBody>
      </p:sp>
      <p:pic>
        <p:nvPicPr>
          <p:cNvPr id="9" name="Picture 2" descr="Ð¡ÑÑÑÐºÑÑÑÐ° ÐºÐ»Ð°ÑÑÐ¾Ð² Ð¿Ð°ÑÑÐµÑÐ½Ð° ÐÐ¾ÑÑÐµÐ´Ð½Ð¸Ð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37" y="569409"/>
            <a:ext cx="4953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2" descr="Ð¡ÑÑÑÐºÑÑÑÐ° ÐºÐ»Ð°ÑÑÐ¾Ð² Ð¿ÑÐ¸Ð¼ÐµÑÐ° Ð¿Ð°ÑÑÐµÑÐ½Ð° ÐÐ¾ÑÑÐµÐ´Ð½Ð¸Ð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91218"/>
            <a:ext cx="7543800" cy="606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
        <p:nvSpPr>
          <p:cNvPr id="6" name="Прямоугольник 5"/>
          <p:cNvSpPr/>
          <p:nvPr/>
        </p:nvSpPr>
        <p:spPr>
          <a:xfrm>
            <a:off x="0" y="0"/>
            <a:ext cx="9144000" cy="261610"/>
          </a:xfrm>
          <a:prstGeom prst="rect">
            <a:avLst/>
          </a:prstGeom>
        </p:spPr>
        <p:txBody>
          <a:bodyPr wrap="square" numCol="2">
            <a:spAutoFit/>
          </a:bodyPr>
          <a:lstStyle/>
          <a:p>
            <a:endParaRPr lang="ru-RU" sz="1100" dirty="0">
              <a:solidFill>
                <a:srgbClr val="000000"/>
              </a:solidFill>
              <a:latin typeface="Consolas" panose="020B0609020204030204" pitchFamily="49" charset="0"/>
            </a:endParaRPr>
          </a:p>
        </p:txBody>
      </p:sp>
      <p:sp>
        <p:nvSpPr>
          <p:cNvPr id="3" name="Прямоугольник 2"/>
          <p:cNvSpPr/>
          <p:nvPr/>
        </p:nvSpPr>
        <p:spPr>
          <a:xfrm>
            <a:off x="0" y="76200"/>
            <a:ext cx="9144000" cy="7632859"/>
          </a:xfrm>
          <a:prstGeom prst="rect">
            <a:avLst/>
          </a:prstGeom>
        </p:spPr>
        <p:txBody>
          <a:bodyPr wrap="square" numCol="2">
            <a:spAutoFit/>
          </a:bodyPr>
          <a:lstStyle/>
          <a:p>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smtClean="0">
                <a:solidFill>
                  <a:srgbClr val="2B91AF"/>
                </a:solidFill>
                <a:latin typeface="Consolas" panose="020B0609020204030204" pitchFamily="49" charset="0"/>
              </a:rPr>
              <a:t>Mediator</a:t>
            </a:r>
            <a:r>
              <a:rPr lang="ru-RU" sz="1400" dirty="0" smtClean="0">
                <a:solidFill>
                  <a:srgbClr val="2B91AF"/>
                </a:solidFill>
                <a:latin typeface="Consolas" panose="020B0609020204030204" pitchFamily="49" charset="0"/>
              </a:rPr>
              <a:t> </a:t>
            </a:r>
          </a:p>
          <a:p>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Send(</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msg</a:t>
            </a:r>
            <a:r>
              <a:rPr lang="en-US" sz="1400" dirty="0">
                <a:solidFill>
                  <a:srgbClr val="000000"/>
                </a:solidFill>
                <a:latin typeface="Consolas" panose="020B0609020204030204" pitchFamily="49" charset="0"/>
              </a:rPr>
              <a:t>, Colleague colleague);</a:t>
            </a:r>
          </a:p>
          <a:p>
            <a:r>
              <a:rPr lang="ru-RU" sz="1400" dirty="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smtClean="0">
                <a:solidFill>
                  <a:srgbClr val="2B91AF"/>
                </a:solidFill>
                <a:latin typeface="Consolas" panose="020B0609020204030204" pitchFamily="49" charset="0"/>
              </a:rPr>
              <a:t>Colleague</a:t>
            </a:r>
            <a:r>
              <a:rPr lang="ru-RU" sz="1400" dirty="0" smtClean="0">
                <a:solidFill>
                  <a:srgbClr val="2B91AF"/>
                </a:solidFill>
                <a:latin typeface="Consolas" panose="020B0609020204030204" pitchFamily="49" charset="0"/>
              </a:rPr>
              <a:t> </a:t>
            </a:r>
          </a:p>
          <a:p>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protected</a:t>
            </a:r>
            <a:r>
              <a:rPr lang="en-US" sz="1400" dirty="0">
                <a:solidFill>
                  <a:srgbClr val="000000"/>
                </a:solidFill>
                <a:latin typeface="Consolas" panose="020B0609020204030204" pitchFamily="49" charset="0"/>
              </a:rPr>
              <a:t> Mediator </a:t>
            </a:r>
            <a:r>
              <a:rPr lang="en-US" sz="1400" dirty="0" err="1">
                <a:solidFill>
                  <a:srgbClr val="000000"/>
                </a:solidFill>
                <a:latin typeface="Consolas" panose="020B0609020204030204" pitchFamily="49" charset="0"/>
              </a:rPr>
              <a:t>mediator</a:t>
            </a:r>
            <a:r>
              <a:rPr lang="en-US" sz="1400" dirty="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Colleague(Mediator mediator</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p>
          <a:p>
            <a:r>
              <a:rPr lang="ru-RU" sz="1400" dirty="0" smtClean="0">
                <a:solidFill>
                  <a:srgbClr val="000000"/>
                </a:solidFill>
                <a:latin typeface="Consolas" panose="020B0609020204030204" pitchFamily="49" charset="0"/>
              </a:rPr>
              <a:t>    {</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.mediator</a:t>
            </a:r>
            <a:r>
              <a:rPr lang="en-US" sz="1400" dirty="0">
                <a:solidFill>
                  <a:srgbClr val="000000"/>
                </a:solidFill>
                <a:latin typeface="Consolas" panose="020B0609020204030204" pitchFamily="49" charset="0"/>
              </a:rPr>
              <a:t> = mediator;</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ConcreteColleague1</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Colleague</a:t>
            </a:r>
            <a:r>
              <a:rPr lang="ru-RU" sz="1400" dirty="0" smtClean="0">
                <a:solidFill>
                  <a:srgbClr val="000000"/>
                </a:solidFill>
                <a:latin typeface="Consolas" panose="020B0609020204030204" pitchFamily="49" charset="0"/>
              </a:rPr>
              <a:t> </a:t>
            </a:r>
          </a:p>
          <a:p>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ConcreteColleague1(Mediator mediator)</a:t>
            </a:r>
          </a:p>
          <a:p>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base</a:t>
            </a:r>
            <a:r>
              <a:rPr lang="en-US" sz="1400" dirty="0">
                <a:solidFill>
                  <a:srgbClr val="000000"/>
                </a:solidFill>
                <a:latin typeface="Consolas" panose="020B0609020204030204" pitchFamily="49" charset="0"/>
              </a:rPr>
              <a:t>(mediator</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 }</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Send(</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message</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r>
              <a:rPr lang="ru-RU" sz="1400" dirty="0" smtClean="0">
                <a:solidFill>
                  <a:srgbClr val="000000"/>
                </a:solidFill>
                <a:latin typeface="Consolas" panose="020B0609020204030204" pitchFamily="49" charset="0"/>
              </a:rPr>
              <a:t>   </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mediator.Send</a:t>
            </a:r>
            <a:r>
              <a:rPr lang="en-US" sz="1400" dirty="0">
                <a:solidFill>
                  <a:srgbClr val="000000"/>
                </a:solidFill>
                <a:latin typeface="Consolas" panose="020B0609020204030204" pitchFamily="49" charset="0"/>
              </a:rPr>
              <a:t>(message,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Notify(</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message</a:t>
            </a:r>
            <a:r>
              <a:rPr lang="en-US" sz="1400" dirty="0" smtClean="0">
                <a:solidFill>
                  <a:srgbClr val="000000"/>
                </a:solidFill>
                <a:latin typeface="Consolas" panose="020B0609020204030204" pitchFamily="49" charset="0"/>
              </a:rPr>
              <a:t>)</a:t>
            </a:r>
          </a:p>
          <a:p>
            <a:r>
              <a:rPr lang="ru-RU" sz="1400" dirty="0" smtClean="0">
                <a:solidFill>
                  <a:srgbClr val="000000"/>
                </a:solidFill>
                <a:latin typeface="Consolas" panose="020B0609020204030204" pitchFamily="49" charset="0"/>
              </a:rPr>
              <a:t>    { }</a:t>
            </a:r>
          </a:p>
          <a:p>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endParaRPr lang="ru-RU" sz="1400" dirty="0" smtClean="0">
              <a:solidFill>
                <a:srgbClr val="000000"/>
              </a:solidFill>
              <a:latin typeface="Consolas" panose="020B0609020204030204" pitchFamily="49" charset="0"/>
            </a:endParaRPr>
          </a:p>
          <a:p>
            <a:endParaRPr lang="ru-RU" sz="1400" dirty="0">
              <a:solidFill>
                <a:srgbClr val="000000"/>
              </a:solidFill>
              <a:latin typeface="Consolas" panose="020B0609020204030204" pitchFamily="49" charset="0"/>
            </a:endParaRPr>
          </a:p>
          <a:p>
            <a:endParaRPr lang="ru-RU" sz="1400" dirty="0" smtClean="0">
              <a:solidFill>
                <a:srgbClr val="000000"/>
              </a:solidFill>
              <a:latin typeface="Consolas" panose="020B0609020204030204" pitchFamily="49" charset="0"/>
            </a:endParaRPr>
          </a:p>
          <a:p>
            <a:endParaRPr lang="ru-RU" sz="1400" dirty="0">
              <a:solidFill>
                <a:srgbClr val="000000"/>
              </a:solidFill>
              <a:latin typeface="Consolas" panose="020B0609020204030204" pitchFamily="49" charset="0"/>
            </a:endParaRPr>
          </a:p>
          <a:p>
            <a:endParaRPr lang="ru-RU"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ConcreteColleague2</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Colleague</a:t>
            </a:r>
          </a:p>
          <a:p>
            <a:r>
              <a:rPr lang="ru-RU"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ConcreteColleague2(Mediator mediator)</a:t>
            </a:r>
          </a:p>
          <a:p>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base</a:t>
            </a:r>
            <a:r>
              <a:rPr lang="en-US" sz="1400" dirty="0">
                <a:solidFill>
                  <a:srgbClr val="000000"/>
                </a:solidFill>
                <a:latin typeface="Consolas" panose="020B0609020204030204" pitchFamily="49" charset="0"/>
              </a:rPr>
              <a:t>(mediator</a:t>
            </a:r>
            <a:r>
              <a:rPr lang="en-US" sz="1400" dirty="0" smtClean="0">
                <a:solidFill>
                  <a:srgbClr val="000000"/>
                </a:solidFill>
                <a:latin typeface="Consolas" panose="020B0609020204030204" pitchFamily="49" charset="0"/>
              </a:rPr>
              <a:t>)</a:t>
            </a:r>
          </a:p>
          <a:p>
            <a:r>
              <a:rPr lang="ru-RU" sz="1400" dirty="0" smtClean="0">
                <a:solidFill>
                  <a:srgbClr val="000000"/>
                </a:solidFill>
                <a:latin typeface="Consolas" panose="020B0609020204030204" pitchFamily="49" charset="0"/>
              </a:rPr>
              <a:t>    { }</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Send(</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message)</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mediator.Send</a:t>
            </a:r>
            <a:r>
              <a:rPr lang="en-US" sz="1400" dirty="0">
                <a:solidFill>
                  <a:srgbClr val="000000"/>
                </a:solidFill>
                <a:latin typeface="Consolas" panose="020B0609020204030204" pitchFamily="49" charset="0"/>
              </a:rPr>
              <a:t>(message,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Notify(</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message)</a:t>
            </a:r>
          </a:p>
          <a:p>
            <a:r>
              <a:rPr lang="ru-RU" sz="1400" dirty="0">
                <a:solidFill>
                  <a:srgbClr val="000000"/>
                </a:solidFill>
                <a:latin typeface="Consolas" panose="020B0609020204030204" pitchFamily="49" charset="0"/>
              </a:rPr>
              <a:t>    { }</a:t>
            </a:r>
          </a:p>
          <a:p>
            <a:r>
              <a:rPr lang="ru-RU" sz="1400" dirty="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ConcreteMediator</a:t>
            </a:r>
            <a:r>
              <a:rPr lang="en-US" sz="1400" dirty="0">
                <a:solidFill>
                  <a:srgbClr val="000000"/>
                </a:solidFill>
                <a:latin typeface="Consolas" panose="020B0609020204030204" pitchFamily="49" charset="0"/>
              </a:rPr>
              <a:t> : Mediator</a:t>
            </a: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ConcreteColleague1 Colleague1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ConcreteColleague2 Colleague2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Send(</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msg</a:t>
            </a:r>
            <a:r>
              <a:rPr lang="en-US" sz="1400" dirty="0">
                <a:solidFill>
                  <a:srgbClr val="000000"/>
                </a:solidFill>
                <a:latin typeface="Consolas" panose="020B0609020204030204" pitchFamily="49" charset="0"/>
              </a:rPr>
              <a:t>, Colleague colleague)</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(Colleague1 == colleague)</a:t>
            </a:r>
          </a:p>
          <a:p>
            <a:r>
              <a:rPr lang="en-US" sz="1400" dirty="0">
                <a:solidFill>
                  <a:srgbClr val="000000"/>
                </a:solidFill>
                <a:latin typeface="Consolas" panose="020B0609020204030204" pitchFamily="49" charset="0"/>
              </a:rPr>
              <a:t>            Colleague2.Notify(</a:t>
            </a:r>
            <a:r>
              <a:rPr lang="en-US" sz="1400" dirty="0" err="1">
                <a:solidFill>
                  <a:srgbClr val="000000"/>
                </a:solidFill>
                <a:latin typeface="Consolas" panose="020B0609020204030204" pitchFamily="49" charset="0"/>
              </a:rPr>
              <a:t>msg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Colleague1.Notify(</a:t>
            </a:r>
            <a:r>
              <a:rPr lang="en-US" sz="1400" dirty="0" err="1">
                <a:solidFill>
                  <a:srgbClr val="000000"/>
                </a:solidFill>
                <a:latin typeface="Consolas" panose="020B0609020204030204" pitchFamily="49" charset="0"/>
              </a:rPr>
              <a:t>msg</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p>
        </p:txBody>
      </p:sp>
      <p:sp>
        <p:nvSpPr>
          <p:cNvPr id="9" name="AutoShape 4" descr="ÐÐ°ÑÑÐµÑÐ½ Mediator Ð² C# Ð¸ .N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6" descr="ÐÐ°ÑÑÐµÑÐ½ Mediator Ð² C# Ð¸ .NE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573962" y="6041363"/>
            <a:ext cx="512638" cy="365125"/>
          </a:xfrm>
        </p:spPr>
        <p:txBody>
          <a:bodyPr/>
          <a:lstStyle/>
          <a:p>
            <a:fld id="{6D22F896-40B5-4ADD-8801-0D06FADFA095}" type="slidenum">
              <a:rPr lang="en-US" smtClean="0"/>
              <a:t>9</a:t>
            </a:fld>
            <a:endParaRPr lang="en-US" dirty="0"/>
          </a:p>
        </p:txBody>
      </p:sp>
      <p:sp>
        <p:nvSpPr>
          <p:cNvPr id="6" name="Прямоугольник 5"/>
          <p:cNvSpPr/>
          <p:nvPr/>
        </p:nvSpPr>
        <p:spPr>
          <a:xfrm>
            <a:off x="152400" y="152400"/>
            <a:ext cx="8763000" cy="3323987"/>
          </a:xfrm>
          <a:prstGeom prst="rect">
            <a:avLst/>
          </a:prstGeom>
        </p:spPr>
        <p:txBody>
          <a:bodyPr wrap="square">
            <a:spAutoFit/>
          </a:bodyPr>
          <a:lstStyle/>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ManagerMediator</a:t>
            </a:r>
            <a:r>
              <a:rPr lang="en-US" sz="1400" dirty="0">
                <a:solidFill>
                  <a:srgbClr val="000000"/>
                </a:solidFill>
                <a:latin typeface="Consolas" panose="020B0609020204030204" pitchFamily="49" charset="0"/>
              </a:rPr>
              <a:t> mediator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ManagerMediator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Colleague customer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CustomerColleague</a:t>
            </a:r>
            <a:r>
              <a:rPr lang="en-US" sz="1400" dirty="0">
                <a:solidFill>
                  <a:srgbClr val="000000"/>
                </a:solidFill>
                <a:latin typeface="Consolas" panose="020B0609020204030204" pitchFamily="49" charset="0"/>
              </a:rPr>
              <a:t>(mediator);</a:t>
            </a:r>
          </a:p>
          <a:p>
            <a:r>
              <a:rPr lang="en-US" sz="1400" dirty="0">
                <a:solidFill>
                  <a:srgbClr val="000000"/>
                </a:solidFill>
                <a:latin typeface="Consolas" panose="020B0609020204030204" pitchFamily="49" charset="0"/>
              </a:rPr>
              <a:t>    Colleague programmer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ProgrammerColleague</a:t>
            </a:r>
            <a:r>
              <a:rPr lang="en-US" sz="1400" dirty="0">
                <a:solidFill>
                  <a:srgbClr val="000000"/>
                </a:solidFill>
                <a:latin typeface="Consolas" panose="020B0609020204030204" pitchFamily="49" charset="0"/>
              </a:rPr>
              <a:t>(mediator);</a:t>
            </a:r>
          </a:p>
          <a:p>
            <a:r>
              <a:rPr lang="en-US" sz="1400" dirty="0">
                <a:solidFill>
                  <a:srgbClr val="000000"/>
                </a:solidFill>
                <a:latin typeface="Consolas" panose="020B0609020204030204" pitchFamily="49" charset="0"/>
              </a:rPr>
              <a:t>    Colleague tester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TesterColleague</a:t>
            </a:r>
            <a:r>
              <a:rPr lang="en-US" sz="1400" dirty="0">
                <a:solidFill>
                  <a:srgbClr val="000000"/>
                </a:solidFill>
                <a:latin typeface="Consolas" panose="020B0609020204030204" pitchFamily="49" charset="0"/>
              </a:rPr>
              <a:t>(mediator);</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mediator.Customer</a:t>
            </a:r>
            <a:r>
              <a:rPr lang="en-US" sz="1400" dirty="0">
                <a:solidFill>
                  <a:srgbClr val="000000"/>
                </a:solidFill>
                <a:latin typeface="Consolas" panose="020B0609020204030204" pitchFamily="49" charset="0"/>
              </a:rPr>
              <a:t> = customer;</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mediator.Programmer</a:t>
            </a:r>
            <a:r>
              <a:rPr lang="en-US" sz="1400" dirty="0">
                <a:solidFill>
                  <a:srgbClr val="000000"/>
                </a:solidFill>
                <a:latin typeface="Consolas" panose="020B0609020204030204" pitchFamily="49" charset="0"/>
              </a:rPr>
              <a:t> = programmer;</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mediator.Tester</a:t>
            </a:r>
            <a:r>
              <a:rPr lang="en-US" sz="1400" dirty="0">
                <a:solidFill>
                  <a:srgbClr val="000000"/>
                </a:solidFill>
                <a:latin typeface="Consolas" panose="020B0609020204030204" pitchFamily="49" charset="0"/>
              </a:rPr>
              <a:t> = tester;</a:t>
            </a:r>
          </a:p>
          <a:p>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customer.Send</a:t>
            </a:r>
            <a:r>
              <a:rPr lang="ru-RU" sz="1400" dirty="0">
                <a:solidFill>
                  <a:srgbClr val="000000"/>
                </a:solidFill>
                <a:latin typeface="Consolas" panose="020B0609020204030204" pitchFamily="49" charset="0"/>
              </a:rPr>
              <a:t>(</a:t>
            </a:r>
            <a:r>
              <a:rPr lang="ru-RU" sz="1400" dirty="0">
                <a:solidFill>
                  <a:srgbClr val="A31515"/>
                </a:solidFill>
                <a:latin typeface="Consolas" panose="020B0609020204030204" pitchFamily="49" charset="0"/>
              </a:rPr>
              <a:t>"Есть заказ, надо сделать программу"</a:t>
            </a:r>
            <a:r>
              <a:rPr lang="ru-RU"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programmer.Send</a:t>
            </a:r>
            <a:r>
              <a:rPr lang="ru-RU" sz="1400" dirty="0">
                <a:solidFill>
                  <a:srgbClr val="000000"/>
                </a:solidFill>
                <a:latin typeface="Consolas" panose="020B0609020204030204" pitchFamily="49" charset="0"/>
              </a:rPr>
              <a:t>(</a:t>
            </a:r>
            <a:r>
              <a:rPr lang="ru-RU" sz="1400" dirty="0">
                <a:solidFill>
                  <a:srgbClr val="A31515"/>
                </a:solidFill>
                <a:latin typeface="Consolas" panose="020B0609020204030204" pitchFamily="49" charset="0"/>
              </a:rPr>
              <a:t>"Программа готова, надо протестировать"</a:t>
            </a:r>
            <a:r>
              <a:rPr lang="ru-RU"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tester.Send</a:t>
            </a:r>
            <a:r>
              <a:rPr lang="ru-RU" sz="1400" dirty="0">
                <a:solidFill>
                  <a:srgbClr val="000000"/>
                </a:solidFill>
                <a:latin typeface="Consolas" panose="020B0609020204030204" pitchFamily="49" charset="0"/>
              </a:rPr>
              <a:t>(</a:t>
            </a:r>
            <a:r>
              <a:rPr lang="ru-RU" sz="1400" dirty="0">
                <a:solidFill>
                  <a:srgbClr val="A31515"/>
                </a:solidFill>
                <a:latin typeface="Consolas" panose="020B0609020204030204" pitchFamily="49" charset="0"/>
              </a:rPr>
              <a:t>"Программа протестирована и готова к продаже"</a:t>
            </a:r>
            <a:r>
              <a:rPr lang="ru-RU" sz="1400" dirty="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Console.Read</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endParaRPr lang="ru-RU" sz="1400" dirty="0"/>
          </a:p>
        </p:txBody>
      </p:sp>
      <p:pic>
        <p:nvPicPr>
          <p:cNvPr id="5" name="Рисунок 4"/>
          <p:cNvPicPr>
            <a:picLocks noChangeAspect="1"/>
          </p:cNvPicPr>
          <p:nvPr/>
        </p:nvPicPr>
        <p:blipFill rotWithShape="1">
          <a:blip r:embed="rId2"/>
          <a:srcRect l="17812" t="26857" r="20000" b="20000"/>
          <a:stretch/>
        </p:blipFill>
        <p:spPr>
          <a:xfrm>
            <a:off x="76200" y="3352800"/>
            <a:ext cx="6747235" cy="3153230"/>
          </a:xfrm>
          <a:prstGeom prst="rect">
            <a:avLst/>
          </a:prstGeom>
        </p:spPr>
      </p:pic>
    </p:spTree>
    <p:extLst>
      <p:ext uri="{BB962C8B-B14F-4D97-AF65-F5344CB8AC3E}">
        <p14:creationId xmlns:p14="http://schemas.microsoft.com/office/powerpoint/2010/main" val="30663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796</Words>
  <Application>Microsoft Office PowerPoint</Application>
  <PresentationFormat>Экран (4:3)</PresentationFormat>
  <Paragraphs>159</Paragraphs>
  <Slides>13</Slides>
  <Notes>10</Notes>
  <HiddenSlides>0</HiddenSlides>
  <MMClips>0</MMClips>
  <ScaleCrop>false</ScaleCrop>
  <HeadingPairs>
    <vt:vector size="4" baseType="variant">
      <vt:variant>
        <vt:lpstr>Тема</vt:lpstr>
      </vt:variant>
      <vt:variant>
        <vt:i4>4</vt:i4>
      </vt:variant>
      <vt:variant>
        <vt:lpstr>Заголовки слайдов</vt:lpstr>
      </vt:variant>
      <vt:variant>
        <vt:i4>13</vt:i4>
      </vt:variant>
    </vt:vector>
  </HeadingPairs>
  <TitlesOfParts>
    <vt:vector size="17"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Посредник </vt:lpstr>
      <vt:lpstr>Проблема</vt:lpstr>
      <vt:lpstr>Решение</vt:lpstr>
      <vt:lpstr>Аналогия из жизни </vt:lpstr>
      <vt:lpstr>Структура </vt:lpstr>
      <vt:lpstr>Презентация PowerPoint</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2022-05-10T17:57:44Z</dcterms:modified>
</cp:coreProperties>
</file>